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</p:sldIdLst>
  <p:sldSz cx="12192000" cy="6858000"/>
  <p:notesSz cx="12192000" cy="6858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821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6905625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CF75AB-423F-47DB-922E-0A4526CAD11C}" type="datetimeFigureOut">
              <a:rPr lang="en-IN" smtClean="0"/>
              <a:t>18-02-2025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38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219200" y="3300413"/>
            <a:ext cx="97536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905625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809EAD-D5F3-43C6-B9DD-5EE81ACC29A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465829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rlito"/>
                <a:cs typeface="Carlito"/>
              </a:defRPr>
            </a:lvl1pPr>
          </a:lstStyle>
          <a:p>
            <a:pPr marL="12700">
              <a:lnSpc>
                <a:spcPts val="1240"/>
              </a:lnSpc>
            </a:pPr>
            <a:endParaRPr spc="-1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62D7C1-0C83-4184-B675-2096DB15B421}" type="datetime1">
              <a:rPr lang="en-US" smtClean="0"/>
              <a:t>2/18/2025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rlito"/>
                <a:cs typeface="Carlito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rlito"/>
                <a:cs typeface="Carlito"/>
              </a:defRPr>
            </a:lvl1pPr>
          </a:lstStyle>
          <a:p>
            <a:pPr marL="12700">
              <a:lnSpc>
                <a:spcPts val="1240"/>
              </a:lnSpc>
            </a:pPr>
            <a:endParaRPr spc="-1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11C02C-B55A-4169-A3BB-CA7D0A55977B}" type="datetime1">
              <a:rPr lang="en-US" smtClean="0"/>
              <a:t>2/18/2025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rlito"/>
                <a:cs typeface="Carlito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rlito"/>
                <a:cs typeface="Carlito"/>
              </a:defRPr>
            </a:lvl1pPr>
          </a:lstStyle>
          <a:p>
            <a:pPr marL="12700">
              <a:lnSpc>
                <a:spcPts val="1240"/>
              </a:lnSpc>
            </a:pPr>
            <a:endParaRPr spc="-10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75B4F8-8A9F-4B91-9F48-A1AEF2C7E61C}" type="datetime1">
              <a:rPr lang="en-US" smtClean="0"/>
              <a:t>2/18/2025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rlito"/>
                <a:cs typeface="Carlito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rlito"/>
                <a:cs typeface="Carlito"/>
              </a:defRPr>
            </a:lvl1pPr>
          </a:lstStyle>
          <a:p>
            <a:pPr marL="12700">
              <a:lnSpc>
                <a:spcPts val="1240"/>
              </a:lnSpc>
            </a:pPr>
            <a:endParaRPr spc="-10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522C3A-FE3D-4FC9-A41C-995F0C992A4C}" type="datetime1">
              <a:rPr lang="en-US" smtClean="0"/>
              <a:t>2/18/2025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rlito"/>
                <a:cs typeface="Carlito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rlito"/>
                <a:cs typeface="Carlito"/>
              </a:defRPr>
            </a:lvl1pPr>
          </a:lstStyle>
          <a:p>
            <a:pPr marL="12700">
              <a:lnSpc>
                <a:spcPts val="1240"/>
              </a:lnSpc>
            </a:pPr>
            <a:endParaRPr spc="-10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57402E-06D6-4DE4-B648-55F28BC96AC5}" type="datetime1">
              <a:rPr lang="en-US" smtClean="0"/>
              <a:t>2/18/2025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rlito"/>
                <a:cs typeface="Carlito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806192" y="348178"/>
            <a:ext cx="8579614" cy="8362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16936" y="1761863"/>
            <a:ext cx="10359390" cy="26212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345689" y="6464987"/>
            <a:ext cx="3499484" cy="1784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888888"/>
                </a:solidFill>
                <a:latin typeface="Carlito"/>
                <a:cs typeface="Carlito"/>
              </a:defRPr>
            </a:lvl1pPr>
          </a:lstStyle>
          <a:p>
            <a:pPr marL="12700">
              <a:lnSpc>
                <a:spcPts val="1240"/>
              </a:lnSpc>
            </a:pPr>
            <a:endParaRPr spc="-1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88B47B-0900-41E1-ACF5-493397D85AB5}" type="datetime1">
              <a:rPr lang="en-US" smtClean="0"/>
              <a:t>2/18/2025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068567" y="6464987"/>
            <a:ext cx="244475" cy="1784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888888"/>
                </a:solidFill>
                <a:latin typeface="Carlito"/>
                <a:cs typeface="Carlito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hdr="0" ft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155953" y="1980688"/>
            <a:ext cx="7846695" cy="2586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6000" dirty="0">
                <a:latin typeface="Liberation Sans Narrow"/>
                <a:cs typeface="Liberation Sans Narrow"/>
              </a:rPr>
              <a:t>MODULE</a:t>
            </a:r>
            <a:r>
              <a:rPr sz="6000" b="0" spc="-125" dirty="0">
                <a:latin typeface="Times New Roman"/>
                <a:cs typeface="Times New Roman"/>
              </a:rPr>
              <a:t> </a:t>
            </a:r>
            <a:r>
              <a:rPr sz="6000" spc="170" dirty="0">
                <a:latin typeface="Liberation Sans Narrow"/>
                <a:cs typeface="Liberation Sans Narrow"/>
              </a:rPr>
              <a:t>-</a:t>
            </a:r>
            <a:r>
              <a:rPr sz="6000" spc="250" dirty="0">
                <a:latin typeface="Liberation Sans Narrow"/>
                <a:cs typeface="Liberation Sans Narrow"/>
              </a:rPr>
              <a:t>2</a:t>
            </a:r>
            <a:endParaRPr sz="6000" dirty="0">
              <a:latin typeface="Liberation Sans Narrow"/>
              <a:cs typeface="Liberation Sans Narrow"/>
            </a:endParaRPr>
          </a:p>
          <a:p>
            <a:pPr algn="ctr">
              <a:lnSpc>
                <a:spcPct val="100000"/>
              </a:lnSpc>
              <a:spcBef>
                <a:spcPts val="5760"/>
              </a:spcBef>
            </a:pPr>
            <a:r>
              <a:rPr sz="6000" spc="-150" dirty="0">
                <a:latin typeface="Liberation Sans Narrow"/>
                <a:cs typeface="Liberation Sans Narrow"/>
              </a:rPr>
              <a:t>DECISION</a:t>
            </a:r>
            <a:r>
              <a:rPr sz="6000" b="0" spc="-245" dirty="0">
                <a:latin typeface="Times New Roman"/>
                <a:cs typeface="Times New Roman"/>
              </a:rPr>
              <a:t> </a:t>
            </a:r>
            <a:r>
              <a:rPr sz="6000" spc="-345" dirty="0">
                <a:latin typeface="Liberation Sans Narrow"/>
                <a:cs typeface="Liberation Sans Narrow"/>
              </a:rPr>
              <a:t>TREE</a:t>
            </a:r>
            <a:r>
              <a:rPr sz="6000" b="0" spc="-210" dirty="0">
                <a:latin typeface="Times New Roman"/>
                <a:cs typeface="Times New Roman"/>
              </a:rPr>
              <a:t> </a:t>
            </a:r>
            <a:r>
              <a:rPr sz="6000" spc="-110" dirty="0">
                <a:latin typeface="Liberation Sans Narrow"/>
                <a:cs typeface="Liberation Sans Narrow"/>
              </a:rPr>
              <a:t>LEARNING</a:t>
            </a:r>
            <a:endParaRPr sz="6000" dirty="0">
              <a:latin typeface="Liberation Sans Narrow"/>
              <a:cs typeface="Liberation Sans Narrow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D8B5F57-B6D6-6676-BDB7-02BD3778A8DF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lang="en-IN" spc="-25" smtClean="0"/>
              <a:t>1</a:t>
            </a:fld>
            <a:endParaRPr lang="en-IN" spc="-25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10</a:t>
            </a:fld>
            <a:endParaRPr spc="-25"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00121" y="637789"/>
            <a:ext cx="3380740" cy="6965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dirty="0"/>
              <a:t>ID3</a:t>
            </a:r>
            <a:r>
              <a:rPr sz="4400" b="0" spc="-265" dirty="0">
                <a:latin typeface="Times New Roman"/>
                <a:cs typeface="Times New Roman"/>
              </a:rPr>
              <a:t> </a:t>
            </a:r>
            <a:r>
              <a:rPr sz="4400" spc="-10" dirty="0"/>
              <a:t>algorithm</a:t>
            </a:r>
            <a:endParaRPr sz="4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30930" y="1713734"/>
            <a:ext cx="10321290" cy="383730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105"/>
              </a:spcBef>
            </a:pPr>
            <a:r>
              <a:rPr sz="2000" b="1" i="1" dirty="0">
                <a:latin typeface="Times New Roman"/>
                <a:cs typeface="Times New Roman"/>
              </a:rPr>
              <a:t>ID3(Examples,</a:t>
            </a:r>
            <a:r>
              <a:rPr sz="2000" b="1" i="1" spc="15" dirty="0">
                <a:latin typeface="Times New Roman"/>
                <a:cs typeface="Times New Roman"/>
              </a:rPr>
              <a:t> </a:t>
            </a:r>
            <a:r>
              <a:rPr sz="2000" b="1" i="1" spc="-20" dirty="0">
                <a:latin typeface="Times New Roman"/>
                <a:cs typeface="Times New Roman"/>
              </a:rPr>
              <a:t>Target_attribute,</a:t>
            </a:r>
            <a:r>
              <a:rPr sz="2000" b="1" i="1" spc="-65" dirty="0">
                <a:latin typeface="Times New Roman"/>
                <a:cs typeface="Times New Roman"/>
              </a:rPr>
              <a:t> </a:t>
            </a:r>
            <a:r>
              <a:rPr sz="2000" b="1" i="1" spc="-10" dirty="0">
                <a:latin typeface="Times New Roman"/>
                <a:cs typeface="Times New Roman"/>
              </a:rPr>
              <a:t>Attributes)</a:t>
            </a: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59"/>
              </a:spcBef>
            </a:pPr>
            <a:endParaRPr sz="2000">
              <a:latin typeface="Times New Roman"/>
              <a:cs typeface="Times New Roman"/>
            </a:endParaRPr>
          </a:p>
          <a:p>
            <a:pPr marL="12700" marR="5080" algn="just">
              <a:lnSpc>
                <a:spcPct val="114999"/>
              </a:lnSpc>
            </a:pPr>
            <a:r>
              <a:rPr sz="2000" dirty="0">
                <a:latin typeface="Times New Roman"/>
                <a:cs typeface="Times New Roman"/>
              </a:rPr>
              <a:t>Examples</a:t>
            </a:r>
            <a:r>
              <a:rPr sz="2000" spc="1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are</a:t>
            </a:r>
            <a:r>
              <a:rPr sz="2000" spc="1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1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training</a:t>
            </a:r>
            <a:r>
              <a:rPr sz="2000" spc="1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examples.</a:t>
            </a:r>
            <a:r>
              <a:rPr sz="2000" spc="1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Target_attribute</a:t>
            </a:r>
            <a:r>
              <a:rPr sz="2000" spc="1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is</a:t>
            </a:r>
            <a:r>
              <a:rPr sz="2000" spc="1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1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attribute</a:t>
            </a:r>
            <a:r>
              <a:rPr sz="2000" spc="114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whose</a:t>
            </a:r>
            <a:r>
              <a:rPr sz="2000" spc="1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value</a:t>
            </a:r>
            <a:r>
              <a:rPr sz="2000" spc="1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is</a:t>
            </a:r>
            <a:r>
              <a:rPr sz="2000" spc="1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to</a:t>
            </a:r>
            <a:r>
              <a:rPr sz="2000" spc="1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be</a:t>
            </a:r>
            <a:r>
              <a:rPr sz="2000" spc="13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predicted </a:t>
            </a:r>
            <a:r>
              <a:rPr sz="2000" dirty="0">
                <a:latin typeface="Times New Roman"/>
                <a:cs typeface="Times New Roman"/>
              </a:rPr>
              <a:t>by</a:t>
            </a:r>
            <a:r>
              <a:rPr sz="2000" spc="2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26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tree.</a:t>
            </a:r>
            <a:r>
              <a:rPr sz="2000" spc="26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Attributes</a:t>
            </a:r>
            <a:r>
              <a:rPr sz="2000" spc="24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is</a:t>
            </a:r>
            <a:r>
              <a:rPr sz="2000" spc="2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</a:t>
            </a:r>
            <a:r>
              <a:rPr sz="2000" spc="2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list</a:t>
            </a:r>
            <a:r>
              <a:rPr sz="2000" spc="2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of</a:t>
            </a:r>
            <a:r>
              <a:rPr sz="2000" spc="254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other</a:t>
            </a:r>
            <a:r>
              <a:rPr sz="2000" spc="254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attributes</a:t>
            </a:r>
            <a:r>
              <a:rPr sz="2000" spc="2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that</a:t>
            </a:r>
            <a:r>
              <a:rPr sz="2000" spc="26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may</a:t>
            </a:r>
            <a:r>
              <a:rPr sz="2000" spc="254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be</a:t>
            </a:r>
            <a:r>
              <a:rPr sz="2000" spc="24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tested</a:t>
            </a:r>
            <a:r>
              <a:rPr sz="2000" spc="254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by</a:t>
            </a:r>
            <a:r>
              <a:rPr sz="2000" spc="2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2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learned</a:t>
            </a:r>
            <a:r>
              <a:rPr sz="2000" spc="26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decision</a:t>
            </a:r>
            <a:r>
              <a:rPr sz="2000" spc="26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tree. </a:t>
            </a:r>
            <a:r>
              <a:rPr sz="2000" dirty="0">
                <a:latin typeface="Times New Roman"/>
                <a:cs typeface="Times New Roman"/>
              </a:rPr>
              <a:t>Returns</a:t>
            </a:r>
            <a:r>
              <a:rPr sz="2000" spc="-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decision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tree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that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correctly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classifies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given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Examples.</a:t>
            </a: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819"/>
              </a:spcBef>
            </a:pPr>
            <a:endParaRPr sz="20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Font typeface="Verdana"/>
              <a:buChar char="•"/>
              <a:tabLst>
                <a:tab pos="355600" algn="l"/>
              </a:tabLst>
            </a:pPr>
            <a:r>
              <a:rPr sz="2000" dirty="0">
                <a:latin typeface="Times New Roman"/>
                <a:cs typeface="Times New Roman"/>
              </a:rPr>
              <a:t>Create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Root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node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for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spc="-20" dirty="0">
                <a:latin typeface="Times New Roman"/>
                <a:cs typeface="Times New Roman"/>
              </a:rPr>
              <a:t>tree</a:t>
            </a:r>
            <a:endParaRPr sz="20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360"/>
              </a:spcBef>
              <a:buFont typeface="Verdana"/>
              <a:buChar char="•"/>
              <a:tabLst>
                <a:tab pos="355600" algn="l"/>
              </a:tabLst>
            </a:pPr>
            <a:r>
              <a:rPr sz="2000" dirty="0">
                <a:latin typeface="Times New Roman"/>
                <a:cs typeface="Times New Roman"/>
              </a:rPr>
              <a:t>If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all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Examples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are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positive,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Return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-10" dirty="0">
                <a:latin typeface="Times New Roman"/>
                <a:cs typeface="Times New Roman"/>
              </a:rPr>
              <a:t> single-</a:t>
            </a:r>
            <a:r>
              <a:rPr sz="2000" dirty="0">
                <a:latin typeface="Times New Roman"/>
                <a:cs typeface="Times New Roman"/>
              </a:rPr>
              <a:t>node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tree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Root,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with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label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=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spc="-50" dirty="0">
                <a:latin typeface="Times New Roman"/>
                <a:cs typeface="Times New Roman"/>
              </a:rPr>
              <a:t>+</a:t>
            </a:r>
            <a:endParaRPr sz="20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360"/>
              </a:spcBef>
              <a:buFont typeface="Verdana"/>
              <a:buChar char="•"/>
              <a:tabLst>
                <a:tab pos="355600" algn="l"/>
              </a:tabLst>
            </a:pPr>
            <a:r>
              <a:rPr sz="2000" dirty="0">
                <a:latin typeface="Times New Roman"/>
                <a:cs typeface="Times New Roman"/>
              </a:rPr>
              <a:t>If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all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Examples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are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negative,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Return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single-</a:t>
            </a:r>
            <a:r>
              <a:rPr sz="2000" dirty="0">
                <a:latin typeface="Times New Roman"/>
                <a:cs typeface="Times New Roman"/>
              </a:rPr>
              <a:t>node</a:t>
            </a:r>
            <a:r>
              <a:rPr sz="2000" spc="-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tree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Root,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with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label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=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spc="-50" dirty="0">
                <a:latin typeface="Times New Roman"/>
                <a:cs typeface="Times New Roman"/>
              </a:rPr>
              <a:t>-</a:t>
            </a:r>
            <a:endParaRPr sz="2000">
              <a:latin typeface="Times New Roman"/>
              <a:cs typeface="Times New Roman"/>
            </a:endParaRPr>
          </a:p>
          <a:p>
            <a:pPr marL="355600" marR="5715" indent="-343535">
              <a:lnSpc>
                <a:spcPct val="114999"/>
              </a:lnSpc>
              <a:spcBef>
                <a:spcPts val="5"/>
              </a:spcBef>
              <a:buFont typeface="Verdana"/>
              <a:buChar char="•"/>
              <a:tabLst>
                <a:tab pos="355600" algn="l"/>
              </a:tabLst>
            </a:pPr>
            <a:r>
              <a:rPr sz="2000" dirty="0">
                <a:latin typeface="Times New Roman"/>
                <a:cs typeface="Times New Roman"/>
              </a:rPr>
              <a:t>If</a:t>
            </a:r>
            <a:r>
              <a:rPr sz="2000" spc="30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Attributes</a:t>
            </a:r>
            <a:r>
              <a:rPr sz="2000" spc="30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is</a:t>
            </a:r>
            <a:r>
              <a:rPr sz="2000" spc="29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empty,</a:t>
            </a:r>
            <a:r>
              <a:rPr sz="2000" spc="30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Return</a:t>
            </a:r>
            <a:r>
              <a:rPr sz="2000" spc="3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31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single-</a:t>
            </a:r>
            <a:r>
              <a:rPr sz="2000" dirty="0">
                <a:latin typeface="Times New Roman"/>
                <a:cs typeface="Times New Roman"/>
              </a:rPr>
              <a:t>node</a:t>
            </a:r>
            <a:r>
              <a:rPr sz="2000" spc="29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tree</a:t>
            </a:r>
            <a:r>
              <a:rPr sz="2000" spc="30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Root,</a:t>
            </a:r>
            <a:r>
              <a:rPr sz="2000" spc="29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with</a:t>
            </a:r>
            <a:r>
              <a:rPr sz="2000" spc="29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label</a:t>
            </a:r>
            <a:r>
              <a:rPr sz="2000" spc="28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=</a:t>
            </a:r>
            <a:r>
              <a:rPr sz="2000" spc="28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most</a:t>
            </a:r>
            <a:r>
              <a:rPr sz="2000" spc="30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common</a:t>
            </a:r>
            <a:r>
              <a:rPr sz="2000" spc="3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value</a:t>
            </a:r>
            <a:r>
              <a:rPr sz="2000" spc="305" dirty="0">
                <a:latin typeface="Times New Roman"/>
                <a:cs typeface="Times New Roman"/>
              </a:rPr>
              <a:t> </a:t>
            </a:r>
            <a:r>
              <a:rPr sz="2000" spc="-25" dirty="0">
                <a:latin typeface="Times New Roman"/>
                <a:cs typeface="Times New Roman"/>
              </a:rPr>
              <a:t>of </a:t>
            </a:r>
            <a:r>
              <a:rPr sz="2000" spc="-10" dirty="0">
                <a:latin typeface="Times New Roman"/>
                <a:cs typeface="Times New Roman"/>
              </a:rPr>
              <a:t>Target_attribute</a:t>
            </a:r>
            <a:r>
              <a:rPr sz="2000" spc="-7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in</a:t>
            </a:r>
            <a:r>
              <a:rPr sz="2000" spc="-4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Examples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11</a:t>
            </a:fld>
            <a:endParaRPr spc="-25" dirty="0"/>
          </a:p>
        </p:txBody>
      </p:sp>
      <p:sp>
        <p:nvSpPr>
          <p:cNvPr id="2" name="object 2"/>
          <p:cNvSpPr txBox="1"/>
          <p:nvPr/>
        </p:nvSpPr>
        <p:spPr>
          <a:xfrm>
            <a:off x="716181" y="527400"/>
            <a:ext cx="10447020" cy="5567680"/>
          </a:xfrm>
          <a:prstGeom prst="rect">
            <a:avLst/>
          </a:prstGeom>
        </p:spPr>
        <p:txBody>
          <a:bodyPr vert="horz" wrap="square" lIns="0" tIns="58419" rIns="0" bIns="0" rtlCol="0">
            <a:spAutoFit/>
          </a:bodyPr>
          <a:lstStyle/>
          <a:p>
            <a:pPr marL="405765" indent="-342265">
              <a:lnSpc>
                <a:spcPct val="100000"/>
              </a:lnSpc>
              <a:spcBef>
                <a:spcPts val="459"/>
              </a:spcBef>
              <a:buFont typeface="Verdana"/>
              <a:buChar char="•"/>
              <a:tabLst>
                <a:tab pos="405765" algn="l"/>
              </a:tabLst>
            </a:pPr>
            <a:r>
              <a:rPr sz="2000" dirty="0">
                <a:latin typeface="Times New Roman"/>
                <a:cs typeface="Times New Roman"/>
              </a:rPr>
              <a:t>Otherwise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Begin</a:t>
            </a:r>
            <a:endParaRPr sz="2000">
              <a:latin typeface="Times New Roman"/>
              <a:cs typeface="Times New Roman"/>
            </a:endParaRPr>
          </a:p>
          <a:p>
            <a:pPr marL="875665" lvl="1" indent="-342900">
              <a:lnSpc>
                <a:spcPct val="100000"/>
              </a:lnSpc>
              <a:spcBef>
                <a:spcPts val="359"/>
              </a:spcBef>
              <a:buFont typeface="Verdana"/>
              <a:buChar char="•"/>
              <a:tabLst>
                <a:tab pos="875665" algn="l"/>
              </a:tabLst>
            </a:pPr>
            <a:r>
              <a:rPr sz="2000" spc="-20" dirty="0">
                <a:latin typeface="Times New Roman"/>
                <a:cs typeface="Times New Roman"/>
              </a:rPr>
              <a:t>A</a:t>
            </a:r>
            <a:r>
              <a:rPr sz="2000" spc="-114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←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attribute</a:t>
            </a:r>
            <a:r>
              <a:rPr sz="2000" spc="-4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from</a:t>
            </a:r>
            <a:r>
              <a:rPr sz="2000" spc="-1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Attributes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that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best*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classifies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Examples</a:t>
            </a:r>
            <a:endParaRPr sz="2000">
              <a:latin typeface="Times New Roman"/>
              <a:cs typeface="Times New Roman"/>
            </a:endParaRPr>
          </a:p>
          <a:p>
            <a:pPr marL="875665" lvl="1" indent="-342900">
              <a:lnSpc>
                <a:spcPct val="100000"/>
              </a:lnSpc>
              <a:spcBef>
                <a:spcPts val="360"/>
              </a:spcBef>
              <a:buFont typeface="Verdana"/>
              <a:buChar char="•"/>
              <a:tabLst>
                <a:tab pos="875665" algn="l"/>
              </a:tabLst>
            </a:pP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decision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attribute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for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Root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←</a:t>
            </a:r>
            <a:r>
              <a:rPr sz="2000" spc="-120" dirty="0">
                <a:latin typeface="Times New Roman"/>
                <a:cs typeface="Times New Roman"/>
              </a:rPr>
              <a:t> </a:t>
            </a:r>
            <a:r>
              <a:rPr sz="2000" spc="-50" dirty="0">
                <a:latin typeface="Times New Roman"/>
                <a:cs typeface="Times New Roman"/>
              </a:rPr>
              <a:t>A</a:t>
            </a:r>
            <a:endParaRPr sz="2000">
              <a:latin typeface="Times New Roman"/>
              <a:cs typeface="Times New Roman"/>
            </a:endParaRPr>
          </a:p>
          <a:p>
            <a:pPr marL="875665" lvl="1" indent="-342900">
              <a:lnSpc>
                <a:spcPct val="100000"/>
              </a:lnSpc>
              <a:spcBef>
                <a:spcPts val="360"/>
              </a:spcBef>
              <a:buFont typeface="Verdana"/>
              <a:buChar char="•"/>
              <a:tabLst>
                <a:tab pos="875665" algn="l"/>
              </a:tabLst>
            </a:pPr>
            <a:r>
              <a:rPr sz="2000" dirty="0">
                <a:latin typeface="Times New Roman"/>
                <a:cs typeface="Times New Roman"/>
              </a:rPr>
              <a:t>For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each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possible</a:t>
            </a:r>
            <a:r>
              <a:rPr sz="2000" spc="-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value,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i="1" dirty="0">
                <a:latin typeface="Times New Roman"/>
                <a:cs typeface="Times New Roman"/>
              </a:rPr>
              <a:t>v</a:t>
            </a:r>
            <a:r>
              <a:rPr sz="1950" i="1" baseline="-21367" dirty="0">
                <a:latin typeface="Times New Roman"/>
                <a:cs typeface="Times New Roman"/>
              </a:rPr>
              <a:t>i</a:t>
            </a:r>
            <a:r>
              <a:rPr sz="2000" dirty="0">
                <a:latin typeface="Times New Roman"/>
                <a:cs typeface="Times New Roman"/>
              </a:rPr>
              <a:t>,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of</a:t>
            </a:r>
            <a:r>
              <a:rPr sz="2000" spc="-125" dirty="0">
                <a:latin typeface="Times New Roman"/>
                <a:cs typeface="Times New Roman"/>
              </a:rPr>
              <a:t> </a:t>
            </a:r>
            <a:r>
              <a:rPr sz="2000" spc="-25" dirty="0">
                <a:latin typeface="Times New Roman"/>
                <a:cs typeface="Times New Roman"/>
              </a:rPr>
              <a:t>A,</a:t>
            </a:r>
            <a:endParaRPr sz="2000">
              <a:latin typeface="Times New Roman"/>
              <a:cs typeface="Times New Roman"/>
            </a:endParaRPr>
          </a:p>
          <a:p>
            <a:pPr marL="1232535" lvl="2" indent="-343535">
              <a:lnSpc>
                <a:spcPct val="100000"/>
              </a:lnSpc>
              <a:spcBef>
                <a:spcPts val="360"/>
              </a:spcBef>
              <a:buFont typeface="Verdana"/>
              <a:buChar char="•"/>
              <a:tabLst>
                <a:tab pos="1232535" algn="l"/>
              </a:tabLst>
            </a:pPr>
            <a:r>
              <a:rPr sz="2000" dirty="0">
                <a:latin typeface="Times New Roman"/>
                <a:cs typeface="Times New Roman"/>
              </a:rPr>
              <a:t>Add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new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tree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branch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below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i="1" dirty="0">
                <a:latin typeface="Times New Roman"/>
                <a:cs typeface="Times New Roman"/>
              </a:rPr>
              <a:t>Root</a:t>
            </a:r>
            <a:r>
              <a:rPr sz="2000" dirty="0">
                <a:latin typeface="Times New Roman"/>
                <a:cs typeface="Times New Roman"/>
              </a:rPr>
              <a:t>,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corresponding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to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test</a:t>
            </a:r>
            <a:r>
              <a:rPr sz="2000" spc="-125" dirty="0">
                <a:latin typeface="Times New Roman"/>
                <a:cs typeface="Times New Roman"/>
              </a:rPr>
              <a:t> </a:t>
            </a:r>
            <a:r>
              <a:rPr sz="2000" spc="-20" dirty="0">
                <a:latin typeface="Times New Roman"/>
                <a:cs typeface="Times New Roman"/>
              </a:rPr>
              <a:t>A</a:t>
            </a:r>
            <a:r>
              <a:rPr sz="2000" spc="-1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=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i="1" spc="-25" dirty="0">
                <a:latin typeface="Times New Roman"/>
                <a:cs typeface="Times New Roman"/>
              </a:rPr>
              <a:t>v</a:t>
            </a:r>
            <a:r>
              <a:rPr sz="1950" i="1" spc="-37" baseline="-21367" dirty="0">
                <a:latin typeface="Times New Roman"/>
                <a:cs typeface="Times New Roman"/>
              </a:rPr>
              <a:t>i</a:t>
            </a:r>
            <a:endParaRPr sz="1950" baseline="-21367">
              <a:latin typeface="Times New Roman"/>
              <a:cs typeface="Times New Roman"/>
            </a:endParaRPr>
          </a:p>
          <a:p>
            <a:pPr marL="1232535" lvl="2" indent="-343535">
              <a:lnSpc>
                <a:spcPct val="100000"/>
              </a:lnSpc>
              <a:spcBef>
                <a:spcPts val="360"/>
              </a:spcBef>
              <a:buFont typeface="Verdana"/>
              <a:buChar char="•"/>
              <a:tabLst>
                <a:tab pos="1232535" algn="l"/>
              </a:tabLst>
            </a:pPr>
            <a:r>
              <a:rPr sz="2000" dirty="0">
                <a:latin typeface="Times New Roman"/>
                <a:cs typeface="Times New Roman"/>
              </a:rPr>
              <a:t>Let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i="1" dirty="0">
                <a:latin typeface="Times New Roman"/>
                <a:cs typeface="Times New Roman"/>
              </a:rPr>
              <a:t>Examples</a:t>
            </a:r>
            <a:r>
              <a:rPr sz="2000" i="1" spc="-35" dirty="0">
                <a:latin typeface="Times New Roman"/>
                <a:cs typeface="Times New Roman"/>
              </a:rPr>
              <a:t> </a:t>
            </a:r>
            <a:r>
              <a:rPr sz="1950" i="1" baseline="-21367" dirty="0">
                <a:latin typeface="Times New Roman"/>
                <a:cs typeface="Times New Roman"/>
              </a:rPr>
              <a:t>vi</a:t>
            </a:r>
            <a:r>
              <a:rPr sz="2000" dirty="0">
                <a:latin typeface="Times New Roman"/>
                <a:cs typeface="Times New Roman"/>
              </a:rPr>
              <a:t>,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be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subset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of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Examples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that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have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value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i="1" dirty="0">
                <a:latin typeface="Times New Roman"/>
                <a:cs typeface="Times New Roman"/>
              </a:rPr>
              <a:t>v</a:t>
            </a:r>
            <a:r>
              <a:rPr sz="1950" i="1" baseline="-21367" dirty="0">
                <a:latin typeface="Times New Roman"/>
                <a:cs typeface="Times New Roman"/>
              </a:rPr>
              <a:t>i</a:t>
            </a:r>
            <a:r>
              <a:rPr sz="1950" i="1" spc="270" baseline="-21367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for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i="1" spc="-50" dirty="0">
                <a:latin typeface="Times New Roman"/>
                <a:cs typeface="Times New Roman"/>
              </a:rPr>
              <a:t>A</a:t>
            </a:r>
            <a:endParaRPr sz="2000">
              <a:latin typeface="Times New Roman"/>
              <a:cs typeface="Times New Roman"/>
            </a:endParaRPr>
          </a:p>
          <a:p>
            <a:pPr marL="1232535" lvl="2" indent="-343535">
              <a:lnSpc>
                <a:spcPct val="100000"/>
              </a:lnSpc>
              <a:spcBef>
                <a:spcPts val="365"/>
              </a:spcBef>
              <a:buFont typeface="Verdana"/>
              <a:buChar char="•"/>
              <a:tabLst>
                <a:tab pos="1232535" algn="l"/>
              </a:tabLst>
            </a:pPr>
            <a:r>
              <a:rPr sz="2000" dirty="0">
                <a:latin typeface="Times New Roman"/>
                <a:cs typeface="Times New Roman"/>
              </a:rPr>
              <a:t>If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i="1" dirty="0">
                <a:latin typeface="Times New Roman"/>
                <a:cs typeface="Times New Roman"/>
              </a:rPr>
              <a:t>Examples</a:t>
            </a:r>
            <a:r>
              <a:rPr sz="2000" i="1" spc="-20" dirty="0">
                <a:latin typeface="Times New Roman"/>
                <a:cs typeface="Times New Roman"/>
              </a:rPr>
              <a:t> </a:t>
            </a:r>
            <a:r>
              <a:rPr sz="1950" i="1" baseline="-21367" dirty="0">
                <a:latin typeface="Times New Roman"/>
                <a:cs typeface="Times New Roman"/>
              </a:rPr>
              <a:t>vi</a:t>
            </a:r>
            <a:r>
              <a:rPr sz="1950" i="1" spc="277" baseline="-21367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,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is</a:t>
            </a:r>
            <a:r>
              <a:rPr sz="2000" spc="-10" dirty="0">
                <a:latin typeface="Times New Roman"/>
                <a:cs typeface="Times New Roman"/>
              </a:rPr>
              <a:t> empty</a:t>
            </a:r>
            <a:endParaRPr sz="2000">
              <a:latin typeface="Times New Roman"/>
              <a:cs typeface="Times New Roman"/>
            </a:endParaRPr>
          </a:p>
          <a:p>
            <a:pPr marL="1770380" marR="81280" lvl="3" indent="-343535">
              <a:lnSpc>
                <a:spcPct val="114999"/>
              </a:lnSpc>
              <a:buFont typeface="Verdana"/>
              <a:buChar char="•"/>
              <a:tabLst>
                <a:tab pos="1770380" algn="l"/>
              </a:tabLst>
            </a:pPr>
            <a:r>
              <a:rPr sz="2000" dirty="0">
                <a:latin typeface="Times New Roman"/>
                <a:cs typeface="Times New Roman"/>
              </a:rPr>
              <a:t>Then</a:t>
            </a:r>
            <a:r>
              <a:rPr sz="2000" spc="2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below</a:t>
            </a:r>
            <a:r>
              <a:rPr sz="2000" spc="2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this</a:t>
            </a:r>
            <a:r>
              <a:rPr sz="2000" spc="204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new</a:t>
            </a:r>
            <a:r>
              <a:rPr sz="2000" spc="2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branch</a:t>
            </a:r>
            <a:r>
              <a:rPr sz="2000" spc="19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add</a:t>
            </a:r>
            <a:r>
              <a:rPr sz="2000" spc="2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</a:t>
            </a:r>
            <a:r>
              <a:rPr sz="2000" spc="2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leaf</a:t>
            </a:r>
            <a:r>
              <a:rPr sz="2000" spc="204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node</a:t>
            </a:r>
            <a:r>
              <a:rPr sz="2000" spc="2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with</a:t>
            </a:r>
            <a:r>
              <a:rPr sz="2000" spc="2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label</a:t>
            </a:r>
            <a:r>
              <a:rPr sz="2000" spc="20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=</a:t>
            </a:r>
            <a:r>
              <a:rPr sz="2000" spc="20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most</a:t>
            </a:r>
            <a:r>
              <a:rPr sz="2000" spc="2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common</a:t>
            </a:r>
            <a:r>
              <a:rPr sz="2000" spc="2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value</a:t>
            </a:r>
            <a:r>
              <a:rPr sz="2000" spc="204" dirty="0">
                <a:latin typeface="Times New Roman"/>
                <a:cs typeface="Times New Roman"/>
              </a:rPr>
              <a:t> </a:t>
            </a:r>
            <a:r>
              <a:rPr sz="2000" spc="-25" dirty="0">
                <a:latin typeface="Times New Roman"/>
                <a:cs typeface="Times New Roman"/>
              </a:rPr>
              <a:t>of </a:t>
            </a:r>
            <a:r>
              <a:rPr sz="2000" spc="-10" dirty="0">
                <a:latin typeface="Times New Roman"/>
                <a:cs typeface="Times New Roman"/>
              </a:rPr>
              <a:t>Target_attribute</a:t>
            </a:r>
            <a:r>
              <a:rPr sz="2000" spc="-7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in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Examples</a:t>
            </a:r>
            <a:endParaRPr sz="2000">
              <a:latin typeface="Times New Roman"/>
              <a:cs typeface="Times New Roman"/>
            </a:endParaRPr>
          </a:p>
          <a:p>
            <a:pPr marL="1770380" marR="3267710" lvl="3" indent="-342900">
              <a:lnSpc>
                <a:spcPct val="114999"/>
              </a:lnSpc>
              <a:buFont typeface="Verdana"/>
              <a:buChar char="•"/>
              <a:tabLst>
                <a:tab pos="1808480" algn="l"/>
              </a:tabLst>
            </a:pPr>
            <a:r>
              <a:rPr sz="2000" dirty="0">
                <a:latin typeface="Times New Roman"/>
                <a:cs typeface="Times New Roman"/>
              </a:rPr>
              <a:t>Else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below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this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new branch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add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subtree 	</a:t>
            </a:r>
            <a:r>
              <a:rPr sz="2000" dirty="0">
                <a:latin typeface="Times New Roman"/>
                <a:cs typeface="Times New Roman"/>
              </a:rPr>
              <a:t>ID3(</a:t>
            </a:r>
            <a:r>
              <a:rPr sz="2000" i="1" dirty="0">
                <a:latin typeface="Times New Roman"/>
                <a:cs typeface="Times New Roman"/>
              </a:rPr>
              <a:t>Examples</a:t>
            </a:r>
            <a:r>
              <a:rPr sz="2000" i="1" spc="-20" dirty="0">
                <a:latin typeface="Times New Roman"/>
                <a:cs typeface="Times New Roman"/>
              </a:rPr>
              <a:t> </a:t>
            </a:r>
            <a:r>
              <a:rPr sz="1950" i="1" baseline="-21367" dirty="0">
                <a:latin typeface="Times New Roman"/>
                <a:cs typeface="Times New Roman"/>
              </a:rPr>
              <a:t>vi</a:t>
            </a:r>
            <a:r>
              <a:rPr sz="2000" dirty="0">
                <a:latin typeface="Times New Roman"/>
                <a:cs typeface="Times New Roman"/>
              </a:rPr>
              <a:t>,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spc="-20" dirty="0">
                <a:latin typeface="Times New Roman"/>
                <a:cs typeface="Times New Roman"/>
              </a:rPr>
              <a:t>Targe_tattribute,</a:t>
            </a:r>
            <a:r>
              <a:rPr sz="2000" spc="-1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Attributes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–</a:t>
            </a:r>
            <a:r>
              <a:rPr sz="2000" spc="2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{A}))</a:t>
            </a:r>
            <a:endParaRPr sz="2000">
              <a:latin typeface="Times New Roman"/>
              <a:cs typeface="Times New Roman"/>
            </a:endParaRPr>
          </a:p>
          <a:p>
            <a:pPr lvl="3">
              <a:lnSpc>
                <a:spcPct val="100000"/>
              </a:lnSpc>
              <a:spcBef>
                <a:spcPts val="819"/>
              </a:spcBef>
              <a:buFont typeface="Verdana"/>
              <a:buChar char="•"/>
            </a:pPr>
            <a:endParaRPr sz="2000">
              <a:latin typeface="Times New Roman"/>
              <a:cs typeface="Times New Roman"/>
            </a:endParaRPr>
          </a:p>
          <a:p>
            <a:pPr marL="405765" indent="-342900">
              <a:lnSpc>
                <a:spcPct val="100000"/>
              </a:lnSpc>
              <a:buFont typeface="Verdana"/>
              <a:buChar char="•"/>
              <a:tabLst>
                <a:tab pos="405765" algn="l"/>
              </a:tabLst>
            </a:pPr>
            <a:r>
              <a:rPr sz="2000" spc="-25" dirty="0">
                <a:latin typeface="Times New Roman"/>
                <a:cs typeface="Times New Roman"/>
              </a:rPr>
              <a:t>End</a:t>
            </a:r>
            <a:endParaRPr sz="2000">
              <a:latin typeface="Times New Roman"/>
              <a:cs typeface="Times New Roman"/>
            </a:endParaRPr>
          </a:p>
          <a:p>
            <a:pPr marL="405765" indent="-342900">
              <a:lnSpc>
                <a:spcPct val="100000"/>
              </a:lnSpc>
              <a:spcBef>
                <a:spcPts val="365"/>
              </a:spcBef>
              <a:buFont typeface="Verdana"/>
              <a:buChar char="•"/>
              <a:tabLst>
                <a:tab pos="405765" algn="l"/>
              </a:tabLst>
            </a:pPr>
            <a:r>
              <a:rPr sz="2000" dirty="0">
                <a:latin typeface="Times New Roman"/>
                <a:cs typeface="Times New Roman"/>
              </a:rPr>
              <a:t>Return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spc="-20" dirty="0">
                <a:latin typeface="Times New Roman"/>
                <a:cs typeface="Times New Roman"/>
              </a:rPr>
              <a:t>Root</a:t>
            </a: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25"/>
              </a:spcBef>
            </a:pPr>
            <a:endParaRPr sz="2000">
              <a:latin typeface="Times New Roman"/>
              <a:cs typeface="Times New Roman"/>
            </a:endParaRPr>
          </a:p>
          <a:p>
            <a:pPr marL="62865">
              <a:lnSpc>
                <a:spcPct val="100000"/>
              </a:lnSpc>
            </a:pPr>
            <a:r>
              <a:rPr sz="1800" dirty="0">
                <a:latin typeface="Times New Roman"/>
                <a:cs typeface="Times New Roman"/>
              </a:rPr>
              <a:t>*</a:t>
            </a:r>
            <a:r>
              <a:rPr sz="1800" spc="-5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The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best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attribute</a:t>
            </a:r>
            <a:r>
              <a:rPr sz="1800" spc="-3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is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the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one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with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highest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information</a:t>
            </a:r>
            <a:r>
              <a:rPr sz="1800" spc="-20" dirty="0">
                <a:latin typeface="Times New Roman"/>
                <a:cs typeface="Times New Roman"/>
              </a:rPr>
              <a:t> gain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12</a:t>
            </a:fld>
            <a:endParaRPr spc="-25"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463422" y="626435"/>
            <a:ext cx="9264015" cy="6972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dirty="0"/>
              <a:t>Which</a:t>
            </a:r>
            <a:r>
              <a:rPr sz="4400" spc="-260" dirty="0"/>
              <a:t> </a:t>
            </a:r>
            <a:r>
              <a:rPr sz="4400" dirty="0"/>
              <a:t>Attribute</a:t>
            </a:r>
            <a:r>
              <a:rPr sz="4400" spc="-30" dirty="0"/>
              <a:t> </a:t>
            </a:r>
            <a:r>
              <a:rPr sz="4400" dirty="0"/>
              <a:t>Is the</a:t>
            </a:r>
            <a:r>
              <a:rPr sz="4400" spc="-5" dirty="0"/>
              <a:t> </a:t>
            </a:r>
            <a:r>
              <a:rPr sz="4400" dirty="0"/>
              <a:t>Best</a:t>
            </a:r>
            <a:r>
              <a:rPr sz="4400" spc="-30" dirty="0"/>
              <a:t> </a:t>
            </a:r>
            <a:r>
              <a:rPr sz="4400" spc="-10" dirty="0"/>
              <a:t>Classifier?</a:t>
            </a:r>
            <a:endParaRPr sz="4400"/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62302" rIns="0" bIns="0" rtlCol="0">
            <a:spAutoFit/>
          </a:bodyPr>
          <a:lstStyle/>
          <a:p>
            <a:pPr marL="240029" indent="-227329">
              <a:lnSpc>
                <a:spcPts val="2740"/>
              </a:lnSpc>
              <a:spcBef>
                <a:spcPts val="100"/>
              </a:spcBef>
              <a:buFont typeface="Arial"/>
              <a:buChar char="•"/>
              <a:tabLst>
                <a:tab pos="240029" algn="l"/>
              </a:tabLst>
            </a:pPr>
            <a:r>
              <a:rPr dirty="0"/>
              <a:t>The</a:t>
            </a:r>
            <a:r>
              <a:rPr spc="90" dirty="0"/>
              <a:t> </a:t>
            </a:r>
            <a:r>
              <a:rPr dirty="0"/>
              <a:t>central</a:t>
            </a:r>
            <a:r>
              <a:rPr spc="95" dirty="0"/>
              <a:t> </a:t>
            </a:r>
            <a:r>
              <a:rPr dirty="0"/>
              <a:t>choice</a:t>
            </a:r>
            <a:r>
              <a:rPr spc="80" dirty="0"/>
              <a:t> </a:t>
            </a:r>
            <a:r>
              <a:rPr dirty="0"/>
              <a:t>in</a:t>
            </a:r>
            <a:r>
              <a:rPr spc="90" dirty="0"/>
              <a:t> </a:t>
            </a:r>
            <a:r>
              <a:rPr dirty="0"/>
              <a:t>the</a:t>
            </a:r>
            <a:r>
              <a:rPr spc="90" dirty="0"/>
              <a:t> </a:t>
            </a:r>
            <a:r>
              <a:rPr dirty="0"/>
              <a:t>ID3</a:t>
            </a:r>
            <a:r>
              <a:rPr spc="90" dirty="0"/>
              <a:t> </a:t>
            </a:r>
            <a:r>
              <a:rPr dirty="0"/>
              <a:t>algorithm</a:t>
            </a:r>
            <a:r>
              <a:rPr spc="70" dirty="0"/>
              <a:t> </a:t>
            </a:r>
            <a:r>
              <a:rPr dirty="0"/>
              <a:t>is</a:t>
            </a:r>
            <a:r>
              <a:rPr spc="95" dirty="0"/>
              <a:t> </a:t>
            </a:r>
            <a:r>
              <a:rPr dirty="0"/>
              <a:t>selecting</a:t>
            </a:r>
            <a:r>
              <a:rPr spc="90" dirty="0"/>
              <a:t> </a:t>
            </a:r>
            <a:r>
              <a:rPr dirty="0"/>
              <a:t>which</a:t>
            </a:r>
            <a:r>
              <a:rPr spc="95" dirty="0"/>
              <a:t> </a:t>
            </a:r>
            <a:r>
              <a:rPr dirty="0"/>
              <a:t>attribute</a:t>
            </a:r>
            <a:r>
              <a:rPr spc="85" dirty="0"/>
              <a:t> </a:t>
            </a:r>
            <a:r>
              <a:rPr dirty="0"/>
              <a:t>to</a:t>
            </a:r>
            <a:r>
              <a:rPr spc="90" dirty="0"/>
              <a:t> </a:t>
            </a:r>
            <a:r>
              <a:rPr dirty="0"/>
              <a:t>test</a:t>
            </a:r>
            <a:r>
              <a:rPr spc="95" dirty="0"/>
              <a:t> </a:t>
            </a:r>
            <a:r>
              <a:rPr dirty="0"/>
              <a:t>at</a:t>
            </a:r>
            <a:r>
              <a:rPr spc="95" dirty="0"/>
              <a:t> </a:t>
            </a:r>
            <a:r>
              <a:rPr spc="-20" dirty="0"/>
              <a:t>each</a:t>
            </a:r>
          </a:p>
          <a:p>
            <a:pPr marL="241300">
              <a:lnSpc>
                <a:spcPts val="2740"/>
              </a:lnSpc>
            </a:pPr>
            <a:r>
              <a:rPr dirty="0"/>
              <a:t>node in</a:t>
            </a:r>
            <a:r>
              <a:rPr spc="-15" dirty="0"/>
              <a:t> </a:t>
            </a:r>
            <a:r>
              <a:rPr dirty="0"/>
              <a:t>the</a:t>
            </a:r>
            <a:r>
              <a:rPr spc="-20" dirty="0"/>
              <a:t> tree.</a:t>
            </a:r>
          </a:p>
          <a:p>
            <a:pPr marL="239395" marR="6985" indent="-227329">
              <a:lnSpc>
                <a:spcPts val="2590"/>
              </a:lnSpc>
              <a:spcBef>
                <a:spcPts val="1035"/>
              </a:spcBef>
              <a:buFont typeface="Arial"/>
              <a:buChar char="•"/>
              <a:tabLst>
                <a:tab pos="241300" algn="l"/>
                <a:tab pos="1861185" algn="l"/>
                <a:tab pos="3028950" algn="l"/>
                <a:tab pos="3888740" algn="l"/>
                <a:tab pos="5530215" algn="l"/>
                <a:tab pos="6220460" algn="l"/>
                <a:tab pos="6813550" algn="l"/>
                <a:tab pos="8080375" algn="l"/>
                <a:tab pos="8738235" algn="l"/>
                <a:tab pos="9398635" algn="l"/>
                <a:tab pos="9667875" algn="l"/>
              </a:tabLst>
            </a:pPr>
            <a:r>
              <a:rPr dirty="0"/>
              <a:t>A</a:t>
            </a:r>
            <a:r>
              <a:rPr spc="300" dirty="0"/>
              <a:t> </a:t>
            </a:r>
            <a:r>
              <a:rPr spc="-10" dirty="0"/>
              <a:t>statistical</a:t>
            </a:r>
            <a:r>
              <a:rPr dirty="0"/>
              <a:t>	</a:t>
            </a:r>
            <a:r>
              <a:rPr spc="-10" dirty="0"/>
              <a:t>property</a:t>
            </a:r>
            <a:r>
              <a:rPr dirty="0"/>
              <a:t>	</a:t>
            </a:r>
            <a:r>
              <a:rPr spc="-10" dirty="0"/>
              <a:t>called</a:t>
            </a:r>
            <a:r>
              <a:rPr dirty="0"/>
              <a:t>	</a:t>
            </a:r>
            <a:r>
              <a:rPr b="1" i="1" spc="-10" dirty="0">
                <a:latin typeface="Times New Roman"/>
                <a:cs typeface="Times New Roman"/>
              </a:rPr>
              <a:t>information</a:t>
            </a:r>
            <a:r>
              <a:rPr b="1" i="1" dirty="0">
                <a:latin typeface="Times New Roman"/>
                <a:cs typeface="Times New Roman"/>
              </a:rPr>
              <a:t>	</a:t>
            </a:r>
            <a:r>
              <a:rPr b="1" i="1" spc="-20" dirty="0">
                <a:latin typeface="Times New Roman"/>
                <a:cs typeface="Times New Roman"/>
              </a:rPr>
              <a:t>gain</a:t>
            </a:r>
            <a:r>
              <a:rPr b="1" i="1" dirty="0">
                <a:latin typeface="Times New Roman"/>
                <a:cs typeface="Times New Roman"/>
              </a:rPr>
              <a:t>	</a:t>
            </a:r>
            <a:r>
              <a:rPr spc="-20" dirty="0"/>
              <a:t>that</a:t>
            </a:r>
            <a:r>
              <a:rPr dirty="0"/>
              <a:t>	</a:t>
            </a:r>
            <a:r>
              <a:rPr spc="-10" dirty="0"/>
              <a:t>measures</a:t>
            </a:r>
            <a:r>
              <a:rPr dirty="0"/>
              <a:t>	</a:t>
            </a:r>
            <a:r>
              <a:rPr spc="-25" dirty="0"/>
              <a:t>how</a:t>
            </a:r>
            <a:r>
              <a:rPr dirty="0"/>
              <a:t>	</a:t>
            </a:r>
            <a:r>
              <a:rPr spc="-20" dirty="0"/>
              <a:t>well</a:t>
            </a:r>
            <a:r>
              <a:rPr dirty="0"/>
              <a:t>	</a:t>
            </a:r>
            <a:r>
              <a:rPr spc="-50" dirty="0"/>
              <a:t>a</a:t>
            </a:r>
            <a:r>
              <a:rPr dirty="0"/>
              <a:t>	</a:t>
            </a:r>
            <a:r>
              <a:rPr spc="-10" dirty="0"/>
              <a:t>given 	</a:t>
            </a:r>
            <a:r>
              <a:rPr dirty="0"/>
              <a:t>attribute</a:t>
            </a:r>
            <a:r>
              <a:rPr spc="-40" dirty="0"/>
              <a:t> </a:t>
            </a:r>
            <a:r>
              <a:rPr dirty="0"/>
              <a:t>separates</a:t>
            </a:r>
            <a:r>
              <a:rPr spc="-35" dirty="0"/>
              <a:t> </a:t>
            </a:r>
            <a:r>
              <a:rPr dirty="0"/>
              <a:t>the</a:t>
            </a:r>
            <a:r>
              <a:rPr spc="-10" dirty="0"/>
              <a:t> </a:t>
            </a:r>
            <a:r>
              <a:rPr dirty="0"/>
              <a:t>training</a:t>
            </a:r>
            <a:r>
              <a:rPr spc="-40" dirty="0"/>
              <a:t> </a:t>
            </a:r>
            <a:r>
              <a:rPr dirty="0"/>
              <a:t>examples according</a:t>
            </a:r>
            <a:r>
              <a:rPr spc="-35" dirty="0"/>
              <a:t> </a:t>
            </a:r>
            <a:r>
              <a:rPr dirty="0"/>
              <a:t>to</a:t>
            </a:r>
            <a:r>
              <a:rPr spc="-20" dirty="0"/>
              <a:t> </a:t>
            </a:r>
            <a:r>
              <a:rPr dirty="0"/>
              <a:t>their</a:t>
            </a:r>
            <a:r>
              <a:rPr spc="-25" dirty="0"/>
              <a:t> </a:t>
            </a:r>
            <a:r>
              <a:rPr dirty="0"/>
              <a:t>target</a:t>
            </a:r>
            <a:r>
              <a:rPr spc="-20" dirty="0"/>
              <a:t> </a:t>
            </a:r>
            <a:r>
              <a:rPr spc="-10" dirty="0"/>
              <a:t>classification.</a:t>
            </a:r>
          </a:p>
          <a:p>
            <a:pPr marL="240029" marR="5080" indent="-227329">
              <a:lnSpc>
                <a:spcPts val="2590"/>
              </a:lnSpc>
              <a:spcBef>
                <a:spcPts val="1015"/>
              </a:spcBef>
              <a:buFont typeface="Arial"/>
              <a:buChar char="•"/>
              <a:tabLst>
                <a:tab pos="241300" algn="l"/>
              </a:tabLst>
            </a:pPr>
            <a:r>
              <a:rPr dirty="0"/>
              <a:t>ID3</a:t>
            </a:r>
            <a:r>
              <a:rPr spc="360" dirty="0"/>
              <a:t> </a:t>
            </a:r>
            <a:r>
              <a:rPr dirty="0"/>
              <a:t>uses</a:t>
            </a:r>
            <a:r>
              <a:rPr spc="365" dirty="0"/>
              <a:t> </a:t>
            </a:r>
            <a:r>
              <a:rPr b="1" i="1" dirty="0">
                <a:latin typeface="Times New Roman"/>
                <a:cs typeface="Times New Roman"/>
              </a:rPr>
              <a:t>information</a:t>
            </a:r>
            <a:r>
              <a:rPr b="1" i="1" spc="370" dirty="0">
                <a:latin typeface="Times New Roman"/>
                <a:cs typeface="Times New Roman"/>
              </a:rPr>
              <a:t> </a:t>
            </a:r>
            <a:r>
              <a:rPr b="1" i="1" dirty="0">
                <a:latin typeface="Times New Roman"/>
                <a:cs typeface="Times New Roman"/>
              </a:rPr>
              <a:t>gain</a:t>
            </a:r>
            <a:r>
              <a:rPr b="1" i="1" spc="365" dirty="0">
                <a:latin typeface="Times New Roman"/>
                <a:cs typeface="Times New Roman"/>
              </a:rPr>
              <a:t> </a:t>
            </a:r>
            <a:r>
              <a:rPr dirty="0"/>
              <a:t>measure</a:t>
            </a:r>
            <a:r>
              <a:rPr spc="360" dirty="0"/>
              <a:t> </a:t>
            </a:r>
            <a:r>
              <a:rPr dirty="0"/>
              <a:t>to</a:t>
            </a:r>
            <a:r>
              <a:rPr spc="365" dirty="0"/>
              <a:t> </a:t>
            </a:r>
            <a:r>
              <a:rPr dirty="0"/>
              <a:t>select</a:t>
            </a:r>
            <a:r>
              <a:rPr spc="365" dirty="0"/>
              <a:t> </a:t>
            </a:r>
            <a:r>
              <a:rPr dirty="0"/>
              <a:t>among</a:t>
            </a:r>
            <a:r>
              <a:rPr spc="360" dirty="0"/>
              <a:t> </a:t>
            </a:r>
            <a:r>
              <a:rPr dirty="0"/>
              <a:t>the</a:t>
            </a:r>
            <a:r>
              <a:rPr spc="370" dirty="0"/>
              <a:t> </a:t>
            </a:r>
            <a:r>
              <a:rPr dirty="0"/>
              <a:t>candidate</a:t>
            </a:r>
            <a:r>
              <a:rPr spc="375" dirty="0"/>
              <a:t> </a:t>
            </a:r>
            <a:r>
              <a:rPr dirty="0"/>
              <a:t>attributes</a:t>
            </a:r>
            <a:r>
              <a:rPr spc="360" dirty="0"/>
              <a:t> </a:t>
            </a:r>
            <a:r>
              <a:rPr spc="-25" dirty="0"/>
              <a:t>at 	</a:t>
            </a:r>
            <a:r>
              <a:rPr dirty="0"/>
              <a:t>each</a:t>
            </a:r>
            <a:r>
              <a:rPr spc="-20" dirty="0"/>
              <a:t> </a:t>
            </a:r>
            <a:r>
              <a:rPr dirty="0"/>
              <a:t>step</a:t>
            </a:r>
            <a:r>
              <a:rPr spc="-25" dirty="0"/>
              <a:t> </a:t>
            </a:r>
            <a:r>
              <a:rPr dirty="0"/>
              <a:t>while</a:t>
            </a:r>
            <a:r>
              <a:rPr spc="-5" dirty="0"/>
              <a:t> </a:t>
            </a:r>
            <a:r>
              <a:rPr dirty="0"/>
              <a:t>growing</a:t>
            </a:r>
            <a:r>
              <a:rPr spc="5" dirty="0"/>
              <a:t> </a:t>
            </a:r>
            <a:r>
              <a:rPr dirty="0"/>
              <a:t>the </a:t>
            </a:r>
            <a:r>
              <a:rPr spc="-10" dirty="0"/>
              <a:t>tree.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434466" y="497784"/>
            <a:ext cx="931989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20" dirty="0"/>
              <a:t>ENTROPY</a:t>
            </a:r>
            <a:r>
              <a:rPr spc="-130" dirty="0"/>
              <a:t> </a:t>
            </a:r>
            <a:r>
              <a:rPr dirty="0"/>
              <a:t>MEASURES</a:t>
            </a:r>
            <a:r>
              <a:rPr spc="-15" dirty="0"/>
              <a:t> </a:t>
            </a:r>
            <a:r>
              <a:rPr spc="-10" dirty="0"/>
              <a:t>HOMOGENEITY</a:t>
            </a:r>
            <a:r>
              <a:rPr spc="-135" dirty="0"/>
              <a:t> </a:t>
            </a:r>
            <a:r>
              <a:rPr dirty="0"/>
              <a:t>OF</a:t>
            </a:r>
            <a:r>
              <a:rPr spc="-170" dirty="0"/>
              <a:t> </a:t>
            </a:r>
            <a:r>
              <a:rPr spc="-10" dirty="0"/>
              <a:t>EXAMPLES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916936" y="1592071"/>
            <a:ext cx="9869170" cy="150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0029" indent="-227329">
              <a:lnSpc>
                <a:spcPts val="2735"/>
              </a:lnSpc>
              <a:spcBef>
                <a:spcPts val="100"/>
              </a:spcBef>
              <a:buFont typeface="Arial"/>
              <a:buChar char="•"/>
              <a:tabLst>
                <a:tab pos="240029" algn="l"/>
              </a:tabLst>
            </a:pPr>
            <a:r>
              <a:rPr sz="2400" spc="-30" dirty="0">
                <a:latin typeface="Times New Roman"/>
                <a:cs typeface="Times New Roman"/>
              </a:rPr>
              <a:t>To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define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information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gain,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we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begin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by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defining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measure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called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entropy.</a:t>
            </a:r>
            <a:endParaRPr sz="2400">
              <a:latin typeface="Times New Roman"/>
              <a:cs typeface="Times New Roman"/>
            </a:endParaRPr>
          </a:p>
          <a:p>
            <a:pPr marL="241300">
              <a:lnSpc>
                <a:spcPts val="2735"/>
              </a:lnSpc>
            </a:pPr>
            <a:r>
              <a:rPr sz="2400" i="1" dirty="0">
                <a:latin typeface="Times New Roman"/>
                <a:cs typeface="Times New Roman"/>
              </a:rPr>
              <a:t>Entropy</a:t>
            </a:r>
            <a:r>
              <a:rPr sz="2400" i="1" spc="-45" dirty="0">
                <a:latin typeface="Times New Roman"/>
                <a:cs typeface="Times New Roman"/>
              </a:rPr>
              <a:t> </a:t>
            </a:r>
            <a:r>
              <a:rPr sz="2400" i="1" spc="-10" dirty="0">
                <a:latin typeface="Times New Roman"/>
                <a:cs typeface="Times New Roman"/>
              </a:rPr>
              <a:t>measures</a:t>
            </a:r>
            <a:r>
              <a:rPr sz="2400" i="1" spc="-20" dirty="0">
                <a:latin typeface="Times New Roman"/>
                <a:cs typeface="Times New Roman"/>
              </a:rPr>
              <a:t> </a:t>
            </a:r>
            <a:r>
              <a:rPr sz="2400" i="1" dirty="0">
                <a:latin typeface="Times New Roman"/>
                <a:cs typeface="Times New Roman"/>
              </a:rPr>
              <a:t>the</a:t>
            </a:r>
            <a:r>
              <a:rPr sz="2400" i="1" spc="-30" dirty="0">
                <a:latin typeface="Times New Roman"/>
                <a:cs typeface="Times New Roman"/>
              </a:rPr>
              <a:t> </a:t>
            </a:r>
            <a:r>
              <a:rPr sz="2400" i="1" dirty="0">
                <a:latin typeface="Times New Roman"/>
                <a:cs typeface="Times New Roman"/>
              </a:rPr>
              <a:t>impurity</a:t>
            </a:r>
            <a:r>
              <a:rPr sz="2400" i="1" spc="-40" dirty="0">
                <a:latin typeface="Times New Roman"/>
                <a:cs typeface="Times New Roman"/>
              </a:rPr>
              <a:t> </a:t>
            </a:r>
            <a:r>
              <a:rPr sz="2400" i="1" dirty="0">
                <a:latin typeface="Times New Roman"/>
                <a:cs typeface="Times New Roman"/>
              </a:rPr>
              <a:t>of</a:t>
            </a:r>
            <a:r>
              <a:rPr sz="2400" i="1" spc="-30" dirty="0">
                <a:latin typeface="Times New Roman"/>
                <a:cs typeface="Times New Roman"/>
              </a:rPr>
              <a:t> </a:t>
            </a:r>
            <a:r>
              <a:rPr sz="2400" i="1" dirty="0">
                <a:latin typeface="Times New Roman"/>
                <a:cs typeface="Times New Roman"/>
              </a:rPr>
              <a:t>a</a:t>
            </a:r>
            <a:r>
              <a:rPr sz="2400" i="1" spc="-20" dirty="0">
                <a:latin typeface="Times New Roman"/>
                <a:cs typeface="Times New Roman"/>
              </a:rPr>
              <a:t> </a:t>
            </a:r>
            <a:r>
              <a:rPr sz="2400" i="1" dirty="0">
                <a:latin typeface="Times New Roman"/>
                <a:cs typeface="Times New Roman"/>
              </a:rPr>
              <a:t>collection</a:t>
            </a:r>
            <a:r>
              <a:rPr sz="2400" i="1" spc="-55" dirty="0">
                <a:latin typeface="Times New Roman"/>
                <a:cs typeface="Times New Roman"/>
              </a:rPr>
              <a:t> </a:t>
            </a:r>
            <a:r>
              <a:rPr sz="2400" i="1" dirty="0">
                <a:latin typeface="Times New Roman"/>
                <a:cs typeface="Times New Roman"/>
              </a:rPr>
              <a:t>of</a:t>
            </a:r>
            <a:r>
              <a:rPr sz="2400" i="1" spc="-30" dirty="0">
                <a:latin typeface="Times New Roman"/>
                <a:cs typeface="Times New Roman"/>
              </a:rPr>
              <a:t> </a:t>
            </a:r>
            <a:r>
              <a:rPr sz="2400" i="1" spc="-10" dirty="0">
                <a:latin typeface="Times New Roman"/>
                <a:cs typeface="Times New Roman"/>
              </a:rPr>
              <a:t>examples.</a:t>
            </a:r>
            <a:endParaRPr sz="2400">
              <a:latin typeface="Times New Roman"/>
              <a:cs typeface="Times New Roman"/>
            </a:endParaRPr>
          </a:p>
          <a:p>
            <a:pPr marL="240029" indent="-227329">
              <a:lnSpc>
                <a:spcPts val="2735"/>
              </a:lnSpc>
              <a:spcBef>
                <a:spcPts val="720"/>
              </a:spcBef>
              <a:buFont typeface="Arial"/>
              <a:buChar char="•"/>
              <a:tabLst>
                <a:tab pos="240029" algn="l"/>
              </a:tabLst>
            </a:pPr>
            <a:r>
              <a:rPr sz="2400" dirty="0">
                <a:latin typeface="Times New Roman"/>
                <a:cs typeface="Times New Roman"/>
              </a:rPr>
              <a:t>Given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collection</a:t>
            </a:r>
            <a:r>
              <a:rPr sz="2400" spc="-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S,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containing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positive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and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negative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examples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some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target</a:t>
            </a:r>
            <a:endParaRPr sz="2400">
              <a:latin typeface="Times New Roman"/>
              <a:cs typeface="Times New Roman"/>
            </a:endParaRPr>
          </a:p>
          <a:p>
            <a:pPr marL="241300">
              <a:lnSpc>
                <a:spcPts val="2735"/>
              </a:lnSpc>
            </a:pPr>
            <a:r>
              <a:rPr sz="2400" dirty="0">
                <a:latin typeface="Times New Roman"/>
                <a:cs typeface="Times New Roman"/>
              </a:rPr>
              <a:t>concept,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entropy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relative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this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Boolean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classification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is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04236" y="4442979"/>
            <a:ext cx="6597015" cy="1394460"/>
          </a:xfrm>
          <a:prstGeom prst="rect">
            <a:avLst/>
          </a:prstGeom>
        </p:spPr>
        <p:txBody>
          <a:bodyPr vert="horz" wrap="square" lIns="0" tIns="10223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805"/>
              </a:spcBef>
            </a:pPr>
            <a:r>
              <a:rPr sz="2400" spc="-10" dirty="0">
                <a:latin typeface="Times New Roman"/>
                <a:cs typeface="Times New Roman"/>
              </a:rPr>
              <a:t>Where,</a:t>
            </a:r>
            <a:endParaRPr sz="2400">
              <a:latin typeface="Times New Roman"/>
              <a:cs typeface="Times New Roman"/>
            </a:endParaRPr>
          </a:p>
          <a:p>
            <a:pPr marL="939800">
              <a:lnSpc>
                <a:spcPct val="100000"/>
              </a:lnSpc>
              <a:spcBef>
                <a:spcPts val="705"/>
              </a:spcBef>
            </a:pPr>
            <a:r>
              <a:rPr sz="2400" i="1" dirty="0">
                <a:latin typeface="Times New Roman"/>
                <a:cs typeface="Times New Roman"/>
              </a:rPr>
              <a:t>p</a:t>
            </a:r>
            <a:r>
              <a:rPr sz="2400" i="1" baseline="-20833" dirty="0">
                <a:latin typeface="Times New Roman"/>
                <a:cs typeface="Times New Roman"/>
              </a:rPr>
              <a:t>+</a:t>
            </a:r>
            <a:r>
              <a:rPr sz="2400" i="1" spc="292" baseline="-20833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proportion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positive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examples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spc="-50" dirty="0">
                <a:latin typeface="Times New Roman"/>
                <a:cs typeface="Times New Roman"/>
              </a:rPr>
              <a:t>S</a:t>
            </a:r>
            <a:endParaRPr sz="2400">
              <a:latin typeface="Times New Roman"/>
              <a:cs typeface="Times New Roman"/>
            </a:endParaRPr>
          </a:p>
          <a:p>
            <a:pPr marL="939800">
              <a:lnSpc>
                <a:spcPct val="100000"/>
              </a:lnSpc>
              <a:spcBef>
                <a:spcPts val="725"/>
              </a:spcBef>
            </a:pPr>
            <a:r>
              <a:rPr sz="2400" i="1" dirty="0">
                <a:latin typeface="Times New Roman"/>
                <a:cs typeface="Times New Roman"/>
              </a:rPr>
              <a:t>p</a:t>
            </a:r>
            <a:r>
              <a:rPr sz="2400" i="1" baseline="-20833" dirty="0">
                <a:latin typeface="Times New Roman"/>
                <a:cs typeface="Times New Roman"/>
              </a:rPr>
              <a:t>-</a:t>
            </a:r>
            <a:r>
              <a:rPr sz="2400" i="1" spc="284" baseline="-20833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proportion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negative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examples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S.</a:t>
            </a:r>
            <a:endParaRPr sz="2400">
              <a:latin typeface="Times New Roman"/>
              <a:cs typeface="Times New Roman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108800" y="3450461"/>
            <a:ext cx="5978007" cy="587178"/>
          </a:xfrm>
          <a:prstGeom prst="rect">
            <a:avLst/>
          </a:prstGeom>
        </p:spPr>
      </p:pic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13</a:t>
            </a:fld>
            <a:endParaRPr spc="-25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16940" y="451530"/>
            <a:ext cx="9953625" cy="1596390"/>
          </a:xfrm>
          <a:prstGeom prst="rect">
            <a:avLst/>
          </a:prstGeom>
        </p:spPr>
        <p:txBody>
          <a:bodyPr vert="horz" wrap="square" lIns="0" tIns="102870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810"/>
              </a:spcBef>
            </a:pPr>
            <a:r>
              <a:rPr sz="2400" b="1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Example:</a:t>
            </a:r>
            <a:r>
              <a:rPr sz="2400" b="1" u="heavy" spc="-1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u="heavy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Entropy</a:t>
            </a:r>
            <a:endParaRPr sz="2400">
              <a:latin typeface="Times New Roman"/>
              <a:cs typeface="Times New Roman"/>
            </a:endParaRPr>
          </a:p>
          <a:p>
            <a:pPr marL="240029" marR="5080" indent="-227329" algn="just">
              <a:lnSpc>
                <a:spcPts val="2590"/>
              </a:lnSpc>
              <a:spcBef>
                <a:spcPts val="1040"/>
              </a:spcBef>
              <a:buFont typeface="Arial"/>
              <a:buChar char="•"/>
              <a:tabLst>
                <a:tab pos="241300" algn="l"/>
              </a:tabLst>
            </a:pPr>
            <a:r>
              <a:rPr sz="2400" dirty="0">
                <a:latin typeface="Times New Roman"/>
                <a:cs typeface="Times New Roman"/>
              </a:rPr>
              <a:t>Suppose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collection</a:t>
            </a:r>
            <a:r>
              <a:rPr sz="2400" spc="-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14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examples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some boolean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concept,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including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spc="-50" dirty="0">
                <a:latin typeface="Times New Roman"/>
                <a:cs typeface="Times New Roman"/>
              </a:rPr>
              <a:t>9 	</a:t>
            </a:r>
            <a:r>
              <a:rPr sz="2400" dirty="0">
                <a:latin typeface="Times New Roman"/>
                <a:cs typeface="Times New Roman"/>
              </a:rPr>
              <a:t>positive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and 5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negative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examples.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Then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entropy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 S relative</a:t>
            </a:r>
            <a:r>
              <a:rPr sz="2400" spc="-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this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boolean 	</a:t>
            </a:r>
            <a:r>
              <a:rPr sz="2400" dirty="0">
                <a:latin typeface="Times New Roman"/>
                <a:cs typeface="Times New Roman"/>
              </a:rPr>
              <a:t>classification</a:t>
            </a:r>
            <a:r>
              <a:rPr sz="2400" spc="-55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is</a:t>
            </a:r>
            <a:endParaRPr sz="2400">
              <a:latin typeface="Times New Roman"/>
              <a:cs typeface="Times New Roman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134932" y="2902629"/>
            <a:ext cx="7979855" cy="894637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14</a:t>
            </a:fld>
            <a:endParaRPr spc="-25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15</a:t>
            </a:fld>
            <a:endParaRPr spc="-25" dirty="0"/>
          </a:p>
        </p:txBody>
      </p:sp>
      <p:sp>
        <p:nvSpPr>
          <p:cNvPr id="2" name="object 2"/>
          <p:cNvSpPr txBox="1"/>
          <p:nvPr/>
        </p:nvSpPr>
        <p:spPr>
          <a:xfrm>
            <a:off x="916940" y="906521"/>
            <a:ext cx="10177145" cy="2054225"/>
          </a:xfrm>
          <a:prstGeom prst="rect">
            <a:avLst/>
          </a:prstGeom>
        </p:spPr>
        <p:txBody>
          <a:bodyPr vert="horz" wrap="square" lIns="0" tIns="104139" rIns="0" bIns="0" rtlCol="0">
            <a:spAutoFit/>
          </a:bodyPr>
          <a:lstStyle/>
          <a:p>
            <a:pPr marL="240029" indent="-227329">
              <a:lnSpc>
                <a:spcPct val="100000"/>
              </a:lnSpc>
              <a:spcBef>
                <a:spcPts val="819"/>
              </a:spcBef>
              <a:buFont typeface="Arial"/>
              <a:buChar char="•"/>
              <a:tabLst>
                <a:tab pos="240029" algn="l"/>
              </a:tabLst>
            </a:pP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entropy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0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if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all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members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belong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same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class</a:t>
            </a:r>
            <a:endParaRPr sz="2400">
              <a:latin typeface="Times New Roman"/>
              <a:cs typeface="Times New Roman"/>
            </a:endParaRPr>
          </a:p>
          <a:p>
            <a:pPr marL="240029" marR="400050" indent="-227329">
              <a:lnSpc>
                <a:spcPts val="2590"/>
              </a:lnSpc>
              <a:spcBef>
                <a:spcPts val="1045"/>
              </a:spcBef>
              <a:buFont typeface="Arial"/>
              <a:buChar char="•"/>
              <a:tabLst>
                <a:tab pos="241300" algn="l"/>
              </a:tabLst>
            </a:pP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entropy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1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when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collection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contains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an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equal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number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positive</a:t>
            </a:r>
            <a:r>
              <a:rPr sz="2400" spc="-25" dirty="0">
                <a:latin typeface="Times New Roman"/>
                <a:cs typeface="Times New Roman"/>
              </a:rPr>
              <a:t> and 	</a:t>
            </a:r>
            <a:r>
              <a:rPr sz="2400" dirty="0">
                <a:latin typeface="Times New Roman"/>
                <a:cs typeface="Times New Roman"/>
              </a:rPr>
              <a:t>negative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examples</a:t>
            </a:r>
            <a:endParaRPr sz="2400">
              <a:latin typeface="Times New Roman"/>
              <a:cs typeface="Times New Roman"/>
            </a:endParaRPr>
          </a:p>
          <a:p>
            <a:pPr marL="240029" marR="5080" indent="-227329">
              <a:lnSpc>
                <a:spcPts val="2590"/>
              </a:lnSpc>
              <a:spcBef>
                <a:spcPts val="1005"/>
              </a:spcBef>
              <a:buFont typeface="Arial"/>
              <a:buChar char="•"/>
              <a:tabLst>
                <a:tab pos="241300" algn="l"/>
              </a:tabLst>
            </a:pPr>
            <a:r>
              <a:rPr sz="2400" dirty="0">
                <a:latin typeface="Times New Roman"/>
                <a:cs typeface="Times New Roman"/>
              </a:rPr>
              <a:t>If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collection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contains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unequal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numbers of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positive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and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negative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examples,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the 	</a:t>
            </a:r>
            <a:r>
              <a:rPr sz="2400" dirty="0">
                <a:latin typeface="Times New Roman"/>
                <a:cs typeface="Times New Roman"/>
              </a:rPr>
              <a:t>entropy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 between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0 and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50" dirty="0">
                <a:latin typeface="Times New Roman"/>
                <a:cs typeface="Times New Roman"/>
              </a:rPr>
              <a:t>1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069069" y="920219"/>
            <a:ext cx="8235991" cy="4797579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16</a:t>
            </a:fld>
            <a:endParaRPr spc="-25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60325" rIns="0" bIns="0" rtlCol="0">
            <a:spAutoFit/>
          </a:bodyPr>
          <a:lstStyle/>
          <a:p>
            <a:pPr marL="2050414" marR="5080" indent="-2038350">
              <a:lnSpc>
                <a:spcPts val="3030"/>
              </a:lnSpc>
              <a:spcBef>
                <a:spcPts val="475"/>
              </a:spcBef>
            </a:pPr>
            <a:r>
              <a:rPr spc="-25" dirty="0"/>
              <a:t>INFORMATION</a:t>
            </a:r>
            <a:r>
              <a:rPr spc="-70" dirty="0"/>
              <a:t> </a:t>
            </a:r>
            <a:r>
              <a:rPr dirty="0"/>
              <a:t>GAIN</a:t>
            </a:r>
            <a:r>
              <a:rPr spc="-65" dirty="0"/>
              <a:t> </a:t>
            </a:r>
            <a:r>
              <a:rPr dirty="0"/>
              <a:t>MEASURES</a:t>
            </a:r>
            <a:r>
              <a:rPr spc="-90" dirty="0"/>
              <a:t> </a:t>
            </a:r>
            <a:r>
              <a:rPr dirty="0"/>
              <a:t>THE</a:t>
            </a:r>
            <a:r>
              <a:rPr spc="-85" dirty="0"/>
              <a:t> </a:t>
            </a:r>
            <a:r>
              <a:rPr spc="-10" dirty="0"/>
              <a:t>EXPECTED </a:t>
            </a:r>
            <a:r>
              <a:rPr dirty="0"/>
              <a:t>REDUCTION</a:t>
            </a:r>
            <a:r>
              <a:rPr spc="-80" dirty="0"/>
              <a:t> </a:t>
            </a:r>
            <a:r>
              <a:rPr dirty="0"/>
              <a:t>IN</a:t>
            </a:r>
            <a:r>
              <a:rPr spc="-110" dirty="0"/>
              <a:t> </a:t>
            </a:r>
            <a:r>
              <a:rPr spc="-10" dirty="0"/>
              <a:t>ENTROPY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53975" rIns="0" bIns="0" rtlCol="0">
            <a:spAutoFit/>
          </a:bodyPr>
          <a:lstStyle/>
          <a:p>
            <a:pPr marL="239395" marR="5715" indent="-227329">
              <a:lnSpc>
                <a:spcPts val="2590"/>
              </a:lnSpc>
              <a:spcBef>
                <a:spcPts val="425"/>
              </a:spcBef>
              <a:buFont typeface="Arial"/>
              <a:buChar char="•"/>
              <a:tabLst>
                <a:tab pos="241300" algn="l"/>
              </a:tabLst>
            </a:pPr>
            <a:r>
              <a:rPr b="1" i="1" dirty="0">
                <a:latin typeface="Times New Roman"/>
                <a:cs typeface="Times New Roman"/>
              </a:rPr>
              <a:t>Information</a:t>
            </a:r>
            <a:r>
              <a:rPr b="1" i="1" spc="110" dirty="0">
                <a:latin typeface="Times New Roman"/>
                <a:cs typeface="Times New Roman"/>
              </a:rPr>
              <a:t> </a:t>
            </a:r>
            <a:r>
              <a:rPr b="1" i="1" dirty="0">
                <a:latin typeface="Times New Roman"/>
                <a:cs typeface="Times New Roman"/>
              </a:rPr>
              <a:t>gain,</a:t>
            </a:r>
            <a:r>
              <a:rPr b="1" i="1" spc="120" dirty="0">
                <a:latin typeface="Times New Roman"/>
                <a:cs typeface="Times New Roman"/>
              </a:rPr>
              <a:t> </a:t>
            </a:r>
            <a:r>
              <a:rPr dirty="0"/>
              <a:t>is</a:t>
            </a:r>
            <a:r>
              <a:rPr spc="125" dirty="0"/>
              <a:t> </a:t>
            </a:r>
            <a:r>
              <a:rPr dirty="0"/>
              <a:t>the</a:t>
            </a:r>
            <a:r>
              <a:rPr spc="114" dirty="0"/>
              <a:t> </a:t>
            </a:r>
            <a:r>
              <a:rPr dirty="0"/>
              <a:t>expected</a:t>
            </a:r>
            <a:r>
              <a:rPr spc="120" dirty="0"/>
              <a:t> </a:t>
            </a:r>
            <a:r>
              <a:rPr dirty="0"/>
              <a:t>reduction</a:t>
            </a:r>
            <a:r>
              <a:rPr spc="125" dirty="0"/>
              <a:t> </a:t>
            </a:r>
            <a:r>
              <a:rPr dirty="0"/>
              <a:t>in</a:t>
            </a:r>
            <a:r>
              <a:rPr spc="120" dirty="0"/>
              <a:t> </a:t>
            </a:r>
            <a:r>
              <a:rPr dirty="0"/>
              <a:t>entropy</a:t>
            </a:r>
            <a:r>
              <a:rPr spc="120" dirty="0"/>
              <a:t> </a:t>
            </a:r>
            <a:r>
              <a:rPr dirty="0"/>
              <a:t>caused</a:t>
            </a:r>
            <a:r>
              <a:rPr spc="130" dirty="0"/>
              <a:t> </a:t>
            </a:r>
            <a:r>
              <a:rPr dirty="0"/>
              <a:t>by</a:t>
            </a:r>
            <a:r>
              <a:rPr spc="120" dirty="0"/>
              <a:t> </a:t>
            </a:r>
            <a:r>
              <a:rPr dirty="0"/>
              <a:t>partitioning</a:t>
            </a:r>
            <a:r>
              <a:rPr spc="125" dirty="0"/>
              <a:t> </a:t>
            </a:r>
            <a:r>
              <a:rPr spc="-25" dirty="0"/>
              <a:t>the 	</a:t>
            </a:r>
            <a:r>
              <a:rPr dirty="0"/>
              <a:t>examples</a:t>
            </a:r>
            <a:r>
              <a:rPr spc="-10" dirty="0"/>
              <a:t> </a:t>
            </a:r>
            <a:r>
              <a:rPr dirty="0"/>
              <a:t>according</a:t>
            </a:r>
            <a:r>
              <a:rPr spc="-25" dirty="0"/>
              <a:t> </a:t>
            </a:r>
            <a:r>
              <a:rPr dirty="0"/>
              <a:t>to</a:t>
            </a:r>
            <a:r>
              <a:rPr spc="-15" dirty="0"/>
              <a:t> </a:t>
            </a:r>
            <a:r>
              <a:rPr dirty="0"/>
              <a:t>this</a:t>
            </a:r>
            <a:r>
              <a:rPr spc="-20" dirty="0"/>
              <a:t> </a:t>
            </a:r>
            <a:r>
              <a:rPr spc="-10" dirty="0"/>
              <a:t>attribute.</a:t>
            </a:r>
          </a:p>
          <a:p>
            <a:pPr marL="240029" marR="5080" indent="-227329">
              <a:lnSpc>
                <a:spcPts val="2590"/>
              </a:lnSpc>
              <a:spcBef>
                <a:spcPts val="1015"/>
              </a:spcBef>
              <a:buFont typeface="Arial"/>
              <a:buChar char="•"/>
              <a:tabLst>
                <a:tab pos="241300" algn="l"/>
                <a:tab pos="848994" algn="l"/>
                <a:tab pos="2420620" algn="l"/>
                <a:tab pos="3154045" algn="l"/>
                <a:tab pos="4228465" algn="l"/>
                <a:tab pos="4683760" algn="l"/>
                <a:tab pos="5071110" algn="l"/>
                <a:tab pos="5493385" algn="l"/>
                <a:tab pos="6642734" algn="l"/>
                <a:tab pos="7072630" algn="l"/>
                <a:tab pos="8118475" algn="l"/>
                <a:tab pos="8489950" algn="l"/>
                <a:tab pos="8758555" algn="l"/>
                <a:tab pos="10092055" algn="l"/>
              </a:tabLst>
            </a:pPr>
            <a:r>
              <a:rPr spc="-25" dirty="0"/>
              <a:t>The</a:t>
            </a:r>
            <a:r>
              <a:rPr dirty="0"/>
              <a:t>	</a:t>
            </a:r>
            <a:r>
              <a:rPr spc="-10" dirty="0"/>
              <a:t>information</a:t>
            </a:r>
            <a:r>
              <a:rPr dirty="0"/>
              <a:t>	</a:t>
            </a:r>
            <a:r>
              <a:rPr spc="-10" dirty="0"/>
              <a:t>gain,</a:t>
            </a:r>
            <a:r>
              <a:rPr dirty="0"/>
              <a:t>	</a:t>
            </a:r>
            <a:r>
              <a:rPr spc="-10" dirty="0"/>
              <a:t>Gain(S,</a:t>
            </a:r>
            <a:r>
              <a:rPr dirty="0"/>
              <a:t>	</a:t>
            </a:r>
            <a:r>
              <a:rPr spc="-25" dirty="0"/>
              <a:t>A)</a:t>
            </a:r>
            <a:r>
              <a:rPr dirty="0"/>
              <a:t>	</a:t>
            </a:r>
            <a:r>
              <a:rPr spc="-25" dirty="0"/>
              <a:t>of</a:t>
            </a:r>
            <a:r>
              <a:rPr dirty="0"/>
              <a:t>	</a:t>
            </a:r>
            <a:r>
              <a:rPr spc="-25" dirty="0"/>
              <a:t>an</a:t>
            </a:r>
            <a:r>
              <a:rPr dirty="0"/>
              <a:t>	</a:t>
            </a:r>
            <a:r>
              <a:rPr spc="-10" dirty="0"/>
              <a:t>attribute</a:t>
            </a:r>
            <a:r>
              <a:rPr dirty="0"/>
              <a:t>	</a:t>
            </a:r>
            <a:r>
              <a:rPr spc="-25" dirty="0"/>
              <a:t>A,</a:t>
            </a:r>
            <a:r>
              <a:rPr dirty="0"/>
              <a:t>	</a:t>
            </a:r>
            <a:r>
              <a:rPr spc="-10" dirty="0"/>
              <a:t>relative</a:t>
            </a:r>
            <a:r>
              <a:rPr dirty="0"/>
              <a:t>	</a:t>
            </a:r>
            <a:r>
              <a:rPr spc="-25" dirty="0"/>
              <a:t>to</a:t>
            </a:r>
            <a:r>
              <a:rPr dirty="0"/>
              <a:t>	</a:t>
            </a:r>
            <a:r>
              <a:rPr spc="-50" dirty="0"/>
              <a:t>a</a:t>
            </a:r>
            <a:r>
              <a:rPr dirty="0"/>
              <a:t>	</a:t>
            </a:r>
            <a:r>
              <a:rPr spc="-10" dirty="0"/>
              <a:t>collection</a:t>
            </a:r>
            <a:r>
              <a:rPr dirty="0"/>
              <a:t>	</a:t>
            </a:r>
            <a:r>
              <a:rPr spc="-25" dirty="0"/>
              <a:t>of 	</a:t>
            </a:r>
            <a:r>
              <a:rPr dirty="0"/>
              <a:t>examples</a:t>
            </a:r>
            <a:r>
              <a:rPr spc="-15" dirty="0"/>
              <a:t> </a:t>
            </a:r>
            <a:r>
              <a:rPr dirty="0"/>
              <a:t>S, is</a:t>
            </a:r>
            <a:r>
              <a:rPr spc="-20" dirty="0"/>
              <a:t> </a:t>
            </a:r>
            <a:r>
              <a:rPr dirty="0"/>
              <a:t>defined</a:t>
            </a:r>
            <a:r>
              <a:rPr spc="-20" dirty="0"/>
              <a:t> </a:t>
            </a:r>
            <a:r>
              <a:rPr spc="-25" dirty="0"/>
              <a:t>as</a:t>
            </a: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71247" y="3687317"/>
            <a:ext cx="9020928" cy="1095374"/>
          </a:xfrm>
          <a:prstGeom prst="rect">
            <a:avLst/>
          </a:prstGeom>
        </p:spPr>
      </p:pic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17</a:t>
            </a:fld>
            <a:endParaRPr spc="-25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18</a:t>
            </a:fld>
            <a:endParaRPr spc="-25" dirty="0"/>
          </a:p>
        </p:txBody>
      </p:sp>
      <p:sp>
        <p:nvSpPr>
          <p:cNvPr id="2" name="object 2"/>
          <p:cNvSpPr txBox="1"/>
          <p:nvPr/>
        </p:nvSpPr>
        <p:spPr>
          <a:xfrm>
            <a:off x="993140" y="523489"/>
            <a:ext cx="4504055" cy="10941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8580">
              <a:lnSpc>
                <a:spcPct val="100000"/>
              </a:lnSpc>
              <a:spcBef>
                <a:spcPts val="100"/>
              </a:spcBef>
            </a:pPr>
            <a:r>
              <a:rPr sz="2400" b="1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Example:</a:t>
            </a:r>
            <a:r>
              <a:rPr sz="2400" b="1" u="heavy" spc="-4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Information</a:t>
            </a:r>
            <a:r>
              <a:rPr sz="2400" b="1" u="heavy" spc="-5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u="heavy" spc="-2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gain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650"/>
              </a:spcBef>
              <a:tabLst>
                <a:tab pos="646430" algn="l"/>
              </a:tabLst>
            </a:pPr>
            <a:r>
              <a:rPr sz="2400" spc="-20" dirty="0">
                <a:latin typeface="Times New Roman"/>
                <a:cs typeface="Times New Roman"/>
              </a:rPr>
              <a:t>Let,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i="1" spc="-35" dirty="0">
                <a:latin typeface="Times New Roman"/>
                <a:cs typeface="Times New Roman"/>
              </a:rPr>
              <a:t>Values</a:t>
            </a:r>
            <a:r>
              <a:rPr sz="2400" spc="-35" dirty="0">
                <a:latin typeface="Times New Roman"/>
                <a:cs typeface="Times New Roman"/>
              </a:rPr>
              <a:t>(</a:t>
            </a:r>
            <a:r>
              <a:rPr sz="2400" i="1" spc="-35" dirty="0">
                <a:latin typeface="Times New Roman"/>
                <a:cs typeface="Times New Roman"/>
              </a:rPr>
              <a:t>Wind</a:t>
            </a:r>
            <a:r>
              <a:rPr sz="2400" spc="-35" dirty="0">
                <a:latin typeface="Times New Roman"/>
                <a:cs typeface="Times New Roman"/>
              </a:rPr>
              <a:t>)</a:t>
            </a:r>
            <a:r>
              <a:rPr sz="2400" spc="-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=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{</a:t>
            </a:r>
            <a:r>
              <a:rPr sz="2400" i="1" spc="-25" dirty="0">
                <a:latin typeface="Times New Roman"/>
                <a:cs typeface="Times New Roman"/>
              </a:rPr>
              <a:t>Weak</a:t>
            </a:r>
            <a:r>
              <a:rPr sz="2400" spc="-25" dirty="0">
                <a:latin typeface="Times New Roman"/>
                <a:cs typeface="Times New Roman"/>
              </a:rPr>
              <a:t>,</a:t>
            </a:r>
            <a:r>
              <a:rPr sz="2400" spc="-55" dirty="0">
                <a:latin typeface="Times New Roman"/>
                <a:cs typeface="Times New Roman"/>
              </a:rPr>
              <a:t> </a:t>
            </a:r>
            <a:r>
              <a:rPr sz="2400" i="1" spc="-10" dirty="0">
                <a:latin typeface="Times New Roman"/>
                <a:cs typeface="Times New Roman"/>
              </a:rPr>
              <a:t>Strong</a:t>
            </a:r>
            <a:r>
              <a:rPr sz="2400" spc="-10" dirty="0">
                <a:latin typeface="Times New Roman"/>
                <a:cs typeface="Times New Roman"/>
              </a:rPr>
              <a:t>}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425191" y="1516514"/>
            <a:ext cx="763905" cy="1437640"/>
          </a:xfrm>
          <a:prstGeom prst="rect">
            <a:avLst/>
          </a:prstGeom>
        </p:spPr>
        <p:txBody>
          <a:bodyPr vert="horz" wrap="square" lIns="0" tIns="1428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125"/>
              </a:spcBef>
            </a:pPr>
            <a:r>
              <a:rPr sz="2400" i="1" spc="-50" dirty="0">
                <a:latin typeface="Times New Roman"/>
                <a:cs typeface="Times New Roman"/>
              </a:rPr>
              <a:t>S</a:t>
            </a:r>
            <a:endParaRPr sz="2400">
              <a:latin typeface="Times New Roman"/>
              <a:cs typeface="Times New Roman"/>
            </a:endParaRPr>
          </a:p>
          <a:p>
            <a:pPr marL="38100" marR="30480">
              <a:lnSpc>
                <a:spcPct val="114999"/>
              </a:lnSpc>
              <a:spcBef>
                <a:spcPts val="590"/>
              </a:spcBef>
            </a:pPr>
            <a:r>
              <a:rPr sz="3600" i="1" spc="-15" baseline="13888" dirty="0">
                <a:latin typeface="Times New Roman"/>
                <a:cs typeface="Times New Roman"/>
              </a:rPr>
              <a:t>S</a:t>
            </a:r>
            <a:r>
              <a:rPr sz="1600" i="1" spc="-10" dirty="0">
                <a:latin typeface="Times New Roman"/>
                <a:cs typeface="Times New Roman"/>
              </a:rPr>
              <a:t>Weak </a:t>
            </a:r>
            <a:r>
              <a:rPr sz="3600" i="1" spc="-30" baseline="13888" dirty="0">
                <a:latin typeface="Times New Roman"/>
                <a:cs typeface="Times New Roman"/>
              </a:rPr>
              <a:t>S</a:t>
            </a:r>
            <a:r>
              <a:rPr sz="1600" i="1" spc="-20" dirty="0">
                <a:latin typeface="Times New Roman"/>
                <a:cs typeface="Times New Roman"/>
              </a:rPr>
              <a:t>Strong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822192" y="1591264"/>
            <a:ext cx="1277620" cy="1288415"/>
          </a:xfrm>
          <a:prstGeom prst="rect">
            <a:avLst/>
          </a:prstGeom>
        </p:spPr>
        <p:txBody>
          <a:bodyPr vert="horz" wrap="square" lIns="0" tIns="679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35"/>
              </a:spcBef>
            </a:pPr>
            <a:r>
              <a:rPr sz="2400" dirty="0">
                <a:latin typeface="Times New Roman"/>
                <a:cs typeface="Times New Roman"/>
              </a:rPr>
              <a:t>=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[9+, </a:t>
            </a:r>
            <a:r>
              <a:rPr sz="2400" spc="-25" dirty="0">
                <a:latin typeface="Times New Roman"/>
                <a:cs typeface="Times New Roman"/>
              </a:rPr>
              <a:t>5−]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sz="2400" dirty="0">
                <a:latin typeface="Times New Roman"/>
                <a:cs typeface="Times New Roman"/>
              </a:rPr>
              <a:t>=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[6+, </a:t>
            </a:r>
            <a:r>
              <a:rPr sz="2400" spc="-25" dirty="0">
                <a:latin typeface="Times New Roman"/>
                <a:cs typeface="Times New Roman"/>
              </a:rPr>
              <a:t>2−]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30"/>
              </a:spcBef>
            </a:pPr>
            <a:r>
              <a:rPr sz="2400" dirty="0">
                <a:latin typeface="Times New Roman"/>
                <a:cs typeface="Times New Roman"/>
              </a:rPr>
              <a:t>=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[3+, </a:t>
            </a:r>
            <a:r>
              <a:rPr sz="2400" spc="-25" dirty="0">
                <a:latin typeface="Times New Roman"/>
                <a:cs typeface="Times New Roman"/>
              </a:rPr>
              <a:t>3−]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5036" y="3180323"/>
            <a:ext cx="9161145" cy="20516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Times New Roman"/>
                <a:cs typeface="Times New Roman"/>
              </a:rPr>
              <a:t>Information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gain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attribute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i="1" spc="-10" dirty="0">
                <a:latin typeface="Times New Roman"/>
                <a:cs typeface="Times New Roman"/>
              </a:rPr>
              <a:t>Wind</a:t>
            </a:r>
            <a:r>
              <a:rPr sz="2400" spc="-10" dirty="0">
                <a:latin typeface="Times New Roman"/>
                <a:cs typeface="Times New Roman"/>
              </a:rPr>
              <a:t>: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40"/>
              </a:spcBef>
            </a:pPr>
            <a:endParaRPr sz="2400">
              <a:latin typeface="Times New Roman"/>
              <a:cs typeface="Times New Roman"/>
            </a:endParaRPr>
          </a:p>
          <a:p>
            <a:pPr marL="50800">
              <a:lnSpc>
                <a:spcPct val="100000"/>
              </a:lnSpc>
              <a:spcBef>
                <a:spcPts val="5"/>
              </a:spcBef>
            </a:pPr>
            <a:r>
              <a:rPr sz="2400" i="1" dirty="0">
                <a:latin typeface="Times New Roman"/>
                <a:cs typeface="Times New Roman"/>
              </a:rPr>
              <a:t>Gain</a:t>
            </a:r>
            <a:r>
              <a:rPr sz="2400" dirty="0">
                <a:latin typeface="Times New Roman"/>
                <a:cs typeface="Times New Roman"/>
              </a:rPr>
              <a:t>(</a:t>
            </a:r>
            <a:r>
              <a:rPr sz="2400" i="1" dirty="0">
                <a:latin typeface="Times New Roman"/>
                <a:cs typeface="Times New Roman"/>
              </a:rPr>
              <a:t>S</a:t>
            </a:r>
            <a:r>
              <a:rPr sz="2400" dirty="0">
                <a:latin typeface="Times New Roman"/>
                <a:cs typeface="Times New Roman"/>
              </a:rPr>
              <a:t>,</a:t>
            </a:r>
            <a:r>
              <a:rPr sz="2400" spc="-70" dirty="0">
                <a:latin typeface="Times New Roman"/>
                <a:cs typeface="Times New Roman"/>
              </a:rPr>
              <a:t> </a:t>
            </a:r>
            <a:r>
              <a:rPr sz="2400" i="1" dirty="0">
                <a:latin typeface="Times New Roman"/>
                <a:cs typeface="Times New Roman"/>
              </a:rPr>
              <a:t>Wind</a:t>
            </a:r>
            <a:r>
              <a:rPr sz="2400" dirty="0">
                <a:latin typeface="Times New Roman"/>
                <a:cs typeface="Times New Roman"/>
              </a:rPr>
              <a:t>)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=</a:t>
            </a:r>
            <a:r>
              <a:rPr sz="2400" spc="-65" dirty="0">
                <a:latin typeface="Times New Roman"/>
                <a:cs typeface="Times New Roman"/>
              </a:rPr>
              <a:t> </a:t>
            </a:r>
            <a:r>
              <a:rPr sz="2400" i="1" dirty="0">
                <a:latin typeface="Times New Roman"/>
                <a:cs typeface="Times New Roman"/>
              </a:rPr>
              <a:t>Entropy</a:t>
            </a:r>
            <a:r>
              <a:rPr sz="2400" dirty="0">
                <a:latin typeface="Times New Roman"/>
                <a:cs typeface="Times New Roman"/>
              </a:rPr>
              <a:t>(</a:t>
            </a:r>
            <a:r>
              <a:rPr sz="2400" i="1" dirty="0">
                <a:latin typeface="Times New Roman"/>
                <a:cs typeface="Times New Roman"/>
              </a:rPr>
              <a:t>S</a:t>
            </a:r>
            <a:r>
              <a:rPr sz="2400" dirty="0">
                <a:latin typeface="Times New Roman"/>
                <a:cs typeface="Times New Roman"/>
              </a:rPr>
              <a:t>)</a:t>
            </a:r>
            <a:r>
              <a:rPr sz="2400" spc="-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−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8/14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i="1" dirty="0">
                <a:latin typeface="Times New Roman"/>
                <a:cs typeface="Times New Roman"/>
              </a:rPr>
              <a:t>Entropy</a:t>
            </a:r>
            <a:r>
              <a:rPr sz="2400" i="1" spc="-7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(</a:t>
            </a:r>
            <a:r>
              <a:rPr sz="2400" i="1" spc="-10" dirty="0">
                <a:latin typeface="Times New Roman"/>
                <a:cs typeface="Times New Roman"/>
              </a:rPr>
              <a:t>S</a:t>
            </a:r>
            <a:r>
              <a:rPr sz="2400" i="1" spc="-15" baseline="-20833" dirty="0">
                <a:latin typeface="Times New Roman"/>
                <a:cs typeface="Times New Roman"/>
              </a:rPr>
              <a:t>Weak</a:t>
            </a:r>
            <a:r>
              <a:rPr sz="2400" spc="-10" dirty="0">
                <a:latin typeface="Times New Roman"/>
                <a:cs typeface="Times New Roman"/>
              </a:rPr>
              <a:t>)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−</a:t>
            </a:r>
            <a:r>
              <a:rPr sz="2400" spc="-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6/14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i="1" dirty="0">
                <a:latin typeface="Times New Roman"/>
                <a:cs typeface="Times New Roman"/>
              </a:rPr>
              <a:t>Entropy</a:t>
            </a:r>
            <a:r>
              <a:rPr sz="2400" i="1" spc="-7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(</a:t>
            </a:r>
            <a:r>
              <a:rPr sz="2400" i="1" spc="-10" dirty="0">
                <a:latin typeface="Times New Roman"/>
                <a:cs typeface="Times New Roman"/>
              </a:rPr>
              <a:t>S</a:t>
            </a:r>
            <a:r>
              <a:rPr sz="2400" i="1" spc="-15" baseline="-20833" dirty="0">
                <a:latin typeface="Times New Roman"/>
                <a:cs typeface="Times New Roman"/>
              </a:rPr>
              <a:t>Strong</a:t>
            </a:r>
            <a:r>
              <a:rPr sz="2400" spc="-10" dirty="0">
                <a:latin typeface="Times New Roman"/>
                <a:cs typeface="Times New Roman"/>
              </a:rPr>
              <a:t>)</a:t>
            </a:r>
            <a:endParaRPr sz="2400">
              <a:latin typeface="Times New Roman"/>
              <a:cs typeface="Times New Roman"/>
            </a:endParaRPr>
          </a:p>
          <a:p>
            <a:pPr marL="1879600">
              <a:lnSpc>
                <a:spcPct val="100000"/>
              </a:lnSpc>
              <a:spcBef>
                <a:spcPts val="615"/>
              </a:spcBef>
            </a:pPr>
            <a:r>
              <a:rPr sz="2400" dirty="0">
                <a:latin typeface="Times New Roman"/>
                <a:cs typeface="Times New Roman"/>
              </a:rPr>
              <a:t>=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0.94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–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(8/14)*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0.811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–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(6/14)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*1.00</a:t>
            </a:r>
            <a:endParaRPr sz="2400">
              <a:latin typeface="Times New Roman"/>
              <a:cs typeface="Times New Roman"/>
            </a:endParaRPr>
          </a:p>
          <a:p>
            <a:pPr marL="1879600">
              <a:lnSpc>
                <a:spcPct val="100000"/>
              </a:lnSpc>
              <a:spcBef>
                <a:spcPts val="610"/>
              </a:spcBef>
            </a:pPr>
            <a:r>
              <a:rPr sz="2400" dirty="0">
                <a:latin typeface="Times New Roman"/>
                <a:cs typeface="Times New Roman"/>
              </a:rPr>
              <a:t>=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Times New Roman"/>
                <a:cs typeface="Times New Roman"/>
              </a:rPr>
              <a:t>0.048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19</a:t>
            </a:fld>
            <a:endParaRPr spc="-25"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67209" y="535883"/>
            <a:ext cx="4203065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u="heavy" dirty="0">
                <a:uFill>
                  <a:solidFill>
                    <a:srgbClr val="000000"/>
                  </a:solidFill>
                </a:uFill>
              </a:rPr>
              <a:t>An</a:t>
            </a:r>
            <a:r>
              <a:rPr sz="3200" u="heavy" spc="-30" dirty="0">
                <a:uFill>
                  <a:solidFill>
                    <a:srgbClr val="000000"/>
                  </a:solidFill>
                </a:uFill>
              </a:rPr>
              <a:t> </a:t>
            </a:r>
            <a:r>
              <a:rPr sz="3200" u="heavy" dirty="0">
                <a:uFill>
                  <a:solidFill>
                    <a:srgbClr val="000000"/>
                  </a:solidFill>
                </a:uFill>
              </a:rPr>
              <a:t>Illustrative</a:t>
            </a:r>
            <a:r>
              <a:rPr sz="3200" u="heavy" spc="-40" dirty="0">
                <a:uFill>
                  <a:solidFill>
                    <a:srgbClr val="000000"/>
                  </a:solidFill>
                </a:uFill>
              </a:rPr>
              <a:t> </a:t>
            </a:r>
            <a:r>
              <a:rPr sz="3200" u="heavy" spc="-10" dirty="0">
                <a:uFill>
                  <a:solidFill>
                    <a:srgbClr val="000000"/>
                  </a:solidFill>
                </a:uFill>
              </a:rPr>
              <a:t>Example</a:t>
            </a:r>
            <a:endParaRPr sz="3200"/>
          </a:p>
        </p:txBody>
      </p:sp>
      <p:sp>
        <p:nvSpPr>
          <p:cNvPr id="3" name="object 3"/>
          <p:cNvSpPr txBox="1"/>
          <p:nvPr/>
        </p:nvSpPr>
        <p:spPr>
          <a:xfrm>
            <a:off x="965101" y="1271138"/>
            <a:ext cx="10297795" cy="2220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4965" marR="6350" indent="-342900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354965" algn="l"/>
              </a:tabLst>
            </a:pP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1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illustrate</a:t>
            </a:r>
            <a:r>
              <a:rPr sz="2400" spc="18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20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operation</a:t>
            </a:r>
            <a:r>
              <a:rPr sz="2400" spc="1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1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ID3,</a:t>
            </a:r>
            <a:r>
              <a:rPr sz="2400" spc="1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consider</a:t>
            </a:r>
            <a:r>
              <a:rPr sz="2400" spc="1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1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learning</a:t>
            </a:r>
            <a:r>
              <a:rPr sz="2400" spc="19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task</a:t>
            </a:r>
            <a:r>
              <a:rPr sz="2400" spc="1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represented</a:t>
            </a:r>
            <a:r>
              <a:rPr sz="2400" spc="19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by</a:t>
            </a:r>
            <a:r>
              <a:rPr sz="2400" spc="190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the </a:t>
            </a:r>
            <a:r>
              <a:rPr sz="2400" dirty="0">
                <a:latin typeface="Times New Roman"/>
                <a:cs typeface="Times New Roman"/>
              </a:rPr>
              <a:t>training</a:t>
            </a:r>
            <a:r>
              <a:rPr sz="2400" spc="-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examples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below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table.</a:t>
            </a:r>
            <a:endParaRPr sz="2400">
              <a:latin typeface="Times New Roman"/>
              <a:cs typeface="Times New Roman"/>
            </a:endParaRPr>
          </a:p>
          <a:p>
            <a:pPr marL="354965" indent="-342265">
              <a:lnSpc>
                <a:spcPct val="100000"/>
              </a:lnSpc>
              <a:buFont typeface="Arial"/>
              <a:buChar char="•"/>
              <a:tabLst>
                <a:tab pos="354965" algn="l"/>
                <a:tab pos="1111250" algn="l"/>
                <a:tab pos="1644650" algn="l"/>
                <a:tab pos="2495550" algn="l"/>
                <a:tab pos="3671570" algn="l"/>
                <a:tab pos="5304155" algn="l"/>
                <a:tab pos="6210935" algn="l"/>
                <a:tab pos="6796405" algn="l"/>
                <a:tab pos="7535545" algn="l"/>
                <a:tab pos="8474710" algn="l"/>
                <a:tab pos="9027795" algn="l"/>
                <a:tab pos="9442450" algn="l"/>
                <a:tab pos="9926955" algn="l"/>
              </a:tabLst>
            </a:pPr>
            <a:r>
              <a:rPr sz="2400" spc="-20" dirty="0">
                <a:latin typeface="Times New Roman"/>
                <a:cs typeface="Times New Roman"/>
              </a:rPr>
              <a:t>Here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5" dirty="0">
                <a:latin typeface="Times New Roman"/>
                <a:cs typeface="Times New Roman"/>
              </a:rPr>
              <a:t>the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target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attribute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b="1" i="1" spc="-10" dirty="0">
                <a:latin typeface="Times New Roman"/>
                <a:cs typeface="Times New Roman"/>
              </a:rPr>
              <a:t>PlayTennis</a:t>
            </a:r>
            <a:r>
              <a:rPr sz="2400" spc="-10" dirty="0">
                <a:latin typeface="Times New Roman"/>
                <a:cs typeface="Times New Roman"/>
              </a:rPr>
              <a:t>,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which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5" dirty="0">
                <a:latin typeface="Times New Roman"/>
                <a:cs typeface="Times New Roman"/>
              </a:rPr>
              <a:t>can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0" dirty="0">
                <a:latin typeface="Times New Roman"/>
                <a:cs typeface="Times New Roman"/>
              </a:rPr>
              <a:t>have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values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b="1" i="1" spc="-25" dirty="0">
                <a:latin typeface="Times New Roman"/>
                <a:cs typeface="Times New Roman"/>
              </a:rPr>
              <a:t>yes</a:t>
            </a:r>
            <a:r>
              <a:rPr sz="2400" b="1" i="1" dirty="0">
                <a:latin typeface="Times New Roman"/>
                <a:cs typeface="Times New Roman"/>
              </a:rPr>
              <a:t>	</a:t>
            </a:r>
            <a:r>
              <a:rPr sz="2400" spc="-25" dirty="0">
                <a:latin typeface="Times New Roman"/>
                <a:cs typeface="Times New Roman"/>
              </a:rPr>
              <a:t>or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b="1" i="1" spc="-25" dirty="0">
                <a:latin typeface="Times New Roman"/>
                <a:cs typeface="Times New Roman"/>
              </a:rPr>
              <a:t>no</a:t>
            </a:r>
            <a:r>
              <a:rPr sz="2400" b="1" i="1" dirty="0">
                <a:latin typeface="Times New Roman"/>
                <a:cs typeface="Times New Roman"/>
              </a:rPr>
              <a:t>	</a:t>
            </a:r>
            <a:r>
              <a:rPr sz="2400" spc="-25" dirty="0">
                <a:latin typeface="Times New Roman"/>
                <a:cs typeface="Times New Roman"/>
              </a:rPr>
              <a:t>for</a:t>
            </a:r>
            <a:endParaRPr sz="2400">
              <a:latin typeface="Times New Roman"/>
              <a:cs typeface="Times New Roman"/>
            </a:endParaRPr>
          </a:p>
          <a:p>
            <a:pPr marL="354965">
              <a:lnSpc>
                <a:spcPct val="100000"/>
              </a:lnSpc>
            </a:pPr>
            <a:r>
              <a:rPr sz="2400" dirty="0">
                <a:latin typeface="Times New Roman"/>
                <a:cs typeface="Times New Roman"/>
              </a:rPr>
              <a:t>different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days.</a:t>
            </a:r>
            <a:endParaRPr sz="2400">
              <a:latin typeface="Times New Roman"/>
              <a:cs typeface="Times New Roman"/>
            </a:endParaRPr>
          </a:p>
          <a:p>
            <a:pPr marL="354965" marR="5080" indent="-342900">
              <a:lnSpc>
                <a:spcPct val="100000"/>
              </a:lnSpc>
              <a:buFont typeface="Arial"/>
              <a:buChar char="•"/>
              <a:tabLst>
                <a:tab pos="354965" algn="l"/>
              </a:tabLst>
            </a:pPr>
            <a:r>
              <a:rPr sz="2400" dirty="0">
                <a:latin typeface="Times New Roman"/>
                <a:cs typeface="Times New Roman"/>
              </a:rPr>
              <a:t>Consider</a:t>
            </a:r>
            <a:r>
              <a:rPr sz="2400" spc="19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20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first</a:t>
            </a:r>
            <a:r>
              <a:rPr sz="2400" spc="204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step</a:t>
            </a:r>
            <a:r>
              <a:rPr sz="2400" spc="1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through</a:t>
            </a:r>
            <a:r>
              <a:rPr sz="2400" spc="2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1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algorithm,</a:t>
            </a:r>
            <a:r>
              <a:rPr sz="2400" spc="204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</a:t>
            </a:r>
            <a:r>
              <a:rPr sz="2400" spc="20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which</a:t>
            </a:r>
            <a:r>
              <a:rPr sz="2400" spc="2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1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topmost</a:t>
            </a:r>
            <a:r>
              <a:rPr sz="2400" spc="204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node</a:t>
            </a:r>
            <a:r>
              <a:rPr sz="2400" spc="204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195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the </a:t>
            </a:r>
            <a:r>
              <a:rPr sz="2400" dirty="0">
                <a:latin typeface="Times New Roman"/>
                <a:cs typeface="Times New Roman"/>
              </a:rPr>
              <a:t>decision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tree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created.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40" y="1464635"/>
            <a:ext cx="10360660" cy="1562735"/>
          </a:xfrm>
          <a:prstGeom prst="rect">
            <a:avLst/>
          </a:prstGeom>
        </p:spPr>
        <p:txBody>
          <a:bodyPr vert="horz" wrap="square" lIns="0" tIns="67945" rIns="0" bIns="0" rtlCol="0">
            <a:spAutoFit/>
          </a:bodyPr>
          <a:lstStyle/>
          <a:p>
            <a:pPr marL="12700" marR="5080" algn="just">
              <a:lnSpc>
                <a:spcPct val="90000"/>
              </a:lnSpc>
              <a:spcBef>
                <a:spcPts val="535"/>
              </a:spcBef>
            </a:pPr>
            <a:r>
              <a:rPr sz="3600" b="0" dirty="0">
                <a:latin typeface="Times New Roman"/>
                <a:cs typeface="Times New Roman"/>
              </a:rPr>
              <a:t>Decision</a:t>
            </a:r>
            <a:r>
              <a:rPr sz="3600" b="0" spc="710" dirty="0">
                <a:latin typeface="Times New Roman"/>
                <a:cs typeface="Times New Roman"/>
              </a:rPr>
              <a:t> </a:t>
            </a:r>
            <a:r>
              <a:rPr sz="3600" b="0" dirty="0">
                <a:latin typeface="Times New Roman"/>
                <a:cs typeface="Times New Roman"/>
              </a:rPr>
              <a:t>tree</a:t>
            </a:r>
            <a:r>
              <a:rPr sz="3600" b="0" spc="715" dirty="0">
                <a:latin typeface="Times New Roman"/>
                <a:cs typeface="Times New Roman"/>
              </a:rPr>
              <a:t> </a:t>
            </a:r>
            <a:r>
              <a:rPr sz="3600" b="0" dirty="0">
                <a:latin typeface="Times New Roman"/>
                <a:cs typeface="Times New Roman"/>
              </a:rPr>
              <a:t>learning</a:t>
            </a:r>
            <a:r>
              <a:rPr sz="3600" b="0" spc="720" dirty="0">
                <a:latin typeface="Times New Roman"/>
                <a:cs typeface="Times New Roman"/>
              </a:rPr>
              <a:t> </a:t>
            </a:r>
            <a:r>
              <a:rPr sz="3600" b="0" dirty="0">
                <a:latin typeface="Times New Roman"/>
                <a:cs typeface="Times New Roman"/>
              </a:rPr>
              <a:t>is</a:t>
            </a:r>
            <a:r>
              <a:rPr sz="3600" b="0" spc="715" dirty="0">
                <a:latin typeface="Times New Roman"/>
                <a:cs typeface="Times New Roman"/>
              </a:rPr>
              <a:t> </a:t>
            </a:r>
            <a:r>
              <a:rPr sz="3600" b="0" dirty="0">
                <a:latin typeface="Times New Roman"/>
                <a:cs typeface="Times New Roman"/>
              </a:rPr>
              <a:t>a</a:t>
            </a:r>
            <a:r>
              <a:rPr sz="3600" b="0" spc="710" dirty="0">
                <a:latin typeface="Times New Roman"/>
                <a:cs typeface="Times New Roman"/>
              </a:rPr>
              <a:t> </a:t>
            </a:r>
            <a:r>
              <a:rPr sz="3600" b="0" dirty="0">
                <a:latin typeface="Times New Roman"/>
                <a:cs typeface="Times New Roman"/>
              </a:rPr>
              <a:t>method</a:t>
            </a:r>
            <a:r>
              <a:rPr sz="3600" b="0" spc="705" dirty="0">
                <a:latin typeface="Times New Roman"/>
                <a:cs typeface="Times New Roman"/>
              </a:rPr>
              <a:t> </a:t>
            </a:r>
            <a:r>
              <a:rPr sz="3600" b="0" dirty="0">
                <a:latin typeface="Times New Roman"/>
                <a:cs typeface="Times New Roman"/>
              </a:rPr>
              <a:t>for</a:t>
            </a:r>
            <a:r>
              <a:rPr sz="3600" b="0" spc="715" dirty="0">
                <a:latin typeface="Times New Roman"/>
                <a:cs typeface="Times New Roman"/>
              </a:rPr>
              <a:t> </a:t>
            </a:r>
            <a:r>
              <a:rPr sz="3600" b="0" spc="-10" dirty="0">
                <a:latin typeface="Times New Roman"/>
                <a:cs typeface="Times New Roman"/>
              </a:rPr>
              <a:t>approximating </a:t>
            </a:r>
            <a:r>
              <a:rPr sz="3600" b="0" spc="-20" dirty="0">
                <a:latin typeface="Times New Roman"/>
                <a:cs typeface="Times New Roman"/>
              </a:rPr>
              <a:t>discrete-</a:t>
            </a:r>
            <a:r>
              <a:rPr sz="3600" b="0" dirty="0">
                <a:latin typeface="Times New Roman"/>
                <a:cs typeface="Times New Roman"/>
              </a:rPr>
              <a:t>valued</a:t>
            </a:r>
            <a:r>
              <a:rPr sz="3600" b="0" spc="765" dirty="0">
                <a:latin typeface="Times New Roman"/>
                <a:cs typeface="Times New Roman"/>
              </a:rPr>
              <a:t> </a:t>
            </a:r>
            <a:r>
              <a:rPr sz="3600" b="0" dirty="0">
                <a:latin typeface="Times New Roman"/>
                <a:cs typeface="Times New Roman"/>
              </a:rPr>
              <a:t>target</a:t>
            </a:r>
            <a:r>
              <a:rPr sz="3600" b="0" spc="760" dirty="0">
                <a:latin typeface="Times New Roman"/>
                <a:cs typeface="Times New Roman"/>
              </a:rPr>
              <a:t> </a:t>
            </a:r>
            <a:r>
              <a:rPr sz="3600" b="0" dirty="0">
                <a:latin typeface="Times New Roman"/>
                <a:cs typeface="Times New Roman"/>
              </a:rPr>
              <a:t>functions,</a:t>
            </a:r>
            <a:r>
              <a:rPr sz="3600" b="0" spc="765" dirty="0">
                <a:latin typeface="Times New Roman"/>
                <a:cs typeface="Times New Roman"/>
              </a:rPr>
              <a:t> </a:t>
            </a:r>
            <a:r>
              <a:rPr sz="3600" b="0" dirty="0">
                <a:latin typeface="Times New Roman"/>
                <a:cs typeface="Times New Roman"/>
              </a:rPr>
              <a:t>in</a:t>
            </a:r>
            <a:r>
              <a:rPr sz="3600" b="0" spc="760" dirty="0">
                <a:latin typeface="Times New Roman"/>
                <a:cs typeface="Times New Roman"/>
              </a:rPr>
              <a:t> </a:t>
            </a:r>
            <a:r>
              <a:rPr sz="3600" b="0" dirty="0">
                <a:latin typeface="Times New Roman"/>
                <a:cs typeface="Times New Roman"/>
              </a:rPr>
              <a:t>which</a:t>
            </a:r>
            <a:r>
              <a:rPr sz="3600" b="0" spc="765" dirty="0">
                <a:latin typeface="Times New Roman"/>
                <a:cs typeface="Times New Roman"/>
              </a:rPr>
              <a:t> </a:t>
            </a:r>
            <a:r>
              <a:rPr sz="3600" b="0" dirty="0">
                <a:latin typeface="Times New Roman"/>
                <a:cs typeface="Times New Roman"/>
              </a:rPr>
              <a:t>the</a:t>
            </a:r>
            <a:r>
              <a:rPr sz="3600" b="0" spc="765" dirty="0">
                <a:latin typeface="Times New Roman"/>
                <a:cs typeface="Times New Roman"/>
              </a:rPr>
              <a:t> </a:t>
            </a:r>
            <a:r>
              <a:rPr sz="3600" b="0" spc="-10" dirty="0">
                <a:latin typeface="Times New Roman"/>
                <a:cs typeface="Times New Roman"/>
              </a:rPr>
              <a:t>learned </a:t>
            </a:r>
            <a:r>
              <a:rPr sz="3600" b="0" dirty="0">
                <a:latin typeface="Times New Roman"/>
                <a:cs typeface="Times New Roman"/>
              </a:rPr>
              <a:t>function</a:t>
            </a:r>
            <a:r>
              <a:rPr sz="3600" b="0" spc="-35" dirty="0">
                <a:latin typeface="Times New Roman"/>
                <a:cs typeface="Times New Roman"/>
              </a:rPr>
              <a:t> </a:t>
            </a:r>
            <a:r>
              <a:rPr sz="3600" b="0" dirty="0">
                <a:latin typeface="Times New Roman"/>
                <a:cs typeface="Times New Roman"/>
              </a:rPr>
              <a:t>is</a:t>
            </a:r>
            <a:r>
              <a:rPr sz="3600" b="0" spc="-30" dirty="0">
                <a:latin typeface="Times New Roman"/>
                <a:cs typeface="Times New Roman"/>
              </a:rPr>
              <a:t> </a:t>
            </a:r>
            <a:r>
              <a:rPr sz="3600" b="0" dirty="0">
                <a:latin typeface="Times New Roman"/>
                <a:cs typeface="Times New Roman"/>
              </a:rPr>
              <a:t>represented</a:t>
            </a:r>
            <a:r>
              <a:rPr sz="3600" b="0" spc="-25" dirty="0">
                <a:latin typeface="Times New Roman"/>
                <a:cs typeface="Times New Roman"/>
              </a:rPr>
              <a:t> </a:t>
            </a:r>
            <a:r>
              <a:rPr sz="3600" b="0" dirty="0">
                <a:latin typeface="Times New Roman"/>
                <a:cs typeface="Times New Roman"/>
              </a:rPr>
              <a:t>by</a:t>
            </a:r>
            <a:r>
              <a:rPr sz="3600" b="0" spc="-30" dirty="0">
                <a:latin typeface="Times New Roman"/>
                <a:cs typeface="Times New Roman"/>
              </a:rPr>
              <a:t> </a:t>
            </a:r>
            <a:r>
              <a:rPr sz="3600" b="0" dirty="0">
                <a:latin typeface="Times New Roman"/>
                <a:cs typeface="Times New Roman"/>
              </a:rPr>
              <a:t>a</a:t>
            </a:r>
            <a:r>
              <a:rPr sz="3600" b="0" spc="-30" dirty="0">
                <a:latin typeface="Times New Roman"/>
                <a:cs typeface="Times New Roman"/>
              </a:rPr>
              <a:t> </a:t>
            </a:r>
            <a:r>
              <a:rPr sz="3600" b="0" dirty="0">
                <a:latin typeface="Times New Roman"/>
                <a:cs typeface="Times New Roman"/>
              </a:rPr>
              <a:t>decision</a:t>
            </a:r>
            <a:r>
              <a:rPr sz="3600" b="0" spc="-30" dirty="0">
                <a:latin typeface="Times New Roman"/>
                <a:cs typeface="Times New Roman"/>
              </a:rPr>
              <a:t> </a:t>
            </a:r>
            <a:r>
              <a:rPr sz="3600" b="0" spc="-10" dirty="0">
                <a:latin typeface="Times New Roman"/>
                <a:cs typeface="Times New Roman"/>
              </a:rPr>
              <a:t>tree.</a:t>
            </a:r>
            <a:endParaRPr sz="36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2</a:t>
            </a:fld>
            <a:endParaRPr spc="-25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20</a:t>
            </a:fld>
            <a:endParaRPr spc="-25" dirty="0"/>
          </a:p>
        </p:txBody>
      </p:sp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1718817" y="653542"/>
          <a:ext cx="8747760" cy="52254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220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176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761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036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2204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70624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34010">
                <a:tc>
                  <a:txBody>
                    <a:bodyPr/>
                    <a:lstStyle/>
                    <a:p>
                      <a:pPr algn="ctr">
                        <a:lnSpc>
                          <a:spcPts val="2270"/>
                        </a:lnSpc>
                      </a:pPr>
                      <a:r>
                        <a:rPr sz="2000" b="1" spc="-25" dirty="0">
                          <a:latin typeface="Carlito"/>
                          <a:cs typeface="Carlito"/>
                        </a:rPr>
                        <a:t>Day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FFC000"/>
                      </a:solidFill>
                      <a:prstDash val="solid"/>
                    </a:lnL>
                    <a:lnR w="12700">
                      <a:solidFill>
                        <a:srgbClr val="FFC000"/>
                      </a:solidFill>
                      <a:prstDash val="solid"/>
                    </a:lnR>
                    <a:lnT w="12700">
                      <a:solidFill>
                        <a:srgbClr val="FFC000"/>
                      </a:solidFill>
                      <a:prstDash val="solid"/>
                    </a:lnT>
                    <a:lnB w="28575">
                      <a:solidFill>
                        <a:srgbClr val="FFC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2270"/>
                        </a:lnSpc>
                      </a:pPr>
                      <a:r>
                        <a:rPr sz="2000" b="1" spc="-10" dirty="0">
                          <a:latin typeface="Carlito"/>
                          <a:cs typeface="Carlito"/>
                        </a:rPr>
                        <a:t>Outlook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FFC000"/>
                      </a:solidFill>
                      <a:prstDash val="solid"/>
                    </a:lnL>
                    <a:lnR w="12700">
                      <a:solidFill>
                        <a:srgbClr val="FFC000"/>
                      </a:solidFill>
                      <a:prstDash val="solid"/>
                    </a:lnR>
                    <a:lnT w="12700">
                      <a:solidFill>
                        <a:srgbClr val="FFC000"/>
                      </a:solidFill>
                      <a:prstDash val="solid"/>
                    </a:lnT>
                    <a:lnB w="28575">
                      <a:solidFill>
                        <a:srgbClr val="FFC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70"/>
                        </a:lnSpc>
                      </a:pPr>
                      <a:r>
                        <a:rPr sz="2000" b="1" spc="-10" dirty="0">
                          <a:latin typeface="Carlito"/>
                          <a:cs typeface="Carlito"/>
                        </a:rPr>
                        <a:t>Temperature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FFC000"/>
                      </a:solidFill>
                      <a:prstDash val="solid"/>
                    </a:lnL>
                    <a:lnR w="12700">
                      <a:solidFill>
                        <a:srgbClr val="FFC000"/>
                      </a:solidFill>
                      <a:prstDash val="solid"/>
                    </a:lnR>
                    <a:lnT w="12700">
                      <a:solidFill>
                        <a:srgbClr val="FFC000"/>
                      </a:solidFill>
                      <a:prstDash val="solid"/>
                    </a:lnT>
                    <a:lnB w="28575">
                      <a:solidFill>
                        <a:srgbClr val="FFC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2270"/>
                        </a:lnSpc>
                      </a:pPr>
                      <a:r>
                        <a:rPr sz="2000" b="1" spc="-10" dirty="0">
                          <a:latin typeface="Carlito"/>
                          <a:cs typeface="Carlito"/>
                        </a:rPr>
                        <a:t>Humidity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FFC000"/>
                      </a:solidFill>
                      <a:prstDash val="solid"/>
                    </a:lnL>
                    <a:lnR w="12700">
                      <a:solidFill>
                        <a:srgbClr val="FFC000"/>
                      </a:solidFill>
                      <a:prstDash val="solid"/>
                    </a:lnR>
                    <a:lnT w="12700">
                      <a:solidFill>
                        <a:srgbClr val="FFC000"/>
                      </a:solidFill>
                      <a:prstDash val="solid"/>
                    </a:lnT>
                    <a:lnB w="28575">
                      <a:solidFill>
                        <a:srgbClr val="FFC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2270"/>
                        </a:lnSpc>
                      </a:pPr>
                      <a:r>
                        <a:rPr sz="2000" b="1" spc="-20" dirty="0">
                          <a:latin typeface="Carlito"/>
                          <a:cs typeface="Carlito"/>
                        </a:rPr>
                        <a:t>Wind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FFC000"/>
                      </a:solidFill>
                      <a:prstDash val="solid"/>
                    </a:lnL>
                    <a:lnR w="12700">
                      <a:solidFill>
                        <a:srgbClr val="FFC000"/>
                      </a:solidFill>
                      <a:prstDash val="solid"/>
                    </a:lnR>
                    <a:lnT w="12700">
                      <a:solidFill>
                        <a:srgbClr val="FFC000"/>
                      </a:solidFill>
                      <a:prstDash val="solid"/>
                    </a:lnT>
                    <a:lnB w="28575">
                      <a:solidFill>
                        <a:srgbClr val="FFC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2270"/>
                        </a:lnSpc>
                      </a:pPr>
                      <a:r>
                        <a:rPr sz="2000" b="1" spc="-10" dirty="0">
                          <a:latin typeface="Carlito"/>
                          <a:cs typeface="Carlito"/>
                        </a:rPr>
                        <a:t>PlayTennis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FFC000"/>
                      </a:solidFill>
                      <a:prstDash val="solid"/>
                    </a:lnL>
                    <a:lnR w="12700">
                      <a:solidFill>
                        <a:srgbClr val="FFC000"/>
                      </a:solidFill>
                      <a:prstDash val="solid"/>
                    </a:lnR>
                    <a:lnT w="12700">
                      <a:solidFill>
                        <a:srgbClr val="FFC000"/>
                      </a:solidFill>
                      <a:prstDash val="solid"/>
                    </a:lnT>
                    <a:lnB w="28575">
                      <a:solidFill>
                        <a:srgbClr val="FFC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4645">
                <a:tc>
                  <a:txBody>
                    <a:bodyPr/>
                    <a:lstStyle/>
                    <a:p>
                      <a:pPr algn="ctr">
                        <a:lnSpc>
                          <a:spcPts val="2270"/>
                        </a:lnSpc>
                      </a:pPr>
                      <a:r>
                        <a:rPr sz="2000" b="1" spc="-25" dirty="0">
                          <a:latin typeface="Carlito"/>
                          <a:cs typeface="Carlito"/>
                        </a:rPr>
                        <a:t>D1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FFC000"/>
                      </a:solidFill>
                      <a:prstDash val="solid"/>
                    </a:lnL>
                    <a:lnR w="12700">
                      <a:solidFill>
                        <a:srgbClr val="FFC000"/>
                      </a:solidFill>
                      <a:prstDash val="solid"/>
                    </a:lnR>
                    <a:lnT w="28575">
                      <a:solidFill>
                        <a:srgbClr val="FFC000"/>
                      </a:solidFill>
                      <a:prstDash val="solid"/>
                    </a:lnT>
                    <a:lnB w="12700">
                      <a:solidFill>
                        <a:srgbClr val="FFC000"/>
                      </a:solidFill>
                      <a:prstDash val="solid"/>
                    </a:lnB>
                    <a:solidFill>
                      <a:srgbClr val="FFC000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70"/>
                        </a:lnSpc>
                      </a:pPr>
                      <a:r>
                        <a:rPr sz="2000" spc="-10" dirty="0">
                          <a:latin typeface="Carlito"/>
                          <a:cs typeface="Carlito"/>
                        </a:rPr>
                        <a:t>Sunny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FFC000"/>
                      </a:solidFill>
                      <a:prstDash val="solid"/>
                    </a:lnL>
                    <a:lnR w="12700">
                      <a:solidFill>
                        <a:srgbClr val="FFC000"/>
                      </a:solidFill>
                      <a:prstDash val="solid"/>
                    </a:lnR>
                    <a:lnT w="28575">
                      <a:solidFill>
                        <a:srgbClr val="FFC000"/>
                      </a:solidFill>
                      <a:prstDash val="solid"/>
                    </a:lnT>
                    <a:lnB w="12700">
                      <a:solidFill>
                        <a:srgbClr val="FFC000"/>
                      </a:solidFill>
                      <a:prstDash val="solid"/>
                    </a:lnB>
                    <a:solidFill>
                      <a:srgbClr val="FFC000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70"/>
                        </a:lnSpc>
                      </a:pPr>
                      <a:r>
                        <a:rPr sz="2000" spc="-25" dirty="0">
                          <a:latin typeface="Carlito"/>
                          <a:cs typeface="Carlito"/>
                        </a:rPr>
                        <a:t>Hot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FFC000"/>
                      </a:solidFill>
                      <a:prstDash val="solid"/>
                    </a:lnL>
                    <a:lnR w="12700">
                      <a:solidFill>
                        <a:srgbClr val="FFC000"/>
                      </a:solidFill>
                      <a:prstDash val="solid"/>
                    </a:lnR>
                    <a:lnT w="28575">
                      <a:solidFill>
                        <a:srgbClr val="FFC000"/>
                      </a:solidFill>
                      <a:prstDash val="solid"/>
                    </a:lnT>
                    <a:lnB w="12700">
                      <a:solidFill>
                        <a:srgbClr val="FFC000"/>
                      </a:solidFill>
                      <a:prstDash val="solid"/>
                    </a:lnB>
                    <a:solidFill>
                      <a:srgbClr val="FFC000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70"/>
                        </a:lnSpc>
                      </a:pPr>
                      <a:r>
                        <a:rPr sz="2000" spc="-20" dirty="0">
                          <a:latin typeface="Carlito"/>
                          <a:cs typeface="Carlito"/>
                        </a:rPr>
                        <a:t>High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FFC000"/>
                      </a:solidFill>
                      <a:prstDash val="solid"/>
                    </a:lnL>
                    <a:lnR w="12700">
                      <a:solidFill>
                        <a:srgbClr val="FFC000"/>
                      </a:solidFill>
                      <a:prstDash val="solid"/>
                    </a:lnR>
                    <a:lnT w="28575">
                      <a:solidFill>
                        <a:srgbClr val="FFC000"/>
                      </a:solidFill>
                      <a:prstDash val="solid"/>
                    </a:lnT>
                    <a:lnB w="12700">
                      <a:solidFill>
                        <a:srgbClr val="FFC000"/>
                      </a:solidFill>
                      <a:prstDash val="solid"/>
                    </a:lnB>
                    <a:solidFill>
                      <a:srgbClr val="FFC000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2270"/>
                        </a:lnSpc>
                      </a:pPr>
                      <a:r>
                        <a:rPr sz="2000" spc="-20" dirty="0">
                          <a:latin typeface="Carlito"/>
                          <a:cs typeface="Carlito"/>
                        </a:rPr>
                        <a:t>Weak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FFC000"/>
                      </a:solidFill>
                      <a:prstDash val="solid"/>
                    </a:lnL>
                    <a:lnR w="12700">
                      <a:solidFill>
                        <a:srgbClr val="FFC000"/>
                      </a:solidFill>
                      <a:prstDash val="solid"/>
                    </a:lnR>
                    <a:lnT w="28575">
                      <a:solidFill>
                        <a:srgbClr val="FFC000"/>
                      </a:solidFill>
                      <a:prstDash val="solid"/>
                    </a:lnT>
                    <a:lnB w="12700">
                      <a:solidFill>
                        <a:srgbClr val="FFC000"/>
                      </a:solidFill>
                      <a:prstDash val="solid"/>
                    </a:lnB>
                    <a:solidFill>
                      <a:srgbClr val="FFC000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70"/>
                        </a:lnSpc>
                      </a:pPr>
                      <a:r>
                        <a:rPr sz="2000" spc="-25" dirty="0">
                          <a:latin typeface="Carlito"/>
                          <a:cs typeface="Carlito"/>
                        </a:rPr>
                        <a:t>No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FFC000"/>
                      </a:solidFill>
                      <a:prstDash val="solid"/>
                    </a:lnL>
                    <a:lnR w="12700">
                      <a:solidFill>
                        <a:srgbClr val="FFC000"/>
                      </a:solidFill>
                      <a:prstDash val="solid"/>
                    </a:lnR>
                    <a:lnT w="28575">
                      <a:solidFill>
                        <a:srgbClr val="FFC000"/>
                      </a:solidFill>
                      <a:prstDash val="solid"/>
                    </a:lnT>
                    <a:lnB w="12700">
                      <a:solidFill>
                        <a:srgbClr val="FFC000"/>
                      </a:solidFill>
                      <a:prstDash val="solid"/>
                    </a:lnB>
                    <a:solidFill>
                      <a:srgbClr val="FFC000">
                        <a:alpha val="19999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4645">
                <a:tc>
                  <a:txBody>
                    <a:bodyPr/>
                    <a:lstStyle/>
                    <a:p>
                      <a:pPr algn="ctr">
                        <a:lnSpc>
                          <a:spcPts val="2270"/>
                        </a:lnSpc>
                      </a:pPr>
                      <a:r>
                        <a:rPr sz="2000" b="1" spc="-25" dirty="0">
                          <a:latin typeface="Carlito"/>
                          <a:cs typeface="Carlito"/>
                        </a:rPr>
                        <a:t>D2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FFC000"/>
                      </a:solidFill>
                      <a:prstDash val="solid"/>
                    </a:lnL>
                    <a:lnR w="12700">
                      <a:solidFill>
                        <a:srgbClr val="FFC000"/>
                      </a:solidFill>
                      <a:prstDash val="solid"/>
                    </a:lnR>
                    <a:lnT w="12700">
                      <a:solidFill>
                        <a:srgbClr val="FFC000"/>
                      </a:solidFill>
                      <a:prstDash val="solid"/>
                    </a:lnT>
                    <a:lnB w="12700">
                      <a:solidFill>
                        <a:srgbClr val="FFC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70"/>
                        </a:lnSpc>
                      </a:pPr>
                      <a:r>
                        <a:rPr sz="2000" spc="-10" dirty="0">
                          <a:latin typeface="Carlito"/>
                          <a:cs typeface="Carlito"/>
                        </a:rPr>
                        <a:t>Sunny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FFC000"/>
                      </a:solidFill>
                      <a:prstDash val="solid"/>
                    </a:lnL>
                    <a:lnR w="12700">
                      <a:solidFill>
                        <a:srgbClr val="FFC000"/>
                      </a:solidFill>
                      <a:prstDash val="solid"/>
                    </a:lnR>
                    <a:lnT w="12700">
                      <a:solidFill>
                        <a:srgbClr val="FFC000"/>
                      </a:solidFill>
                      <a:prstDash val="solid"/>
                    </a:lnT>
                    <a:lnB w="12700">
                      <a:solidFill>
                        <a:srgbClr val="FFC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70"/>
                        </a:lnSpc>
                      </a:pPr>
                      <a:r>
                        <a:rPr sz="2000" spc="-25" dirty="0">
                          <a:latin typeface="Carlito"/>
                          <a:cs typeface="Carlito"/>
                        </a:rPr>
                        <a:t>Hot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FFC000"/>
                      </a:solidFill>
                      <a:prstDash val="solid"/>
                    </a:lnL>
                    <a:lnR w="12700">
                      <a:solidFill>
                        <a:srgbClr val="FFC000"/>
                      </a:solidFill>
                      <a:prstDash val="solid"/>
                    </a:lnR>
                    <a:lnT w="12700">
                      <a:solidFill>
                        <a:srgbClr val="FFC000"/>
                      </a:solidFill>
                      <a:prstDash val="solid"/>
                    </a:lnT>
                    <a:lnB w="12700">
                      <a:solidFill>
                        <a:srgbClr val="FFC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70"/>
                        </a:lnSpc>
                      </a:pPr>
                      <a:r>
                        <a:rPr sz="2000" spc="-20" dirty="0">
                          <a:latin typeface="Carlito"/>
                          <a:cs typeface="Carlito"/>
                        </a:rPr>
                        <a:t>High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FFC000"/>
                      </a:solidFill>
                      <a:prstDash val="solid"/>
                    </a:lnL>
                    <a:lnR w="12700">
                      <a:solidFill>
                        <a:srgbClr val="FFC000"/>
                      </a:solidFill>
                      <a:prstDash val="solid"/>
                    </a:lnR>
                    <a:lnT w="12700">
                      <a:solidFill>
                        <a:srgbClr val="FFC000"/>
                      </a:solidFill>
                      <a:prstDash val="solid"/>
                    </a:lnT>
                    <a:lnB w="12700">
                      <a:solidFill>
                        <a:srgbClr val="FFC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70"/>
                        </a:lnSpc>
                      </a:pPr>
                      <a:r>
                        <a:rPr sz="2000" spc="-10" dirty="0">
                          <a:latin typeface="Carlito"/>
                          <a:cs typeface="Carlito"/>
                        </a:rPr>
                        <a:t>Strong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FFC000"/>
                      </a:solidFill>
                      <a:prstDash val="solid"/>
                    </a:lnL>
                    <a:lnR w="12700">
                      <a:solidFill>
                        <a:srgbClr val="FFC000"/>
                      </a:solidFill>
                      <a:prstDash val="solid"/>
                    </a:lnR>
                    <a:lnT w="12700">
                      <a:solidFill>
                        <a:srgbClr val="FFC000"/>
                      </a:solidFill>
                      <a:prstDash val="solid"/>
                    </a:lnT>
                    <a:lnB w="12700">
                      <a:solidFill>
                        <a:srgbClr val="FFC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70"/>
                        </a:lnSpc>
                      </a:pPr>
                      <a:r>
                        <a:rPr sz="2000" spc="-25" dirty="0">
                          <a:latin typeface="Carlito"/>
                          <a:cs typeface="Carlito"/>
                        </a:rPr>
                        <a:t>No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FFC000"/>
                      </a:solidFill>
                      <a:prstDash val="solid"/>
                    </a:lnL>
                    <a:lnR w="12700">
                      <a:solidFill>
                        <a:srgbClr val="FFC000"/>
                      </a:solidFill>
                      <a:prstDash val="solid"/>
                    </a:lnR>
                    <a:lnT w="12700">
                      <a:solidFill>
                        <a:srgbClr val="FFC000"/>
                      </a:solidFill>
                      <a:prstDash val="solid"/>
                    </a:lnT>
                    <a:lnB w="12700">
                      <a:solidFill>
                        <a:srgbClr val="FFC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20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2000" b="1" spc="-25" dirty="0">
                          <a:latin typeface="Carlito"/>
                          <a:cs typeface="Carlito"/>
                        </a:rPr>
                        <a:t>D3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1270" marB="0">
                    <a:lnL w="12700">
                      <a:solidFill>
                        <a:srgbClr val="FFC000"/>
                      </a:solidFill>
                      <a:prstDash val="solid"/>
                    </a:lnL>
                    <a:lnR w="12700">
                      <a:solidFill>
                        <a:srgbClr val="FFC000"/>
                      </a:solidFill>
                      <a:prstDash val="solid"/>
                    </a:lnR>
                    <a:lnT w="12700">
                      <a:solidFill>
                        <a:srgbClr val="FFC000"/>
                      </a:solidFill>
                      <a:prstDash val="solid"/>
                    </a:lnT>
                    <a:lnB w="12700">
                      <a:solidFill>
                        <a:srgbClr val="FFC000"/>
                      </a:solidFill>
                      <a:prstDash val="solid"/>
                    </a:lnB>
                    <a:solidFill>
                      <a:srgbClr val="FFC000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2000" spc="-10" dirty="0">
                          <a:latin typeface="Carlito"/>
                          <a:cs typeface="Carlito"/>
                        </a:rPr>
                        <a:t>Overcast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1270" marB="0">
                    <a:lnL w="12700">
                      <a:solidFill>
                        <a:srgbClr val="FFC000"/>
                      </a:solidFill>
                      <a:prstDash val="solid"/>
                    </a:lnL>
                    <a:lnR w="12700">
                      <a:solidFill>
                        <a:srgbClr val="FFC000"/>
                      </a:solidFill>
                      <a:prstDash val="solid"/>
                    </a:lnR>
                    <a:lnT w="12700">
                      <a:solidFill>
                        <a:srgbClr val="FFC000"/>
                      </a:solidFill>
                      <a:prstDash val="solid"/>
                    </a:lnT>
                    <a:lnB w="12700">
                      <a:solidFill>
                        <a:srgbClr val="FFC000"/>
                      </a:solidFill>
                      <a:prstDash val="solid"/>
                    </a:lnB>
                    <a:solidFill>
                      <a:srgbClr val="FFC000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2000" spc="-25" dirty="0">
                          <a:latin typeface="Carlito"/>
                          <a:cs typeface="Carlito"/>
                        </a:rPr>
                        <a:t>Hot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1270" marB="0">
                    <a:lnL w="12700">
                      <a:solidFill>
                        <a:srgbClr val="FFC000"/>
                      </a:solidFill>
                      <a:prstDash val="solid"/>
                    </a:lnL>
                    <a:lnR w="12700">
                      <a:solidFill>
                        <a:srgbClr val="FFC000"/>
                      </a:solidFill>
                      <a:prstDash val="solid"/>
                    </a:lnR>
                    <a:lnT w="12700">
                      <a:solidFill>
                        <a:srgbClr val="FFC000"/>
                      </a:solidFill>
                      <a:prstDash val="solid"/>
                    </a:lnT>
                    <a:lnB w="12700">
                      <a:solidFill>
                        <a:srgbClr val="FFC000"/>
                      </a:solidFill>
                      <a:prstDash val="solid"/>
                    </a:lnB>
                    <a:solidFill>
                      <a:srgbClr val="FFC000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2000" spc="-20" dirty="0">
                          <a:latin typeface="Carlito"/>
                          <a:cs typeface="Carlito"/>
                        </a:rPr>
                        <a:t>High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1270" marB="0">
                    <a:lnL w="12700">
                      <a:solidFill>
                        <a:srgbClr val="FFC000"/>
                      </a:solidFill>
                      <a:prstDash val="solid"/>
                    </a:lnL>
                    <a:lnR w="12700">
                      <a:solidFill>
                        <a:srgbClr val="FFC000"/>
                      </a:solidFill>
                      <a:prstDash val="solid"/>
                    </a:lnR>
                    <a:lnT w="12700">
                      <a:solidFill>
                        <a:srgbClr val="FFC000"/>
                      </a:solidFill>
                      <a:prstDash val="solid"/>
                    </a:lnT>
                    <a:lnB w="12700">
                      <a:solidFill>
                        <a:srgbClr val="FFC000"/>
                      </a:solidFill>
                      <a:prstDash val="solid"/>
                    </a:lnB>
                    <a:solidFill>
                      <a:srgbClr val="FFC000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2000" spc="-20" dirty="0">
                          <a:latin typeface="Carlito"/>
                          <a:cs typeface="Carlito"/>
                        </a:rPr>
                        <a:t>Weak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1270" marB="0">
                    <a:lnL w="12700">
                      <a:solidFill>
                        <a:srgbClr val="FFC000"/>
                      </a:solidFill>
                      <a:prstDash val="solid"/>
                    </a:lnL>
                    <a:lnR w="12700">
                      <a:solidFill>
                        <a:srgbClr val="FFC000"/>
                      </a:solidFill>
                      <a:prstDash val="solid"/>
                    </a:lnR>
                    <a:lnT w="12700">
                      <a:solidFill>
                        <a:srgbClr val="FFC000"/>
                      </a:solidFill>
                      <a:prstDash val="solid"/>
                    </a:lnT>
                    <a:lnB w="12700">
                      <a:solidFill>
                        <a:srgbClr val="FFC000"/>
                      </a:solidFill>
                      <a:prstDash val="solid"/>
                    </a:lnB>
                    <a:solidFill>
                      <a:srgbClr val="FFC000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2000" spc="-25" dirty="0">
                          <a:latin typeface="Carlito"/>
                          <a:cs typeface="Carlito"/>
                        </a:rPr>
                        <a:t>Yes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1270" marB="0">
                    <a:lnL w="12700">
                      <a:solidFill>
                        <a:srgbClr val="FFC000"/>
                      </a:solidFill>
                      <a:prstDash val="solid"/>
                    </a:lnL>
                    <a:lnR w="12700">
                      <a:solidFill>
                        <a:srgbClr val="FFC000"/>
                      </a:solidFill>
                      <a:prstDash val="solid"/>
                    </a:lnR>
                    <a:lnT w="12700">
                      <a:solidFill>
                        <a:srgbClr val="FFC000"/>
                      </a:solidFill>
                      <a:prstDash val="solid"/>
                    </a:lnT>
                    <a:lnB w="12700">
                      <a:solidFill>
                        <a:srgbClr val="FFC000"/>
                      </a:solidFill>
                      <a:prstDash val="solid"/>
                    </a:lnB>
                    <a:solidFill>
                      <a:srgbClr val="FFC000">
                        <a:alpha val="19999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4010">
                <a:tc>
                  <a:txBody>
                    <a:bodyPr/>
                    <a:lstStyle/>
                    <a:p>
                      <a:pPr algn="ctr">
                        <a:lnSpc>
                          <a:spcPts val="2275"/>
                        </a:lnSpc>
                      </a:pPr>
                      <a:r>
                        <a:rPr sz="2000" b="1" spc="-25" dirty="0">
                          <a:latin typeface="Carlito"/>
                          <a:cs typeface="Carlito"/>
                        </a:rPr>
                        <a:t>D4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FFC000"/>
                      </a:solidFill>
                      <a:prstDash val="solid"/>
                    </a:lnL>
                    <a:lnR w="12700">
                      <a:solidFill>
                        <a:srgbClr val="FFC000"/>
                      </a:solidFill>
                      <a:prstDash val="solid"/>
                    </a:lnR>
                    <a:lnT w="12700">
                      <a:solidFill>
                        <a:srgbClr val="FFC000"/>
                      </a:solidFill>
                      <a:prstDash val="solid"/>
                    </a:lnT>
                    <a:lnB w="12700">
                      <a:solidFill>
                        <a:srgbClr val="FFC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75"/>
                        </a:lnSpc>
                      </a:pPr>
                      <a:r>
                        <a:rPr sz="2000" spc="-20" dirty="0">
                          <a:latin typeface="Carlito"/>
                          <a:cs typeface="Carlito"/>
                        </a:rPr>
                        <a:t>Rain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FFC000"/>
                      </a:solidFill>
                      <a:prstDash val="solid"/>
                    </a:lnL>
                    <a:lnR w="12700">
                      <a:solidFill>
                        <a:srgbClr val="FFC000"/>
                      </a:solidFill>
                      <a:prstDash val="solid"/>
                    </a:lnR>
                    <a:lnT w="12700">
                      <a:solidFill>
                        <a:srgbClr val="FFC000"/>
                      </a:solidFill>
                      <a:prstDash val="solid"/>
                    </a:lnT>
                    <a:lnB w="12700">
                      <a:solidFill>
                        <a:srgbClr val="FFC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75"/>
                        </a:lnSpc>
                      </a:pPr>
                      <a:r>
                        <a:rPr sz="2000" spc="-20" dirty="0">
                          <a:latin typeface="Carlito"/>
                          <a:cs typeface="Carlito"/>
                        </a:rPr>
                        <a:t>Mild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FFC000"/>
                      </a:solidFill>
                      <a:prstDash val="solid"/>
                    </a:lnL>
                    <a:lnR w="12700">
                      <a:solidFill>
                        <a:srgbClr val="FFC000"/>
                      </a:solidFill>
                      <a:prstDash val="solid"/>
                    </a:lnR>
                    <a:lnT w="12700">
                      <a:solidFill>
                        <a:srgbClr val="FFC000"/>
                      </a:solidFill>
                      <a:prstDash val="solid"/>
                    </a:lnT>
                    <a:lnB w="12700">
                      <a:solidFill>
                        <a:srgbClr val="FFC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75"/>
                        </a:lnSpc>
                      </a:pPr>
                      <a:r>
                        <a:rPr sz="2000" spc="-20" dirty="0">
                          <a:latin typeface="Carlito"/>
                          <a:cs typeface="Carlito"/>
                        </a:rPr>
                        <a:t>High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FFC000"/>
                      </a:solidFill>
                      <a:prstDash val="solid"/>
                    </a:lnL>
                    <a:lnR w="12700">
                      <a:solidFill>
                        <a:srgbClr val="FFC000"/>
                      </a:solidFill>
                      <a:prstDash val="solid"/>
                    </a:lnR>
                    <a:lnT w="12700">
                      <a:solidFill>
                        <a:srgbClr val="FFC000"/>
                      </a:solidFill>
                      <a:prstDash val="solid"/>
                    </a:lnT>
                    <a:lnB w="12700">
                      <a:solidFill>
                        <a:srgbClr val="FFC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2275"/>
                        </a:lnSpc>
                      </a:pPr>
                      <a:r>
                        <a:rPr sz="2000" spc="-20" dirty="0">
                          <a:latin typeface="Carlito"/>
                          <a:cs typeface="Carlito"/>
                        </a:rPr>
                        <a:t>Weak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FFC000"/>
                      </a:solidFill>
                      <a:prstDash val="solid"/>
                    </a:lnL>
                    <a:lnR w="12700">
                      <a:solidFill>
                        <a:srgbClr val="FFC000"/>
                      </a:solidFill>
                      <a:prstDash val="solid"/>
                    </a:lnR>
                    <a:lnT w="12700">
                      <a:solidFill>
                        <a:srgbClr val="FFC000"/>
                      </a:solidFill>
                      <a:prstDash val="solid"/>
                    </a:lnT>
                    <a:lnB w="12700">
                      <a:solidFill>
                        <a:srgbClr val="FFC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2275"/>
                        </a:lnSpc>
                      </a:pPr>
                      <a:r>
                        <a:rPr sz="2000" spc="-25" dirty="0">
                          <a:latin typeface="Carlito"/>
                          <a:cs typeface="Carlito"/>
                        </a:rPr>
                        <a:t>Yes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FFC000"/>
                      </a:solidFill>
                      <a:prstDash val="solid"/>
                    </a:lnL>
                    <a:lnR w="12700">
                      <a:solidFill>
                        <a:srgbClr val="FFC000"/>
                      </a:solidFill>
                      <a:prstDash val="solid"/>
                    </a:lnR>
                    <a:lnT w="12700">
                      <a:solidFill>
                        <a:srgbClr val="FFC000"/>
                      </a:solidFill>
                      <a:prstDash val="solid"/>
                    </a:lnT>
                    <a:lnB w="12700">
                      <a:solidFill>
                        <a:srgbClr val="FFC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4010">
                <a:tc>
                  <a:txBody>
                    <a:bodyPr/>
                    <a:lstStyle/>
                    <a:p>
                      <a:pPr algn="ctr">
                        <a:lnSpc>
                          <a:spcPts val="2275"/>
                        </a:lnSpc>
                      </a:pPr>
                      <a:r>
                        <a:rPr sz="2000" b="1" spc="-25" dirty="0">
                          <a:latin typeface="Carlito"/>
                          <a:cs typeface="Carlito"/>
                        </a:rPr>
                        <a:t>D5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FFC000"/>
                      </a:solidFill>
                      <a:prstDash val="solid"/>
                    </a:lnL>
                    <a:lnR w="12700">
                      <a:solidFill>
                        <a:srgbClr val="FFC000"/>
                      </a:solidFill>
                      <a:prstDash val="solid"/>
                    </a:lnR>
                    <a:lnT w="12700">
                      <a:solidFill>
                        <a:srgbClr val="FFC000"/>
                      </a:solidFill>
                      <a:prstDash val="solid"/>
                    </a:lnT>
                    <a:lnB w="12700">
                      <a:solidFill>
                        <a:srgbClr val="FFC000"/>
                      </a:solidFill>
                      <a:prstDash val="solid"/>
                    </a:lnB>
                    <a:solidFill>
                      <a:srgbClr val="FFC000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75"/>
                        </a:lnSpc>
                      </a:pPr>
                      <a:r>
                        <a:rPr sz="2000" spc="-20" dirty="0">
                          <a:latin typeface="Carlito"/>
                          <a:cs typeface="Carlito"/>
                        </a:rPr>
                        <a:t>Rain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FFC000"/>
                      </a:solidFill>
                      <a:prstDash val="solid"/>
                    </a:lnL>
                    <a:lnR w="12700">
                      <a:solidFill>
                        <a:srgbClr val="FFC000"/>
                      </a:solidFill>
                      <a:prstDash val="solid"/>
                    </a:lnR>
                    <a:lnT w="12700">
                      <a:solidFill>
                        <a:srgbClr val="FFC000"/>
                      </a:solidFill>
                      <a:prstDash val="solid"/>
                    </a:lnT>
                    <a:lnB w="12700">
                      <a:solidFill>
                        <a:srgbClr val="FFC000"/>
                      </a:solidFill>
                      <a:prstDash val="solid"/>
                    </a:lnB>
                    <a:solidFill>
                      <a:srgbClr val="FFC000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75"/>
                        </a:lnSpc>
                      </a:pPr>
                      <a:r>
                        <a:rPr sz="2000" spc="-20" dirty="0">
                          <a:latin typeface="Carlito"/>
                          <a:cs typeface="Carlito"/>
                        </a:rPr>
                        <a:t>Cool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FFC000"/>
                      </a:solidFill>
                      <a:prstDash val="solid"/>
                    </a:lnL>
                    <a:lnR w="12700">
                      <a:solidFill>
                        <a:srgbClr val="FFC000"/>
                      </a:solidFill>
                      <a:prstDash val="solid"/>
                    </a:lnR>
                    <a:lnT w="12700">
                      <a:solidFill>
                        <a:srgbClr val="FFC000"/>
                      </a:solidFill>
                      <a:prstDash val="solid"/>
                    </a:lnT>
                    <a:lnB w="12700">
                      <a:solidFill>
                        <a:srgbClr val="FFC000"/>
                      </a:solidFill>
                      <a:prstDash val="solid"/>
                    </a:lnB>
                    <a:solidFill>
                      <a:srgbClr val="FFC000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75"/>
                        </a:lnSpc>
                      </a:pPr>
                      <a:r>
                        <a:rPr sz="2000" spc="-10" dirty="0">
                          <a:latin typeface="Carlito"/>
                          <a:cs typeface="Carlito"/>
                        </a:rPr>
                        <a:t>Normal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FFC000"/>
                      </a:solidFill>
                      <a:prstDash val="solid"/>
                    </a:lnL>
                    <a:lnR w="12700">
                      <a:solidFill>
                        <a:srgbClr val="FFC000"/>
                      </a:solidFill>
                      <a:prstDash val="solid"/>
                    </a:lnR>
                    <a:lnT w="12700">
                      <a:solidFill>
                        <a:srgbClr val="FFC000"/>
                      </a:solidFill>
                      <a:prstDash val="solid"/>
                    </a:lnT>
                    <a:lnB w="12700">
                      <a:solidFill>
                        <a:srgbClr val="FFC000"/>
                      </a:solidFill>
                      <a:prstDash val="solid"/>
                    </a:lnB>
                    <a:solidFill>
                      <a:srgbClr val="FFC000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2275"/>
                        </a:lnSpc>
                      </a:pPr>
                      <a:r>
                        <a:rPr sz="2000" spc="-20" dirty="0">
                          <a:latin typeface="Carlito"/>
                          <a:cs typeface="Carlito"/>
                        </a:rPr>
                        <a:t>Weak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FFC000"/>
                      </a:solidFill>
                      <a:prstDash val="solid"/>
                    </a:lnL>
                    <a:lnR w="12700">
                      <a:solidFill>
                        <a:srgbClr val="FFC000"/>
                      </a:solidFill>
                      <a:prstDash val="solid"/>
                    </a:lnR>
                    <a:lnT w="12700">
                      <a:solidFill>
                        <a:srgbClr val="FFC000"/>
                      </a:solidFill>
                      <a:prstDash val="solid"/>
                    </a:lnT>
                    <a:lnB w="12700">
                      <a:solidFill>
                        <a:srgbClr val="FFC000"/>
                      </a:solidFill>
                      <a:prstDash val="solid"/>
                    </a:lnB>
                    <a:solidFill>
                      <a:srgbClr val="FFC000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2275"/>
                        </a:lnSpc>
                      </a:pPr>
                      <a:r>
                        <a:rPr sz="2000" spc="-25" dirty="0">
                          <a:latin typeface="Carlito"/>
                          <a:cs typeface="Carlito"/>
                        </a:rPr>
                        <a:t>Yes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FFC000"/>
                      </a:solidFill>
                      <a:prstDash val="solid"/>
                    </a:lnL>
                    <a:lnR w="12700">
                      <a:solidFill>
                        <a:srgbClr val="FFC000"/>
                      </a:solidFill>
                      <a:prstDash val="solid"/>
                    </a:lnR>
                    <a:lnT w="12700">
                      <a:solidFill>
                        <a:srgbClr val="FFC000"/>
                      </a:solidFill>
                      <a:prstDash val="solid"/>
                    </a:lnT>
                    <a:lnB w="12700">
                      <a:solidFill>
                        <a:srgbClr val="FFC000"/>
                      </a:solidFill>
                      <a:prstDash val="solid"/>
                    </a:lnB>
                    <a:solidFill>
                      <a:srgbClr val="FFC000">
                        <a:alpha val="19999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4010">
                <a:tc>
                  <a:txBody>
                    <a:bodyPr/>
                    <a:lstStyle/>
                    <a:p>
                      <a:pPr algn="ctr">
                        <a:lnSpc>
                          <a:spcPts val="2275"/>
                        </a:lnSpc>
                      </a:pPr>
                      <a:r>
                        <a:rPr sz="2000" b="1" spc="-25" dirty="0">
                          <a:latin typeface="Carlito"/>
                          <a:cs typeface="Carlito"/>
                        </a:rPr>
                        <a:t>D6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FFC000"/>
                      </a:solidFill>
                      <a:prstDash val="solid"/>
                    </a:lnL>
                    <a:lnR w="12700">
                      <a:solidFill>
                        <a:srgbClr val="FFC000"/>
                      </a:solidFill>
                      <a:prstDash val="solid"/>
                    </a:lnR>
                    <a:lnT w="12700">
                      <a:solidFill>
                        <a:srgbClr val="FFC000"/>
                      </a:solidFill>
                      <a:prstDash val="solid"/>
                    </a:lnT>
                    <a:lnB w="12700">
                      <a:solidFill>
                        <a:srgbClr val="FFC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75"/>
                        </a:lnSpc>
                      </a:pPr>
                      <a:r>
                        <a:rPr sz="2000" spc="-20" dirty="0">
                          <a:latin typeface="Carlito"/>
                          <a:cs typeface="Carlito"/>
                        </a:rPr>
                        <a:t>Rain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FFC000"/>
                      </a:solidFill>
                      <a:prstDash val="solid"/>
                    </a:lnL>
                    <a:lnR w="12700">
                      <a:solidFill>
                        <a:srgbClr val="FFC000"/>
                      </a:solidFill>
                      <a:prstDash val="solid"/>
                    </a:lnR>
                    <a:lnT w="12700">
                      <a:solidFill>
                        <a:srgbClr val="FFC000"/>
                      </a:solidFill>
                      <a:prstDash val="solid"/>
                    </a:lnT>
                    <a:lnB w="12700">
                      <a:solidFill>
                        <a:srgbClr val="FFC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75"/>
                        </a:lnSpc>
                      </a:pPr>
                      <a:r>
                        <a:rPr sz="2000" spc="-20" dirty="0">
                          <a:latin typeface="Carlito"/>
                          <a:cs typeface="Carlito"/>
                        </a:rPr>
                        <a:t>Cool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FFC000"/>
                      </a:solidFill>
                      <a:prstDash val="solid"/>
                    </a:lnL>
                    <a:lnR w="12700">
                      <a:solidFill>
                        <a:srgbClr val="FFC000"/>
                      </a:solidFill>
                      <a:prstDash val="solid"/>
                    </a:lnR>
                    <a:lnT w="12700">
                      <a:solidFill>
                        <a:srgbClr val="FFC000"/>
                      </a:solidFill>
                      <a:prstDash val="solid"/>
                    </a:lnT>
                    <a:lnB w="12700">
                      <a:solidFill>
                        <a:srgbClr val="FFC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2275"/>
                        </a:lnSpc>
                      </a:pPr>
                      <a:r>
                        <a:rPr sz="2000" spc="-10" dirty="0">
                          <a:latin typeface="Carlito"/>
                          <a:cs typeface="Carlito"/>
                        </a:rPr>
                        <a:t>Normal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FFC000"/>
                      </a:solidFill>
                      <a:prstDash val="solid"/>
                    </a:lnL>
                    <a:lnR w="12700">
                      <a:solidFill>
                        <a:srgbClr val="FFC000"/>
                      </a:solidFill>
                      <a:prstDash val="solid"/>
                    </a:lnR>
                    <a:lnT w="12700">
                      <a:solidFill>
                        <a:srgbClr val="FFC000"/>
                      </a:solidFill>
                      <a:prstDash val="solid"/>
                    </a:lnT>
                    <a:lnB w="12700">
                      <a:solidFill>
                        <a:srgbClr val="FFC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75"/>
                        </a:lnSpc>
                      </a:pPr>
                      <a:r>
                        <a:rPr sz="2000" spc="-10" dirty="0">
                          <a:latin typeface="Carlito"/>
                          <a:cs typeface="Carlito"/>
                        </a:rPr>
                        <a:t>Strong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FFC000"/>
                      </a:solidFill>
                      <a:prstDash val="solid"/>
                    </a:lnL>
                    <a:lnR w="12700">
                      <a:solidFill>
                        <a:srgbClr val="FFC000"/>
                      </a:solidFill>
                      <a:prstDash val="solid"/>
                    </a:lnR>
                    <a:lnT w="12700">
                      <a:solidFill>
                        <a:srgbClr val="FFC000"/>
                      </a:solidFill>
                      <a:prstDash val="solid"/>
                    </a:lnT>
                    <a:lnB w="12700">
                      <a:solidFill>
                        <a:srgbClr val="FFC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75"/>
                        </a:lnSpc>
                      </a:pPr>
                      <a:r>
                        <a:rPr sz="2000" spc="-25" dirty="0">
                          <a:latin typeface="Carlito"/>
                          <a:cs typeface="Carlito"/>
                        </a:rPr>
                        <a:t>No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FFC000"/>
                      </a:solidFill>
                      <a:prstDash val="solid"/>
                    </a:lnL>
                    <a:lnR w="12700">
                      <a:solidFill>
                        <a:srgbClr val="FFC000"/>
                      </a:solidFill>
                      <a:prstDash val="solid"/>
                    </a:lnR>
                    <a:lnT w="12700">
                      <a:solidFill>
                        <a:srgbClr val="FFC000"/>
                      </a:solidFill>
                      <a:prstDash val="solid"/>
                    </a:lnT>
                    <a:lnB w="12700">
                      <a:solidFill>
                        <a:srgbClr val="FFC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7500">
                <a:tc>
                  <a:txBody>
                    <a:bodyPr/>
                    <a:lstStyle/>
                    <a:p>
                      <a:pPr algn="ctr">
                        <a:lnSpc>
                          <a:spcPts val="2210"/>
                        </a:lnSpc>
                      </a:pPr>
                      <a:r>
                        <a:rPr sz="2000" b="1" spc="-25" dirty="0">
                          <a:latin typeface="Carlito"/>
                          <a:cs typeface="Carlito"/>
                        </a:rPr>
                        <a:t>D7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FFC000"/>
                      </a:solidFill>
                      <a:prstDash val="solid"/>
                    </a:lnL>
                    <a:lnR w="12700">
                      <a:solidFill>
                        <a:srgbClr val="FFC000"/>
                      </a:solidFill>
                      <a:prstDash val="solid"/>
                    </a:lnR>
                    <a:lnT w="12700">
                      <a:solidFill>
                        <a:srgbClr val="FFC000"/>
                      </a:solidFill>
                      <a:prstDash val="solid"/>
                    </a:lnT>
                    <a:lnB w="12700">
                      <a:solidFill>
                        <a:srgbClr val="FFC000"/>
                      </a:solidFill>
                      <a:prstDash val="solid"/>
                    </a:lnB>
                    <a:solidFill>
                      <a:srgbClr val="FFC000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10"/>
                        </a:lnSpc>
                      </a:pPr>
                      <a:r>
                        <a:rPr sz="2000" spc="-10" dirty="0">
                          <a:latin typeface="Carlito"/>
                          <a:cs typeface="Carlito"/>
                        </a:rPr>
                        <a:t>Overcast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FFC000"/>
                      </a:solidFill>
                      <a:prstDash val="solid"/>
                    </a:lnL>
                    <a:lnR w="12700">
                      <a:solidFill>
                        <a:srgbClr val="FFC000"/>
                      </a:solidFill>
                      <a:prstDash val="solid"/>
                    </a:lnR>
                    <a:lnT w="12700">
                      <a:solidFill>
                        <a:srgbClr val="FFC000"/>
                      </a:solidFill>
                      <a:prstDash val="solid"/>
                    </a:lnT>
                    <a:lnB w="12700">
                      <a:solidFill>
                        <a:srgbClr val="FFC000"/>
                      </a:solidFill>
                      <a:prstDash val="solid"/>
                    </a:lnB>
                    <a:solidFill>
                      <a:srgbClr val="FFC000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10"/>
                        </a:lnSpc>
                      </a:pPr>
                      <a:r>
                        <a:rPr sz="2000" spc="-20" dirty="0">
                          <a:latin typeface="Carlito"/>
                          <a:cs typeface="Carlito"/>
                        </a:rPr>
                        <a:t>Cool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FFC000"/>
                      </a:solidFill>
                      <a:prstDash val="solid"/>
                    </a:lnL>
                    <a:lnR w="12700">
                      <a:solidFill>
                        <a:srgbClr val="FFC000"/>
                      </a:solidFill>
                      <a:prstDash val="solid"/>
                    </a:lnR>
                    <a:lnT w="12700">
                      <a:solidFill>
                        <a:srgbClr val="FFC000"/>
                      </a:solidFill>
                      <a:prstDash val="solid"/>
                    </a:lnT>
                    <a:lnB w="12700">
                      <a:solidFill>
                        <a:srgbClr val="FFC000"/>
                      </a:solidFill>
                      <a:prstDash val="solid"/>
                    </a:lnB>
                    <a:solidFill>
                      <a:srgbClr val="FFC000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10"/>
                        </a:lnSpc>
                      </a:pPr>
                      <a:r>
                        <a:rPr sz="2000" spc="-10" dirty="0">
                          <a:latin typeface="Carlito"/>
                          <a:cs typeface="Carlito"/>
                        </a:rPr>
                        <a:t>Normal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FFC000"/>
                      </a:solidFill>
                      <a:prstDash val="solid"/>
                    </a:lnL>
                    <a:lnR w="12700">
                      <a:solidFill>
                        <a:srgbClr val="FFC000"/>
                      </a:solidFill>
                      <a:prstDash val="solid"/>
                    </a:lnR>
                    <a:lnT w="12700">
                      <a:solidFill>
                        <a:srgbClr val="FFC000"/>
                      </a:solidFill>
                      <a:prstDash val="solid"/>
                    </a:lnT>
                    <a:lnB w="12700">
                      <a:solidFill>
                        <a:srgbClr val="FFC000"/>
                      </a:solidFill>
                      <a:prstDash val="solid"/>
                    </a:lnB>
                    <a:solidFill>
                      <a:srgbClr val="FFC000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10"/>
                        </a:lnSpc>
                      </a:pPr>
                      <a:r>
                        <a:rPr sz="2000" spc="-10" dirty="0">
                          <a:latin typeface="Carlito"/>
                          <a:cs typeface="Carlito"/>
                        </a:rPr>
                        <a:t>Strong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FFC000"/>
                      </a:solidFill>
                      <a:prstDash val="solid"/>
                    </a:lnL>
                    <a:lnR w="12700">
                      <a:solidFill>
                        <a:srgbClr val="FFC000"/>
                      </a:solidFill>
                      <a:prstDash val="solid"/>
                    </a:lnR>
                    <a:lnT w="12700">
                      <a:solidFill>
                        <a:srgbClr val="FFC000"/>
                      </a:solidFill>
                      <a:prstDash val="solid"/>
                    </a:lnT>
                    <a:lnB w="12700">
                      <a:solidFill>
                        <a:srgbClr val="FFC000"/>
                      </a:solidFill>
                      <a:prstDash val="solid"/>
                    </a:lnB>
                    <a:solidFill>
                      <a:srgbClr val="FFC000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2210"/>
                        </a:lnSpc>
                      </a:pPr>
                      <a:r>
                        <a:rPr sz="2000" spc="-25" dirty="0">
                          <a:latin typeface="Carlito"/>
                          <a:cs typeface="Carlito"/>
                        </a:rPr>
                        <a:t>Yes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FFC000"/>
                      </a:solidFill>
                      <a:prstDash val="solid"/>
                    </a:lnL>
                    <a:lnR w="12700">
                      <a:solidFill>
                        <a:srgbClr val="FFC000"/>
                      </a:solidFill>
                      <a:prstDash val="solid"/>
                    </a:lnR>
                    <a:lnT w="12700">
                      <a:solidFill>
                        <a:srgbClr val="FFC000"/>
                      </a:solidFill>
                      <a:prstDash val="solid"/>
                    </a:lnT>
                    <a:lnB w="12700">
                      <a:solidFill>
                        <a:srgbClr val="FFC000"/>
                      </a:solidFill>
                      <a:prstDash val="solid"/>
                    </a:lnB>
                    <a:solidFill>
                      <a:srgbClr val="FFC000">
                        <a:alpha val="19999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4010">
                <a:tc>
                  <a:txBody>
                    <a:bodyPr/>
                    <a:lstStyle/>
                    <a:p>
                      <a:pPr algn="ctr">
                        <a:lnSpc>
                          <a:spcPts val="2275"/>
                        </a:lnSpc>
                      </a:pPr>
                      <a:r>
                        <a:rPr sz="2000" b="1" spc="-25" dirty="0">
                          <a:latin typeface="Carlito"/>
                          <a:cs typeface="Carlito"/>
                        </a:rPr>
                        <a:t>D8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FFC000"/>
                      </a:solidFill>
                      <a:prstDash val="solid"/>
                    </a:lnL>
                    <a:lnR w="12700">
                      <a:solidFill>
                        <a:srgbClr val="FFC000"/>
                      </a:solidFill>
                      <a:prstDash val="solid"/>
                    </a:lnR>
                    <a:lnT w="12700">
                      <a:solidFill>
                        <a:srgbClr val="FFC000"/>
                      </a:solidFill>
                      <a:prstDash val="solid"/>
                    </a:lnT>
                    <a:lnB w="12700">
                      <a:solidFill>
                        <a:srgbClr val="FFC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75"/>
                        </a:lnSpc>
                      </a:pPr>
                      <a:r>
                        <a:rPr sz="2000" spc="-10" dirty="0">
                          <a:latin typeface="Carlito"/>
                          <a:cs typeface="Carlito"/>
                        </a:rPr>
                        <a:t>Sunny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FFC000"/>
                      </a:solidFill>
                      <a:prstDash val="solid"/>
                    </a:lnL>
                    <a:lnR w="12700">
                      <a:solidFill>
                        <a:srgbClr val="FFC000"/>
                      </a:solidFill>
                      <a:prstDash val="solid"/>
                    </a:lnR>
                    <a:lnT w="12700">
                      <a:solidFill>
                        <a:srgbClr val="FFC000"/>
                      </a:solidFill>
                      <a:prstDash val="solid"/>
                    </a:lnT>
                    <a:lnB w="12700">
                      <a:solidFill>
                        <a:srgbClr val="FFC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75"/>
                        </a:lnSpc>
                      </a:pPr>
                      <a:r>
                        <a:rPr sz="2000" spc="-20" dirty="0">
                          <a:latin typeface="Carlito"/>
                          <a:cs typeface="Carlito"/>
                        </a:rPr>
                        <a:t>Mild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FFC000"/>
                      </a:solidFill>
                      <a:prstDash val="solid"/>
                    </a:lnL>
                    <a:lnR w="12700">
                      <a:solidFill>
                        <a:srgbClr val="FFC000"/>
                      </a:solidFill>
                      <a:prstDash val="solid"/>
                    </a:lnR>
                    <a:lnT w="12700">
                      <a:solidFill>
                        <a:srgbClr val="FFC000"/>
                      </a:solidFill>
                      <a:prstDash val="solid"/>
                    </a:lnT>
                    <a:lnB w="12700">
                      <a:solidFill>
                        <a:srgbClr val="FFC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75"/>
                        </a:lnSpc>
                      </a:pPr>
                      <a:r>
                        <a:rPr sz="2000" spc="-20" dirty="0">
                          <a:latin typeface="Carlito"/>
                          <a:cs typeface="Carlito"/>
                        </a:rPr>
                        <a:t>High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FFC000"/>
                      </a:solidFill>
                      <a:prstDash val="solid"/>
                    </a:lnL>
                    <a:lnR w="12700">
                      <a:solidFill>
                        <a:srgbClr val="FFC000"/>
                      </a:solidFill>
                      <a:prstDash val="solid"/>
                    </a:lnR>
                    <a:lnT w="12700">
                      <a:solidFill>
                        <a:srgbClr val="FFC000"/>
                      </a:solidFill>
                      <a:prstDash val="solid"/>
                    </a:lnT>
                    <a:lnB w="12700">
                      <a:solidFill>
                        <a:srgbClr val="FFC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2275"/>
                        </a:lnSpc>
                      </a:pPr>
                      <a:r>
                        <a:rPr sz="2000" spc="-20" dirty="0">
                          <a:latin typeface="Carlito"/>
                          <a:cs typeface="Carlito"/>
                        </a:rPr>
                        <a:t>Weak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FFC000"/>
                      </a:solidFill>
                      <a:prstDash val="solid"/>
                    </a:lnL>
                    <a:lnR w="12700">
                      <a:solidFill>
                        <a:srgbClr val="FFC000"/>
                      </a:solidFill>
                      <a:prstDash val="solid"/>
                    </a:lnR>
                    <a:lnT w="12700">
                      <a:solidFill>
                        <a:srgbClr val="FFC000"/>
                      </a:solidFill>
                      <a:prstDash val="solid"/>
                    </a:lnT>
                    <a:lnB w="12700">
                      <a:solidFill>
                        <a:srgbClr val="FFC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75"/>
                        </a:lnSpc>
                      </a:pPr>
                      <a:r>
                        <a:rPr sz="2000" spc="-25" dirty="0">
                          <a:latin typeface="Carlito"/>
                          <a:cs typeface="Carlito"/>
                        </a:rPr>
                        <a:t>No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FFC000"/>
                      </a:solidFill>
                      <a:prstDash val="solid"/>
                    </a:lnL>
                    <a:lnR w="12700">
                      <a:solidFill>
                        <a:srgbClr val="FFC000"/>
                      </a:solidFill>
                      <a:prstDash val="solid"/>
                    </a:lnR>
                    <a:lnT w="12700">
                      <a:solidFill>
                        <a:srgbClr val="FFC000"/>
                      </a:solidFill>
                      <a:prstDash val="solid"/>
                    </a:lnT>
                    <a:lnB w="12700">
                      <a:solidFill>
                        <a:srgbClr val="FFC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34645">
                <a:tc>
                  <a:txBody>
                    <a:bodyPr/>
                    <a:lstStyle/>
                    <a:p>
                      <a:pPr algn="ctr">
                        <a:lnSpc>
                          <a:spcPts val="2280"/>
                        </a:lnSpc>
                      </a:pPr>
                      <a:r>
                        <a:rPr sz="2000" b="1" spc="-25" dirty="0">
                          <a:latin typeface="Carlito"/>
                          <a:cs typeface="Carlito"/>
                        </a:rPr>
                        <a:t>D9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FFC000"/>
                      </a:solidFill>
                      <a:prstDash val="solid"/>
                    </a:lnL>
                    <a:lnR w="12700">
                      <a:solidFill>
                        <a:srgbClr val="FFC000"/>
                      </a:solidFill>
                      <a:prstDash val="solid"/>
                    </a:lnR>
                    <a:lnT w="12700">
                      <a:solidFill>
                        <a:srgbClr val="FFC000"/>
                      </a:solidFill>
                      <a:prstDash val="solid"/>
                    </a:lnT>
                    <a:lnB w="12700">
                      <a:solidFill>
                        <a:srgbClr val="FFC000"/>
                      </a:solidFill>
                      <a:prstDash val="solid"/>
                    </a:lnB>
                    <a:solidFill>
                      <a:srgbClr val="FFC000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80"/>
                        </a:lnSpc>
                      </a:pPr>
                      <a:r>
                        <a:rPr sz="2000" spc="-10" dirty="0">
                          <a:latin typeface="Carlito"/>
                          <a:cs typeface="Carlito"/>
                        </a:rPr>
                        <a:t>Sunny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FFC000"/>
                      </a:solidFill>
                      <a:prstDash val="solid"/>
                    </a:lnL>
                    <a:lnR w="12700">
                      <a:solidFill>
                        <a:srgbClr val="FFC000"/>
                      </a:solidFill>
                      <a:prstDash val="solid"/>
                    </a:lnR>
                    <a:lnT w="12700">
                      <a:solidFill>
                        <a:srgbClr val="FFC000"/>
                      </a:solidFill>
                      <a:prstDash val="solid"/>
                    </a:lnT>
                    <a:lnB w="12700">
                      <a:solidFill>
                        <a:srgbClr val="FFC000"/>
                      </a:solidFill>
                      <a:prstDash val="solid"/>
                    </a:lnB>
                    <a:solidFill>
                      <a:srgbClr val="FFC000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80"/>
                        </a:lnSpc>
                      </a:pPr>
                      <a:r>
                        <a:rPr sz="2000" spc="-20" dirty="0">
                          <a:latin typeface="Carlito"/>
                          <a:cs typeface="Carlito"/>
                        </a:rPr>
                        <a:t>Cool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FFC000"/>
                      </a:solidFill>
                      <a:prstDash val="solid"/>
                    </a:lnL>
                    <a:lnR w="12700">
                      <a:solidFill>
                        <a:srgbClr val="FFC000"/>
                      </a:solidFill>
                      <a:prstDash val="solid"/>
                    </a:lnR>
                    <a:lnT w="12700">
                      <a:solidFill>
                        <a:srgbClr val="FFC000"/>
                      </a:solidFill>
                      <a:prstDash val="solid"/>
                    </a:lnT>
                    <a:lnB w="12700">
                      <a:solidFill>
                        <a:srgbClr val="FFC000"/>
                      </a:solidFill>
                      <a:prstDash val="solid"/>
                    </a:lnB>
                    <a:solidFill>
                      <a:srgbClr val="FFC000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80"/>
                        </a:lnSpc>
                      </a:pPr>
                      <a:r>
                        <a:rPr sz="2000" spc="-10" dirty="0">
                          <a:latin typeface="Carlito"/>
                          <a:cs typeface="Carlito"/>
                        </a:rPr>
                        <a:t>Normal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FFC000"/>
                      </a:solidFill>
                      <a:prstDash val="solid"/>
                    </a:lnL>
                    <a:lnR w="12700">
                      <a:solidFill>
                        <a:srgbClr val="FFC000"/>
                      </a:solidFill>
                      <a:prstDash val="solid"/>
                    </a:lnR>
                    <a:lnT w="12700">
                      <a:solidFill>
                        <a:srgbClr val="FFC000"/>
                      </a:solidFill>
                      <a:prstDash val="solid"/>
                    </a:lnT>
                    <a:lnB w="12700">
                      <a:solidFill>
                        <a:srgbClr val="FFC000"/>
                      </a:solidFill>
                      <a:prstDash val="solid"/>
                    </a:lnB>
                    <a:solidFill>
                      <a:srgbClr val="FFC000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2280"/>
                        </a:lnSpc>
                      </a:pPr>
                      <a:r>
                        <a:rPr sz="2000" spc="-20" dirty="0">
                          <a:latin typeface="Carlito"/>
                          <a:cs typeface="Carlito"/>
                        </a:rPr>
                        <a:t>Weak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FFC000"/>
                      </a:solidFill>
                      <a:prstDash val="solid"/>
                    </a:lnL>
                    <a:lnR w="12700">
                      <a:solidFill>
                        <a:srgbClr val="FFC000"/>
                      </a:solidFill>
                      <a:prstDash val="solid"/>
                    </a:lnR>
                    <a:lnT w="12700">
                      <a:solidFill>
                        <a:srgbClr val="FFC000"/>
                      </a:solidFill>
                      <a:prstDash val="solid"/>
                    </a:lnT>
                    <a:lnB w="12700">
                      <a:solidFill>
                        <a:srgbClr val="FFC000"/>
                      </a:solidFill>
                      <a:prstDash val="solid"/>
                    </a:lnB>
                    <a:solidFill>
                      <a:srgbClr val="FFC000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2280"/>
                        </a:lnSpc>
                      </a:pPr>
                      <a:r>
                        <a:rPr sz="2000" spc="-25" dirty="0">
                          <a:latin typeface="Carlito"/>
                          <a:cs typeface="Carlito"/>
                        </a:rPr>
                        <a:t>Yes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FFC000"/>
                      </a:solidFill>
                      <a:prstDash val="solid"/>
                    </a:lnL>
                    <a:lnR w="12700">
                      <a:solidFill>
                        <a:srgbClr val="FFC000"/>
                      </a:solidFill>
                      <a:prstDash val="solid"/>
                    </a:lnR>
                    <a:lnT w="12700">
                      <a:solidFill>
                        <a:srgbClr val="FFC000"/>
                      </a:solidFill>
                      <a:prstDash val="solid"/>
                    </a:lnT>
                    <a:lnB w="12700">
                      <a:solidFill>
                        <a:srgbClr val="FFC000"/>
                      </a:solidFill>
                      <a:prstDash val="solid"/>
                    </a:lnB>
                    <a:solidFill>
                      <a:srgbClr val="FFC000">
                        <a:alpha val="19999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34645">
                <a:tc>
                  <a:txBody>
                    <a:bodyPr/>
                    <a:lstStyle/>
                    <a:p>
                      <a:pPr algn="ctr">
                        <a:lnSpc>
                          <a:spcPts val="2280"/>
                        </a:lnSpc>
                      </a:pPr>
                      <a:r>
                        <a:rPr sz="2000" b="1" spc="-25" dirty="0">
                          <a:latin typeface="Carlito"/>
                          <a:cs typeface="Carlito"/>
                        </a:rPr>
                        <a:t>D10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FFC000"/>
                      </a:solidFill>
                      <a:prstDash val="solid"/>
                    </a:lnL>
                    <a:lnR w="12700">
                      <a:solidFill>
                        <a:srgbClr val="FFC000"/>
                      </a:solidFill>
                      <a:prstDash val="solid"/>
                    </a:lnR>
                    <a:lnT w="12700">
                      <a:solidFill>
                        <a:srgbClr val="FFC000"/>
                      </a:solidFill>
                      <a:prstDash val="solid"/>
                    </a:lnT>
                    <a:lnB w="12700">
                      <a:solidFill>
                        <a:srgbClr val="FFC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80"/>
                        </a:lnSpc>
                      </a:pPr>
                      <a:r>
                        <a:rPr sz="2000" spc="-20" dirty="0">
                          <a:latin typeface="Carlito"/>
                          <a:cs typeface="Carlito"/>
                        </a:rPr>
                        <a:t>Rain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FFC000"/>
                      </a:solidFill>
                      <a:prstDash val="solid"/>
                    </a:lnL>
                    <a:lnR w="12700">
                      <a:solidFill>
                        <a:srgbClr val="FFC000"/>
                      </a:solidFill>
                      <a:prstDash val="solid"/>
                    </a:lnR>
                    <a:lnT w="12700">
                      <a:solidFill>
                        <a:srgbClr val="FFC000"/>
                      </a:solidFill>
                      <a:prstDash val="solid"/>
                    </a:lnT>
                    <a:lnB w="12700">
                      <a:solidFill>
                        <a:srgbClr val="FFC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80"/>
                        </a:lnSpc>
                      </a:pPr>
                      <a:r>
                        <a:rPr sz="2000" spc="-20" dirty="0">
                          <a:latin typeface="Carlito"/>
                          <a:cs typeface="Carlito"/>
                        </a:rPr>
                        <a:t>Mild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FFC000"/>
                      </a:solidFill>
                      <a:prstDash val="solid"/>
                    </a:lnL>
                    <a:lnR w="12700">
                      <a:solidFill>
                        <a:srgbClr val="FFC000"/>
                      </a:solidFill>
                      <a:prstDash val="solid"/>
                    </a:lnR>
                    <a:lnT w="12700">
                      <a:solidFill>
                        <a:srgbClr val="FFC000"/>
                      </a:solidFill>
                      <a:prstDash val="solid"/>
                    </a:lnT>
                    <a:lnB w="12700">
                      <a:solidFill>
                        <a:srgbClr val="FFC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80"/>
                        </a:lnSpc>
                      </a:pPr>
                      <a:r>
                        <a:rPr sz="2000" spc="-10" dirty="0">
                          <a:latin typeface="Carlito"/>
                          <a:cs typeface="Carlito"/>
                        </a:rPr>
                        <a:t>Normal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FFC000"/>
                      </a:solidFill>
                      <a:prstDash val="solid"/>
                    </a:lnL>
                    <a:lnR w="12700">
                      <a:solidFill>
                        <a:srgbClr val="FFC000"/>
                      </a:solidFill>
                      <a:prstDash val="solid"/>
                    </a:lnR>
                    <a:lnT w="12700">
                      <a:solidFill>
                        <a:srgbClr val="FFC000"/>
                      </a:solidFill>
                      <a:prstDash val="solid"/>
                    </a:lnT>
                    <a:lnB w="12700">
                      <a:solidFill>
                        <a:srgbClr val="FFC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80"/>
                        </a:lnSpc>
                      </a:pPr>
                      <a:r>
                        <a:rPr sz="2000" spc="-20" dirty="0">
                          <a:latin typeface="Carlito"/>
                          <a:cs typeface="Carlito"/>
                        </a:rPr>
                        <a:t>Weak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FFC000"/>
                      </a:solidFill>
                      <a:prstDash val="solid"/>
                    </a:lnL>
                    <a:lnR w="12700">
                      <a:solidFill>
                        <a:srgbClr val="FFC000"/>
                      </a:solidFill>
                      <a:prstDash val="solid"/>
                    </a:lnR>
                    <a:lnT w="12700">
                      <a:solidFill>
                        <a:srgbClr val="FFC000"/>
                      </a:solidFill>
                      <a:prstDash val="solid"/>
                    </a:lnT>
                    <a:lnB w="12700">
                      <a:solidFill>
                        <a:srgbClr val="FFC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80"/>
                        </a:lnSpc>
                      </a:pPr>
                      <a:r>
                        <a:rPr sz="2000" spc="-25" dirty="0">
                          <a:latin typeface="Carlito"/>
                          <a:cs typeface="Carlito"/>
                        </a:rPr>
                        <a:t>Yes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FFC000"/>
                      </a:solidFill>
                      <a:prstDash val="solid"/>
                    </a:lnL>
                    <a:lnR w="12700">
                      <a:solidFill>
                        <a:srgbClr val="FFC000"/>
                      </a:solidFill>
                      <a:prstDash val="solid"/>
                    </a:lnR>
                    <a:lnT w="12700">
                      <a:solidFill>
                        <a:srgbClr val="FFC000"/>
                      </a:solidFill>
                      <a:prstDash val="solid"/>
                    </a:lnT>
                    <a:lnB w="12700">
                      <a:solidFill>
                        <a:srgbClr val="FFC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34645">
                <a:tc>
                  <a:txBody>
                    <a:bodyPr/>
                    <a:lstStyle/>
                    <a:p>
                      <a:pPr algn="ctr">
                        <a:lnSpc>
                          <a:spcPts val="2280"/>
                        </a:lnSpc>
                      </a:pPr>
                      <a:r>
                        <a:rPr sz="2000" b="1" spc="-25" dirty="0">
                          <a:latin typeface="Carlito"/>
                          <a:cs typeface="Carlito"/>
                        </a:rPr>
                        <a:t>D11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FFC000"/>
                      </a:solidFill>
                      <a:prstDash val="solid"/>
                    </a:lnL>
                    <a:lnR w="12700">
                      <a:solidFill>
                        <a:srgbClr val="FFC000"/>
                      </a:solidFill>
                      <a:prstDash val="solid"/>
                    </a:lnR>
                    <a:lnT w="12700">
                      <a:solidFill>
                        <a:srgbClr val="FFC000"/>
                      </a:solidFill>
                      <a:prstDash val="solid"/>
                    </a:lnT>
                    <a:lnB w="12700">
                      <a:solidFill>
                        <a:srgbClr val="FFC000"/>
                      </a:solidFill>
                      <a:prstDash val="solid"/>
                    </a:lnB>
                    <a:solidFill>
                      <a:srgbClr val="FFC000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80"/>
                        </a:lnSpc>
                      </a:pPr>
                      <a:r>
                        <a:rPr sz="2000" spc="-10" dirty="0">
                          <a:latin typeface="Carlito"/>
                          <a:cs typeface="Carlito"/>
                        </a:rPr>
                        <a:t>Sunny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FFC000"/>
                      </a:solidFill>
                      <a:prstDash val="solid"/>
                    </a:lnL>
                    <a:lnR w="12700">
                      <a:solidFill>
                        <a:srgbClr val="FFC000"/>
                      </a:solidFill>
                      <a:prstDash val="solid"/>
                    </a:lnR>
                    <a:lnT w="12700">
                      <a:solidFill>
                        <a:srgbClr val="FFC000"/>
                      </a:solidFill>
                      <a:prstDash val="solid"/>
                    </a:lnT>
                    <a:lnB w="12700">
                      <a:solidFill>
                        <a:srgbClr val="FFC000"/>
                      </a:solidFill>
                      <a:prstDash val="solid"/>
                    </a:lnB>
                    <a:solidFill>
                      <a:srgbClr val="FFC000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80"/>
                        </a:lnSpc>
                      </a:pPr>
                      <a:r>
                        <a:rPr sz="2000" spc="-20" dirty="0">
                          <a:latin typeface="Carlito"/>
                          <a:cs typeface="Carlito"/>
                        </a:rPr>
                        <a:t>Mild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FFC000"/>
                      </a:solidFill>
                      <a:prstDash val="solid"/>
                    </a:lnL>
                    <a:lnR w="12700">
                      <a:solidFill>
                        <a:srgbClr val="FFC000"/>
                      </a:solidFill>
                      <a:prstDash val="solid"/>
                    </a:lnR>
                    <a:lnT w="12700">
                      <a:solidFill>
                        <a:srgbClr val="FFC000"/>
                      </a:solidFill>
                      <a:prstDash val="solid"/>
                    </a:lnT>
                    <a:lnB w="12700">
                      <a:solidFill>
                        <a:srgbClr val="FFC000"/>
                      </a:solidFill>
                      <a:prstDash val="solid"/>
                    </a:lnB>
                    <a:solidFill>
                      <a:srgbClr val="FFC000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80"/>
                        </a:lnSpc>
                      </a:pPr>
                      <a:r>
                        <a:rPr sz="2000" spc="-10" dirty="0">
                          <a:latin typeface="Carlito"/>
                          <a:cs typeface="Carlito"/>
                        </a:rPr>
                        <a:t>Normal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FFC000"/>
                      </a:solidFill>
                      <a:prstDash val="solid"/>
                    </a:lnL>
                    <a:lnR w="12700">
                      <a:solidFill>
                        <a:srgbClr val="FFC000"/>
                      </a:solidFill>
                      <a:prstDash val="solid"/>
                    </a:lnR>
                    <a:lnT w="12700">
                      <a:solidFill>
                        <a:srgbClr val="FFC000"/>
                      </a:solidFill>
                      <a:prstDash val="solid"/>
                    </a:lnT>
                    <a:lnB w="12700">
                      <a:solidFill>
                        <a:srgbClr val="FFC000"/>
                      </a:solidFill>
                      <a:prstDash val="solid"/>
                    </a:lnB>
                    <a:solidFill>
                      <a:srgbClr val="FFC000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80"/>
                        </a:lnSpc>
                      </a:pPr>
                      <a:r>
                        <a:rPr sz="2000" spc="-10" dirty="0">
                          <a:latin typeface="Carlito"/>
                          <a:cs typeface="Carlito"/>
                        </a:rPr>
                        <a:t>Strong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FFC000"/>
                      </a:solidFill>
                      <a:prstDash val="solid"/>
                    </a:lnL>
                    <a:lnR w="12700">
                      <a:solidFill>
                        <a:srgbClr val="FFC000"/>
                      </a:solidFill>
                      <a:prstDash val="solid"/>
                    </a:lnR>
                    <a:lnT w="12700">
                      <a:solidFill>
                        <a:srgbClr val="FFC000"/>
                      </a:solidFill>
                      <a:prstDash val="solid"/>
                    </a:lnT>
                    <a:lnB w="12700">
                      <a:solidFill>
                        <a:srgbClr val="FFC000"/>
                      </a:solidFill>
                      <a:prstDash val="solid"/>
                    </a:lnB>
                    <a:solidFill>
                      <a:srgbClr val="FFC000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2280"/>
                        </a:lnSpc>
                      </a:pPr>
                      <a:r>
                        <a:rPr sz="2000" spc="-25" dirty="0">
                          <a:latin typeface="Carlito"/>
                          <a:cs typeface="Carlito"/>
                        </a:rPr>
                        <a:t>Yes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FFC000"/>
                      </a:solidFill>
                      <a:prstDash val="solid"/>
                    </a:lnL>
                    <a:lnR w="12700">
                      <a:solidFill>
                        <a:srgbClr val="FFC000"/>
                      </a:solidFill>
                      <a:prstDash val="solid"/>
                    </a:lnR>
                    <a:lnT w="12700">
                      <a:solidFill>
                        <a:srgbClr val="FFC000"/>
                      </a:solidFill>
                      <a:prstDash val="solid"/>
                    </a:lnT>
                    <a:lnB w="12700">
                      <a:solidFill>
                        <a:srgbClr val="FFC000"/>
                      </a:solidFill>
                      <a:prstDash val="solid"/>
                    </a:lnB>
                    <a:solidFill>
                      <a:srgbClr val="FFC000">
                        <a:alpha val="19999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3624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sz="2000" b="1" spc="-25" dirty="0">
                          <a:latin typeface="Carlito"/>
                          <a:cs typeface="Carlito"/>
                        </a:rPr>
                        <a:t>D12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35560" marB="0">
                    <a:lnL w="12700">
                      <a:solidFill>
                        <a:srgbClr val="FFC000"/>
                      </a:solidFill>
                      <a:prstDash val="solid"/>
                    </a:lnL>
                    <a:lnR w="12700">
                      <a:solidFill>
                        <a:srgbClr val="FFC000"/>
                      </a:solidFill>
                      <a:prstDash val="solid"/>
                    </a:lnR>
                    <a:lnT w="12700">
                      <a:solidFill>
                        <a:srgbClr val="FFC000"/>
                      </a:solidFill>
                      <a:prstDash val="solid"/>
                    </a:lnT>
                    <a:lnB w="12700">
                      <a:solidFill>
                        <a:srgbClr val="FFC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sz="2000" spc="-10" dirty="0">
                          <a:latin typeface="Carlito"/>
                          <a:cs typeface="Carlito"/>
                        </a:rPr>
                        <a:t>Overcast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35560" marB="0">
                    <a:lnL w="12700">
                      <a:solidFill>
                        <a:srgbClr val="FFC000"/>
                      </a:solidFill>
                      <a:prstDash val="solid"/>
                    </a:lnL>
                    <a:lnR w="12700">
                      <a:solidFill>
                        <a:srgbClr val="FFC000"/>
                      </a:solidFill>
                      <a:prstDash val="solid"/>
                    </a:lnR>
                    <a:lnT w="12700">
                      <a:solidFill>
                        <a:srgbClr val="FFC000"/>
                      </a:solidFill>
                      <a:prstDash val="solid"/>
                    </a:lnT>
                    <a:lnB w="12700">
                      <a:solidFill>
                        <a:srgbClr val="FFC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sz="2000" spc="-20" dirty="0">
                          <a:latin typeface="Carlito"/>
                          <a:cs typeface="Carlito"/>
                        </a:rPr>
                        <a:t>Mild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35560" marB="0">
                    <a:lnL w="12700">
                      <a:solidFill>
                        <a:srgbClr val="FFC000"/>
                      </a:solidFill>
                      <a:prstDash val="solid"/>
                    </a:lnL>
                    <a:lnR w="12700">
                      <a:solidFill>
                        <a:srgbClr val="FFC000"/>
                      </a:solidFill>
                      <a:prstDash val="solid"/>
                    </a:lnR>
                    <a:lnT w="12700">
                      <a:solidFill>
                        <a:srgbClr val="FFC000"/>
                      </a:solidFill>
                      <a:prstDash val="solid"/>
                    </a:lnT>
                    <a:lnB w="12700">
                      <a:solidFill>
                        <a:srgbClr val="FFC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sz="2000" spc="-20" dirty="0">
                          <a:latin typeface="Carlito"/>
                          <a:cs typeface="Carlito"/>
                        </a:rPr>
                        <a:t>High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35560" marB="0">
                    <a:lnL w="12700">
                      <a:solidFill>
                        <a:srgbClr val="FFC000"/>
                      </a:solidFill>
                      <a:prstDash val="solid"/>
                    </a:lnL>
                    <a:lnR w="12700">
                      <a:solidFill>
                        <a:srgbClr val="FFC000"/>
                      </a:solidFill>
                      <a:prstDash val="solid"/>
                    </a:lnR>
                    <a:lnT w="12700">
                      <a:solidFill>
                        <a:srgbClr val="FFC000"/>
                      </a:solidFill>
                      <a:prstDash val="solid"/>
                    </a:lnT>
                    <a:lnB w="12700">
                      <a:solidFill>
                        <a:srgbClr val="FFC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sz="2000" spc="-10" dirty="0">
                          <a:latin typeface="Carlito"/>
                          <a:cs typeface="Carlito"/>
                        </a:rPr>
                        <a:t>Strong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35560" marB="0">
                    <a:lnL w="12700">
                      <a:solidFill>
                        <a:srgbClr val="FFC000"/>
                      </a:solidFill>
                      <a:prstDash val="solid"/>
                    </a:lnL>
                    <a:lnR w="12700">
                      <a:solidFill>
                        <a:srgbClr val="FFC000"/>
                      </a:solidFill>
                      <a:prstDash val="solid"/>
                    </a:lnR>
                    <a:lnT w="12700">
                      <a:solidFill>
                        <a:srgbClr val="FFC000"/>
                      </a:solidFill>
                      <a:prstDash val="solid"/>
                    </a:lnT>
                    <a:lnB w="12700">
                      <a:solidFill>
                        <a:srgbClr val="FFC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sz="2000" spc="-25" dirty="0">
                          <a:latin typeface="Carlito"/>
                          <a:cs typeface="Carlito"/>
                        </a:rPr>
                        <a:t>Yes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35560" marB="0">
                    <a:lnL w="12700">
                      <a:solidFill>
                        <a:srgbClr val="FFC000"/>
                      </a:solidFill>
                      <a:prstDash val="solid"/>
                    </a:lnL>
                    <a:lnR w="12700">
                      <a:solidFill>
                        <a:srgbClr val="FFC000"/>
                      </a:solidFill>
                      <a:prstDash val="solid"/>
                    </a:lnR>
                    <a:lnT w="12700">
                      <a:solidFill>
                        <a:srgbClr val="FFC000"/>
                      </a:solidFill>
                      <a:prstDash val="solid"/>
                    </a:lnT>
                    <a:lnB w="12700">
                      <a:solidFill>
                        <a:srgbClr val="FFC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42354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2000" b="1" spc="-25" dirty="0">
                          <a:latin typeface="Carlito"/>
                          <a:cs typeface="Carlito"/>
                        </a:rPr>
                        <a:t>D13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29209" marB="0">
                    <a:lnL w="12700">
                      <a:solidFill>
                        <a:srgbClr val="FFC000"/>
                      </a:solidFill>
                      <a:prstDash val="solid"/>
                    </a:lnL>
                    <a:lnR w="12700">
                      <a:solidFill>
                        <a:srgbClr val="FFC000"/>
                      </a:solidFill>
                      <a:prstDash val="solid"/>
                    </a:lnR>
                    <a:lnT w="12700">
                      <a:solidFill>
                        <a:srgbClr val="FFC000"/>
                      </a:solidFill>
                      <a:prstDash val="solid"/>
                    </a:lnT>
                    <a:lnB w="12700">
                      <a:solidFill>
                        <a:srgbClr val="FFC000"/>
                      </a:solidFill>
                      <a:prstDash val="solid"/>
                    </a:lnB>
                    <a:solidFill>
                      <a:srgbClr val="FFC000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2000" spc="-10" dirty="0">
                          <a:latin typeface="Carlito"/>
                          <a:cs typeface="Carlito"/>
                        </a:rPr>
                        <a:t>Overcast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29209" marB="0">
                    <a:lnL w="12700">
                      <a:solidFill>
                        <a:srgbClr val="FFC000"/>
                      </a:solidFill>
                      <a:prstDash val="solid"/>
                    </a:lnL>
                    <a:lnR w="12700">
                      <a:solidFill>
                        <a:srgbClr val="FFC000"/>
                      </a:solidFill>
                      <a:prstDash val="solid"/>
                    </a:lnR>
                    <a:lnT w="12700">
                      <a:solidFill>
                        <a:srgbClr val="FFC000"/>
                      </a:solidFill>
                      <a:prstDash val="solid"/>
                    </a:lnT>
                    <a:lnB w="12700">
                      <a:solidFill>
                        <a:srgbClr val="FFC000"/>
                      </a:solidFill>
                      <a:prstDash val="solid"/>
                    </a:lnB>
                    <a:solidFill>
                      <a:srgbClr val="FFC000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2000" spc="-25" dirty="0">
                          <a:latin typeface="Carlito"/>
                          <a:cs typeface="Carlito"/>
                        </a:rPr>
                        <a:t>Hot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29209" marB="0">
                    <a:lnL w="12700">
                      <a:solidFill>
                        <a:srgbClr val="FFC000"/>
                      </a:solidFill>
                      <a:prstDash val="solid"/>
                    </a:lnL>
                    <a:lnR w="12700">
                      <a:solidFill>
                        <a:srgbClr val="FFC000"/>
                      </a:solidFill>
                      <a:prstDash val="solid"/>
                    </a:lnR>
                    <a:lnT w="12700">
                      <a:solidFill>
                        <a:srgbClr val="FFC000"/>
                      </a:solidFill>
                      <a:prstDash val="solid"/>
                    </a:lnT>
                    <a:lnB w="12700">
                      <a:solidFill>
                        <a:srgbClr val="FFC000"/>
                      </a:solidFill>
                      <a:prstDash val="solid"/>
                    </a:lnB>
                    <a:solidFill>
                      <a:srgbClr val="FFC000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2000" spc="-10" dirty="0">
                          <a:latin typeface="Carlito"/>
                          <a:cs typeface="Carlito"/>
                        </a:rPr>
                        <a:t>Normal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29209" marB="0">
                    <a:lnL w="12700">
                      <a:solidFill>
                        <a:srgbClr val="FFC000"/>
                      </a:solidFill>
                      <a:prstDash val="solid"/>
                    </a:lnL>
                    <a:lnR w="12700">
                      <a:solidFill>
                        <a:srgbClr val="FFC000"/>
                      </a:solidFill>
                      <a:prstDash val="solid"/>
                    </a:lnR>
                    <a:lnT w="12700">
                      <a:solidFill>
                        <a:srgbClr val="FFC000"/>
                      </a:solidFill>
                      <a:prstDash val="solid"/>
                    </a:lnT>
                    <a:lnB w="12700">
                      <a:solidFill>
                        <a:srgbClr val="FFC000"/>
                      </a:solidFill>
                      <a:prstDash val="solid"/>
                    </a:lnB>
                    <a:solidFill>
                      <a:srgbClr val="FFC000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2000" spc="-20" dirty="0">
                          <a:latin typeface="Carlito"/>
                          <a:cs typeface="Carlito"/>
                        </a:rPr>
                        <a:t>Weak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29209" marB="0">
                    <a:lnL w="12700">
                      <a:solidFill>
                        <a:srgbClr val="FFC000"/>
                      </a:solidFill>
                      <a:prstDash val="solid"/>
                    </a:lnL>
                    <a:lnR w="12700">
                      <a:solidFill>
                        <a:srgbClr val="FFC000"/>
                      </a:solidFill>
                      <a:prstDash val="solid"/>
                    </a:lnR>
                    <a:lnT w="12700">
                      <a:solidFill>
                        <a:srgbClr val="FFC000"/>
                      </a:solidFill>
                      <a:prstDash val="solid"/>
                    </a:lnT>
                    <a:lnB w="12700">
                      <a:solidFill>
                        <a:srgbClr val="FFC000"/>
                      </a:solidFill>
                      <a:prstDash val="solid"/>
                    </a:lnB>
                    <a:solidFill>
                      <a:srgbClr val="FFC000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2000" spc="-25" dirty="0">
                          <a:latin typeface="Carlito"/>
                          <a:cs typeface="Carlito"/>
                        </a:rPr>
                        <a:t>Yes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29209" marB="0">
                    <a:lnL w="12700">
                      <a:solidFill>
                        <a:srgbClr val="FFC000"/>
                      </a:solidFill>
                      <a:prstDash val="solid"/>
                    </a:lnL>
                    <a:lnR w="12700">
                      <a:solidFill>
                        <a:srgbClr val="FFC000"/>
                      </a:solidFill>
                      <a:prstDash val="solid"/>
                    </a:lnR>
                    <a:lnT w="12700">
                      <a:solidFill>
                        <a:srgbClr val="FFC000"/>
                      </a:solidFill>
                      <a:prstDash val="solid"/>
                    </a:lnT>
                    <a:lnB w="12700">
                      <a:solidFill>
                        <a:srgbClr val="FFC000"/>
                      </a:solidFill>
                      <a:prstDash val="solid"/>
                    </a:lnB>
                    <a:solidFill>
                      <a:srgbClr val="FFC000">
                        <a:alpha val="19999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34645">
                <a:tc>
                  <a:txBody>
                    <a:bodyPr/>
                    <a:lstStyle/>
                    <a:p>
                      <a:pPr algn="ctr">
                        <a:lnSpc>
                          <a:spcPts val="2280"/>
                        </a:lnSpc>
                      </a:pPr>
                      <a:r>
                        <a:rPr sz="2000" b="1" spc="-25" dirty="0">
                          <a:latin typeface="Carlito"/>
                          <a:cs typeface="Carlito"/>
                        </a:rPr>
                        <a:t>D14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FFC000"/>
                      </a:solidFill>
                      <a:prstDash val="solid"/>
                    </a:lnL>
                    <a:lnR w="12700">
                      <a:solidFill>
                        <a:srgbClr val="FFC000"/>
                      </a:solidFill>
                      <a:prstDash val="solid"/>
                    </a:lnR>
                    <a:lnT w="12700">
                      <a:solidFill>
                        <a:srgbClr val="FFC000"/>
                      </a:solidFill>
                      <a:prstDash val="solid"/>
                    </a:lnT>
                    <a:lnB w="12700">
                      <a:solidFill>
                        <a:srgbClr val="FFC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80"/>
                        </a:lnSpc>
                      </a:pPr>
                      <a:r>
                        <a:rPr sz="2000" spc="-20" dirty="0">
                          <a:latin typeface="Carlito"/>
                          <a:cs typeface="Carlito"/>
                        </a:rPr>
                        <a:t>Rain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FFC000"/>
                      </a:solidFill>
                      <a:prstDash val="solid"/>
                    </a:lnL>
                    <a:lnR w="12700">
                      <a:solidFill>
                        <a:srgbClr val="FFC000"/>
                      </a:solidFill>
                      <a:prstDash val="solid"/>
                    </a:lnR>
                    <a:lnT w="12700">
                      <a:solidFill>
                        <a:srgbClr val="FFC000"/>
                      </a:solidFill>
                      <a:prstDash val="solid"/>
                    </a:lnT>
                    <a:lnB w="12700">
                      <a:solidFill>
                        <a:srgbClr val="FFC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80"/>
                        </a:lnSpc>
                      </a:pPr>
                      <a:r>
                        <a:rPr sz="2000" spc="-20" dirty="0">
                          <a:latin typeface="Carlito"/>
                          <a:cs typeface="Carlito"/>
                        </a:rPr>
                        <a:t>Mild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FFC000"/>
                      </a:solidFill>
                      <a:prstDash val="solid"/>
                    </a:lnL>
                    <a:lnR w="12700">
                      <a:solidFill>
                        <a:srgbClr val="FFC000"/>
                      </a:solidFill>
                      <a:prstDash val="solid"/>
                    </a:lnR>
                    <a:lnT w="12700">
                      <a:solidFill>
                        <a:srgbClr val="FFC000"/>
                      </a:solidFill>
                      <a:prstDash val="solid"/>
                    </a:lnT>
                    <a:lnB w="12700">
                      <a:solidFill>
                        <a:srgbClr val="FFC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80"/>
                        </a:lnSpc>
                      </a:pPr>
                      <a:r>
                        <a:rPr sz="2000" spc="-20" dirty="0">
                          <a:latin typeface="Carlito"/>
                          <a:cs typeface="Carlito"/>
                        </a:rPr>
                        <a:t>High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FFC000"/>
                      </a:solidFill>
                      <a:prstDash val="solid"/>
                    </a:lnL>
                    <a:lnR w="12700">
                      <a:solidFill>
                        <a:srgbClr val="FFC000"/>
                      </a:solidFill>
                      <a:prstDash val="solid"/>
                    </a:lnR>
                    <a:lnT w="12700">
                      <a:solidFill>
                        <a:srgbClr val="FFC000"/>
                      </a:solidFill>
                      <a:prstDash val="solid"/>
                    </a:lnT>
                    <a:lnB w="12700">
                      <a:solidFill>
                        <a:srgbClr val="FFC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80"/>
                        </a:lnSpc>
                      </a:pPr>
                      <a:r>
                        <a:rPr sz="2000" spc="-10" dirty="0">
                          <a:latin typeface="Carlito"/>
                          <a:cs typeface="Carlito"/>
                        </a:rPr>
                        <a:t>Strong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FFC000"/>
                      </a:solidFill>
                      <a:prstDash val="solid"/>
                    </a:lnL>
                    <a:lnR w="12700">
                      <a:solidFill>
                        <a:srgbClr val="FFC000"/>
                      </a:solidFill>
                      <a:prstDash val="solid"/>
                    </a:lnR>
                    <a:lnT w="12700">
                      <a:solidFill>
                        <a:srgbClr val="FFC000"/>
                      </a:solidFill>
                      <a:prstDash val="solid"/>
                    </a:lnT>
                    <a:lnB w="12700">
                      <a:solidFill>
                        <a:srgbClr val="FFC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80"/>
                        </a:lnSpc>
                      </a:pPr>
                      <a:r>
                        <a:rPr sz="2000" spc="-25" dirty="0">
                          <a:latin typeface="Carlito"/>
                          <a:cs typeface="Carlito"/>
                        </a:rPr>
                        <a:t>No</a:t>
                      </a:r>
                      <a:endParaRPr sz="20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12700">
                      <a:solidFill>
                        <a:srgbClr val="FFC000"/>
                      </a:solidFill>
                      <a:prstDash val="solid"/>
                    </a:lnL>
                    <a:lnR w="12700">
                      <a:solidFill>
                        <a:srgbClr val="FFC000"/>
                      </a:solidFill>
                      <a:prstDash val="solid"/>
                    </a:lnR>
                    <a:lnT w="12700">
                      <a:solidFill>
                        <a:srgbClr val="FFC000"/>
                      </a:solidFill>
                      <a:prstDash val="solid"/>
                    </a:lnT>
                    <a:lnB w="12700">
                      <a:solidFill>
                        <a:srgbClr val="FFC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55040" y="578711"/>
            <a:ext cx="10302240" cy="11982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-635" algn="just">
              <a:lnSpc>
                <a:spcPct val="106900"/>
              </a:lnSpc>
              <a:spcBef>
                <a:spcPts val="95"/>
              </a:spcBef>
            </a:pPr>
            <a:r>
              <a:rPr sz="2400" b="0" dirty="0">
                <a:latin typeface="Times New Roman"/>
                <a:cs typeface="Times New Roman"/>
              </a:rPr>
              <a:t>ID3</a:t>
            </a:r>
            <a:r>
              <a:rPr sz="2400" b="0" spc="484" dirty="0">
                <a:latin typeface="Times New Roman"/>
                <a:cs typeface="Times New Roman"/>
              </a:rPr>
              <a:t> </a:t>
            </a:r>
            <a:r>
              <a:rPr sz="2400" b="0" dirty="0">
                <a:latin typeface="Times New Roman"/>
                <a:cs typeface="Times New Roman"/>
              </a:rPr>
              <a:t>determines</a:t>
            </a:r>
            <a:r>
              <a:rPr sz="2400" b="0" spc="500" dirty="0">
                <a:latin typeface="Times New Roman"/>
                <a:cs typeface="Times New Roman"/>
              </a:rPr>
              <a:t> </a:t>
            </a:r>
            <a:r>
              <a:rPr sz="2400" b="0" dirty="0">
                <a:latin typeface="Times New Roman"/>
                <a:cs typeface="Times New Roman"/>
              </a:rPr>
              <a:t>the</a:t>
            </a:r>
            <a:r>
              <a:rPr sz="2400" b="0" spc="495" dirty="0">
                <a:latin typeface="Times New Roman"/>
                <a:cs typeface="Times New Roman"/>
              </a:rPr>
              <a:t> </a:t>
            </a:r>
            <a:r>
              <a:rPr sz="2400" b="0" dirty="0">
                <a:latin typeface="Times New Roman"/>
                <a:cs typeface="Times New Roman"/>
              </a:rPr>
              <a:t>information</a:t>
            </a:r>
            <a:r>
              <a:rPr sz="2400" b="0" spc="495" dirty="0">
                <a:latin typeface="Times New Roman"/>
                <a:cs typeface="Times New Roman"/>
              </a:rPr>
              <a:t> </a:t>
            </a:r>
            <a:r>
              <a:rPr sz="2400" b="0" dirty="0">
                <a:latin typeface="Times New Roman"/>
                <a:cs typeface="Times New Roman"/>
              </a:rPr>
              <a:t>gain</a:t>
            </a:r>
            <a:r>
              <a:rPr sz="2400" b="0" spc="480" dirty="0">
                <a:latin typeface="Times New Roman"/>
                <a:cs typeface="Times New Roman"/>
              </a:rPr>
              <a:t> </a:t>
            </a:r>
            <a:r>
              <a:rPr sz="2400" b="0" dirty="0">
                <a:latin typeface="Times New Roman"/>
                <a:cs typeface="Times New Roman"/>
              </a:rPr>
              <a:t>for</a:t>
            </a:r>
            <a:r>
              <a:rPr sz="2400" b="0" spc="500" dirty="0">
                <a:latin typeface="Times New Roman"/>
                <a:cs typeface="Times New Roman"/>
              </a:rPr>
              <a:t> </a:t>
            </a:r>
            <a:r>
              <a:rPr sz="2400" b="0" dirty="0">
                <a:latin typeface="Times New Roman"/>
                <a:cs typeface="Times New Roman"/>
              </a:rPr>
              <a:t>each</a:t>
            </a:r>
            <a:r>
              <a:rPr sz="2400" b="0" spc="480" dirty="0">
                <a:latin typeface="Times New Roman"/>
                <a:cs typeface="Times New Roman"/>
              </a:rPr>
              <a:t> </a:t>
            </a:r>
            <a:r>
              <a:rPr sz="2400" b="0" dirty="0">
                <a:latin typeface="Times New Roman"/>
                <a:cs typeface="Times New Roman"/>
              </a:rPr>
              <a:t>candidate</a:t>
            </a:r>
            <a:r>
              <a:rPr sz="2400" b="0" spc="484" dirty="0">
                <a:latin typeface="Times New Roman"/>
                <a:cs typeface="Times New Roman"/>
              </a:rPr>
              <a:t> </a:t>
            </a:r>
            <a:r>
              <a:rPr sz="2400" b="0" dirty="0">
                <a:latin typeface="Times New Roman"/>
                <a:cs typeface="Times New Roman"/>
              </a:rPr>
              <a:t>attribute</a:t>
            </a:r>
            <a:r>
              <a:rPr sz="2400" b="0" spc="500" dirty="0">
                <a:latin typeface="Times New Roman"/>
                <a:cs typeface="Times New Roman"/>
              </a:rPr>
              <a:t> </a:t>
            </a:r>
            <a:r>
              <a:rPr sz="2400" b="0" dirty="0">
                <a:latin typeface="Times New Roman"/>
                <a:cs typeface="Times New Roman"/>
              </a:rPr>
              <a:t>(i.e.,</a:t>
            </a:r>
            <a:r>
              <a:rPr sz="2400" b="0" spc="475" dirty="0">
                <a:latin typeface="Times New Roman"/>
                <a:cs typeface="Times New Roman"/>
              </a:rPr>
              <a:t> </a:t>
            </a:r>
            <a:r>
              <a:rPr sz="2400" b="0" spc="-10" dirty="0">
                <a:latin typeface="Times New Roman"/>
                <a:cs typeface="Times New Roman"/>
              </a:rPr>
              <a:t>Outlook, </a:t>
            </a:r>
            <a:r>
              <a:rPr sz="2400" b="0" dirty="0">
                <a:latin typeface="Times New Roman"/>
                <a:cs typeface="Times New Roman"/>
              </a:rPr>
              <a:t>Temperature,</a:t>
            </a:r>
            <a:r>
              <a:rPr sz="2400" b="0" spc="254" dirty="0">
                <a:latin typeface="Times New Roman"/>
                <a:cs typeface="Times New Roman"/>
              </a:rPr>
              <a:t> </a:t>
            </a:r>
            <a:r>
              <a:rPr sz="2400" b="0" dirty="0">
                <a:latin typeface="Times New Roman"/>
                <a:cs typeface="Times New Roman"/>
              </a:rPr>
              <a:t>Humidity,</a:t>
            </a:r>
            <a:r>
              <a:rPr sz="2400" b="0" spc="250" dirty="0">
                <a:latin typeface="Times New Roman"/>
                <a:cs typeface="Times New Roman"/>
              </a:rPr>
              <a:t> </a:t>
            </a:r>
            <a:r>
              <a:rPr sz="2400" b="0" dirty="0">
                <a:latin typeface="Times New Roman"/>
                <a:cs typeface="Times New Roman"/>
              </a:rPr>
              <a:t>and</a:t>
            </a:r>
            <a:r>
              <a:rPr sz="2400" b="0" spc="254" dirty="0">
                <a:latin typeface="Times New Roman"/>
                <a:cs typeface="Times New Roman"/>
              </a:rPr>
              <a:t> </a:t>
            </a:r>
            <a:r>
              <a:rPr sz="2400" b="0" dirty="0">
                <a:latin typeface="Times New Roman"/>
                <a:cs typeface="Times New Roman"/>
              </a:rPr>
              <a:t>Wind),</a:t>
            </a:r>
            <a:r>
              <a:rPr sz="2400" b="0" spc="254" dirty="0">
                <a:latin typeface="Times New Roman"/>
                <a:cs typeface="Times New Roman"/>
              </a:rPr>
              <a:t> </a:t>
            </a:r>
            <a:r>
              <a:rPr sz="2400" b="0" dirty="0">
                <a:latin typeface="Times New Roman"/>
                <a:cs typeface="Times New Roman"/>
              </a:rPr>
              <a:t>then</a:t>
            </a:r>
            <a:r>
              <a:rPr sz="2400" b="0" spc="254" dirty="0">
                <a:latin typeface="Times New Roman"/>
                <a:cs typeface="Times New Roman"/>
              </a:rPr>
              <a:t> </a:t>
            </a:r>
            <a:r>
              <a:rPr sz="2400" b="0" dirty="0">
                <a:latin typeface="Times New Roman"/>
                <a:cs typeface="Times New Roman"/>
              </a:rPr>
              <a:t>selects</a:t>
            </a:r>
            <a:r>
              <a:rPr sz="2400" b="0" spc="254" dirty="0">
                <a:latin typeface="Times New Roman"/>
                <a:cs typeface="Times New Roman"/>
              </a:rPr>
              <a:t> </a:t>
            </a:r>
            <a:r>
              <a:rPr sz="2400" b="0" dirty="0">
                <a:latin typeface="Times New Roman"/>
                <a:cs typeface="Times New Roman"/>
              </a:rPr>
              <a:t>the</a:t>
            </a:r>
            <a:r>
              <a:rPr sz="2400" b="0" spc="254" dirty="0">
                <a:latin typeface="Times New Roman"/>
                <a:cs typeface="Times New Roman"/>
              </a:rPr>
              <a:t> </a:t>
            </a:r>
            <a:r>
              <a:rPr sz="2400" b="0" dirty="0">
                <a:latin typeface="Times New Roman"/>
                <a:cs typeface="Times New Roman"/>
              </a:rPr>
              <a:t>one</a:t>
            </a:r>
            <a:r>
              <a:rPr sz="2400" b="0" spc="254" dirty="0">
                <a:latin typeface="Times New Roman"/>
                <a:cs typeface="Times New Roman"/>
              </a:rPr>
              <a:t> </a:t>
            </a:r>
            <a:r>
              <a:rPr sz="2400" b="0" dirty="0">
                <a:latin typeface="Times New Roman"/>
                <a:cs typeface="Times New Roman"/>
              </a:rPr>
              <a:t>with</a:t>
            </a:r>
            <a:r>
              <a:rPr sz="2400" b="0" spc="254" dirty="0">
                <a:latin typeface="Times New Roman"/>
                <a:cs typeface="Times New Roman"/>
              </a:rPr>
              <a:t> </a:t>
            </a:r>
            <a:r>
              <a:rPr sz="2400" b="0" dirty="0">
                <a:latin typeface="Times New Roman"/>
                <a:cs typeface="Times New Roman"/>
              </a:rPr>
              <a:t>highest</a:t>
            </a:r>
            <a:r>
              <a:rPr sz="2400" b="0" spc="245" dirty="0">
                <a:latin typeface="Times New Roman"/>
                <a:cs typeface="Times New Roman"/>
              </a:rPr>
              <a:t> </a:t>
            </a:r>
            <a:r>
              <a:rPr sz="2400" b="0" spc="-10" dirty="0">
                <a:latin typeface="Times New Roman"/>
                <a:cs typeface="Times New Roman"/>
              </a:rPr>
              <a:t>information </a:t>
            </a:r>
            <a:r>
              <a:rPr sz="2400" b="0" spc="-20" dirty="0">
                <a:latin typeface="Times New Roman"/>
                <a:cs typeface="Times New Roman"/>
              </a:rPr>
              <a:t>gain</a:t>
            </a:r>
            <a:endParaRPr sz="2400">
              <a:latin typeface="Times New Roman"/>
              <a:cs typeface="Times New Roman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91093" y="1957984"/>
            <a:ext cx="6992354" cy="4319444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21</a:t>
            </a:fld>
            <a:endParaRPr spc="-25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22</a:t>
            </a:fld>
            <a:endParaRPr spc="-25" dirty="0"/>
          </a:p>
        </p:txBody>
      </p:sp>
      <p:sp>
        <p:nvSpPr>
          <p:cNvPr id="2" name="object 2"/>
          <p:cNvSpPr txBox="1"/>
          <p:nvPr/>
        </p:nvSpPr>
        <p:spPr>
          <a:xfrm>
            <a:off x="7455807" y="1335408"/>
            <a:ext cx="95821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Times New Roman"/>
                <a:cs typeface="Times New Roman"/>
              </a:rPr>
              <a:t>=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Times New Roman"/>
                <a:cs typeface="Times New Roman"/>
              </a:rPr>
              <a:t>0.246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455807" y="2067309"/>
            <a:ext cx="95821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Times New Roman"/>
                <a:cs typeface="Times New Roman"/>
              </a:rPr>
              <a:t>=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Times New Roman"/>
                <a:cs typeface="Times New Roman"/>
              </a:rPr>
              <a:t>0.151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455807" y="2798830"/>
            <a:ext cx="95821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Times New Roman"/>
                <a:cs typeface="Times New Roman"/>
              </a:rPr>
              <a:t>=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Times New Roman"/>
                <a:cs typeface="Times New Roman"/>
              </a:rPr>
              <a:t>0.048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5040" y="603321"/>
            <a:ext cx="6519545" cy="33185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information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gain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values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for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all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four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attributes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are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20"/>
              </a:spcBef>
            </a:pPr>
            <a:endParaRPr sz="2400">
              <a:latin typeface="Times New Roman"/>
              <a:cs typeface="Times New Roman"/>
            </a:endParaRPr>
          </a:p>
          <a:p>
            <a:pPr marL="3197860" indent="-342265">
              <a:lnSpc>
                <a:spcPct val="100000"/>
              </a:lnSpc>
              <a:spcBef>
                <a:spcPts val="5"/>
              </a:spcBef>
              <a:buFont typeface="Arial"/>
              <a:buChar char="•"/>
              <a:tabLst>
                <a:tab pos="3197860" algn="l"/>
              </a:tabLst>
            </a:pPr>
            <a:r>
              <a:rPr sz="2400" dirty="0">
                <a:latin typeface="Times New Roman"/>
                <a:cs typeface="Times New Roman"/>
              </a:rPr>
              <a:t>Gain(S,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Outlook)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20"/>
              </a:spcBef>
              <a:buFont typeface="Arial"/>
              <a:buChar char="•"/>
            </a:pPr>
            <a:endParaRPr sz="2400">
              <a:latin typeface="Times New Roman"/>
              <a:cs typeface="Times New Roman"/>
            </a:endParaRPr>
          </a:p>
          <a:p>
            <a:pPr marL="3197860" indent="-342265">
              <a:lnSpc>
                <a:spcPct val="100000"/>
              </a:lnSpc>
              <a:buFont typeface="Arial"/>
              <a:buChar char="•"/>
              <a:tabLst>
                <a:tab pos="3197860" algn="l"/>
              </a:tabLst>
            </a:pPr>
            <a:r>
              <a:rPr sz="2400" dirty="0">
                <a:latin typeface="Times New Roman"/>
                <a:cs typeface="Times New Roman"/>
              </a:rPr>
              <a:t>Gain(S,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Humidity)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20"/>
              </a:spcBef>
              <a:buFont typeface="Arial"/>
              <a:buChar char="•"/>
            </a:pPr>
            <a:endParaRPr sz="2400">
              <a:latin typeface="Times New Roman"/>
              <a:cs typeface="Times New Roman"/>
            </a:endParaRPr>
          </a:p>
          <a:p>
            <a:pPr marL="3197860" indent="-342265">
              <a:lnSpc>
                <a:spcPct val="100000"/>
              </a:lnSpc>
              <a:buFont typeface="Arial"/>
              <a:buChar char="•"/>
              <a:tabLst>
                <a:tab pos="3197860" algn="l"/>
              </a:tabLst>
            </a:pPr>
            <a:r>
              <a:rPr sz="2400" dirty="0">
                <a:latin typeface="Times New Roman"/>
                <a:cs typeface="Times New Roman"/>
              </a:rPr>
              <a:t>Gain(S,</a:t>
            </a:r>
            <a:r>
              <a:rPr sz="2400" spc="-7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Wind)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25"/>
              </a:spcBef>
              <a:buFont typeface="Arial"/>
              <a:buChar char="•"/>
            </a:pPr>
            <a:endParaRPr sz="2400">
              <a:latin typeface="Times New Roman"/>
              <a:cs typeface="Times New Roman"/>
            </a:endParaRPr>
          </a:p>
          <a:p>
            <a:pPr marL="3197860" indent="-342265">
              <a:lnSpc>
                <a:spcPct val="100000"/>
              </a:lnSpc>
              <a:buFont typeface="Arial"/>
              <a:buChar char="•"/>
              <a:tabLst>
                <a:tab pos="3197860" algn="l"/>
              </a:tabLst>
            </a:pPr>
            <a:r>
              <a:rPr sz="2400" dirty="0">
                <a:latin typeface="Times New Roman"/>
                <a:cs typeface="Times New Roman"/>
              </a:rPr>
              <a:t>Gain(S,</a:t>
            </a:r>
            <a:r>
              <a:rPr sz="2400" spc="-7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Temperature)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455807" y="3530601"/>
            <a:ext cx="95821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Times New Roman"/>
                <a:cs typeface="Times New Roman"/>
              </a:rPr>
              <a:t>=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Times New Roman"/>
                <a:cs typeface="Times New Roman"/>
              </a:rPr>
              <a:t>0.029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55053" y="4262121"/>
            <a:ext cx="10302875" cy="1854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3060" marR="5080" indent="-340995" algn="just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355600" algn="l"/>
              </a:tabLst>
            </a:pPr>
            <a:r>
              <a:rPr sz="2400" dirty="0">
                <a:latin typeface="Times New Roman"/>
                <a:cs typeface="Times New Roman"/>
              </a:rPr>
              <a:t>According</a:t>
            </a:r>
            <a:r>
              <a:rPr sz="2400" spc="2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30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30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information</a:t>
            </a:r>
            <a:r>
              <a:rPr sz="2400" spc="30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gain</a:t>
            </a:r>
            <a:r>
              <a:rPr sz="2400" spc="30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measure,</a:t>
            </a:r>
            <a:r>
              <a:rPr sz="2400" spc="30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300" dirty="0">
                <a:latin typeface="Times New Roman"/>
                <a:cs typeface="Times New Roman"/>
              </a:rPr>
              <a:t> </a:t>
            </a:r>
            <a:r>
              <a:rPr sz="2400" b="1" i="1" dirty="0">
                <a:latin typeface="Times New Roman"/>
                <a:cs typeface="Times New Roman"/>
              </a:rPr>
              <a:t>Outlook</a:t>
            </a:r>
            <a:r>
              <a:rPr sz="2400" b="1" i="1" spc="29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attribute</a:t>
            </a:r>
            <a:r>
              <a:rPr sz="2400" spc="3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provides</a:t>
            </a:r>
            <a:r>
              <a:rPr sz="2400" spc="295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the 	</a:t>
            </a:r>
            <a:r>
              <a:rPr sz="2400" dirty="0">
                <a:latin typeface="Times New Roman"/>
                <a:cs typeface="Times New Roman"/>
              </a:rPr>
              <a:t>best</a:t>
            </a:r>
            <a:r>
              <a:rPr sz="2400" spc="3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prediction</a:t>
            </a:r>
            <a:r>
              <a:rPr sz="2400" spc="3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3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3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target</a:t>
            </a:r>
            <a:r>
              <a:rPr sz="2400" spc="3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attribute,</a:t>
            </a:r>
            <a:r>
              <a:rPr sz="2400" spc="330" dirty="0">
                <a:latin typeface="Times New Roman"/>
                <a:cs typeface="Times New Roman"/>
              </a:rPr>
              <a:t> </a:t>
            </a:r>
            <a:r>
              <a:rPr sz="2400" b="1" i="1" dirty="0">
                <a:latin typeface="Times New Roman"/>
                <a:cs typeface="Times New Roman"/>
              </a:rPr>
              <a:t>PlayTennis</a:t>
            </a:r>
            <a:r>
              <a:rPr sz="2400" dirty="0">
                <a:latin typeface="Times New Roman"/>
                <a:cs typeface="Times New Roman"/>
              </a:rPr>
              <a:t>,</a:t>
            </a:r>
            <a:r>
              <a:rPr sz="2400" spc="3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over</a:t>
            </a:r>
            <a:r>
              <a:rPr sz="2400" spc="3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3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training</a:t>
            </a:r>
            <a:r>
              <a:rPr sz="2400" spc="34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examples. 	</a:t>
            </a:r>
            <a:r>
              <a:rPr sz="2400" dirty="0">
                <a:latin typeface="Times New Roman"/>
                <a:cs typeface="Times New Roman"/>
              </a:rPr>
              <a:t>Therefore,</a:t>
            </a:r>
            <a:r>
              <a:rPr sz="2400" spc="340" dirty="0">
                <a:latin typeface="Times New Roman"/>
                <a:cs typeface="Times New Roman"/>
              </a:rPr>
              <a:t> </a:t>
            </a:r>
            <a:r>
              <a:rPr sz="2400" b="1" i="1" dirty="0">
                <a:latin typeface="Times New Roman"/>
                <a:cs typeface="Times New Roman"/>
              </a:rPr>
              <a:t>Outlook</a:t>
            </a:r>
            <a:r>
              <a:rPr sz="2400" b="1" i="1" spc="3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3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selected</a:t>
            </a:r>
            <a:r>
              <a:rPr sz="2400" spc="3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as</a:t>
            </a:r>
            <a:r>
              <a:rPr sz="2400" spc="3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3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decision</a:t>
            </a:r>
            <a:r>
              <a:rPr sz="2400" spc="3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attribute</a:t>
            </a:r>
            <a:r>
              <a:rPr sz="2400" spc="3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for</a:t>
            </a:r>
            <a:r>
              <a:rPr sz="2400" spc="3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3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root</a:t>
            </a:r>
            <a:r>
              <a:rPr sz="2400" spc="3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node,</a:t>
            </a:r>
            <a:r>
              <a:rPr sz="2400" spc="350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and 	</a:t>
            </a:r>
            <a:r>
              <a:rPr sz="2400" dirty="0">
                <a:latin typeface="Times New Roman"/>
                <a:cs typeface="Times New Roman"/>
              </a:rPr>
              <a:t>branches</a:t>
            </a:r>
            <a:r>
              <a:rPr sz="2400" spc="2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are</a:t>
            </a:r>
            <a:r>
              <a:rPr sz="2400" spc="2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created</a:t>
            </a:r>
            <a:r>
              <a:rPr sz="2400" spc="2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below</a:t>
            </a:r>
            <a:r>
              <a:rPr sz="2400" spc="28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28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root</a:t>
            </a:r>
            <a:r>
              <a:rPr sz="2400" spc="2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for</a:t>
            </a:r>
            <a:r>
              <a:rPr sz="2400" spc="2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each</a:t>
            </a:r>
            <a:r>
              <a:rPr sz="2400" spc="28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2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its</a:t>
            </a:r>
            <a:r>
              <a:rPr sz="2400" spc="28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possible</a:t>
            </a:r>
            <a:r>
              <a:rPr sz="2400" spc="2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values</a:t>
            </a:r>
            <a:r>
              <a:rPr sz="2400" spc="28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i.e.,</a:t>
            </a:r>
            <a:r>
              <a:rPr sz="2400" spc="26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Sunny, 	</a:t>
            </a:r>
            <a:r>
              <a:rPr sz="2400" dirty="0">
                <a:latin typeface="Times New Roman"/>
                <a:cs typeface="Times New Roman"/>
              </a:rPr>
              <a:t>Overcast,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and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Rain.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226646" y="591753"/>
            <a:ext cx="8141634" cy="5467884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23</a:t>
            </a:fld>
            <a:endParaRPr spc="-25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987820" y="618744"/>
            <a:ext cx="8272175" cy="1876425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1803655" y="3245304"/>
            <a:ext cx="9867265" cy="20751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100"/>
              </a:spcBef>
            </a:pPr>
            <a:r>
              <a:rPr sz="2400" i="1" dirty="0">
                <a:latin typeface="Times New Roman"/>
                <a:cs typeface="Times New Roman"/>
              </a:rPr>
              <a:t>S</a:t>
            </a:r>
            <a:r>
              <a:rPr sz="2400" i="1" baseline="-20833" dirty="0">
                <a:latin typeface="Times New Roman"/>
                <a:cs typeface="Times New Roman"/>
              </a:rPr>
              <a:t>Rain</a:t>
            </a:r>
            <a:r>
              <a:rPr sz="2400" i="1" spc="-30" baseline="-20833" dirty="0">
                <a:latin typeface="Times New Roman"/>
                <a:cs typeface="Times New Roman"/>
              </a:rPr>
              <a:t> </a:t>
            </a:r>
            <a:r>
              <a:rPr sz="2400" i="1" dirty="0">
                <a:latin typeface="Times New Roman"/>
                <a:cs typeface="Times New Roman"/>
              </a:rPr>
              <a:t>=</a:t>
            </a:r>
            <a:r>
              <a:rPr sz="2400" i="1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{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D4,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D5,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D6,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D10,</a:t>
            </a:r>
            <a:r>
              <a:rPr sz="2400" spc="-20" dirty="0">
                <a:latin typeface="Times New Roman"/>
                <a:cs typeface="Times New Roman"/>
              </a:rPr>
              <a:t> D14}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985"/>
              </a:spcBef>
            </a:pPr>
            <a:endParaRPr sz="2400">
              <a:latin typeface="Times New Roman"/>
              <a:cs typeface="Times New Roman"/>
            </a:endParaRPr>
          </a:p>
          <a:p>
            <a:pPr marL="508000">
              <a:lnSpc>
                <a:spcPct val="100000"/>
              </a:lnSpc>
            </a:pPr>
            <a:r>
              <a:rPr sz="2400" i="1" dirty="0">
                <a:latin typeface="Times New Roman"/>
                <a:cs typeface="Times New Roman"/>
              </a:rPr>
              <a:t>Gain</a:t>
            </a:r>
            <a:r>
              <a:rPr sz="2400" i="1" spc="-25" dirty="0">
                <a:latin typeface="Times New Roman"/>
                <a:cs typeface="Times New Roman"/>
              </a:rPr>
              <a:t> </a:t>
            </a:r>
            <a:r>
              <a:rPr sz="2400" i="1" dirty="0">
                <a:latin typeface="Times New Roman"/>
                <a:cs typeface="Times New Roman"/>
              </a:rPr>
              <a:t>(S</a:t>
            </a:r>
            <a:r>
              <a:rPr sz="2400" i="1" baseline="-20833" dirty="0">
                <a:latin typeface="Times New Roman"/>
                <a:cs typeface="Times New Roman"/>
              </a:rPr>
              <a:t>Rain</a:t>
            </a:r>
            <a:r>
              <a:rPr sz="2400" i="1" spc="300" baseline="-20833" dirty="0">
                <a:latin typeface="Times New Roman"/>
                <a:cs typeface="Times New Roman"/>
              </a:rPr>
              <a:t> </a:t>
            </a:r>
            <a:r>
              <a:rPr sz="2400" i="1" dirty="0">
                <a:latin typeface="Times New Roman"/>
                <a:cs typeface="Times New Roman"/>
              </a:rPr>
              <a:t>,</a:t>
            </a:r>
            <a:r>
              <a:rPr sz="2400" i="1" spc="-20" dirty="0">
                <a:latin typeface="Times New Roman"/>
                <a:cs typeface="Times New Roman"/>
              </a:rPr>
              <a:t> </a:t>
            </a:r>
            <a:r>
              <a:rPr sz="2400" i="1" dirty="0">
                <a:latin typeface="Times New Roman"/>
                <a:cs typeface="Times New Roman"/>
              </a:rPr>
              <a:t>Humidity)</a:t>
            </a:r>
            <a:r>
              <a:rPr sz="2400" i="1" spc="-35" dirty="0">
                <a:latin typeface="Times New Roman"/>
                <a:cs typeface="Times New Roman"/>
              </a:rPr>
              <a:t> </a:t>
            </a:r>
            <a:r>
              <a:rPr sz="2400" i="1" dirty="0">
                <a:latin typeface="Times New Roman"/>
                <a:cs typeface="Times New Roman"/>
              </a:rPr>
              <a:t>=</a:t>
            </a:r>
            <a:r>
              <a:rPr sz="2400" i="1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0.970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–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(2/5)1.0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–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(3/5)0.917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=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0.019</a:t>
            </a:r>
            <a:endParaRPr sz="2400">
              <a:latin typeface="Times New Roman"/>
              <a:cs typeface="Times New Roman"/>
            </a:endParaRPr>
          </a:p>
          <a:p>
            <a:pPr marL="508000">
              <a:lnSpc>
                <a:spcPct val="100000"/>
              </a:lnSpc>
              <a:spcBef>
                <a:spcPts val="434"/>
              </a:spcBef>
            </a:pPr>
            <a:r>
              <a:rPr sz="2400" i="1" dirty="0">
                <a:latin typeface="Times New Roman"/>
                <a:cs typeface="Times New Roman"/>
              </a:rPr>
              <a:t>Gain</a:t>
            </a:r>
            <a:r>
              <a:rPr sz="2400" i="1" spc="-15" dirty="0">
                <a:latin typeface="Times New Roman"/>
                <a:cs typeface="Times New Roman"/>
              </a:rPr>
              <a:t> </a:t>
            </a:r>
            <a:r>
              <a:rPr sz="2400" i="1" dirty="0">
                <a:latin typeface="Times New Roman"/>
                <a:cs typeface="Times New Roman"/>
              </a:rPr>
              <a:t>(S</a:t>
            </a:r>
            <a:r>
              <a:rPr sz="2400" i="1" baseline="-20833" dirty="0">
                <a:latin typeface="Times New Roman"/>
                <a:cs typeface="Times New Roman"/>
              </a:rPr>
              <a:t>Rain</a:t>
            </a:r>
            <a:r>
              <a:rPr sz="2400" i="1" spc="307" baseline="-20833" dirty="0">
                <a:latin typeface="Times New Roman"/>
                <a:cs typeface="Times New Roman"/>
              </a:rPr>
              <a:t> </a:t>
            </a:r>
            <a:r>
              <a:rPr sz="2400" i="1" dirty="0">
                <a:latin typeface="Times New Roman"/>
                <a:cs typeface="Times New Roman"/>
              </a:rPr>
              <a:t>,</a:t>
            </a:r>
            <a:r>
              <a:rPr sz="2400" i="1" spc="-5" dirty="0">
                <a:latin typeface="Times New Roman"/>
                <a:cs typeface="Times New Roman"/>
              </a:rPr>
              <a:t> </a:t>
            </a:r>
            <a:r>
              <a:rPr sz="2400" i="1" spc="-25" dirty="0">
                <a:latin typeface="Times New Roman"/>
                <a:cs typeface="Times New Roman"/>
              </a:rPr>
              <a:t>Temperature)</a:t>
            </a:r>
            <a:r>
              <a:rPr sz="2400" i="1" spc="-30" dirty="0">
                <a:latin typeface="Times New Roman"/>
                <a:cs typeface="Times New Roman"/>
              </a:rPr>
              <a:t> </a:t>
            </a:r>
            <a:r>
              <a:rPr sz="2400" i="1" dirty="0">
                <a:latin typeface="Times New Roman"/>
                <a:cs typeface="Times New Roman"/>
              </a:rPr>
              <a:t>=</a:t>
            </a:r>
            <a:r>
              <a:rPr sz="2400" dirty="0">
                <a:latin typeface="Times New Roman"/>
                <a:cs typeface="Times New Roman"/>
              </a:rPr>
              <a:t>0.970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–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(0/5)0.0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–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(3/5)0.918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–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(2/5)1.0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=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0.019</a:t>
            </a:r>
            <a:endParaRPr sz="2400">
              <a:latin typeface="Times New Roman"/>
              <a:cs typeface="Times New Roman"/>
            </a:endParaRPr>
          </a:p>
          <a:p>
            <a:pPr marL="508000">
              <a:lnSpc>
                <a:spcPct val="100000"/>
              </a:lnSpc>
              <a:spcBef>
                <a:spcPts val="434"/>
              </a:spcBef>
            </a:pPr>
            <a:r>
              <a:rPr sz="2400" i="1" dirty="0">
                <a:latin typeface="Times New Roman"/>
                <a:cs typeface="Times New Roman"/>
              </a:rPr>
              <a:t>Gain</a:t>
            </a:r>
            <a:r>
              <a:rPr sz="2400" i="1" spc="-30" dirty="0">
                <a:latin typeface="Times New Roman"/>
                <a:cs typeface="Times New Roman"/>
              </a:rPr>
              <a:t> </a:t>
            </a:r>
            <a:r>
              <a:rPr sz="2400" i="1" dirty="0">
                <a:latin typeface="Times New Roman"/>
                <a:cs typeface="Times New Roman"/>
              </a:rPr>
              <a:t>(S</a:t>
            </a:r>
            <a:r>
              <a:rPr sz="2400" i="1" baseline="-20833" dirty="0">
                <a:latin typeface="Times New Roman"/>
                <a:cs typeface="Times New Roman"/>
              </a:rPr>
              <a:t>Rain</a:t>
            </a:r>
            <a:r>
              <a:rPr sz="2400" i="1" spc="292" baseline="-20833" dirty="0">
                <a:latin typeface="Times New Roman"/>
                <a:cs typeface="Times New Roman"/>
              </a:rPr>
              <a:t> </a:t>
            </a:r>
            <a:r>
              <a:rPr sz="2400" i="1" dirty="0">
                <a:latin typeface="Times New Roman"/>
                <a:cs typeface="Times New Roman"/>
              </a:rPr>
              <a:t>,</a:t>
            </a:r>
            <a:r>
              <a:rPr sz="2400" i="1" spc="-25" dirty="0">
                <a:latin typeface="Times New Roman"/>
                <a:cs typeface="Times New Roman"/>
              </a:rPr>
              <a:t> </a:t>
            </a:r>
            <a:r>
              <a:rPr sz="2400" i="1" spc="-10" dirty="0">
                <a:latin typeface="Times New Roman"/>
                <a:cs typeface="Times New Roman"/>
              </a:rPr>
              <a:t>Wind)</a:t>
            </a:r>
            <a:r>
              <a:rPr sz="2400" i="1" spc="-40" dirty="0">
                <a:latin typeface="Times New Roman"/>
                <a:cs typeface="Times New Roman"/>
              </a:rPr>
              <a:t> </a:t>
            </a:r>
            <a:r>
              <a:rPr sz="2400" i="1" dirty="0">
                <a:latin typeface="Times New Roman"/>
                <a:cs typeface="Times New Roman"/>
              </a:rPr>
              <a:t>=</a:t>
            </a:r>
            <a:r>
              <a:rPr sz="2400" dirty="0">
                <a:latin typeface="Times New Roman"/>
                <a:cs typeface="Times New Roman"/>
              </a:rPr>
              <a:t>0.970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–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(3/5)0.0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–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(2/5)0.0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=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Times New Roman"/>
                <a:cs typeface="Times New Roman"/>
              </a:rPr>
              <a:t>0.970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24</a:t>
            </a:fld>
            <a:endParaRPr spc="-25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74291" y="862754"/>
            <a:ext cx="9277580" cy="4742882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25</a:t>
            </a:fld>
            <a:endParaRPr spc="-25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26</a:t>
            </a:fld>
            <a:endParaRPr spc="-25"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60325" rIns="0" bIns="0" rtlCol="0">
            <a:spAutoFit/>
          </a:bodyPr>
          <a:lstStyle/>
          <a:p>
            <a:pPr marL="3333750" marR="5080" indent="-3291204">
              <a:lnSpc>
                <a:spcPts val="3030"/>
              </a:lnSpc>
              <a:spcBef>
                <a:spcPts val="475"/>
              </a:spcBef>
            </a:pPr>
            <a:r>
              <a:rPr dirty="0"/>
              <a:t>HYPOTHESIS</a:t>
            </a:r>
            <a:r>
              <a:rPr spc="-105" dirty="0"/>
              <a:t> </a:t>
            </a:r>
            <a:r>
              <a:rPr spc="-25" dirty="0"/>
              <a:t>SPACE</a:t>
            </a:r>
            <a:r>
              <a:rPr spc="-114" dirty="0"/>
              <a:t> </a:t>
            </a:r>
            <a:r>
              <a:rPr dirty="0"/>
              <a:t>SEARCH</a:t>
            </a:r>
            <a:r>
              <a:rPr spc="-110" dirty="0"/>
              <a:t> </a:t>
            </a:r>
            <a:r>
              <a:rPr dirty="0"/>
              <a:t>IN</a:t>
            </a:r>
            <a:r>
              <a:rPr spc="-135" dirty="0"/>
              <a:t> </a:t>
            </a:r>
            <a:r>
              <a:rPr dirty="0"/>
              <a:t>DECISION</a:t>
            </a:r>
            <a:r>
              <a:rPr spc="-150" dirty="0"/>
              <a:t> </a:t>
            </a:r>
            <a:r>
              <a:rPr spc="-20" dirty="0"/>
              <a:t>TREE </a:t>
            </a:r>
            <a:r>
              <a:rPr spc="-10" dirty="0"/>
              <a:t>LEARNING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53975" rIns="0" bIns="0" rtlCol="0">
            <a:spAutoFit/>
          </a:bodyPr>
          <a:lstStyle/>
          <a:p>
            <a:pPr marL="240029" marR="5080" indent="-227329" algn="just">
              <a:lnSpc>
                <a:spcPts val="2590"/>
              </a:lnSpc>
              <a:spcBef>
                <a:spcPts val="425"/>
              </a:spcBef>
              <a:buFont typeface="Arial"/>
              <a:buChar char="•"/>
              <a:tabLst>
                <a:tab pos="241300" algn="l"/>
              </a:tabLst>
            </a:pPr>
            <a:r>
              <a:rPr dirty="0"/>
              <a:t>ID3</a:t>
            </a:r>
            <a:r>
              <a:rPr spc="190" dirty="0"/>
              <a:t> </a:t>
            </a:r>
            <a:r>
              <a:rPr dirty="0"/>
              <a:t>can</a:t>
            </a:r>
            <a:r>
              <a:rPr spc="195" dirty="0"/>
              <a:t> </a:t>
            </a:r>
            <a:r>
              <a:rPr dirty="0"/>
              <a:t>be</a:t>
            </a:r>
            <a:r>
              <a:rPr spc="170" dirty="0"/>
              <a:t> </a:t>
            </a:r>
            <a:r>
              <a:rPr dirty="0"/>
              <a:t>characterized</a:t>
            </a:r>
            <a:r>
              <a:rPr spc="195" dirty="0"/>
              <a:t> </a:t>
            </a:r>
            <a:r>
              <a:rPr dirty="0"/>
              <a:t>as</a:t>
            </a:r>
            <a:r>
              <a:rPr spc="190" dirty="0"/>
              <a:t> </a:t>
            </a:r>
            <a:r>
              <a:rPr dirty="0"/>
              <a:t>searching</a:t>
            </a:r>
            <a:r>
              <a:rPr spc="195" dirty="0"/>
              <a:t> </a:t>
            </a:r>
            <a:r>
              <a:rPr dirty="0"/>
              <a:t>a</a:t>
            </a:r>
            <a:r>
              <a:rPr spc="200" dirty="0"/>
              <a:t> </a:t>
            </a:r>
            <a:r>
              <a:rPr dirty="0"/>
              <a:t>space</a:t>
            </a:r>
            <a:r>
              <a:rPr spc="185" dirty="0"/>
              <a:t> </a:t>
            </a:r>
            <a:r>
              <a:rPr dirty="0"/>
              <a:t>of</a:t>
            </a:r>
            <a:r>
              <a:rPr spc="180" dirty="0"/>
              <a:t> </a:t>
            </a:r>
            <a:r>
              <a:rPr dirty="0"/>
              <a:t>hypotheses</a:t>
            </a:r>
            <a:r>
              <a:rPr spc="204" dirty="0"/>
              <a:t> </a:t>
            </a:r>
            <a:r>
              <a:rPr dirty="0"/>
              <a:t>for</a:t>
            </a:r>
            <a:r>
              <a:rPr spc="190" dirty="0"/>
              <a:t> </a:t>
            </a:r>
            <a:r>
              <a:rPr dirty="0"/>
              <a:t>one</a:t>
            </a:r>
            <a:r>
              <a:rPr spc="185" dirty="0"/>
              <a:t> </a:t>
            </a:r>
            <a:r>
              <a:rPr dirty="0"/>
              <a:t>that</a:t>
            </a:r>
            <a:r>
              <a:rPr spc="195" dirty="0"/>
              <a:t> </a:t>
            </a:r>
            <a:r>
              <a:rPr dirty="0"/>
              <a:t>fits</a:t>
            </a:r>
            <a:r>
              <a:rPr spc="185" dirty="0"/>
              <a:t> </a:t>
            </a:r>
            <a:r>
              <a:rPr spc="-25" dirty="0"/>
              <a:t>the 	</a:t>
            </a:r>
            <a:r>
              <a:rPr dirty="0"/>
              <a:t>training</a:t>
            </a:r>
            <a:r>
              <a:rPr spc="-30" dirty="0"/>
              <a:t> </a:t>
            </a:r>
            <a:r>
              <a:rPr spc="-10" dirty="0"/>
              <a:t>examples.</a:t>
            </a:r>
          </a:p>
          <a:p>
            <a:pPr marL="240029" indent="-227329" algn="just">
              <a:lnSpc>
                <a:spcPct val="100000"/>
              </a:lnSpc>
              <a:spcBef>
                <a:spcPts val="685"/>
              </a:spcBef>
              <a:buFont typeface="Arial"/>
              <a:buChar char="•"/>
              <a:tabLst>
                <a:tab pos="240029" algn="l"/>
              </a:tabLst>
            </a:pPr>
            <a:r>
              <a:rPr dirty="0"/>
              <a:t>The</a:t>
            </a:r>
            <a:r>
              <a:rPr spc="-20" dirty="0"/>
              <a:t> </a:t>
            </a:r>
            <a:r>
              <a:rPr dirty="0"/>
              <a:t>hypothesis</a:t>
            </a:r>
            <a:r>
              <a:rPr spc="-10" dirty="0"/>
              <a:t> </a:t>
            </a:r>
            <a:r>
              <a:rPr dirty="0"/>
              <a:t>space</a:t>
            </a:r>
            <a:r>
              <a:rPr spc="-25" dirty="0"/>
              <a:t> </a:t>
            </a:r>
            <a:r>
              <a:rPr dirty="0"/>
              <a:t>searched</a:t>
            </a:r>
            <a:r>
              <a:rPr spc="-30" dirty="0"/>
              <a:t> </a:t>
            </a:r>
            <a:r>
              <a:rPr dirty="0"/>
              <a:t>by</a:t>
            </a:r>
            <a:r>
              <a:rPr spc="-10" dirty="0"/>
              <a:t> </a:t>
            </a:r>
            <a:r>
              <a:rPr dirty="0"/>
              <a:t>ID3 is</a:t>
            </a:r>
            <a:r>
              <a:rPr spc="-15" dirty="0"/>
              <a:t> </a:t>
            </a:r>
            <a:r>
              <a:rPr dirty="0"/>
              <a:t>the</a:t>
            </a:r>
            <a:r>
              <a:rPr spc="-15" dirty="0"/>
              <a:t> </a:t>
            </a:r>
            <a:r>
              <a:rPr dirty="0"/>
              <a:t>set</a:t>
            </a:r>
            <a:r>
              <a:rPr spc="-20" dirty="0"/>
              <a:t> </a:t>
            </a:r>
            <a:r>
              <a:rPr dirty="0"/>
              <a:t>of</a:t>
            </a:r>
            <a:r>
              <a:rPr spc="-20" dirty="0"/>
              <a:t> </a:t>
            </a:r>
            <a:r>
              <a:rPr dirty="0"/>
              <a:t>possible</a:t>
            </a:r>
            <a:r>
              <a:rPr spc="-15" dirty="0"/>
              <a:t> </a:t>
            </a:r>
            <a:r>
              <a:rPr dirty="0"/>
              <a:t>decision</a:t>
            </a:r>
            <a:r>
              <a:rPr spc="-35" dirty="0"/>
              <a:t> </a:t>
            </a:r>
            <a:r>
              <a:rPr spc="-10" dirty="0"/>
              <a:t>trees.</a:t>
            </a:r>
          </a:p>
          <a:p>
            <a:pPr marL="239395" marR="5080" indent="-227329" algn="just">
              <a:lnSpc>
                <a:spcPts val="2590"/>
              </a:lnSpc>
              <a:spcBef>
                <a:spcPts val="1040"/>
              </a:spcBef>
              <a:buFont typeface="Arial"/>
              <a:buChar char="•"/>
              <a:tabLst>
                <a:tab pos="241300" algn="l"/>
              </a:tabLst>
            </a:pPr>
            <a:r>
              <a:rPr dirty="0"/>
              <a:t>ID3</a:t>
            </a:r>
            <a:r>
              <a:rPr spc="240" dirty="0"/>
              <a:t> </a:t>
            </a:r>
            <a:r>
              <a:rPr dirty="0"/>
              <a:t>performs</a:t>
            </a:r>
            <a:r>
              <a:rPr spc="245" dirty="0"/>
              <a:t> </a:t>
            </a:r>
            <a:r>
              <a:rPr dirty="0"/>
              <a:t>a</a:t>
            </a:r>
            <a:r>
              <a:rPr spc="245" dirty="0"/>
              <a:t> </a:t>
            </a:r>
            <a:r>
              <a:rPr b="1" i="1" spc="-10" dirty="0">
                <a:latin typeface="Times New Roman"/>
                <a:cs typeface="Times New Roman"/>
              </a:rPr>
              <a:t>simple-</a:t>
            </a:r>
            <a:r>
              <a:rPr b="1" i="1" dirty="0">
                <a:latin typeface="Times New Roman"/>
                <a:cs typeface="Times New Roman"/>
              </a:rPr>
              <a:t>to</a:t>
            </a:r>
            <a:r>
              <a:rPr b="1" i="1" spc="240" dirty="0">
                <a:latin typeface="Times New Roman"/>
                <a:cs typeface="Times New Roman"/>
              </a:rPr>
              <a:t> </a:t>
            </a:r>
            <a:r>
              <a:rPr b="1" i="1" dirty="0">
                <a:latin typeface="Times New Roman"/>
                <a:cs typeface="Times New Roman"/>
              </a:rPr>
              <a:t>complex,</a:t>
            </a:r>
            <a:r>
              <a:rPr b="1" i="1" spc="235" dirty="0">
                <a:latin typeface="Times New Roman"/>
                <a:cs typeface="Times New Roman"/>
              </a:rPr>
              <a:t> </a:t>
            </a:r>
            <a:r>
              <a:rPr b="1" i="1" spc="-10" dirty="0">
                <a:latin typeface="Times New Roman"/>
                <a:cs typeface="Times New Roman"/>
              </a:rPr>
              <a:t>hill-</a:t>
            </a:r>
            <a:r>
              <a:rPr b="1" i="1" dirty="0">
                <a:latin typeface="Times New Roman"/>
                <a:cs typeface="Times New Roman"/>
              </a:rPr>
              <a:t>climbing</a:t>
            </a:r>
            <a:r>
              <a:rPr b="1" i="1" spc="245" dirty="0">
                <a:latin typeface="Times New Roman"/>
                <a:cs typeface="Times New Roman"/>
              </a:rPr>
              <a:t> </a:t>
            </a:r>
            <a:r>
              <a:rPr b="1" i="1" dirty="0">
                <a:latin typeface="Times New Roman"/>
                <a:cs typeface="Times New Roman"/>
              </a:rPr>
              <a:t>search</a:t>
            </a:r>
            <a:r>
              <a:rPr b="1" i="1" spc="240" dirty="0">
                <a:latin typeface="Times New Roman"/>
                <a:cs typeface="Times New Roman"/>
              </a:rPr>
              <a:t> </a:t>
            </a:r>
            <a:r>
              <a:rPr dirty="0"/>
              <a:t>through</a:t>
            </a:r>
            <a:r>
              <a:rPr spc="245" dirty="0"/>
              <a:t> </a:t>
            </a:r>
            <a:r>
              <a:rPr dirty="0"/>
              <a:t>this</a:t>
            </a:r>
            <a:r>
              <a:rPr spc="250" dirty="0"/>
              <a:t> </a:t>
            </a:r>
            <a:r>
              <a:rPr spc="-10" dirty="0"/>
              <a:t>hypothesis 	</a:t>
            </a:r>
            <a:r>
              <a:rPr dirty="0"/>
              <a:t>space,</a:t>
            </a:r>
            <a:r>
              <a:rPr spc="140" dirty="0"/>
              <a:t>  </a:t>
            </a:r>
            <a:r>
              <a:rPr dirty="0"/>
              <a:t>beginning</a:t>
            </a:r>
            <a:r>
              <a:rPr spc="145" dirty="0"/>
              <a:t>  </a:t>
            </a:r>
            <a:r>
              <a:rPr dirty="0"/>
              <a:t>with</a:t>
            </a:r>
            <a:r>
              <a:rPr spc="140" dirty="0"/>
              <a:t>  </a:t>
            </a:r>
            <a:r>
              <a:rPr dirty="0"/>
              <a:t>the</a:t>
            </a:r>
            <a:r>
              <a:rPr spc="145" dirty="0"/>
              <a:t>  </a:t>
            </a:r>
            <a:r>
              <a:rPr dirty="0"/>
              <a:t>empty</a:t>
            </a:r>
            <a:r>
              <a:rPr spc="140" dirty="0"/>
              <a:t>  </a:t>
            </a:r>
            <a:r>
              <a:rPr dirty="0"/>
              <a:t>tree,</a:t>
            </a:r>
            <a:r>
              <a:rPr spc="140" dirty="0"/>
              <a:t>  </a:t>
            </a:r>
            <a:r>
              <a:rPr dirty="0"/>
              <a:t>then</a:t>
            </a:r>
            <a:r>
              <a:rPr spc="140" dirty="0"/>
              <a:t>  </a:t>
            </a:r>
            <a:r>
              <a:rPr dirty="0"/>
              <a:t>considering</a:t>
            </a:r>
            <a:r>
              <a:rPr spc="145" dirty="0"/>
              <a:t>  </a:t>
            </a:r>
            <a:r>
              <a:rPr dirty="0"/>
              <a:t>progressively</a:t>
            </a:r>
            <a:r>
              <a:rPr spc="145" dirty="0"/>
              <a:t>  </a:t>
            </a:r>
            <a:r>
              <a:rPr spc="-20" dirty="0"/>
              <a:t>more 	</a:t>
            </a:r>
            <a:r>
              <a:rPr dirty="0"/>
              <a:t>elaborate</a:t>
            </a:r>
            <a:r>
              <a:rPr spc="10" dirty="0"/>
              <a:t>  </a:t>
            </a:r>
            <a:r>
              <a:rPr dirty="0"/>
              <a:t>hypotheses</a:t>
            </a:r>
            <a:r>
              <a:rPr spc="15" dirty="0"/>
              <a:t>  </a:t>
            </a:r>
            <a:r>
              <a:rPr dirty="0"/>
              <a:t>in</a:t>
            </a:r>
            <a:r>
              <a:rPr spc="15" dirty="0"/>
              <a:t>  </a:t>
            </a:r>
            <a:r>
              <a:rPr dirty="0"/>
              <a:t>search</a:t>
            </a:r>
            <a:r>
              <a:rPr spc="20" dirty="0"/>
              <a:t>  </a:t>
            </a:r>
            <a:r>
              <a:rPr dirty="0"/>
              <a:t>of</a:t>
            </a:r>
            <a:r>
              <a:rPr spc="5" dirty="0"/>
              <a:t>  </a:t>
            </a:r>
            <a:r>
              <a:rPr dirty="0"/>
              <a:t>a</a:t>
            </a:r>
            <a:r>
              <a:rPr spc="15" dirty="0"/>
              <a:t>  </a:t>
            </a:r>
            <a:r>
              <a:rPr dirty="0"/>
              <a:t>decision</a:t>
            </a:r>
            <a:r>
              <a:rPr spc="10" dirty="0"/>
              <a:t>  </a:t>
            </a:r>
            <a:r>
              <a:rPr dirty="0"/>
              <a:t>tree</a:t>
            </a:r>
            <a:r>
              <a:rPr spc="5" dirty="0"/>
              <a:t>  </a:t>
            </a:r>
            <a:r>
              <a:rPr dirty="0"/>
              <a:t>that</a:t>
            </a:r>
            <a:r>
              <a:rPr spc="10" dirty="0"/>
              <a:t>  </a:t>
            </a:r>
            <a:r>
              <a:rPr dirty="0"/>
              <a:t>correctly</a:t>
            </a:r>
            <a:r>
              <a:rPr spc="10" dirty="0"/>
              <a:t>  </a:t>
            </a:r>
            <a:r>
              <a:rPr dirty="0"/>
              <a:t>classifies</a:t>
            </a:r>
            <a:r>
              <a:rPr spc="15" dirty="0"/>
              <a:t>  </a:t>
            </a:r>
            <a:r>
              <a:rPr spc="-25" dirty="0"/>
              <a:t>the 	</a:t>
            </a:r>
            <a:r>
              <a:rPr dirty="0"/>
              <a:t>training</a:t>
            </a:r>
            <a:r>
              <a:rPr spc="-30" dirty="0"/>
              <a:t> </a:t>
            </a:r>
            <a:r>
              <a:rPr spc="-20" dirty="0"/>
              <a:t>data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99538" y="191420"/>
            <a:ext cx="5429644" cy="6076301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6631309" y="198241"/>
            <a:ext cx="5217160" cy="2220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10" dirty="0">
                <a:latin typeface="Times New Roman"/>
                <a:cs typeface="Times New Roman"/>
              </a:rPr>
              <a:t>Figure:</a:t>
            </a:r>
            <a:endParaRPr sz="2400">
              <a:latin typeface="Times New Roman"/>
              <a:cs typeface="Times New Roman"/>
            </a:endParaRPr>
          </a:p>
          <a:p>
            <a:pPr marL="353060" indent="-340360" algn="just">
              <a:lnSpc>
                <a:spcPct val="100000"/>
              </a:lnSpc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latin typeface="Times New Roman"/>
                <a:cs typeface="Times New Roman"/>
              </a:rPr>
              <a:t>Hypothesis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space search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by </a:t>
            </a:r>
            <a:r>
              <a:rPr sz="2400" spc="-20" dirty="0">
                <a:latin typeface="Times New Roman"/>
                <a:cs typeface="Times New Roman"/>
              </a:rPr>
              <a:t>ID3.</a:t>
            </a:r>
            <a:endParaRPr sz="2400">
              <a:latin typeface="Times New Roman"/>
              <a:cs typeface="Times New Roman"/>
            </a:endParaRPr>
          </a:p>
          <a:p>
            <a:pPr marL="353060" marR="5080" indent="-340360" algn="just">
              <a:lnSpc>
                <a:spcPct val="100000"/>
              </a:lnSpc>
              <a:buFont typeface="Arial"/>
              <a:buChar char="•"/>
              <a:tabLst>
                <a:tab pos="355600" algn="l"/>
              </a:tabLst>
            </a:pPr>
            <a:r>
              <a:rPr sz="2400" dirty="0">
                <a:latin typeface="Times New Roman"/>
                <a:cs typeface="Times New Roman"/>
              </a:rPr>
              <a:t>ID3</a:t>
            </a:r>
            <a:r>
              <a:rPr sz="2400" spc="245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searches</a:t>
            </a:r>
            <a:r>
              <a:rPr sz="2400" spc="254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through</a:t>
            </a:r>
            <a:r>
              <a:rPr sz="2400" spc="245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254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space</a:t>
            </a:r>
            <a:r>
              <a:rPr sz="2400" spc="245" dirty="0">
                <a:latin typeface="Times New Roman"/>
                <a:cs typeface="Times New Roman"/>
              </a:rPr>
              <a:t>  </a:t>
            </a:r>
            <a:r>
              <a:rPr sz="2400" spc="-25" dirty="0">
                <a:latin typeface="Times New Roman"/>
                <a:cs typeface="Times New Roman"/>
              </a:rPr>
              <a:t>of 	</a:t>
            </a:r>
            <a:r>
              <a:rPr sz="2400" dirty="0">
                <a:latin typeface="Times New Roman"/>
                <a:cs typeface="Times New Roman"/>
              </a:rPr>
              <a:t>possible</a:t>
            </a:r>
            <a:r>
              <a:rPr sz="2400" spc="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decision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trees</a:t>
            </a:r>
            <a:r>
              <a:rPr sz="2400" spc="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from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simplest</a:t>
            </a:r>
            <a:r>
              <a:rPr sz="2400" spc="25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to 	</a:t>
            </a:r>
            <a:r>
              <a:rPr sz="2400" dirty="0">
                <a:latin typeface="Times New Roman"/>
                <a:cs typeface="Times New Roman"/>
              </a:rPr>
              <a:t>increasingly</a:t>
            </a:r>
            <a:r>
              <a:rPr sz="2400" spc="110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complex,</a:t>
            </a:r>
            <a:r>
              <a:rPr sz="2400" spc="110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guided</a:t>
            </a:r>
            <a:r>
              <a:rPr sz="2400" spc="120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by</a:t>
            </a:r>
            <a:r>
              <a:rPr sz="2400" spc="105" dirty="0">
                <a:latin typeface="Times New Roman"/>
                <a:cs typeface="Times New Roman"/>
              </a:rPr>
              <a:t>  </a:t>
            </a:r>
            <a:r>
              <a:rPr sz="2400" spc="-25" dirty="0">
                <a:latin typeface="Times New Roman"/>
                <a:cs typeface="Times New Roman"/>
              </a:rPr>
              <a:t>the 	</a:t>
            </a:r>
            <a:r>
              <a:rPr sz="2400" dirty="0">
                <a:latin typeface="Times New Roman"/>
                <a:cs typeface="Times New Roman"/>
              </a:rPr>
              <a:t>information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gain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heuristic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27</a:t>
            </a:fld>
            <a:endParaRPr spc="-25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28</a:t>
            </a:fld>
            <a:endParaRPr spc="-25"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40" y="532886"/>
            <a:ext cx="10358120" cy="720725"/>
          </a:xfrm>
          <a:prstGeom prst="rect">
            <a:avLst/>
          </a:prstGeom>
        </p:spPr>
        <p:txBody>
          <a:bodyPr vert="horz" wrap="square" lIns="0" tIns="53975" rIns="0" bIns="0" rtlCol="0">
            <a:spAutoFit/>
          </a:bodyPr>
          <a:lstStyle/>
          <a:p>
            <a:pPr marL="12700" marR="5080" indent="-635">
              <a:lnSpc>
                <a:spcPts val="2590"/>
              </a:lnSpc>
              <a:spcBef>
                <a:spcPts val="425"/>
              </a:spcBef>
            </a:pPr>
            <a:r>
              <a:rPr sz="2400" b="0" dirty="0">
                <a:latin typeface="Times New Roman"/>
                <a:cs typeface="Times New Roman"/>
              </a:rPr>
              <a:t>By</a:t>
            </a:r>
            <a:r>
              <a:rPr sz="2400" b="0" spc="204" dirty="0">
                <a:latin typeface="Times New Roman"/>
                <a:cs typeface="Times New Roman"/>
              </a:rPr>
              <a:t> </a:t>
            </a:r>
            <a:r>
              <a:rPr sz="2400" b="0" dirty="0">
                <a:latin typeface="Times New Roman"/>
                <a:cs typeface="Times New Roman"/>
              </a:rPr>
              <a:t>viewing</a:t>
            </a:r>
            <a:r>
              <a:rPr sz="2400" b="0" spc="200" dirty="0">
                <a:latin typeface="Times New Roman"/>
                <a:cs typeface="Times New Roman"/>
              </a:rPr>
              <a:t> </a:t>
            </a:r>
            <a:r>
              <a:rPr sz="2400" b="0" dirty="0">
                <a:latin typeface="Times New Roman"/>
                <a:cs typeface="Times New Roman"/>
              </a:rPr>
              <a:t>ID3</a:t>
            </a:r>
            <a:r>
              <a:rPr sz="2400" b="0" spc="204" dirty="0">
                <a:latin typeface="Times New Roman"/>
                <a:cs typeface="Times New Roman"/>
              </a:rPr>
              <a:t> </a:t>
            </a:r>
            <a:r>
              <a:rPr sz="2400" b="0" dirty="0">
                <a:latin typeface="Times New Roman"/>
                <a:cs typeface="Times New Roman"/>
              </a:rPr>
              <a:t>in</a:t>
            </a:r>
            <a:r>
              <a:rPr sz="2400" b="0" spc="204" dirty="0">
                <a:latin typeface="Times New Roman"/>
                <a:cs typeface="Times New Roman"/>
              </a:rPr>
              <a:t> </a:t>
            </a:r>
            <a:r>
              <a:rPr sz="2400" b="0" dirty="0">
                <a:latin typeface="Times New Roman"/>
                <a:cs typeface="Times New Roman"/>
              </a:rPr>
              <a:t>terms</a:t>
            </a:r>
            <a:r>
              <a:rPr sz="2400" b="0" spc="210" dirty="0">
                <a:latin typeface="Times New Roman"/>
                <a:cs typeface="Times New Roman"/>
              </a:rPr>
              <a:t> </a:t>
            </a:r>
            <a:r>
              <a:rPr sz="2400" b="0" dirty="0">
                <a:latin typeface="Times New Roman"/>
                <a:cs typeface="Times New Roman"/>
              </a:rPr>
              <a:t>of</a:t>
            </a:r>
            <a:r>
              <a:rPr sz="2400" b="0" spc="200" dirty="0">
                <a:latin typeface="Times New Roman"/>
                <a:cs typeface="Times New Roman"/>
              </a:rPr>
              <a:t> </a:t>
            </a:r>
            <a:r>
              <a:rPr sz="2400" b="0" dirty="0">
                <a:latin typeface="Times New Roman"/>
                <a:cs typeface="Times New Roman"/>
              </a:rPr>
              <a:t>its</a:t>
            </a:r>
            <a:r>
              <a:rPr sz="2400" b="0" spc="210" dirty="0">
                <a:latin typeface="Times New Roman"/>
                <a:cs typeface="Times New Roman"/>
              </a:rPr>
              <a:t> </a:t>
            </a:r>
            <a:r>
              <a:rPr sz="2400" b="0" dirty="0">
                <a:latin typeface="Times New Roman"/>
                <a:cs typeface="Times New Roman"/>
              </a:rPr>
              <a:t>search</a:t>
            </a:r>
            <a:r>
              <a:rPr sz="2400" b="0" spc="210" dirty="0">
                <a:latin typeface="Times New Roman"/>
                <a:cs typeface="Times New Roman"/>
              </a:rPr>
              <a:t> </a:t>
            </a:r>
            <a:r>
              <a:rPr sz="2400" b="0" dirty="0">
                <a:latin typeface="Times New Roman"/>
                <a:cs typeface="Times New Roman"/>
              </a:rPr>
              <a:t>space</a:t>
            </a:r>
            <a:r>
              <a:rPr sz="2400" b="0" spc="204" dirty="0">
                <a:latin typeface="Times New Roman"/>
                <a:cs typeface="Times New Roman"/>
              </a:rPr>
              <a:t> </a:t>
            </a:r>
            <a:r>
              <a:rPr sz="2400" b="0" dirty="0">
                <a:latin typeface="Times New Roman"/>
                <a:cs typeface="Times New Roman"/>
              </a:rPr>
              <a:t>and</a:t>
            </a:r>
            <a:r>
              <a:rPr sz="2400" b="0" spc="204" dirty="0">
                <a:latin typeface="Times New Roman"/>
                <a:cs typeface="Times New Roman"/>
              </a:rPr>
              <a:t> </a:t>
            </a:r>
            <a:r>
              <a:rPr sz="2400" b="0" dirty="0">
                <a:latin typeface="Times New Roman"/>
                <a:cs typeface="Times New Roman"/>
              </a:rPr>
              <a:t>search</a:t>
            </a:r>
            <a:r>
              <a:rPr sz="2400" b="0" spc="210" dirty="0">
                <a:latin typeface="Times New Roman"/>
                <a:cs typeface="Times New Roman"/>
              </a:rPr>
              <a:t> </a:t>
            </a:r>
            <a:r>
              <a:rPr sz="2400" b="0" dirty="0">
                <a:latin typeface="Times New Roman"/>
                <a:cs typeface="Times New Roman"/>
              </a:rPr>
              <a:t>strategy,</a:t>
            </a:r>
            <a:r>
              <a:rPr sz="2400" b="0" spc="204" dirty="0">
                <a:latin typeface="Times New Roman"/>
                <a:cs typeface="Times New Roman"/>
              </a:rPr>
              <a:t> </a:t>
            </a:r>
            <a:r>
              <a:rPr sz="2400" b="0" dirty="0">
                <a:latin typeface="Times New Roman"/>
                <a:cs typeface="Times New Roman"/>
              </a:rPr>
              <a:t>we</a:t>
            </a:r>
            <a:r>
              <a:rPr sz="2400" b="0" spc="210" dirty="0">
                <a:latin typeface="Times New Roman"/>
                <a:cs typeface="Times New Roman"/>
              </a:rPr>
              <a:t> </a:t>
            </a:r>
            <a:r>
              <a:rPr sz="2400" b="0" dirty="0">
                <a:latin typeface="Times New Roman"/>
                <a:cs typeface="Times New Roman"/>
              </a:rPr>
              <a:t>can</a:t>
            </a:r>
            <a:r>
              <a:rPr sz="2400" b="0" spc="204" dirty="0">
                <a:latin typeface="Times New Roman"/>
                <a:cs typeface="Times New Roman"/>
              </a:rPr>
              <a:t> </a:t>
            </a:r>
            <a:r>
              <a:rPr sz="2400" b="0" dirty="0">
                <a:latin typeface="Times New Roman"/>
                <a:cs typeface="Times New Roman"/>
              </a:rPr>
              <a:t>get</a:t>
            </a:r>
            <a:r>
              <a:rPr sz="2400" b="0" spc="215" dirty="0">
                <a:latin typeface="Times New Roman"/>
                <a:cs typeface="Times New Roman"/>
              </a:rPr>
              <a:t> </a:t>
            </a:r>
            <a:r>
              <a:rPr sz="2400" b="0" spc="-20" dirty="0">
                <a:latin typeface="Times New Roman"/>
                <a:cs typeface="Times New Roman"/>
              </a:rPr>
              <a:t>some </a:t>
            </a:r>
            <a:r>
              <a:rPr sz="2400" b="0" dirty="0">
                <a:latin typeface="Times New Roman"/>
                <a:cs typeface="Times New Roman"/>
              </a:rPr>
              <a:t>insight</a:t>
            </a:r>
            <a:r>
              <a:rPr sz="2400" b="0" spc="-25" dirty="0">
                <a:latin typeface="Times New Roman"/>
                <a:cs typeface="Times New Roman"/>
              </a:rPr>
              <a:t> </a:t>
            </a:r>
            <a:r>
              <a:rPr sz="2400" b="0" dirty="0">
                <a:latin typeface="Times New Roman"/>
                <a:cs typeface="Times New Roman"/>
              </a:rPr>
              <a:t>into</a:t>
            </a:r>
            <a:r>
              <a:rPr sz="2400" b="0" spc="-25" dirty="0">
                <a:latin typeface="Times New Roman"/>
                <a:cs typeface="Times New Roman"/>
              </a:rPr>
              <a:t> </a:t>
            </a:r>
            <a:r>
              <a:rPr sz="2400" b="0" dirty="0">
                <a:latin typeface="Times New Roman"/>
                <a:cs typeface="Times New Roman"/>
              </a:rPr>
              <a:t>its</a:t>
            </a:r>
            <a:r>
              <a:rPr sz="2400" b="0" spc="-10" dirty="0">
                <a:latin typeface="Times New Roman"/>
                <a:cs typeface="Times New Roman"/>
              </a:rPr>
              <a:t> </a:t>
            </a:r>
            <a:r>
              <a:rPr sz="2400" b="0" dirty="0">
                <a:latin typeface="Times New Roman"/>
                <a:cs typeface="Times New Roman"/>
              </a:rPr>
              <a:t>capabilities</a:t>
            </a:r>
            <a:r>
              <a:rPr sz="2400" b="0" spc="-35" dirty="0">
                <a:latin typeface="Times New Roman"/>
                <a:cs typeface="Times New Roman"/>
              </a:rPr>
              <a:t> </a:t>
            </a:r>
            <a:r>
              <a:rPr sz="2400" b="0" dirty="0">
                <a:latin typeface="Times New Roman"/>
                <a:cs typeface="Times New Roman"/>
              </a:rPr>
              <a:t>and</a:t>
            </a:r>
            <a:r>
              <a:rPr sz="2400" b="0" spc="5" dirty="0">
                <a:latin typeface="Times New Roman"/>
                <a:cs typeface="Times New Roman"/>
              </a:rPr>
              <a:t> </a:t>
            </a:r>
            <a:r>
              <a:rPr sz="2400" b="0" spc="-10" dirty="0">
                <a:latin typeface="Times New Roman"/>
                <a:cs typeface="Times New Roman"/>
              </a:rPr>
              <a:t>limitations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53975" rIns="0" bIns="0" rtlCol="0">
            <a:spAutoFit/>
          </a:bodyPr>
          <a:lstStyle/>
          <a:p>
            <a:pPr marL="12700" marR="5080" indent="-635" algn="just">
              <a:lnSpc>
                <a:spcPts val="2590"/>
              </a:lnSpc>
              <a:spcBef>
                <a:spcPts val="425"/>
              </a:spcBef>
              <a:buAutoNum type="arabicPeriod"/>
              <a:tabLst>
                <a:tab pos="12700" algn="l"/>
                <a:tab pos="330835" algn="l"/>
              </a:tabLst>
            </a:pPr>
            <a:r>
              <a:rPr dirty="0"/>
              <a:t>	ID3's</a:t>
            </a:r>
            <a:r>
              <a:rPr spc="90" dirty="0"/>
              <a:t> </a:t>
            </a:r>
            <a:r>
              <a:rPr dirty="0"/>
              <a:t>hypothesis</a:t>
            </a:r>
            <a:r>
              <a:rPr spc="95" dirty="0"/>
              <a:t> </a:t>
            </a:r>
            <a:r>
              <a:rPr dirty="0"/>
              <a:t>space</a:t>
            </a:r>
            <a:r>
              <a:rPr spc="90" dirty="0"/>
              <a:t> </a:t>
            </a:r>
            <a:r>
              <a:rPr dirty="0"/>
              <a:t>of</a:t>
            </a:r>
            <a:r>
              <a:rPr spc="85" dirty="0"/>
              <a:t> </a:t>
            </a:r>
            <a:r>
              <a:rPr dirty="0"/>
              <a:t>all</a:t>
            </a:r>
            <a:r>
              <a:rPr spc="85" dirty="0"/>
              <a:t> </a:t>
            </a:r>
            <a:r>
              <a:rPr dirty="0"/>
              <a:t>decision</a:t>
            </a:r>
            <a:r>
              <a:rPr spc="75" dirty="0"/>
              <a:t> </a:t>
            </a:r>
            <a:r>
              <a:rPr dirty="0"/>
              <a:t>trees</a:t>
            </a:r>
            <a:r>
              <a:rPr spc="90" dirty="0"/>
              <a:t> </a:t>
            </a:r>
            <a:r>
              <a:rPr dirty="0"/>
              <a:t>is</a:t>
            </a:r>
            <a:r>
              <a:rPr spc="75" dirty="0"/>
              <a:t> </a:t>
            </a:r>
            <a:r>
              <a:rPr dirty="0"/>
              <a:t>a</a:t>
            </a:r>
            <a:r>
              <a:rPr spc="90" dirty="0"/>
              <a:t> </a:t>
            </a:r>
            <a:r>
              <a:rPr b="1" i="1" dirty="0">
                <a:latin typeface="Times New Roman"/>
                <a:cs typeface="Times New Roman"/>
              </a:rPr>
              <a:t>complete</a:t>
            </a:r>
            <a:r>
              <a:rPr b="1" i="1" spc="90" dirty="0">
                <a:latin typeface="Times New Roman"/>
                <a:cs typeface="Times New Roman"/>
              </a:rPr>
              <a:t> </a:t>
            </a:r>
            <a:r>
              <a:rPr dirty="0"/>
              <a:t>space</a:t>
            </a:r>
            <a:r>
              <a:rPr spc="90" dirty="0"/>
              <a:t> </a:t>
            </a:r>
            <a:r>
              <a:rPr dirty="0"/>
              <a:t>of</a:t>
            </a:r>
            <a:r>
              <a:rPr spc="80" dirty="0"/>
              <a:t> </a:t>
            </a:r>
            <a:r>
              <a:rPr dirty="0"/>
              <a:t>finite</a:t>
            </a:r>
            <a:r>
              <a:rPr spc="80" dirty="0"/>
              <a:t> </a:t>
            </a:r>
            <a:r>
              <a:rPr spc="-10" dirty="0"/>
              <a:t>discrete- </a:t>
            </a:r>
            <a:r>
              <a:rPr dirty="0"/>
              <a:t>valued</a:t>
            </a:r>
            <a:r>
              <a:rPr spc="254" dirty="0"/>
              <a:t> </a:t>
            </a:r>
            <a:r>
              <a:rPr dirty="0"/>
              <a:t>functions,</a:t>
            </a:r>
            <a:r>
              <a:rPr spc="254" dirty="0"/>
              <a:t> </a:t>
            </a:r>
            <a:r>
              <a:rPr dirty="0"/>
              <a:t>relative</a:t>
            </a:r>
            <a:r>
              <a:rPr spc="245" dirty="0"/>
              <a:t> </a:t>
            </a:r>
            <a:r>
              <a:rPr dirty="0"/>
              <a:t>to</a:t>
            </a:r>
            <a:r>
              <a:rPr spc="245" dirty="0"/>
              <a:t> </a:t>
            </a:r>
            <a:r>
              <a:rPr dirty="0"/>
              <a:t>the</a:t>
            </a:r>
            <a:r>
              <a:rPr spc="250" dirty="0"/>
              <a:t> </a:t>
            </a:r>
            <a:r>
              <a:rPr dirty="0"/>
              <a:t>available</a:t>
            </a:r>
            <a:r>
              <a:rPr spc="250" dirty="0"/>
              <a:t> </a:t>
            </a:r>
            <a:r>
              <a:rPr dirty="0"/>
              <a:t>attributes.</a:t>
            </a:r>
            <a:r>
              <a:rPr spc="240" dirty="0"/>
              <a:t> </a:t>
            </a:r>
            <a:r>
              <a:rPr dirty="0"/>
              <a:t>Because</a:t>
            </a:r>
            <a:r>
              <a:rPr spc="265" dirty="0"/>
              <a:t> </a:t>
            </a:r>
            <a:r>
              <a:rPr dirty="0"/>
              <a:t>every</a:t>
            </a:r>
            <a:r>
              <a:rPr spc="265" dirty="0"/>
              <a:t> </a:t>
            </a:r>
            <a:r>
              <a:rPr dirty="0"/>
              <a:t>finite</a:t>
            </a:r>
            <a:r>
              <a:rPr spc="254" dirty="0"/>
              <a:t> </a:t>
            </a:r>
            <a:r>
              <a:rPr spc="-10" dirty="0"/>
              <a:t>discrete- </a:t>
            </a:r>
            <a:r>
              <a:rPr dirty="0"/>
              <a:t>valued</a:t>
            </a:r>
            <a:r>
              <a:rPr spc="-25" dirty="0"/>
              <a:t> </a:t>
            </a:r>
            <a:r>
              <a:rPr dirty="0"/>
              <a:t>function</a:t>
            </a:r>
            <a:r>
              <a:rPr spc="-15" dirty="0"/>
              <a:t> </a:t>
            </a:r>
            <a:r>
              <a:rPr dirty="0"/>
              <a:t>can</a:t>
            </a:r>
            <a:r>
              <a:rPr spc="-20" dirty="0"/>
              <a:t> </a:t>
            </a:r>
            <a:r>
              <a:rPr dirty="0"/>
              <a:t>be represented</a:t>
            </a:r>
            <a:r>
              <a:rPr spc="-40" dirty="0"/>
              <a:t> </a:t>
            </a:r>
            <a:r>
              <a:rPr dirty="0"/>
              <a:t>by some</a:t>
            </a:r>
            <a:r>
              <a:rPr spc="10" dirty="0"/>
              <a:t> </a:t>
            </a:r>
            <a:r>
              <a:rPr dirty="0"/>
              <a:t>decision</a:t>
            </a:r>
            <a:r>
              <a:rPr spc="-20" dirty="0"/>
              <a:t> tree</a:t>
            </a:r>
          </a:p>
          <a:p>
            <a:pPr marL="240029" lvl="1" indent="-227329" algn="just">
              <a:lnSpc>
                <a:spcPts val="2740"/>
              </a:lnSpc>
              <a:spcBef>
                <a:spcPts val="675"/>
              </a:spcBef>
              <a:buFont typeface="Arial"/>
              <a:buChar char="•"/>
              <a:tabLst>
                <a:tab pos="240029" algn="l"/>
              </a:tabLst>
            </a:pPr>
            <a:r>
              <a:rPr sz="2400" dirty="0">
                <a:latin typeface="Times New Roman"/>
                <a:cs typeface="Times New Roman"/>
              </a:rPr>
              <a:t>ID3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avoids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one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major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risks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methods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that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b="1" i="1" dirty="0">
                <a:latin typeface="Times New Roman"/>
                <a:cs typeface="Times New Roman"/>
              </a:rPr>
              <a:t>search</a:t>
            </a:r>
            <a:r>
              <a:rPr sz="2400" b="1" i="1" spc="-10" dirty="0">
                <a:latin typeface="Times New Roman"/>
                <a:cs typeface="Times New Roman"/>
              </a:rPr>
              <a:t> </a:t>
            </a:r>
            <a:r>
              <a:rPr sz="2400" b="1" i="1" dirty="0">
                <a:latin typeface="Times New Roman"/>
                <a:cs typeface="Times New Roman"/>
              </a:rPr>
              <a:t>incomplete</a:t>
            </a:r>
            <a:r>
              <a:rPr sz="2400" b="1" i="1" spc="-55" dirty="0">
                <a:latin typeface="Times New Roman"/>
                <a:cs typeface="Times New Roman"/>
              </a:rPr>
              <a:t> </a:t>
            </a:r>
            <a:r>
              <a:rPr sz="2400" b="1" i="1" spc="-10" dirty="0">
                <a:latin typeface="Times New Roman"/>
                <a:cs typeface="Times New Roman"/>
              </a:rPr>
              <a:t>hypothesis</a:t>
            </a:r>
            <a:endParaRPr sz="2400">
              <a:latin typeface="Times New Roman"/>
              <a:cs typeface="Times New Roman"/>
            </a:endParaRPr>
          </a:p>
          <a:p>
            <a:pPr marL="241300" algn="just">
              <a:lnSpc>
                <a:spcPts val="2740"/>
              </a:lnSpc>
            </a:pPr>
            <a:r>
              <a:rPr b="1" i="1" dirty="0">
                <a:latin typeface="Times New Roman"/>
                <a:cs typeface="Times New Roman"/>
              </a:rPr>
              <a:t>spaces</a:t>
            </a:r>
            <a:r>
              <a:rPr b="1" i="1" spc="-20" dirty="0">
                <a:latin typeface="Times New Roman"/>
                <a:cs typeface="Times New Roman"/>
              </a:rPr>
              <a:t> </a:t>
            </a:r>
            <a:r>
              <a:rPr dirty="0"/>
              <a:t>:</a:t>
            </a:r>
            <a:r>
              <a:rPr spc="-10" dirty="0"/>
              <a:t> </a:t>
            </a:r>
            <a:r>
              <a:rPr dirty="0"/>
              <a:t>that</a:t>
            </a:r>
            <a:r>
              <a:rPr spc="-20" dirty="0"/>
              <a:t> </a:t>
            </a:r>
            <a:r>
              <a:rPr dirty="0"/>
              <a:t>the</a:t>
            </a:r>
            <a:r>
              <a:rPr spc="-30" dirty="0"/>
              <a:t> </a:t>
            </a:r>
            <a:r>
              <a:rPr dirty="0"/>
              <a:t>hypothesis</a:t>
            </a:r>
            <a:r>
              <a:rPr spc="-20" dirty="0"/>
              <a:t> </a:t>
            </a:r>
            <a:r>
              <a:rPr dirty="0"/>
              <a:t>space</a:t>
            </a:r>
            <a:r>
              <a:rPr spc="-10" dirty="0"/>
              <a:t> </a:t>
            </a:r>
            <a:r>
              <a:rPr dirty="0"/>
              <a:t>might</a:t>
            </a:r>
            <a:r>
              <a:rPr spc="-5" dirty="0"/>
              <a:t> </a:t>
            </a:r>
            <a:r>
              <a:rPr dirty="0"/>
              <a:t>not</a:t>
            </a:r>
            <a:r>
              <a:rPr spc="-20" dirty="0"/>
              <a:t> </a:t>
            </a:r>
            <a:r>
              <a:rPr dirty="0"/>
              <a:t>contain</a:t>
            </a:r>
            <a:r>
              <a:rPr spc="-25" dirty="0"/>
              <a:t> </a:t>
            </a:r>
            <a:r>
              <a:rPr dirty="0"/>
              <a:t>the</a:t>
            </a:r>
            <a:r>
              <a:rPr spc="-30" dirty="0"/>
              <a:t> </a:t>
            </a:r>
            <a:r>
              <a:rPr dirty="0"/>
              <a:t>target</a:t>
            </a:r>
            <a:r>
              <a:rPr spc="-25" dirty="0"/>
              <a:t> </a:t>
            </a:r>
            <a:r>
              <a:rPr spc="-10" dirty="0"/>
              <a:t>function.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29</a:t>
            </a:fld>
            <a:endParaRPr spc="-25" dirty="0"/>
          </a:p>
        </p:txBody>
      </p:sp>
      <p:sp>
        <p:nvSpPr>
          <p:cNvPr id="2" name="object 2"/>
          <p:cNvSpPr txBox="1"/>
          <p:nvPr/>
        </p:nvSpPr>
        <p:spPr>
          <a:xfrm>
            <a:off x="916940" y="532886"/>
            <a:ext cx="10309225" cy="3735704"/>
          </a:xfrm>
          <a:prstGeom prst="rect">
            <a:avLst/>
          </a:prstGeom>
        </p:spPr>
        <p:txBody>
          <a:bodyPr vert="horz" wrap="square" lIns="0" tIns="53975" rIns="0" bIns="0" rtlCol="0">
            <a:spAutoFit/>
          </a:bodyPr>
          <a:lstStyle/>
          <a:p>
            <a:pPr marL="12700" marR="268605" indent="-635">
              <a:lnSpc>
                <a:spcPts val="2590"/>
              </a:lnSpc>
              <a:spcBef>
                <a:spcPts val="425"/>
              </a:spcBef>
            </a:pPr>
            <a:r>
              <a:rPr sz="2400" dirty="0">
                <a:latin typeface="Times New Roman"/>
                <a:cs typeface="Times New Roman"/>
              </a:rPr>
              <a:t>2.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ID3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maintains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b="1" i="1" dirty="0">
                <a:latin typeface="Times New Roman"/>
                <a:cs typeface="Times New Roman"/>
              </a:rPr>
              <a:t>only</a:t>
            </a:r>
            <a:r>
              <a:rPr sz="2400" b="1" i="1" spc="-20" dirty="0">
                <a:latin typeface="Times New Roman"/>
                <a:cs typeface="Times New Roman"/>
              </a:rPr>
              <a:t> </a:t>
            </a:r>
            <a:r>
              <a:rPr sz="2400" b="1" i="1" dirty="0">
                <a:latin typeface="Times New Roman"/>
                <a:cs typeface="Times New Roman"/>
              </a:rPr>
              <a:t>a</a:t>
            </a:r>
            <a:r>
              <a:rPr sz="2400" b="1" i="1" spc="-10" dirty="0">
                <a:latin typeface="Times New Roman"/>
                <a:cs typeface="Times New Roman"/>
              </a:rPr>
              <a:t> </a:t>
            </a:r>
            <a:r>
              <a:rPr sz="2400" b="1" i="1" dirty="0">
                <a:latin typeface="Times New Roman"/>
                <a:cs typeface="Times New Roman"/>
              </a:rPr>
              <a:t>single</a:t>
            </a:r>
            <a:r>
              <a:rPr sz="2400" b="1" i="1" spc="-30" dirty="0">
                <a:latin typeface="Times New Roman"/>
                <a:cs typeface="Times New Roman"/>
              </a:rPr>
              <a:t> </a:t>
            </a:r>
            <a:r>
              <a:rPr sz="2400" b="1" i="1" dirty="0">
                <a:latin typeface="Times New Roman"/>
                <a:cs typeface="Times New Roman"/>
              </a:rPr>
              <a:t>current</a:t>
            </a:r>
            <a:r>
              <a:rPr sz="2400" b="1" i="1" spc="-10" dirty="0">
                <a:latin typeface="Times New Roman"/>
                <a:cs typeface="Times New Roman"/>
              </a:rPr>
              <a:t> </a:t>
            </a:r>
            <a:r>
              <a:rPr sz="2400" b="1" i="1" dirty="0">
                <a:latin typeface="Times New Roman"/>
                <a:cs typeface="Times New Roman"/>
              </a:rPr>
              <a:t>hypothesis</a:t>
            </a:r>
            <a:r>
              <a:rPr sz="2400" b="1" i="1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as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it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searches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through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10" dirty="0">
                <a:latin typeface="Times New Roman"/>
                <a:cs typeface="Times New Roman"/>
              </a:rPr>
              <a:t> space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decision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trees.</a:t>
            </a:r>
            <a:endParaRPr sz="2400">
              <a:latin typeface="Times New Roman"/>
              <a:cs typeface="Times New Roman"/>
            </a:endParaRPr>
          </a:p>
          <a:p>
            <a:pPr marL="455930" marR="5080">
              <a:lnSpc>
                <a:spcPts val="2590"/>
              </a:lnSpc>
              <a:spcBef>
                <a:spcPts val="1000"/>
              </a:spcBef>
            </a:pPr>
            <a:r>
              <a:rPr sz="2400" dirty="0">
                <a:latin typeface="Times New Roman"/>
                <a:cs typeface="Times New Roman"/>
              </a:rPr>
              <a:t>For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example,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with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earlier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version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space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candidate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elimination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method,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which </a:t>
            </a:r>
            <a:r>
              <a:rPr sz="2400" dirty="0">
                <a:latin typeface="Times New Roman"/>
                <a:cs typeface="Times New Roman"/>
              </a:rPr>
              <a:t>maintains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set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b="1" i="1" dirty="0">
                <a:latin typeface="Times New Roman"/>
                <a:cs typeface="Times New Roman"/>
              </a:rPr>
              <a:t>all</a:t>
            </a:r>
            <a:r>
              <a:rPr sz="2400" b="1" i="1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hypotheses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consistent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with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available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training examples.</a:t>
            </a:r>
            <a:endParaRPr sz="2400">
              <a:latin typeface="Times New Roman"/>
              <a:cs typeface="Times New Roman"/>
            </a:endParaRPr>
          </a:p>
          <a:p>
            <a:pPr marL="12700" marR="81280">
              <a:lnSpc>
                <a:spcPts val="2590"/>
              </a:lnSpc>
              <a:spcBef>
                <a:spcPts val="1015"/>
              </a:spcBef>
            </a:pPr>
            <a:r>
              <a:rPr sz="2400" dirty="0">
                <a:latin typeface="Times New Roman"/>
                <a:cs typeface="Times New Roman"/>
              </a:rPr>
              <a:t>By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determining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only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single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hypothesis,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ID3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loses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capabilities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that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follow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Times New Roman"/>
                <a:cs typeface="Times New Roman"/>
              </a:rPr>
              <a:t>from </a:t>
            </a:r>
            <a:r>
              <a:rPr sz="2400" dirty="0">
                <a:latin typeface="Times New Roman"/>
                <a:cs typeface="Times New Roman"/>
              </a:rPr>
              <a:t>explicitly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representing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all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consistent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hypotheses.</a:t>
            </a:r>
            <a:endParaRPr sz="2400">
              <a:latin typeface="Times New Roman"/>
              <a:cs typeface="Times New Roman"/>
            </a:endParaRPr>
          </a:p>
          <a:p>
            <a:pPr marL="455930" marR="621665" algn="just">
              <a:lnSpc>
                <a:spcPts val="2590"/>
              </a:lnSpc>
              <a:spcBef>
                <a:spcPts val="1005"/>
              </a:spcBef>
            </a:pPr>
            <a:r>
              <a:rPr sz="2400" dirty="0">
                <a:latin typeface="Times New Roman"/>
                <a:cs typeface="Times New Roman"/>
              </a:rPr>
              <a:t>For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example,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it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does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not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have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ability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determine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how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many</a:t>
            </a:r>
            <a:r>
              <a:rPr sz="2400" spc="-10" dirty="0">
                <a:latin typeface="Times New Roman"/>
                <a:cs typeface="Times New Roman"/>
              </a:rPr>
              <a:t> alternative </a:t>
            </a:r>
            <a:r>
              <a:rPr sz="2400" dirty="0">
                <a:latin typeface="Times New Roman"/>
                <a:cs typeface="Times New Roman"/>
              </a:rPr>
              <a:t>decision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trees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are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consistent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with the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available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training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data,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or to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pose </a:t>
            </a:r>
            <a:r>
              <a:rPr sz="2400" spc="-25" dirty="0">
                <a:latin typeface="Times New Roman"/>
                <a:cs typeface="Times New Roman"/>
              </a:rPr>
              <a:t>new </a:t>
            </a:r>
            <a:r>
              <a:rPr sz="2400" dirty="0">
                <a:latin typeface="Times New Roman"/>
                <a:cs typeface="Times New Roman"/>
              </a:rPr>
              <a:t>instance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queries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that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optimally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resolve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among these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competing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hypotheses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411606" y="608147"/>
            <a:ext cx="9368155" cy="6972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spc="-95" dirty="0"/>
              <a:t>DECISION</a:t>
            </a:r>
            <a:r>
              <a:rPr sz="4400" b="0" spc="-130" dirty="0">
                <a:latin typeface="Times New Roman"/>
                <a:cs typeface="Times New Roman"/>
              </a:rPr>
              <a:t> </a:t>
            </a:r>
            <a:r>
              <a:rPr sz="4400" spc="-245" dirty="0"/>
              <a:t>TREE</a:t>
            </a:r>
            <a:r>
              <a:rPr sz="4400" b="0" spc="-130" dirty="0">
                <a:latin typeface="Times New Roman"/>
                <a:cs typeface="Times New Roman"/>
              </a:rPr>
              <a:t> </a:t>
            </a:r>
            <a:r>
              <a:rPr sz="4400" spc="-90" dirty="0"/>
              <a:t>REPRESENTATION</a:t>
            </a:r>
            <a:endParaRPr sz="4400">
              <a:latin typeface="Times New Roman"/>
              <a:cs typeface="Times New Roman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284342" y="1951456"/>
            <a:ext cx="7603636" cy="4076015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10062206" y="1883226"/>
            <a:ext cx="1919605" cy="3497579"/>
          </a:xfrm>
          <a:prstGeom prst="rect">
            <a:avLst/>
          </a:prstGeom>
        </p:spPr>
        <p:txBody>
          <a:bodyPr vert="horz" wrap="square" lIns="0" tIns="53975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425"/>
              </a:spcBef>
              <a:tabLst>
                <a:tab pos="1740535" algn="l"/>
              </a:tabLst>
            </a:pPr>
            <a:r>
              <a:rPr sz="1800" spc="-10" dirty="0">
                <a:latin typeface="Times New Roman"/>
                <a:cs typeface="Times New Roman"/>
              </a:rPr>
              <a:t>FIGURE:</a:t>
            </a:r>
            <a:r>
              <a:rPr sz="1800" dirty="0">
                <a:latin typeface="Times New Roman"/>
                <a:cs typeface="Times New Roman"/>
              </a:rPr>
              <a:t>	</a:t>
            </a:r>
            <a:r>
              <a:rPr sz="1800" spc="-50" dirty="0">
                <a:latin typeface="Times New Roman"/>
                <a:cs typeface="Times New Roman"/>
              </a:rPr>
              <a:t>A</a:t>
            </a:r>
            <a:endParaRPr sz="1800">
              <a:latin typeface="Times New Roman"/>
              <a:cs typeface="Times New Roman"/>
            </a:endParaRPr>
          </a:p>
          <a:p>
            <a:pPr marL="12700" marR="15240" algn="just">
              <a:lnSpc>
                <a:spcPct val="114999"/>
              </a:lnSpc>
              <a:spcBef>
                <a:spcPts val="5"/>
              </a:spcBef>
            </a:pPr>
            <a:r>
              <a:rPr sz="1800" dirty="0">
                <a:latin typeface="Times New Roman"/>
                <a:cs typeface="Times New Roman"/>
              </a:rPr>
              <a:t>decision</a:t>
            </a:r>
            <a:r>
              <a:rPr sz="1800" spc="13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tree</a:t>
            </a:r>
            <a:r>
              <a:rPr sz="1800" spc="14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for</a:t>
            </a:r>
            <a:r>
              <a:rPr sz="1800" spc="130" dirty="0">
                <a:latin typeface="Times New Roman"/>
                <a:cs typeface="Times New Roman"/>
              </a:rPr>
              <a:t> </a:t>
            </a:r>
            <a:r>
              <a:rPr sz="1800" spc="-25" dirty="0">
                <a:latin typeface="Times New Roman"/>
                <a:cs typeface="Times New Roman"/>
              </a:rPr>
              <a:t>the </a:t>
            </a:r>
            <a:r>
              <a:rPr sz="1800" dirty="0">
                <a:latin typeface="Times New Roman"/>
                <a:cs typeface="Times New Roman"/>
              </a:rPr>
              <a:t>concept</a:t>
            </a:r>
            <a:r>
              <a:rPr sz="1800" spc="20" dirty="0">
                <a:latin typeface="Times New Roman"/>
                <a:cs typeface="Times New Roman"/>
              </a:rPr>
              <a:t> </a:t>
            </a:r>
            <a:r>
              <a:rPr sz="1800" b="1" i="1" spc="-20" dirty="0">
                <a:latin typeface="Times New Roman"/>
                <a:cs typeface="Times New Roman"/>
              </a:rPr>
              <a:t>PlayTennis</a:t>
            </a:r>
            <a:r>
              <a:rPr sz="1800" spc="-20" dirty="0">
                <a:latin typeface="Times New Roman"/>
                <a:cs typeface="Times New Roman"/>
              </a:rPr>
              <a:t>. </a:t>
            </a:r>
            <a:r>
              <a:rPr sz="1800" dirty="0">
                <a:latin typeface="Times New Roman"/>
                <a:cs typeface="Times New Roman"/>
              </a:rPr>
              <a:t>An</a:t>
            </a:r>
            <a:r>
              <a:rPr sz="1800" spc="420" dirty="0">
                <a:latin typeface="Times New Roman"/>
                <a:cs typeface="Times New Roman"/>
              </a:rPr>
              <a:t>   </a:t>
            </a:r>
            <a:r>
              <a:rPr sz="1800" dirty="0">
                <a:latin typeface="Times New Roman"/>
                <a:cs typeface="Times New Roman"/>
              </a:rPr>
              <a:t>example</a:t>
            </a:r>
            <a:r>
              <a:rPr sz="1800" spc="425" dirty="0">
                <a:latin typeface="Times New Roman"/>
                <a:cs typeface="Times New Roman"/>
              </a:rPr>
              <a:t>   </a:t>
            </a:r>
            <a:r>
              <a:rPr sz="1800" spc="-25" dirty="0">
                <a:latin typeface="Times New Roman"/>
                <a:cs typeface="Times New Roman"/>
              </a:rPr>
              <a:t>is </a:t>
            </a:r>
            <a:r>
              <a:rPr sz="1800" dirty="0">
                <a:latin typeface="Times New Roman"/>
                <a:cs typeface="Times New Roman"/>
              </a:rPr>
              <a:t>classified</a:t>
            </a:r>
            <a:r>
              <a:rPr sz="1800" spc="114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by</a:t>
            </a:r>
            <a:r>
              <a:rPr sz="1800" spc="14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sorting </a:t>
            </a:r>
            <a:r>
              <a:rPr sz="1800" dirty="0">
                <a:latin typeface="Times New Roman"/>
                <a:cs typeface="Times New Roman"/>
              </a:rPr>
              <a:t>it</a:t>
            </a:r>
            <a:r>
              <a:rPr sz="1800" spc="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through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the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tree</a:t>
            </a:r>
            <a:r>
              <a:rPr sz="1800" spc="20" dirty="0">
                <a:latin typeface="Times New Roman"/>
                <a:cs typeface="Times New Roman"/>
              </a:rPr>
              <a:t> </a:t>
            </a:r>
            <a:r>
              <a:rPr sz="1800" spc="-25" dirty="0">
                <a:latin typeface="Times New Roman"/>
                <a:cs typeface="Times New Roman"/>
              </a:rPr>
              <a:t>to </a:t>
            </a:r>
            <a:r>
              <a:rPr sz="1800" dirty="0">
                <a:latin typeface="Times New Roman"/>
                <a:cs typeface="Times New Roman"/>
              </a:rPr>
              <a:t>the</a:t>
            </a:r>
            <a:r>
              <a:rPr sz="1800" spc="35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appropriate</a:t>
            </a:r>
            <a:r>
              <a:rPr sz="1800" spc="345" dirty="0">
                <a:latin typeface="Times New Roman"/>
                <a:cs typeface="Times New Roman"/>
              </a:rPr>
              <a:t> </a:t>
            </a:r>
            <a:r>
              <a:rPr sz="1800" spc="-20" dirty="0">
                <a:latin typeface="Times New Roman"/>
                <a:cs typeface="Times New Roman"/>
              </a:rPr>
              <a:t>leaf </a:t>
            </a:r>
            <a:r>
              <a:rPr sz="1800" dirty="0">
                <a:latin typeface="Times New Roman"/>
                <a:cs typeface="Times New Roman"/>
              </a:rPr>
              <a:t>node,</a:t>
            </a:r>
            <a:r>
              <a:rPr sz="1800" spc="10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then</a:t>
            </a:r>
            <a:r>
              <a:rPr sz="1800" spc="9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returning </a:t>
            </a:r>
            <a:r>
              <a:rPr sz="1800" dirty="0">
                <a:latin typeface="Times New Roman"/>
                <a:cs typeface="Times New Roman"/>
              </a:rPr>
              <a:t>the</a:t>
            </a:r>
            <a:r>
              <a:rPr sz="1800" spc="320" dirty="0">
                <a:latin typeface="Times New Roman"/>
                <a:cs typeface="Times New Roman"/>
              </a:rPr>
              <a:t>    </a:t>
            </a:r>
            <a:r>
              <a:rPr sz="1800" spc="-10" dirty="0">
                <a:latin typeface="Times New Roman"/>
                <a:cs typeface="Times New Roman"/>
              </a:rPr>
              <a:t>classification </a:t>
            </a:r>
            <a:r>
              <a:rPr sz="1800" dirty="0">
                <a:latin typeface="Times New Roman"/>
                <a:cs typeface="Times New Roman"/>
              </a:rPr>
              <a:t>associated</a:t>
            </a:r>
            <a:r>
              <a:rPr sz="1800" spc="3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with</a:t>
            </a:r>
            <a:r>
              <a:rPr sz="1800" spc="325" dirty="0">
                <a:latin typeface="Times New Roman"/>
                <a:cs typeface="Times New Roman"/>
              </a:rPr>
              <a:t> </a:t>
            </a:r>
            <a:r>
              <a:rPr sz="1800" spc="-20" dirty="0">
                <a:latin typeface="Times New Roman"/>
                <a:cs typeface="Times New Roman"/>
              </a:rPr>
              <a:t>this leaf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3</a:t>
            </a:fld>
            <a:endParaRPr spc="-25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30</a:t>
            </a:fld>
            <a:endParaRPr spc="-25" dirty="0"/>
          </a:p>
        </p:txBody>
      </p:sp>
      <p:sp>
        <p:nvSpPr>
          <p:cNvPr id="2" name="object 2"/>
          <p:cNvSpPr txBox="1"/>
          <p:nvPr/>
        </p:nvSpPr>
        <p:spPr>
          <a:xfrm>
            <a:off x="916940" y="532886"/>
            <a:ext cx="10360025" cy="5307330"/>
          </a:xfrm>
          <a:prstGeom prst="rect">
            <a:avLst/>
          </a:prstGeom>
        </p:spPr>
        <p:txBody>
          <a:bodyPr vert="horz" wrap="square" lIns="0" tIns="53975" rIns="0" bIns="0" rtlCol="0">
            <a:spAutoFit/>
          </a:bodyPr>
          <a:lstStyle/>
          <a:p>
            <a:pPr marL="12700" marR="5080" indent="-635" algn="just">
              <a:lnSpc>
                <a:spcPts val="2590"/>
              </a:lnSpc>
              <a:spcBef>
                <a:spcPts val="425"/>
              </a:spcBef>
              <a:buFont typeface="Times New Roman"/>
              <a:buAutoNum type="arabicPeriod" startAt="3"/>
              <a:tabLst>
                <a:tab pos="12700" algn="l"/>
                <a:tab pos="342900" algn="l"/>
              </a:tabLst>
            </a:pPr>
            <a:r>
              <a:rPr sz="2400" b="1" dirty="0">
                <a:latin typeface="Times New Roman"/>
                <a:cs typeface="Times New Roman"/>
              </a:rPr>
              <a:t>	ID3</a:t>
            </a:r>
            <a:r>
              <a:rPr sz="2400" b="1" spc="18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</a:t>
            </a:r>
            <a:r>
              <a:rPr sz="2400" spc="1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its</a:t>
            </a:r>
            <a:r>
              <a:rPr sz="2400" spc="1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pure</a:t>
            </a:r>
            <a:r>
              <a:rPr sz="2400" spc="1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form</a:t>
            </a:r>
            <a:r>
              <a:rPr sz="2400" spc="18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performs</a:t>
            </a:r>
            <a:r>
              <a:rPr sz="2400" spc="190" dirty="0">
                <a:latin typeface="Times New Roman"/>
                <a:cs typeface="Times New Roman"/>
              </a:rPr>
              <a:t> </a:t>
            </a:r>
            <a:r>
              <a:rPr sz="2400" b="1" i="1" dirty="0">
                <a:latin typeface="Times New Roman"/>
                <a:cs typeface="Times New Roman"/>
              </a:rPr>
              <a:t>no</a:t>
            </a:r>
            <a:r>
              <a:rPr sz="2400" b="1" i="1" spc="195" dirty="0">
                <a:latin typeface="Times New Roman"/>
                <a:cs typeface="Times New Roman"/>
              </a:rPr>
              <a:t> </a:t>
            </a:r>
            <a:r>
              <a:rPr sz="2400" b="1" i="1" dirty="0">
                <a:latin typeface="Times New Roman"/>
                <a:cs typeface="Times New Roman"/>
              </a:rPr>
              <a:t>backtracking</a:t>
            </a:r>
            <a:r>
              <a:rPr sz="2400" b="1" i="1" spc="190" dirty="0">
                <a:latin typeface="Times New Roman"/>
                <a:cs typeface="Times New Roman"/>
              </a:rPr>
              <a:t> </a:t>
            </a:r>
            <a:r>
              <a:rPr sz="2400" b="1" i="1" dirty="0">
                <a:latin typeface="Times New Roman"/>
                <a:cs typeface="Times New Roman"/>
              </a:rPr>
              <a:t>in</a:t>
            </a:r>
            <a:r>
              <a:rPr sz="2400" b="1" i="1" spc="185" dirty="0">
                <a:latin typeface="Times New Roman"/>
                <a:cs typeface="Times New Roman"/>
              </a:rPr>
              <a:t> </a:t>
            </a:r>
            <a:r>
              <a:rPr sz="2400" b="1" i="1" dirty="0">
                <a:latin typeface="Times New Roman"/>
                <a:cs typeface="Times New Roman"/>
              </a:rPr>
              <a:t>its</a:t>
            </a:r>
            <a:r>
              <a:rPr sz="2400" b="1" i="1" spc="185" dirty="0">
                <a:latin typeface="Times New Roman"/>
                <a:cs typeface="Times New Roman"/>
              </a:rPr>
              <a:t> </a:t>
            </a:r>
            <a:r>
              <a:rPr sz="2400" b="1" i="1" dirty="0">
                <a:latin typeface="Times New Roman"/>
                <a:cs typeface="Times New Roman"/>
              </a:rPr>
              <a:t>search</a:t>
            </a:r>
            <a:r>
              <a:rPr sz="2400" dirty="0">
                <a:latin typeface="Times New Roman"/>
                <a:cs typeface="Times New Roman"/>
              </a:rPr>
              <a:t>.</a:t>
            </a:r>
            <a:r>
              <a:rPr sz="2400" spc="1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Once</a:t>
            </a:r>
            <a:r>
              <a:rPr sz="2400" spc="1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it</a:t>
            </a:r>
            <a:r>
              <a:rPr sz="2400" spc="1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selects</a:t>
            </a:r>
            <a:r>
              <a:rPr sz="2400" spc="175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an </a:t>
            </a:r>
            <a:r>
              <a:rPr sz="2400" dirty="0">
                <a:latin typeface="Times New Roman"/>
                <a:cs typeface="Times New Roman"/>
              </a:rPr>
              <a:t>attribute</a:t>
            </a:r>
            <a:r>
              <a:rPr sz="2400" spc="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test</a:t>
            </a:r>
            <a:r>
              <a:rPr sz="2400" spc="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at</a:t>
            </a:r>
            <a:r>
              <a:rPr sz="2400" spc="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</a:t>
            </a:r>
            <a:r>
              <a:rPr sz="2400" spc="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particular</a:t>
            </a:r>
            <a:r>
              <a:rPr sz="2400" spc="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level</a:t>
            </a:r>
            <a:r>
              <a:rPr sz="2400" spc="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</a:t>
            </a:r>
            <a:r>
              <a:rPr sz="2400" spc="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tree,</a:t>
            </a:r>
            <a:r>
              <a:rPr sz="2400" spc="8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it</a:t>
            </a:r>
            <a:r>
              <a:rPr sz="2400" spc="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never</a:t>
            </a:r>
            <a:r>
              <a:rPr sz="2400" spc="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backtracks</a:t>
            </a:r>
            <a:r>
              <a:rPr sz="2400" spc="8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reconsider</a:t>
            </a:r>
            <a:r>
              <a:rPr sz="2400" spc="70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Times New Roman"/>
                <a:cs typeface="Times New Roman"/>
              </a:rPr>
              <a:t>this </a:t>
            </a:r>
            <a:r>
              <a:rPr sz="2400" spc="-10" dirty="0">
                <a:latin typeface="Times New Roman"/>
                <a:cs typeface="Times New Roman"/>
              </a:rPr>
              <a:t>choice.</a:t>
            </a:r>
            <a:endParaRPr sz="2400">
              <a:latin typeface="Times New Roman"/>
              <a:cs typeface="Times New Roman"/>
            </a:endParaRPr>
          </a:p>
          <a:p>
            <a:pPr marL="239395" marR="5715" lvl="1" indent="-227329" algn="just">
              <a:lnSpc>
                <a:spcPct val="90000"/>
              </a:lnSpc>
              <a:spcBef>
                <a:spcPts val="965"/>
              </a:spcBef>
              <a:buFont typeface="Arial"/>
              <a:buChar char="•"/>
              <a:tabLst>
                <a:tab pos="241300" algn="l"/>
              </a:tabLst>
            </a:pPr>
            <a:r>
              <a:rPr sz="2400" dirty="0">
                <a:latin typeface="Times New Roman"/>
                <a:cs typeface="Times New Roman"/>
              </a:rPr>
              <a:t>In</a:t>
            </a:r>
            <a:r>
              <a:rPr sz="2400" spc="2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2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case</a:t>
            </a:r>
            <a:r>
              <a:rPr sz="2400" spc="2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23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ID3,</a:t>
            </a:r>
            <a:r>
              <a:rPr sz="2400" b="1" spc="2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</a:t>
            </a:r>
            <a:r>
              <a:rPr sz="2400" spc="2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locally</a:t>
            </a:r>
            <a:r>
              <a:rPr sz="2400" spc="2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optimal</a:t>
            </a:r>
            <a:r>
              <a:rPr sz="2400" spc="2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solution</a:t>
            </a:r>
            <a:r>
              <a:rPr sz="2400" spc="2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corresponds</a:t>
            </a:r>
            <a:r>
              <a:rPr sz="2400" spc="2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2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2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decision</a:t>
            </a:r>
            <a:r>
              <a:rPr sz="2400" spc="2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tree</a:t>
            </a:r>
            <a:r>
              <a:rPr sz="2400" spc="240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it 	</a:t>
            </a:r>
            <a:r>
              <a:rPr sz="2400" dirty="0">
                <a:latin typeface="Times New Roman"/>
                <a:cs typeface="Times New Roman"/>
              </a:rPr>
              <a:t>selects</a:t>
            </a:r>
            <a:r>
              <a:rPr sz="2400" spc="49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along</a:t>
            </a:r>
            <a:r>
              <a:rPr sz="2400" spc="4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49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single</a:t>
            </a:r>
            <a:r>
              <a:rPr sz="2400" spc="48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search</a:t>
            </a:r>
            <a:r>
              <a:rPr sz="2400" spc="49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path</a:t>
            </a:r>
            <a:r>
              <a:rPr sz="2400" spc="48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it</a:t>
            </a:r>
            <a:r>
              <a:rPr sz="2400" spc="484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explores.</a:t>
            </a:r>
            <a:r>
              <a:rPr sz="2400" spc="4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However,</a:t>
            </a:r>
            <a:r>
              <a:rPr sz="2400" spc="484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this</a:t>
            </a:r>
            <a:r>
              <a:rPr sz="2400" spc="48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locally</a:t>
            </a:r>
            <a:r>
              <a:rPr sz="2400" spc="48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optimal 	</a:t>
            </a:r>
            <a:r>
              <a:rPr sz="2400" dirty="0">
                <a:latin typeface="Times New Roman"/>
                <a:cs typeface="Times New Roman"/>
              </a:rPr>
              <a:t>solution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may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be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less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desirable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than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trees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that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would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have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been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encountered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along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spc="-50" dirty="0">
                <a:latin typeface="Times New Roman"/>
                <a:cs typeface="Times New Roman"/>
              </a:rPr>
              <a:t>a 	</a:t>
            </a:r>
            <a:r>
              <a:rPr sz="2400" dirty="0">
                <a:latin typeface="Times New Roman"/>
                <a:cs typeface="Times New Roman"/>
              </a:rPr>
              <a:t>different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branch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search.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875"/>
              </a:spcBef>
            </a:pPr>
            <a:endParaRPr sz="2400">
              <a:latin typeface="Times New Roman"/>
              <a:cs typeface="Times New Roman"/>
            </a:endParaRPr>
          </a:p>
          <a:p>
            <a:pPr marL="12700" marR="5080" indent="-635">
              <a:lnSpc>
                <a:spcPts val="2590"/>
              </a:lnSpc>
              <a:spcBef>
                <a:spcPts val="5"/>
              </a:spcBef>
              <a:buFont typeface="Times New Roman"/>
              <a:buAutoNum type="arabicPeriod" startAt="4"/>
              <a:tabLst>
                <a:tab pos="12700" algn="l"/>
                <a:tab pos="353695" algn="l"/>
              </a:tabLst>
            </a:pPr>
            <a:r>
              <a:rPr sz="2400" b="1" dirty="0">
                <a:latin typeface="Times New Roman"/>
                <a:cs typeface="Times New Roman"/>
              </a:rPr>
              <a:t>	ID3</a:t>
            </a:r>
            <a:r>
              <a:rPr sz="2400" b="1" spc="270" dirty="0">
                <a:latin typeface="Times New Roman"/>
                <a:cs typeface="Times New Roman"/>
              </a:rPr>
              <a:t> </a:t>
            </a:r>
            <a:r>
              <a:rPr sz="2400" b="1" i="1" dirty="0">
                <a:latin typeface="Times New Roman"/>
                <a:cs typeface="Times New Roman"/>
              </a:rPr>
              <a:t>uses</a:t>
            </a:r>
            <a:r>
              <a:rPr sz="2400" b="1" i="1" spc="290" dirty="0">
                <a:latin typeface="Times New Roman"/>
                <a:cs typeface="Times New Roman"/>
              </a:rPr>
              <a:t> </a:t>
            </a:r>
            <a:r>
              <a:rPr sz="2400" b="1" i="1" dirty="0">
                <a:latin typeface="Times New Roman"/>
                <a:cs typeface="Times New Roman"/>
              </a:rPr>
              <a:t>all</a:t>
            </a:r>
            <a:r>
              <a:rPr sz="2400" b="1" i="1" spc="275" dirty="0">
                <a:latin typeface="Times New Roman"/>
                <a:cs typeface="Times New Roman"/>
              </a:rPr>
              <a:t> </a:t>
            </a:r>
            <a:r>
              <a:rPr sz="2400" b="1" i="1" dirty="0">
                <a:latin typeface="Times New Roman"/>
                <a:cs typeface="Times New Roman"/>
              </a:rPr>
              <a:t>training</a:t>
            </a:r>
            <a:r>
              <a:rPr sz="2400" b="1" i="1" spc="280" dirty="0">
                <a:latin typeface="Times New Roman"/>
                <a:cs typeface="Times New Roman"/>
              </a:rPr>
              <a:t> </a:t>
            </a:r>
            <a:r>
              <a:rPr sz="2400" b="1" i="1" dirty="0">
                <a:latin typeface="Times New Roman"/>
                <a:cs typeface="Times New Roman"/>
              </a:rPr>
              <a:t>examples</a:t>
            </a:r>
            <a:r>
              <a:rPr sz="2400" b="1" i="1" spc="270" dirty="0">
                <a:latin typeface="Times New Roman"/>
                <a:cs typeface="Times New Roman"/>
              </a:rPr>
              <a:t> </a:t>
            </a:r>
            <a:r>
              <a:rPr sz="2400" b="1" i="1" dirty="0">
                <a:latin typeface="Times New Roman"/>
                <a:cs typeface="Times New Roman"/>
              </a:rPr>
              <a:t>at</a:t>
            </a:r>
            <a:r>
              <a:rPr sz="2400" b="1" i="1" spc="275" dirty="0">
                <a:latin typeface="Times New Roman"/>
                <a:cs typeface="Times New Roman"/>
              </a:rPr>
              <a:t> </a:t>
            </a:r>
            <a:r>
              <a:rPr sz="2400" b="1" i="1" dirty="0">
                <a:latin typeface="Times New Roman"/>
                <a:cs typeface="Times New Roman"/>
              </a:rPr>
              <a:t>each</a:t>
            </a:r>
            <a:r>
              <a:rPr sz="2400" b="1" i="1" spc="280" dirty="0">
                <a:latin typeface="Times New Roman"/>
                <a:cs typeface="Times New Roman"/>
              </a:rPr>
              <a:t> </a:t>
            </a:r>
            <a:r>
              <a:rPr sz="2400" b="1" i="1" dirty="0">
                <a:latin typeface="Times New Roman"/>
                <a:cs typeface="Times New Roman"/>
              </a:rPr>
              <a:t>step</a:t>
            </a:r>
            <a:r>
              <a:rPr sz="2400" b="1" i="1" spc="2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</a:t>
            </a:r>
            <a:r>
              <a:rPr sz="2400" spc="2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2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search</a:t>
            </a:r>
            <a:r>
              <a:rPr sz="2400" spc="2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2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make</a:t>
            </a:r>
            <a:r>
              <a:rPr sz="2400" spc="27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statistically </a:t>
            </a:r>
            <a:r>
              <a:rPr sz="2400" dirty="0">
                <a:latin typeface="Times New Roman"/>
                <a:cs typeface="Times New Roman"/>
              </a:rPr>
              <a:t>based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decisions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regarding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how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refine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its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current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hypothesis.</a:t>
            </a:r>
            <a:endParaRPr sz="2400">
              <a:latin typeface="Times New Roman"/>
              <a:cs typeface="Times New Roman"/>
            </a:endParaRPr>
          </a:p>
          <a:p>
            <a:pPr marL="240029" marR="5080" lvl="1" indent="-227329">
              <a:lnSpc>
                <a:spcPts val="2590"/>
              </a:lnSpc>
              <a:spcBef>
                <a:spcPts val="1000"/>
              </a:spcBef>
              <a:buFont typeface="Arial"/>
              <a:buChar char="•"/>
              <a:tabLst>
                <a:tab pos="241300" algn="l"/>
                <a:tab pos="913130" algn="l"/>
                <a:tab pos="2313940" algn="l"/>
                <a:tab pos="2731135" algn="l"/>
                <a:tab pos="3556000" algn="l"/>
                <a:tab pos="4868545" algn="l"/>
                <a:tab pos="6250940" algn="l"/>
                <a:tab pos="6668770" algn="l"/>
                <a:tab pos="7138034" algn="l"/>
                <a:tab pos="7674609" algn="l"/>
                <a:tab pos="8988425" algn="l"/>
                <a:tab pos="9355455" algn="l"/>
                <a:tab pos="9975850" algn="l"/>
              </a:tabLst>
            </a:pPr>
            <a:r>
              <a:rPr sz="2400" spc="-25" dirty="0">
                <a:latin typeface="Times New Roman"/>
                <a:cs typeface="Times New Roman"/>
              </a:rPr>
              <a:t>One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advantage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5" dirty="0">
                <a:latin typeface="Times New Roman"/>
                <a:cs typeface="Times New Roman"/>
              </a:rPr>
              <a:t>of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using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statistical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properties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5" dirty="0">
                <a:latin typeface="Times New Roman"/>
                <a:cs typeface="Times New Roman"/>
              </a:rPr>
              <a:t>of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5" dirty="0">
                <a:latin typeface="Times New Roman"/>
                <a:cs typeface="Times New Roman"/>
              </a:rPr>
              <a:t>all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5" dirty="0">
                <a:latin typeface="Times New Roman"/>
                <a:cs typeface="Times New Roman"/>
              </a:rPr>
              <a:t>the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examples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5" dirty="0">
                <a:latin typeface="Times New Roman"/>
                <a:cs typeface="Times New Roman"/>
              </a:rPr>
              <a:t>is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0" dirty="0">
                <a:latin typeface="Times New Roman"/>
                <a:cs typeface="Times New Roman"/>
              </a:rPr>
              <a:t>that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5" dirty="0">
                <a:latin typeface="Times New Roman"/>
                <a:cs typeface="Times New Roman"/>
              </a:rPr>
              <a:t>the 	</a:t>
            </a:r>
            <a:r>
              <a:rPr sz="2400" dirty="0">
                <a:latin typeface="Times New Roman"/>
                <a:cs typeface="Times New Roman"/>
              </a:rPr>
              <a:t>resulting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search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much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b="1" i="1" dirty="0">
                <a:latin typeface="Times New Roman"/>
                <a:cs typeface="Times New Roman"/>
              </a:rPr>
              <a:t>less</a:t>
            </a:r>
            <a:r>
              <a:rPr sz="2400" b="1" i="1" spc="-20" dirty="0">
                <a:latin typeface="Times New Roman"/>
                <a:cs typeface="Times New Roman"/>
              </a:rPr>
              <a:t> </a:t>
            </a:r>
            <a:r>
              <a:rPr sz="2400" b="1" i="1" dirty="0">
                <a:latin typeface="Times New Roman"/>
                <a:cs typeface="Times New Roman"/>
              </a:rPr>
              <a:t>sensitive</a:t>
            </a:r>
            <a:r>
              <a:rPr sz="2400" b="1" i="1" spc="-40" dirty="0">
                <a:latin typeface="Times New Roman"/>
                <a:cs typeface="Times New Roman"/>
              </a:rPr>
              <a:t> </a:t>
            </a:r>
            <a:r>
              <a:rPr sz="2400" b="1" i="1" dirty="0">
                <a:latin typeface="Times New Roman"/>
                <a:cs typeface="Times New Roman"/>
              </a:rPr>
              <a:t>to</a:t>
            </a:r>
            <a:r>
              <a:rPr sz="2400" b="1" i="1" spc="-10" dirty="0">
                <a:latin typeface="Times New Roman"/>
                <a:cs typeface="Times New Roman"/>
              </a:rPr>
              <a:t> </a:t>
            </a:r>
            <a:r>
              <a:rPr sz="2400" b="1" i="1" dirty="0">
                <a:latin typeface="Times New Roman"/>
                <a:cs typeface="Times New Roman"/>
              </a:rPr>
              <a:t>errors</a:t>
            </a:r>
            <a:r>
              <a:rPr sz="2400" b="1" i="1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individual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training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examples.</a:t>
            </a:r>
            <a:endParaRPr sz="2400">
              <a:latin typeface="Times New Roman"/>
              <a:cs typeface="Times New Roman"/>
            </a:endParaRPr>
          </a:p>
          <a:p>
            <a:pPr marL="240029" marR="5080" lvl="1" indent="-227329">
              <a:lnSpc>
                <a:spcPts val="2590"/>
              </a:lnSpc>
              <a:spcBef>
                <a:spcPts val="1010"/>
              </a:spcBef>
              <a:buFont typeface="Arial"/>
              <a:buChar char="•"/>
              <a:tabLst>
                <a:tab pos="241300" algn="l"/>
                <a:tab pos="904240" algn="l"/>
                <a:tab pos="1499870" algn="l"/>
                <a:tab pos="1960245" algn="l"/>
                <a:tab pos="2844800" algn="l"/>
                <a:tab pos="4115435" algn="l"/>
                <a:tab pos="4525645" algn="l"/>
                <a:tab pos="5508625" algn="l"/>
                <a:tab pos="6341110" algn="l"/>
                <a:tab pos="7461250" algn="l"/>
                <a:tab pos="8139430" algn="l"/>
                <a:tab pos="8616950" algn="l"/>
                <a:tab pos="10058400" algn="l"/>
              </a:tabLst>
            </a:pPr>
            <a:r>
              <a:rPr sz="2400" b="1" spc="-25" dirty="0">
                <a:latin typeface="Times New Roman"/>
                <a:cs typeface="Times New Roman"/>
              </a:rPr>
              <a:t>ID3</a:t>
            </a:r>
            <a:r>
              <a:rPr sz="2400" b="1" dirty="0">
                <a:latin typeface="Times New Roman"/>
                <a:cs typeface="Times New Roman"/>
              </a:rPr>
              <a:t>	</a:t>
            </a:r>
            <a:r>
              <a:rPr sz="2400" spc="-25" dirty="0">
                <a:latin typeface="Times New Roman"/>
                <a:cs typeface="Times New Roman"/>
              </a:rPr>
              <a:t>can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5" dirty="0">
                <a:latin typeface="Times New Roman"/>
                <a:cs typeface="Times New Roman"/>
              </a:rPr>
              <a:t>be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easily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extended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5" dirty="0">
                <a:latin typeface="Times New Roman"/>
                <a:cs typeface="Times New Roman"/>
              </a:rPr>
              <a:t>to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handle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noisy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training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0" dirty="0">
                <a:latin typeface="Times New Roman"/>
                <a:cs typeface="Times New Roman"/>
              </a:rPr>
              <a:t>data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5" dirty="0">
                <a:latin typeface="Times New Roman"/>
                <a:cs typeface="Times New Roman"/>
              </a:rPr>
              <a:t>by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modifying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5" dirty="0">
                <a:latin typeface="Times New Roman"/>
                <a:cs typeface="Times New Roman"/>
              </a:rPr>
              <a:t>its 	</a:t>
            </a:r>
            <a:r>
              <a:rPr sz="2400" dirty="0">
                <a:latin typeface="Times New Roman"/>
                <a:cs typeface="Times New Roman"/>
              </a:rPr>
              <a:t>termination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criterion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accept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hypotheses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that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imperfectly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fit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training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data.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31</a:t>
            </a:fld>
            <a:endParaRPr spc="-25"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04088" rIns="0" bIns="0" rtlCol="0">
            <a:spAutoFit/>
          </a:bodyPr>
          <a:lstStyle/>
          <a:p>
            <a:pPr marL="120650">
              <a:lnSpc>
                <a:spcPct val="100000"/>
              </a:lnSpc>
              <a:spcBef>
                <a:spcPts val="95"/>
              </a:spcBef>
            </a:pPr>
            <a:r>
              <a:rPr dirty="0"/>
              <a:t>INDUCTIVE</a:t>
            </a:r>
            <a:r>
              <a:rPr spc="-50" dirty="0"/>
              <a:t> </a:t>
            </a:r>
            <a:r>
              <a:rPr dirty="0"/>
              <a:t>BIAS</a:t>
            </a:r>
            <a:r>
              <a:rPr spc="-75" dirty="0"/>
              <a:t> </a:t>
            </a:r>
            <a:r>
              <a:rPr dirty="0"/>
              <a:t>IN</a:t>
            </a:r>
            <a:r>
              <a:rPr spc="-70" dirty="0"/>
              <a:t> </a:t>
            </a:r>
            <a:r>
              <a:rPr spc="-10" dirty="0"/>
              <a:t>DECISION</a:t>
            </a:r>
            <a:r>
              <a:rPr spc="-105" dirty="0"/>
              <a:t> </a:t>
            </a:r>
            <a:r>
              <a:rPr dirty="0"/>
              <a:t>TREE</a:t>
            </a:r>
            <a:r>
              <a:rPr spc="-70" dirty="0"/>
              <a:t> </a:t>
            </a:r>
            <a:r>
              <a:rPr spc="-10" dirty="0"/>
              <a:t>LEARNING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916936" y="1305805"/>
            <a:ext cx="10358755" cy="4117340"/>
          </a:xfrm>
          <a:prstGeom prst="rect">
            <a:avLst/>
          </a:prstGeom>
        </p:spPr>
        <p:txBody>
          <a:bodyPr vert="horz" wrap="square" lIns="0" tIns="53340" rIns="0" bIns="0" rtlCol="0">
            <a:spAutoFit/>
          </a:bodyPr>
          <a:lstStyle/>
          <a:p>
            <a:pPr marL="12700" marR="5080">
              <a:lnSpc>
                <a:spcPts val="2600"/>
              </a:lnSpc>
              <a:spcBef>
                <a:spcPts val="420"/>
              </a:spcBef>
              <a:tabLst>
                <a:tab pos="1334135" algn="l"/>
                <a:tab pos="1993900" algn="l"/>
                <a:tab pos="2367280" algn="l"/>
                <a:tab pos="2911475" algn="l"/>
                <a:tab pos="3420745" algn="l"/>
                <a:tab pos="3844290" algn="l"/>
                <a:tab pos="5520690" algn="l"/>
                <a:tab pos="6221730" algn="l"/>
                <a:tab pos="7389495" algn="l"/>
                <a:tab pos="8101330" algn="l"/>
                <a:tab pos="8644255" algn="l"/>
                <a:tab pos="9762490" algn="l"/>
              </a:tabLst>
            </a:pPr>
            <a:r>
              <a:rPr sz="2400" spc="-10" dirty="0">
                <a:latin typeface="Times New Roman"/>
                <a:cs typeface="Times New Roman"/>
              </a:rPr>
              <a:t>Inductive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0" dirty="0">
                <a:latin typeface="Times New Roman"/>
                <a:cs typeface="Times New Roman"/>
              </a:rPr>
              <a:t>bias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5" dirty="0">
                <a:latin typeface="Times New Roman"/>
                <a:cs typeface="Times New Roman"/>
              </a:rPr>
              <a:t>is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5" dirty="0">
                <a:latin typeface="Times New Roman"/>
                <a:cs typeface="Times New Roman"/>
              </a:rPr>
              <a:t>the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5" dirty="0">
                <a:latin typeface="Times New Roman"/>
                <a:cs typeface="Times New Roman"/>
              </a:rPr>
              <a:t>set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5" dirty="0">
                <a:latin typeface="Times New Roman"/>
                <a:cs typeface="Times New Roman"/>
              </a:rPr>
              <a:t>of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assumptions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that,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together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0" dirty="0">
                <a:latin typeface="Times New Roman"/>
                <a:cs typeface="Times New Roman"/>
              </a:rPr>
              <a:t>with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5" dirty="0">
                <a:latin typeface="Times New Roman"/>
                <a:cs typeface="Times New Roman"/>
              </a:rPr>
              <a:t>the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training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data, </a:t>
            </a:r>
            <a:r>
              <a:rPr sz="2400" dirty="0">
                <a:latin typeface="Times New Roman"/>
                <a:cs typeface="Times New Roman"/>
              </a:rPr>
              <a:t>deductively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justify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classifications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assigned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by the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learner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future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instances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830"/>
              </a:spcBef>
            </a:pPr>
            <a:endParaRPr sz="2400">
              <a:latin typeface="Times New Roman"/>
              <a:cs typeface="Times New Roman"/>
            </a:endParaRPr>
          </a:p>
          <a:p>
            <a:pPr marL="12700" marR="5715">
              <a:lnSpc>
                <a:spcPts val="2590"/>
              </a:lnSpc>
              <a:tabLst>
                <a:tab pos="896619" algn="l"/>
                <a:tab pos="1169035" algn="l"/>
                <a:tab pos="2505710" algn="l"/>
                <a:tab pos="2898140" algn="l"/>
                <a:tab pos="3981450" algn="l"/>
                <a:tab pos="5345430" algn="l"/>
                <a:tab pos="6090920" algn="l"/>
                <a:tab pos="6601459" algn="l"/>
                <a:tab pos="7802245" algn="l"/>
                <a:tab pos="8616315" algn="l"/>
                <a:tab pos="9768840" algn="l"/>
              </a:tabLst>
            </a:pPr>
            <a:r>
              <a:rPr sz="2400" spc="-10" dirty="0">
                <a:latin typeface="Times New Roman"/>
                <a:cs typeface="Times New Roman"/>
              </a:rPr>
              <a:t>Given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50" dirty="0">
                <a:latin typeface="Times New Roman"/>
                <a:cs typeface="Times New Roman"/>
              </a:rPr>
              <a:t>a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collection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5" dirty="0">
                <a:latin typeface="Times New Roman"/>
                <a:cs typeface="Times New Roman"/>
              </a:rPr>
              <a:t>of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training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examples,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there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5" dirty="0">
                <a:latin typeface="Times New Roman"/>
                <a:cs typeface="Times New Roman"/>
              </a:rPr>
              <a:t>are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typically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0" dirty="0">
                <a:latin typeface="Times New Roman"/>
                <a:cs typeface="Times New Roman"/>
              </a:rPr>
              <a:t>many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decision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trees </a:t>
            </a:r>
            <a:r>
              <a:rPr sz="2400" dirty="0">
                <a:latin typeface="Times New Roman"/>
                <a:cs typeface="Times New Roman"/>
              </a:rPr>
              <a:t>consistent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with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these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examples.</a:t>
            </a:r>
            <a:r>
              <a:rPr sz="2400" spc="-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Which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these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decision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trees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does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ID3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choose?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00"/>
              </a:spcBef>
            </a:pP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400" b="1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ID3</a:t>
            </a:r>
            <a:r>
              <a:rPr sz="2400" b="1" u="heavy" spc="-4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search</a:t>
            </a:r>
            <a:r>
              <a:rPr sz="2400" b="1" u="heavy" spc="-6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u="heavy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strategy</a:t>
            </a:r>
            <a:endParaRPr sz="2400">
              <a:latin typeface="Times New Roman"/>
              <a:cs typeface="Times New Roman"/>
            </a:endParaRPr>
          </a:p>
          <a:p>
            <a:pPr marL="469265" indent="-456565">
              <a:lnSpc>
                <a:spcPct val="100000"/>
              </a:lnSpc>
              <a:spcBef>
                <a:spcPts val="725"/>
              </a:spcBef>
              <a:buAutoNum type="alphaLcParenBoth"/>
              <a:tabLst>
                <a:tab pos="469265" algn="l"/>
              </a:tabLst>
            </a:pPr>
            <a:r>
              <a:rPr sz="2400" dirty="0">
                <a:latin typeface="Times New Roman"/>
                <a:cs typeface="Times New Roman"/>
              </a:rPr>
              <a:t>selects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favour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 shorter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trees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over longer</a:t>
            </a:r>
            <a:r>
              <a:rPr sz="2400" spc="-20" dirty="0">
                <a:latin typeface="Times New Roman"/>
                <a:cs typeface="Times New Roman"/>
              </a:rPr>
              <a:t> ones</a:t>
            </a:r>
            <a:endParaRPr sz="2400">
              <a:latin typeface="Times New Roman"/>
              <a:cs typeface="Times New Roman"/>
            </a:endParaRPr>
          </a:p>
          <a:p>
            <a:pPr marL="468630" marR="5080" indent="-456565">
              <a:lnSpc>
                <a:spcPts val="2590"/>
              </a:lnSpc>
              <a:spcBef>
                <a:spcPts val="1035"/>
              </a:spcBef>
              <a:buAutoNum type="alphaLcParenBoth"/>
              <a:tabLst>
                <a:tab pos="469900" algn="l"/>
              </a:tabLst>
            </a:pPr>
            <a:r>
              <a:rPr sz="2400" dirty="0">
                <a:latin typeface="Times New Roman"/>
                <a:cs typeface="Times New Roman"/>
              </a:rPr>
              <a:t>selects</a:t>
            </a:r>
            <a:r>
              <a:rPr sz="2400" spc="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trees</a:t>
            </a:r>
            <a:r>
              <a:rPr sz="2400" spc="8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that</a:t>
            </a:r>
            <a:r>
              <a:rPr sz="2400" spc="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place</a:t>
            </a:r>
            <a:r>
              <a:rPr sz="2400" spc="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attributes</a:t>
            </a:r>
            <a:r>
              <a:rPr sz="2400" spc="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with</a:t>
            </a:r>
            <a:r>
              <a:rPr sz="2400" spc="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highest</a:t>
            </a:r>
            <a:r>
              <a:rPr sz="2400" spc="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information</a:t>
            </a:r>
            <a:r>
              <a:rPr sz="2400" spc="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gain</a:t>
            </a:r>
            <a:r>
              <a:rPr sz="2400" spc="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closest</a:t>
            </a:r>
            <a:r>
              <a:rPr sz="2400" spc="9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90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the 	</a:t>
            </a:r>
            <a:r>
              <a:rPr sz="2400" spc="-10" dirty="0">
                <a:latin typeface="Times New Roman"/>
                <a:cs typeface="Times New Roman"/>
              </a:rPr>
              <a:t>root.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32</a:t>
            </a:fld>
            <a:endParaRPr spc="-25" dirty="0"/>
          </a:p>
        </p:txBody>
      </p:sp>
      <p:sp>
        <p:nvSpPr>
          <p:cNvPr id="2" name="object 2"/>
          <p:cNvSpPr txBox="1"/>
          <p:nvPr/>
        </p:nvSpPr>
        <p:spPr>
          <a:xfrm>
            <a:off x="916940" y="532886"/>
            <a:ext cx="10358755" cy="41173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latin typeface="Times New Roman"/>
                <a:cs typeface="Times New Roman"/>
              </a:rPr>
              <a:t>Approximate</a:t>
            </a:r>
            <a:r>
              <a:rPr sz="2400" b="1" spc="-2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inductive</a:t>
            </a:r>
            <a:r>
              <a:rPr sz="2400" b="1" spc="-4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bias</a:t>
            </a:r>
            <a:r>
              <a:rPr sz="2400" b="1" spc="-2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of</a:t>
            </a:r>
            <a:r>
              <a:rPr sz="2400" b="1" spc="-2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ID3:</a:t>
            </a:r>
            <a:r>
              <a:rPr sz="2400" b="1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Shorter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trees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are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preferred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over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larger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trees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45"/>
              </a:spcBef>
            </a:pPr>
            <a:endParaRPr sz="2400">
              <a:latin typeface="Times New Roman"/>
              <a:cs typeface="Times New Roman"/>
            </a:endParaRPr>
          </a:p>
          <a:p>
            <a:pPr marL="240029" indent="-227329">
              <a:lnSpc>
                <a:spcPts val="2735"/>
              </a:lnSpc>
              <a:buFont typeface="Arial"/>
              <a:buChar char="•"/>
              <a:tabLst>
                <a:tab pos="240029" algn="l"/>
              </a:tabLst>
            </a:pPr>
            <a:r>
              <a:rPr sz="2400" dirty="0">
                <a:latin typeface="Times New Roman"/>
                <a:cs typeface="Times New Roman"/>
              </a:rPr>
              <a:t>Consider</a:t>
            </a:r>
            <a:r>
              <a:rPr sz="2400" spc="18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an</a:t>
            </a:r>
            <a:r>
              <a:rPr sz="2400" spc="1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algorithm</a:t>
            </a:r>
            <a:r>
              <a:rPr sz="2400" spc="1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that</a:t>
            </a:r>
            <a:r>
              <a:rPr sz="2400" spc="1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begins</a:t>
            </a:r>
            <a:r>
              <a:rPr sz="2400" spc="18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with</a:t>
            </a:r>
            <a:r>
              <a:rPr sz="2400" spc="1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19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empty</a:t>
            </a:r>
            <a:r>
              <a:rPr sz="2400" spc="1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tree</a:t>
            </a:r>
            <a:r>
              <a:rPr sz="2400" spc="1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and</a:t>
            </a:r>
            <a:r>
              <a:rPr sz="2400" spc="1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searches</a:t>
            </a:r>
            <a:r>
              <a:rPr sz="2400" spc="195" dirty="0">
                <a:latin typeface="Times New Roman"/>
                <a:cs typeface="Times New Roman"/>
              </a:rPr>
              <a:t> </a:t>
            </a:r>
            <a:r>
              <a:rPr sz="2400" b="1" i="1" dirty="0">
                <a:latin typeface="Times New Roman"/>
                <a:cs typeface="Times New Roman"/>
              </a:rPr>
              <a:t>breadth</a:t>
            </a:r>
            <a:r>
              <a:rPr sz="2400" b="1" i="1" spc="185" dirty="0">
                <a:latin typeface="Times New Roman"/>
                <a:cs typeface="Times New Roman"/>
              </a:rPr>
              <a:t> </a:t>
            </a:r>
            <a:r>
              <a:rPr sz="2400" b="1" i="1" spc="-10" dirty="0">
                <a:latin typeface="Times New Roman"/>
                <a:cs typeface="Times New Roman"/>
              </a:rPr>
              <a:t>first</a:t>
            </a:r>
            <a:endParaRPr sz="2400">
              <a:latin typeface="Times New Roman"/>
              <a:cs typeface="Times New Roman"/>
            </a:endParaRPr>
          </a:p>
          <a:p>
            <a:pPr marL="241300">
              <a:lnSpc>
                <a:spcPts val="2735"/>
              </a:lnSpc>
            </a:pPr>
            <a:r>
              <a:rPr sz="2400" dirty="0">
                <a:latin typeface="Times New Roman"/>
                <a:cs typeface="Times New Roman"/>
              </a:rPr>
              <a:t>through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progressively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more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complex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trees.</a:t>
            </a:r>
            <a:endParaRPr sz="2400">
              <a:latin typeface="Times New Roman"/>
              <a:cs typeface="Times New Roman"/>
            </a:endParaRPr>
          </a:p>
          <a:p>
            <a:pPr marL="240029" indent="-227329">
              <a:lnSpc>
                <a:spcPct val="100000"/>
              </a:lnSpc>
              <a:spcBef>
                <a:spcPts val="710"/>
              </a:spcBef>
              <a:buFont typeface="Arial"/>
              <a:buChar char="•"/>
              <a:tabLst>
                <a:tab pos="240029" algn="l"/>
              </a:tabLst>
            </a:pPr>
            <a:r>
              <a:rPr sz="2400" dirty="0">
                <a:latin typeface="Times New Roman"/>
                <a:cs typeface="Times New Roman"/>
              </a:rPr>
              <a:t>First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considering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all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trees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 depth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1,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then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all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trees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depth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2, </a:t>
            </a:r>
            <a:r>
              <a:rPr sz="2400" spc="-20" dirty="0">
                <a:latin typeface="Times New Roman"/>
                <a:cs typeface="Times New Roman"/>
              </a:rPr>
              <a:t>etc.</a:t>
            </a:r>
            <a:endParaRPr sz="2400">
              <a:latin typeface="Times New Roman"/>
              <a:cs typeface="Times New Roman"/>
            </a:endParaRPr>
          </a:p>
          <a:p>
            <a:pPr marL="239395" marR="5080" indent="-227329">
              <a:lnSpc>
                <a:spcPts val="2600"/>
              </a:lnSpc>
              <a:spcBef>
                <a:spcPts val="1030"/>
              </a:spcBef>
              <a:buFont typeface="Arial"/>
              <a:buChar char="•"/>
              <a:tabLst>
                <a:tab pos="241300" algn="l"/>
                <a:tab pos="1041400" algn="l"/>
                <a:tab pos="1365885" algn="l"/>
                <a:tab pos="2131060" algn="l"/>
                <a:tab pos="2423795" algn="l"/>
                <a:tab pos="3592829" algn="l"/>
                <a:tab pos="4205605" algn="l"/>
                <a:tab pos="5580380" algn="l"/>
                <a:tab pos="6276975" algn="l"/>
                <a:tab pos="6804025" algn="l"/>
                <a:tab pos="7907655" algn="l"/>
                <a:tab pos="8646795" algn="l"/>
                <a:tab pos="8971915" algn="l"/>
                <a:tab pos="9972675" algn="l"/>
              </a:tabLst>
            </a:pPr>
            <a:r>
              <a:rPr sz="2400" spc="-20" dirty="0">
                <a:latin typeface="Times New Roman"/>
                <a:cs typeface="Times New Roman"/>
              </a:rPr>
              <a:t>Once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5" dirty="0">
                <a:latin typeface="Times New Roman"/>
                <a:cs typeface="Times New Roman"/>
              </a:rPr>
              <a:t>it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finds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50" dirty="0">
                <a:latin typeface="Times New Roman"/>
                <a:cs typeface="Times New Roman"/>
              </a:rPr>
              <a:t>a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decision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0" dirty="0">
                <a:latin typeface="Times New Roman"/>
                <a:cs typeface="Times New Roman"/>
              </a:rPr>
              <a:t>tree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consistent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0" dirty="0">
                <a:latin typeface="Times New Roman"/>
                <a:cs typeface="Times New Roman"/>
              </a:rPr>
              <a:t>with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5" dirty="0">
                <a:latin typeface="Times New Roman"/>
                <a:cs typeface="Times New Roman"/>
              </a:rPr>
              <a:t>the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training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data,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5" dirty="0">
                <a:latin typeface="Times New Roman"/>
                <a:cs typeface="Times New Roman"/>
              </a:rPr>
              <a:t>it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returns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5" dirty="0">
                <a:latin typeface="Times New Roman"/>
                <a:cs typeface="Times New Roman"/>
              </a:rPr>
              <a:t>the 	</a:t>
            </a:r>
            <a:r>
              <a:rPr sz="2400" dirty="0">
                <a:latin typeface="Times New Roman"/>
                <a:cs typeface="Times New Roman"/>
              </a:rPr>
              <a:t>smallest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consistent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tree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at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that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search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depth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(e.g.,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tree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with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fewest </a:t>
            </a:r>
            <a:r>
              <a:rPr sz="2400" spc="-10" dirty="0">
                <a:latin typeface="Times New Roman"/>
                <a:cs typeface="Times New Roman"/>
              </a:rPr>
              <a:t>nodes).</a:t>
            </a:r>
            <a:endParaRPr sz="2400">
              <a:latin typeface="Times New Roman"/>
              <a:cs typeface="Times New Roman"/>
            </a:endParaRPr>
          </a:p>
          <a:p>
            <a:pPr marL="240029" indent="-227329">
              <a:lnSpc>
                <a:spcPct val="100000"/>
              </a:lnSpc>
              <a:spcBef>
                <a:spcPts val="675"/>
              </a:spcBef>
              <a:buFont typeface="Arial"/>
              <a:buChar char="•"/>
              <a:tabLst>
                <a:tab pos="240029" algn="l"/>
              </a:tabLst>
            </a:pPr>
            <a:r>
              <a:rPr sz="2400" dirty="0">
                <a:latin typeface="Times New Roman"/>
                <a:cs typeface="Times New Roman"/>
              </a:rPr>
              <a:t>Let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us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call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this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breadth-first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search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algorithm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BFS-</a:t>
            </a:r>
            <a:r>
              <a:rPr sz="2400" spc="-20" dirty="0">
                <a:latin typeface="Times New Roman"/>
                <a:cs typeface="Times New Roman"/>
              </a:rPr>
              <a:t>ID3.</a:t>
            </a:r>
            <a:endParaRPr sz="2400">
              <a:latin typeface="Times New Roman"/>
              <a:cs typeface="Times New Roman"/>
            </a:endParaRPr>
          </a:p>
          <a:p>
            <a:pPr marL="240029" marR="5080" indent="-227329">
              <a:lnSpc>
                <a:spcPts val="2590"/>
              </a:lnSpc>
              <a:spcBef>
                <a:spcPts val="1035"/>
              </a:spcBef>
              <a:buFont typeface="Arial"/>
              <a:buChar char="•"/>
              <a:tabLst>
                <a:tab pos="241300" algn="l"/>
              </a:tabLst>
            </a:pPr>
            <a:r>
              <a:rPr sz="2400" spc="-25" dirty="0">
                <a:latin typeface="Times New Roman"/>
                <a:cs typeface="Times New Roman"/>
              </a:rPr>
              <a:t>BFS-</a:t>
            </a:r>
            <a:r>
              <a:rPr sz="2400" dirty="0">
                <a:latin typeface="Times New Roman"/>
                <a:cs typeface="Times New Roman"/>
              </a:rPr>
              <a:t>ID3</a:t>
            </a:r>
            <a:r>
              <a:rPr sz="2400" spc="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finds</a:t>
            </a:r>
            <a:r>
              <a:rPr sz="2400" spc="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</a:t>
            </a:r>
            <a:r>
              <a:rPr sz="2400" spc="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shortest</a:t>
            </a:r>
            <a:r>
              <a:rPr sz="2400" spc="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decision</a:t>
            </a:r>
            <a:r>
              <a:rPr sz="2400" spc="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tree</a:t>
            </a:r>
            <a:r>
              <a:rPr sz="2400" spc="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and</a:t>
            </a:r>
            <a:r>
              <a:rPr sz="2400" spc="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thus</a:t>
            </a:r>
            <a:r>
              <a:rPr sz="2400" spc="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exhibits</a:t>
            </a:r>
            <a:r>
              <a:rPr sz="2400" spc="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8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bias</a:t>
            </a:r>
            <a:r>
              <a:rPr sz="2400" spc="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"shorter</a:t>
            </a:r>
            <a:r>
              <a:rPr sz="2400" spc="8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trees</a:t>
            </a:r>
            <a:r>
              <a:rPr sz="2400" spc="80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are 	</a:t>
            </a:r>
            <a:r>
              <a:rPr sz="2400" dirty="0">
                <a:latin typeface="Times New Roman"/>
                <a:cs typeface="Times New Roman"/>
              </a:rPr>
              <a:t>preferred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over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longer</a:t>
            </a:r>
            <a:r>
              <a:rPr sz="2400" spc="-10" dirty="0">
                <a:latin typeface="Times New Roman"/>
                <a:cs typeface="Times New Roman"/>
              </a:rPr>
              <a:t> trees.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33</a:t>
            </a:fld>
            <a:endParaRPr spc="-25"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40" y="532886"/>
            <a:ext cx="10360025" cy="1049655"/>
          </a:xfrm>
          <a:prstGeom prst="rect">
            <a:avLst/>
          </a:prstGeom>
        </p:spPr>
        <p:txBody>
          <a:bodyPr vert="horz" wrap="square" lIns="0" tIns="53975" rIns="0" bIns="0" rtlCol="0">
            <a:spAutoFit/>
          </a:bodyPr>
          <a:lstStyle/>
          <a:p>
            <a:pPr marL="12700" marR="5080" indent="-635" algn="just">
              <a:lnSpc>
                <a:spcPts val="2590"/>
              </a:lnSpc>
              <a:spcBef>
                <a:spcPts val="425"/>
              </a:spcBef>
            </a:pPr>
            <a:r>
              <a:rPr sz="2400" dirty="0"/>
              <a:t>A</a:t>
            </a:r>
            <a:r>
              <a:rPr sz="2400" spc="55" dirty="0"/>
              <a:t> </a:t>
            </a:r>
            <a:r>
              <a:rPr sz="2400" dirty="0"/>
              <a:t>closer</a:t>
            </a:r>
            <a:r>
              <a:rPr sz="2400" spc="160" dirty="0"/>
              <a:t> </a:t>
            </a:r>
            <a:r>
              <a:rPr sz="2400" dirty="0"/>
              <a:t>approximation</a:t>
            </a:r>
            <a:r>
              <a:rPr sz="2400" spc="200" dirty="0"/>
              <a:t> </a:t>
            </a:r>
            <a:r>
              <a:rPr sz="2400" dirty="0"/>
              <a:t>to</a:t>
            </a:r>
            <a:r>
              <a:rPr sz="2400" spc="200" dirty="0"/>
              <a:t> </a:t>
            </a:r>
            <a:r>
              <a:rPr sz="2400" dirty="0"/>
              <a:t>the</a:t>
            </a:r>
            <a:r>
              <a:rPr sz="2400" spc="190" dirty="0"/>
              <a:t> </a:t>
            </a:r>
            <a:r>
              <a:rPr sz="2400" dirty="0"/>
              <a:t>inductive</a:t>
            </a:r>
            <a:r>
              <a:rPr sz="2400" spc="195" dirty="0"/>
              <a:t> </a:t>
            </a:r>
            <a:r>
              <a:rPr sz="2400" dirty="0"/>
              <a:t>bias</a:t>
            </a:r>
            <a:r>
              <a:rPr sz="2400" spc="200" dirty="0"/>
              <a:t> </a:t>
            </a:r>
            <a:r>
              <a:rPr sz="2400" dirty="0"/>
              <a:t>of</a:t>
            </a:r>
            <a:r>
              <a:rPr sz="2400" spc="204" dirty="0"/>
              <a:t> </a:t>
            </a:r>
            <a:r>
              <a:rPr sz="2400" dirty="0"/>
              <a:t>ID3:</a:t>
            </a:r>
            <a:r>
              <a:rPr sz="2400" spc="200" dirty="0"/>
              <a:t> </a:t>
            </a:r>
            <a:r>
              <a:rPr sz="2400" b="0" dirty="0">
                <a:latin typeface="Times New Roman"/>
                <a:cs typeface="Times New Roman"/>
              </a:rPr>
              <a:t>Shorter</a:t>
            </a:r>
            <a:r>
              <a:rPr sz="2400" b="0" spc="195" dirty="0">
                <a:latin typeface="Times New Roman"/>
                <a:cs typeface="Times New Roman"/>
              </a:rPr>
              <a:t> </a:t>
            </a:r>
            <a:r>
              <a:rPr sz="2400" b="0" dirty="0">
                <a:latin typeface="Times New Roman"/>
                <a:cs typeface="Times New Roman"/>
              </a:rPr>
              <a:t>trees</a:t>
            </a:r>
            <a:r>
              <a:rPr sz="2400" b="0" spc="180" dirty="0">
                <a:latin typeface="Times New Roman"/>
                <a:cs typeface="Times New Roman"/>
              </a:rPr>
              <a:t> </a:t>
            </a:r>
            <a:r>
              <a:rPr sz="2400" b="0" dirty="0">
                <a:latin typeface="Times New Roman"/>
                <a:cs typeface="Times New Roman"/>
              </a:rPr>
              <a:t>are</a:t>
            </a:r>
            <a:r>
              <a:rPr sz="2400" b="0" spc="195" dirty="0">
                <a:latin typeface="Times New Roman"/>
                <a:cs typeface="Times New Roman"/>
              </a:rPr>
              <a:t> </a:t>
            </a:r>
            <a:r>
              <a:rPr sz="2400" b="0" spc="-10" dirty="0">
                <a:latin typeface="Times New Roman"/>
                <a:cs typeface="Times New Roman"/>
              </a:rPr>
              <a:t>preferred </a:t>
            </a:r>
            <a:r>
              <a:rPr sz="2400" b="0" dirty="0">
                <a:latin typeface="Times New Roman"/>
                <a:cs typeface="Times New Roman"/>
              </a:rPr>
              <a:t>over</a:t>
            </a:r>
            <a:r>
              <a:rPr sz="2400" b="0" spc="120" dirty="0">
                <a:latin typeface="Times New Roman"/>
                <a:cs typeface="Times New Roman"/>
              </a:rPr>
              <a:t> </a:t>
            </a:r>
            <a:r>
              <a:rPr sz="2400" b="0" dirty="0">
                <a:latin typeface="Times New Roman"/>
                <a:cs typeface="Times New Roman"/>
              </a:rPr>
              <a:t>longer</a:t>
            </a:r>
            <a:r>
              <a:rPr sz="2400" b="0" spc="120" dirty="0">
                <a:latin typeface="Times New Roman"/>
                <a:cs typeface="Times New Roman"/>
              </a:rPr>
              <a:t> </a:t>
            </a:r>
            <a:r>
              <a:rPr sz="2400" b="0" dirty="0">
                <a:latin typeface="Times New Roman"/>
                <a:cs typeface="Times New Roman"/>
              </a:rPr>
              <a:t>trees.</a:t>
            </a:r>
            <a:r>
              <a:rPr sz="2400" b="0" spc="135" dirty="0">
                <a:latin typeface="Times New Roman"/>
                <a:cs typeface="Times New Roman"/>
              </a:rPr>
              <a:t> </a:t>
            </a:r>
            <a:r>
              <a:rPr sz="2400" b="0" dirty="0">
                <a:latin typeface="Times New Roman"/>
                <a:cs typeface="Times New Roman"/>
              </a:rPr>
              <a:t>Trees</a:t>
            </a:r>
            <a:r>
              <a:rPr sz="2400" b="0" spc="125" dirty="0">
                <a:latin typeface="Times New Roman"/>
                <a:cs typeface="Times New Roman"/>
              </a:rPr>
              <a:t> </a:t>
            </a:r>
            <a:r>
              <a:rPr sz="2400" b="0" dirty="0">
                <a:latin typeface="Times New Roman"/>
                <a:cs typeface="Times New Roman"/>
              </a:rPr>
              <a:t>that</a:t>
            </a:r>
            <a:r>
              <a:rPr sz="2400" b="0" spc="135" dirty="0">
                <a:latin typeface="Times New Roman"/>
                <a:cs typeface="Times New Roman"/>
              </a:rPr>
              <a:t> </a:t>
            </a:r>
            <a:r>
              <a:rPr sz="2400" b="0" dirty="0">
                <a:latin typeface="Times New Roman"/>
                <a:cs typeface="Times New Roman"/>
              </a:rPr>
              <a:t>place</a:t>
            </a:r>
            <a:r>
              <a:rPr sz="2400" b="0" spc="135" dirty="0">
                <a:latin typeface="Times New Roman"/>
                <a:cs typeface="Times New Roman"/>
              </a:rPr>
              <a:t> </a:t>
            </a:r>
            <a:r>
              <a:rPr sz="2400" b="0" dirty="0">
                <a:latin typeface="Times New Roman"/>
                <a:cs typeface="Times New Roman"/>
              </a:rPr>
              <a:t>high</a:t>
            </a:r>
            <a:r>
              <a:rPr sz="2400" b="0" spc="135" dirty="0">
                <a:latin typeface="Times New Roman"/>
                <a:cs typeface="Times New Roman"/>
              </a:rPr>
              <a:t> </a:t>
            </a:r>
            <a:r>
              <a:rPr sz="2400" b="0" dirty="0">
                <a:latin typeface="Times New Roman"/>
                <a:cs typeface="Times New Roman"/>
              </a:rPr>
              <a:t>information</a:t>
            </a:r>
            <a:r>
              <a:rPr sz="2400" b="0" spc="135" dirty="0">
                <a:latin typeface="Times New Roman"/>
                <a:cs typeface="Times New Roman"/>
              </a:rPr>
              <a:t> </a:t>
            </a:r>
            <a:r>
              <a:rPr sz="2400" b="0" dirty="0">
                <a:latin typeface="Times New Roman"/>
                <a:cs typeface="Times New Roman"/>
              </a:rPr>
              <a:t>gain</a:t>
            </a:r>
            <a:r>
              <a:rPr sz="2400" b="0" spc="140" dirty="0">
                <a:latin typeface="Times New Roman"/>
                <a:cs typeface="Times New Roman"/>
              </a:rPr>
              <a:t> </a:t>
            </a:r>
            <a:r>
              <a:rPr sz="2400" b="0" dirty="0">
                <a:latin typeface="Times New Roman"/>
                <a:cs typeface="Times New Roman"/>
              </a:rPr>
              <a:t>attributes</a:t>
            </a:r>
            <a:r>
              <a:rPr sz="2400" b="0" spc="135" dirty="0">
                <a:latin typeface="Times New Roman"/>
                <a:cs typeface="Times New Roman"/>
              </a:rPr>
              <a:t> </a:t>
            </a:r>
            <a:r>
              <a:rPr sz="2400" b="0" dirty="0">
                <a:latin typeface="Times New Roman"/>
                <a:cs typeface="Times New Roman"/>
              </a:rPr>
              <a:t>close</a:t>
            </a:r>
            <a:r>
              <a:rPr sz="2400" b="0" spc="130" dirty="0">
                <a:latin typeface="Times New Roman"/>
                <a:cs typeface="Times New Roman"/>
              </a:rPr>
              <a:t> </a:t>
            </a:r>
            <a:r>
              <a:rPr sz="2400" b="0" dirty="0">
                <a:latin typeface="Times New Roman"/>
                <a:cs typeface="Times New Roman"/>
              </a:rPr>
              <a:t>to</a:t>
            </a:r>
            <a:r>
              <a:rPr sz="2400" b="0" spc="135" dirty="0">
                <a:latin typeface="Times New Roman"/>
                <a:cs typeface="Times New Roman"/>
              </a:rPr>
              <a:t> </a:t>
            </a:r>
            <a:r>
              <a:rPr sz="2400" b="0" dirty="0">
                <a:latin typeface="Times New Roman"/>
                <a:cs typeface="Times New Roman"/>
              </a:rPr>
              <a:t>the</a:t>
            </a:r>
            <a:r>
              <a:rPr sz="2400" b="0" spc="135" dirty="0">
                <a:latin typeface="Times New Roman"/>
                <a:cs typeface="Times New Roman"/>
              </a:rPr>
              <a:t> </a:t>
            </a:r>
            <a:r>
              <a:rPr sz="2400" b="0" spc="-20" dirty="0">
                <a:latin typeface="Times New Roman"/>
                <a:cs typeface="Times New Roman"/>
              </a:rPr>
              <a:t>root </a:t>
            </a:r>
            <a:r>
              <a:rPr sz="2400" b="0" dirty="0">
                <a:latin typeface="Times New Roman"/>
                <a:cs typeface="Times New Roman"/>
              </a:rPr>
              <a:t>are</a:t>
            </a:r>
            <a:r>
              <a:rPr sz="2400" b="0" spc="-15" dirty="0">
                <a:latin typeface="Times New Roman"/>
                <a:cs typeface="Times New Roman"/>
              </a:rPr>
              <a:t> </a:t>
            </a:r>
            <a:r>
              <a:rPr sz="2400" b="0" dirty="0">
                <a:latin typeface="Times New Roman"/>
                <a:cs typeface="Times New Roman"/>
              </a:rPr>
              <a:t>preferred</a:t>
            </a:r>
            <a:r>
              <a:rPr sz="2400" b="0" spc="-15" dirty="0">
                <a:latin typeface="Times New Roman"/>
                <a:cs typeface="Times New Roman"/>
              </a:rPr>
              <a:t> </a:t>
            </a:r>
            <a:r>
              <a:rPr sz="2400" b="0" dirty="0">
                <a:latin typeface="Times New Roman"/>
                <a:cs typeface="Times New Roman"/>
              </a:rPr>
              <a:t>over</a:t>
            </a:r>
            <a:r>
              <a:rPr sz="2400" b="0" spc="-5" dirty="0">
                <a:latin typeface="Times New Roman"/>
                <a:cs typeface="Times New Roman"/>
              </a:rPr>
              <a:t> </a:t>
            </a:r>
            <a:r>
              <a:rPr sz="2400" b="0" dirty="0">
                <a:latin typeface="Times New Roman"/>
                <a:cs typeface="Times New Roman"/>
              </a:rPr>
              <a:t>those that</a:t>
            </a:r>
            <a:r>
              <a:rPr sz="2400" b="0" spc="-15" dirty="0">
                <a:latin typeface="Times New Roman"/>
                <a:cs typeface="Times New Roman"/>
              </a:rPr>
              <a:t> </a:t>
            </a:r>
            <a:r>
              <a:rPr sz="2400" b="0" dirty="0">
                <a:latin typeface="Times New Roman"/>
                <a:cs typeface="Times New Roman"/>
              </a:rPr>
              <a:t>do </a:t>
            </a:r>
            <a:r>
              <a:rPr sz="2400" b="0" spc="-20" dirty="0">
                <a:latin typeface="Times New Roman"/>
                <a:cs typeface="Times New Roman"/>
              </a:rPr>
              <a:t>not.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16953" y="2104382"/>
            <a:ext cx="10360025" cy="2620010"/>
          </a:xfrm>
          <a:prstGeom prst="rect">
            <a:avLst/>
          </a:prstGeom>
        </p:spPr>
        <p:txBody>
          <a:bodyPr vert="horz" wrap="square" lIns="0" tIns="53975" rIns="0" bIns="0" rtlCol="0">
            <a:spAutoFit/>
          </a:bodyPr>
          <a:lstStyle/>
          <a:p>
            <a:pPr marL="239395" marR="5080" indent="-227329" algn="just">
              <a:lnSpc>
                <a:spcPts val="2590"/>
              </a:lnSpc>
              <a:spcBef>
                <a:spcPts val="425"/>
              </a:spcBef>
              <a:buFont typeface="Arial"/>
              <a:buChar char="•"/>
              <a:tabLst>
                <a:tab pos="241300" algn="l"/>
              </a:tabLst>
            </a:pPr>
            <a:r>
              <a:rPr sz="2400" dirty="0">
                <a:latin typeface="Times New Roman"/>
                <a:cs typeface="Times New Roman"/>
              </a:rPr>
              <a:t>ID3</a:t>
            </a:r>
            <a:r>
              <a:rPr sz="2400" spc="4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can</a:t>
            </a:r>
            <a:r>
              <a:rPr sz="2400" spc="4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be</a:t>
            </a:r>
            <a:r>
              <a:rPr sz="2400" spc="4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viewed</a:t>
            </a:r>
            <a:r>
              <a:rPr sz="2400" spc="48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as</a:t>
            </a:r>
            <a:r>
              <a:rPr sz="2400" spc="4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an</a:t>
            </a:r>
            <a:r>
              <a:rPr sz="2400" spc="48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efficient</a:t>
            </a:r>
            <a:r>
              <a:rPr sz="2400" spc="4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approximation</a:t>
            </a:r>
            <a:r>
              <a:rPr sz="2400" spc="4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475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BFS-</a:t>
            </a:r>
            <a:r>
              <a:rPr sz="2400" dirty="0">
                <a:latin typeface="Times New Roman"/>
                <a:cs typeface="Times New Roman"/>
              </a:rPr>
              <a:t>ID3,</a:t>
            </a:r>
            <a:r>
              <a:rPr sz="2400" spc="4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using</a:t>
            </a:r>
            <a:r>
              <a:rPr sz="2400" spc="4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</a:t>
            </a:r>
            <a:r>
              <a:rPr sz="2400" spc="47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greedy 	</a:t>
            </a:r>
            <a:r>
              <a:rPr sz="2400" dirty="0">
                <a:latin typeface="Times New Roman"/>
                <a:cs typeface="Times New Roman"/>
              </a:rPr>
              <a:t>heuristic</a:t>
            </a:r>
            <a:r>
              <a:rPr sz="2400" spc="2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search</a:t>
            </a:r>
            <a:r>
              <a:rPr sz="2400" spc="2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2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attempt</a:t>
            </a:r>
            <a:r>
              <a:rPr sz="2400" spc="2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2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find</a:t>
            </a:r>
            <a:r>
              <a:rPr sz="2400" spc="2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229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shortest</a:t>
            </a:r>
            <a:r>
              <a:rPr sz="2400" spc="229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tree</a:t>
            </a:r>
            <a:r>
              <a:rPr sz="2400" spc="2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without</a:t>
            </a:r>
            <a:r>
              <a:rPr sz="2400" spc="2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conducting</a:t>
            </a:r>
            <a:r>
              <a:rPr sz="2400" spc="2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22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entire 	</a:t>
            </a:r>
            <a:r>
              <a:rPr sz="2400" dirty="0">
                <a:latin typeface="Times New Roman"/>
                <a:cs typeface="Times New Roman"/>
              </a:rPr>
              <a:t>breadth-first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search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through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hypothesis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space.</a:t>
            </a:r>
            <a:endParaRPr sz="2400">
              <a:latin typeface="Times New Roman"/>
              <a:cs typeface="Times New Roman"/>
            </a:endParaRPr>
          </a:p>
          <a:p>
            <a:pPr marL="239395" marR="6350" indent="-227329" algn="just">
              <a:lnSpc>
                <a:spcPts val="2590"/>
              </a:lnSpc>
              <a:spcBef>
                <a:spcPts val="1005"/>
              </a:spcBef>
              <a:buFont typeface="Arial"/>
              <a:buChar char="•"/>
              <a:tabLst>
                <a:tab pos="241300" algn="l"/>
              </a:tabLst>
            </a:pPr>
            <a:r>
              <a:rPr sz="2400" dirty="0">
                <a:latin typeface="Times New Roman"/>
                <a:cs typeface="Times New Roman"/>
              </a:rPr>
              <a:t>Because</a:t>
            </a:r>
            <a:r>
              <a:rPr sz="2400" spc="3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ID3</a:t>
            </a:r>
            <a:r>
              <a:rPr sz="2400" spc="3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uses</a:t>
            </a:r>
            <a:r>
              <a:rPr sz="2400" spc="3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3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information</a:t>
            </a:r>
            <a:r>
              <a:rPr sz="2400" spc="3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gain</a:t>
            </a:r>
            <a:r>
              <a:rPr sz="2400" spc="3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heuristic</a:t>
            </a:r>
            <a:r>
              <a:rPr sz="2400" spc="3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and</a:t>
            </a:r>
            <a:r>
              <a:rPr sz="2400" spc="3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</a:t>
            </a:r>
            <a:r>
              <a:rPr sz="2400" spc="3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hill</a:t>
            </a:r>
            <a:r>
              <a:rPr sz="2400" spc="3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climbing</a:t>
            </a:r>
            <a:r>
              <a:rPr sz="2400" spc="3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strategy,</a:t>
            </a:r>
            <a:r>
              <a:rPr sz="2400" spc="315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it 	</a:t>
            </a:r>
            <a:r>
              <a:rPr sz="2400" dirty="0">
                <a:latin typeface="Times New Roman"/>
                <a:cs typeface="Times New Roman"/>
              </a:rPr>
              <a:t>exhibits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 more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complex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bias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than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BFS-</a:t>
            </a:r>
            <a:r>
              <a:rPr sz="2400" spc="-20" dirty="0">
                <a:latin typeface="Times New Roman"/>
                <a:cs typeface="Times New Roman"/>
              </a:rPr>
              <a:t>ID3.</a:t>
            </a:r>
            <a:endParaRPr sz="2400">
              <a:latin typeface="Times New Roman"/>
              <a:cs typeface="Times New Roman"/>
            </a:endParaRPr>
          </a:p>
          <a:p>
            <a:pPr marL="240029" indent="-227329" algn="just">
              <a:lnSpc>
                <a:spcPts val="2735"/>
              </a:lnSpc>
              <a:spcBef>
                <a:spcPts val="675"/>
              </a:spcBef>
              <a:buFont typeface="Arial"/>
              <a:buChar char="•"/>
              <a:tabLst>
                <a:tab pos="240029" algn="l"/>
              </a:tabLst>
            </a:pPr>
            <a:r>
              <a:rPr sz="2400" dirty="0">
                <a:latin typeface="Times New Roman"/>
                <a:cs typeface="Times New Roman"/>
              </a:rPr>
              <a:t>In</a:t>
            </a:r>
            <a:r>
              <a:rPr sz="2400" spc="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particular,</a:t>
            </a:r>
            <a:r>
              <a:rPr sz="2400" spc="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it</a:t>
            </a:r>
            <a:r>
              <a:rPr sz="2400" spc="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does</a:t>
            </a:r>
            <a:r>
              <a:rPr sz="2400" spc="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not</a:t>
            </a:r>
            <a:r>
              <a:rPr sz="2400" spc="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always</a:t>
            </a:r>
            <a:r>
              <a:rPr sz="2400" spc="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find</a:t>
            </a:r>
            <a:r>
              <a:rPr sz="2400" spc="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shortest</a:t>
            </a:r>
            <a:r>
              <a:rPr sz="2400" spc="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consistent</a:t>
            </a:r>
            <a:r>
              <a:rPr sz="2400" spc="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tree,</a:t>
            </a:r>
            <a:r>
              <a:rPr sz="2400" spc="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and</a:t>
            </a:r>
            <a:r>
              <a:rPr sz="2400" spc="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it</a:t>
            </a:r>
            <a:r>
              <a:rPr sz="2400" spc="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biased</a:t>
            </a:r>
            <a:r>
              <a:rPr sz="2400" spc="30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to</a:t>
            </a:r>
            <a:endParaRPr sz="2400">
              <a:latin typeface="Times New Roman"/>
              <a:cs typeface="Times New Roman"/>
            </a:endParaRPr>
          </a:p>
          <a:p>
            <a:pPr marL="241300" algn="just">
              <a:lnSpc>
                <a:spcPts val="2735"/>
              </a:lnSpc>
            </a:pPr>
            <a:r>
              <a:rPr sz="2400" dirty="0">
                <a:latin typeface="Times New Roman"/>
                <a:cs typeface="Times New Roman"/>
              </a:rPr>
              <a:t>favour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trees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that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place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attributes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with high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information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gain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closest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root.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34</a:t>
            </a:fld>
            <a:endParaRPr spc="-25"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577467" y="199130"/>
            <a:ext cx="7034530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dirty="0"/>
              <a:t>Restriction</a:t>
            </a:r>
            <a:r>
              <a:rPr sz="3200" spc="-105" dirty="0"/>
              <a:t> </a:t>
            </a:r>
            <a:r>
              <a:rPr sz="3200" dirty="0"/>
              <a:t>Biases</a:t>
            </a:r>
            <a:r>
              <a:rPr sz="3200" spc="-60" dirty="0"/>
              <a:t> </a:t>
            </a:r>
            <a:r>
              <a:rPr sz="3200" dirty="0"/>
              <a:t>and</a:t>
            </a:r>
            <a:r>
              <a:rPr sz="3200" spc="-85" dirty="0"/>
              <a:t> </a:t>
            </a:r>
            <a:r>
              <a:rPr sz="3200" spc="-10" dirty="0"/>
              <a:t>Preference</a:t>
            </a:r>
            <a:r>
              <a:rPr sz="3200" spc="-90" dirty="0"/>
              <a:t> </a:t>
            </a:r>
            <a:r>
              <a:rPr sz="3200" spc="-10" dirty="0"/>
              <a:t>Biases</a:t>
            </a:r>
            <a:endParaRPr sz="3200"/>
          </a:p>
        </p:txBody>
      </p:sp>
      <p:sp>
        <p:nvSpPr>
          <p:cNvPr id="3" name="object 3"/>
          <p:cNvSpPr txBox="1"/>
          <p:nvPr/>
        </p:nvSpPr>
        <p:spPr>
          <a:xfrm>
            <a:off x="916940" y="1011673"/>
            <a:ext cx="10360025" cy="491490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ts val="2280"/>
              </a:lnSpc>
              <a:spcBef>
                <a:spcPts val="105"/>
              </a:spcBef>
              <a:tabLst>
                <a:tab pos="1240790" algn="l"/>
                <a:tab pos="2237740" algn="l"/>
                <a:tab pos="2694940" algn="l"/>
                <a:tab pos="3379470" algn="l"/>
                <a:tab pos="3738879" algn="l"/>
                <a:tab pos="4830445" algn="l"/>
                <a:tab pos="5388610" algn="l"/>
                <a:tab pos="6478270" algn="l"/>
                <a:tab pos="6880225" algn="l"/>
                <a:tab pos="7425690" algn="l"/>
                <a:tab pos="7941309" algn="l"/>
                <a:tab pos="8343900" algn="l"/>
                <a:tab pos="8802370" algn="l"/>
              </a:tabLst>
            </a:pPr>
            <a:r>
              <a:rPr sz="2000" spc="-10" dirty="0">
                <a:latin typeface="Times New Roman"/>
                <a:cs typeface="Times New Roman"/>
              </a:rPr>
              <a:t>Difference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10" dirty="0">
                <a:latin typeface="Times New Roman"/>
                <a:cs typeface="Times New Roman"/>
              </a:rPr>
              <a:t>between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25" dirty="0">
                <a:latin typeface="Times New Roman"/>
                <a:cs typeface="Times New Roman"/>
              </a:rPr>
              <a:t>the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20" dirty="0">
                <a:latin typeface="Times New Roman"/>
                <a:cs typeface="Times New Roman"/>
              </a:rPr>
              <a:t>types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25" dirty="0">
                <a:latin typeface="Times New Roman"/>
                <a:cs typeface="Times New Roman"/>
              </a:rPr>
              <a:t>of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10" dirty="0">
                <a:latin typeface="Times New Roman"/>
                <a:cs typeface="Times New Roman"/>
              </a:rPr>
              <a:t>inductive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20" dirty="0">
                <a:latin typeface="Times New Roman"/>
                <a:cs typeface="Times New Roman"/>
              </a:rPr>
              <a:t>bias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10" dirty="0">
                <a:latin typeface="Times New Roman"/>
                <a:cs typeface="Times New Roman"/>
              </a:rPr>
              <a:t>exhibited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35" dirty="0">
                <a:latin typeface="Times New Roman"/>
                <a:cs typeface="Times New Roman"/>
              </a:rPr>
              <a:t>by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25" dirty="0">
                <a:latin typeface="Times New Roman"/>
                <a:cs typeface="Times New Roman"/>
              </a:rPr>
              <a:t>ID3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25" dirty="0">
                <a:latin typeface="Times New Roman"/>
                <a:cs typeface="Times New Roman"/>
              </a:rPr>
              <a:t>and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25" dirty="0">
                <a:latin typeface="Times New Roman"/>
                <a:cs typeface="Times New Roman"/>
              </a:rPr>
              <a:t>by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25" dirty="0">
                <a:latin typeface="Times New Roman"/>
                <a:cs typeface="Times New Roman"/>
              </a:rPr>
              <a:t>the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20" dirty="0">
                <a:latin typeface="Times New Roman"/>
                <a:cs typeface="Times New Roman"/>
              </a:rPr>
              <a:t>CANDIDATE-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ts val="2280"/>
              </a:lnSpc>
            </a:pPr>
            <a:r>
              <a:rPr sz="2000" spc="-30" dirty="0">
                <a:latin typeface="Times New Roman"/>
                <a:cs typeface="Times New Roman"/>
              </a:rPr>
              <a:t>ELIMINATION</a:t>
            </a:r>
            <a:r>
              <a:rPr sz="2000" spc="-4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Algorithm.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755"/>
              </a:spcBef>
            </a:pPr>
            <a:r>
              <a:rPr sz="2000" b="1" u="heavy" spc="-2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ID3</a:t>
            </a:r>
            <a:endParaRPr sz="2000">
              <a:latin typeface="Times New Roman"/>
              <a:cs typeface="Times New Roman"/>
            </a:endParaRPr>
          </a:p>
          <a:p>
            <a:pPr marL="549275" indent="-228600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549275" algn="l"/>
              </a:tabLst>
            </a:pPr>
            <a:r>
              <a:rPr sz="2000" dirty="0">
                <a:latin typeface="Times New Roman"/>
                <a:cs typeface="Times New Roman"/>
              </a:rPr>
              <a:t>ID3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searches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 complete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hypothesis</a:t>
            </a:r>
            <a:r>
              <a:rPr sz="2000" spc="-5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space</a:t>
            </a:r>
            <a:endParaRPr sz="2000">
              <a:latin typeface="Times New Roman"/>
              <a:cs typeface="Times New Roman"/>
            </a:endParaRPr>
          </a:p>
          <a:p>
            <a:pPr marL="549275" indent="-228600">
              <a:lnSpc>
                <a:spcPts val="2280"/>
              </a:lnSpc>
              <a:spcBef>
                <a:spcPts val="755"/>
              </a:spcBef>
              <a:buFont typeface="Arial"/>
              <a:buChar char="•"/>
              <a:tabLst>
                <a:tab pos="549275" algn="l"/>
                <a:tab pos="832485" algn="l"/>
                <a:tab pos="1821814" algn="l"/>
                <a:tab pos="3272790" algn="l"/>
                <a:tab pos="4191635" algn="l"/>
                <a:tab pos="4685665" algn="l"/>
                <a:tab pos="5440045" algn="l"/>
                <a:tab pos="6866890" algn="l"/>
                <a:tab pos="7192645" algn="l"/>
                <a:tab pos="8194675" algn="l"/>
                <a:tab pos="9514205" algn="l"/>
                <a:tab pos="10108565" algn="l"/>
              </a:tabLst>
            </a:pPr>
            <a:r>
              <a:rPr sz="2000" spc="-25" dirty="0">
                <a:latin typeface="Times New Roman"/>
                <a:cs typeface="Times New Roman"/>
              </a:rPr>
              <a:t>It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10" dirty="0">
                <a:latin typeface="Times New Roman"/>
                <a:cs typeface="Times New Roman"/>
              </a:rPr>
              <a:t>searches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10" dirty="0">
                <a:latin typeface="Times New Roman"/>
                <a:cs typeface="Times New Roman"/>
              </a:rPr>
              <a:t>incompletely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10" dirty="0">
                <a:latin typeface="Times New Roman"/>
                <a:cs typeface="Times New Roman"/>
              </a:rPr>
              <a:t>through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20" dirty="0">
                <a:latin typeface="Times New Roman"/>
                <a:cs typeface="Times New Roman"/>
              </a:rPr>
              <a:t>this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10" dirty="0">
                <a:latin typeface="Times New Roman"/>
                <a:cs typeface="Times New Roman"/>
              </a:rPr>
              <a:t>space,</a:t>
            </a:r>
            <a:r>
              <a:rPr sz="2000" dirty="0">
                <a:latin typeface="Times New Roman"/>
                <a:cs typeface="Times New Roman"/>
              </a:rPr>
              <a:t>	from</a:t>
            </a:r>
            <a:r>
              <a:rPr sz="2000" spc="484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simple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25" dirty="0">
                <a:latin typeface="Times New Roman"/>
                <a:cs typeface="Times New Roman"/>
              </a:rPr>
              <a:t>to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10" dirty="0">
                <a:latin typeface="Times New Roman"/>
                <a:cs typeface="Times New Roman"/>
              </a:rPr>
              <a:t>complex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10" dirty="0">
                <a:latin typeface="Times New Roman"/>
                <a:cs typeface="Times New Roman"/>
              </a:rPr>
              <a:t>hypotheses,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10" dirty="0">
                <a:latin typeface="Times New Roman"/>
                <a:cs typeface="Times New Roman"/>
              </a:rPr>
              <a:t>until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25" dirty="0">
                <a:latin typeface="Times New Roman"/>
                <a:cs typeface="Times New Roman"/>
              </a:rPr>
              <a:t>its</a:t>
            </a:r>
            <a:endParaRPr sz="2000">
              <a:latin typeface="Times New Roman"/>
              <a:cs typeface="Times New Roman"/>
            </a:endParaRPr>
          </a:p>
          <a:p>
            <a:pPr marL="549275">
              <a:lnSpc>
                <a:spcPts val="2280"/>
              </a:lnSpc>
            </a:pPr>
            <a:r>
              <a:rPr sz="2000" dirty="0">
                <a:latin typeface="Times New Roman"/>
                <a:cs typeface="Times New Roman"/>
              </a:rPr>
              <a:t>termination</a:t>
            </a:r>
            <a:r>
              <a:rPr sz="2000" spc="-4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condition</a:t>
            </a:r>
            <a:r>
              <a:rPr sz="2000" spc="-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is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spc="-25" dirty="0">
                <a:latin typeface="Times New Roman"/>
                <a:cs typeface="Times New Roman"/>
              </a:rPr>
              <a:t>met</a:t>
            </a:r>
            <a:endParaRPr sz="2000">
              <a:latin typeface="Times New Roman"/>
              <a:cs typeface="Times New Roman"/>
            </a:endParaRPr>
          </a:p>
          <a:p>
            <a:pPr marL="549275" marR="5080" indent="-228600">
              <a:lnSpc>
                <a:spcPts val="2160"/>
              </a:lnSpc>
              <a:spcBef>
                <a:spcPts val="1030"/>
              </a:spcBef>
              <a:buFont typeface="Arial"/>
              <a:buChar char="•"/>
              <a:tabLst>
                <a:tab pos="549275" algn="l"/>
              </a:tabLst>
            </a:pPr>
            <a:r>
              <a:rPr sz="2000" dirty="0">
                <a:latin typeface="Times New Roman"/>
                <a:cs typeface="Times New Roman"/>
              </a:rPr>
              <a:t>Its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inductive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bias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is solely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consequence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of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ordering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of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hypotheses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by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its search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strategy.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spc="-25" dirty="0">
                <a:latin typeface="Times New Roman"/>
                <a:cs typeface="Times New Roman"/>
              </a:rPr>
              <a:t>Its </a:t>
            </a:r>
            <a:r>
              <a:rPr sz="2000" dirty="0">
                <a:latin typeface="Times New Roman"/>
                <a:cs typeface="Times New Roman"/>
              </a:rPr>
              <a:t>hypothesis</a:t>
            </a:r>
            <a:r>
              <a:rPr sz="2000" spc="-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space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introduces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no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additional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spc="-20" dirty="0">
                <a:latin typeface="Times New Roman"/>
                <a:cs typeface="Times New Roman"/>
              </a:rPr>
              <a:t>bias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740"/>
              </a:spcBef>
            </a:pPr>
            <a:r>
              <a:rPr sz="2000" b="1" u="heavy" spc="-3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CANDIDATE-ELIMINATION</a:t>
            </a:r>
            <a:r>
              <a:rPr sz="2000" b="1" u="heavy" spc="4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heavy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Algorithm</a:t>
            </a:r>
            <a:endParaRPr sz="2000">
              <a:latin typeface="Times New Roman"/>
              <a:cs typeface="Times New Roman"/>
            </a:endParaRPr>
          </a:p>
          <a:p>
            <a:pPr marL="549275" marR="5080" indent="-228600">
              <a:lnSpc>
                <a:spcPts val="2160"/>
              </a:lnSpc>
              <a:spcBef>
                <a:spcPts val="1025"/>
              </a:spcBef>
              <a:buFont typeface="Arial"/>
              <a:buChar char="•"/>
              <a:tabLst>
                <a:tab pos="549275" algn="l"/>
              </a:tabLst>
            </a:pPr>
            <a:r>
              <a:rPr sz="2000" dirty="0">
                <a:latin typeface="Times New Roman"/>
                <a:cs typeface="Times New Roman"/>
              </a:rPr>
              <a:t>The version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space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spc="-40" dirty="0">
                <a:latin typeface="Times New Roman"/>
                <a:cs typeface="Times New Roman"/>
              </a:rPr>
              <a:t>CANDIDATE-</a:t>
            </a:r>
            <a:r>
              <a:rPr sz="2000" spc="-20" dirty="0">
                <a:latin typeface="Times New Roman"/>
                <a:cs typeface="Times New Roman"/>
              </a:rPr>
              <a:t>ELIMINATION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Algorithm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searches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an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incomplete</a:t>
            </a:r>
            <a:r>
              <a:rPr sz="2000" spc="-10" dirty="0">
                <a:latin typeface="Times New Roman"/>
                <a:cs typeface="Times New Roman"/>
              </a:rPr>
              <a:t> hypothesis space</a:t>
            </a:r>
            <a:endParaRPr sz="2000">
              <a:latin typeface="Times New Roman"/>
              <a:cs typeface="Times New Roman"/>
            </a:endParaRPr>
          </a:p>
          <a:p>
            <a:pPr marL="549275" indent="-228600">
              <a:lnSpc>
                <a:spcPct val="100000"/>
              </a:lnSpc>
              <a:spcBef>
                <a:spcPts val="725"/>
              </a:spcBef>
              <a:buFont typeface="Arial"/>
              <a:buChar char="•"/>
              <a:tabLst>
                <a:tab pos="549275" algn="l"/>
              </a:tabLst>
            </a:pPr>
            <a:r>
              <a:rPr sz="2000" dirty="0">
                <a:latin typeface="Times New Roman"/>
                <a:cs typeface="Times New Roman"/>
              </a:rPr>
              <a:t>It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searches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this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space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completely,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finding</a:t>
            </a:r>
            <a:r>
              <a:rPr sz="2000" spc="-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every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hypothesis</a:t>
            </a:r>
            <a:r>
              <a:rPr sz="2000" spc="-5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consistent</a:t>
            </a:r>
            <a:r>
              <a:rPr sz="2000" spc="-6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with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training</a:t>
            </a:r>
            <a:r>
              <a:rPr sz="2000" spc="-5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data.</a:t>
            </a:r>
            <a:endParaRPr sz="2000">
              <a:latin typeface="Times New Roman"/>
              <a:cs typeface="Times New Roman"/>
            </a:endParaRPr>
          </a:p>
          <a:p>
            <a:pPr marL="549275" marR="6350" indent="-228600">
              <a:lnSpc>
                <a:spcPts val="2160"/>
              </a:lnSpc>
              <a:spcBef>
                <a:spcPts val="1040"/>
              </a:spcBef>
              <a:buFont typeface="Arial"/>
              <a:buChar char="•"/>
              <a:tabLst>
                <a:tab pos="549275" algn="l"/>
                <a:tab pos="975994" algn="l"/>
                <a:tab pos="2089785" algn="l"/>
                <a:tab pos="2672080" algn="l"/>
                <a:tab pos="3013710" algn="l"/>
                <a:tab pos="3790950" algn="l"/>
                <a:tab pos="4077335" algn="l"/>
                <a:tab pos="5546725" algn="l"/>
                <a:tab pos="5930900" algn="l"/>
                <a:tab pos="6414135" algn="l"/>
                <a:tab pos="7656195" algn="l"/>
                <a:tab pos="8463915" algn="l"/>
                <a:tab pos="8849995" algn="l"/>
                <a:tab pos="9259570" algn="l"/>
              </a:tabLst>
            </a:pPr>
            <a:r>
              <a:rPr sz="2000" spc="-25" dirty="0">
                <a:latin typeface="Times New Roman"/>
                <a:cs typeface="Times New Roman"/>
              </a:rPr>
              <a:t>Its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10" dirty="0">
                <a:latin typeface="Times New Roman"/>
                <a:cs typeface="Times New Roman"/>
              </a:rPr>
              <a:t>inductive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20" dirty="0">
                <a:latin typeface="Times New Roman"/>
                <a:cs typeface="Times New Roman"/>
              </a:rPr>
              <a:t>bias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25" dirty="0">
                <a:latin typeface="Times New Roman"/>
                <a:cs typeface="Times New Roman"/>
              </a:rPr>
              <a:t>is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10" dirty="0">
                <a:latin typeface="Times New Roman"/>
                <a:cs typeface="Times New Roman"/>
              </a:rPr>
              <a:t>solely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50" dirty="0">
                <a:latin typeface="Times New Roman"/>
                <a:cs typeface="Times New Roman"/>
              </a:rPr>
              <a:t>a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10" dirty="0">
                <a:latin typeface="Times New Roman"/>
                <a:cs typeface="Times New Roman"/>
              </a:rPr>
              <a:t>consequence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25" dirty="0">
                <a:latin typeface="Times New Roman"/>
                <a:cs typeface="Times New Roman"/>
              </a:rPr>
              <a:t>of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25" dirty="0">
                <a:latin typeface="Times New Roman"/>
                <a:cs typeface="Times New Roman"/>
              </a:rPr>
              <a:t>the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10" dirty="0">
                <a:latin typeface="Times New Roman"/>
                <a:cs typeface="Times New Roman"/>
              </a:rPr>
              <a:t>expressive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10" dirty="0">
                <a:latin typeface="Times New Roman"/>
                <a:cs typeface="Times New Roman"/>
              </a:rPr>
              <a:t>power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25" dirty="0">
                <a:latin typeface="Times New Roman"/>
                <a:cs typeface="Times New Roman"/>
              </a:rPr>
              <a:t>of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25" dirty="0">
                <a:latin typeface="Times New Roman"/>
                <a:cs typeface="Times New Roman"/>
              </a:rPr>
              <a:t>its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10" dirty="0">
                <a:latin typeface="Times New Roman"/>
                <a:cs typeface="Times New Roman"/>
              </a:rPr>
              <a:t>hypothesis </a:t>
            </a:r>
            <a:r>
              <a:rPr sz="2000" dirty="0">
                <a:latin typeface="Times New Roman"/>
                <a:cs typeface="Times New Roman"/>
              </a:rPr>
              <a:t>representation.</a:t>
            </a:r>
            <a:r>
              <a:rPr sz="2000" spc="-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Its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search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strategy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introduces</a:t>
            </a:r>
            <a:r>
              <a:rPr sz="2000" spc="-4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no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additional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spc="-20" dirty="0">
                <a:latin typeface="Times New Roman"/>
                <a:cs typeface="Times New Roman"/>
              </a:rPr>
              <a:t>bias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35</a:t>
            </a:fld>
            <a:endParaRPr spc="-25"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577467" y="217672"/>
            <a:ext cx="7034530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dirty="0"/>
              <a:t>Restriction</a:t>
            </a:r>
            <a:r>
              <a:rPr sz="3200" spc="-105" dirty="0"/>
              <a:t> </a:t>
            </a:r>
            <a:r>
              <a:rPr sz="3200" dirty="0"/>
              <a:t>Biases</a:t>
            </a:r>
            <a:r>
              <a:rPr sz="3200" spc="-60" dirty="0"/>
              <a:t> </a:t>
            </a:r>
            <a:r>
              <a:rPr sz="3200" dirty="0"/>
              <a:t>and</a:t>
            </a:r>
            <a:r>
              <a:rPr sz="3200" spc="-85" dirty="0"/>
              <a:t> </a:t>
            </a:r>
            <a:r>
              <a:rPr sz="3200" spc="-10" dirty="0"/>
              <a:t>Preference</a:t>
            </a:r>
            <a:r>
              <a:rPr sz="3200" spc="-90" dirty="0"/>
              <a:t> </a:t>
            </a:r>
            <a:r>
              <a:rPr sz="3200" spc="-10" dirty="0"/>
              <a:t>Biases</a:t>
            </a:r>
            <a:endParaRPr sz="3200"/>
          </a:p>
        </p:txBody>
      </p:sp>
      <p:sp>
        <p:nvSpPr>
          <p:cNvPr id="3" name="object 3"/>
          <p:cNvSpPr txBox="1"/>
          <p:nvPr/>
        </p:nvSpPr>
        <p:spPr>
          <a:xfrm>
            <a:off x="916940" y="1460114"/>
            <a:ext cx="10360025" cy="2950845"/>
          </a:xfrm>
          <a:prstGeom prst="rect">
            <a:avLst/>
          </a:prstGeom>
        </p:spPr>
        <p:txBody>
          <a:bodyPr vert="horz" wrap="square" lIns="0" tIns="53975" rIns="0" bIns="0" rtlCol="0">
            <a:spAutoFit/>
          </a:bodyPr>
          <a:lstStyle/>
          <a:p>
            <a:pPr marL="239395" marR="5080" indent="-227329" algn="just">
              <a:lnSpc>
                <a:spcPts val="2590"/>
              </a:lnSpc>
              <a:spcBef>
                <a:spcPts val="425"/>
              </a:spcBef>
              <a:buFont typeface="Arial"/>
              <a:buChar char="•"/>
              <a:tabLst>
                <a:tab pos="241300" algn="l"/>
              </a:tabLst>
            </a:pP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inductive</a:t>
            </a:r>
            <a:r>
              <a:rPr sz="2400" spc="1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bias</a:t>
            </a:r>
            <a:r>
              <a:rPr sz="2400" spc="114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10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ID3</a:t>
            </a:r>
            <a:r>
              <a:rPr sz="2400" spc="10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1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</a:t>
            </a:r>
            <a:r>
              <a:rPr sz="2400" spc="105" dirty="0">
                <a:latin typeface="Times New Roman"/>
                <a:cs typeface="Times New Roman"/>
              </a:rPr>
              <a:t> </a:t>
            </a:r>
            <a:r>
              <a:rPr sz="2400" i="1" dirty="0">
                <a:latin typeface="Times New Roman"/>
                <a:cs typeface="Times New Roman"/>
              </a:rPr>
              <a:t>preference</a:t>
            </a:r>
            <a:r>
              <a:rPr sz="2400" i="1" spc="10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for</a:t>
            </a:r>
            <a:r>
              <a:rPr sz="2400" spc="10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certain</a:t>
            </a:r>
            <a:r>
              <a:rPr sz="2400" spc="1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hypotheses</a:t>
            </a:r>
            <a:r>
              <a:rPr sz="2400" spc="1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over</a:t>
            </a:r>
            <a:r>
              <a:rPr sz="2400" spc="1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others</a:t>
            </a:r>
            <a:r>
              <a:rPr sz="2400" spc="10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(e.g., 	</a:t>
            </a:r>
            <a:r>
              <a:rPr sz="2400" dirty="0">
                <a:latin typeface="Times New Roman"/>
                <a:cs typeface="Times New Roman"/>
              </a:rPr>
              <a:t>preference</a:t>
            </a:r>
            <a:r>
              <a:rPr sz="2400" spc="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for</a:t>
            </a:r>
            <a:r>
              <a:rPr sz="2400" spc="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shorter</a:t>
            </a:r>
            <a:r>
              <a:rPr sz="2400" spc="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hypotheses</a:t>
            </a:r>
            <a:r>
              <a:rPr sz="2400" spc="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over</a:t>
            </a:r>
            <a:r>
              <a:rPr sz="2400" spc="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larger</a:t>
            </a:r>
            <a:r>
              <a:rPr sz="2400" spc="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hypotheses),</a:t>
            </a:r>
            <a:r>
              <a:rPr sz="2400" spc="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with</a:t>
            </a:r>
            <a:r>
              <a:rPr sz="2400" spc="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no</a:t>
            </a:r>
            <a:r>
              <a:rPr sz="2400" spc="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hard</a:t>
            </a:r>
            <a:r>
              <a:rPr sz="2400" spc="5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restriction 	</a:t>
            </a:r>
            <a:r>
              <a:rPr sz="2400" dirty="0">
                <a:latin typeface="Times New Roman"/>
                <a:cs typeface="Times New Roman"/>
              </a:rPr>
              <a:t>on</a:t>
            </a:r>
            <a:r>
              <a:rPr sz="2400" spc="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hypotheses</a:t>
            </a:r>
            <a:r>
              <a:rPr sz="2400" spc="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that</a:t>
            </a:r>
            <a:r>
              <a:rPr sz="2400" spc="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can</a:t>
            </a:r>
            <a:r>
              <a:rPr sz="2400" spc="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be</a:t>
            </a:r>
            <a:r>
              <a:rPr sz="2400" spc="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eventually</a:t>
            </a:r>
            <a:r>
              <a:rPr sz="2400" spc="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enumerated.</a:t>
            </a:r>
            <a:r>
              <a:rPr sz="2400" spc="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This</a:t>
            </a:r>
            <a:r>
              <a:rPr sz="2400" spc="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form</a:t>
            </a:r>
            <a:r>
              <a:rPr sz="2400" spc="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bias</a:t>
            </a:r>
            <a:r>
              <a:rPr sz="2400" spc="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called</a:t>
            </a:r>
            <a:r>
              <a:rPr sz="2400" spc="55" dirty="0">
                <a:latin typeface="Times New Roman"/>
                <a:cs typeface="Times New Roman"/>
              </a:rPr>
              <a:t> </a:t>
            </a:r>
            <a:r>
              <a:rPr sz="2400" spc="-50" dirty="0">
                <a:latin typeface="Times New Roman"/>
                <a:cs typeface="Times New Roman"/>
              </a:rPr>
              <a:t>a 	</a:t>
            </a:r>
            <a:r>
              <a:rPr sz="2400" b="1" i="1" dirty="0">
                <a:latin typeface="Times New Roman"/>
                <a:cs typeface="Times New Roman"/>
              </a:rPr>
              <a:t>preference</a:t>
            </a:r>
            <a:r>
              <a:rPr sz="2400" b="1" i="1" spc="-25" dirty="0">
                <a:latin typeface="Times New Roman"/>
                <a:cs typeface="Times New Roman"/>
              </a:rPr>
              <a:t> </a:t>
            </a:r>
            <a:r>
              <a:rPr sz="2400" b="1" i="1" dirty="0">
                <a:latin typeface="Times New Roman"/>
                <a:cs typeface="Times New Roman"/>
              </a:rPr>
              <a:t>bias</a:t>
            </a:r>
            <a:r>
              <a:rPr sz="2400" b="1" i="1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or </a:t>
            </a:r>
            <a:r>
              <a:rPr sz="2400" b="1" i="1" dirty="0">
                <a:latin typeface="Times New Roman"/>
                <a:cs typeface="Times New Roman"/>
              </a:rPr>
              <a:t>a search </a:t>
            </a:r>
            <a:r>
              <a:rPr sz="2400" b="1" i="1" spc="-10" dirty="0">
                <a:latin typeface="Times New Roman"/>
                <a:cs typeface="Times New Roman"/>
              </a:rPr>
              <a:t>bias</a:t>
            </a:r>
            <a:r>
              <a:rPr sz="2400" spc="-10" dirty="0">
                <a:latin typeface="Times New Roman"/>
                <a:cs typeface="Times New Roman"/>
              </a:rPr>
              <a:t>.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805"/>
              </a:spcBef>
              <a:buFont typeface="Arial"/>
              <a:buChar char="•"/>
            </a:pPr>
            <a:endParaRPr sz="2400">
              <a:latin typeface="Times New Roman"/>
              <a:cs typeface="Times New Roman"/>
            </a:endParaRPr>
          </a:p>
          <a:p>
            <a:pPr marL="239395" marR="6350" indent="-227329" algn="just">
              <a:lnSpc>
                <a:spcPct val="90100"/>
              </a:lnSpc>
              <a:buFont typeface="Arial"/>
              <a:buChar char="•"/>
              <a:tabLst>
                <a:tab pos="241300" algn="l"/>
              </a:tabLst>
            </a:pP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5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bias</a:t>
            </a:r>
            <a:r>
              <a:rPr sz="2400" spc="5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5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5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CANDIDATE</a:t>
            </a:r>
            <a:r>
              <a:rPr sz="2400" spc="5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ELIMINATION</a:t>
            </a:r>
            <a:r>
              <a:rPr sz="2400" spc="5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algorithm</a:t>
            </a:r>
            <a:r>
              <a:rPr sz="2400" spc="50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5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</a:t>
            </a:r>
            <a:r>
              <a:rPr sz="2400" spc="509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5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form</a:t>
            </a:r>
            <a:r>
              <a:rPr sz="2400" spc="50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509" dirty="0">
                <a:latin typeface="Times New Roman"/>
                <a:cs typeface="Times New Roman"/>
              </a:rPr>
              <a:t> </a:t>
            </a:r>
            <a:r>
              <a:rPr sz="2400" spc="-50" dirty="0">
                <a:latin typeface="Times New Roman"/>
                <a:cs typeface="Times New Roman"/>
              </a:rPr>
              <a:t>a 	</a:t>
            </a:r>
            <a:r>
              <a:rPr sz="2400" i="1" dirty="0">
                <a:latin typeface="Times New Roman"/>
                <a:cs typeface="Times New Roman"/>
              </a:rPr>
              <a:t>categorical</a:t>
            </a:r>
            <a:r>
              <a:rPr sz="2400" i="1" spc="2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restriction</a:t>
            </a:r>
            <a:r>
              <a:rPr sz="2400" spc="30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on</a:t>
            </a:r>
            <a:r>
              <a:rPr sz="2400" spc="30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29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set</a:t>
            </a:r>
            <a:r>
              <a:rPr sz="2400" spc="30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2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hypotheses</a:t>
            </a:r>
            <a:r>
              <a:rPr sz="2400" spc="29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considered.</a:t>
            </a:r>
            <a:r>
              <a:rPr sz="2400" spc="28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This</a:t>
            </a:r>
            <a:r>
              <a:rPr sz="2400" spc="30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form</a:t>
            </a:r>
            <a:r>
              <a:rPr sz="2400" spc="2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2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bias</a:t>
            </a:r>
            <a:r>
              <a:rPr sz="2400" spc="295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is 	</a:t>
            </a:r>
            <a:r>
              <a:rPr sz="2400" dirty="0">
                <a:latin typeface="Times New Roman"/>
                <a:cs typeface="Times New Roman"/>
              </a:rPr>
              <a:t>typically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called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 </a:t>
            </a:r>
            <a:r>
              <a:rPr sz="2400" b="1" i="1" dirty="0">
                <a:latin typeface="Times New Roman"/>
                <a:cs typeface="Times New Roman"/>
              </a:rPr>
              <a:t>restriction</a:t>
            </a:r>
            <a:r>
              <a:rPr sz="2400" b="1" i="1" spc="-35" dirty="0">
                <a:latin typeface="Times New Roman"/>
                <a:cs typeface="Times New Roman"/>
              </a:rPr>
              <a:t> </a:t>
            </a:r>
            <a:r>
              <a:rPr sz="2400" b="1" i="1" dirty="0">
                <a:latin typeface="Times New Roman"/>
                <a:cs typeface="Times New Roman"/>
              </a:rPr>
              <a:t>bias</a:t>
            </a:r>
            <a:r>
              <a:rPr sz="2400" b="1" i="1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or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b="1" i="1" dirty="0">
                <a:latin typeface="Times New Roman"/>
                <a:cs typeface="Times New Roman"/>
              </a:rPr>
              <a:t>a language</a:t>
            </a:r>
            <a:r>
              <a:rPr sz="2400" b="1" i="1" spc="5" dirty="0">
                <a:latin typeface="Times New Roman"/>
                <a:cs typeface="Times New Roman"/>
              </a:rPr>
              <a:t> </a:t>
            </a:r>
            <a:r>
              <a:rPr sz="2400" b="1" i="1" spc="-10" dirty="0">
                <a:latin typeface="Times New Roman"/>
                <a:cs typeface="Times New Roman"/>
              </a:rPr>
              <a:t>bias</a:t>
            </a:r>
            <a:r>
              <a:rPr sz="2400" spc="-10" dirty="0">
                <a:latin typeface="Times New Roman"/>
                <a:cs typeface="Times New Roman"/>
              </a:rPr>
              <a:t>.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36</a:t>
            </a:fld>
            <a:endParaRPr spc="-25"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40" y="532886"/>
            <a:ext cx="10132060" cy="720725"/>
          </a:xfrm>
          <a:prstGeom prst="rect">
            <a:avLst/>
          </a:prstGeom>
        </p:spPr>
        <p:txBody>
          <a:bodyPr vert="horz" wrap="square" lIns="0" tIns="53975" rIns="0" bIns="0" rtlCol="0">
            <a:spAutoFit/>
          </a:bodyPr>
          <a:lstStyle/>
          <a:p>
            <a:pPr marL="12700" marR="5080">
              <a:lnSpc>
                <a:spcPts val="2590"/>
              </a:lnSpc>
              <a:spcBef>
                <a:spcPts val="425"/>
              </a:spcBef>
            </a:pPr>
            <a:r>
              <a:rPr sz="2400" b="0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Which</a:t>
            </a:r>
            <a:r>
              <a:rPr sz="2400" b="0" u="heavy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0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type</a:t>
            </a:r>
            <a:r>
              <a:rPr sz="2400" b="0" u="heavy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0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of</a:t>
            </a:r>
            <a:r>
              <a:rPr sz="2400" b="0" u="heavy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0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inductive</a:t>
            </a:r>
            <a:r>
              <a:rPr sz="2400" b="0" u="heavy" spc="-5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0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bias is</a:t>
            </a:r>
            <a:r>
              <a:rPr sz="2400" b="0" u="heavy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0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preferred</a:t>
            </a:r>
            <a:r>
              <a:rPr sz="2400" b="0" u="heavy" spc="-3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0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in</a:t>
            </a:r>
            <a:r>
              <a:rPr sz="2400" b="0" u="heavy" spc="-1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0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order</a:t>
            </a:r>
            <a:r>
              <a:rPr sz="2400" b="0" u="heavy" spc="-1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0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to</a:t>
            </a:r>
            <a:r>
              <a:rPr sz="2400" b="0" u="heavy" spc="-1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0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generalize</a:t>
            </a:r>
            <a:r>
              <a:rPr sz="2400" b="0" u="heavy" spc="-4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0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beyond</a:t>
            </a:r>
            <a:r>
              <a:rPr sz="2400" b="0" u="heavy" spc="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0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the</a:t>
            </a:r>
            <a:r>
              <a:rPr sz="2400" b="0" u="heavy" spc="-2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0" u="heavy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training</a:t>
            </a:r>
            <a:r>
              <a:rPr sz="2400" b="0" u="none" spc="-10" dirty="0">
                <a:latin typeface="Times New Roman"/>
                <a:cs typeface="Times New Roman"/>
              </a:rPr>
              <a:t> </a:t>
            </a:r>
            <a:r>
              <a:rPr sz="2400" b="0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data,</a:t>
            </a:r>
            <a:r>
              <a:rPr sz="2400" b="0" u="heavy" spc="-3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0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a</a:t>
            </a:r>
            <a:r>
              <a:rPr sz="2400" b="0" u="heavy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0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preference</a:t>
            </a:r>
            <a:r>
              <a:rPr sz="2400" b="0" u="heavy" spc="-3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0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bias</a:t>
            </a:r>
            <a:r>
              <a:rPr sz="2400" b="0" u="heavy" spc="-3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0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or</a:t>
            </a:r>
            <a:r>
              <a:rPr sz="2400" b="0" u="heavy" spc="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0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restriction</a:t>
            </a:r>
            <a:r>
              <a:rPr sz="2400" b="0" u="heavy" spc="-4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0" u="heavy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bias?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16944" y="1775198"/>
            <a:ext cx="10360025" cy="2164080"/>
          </a:xfrm>
          <a:prstGeom prst="rect">
            <a:avLst/>
          </a:prstGeom>
        </p:spPr>
        <p:txBody>
          <a:bodyPr vert="horz" wrap="square" lIns="0" tIns="53975" rIns="0" bIns="0" rtlCol="0">
            <a:spAutoFit/>
          </a:bodyPr>
          <a:lstStyle/>
          <a:p>
            <a:pPr marL="239395" marR="5715" indent="-227329" algn="just">
              <a:lnSpc>
                <a:spcPts val="2590"/>
              </a:lnSpc>
              <a:spcBef>
                <a:spcPts val="425"/>
              </a:spcBef>
              <a:buFont typeface="Arial"/>
              <a:buChar char="•"/>
              <a:tabLst>
                <a:tab pos="241300" algn="l"/>
              </a:tabLst>
            </a:pPr>
            <a:r>
              <a:rPr sz="2400" dirty="0">
                <a:latin typeface="Times New Roman"/>
                <a:cs typeface="Times New Roman"/>
              </a:rPr>
              <a:t>A</a:t>
            </a:r>
            <a:r>
              <a:rPr sz="2400" spc="1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preference</a:t>
            </a:r>
            <a:r>
              <a:rPr sz="2400" spc="2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bias</a:t>
            </a:r>
            <a:r>
              <a:rPr sz="2400" spc="2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2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more</a:t>
            </a:r>
            <a:r>
              <a:rPr sz="2400" spc="2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desirable</a:t>
            </a:r>
            <a:r>
              <a:rPr sz="2400" spc="2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than</a:t>
            </a:r>
            <a:r>
              <a:rPr sz="2400" spc="254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</a:t>
            </a:r>
            <a:r>
              <a:rPr sz="2400" spc="2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restriction</a:t>
            </a:r>
            <a:r>
              <a:rPr sz="2400" spc="2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bias,</a:t>
            </a:r>
            <a:r>
              <a:rPr sz="2400" spc="254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because</a:t>
            </a:r>
            <a:r>
              <a:rPr sz="2400" spc="2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it</a:t>
            </a:r>
            <a:r>
              <a:rPr sz="2400" spc="2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allows</a:t>
            </a:r>
            <a:r>
              <a:rPr sz="2400" spc="254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the 	</a:t>
            </a:r>
            <a:r>
              <a:rPr sz="2400" dirty="0">
                <a:latin typeface="Times New Roman"/>
                <a:cs typeface="Times New Roman"/>
              </a:rPr>
              <a:t>learner</a:t>
            </a:r>
            <a:r>
              <a:rPr sz="2400" spc="18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1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work</a:t>
            </a:r>
            <a:r>
              <a:rPr sz="2400" spc="18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within</a:t>
            </a:r>
            <a:r>
              <a:rPr sz="2400" spc="1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</a:t>
            </a:r>
            <a:r>
              <a:rPr sz="2400" spc="1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complete</a:t>
            </a:r>
            <a:r>
              <a:rPr sz="2400" spc="1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hypothesis</a:t>
            </a:r>
            <a:r>
              <a:rPr sz="2400" spc="18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space</a:t>
            </a:r>
            <a:r>
              <a:rPr sz="2400" spc="1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that</a:t>
            </a:r>
            <a:r>
              <a:rPr sz="2400" spc="1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1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assured</a:t>
            </a:r>
            <a:r>
              <a:rPr sz="2400" spc="1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1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contain</a:t>
            </a:r>
            <a:r>
              <a:rPr sz="2400" spc="165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the 	</a:t>
            </a:r>
            <a:r>
              <a:rPr sz="2400" dirty="0">
                <a:latin typeface="Times New Roman"/>
                <a:cs typeface="Times New Roman"/>
              </a:rPr>
              <a:t>unknown</a:t>
            </a:r>
            <a:r>
              <a:rPr sz="2400" spc="-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target</a:t>
            </a:r>
            <a:r>
              <a:rPr sz="2400" spc="-9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function.</a:t>
            </a:r>
            <a:endParaRPr sz="2400">
              <a:latin typeface="Times New Roman"/>
              <a:cs typeface="Times New Roman"/>
            </a:endParaRPr>
          </a:p>
          <a:p>
            <a:pPr marL="239395" marR="5080" indent="-227329" algn="just">
              <a:lnSpc>
                <a:spcPct val="90100"/>
              </a:lnSpc>
              <a:spcBef>
                <a:spcPts val="960"/>
              </a:spcBef>
              <a:buFont typeface="Arial"/>
              <a:buChar char="•"/>
              <a:tabLst>
                <a:tab pos="241300" algn="l"/>
              </a:tabLst>
            </a:pPr>
            <a:r>
              <a:rPr sz="2400" dirty="0">
                <a:latin typeface="Times New Roman"/>
                <a:cs typeface="Times New Roman"/>
              </a:rPr>
              <a:t>In</a:t>
            </a:r>
            <a:r>
              <a:rPr sz="2400" spc="2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contrast,</a:t>
            </a:r>
            <a:r>
              <a:rPr sz="2400" spc="2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</a:t>
            </a:r>
            <a:r>
              <a:rPr sz="2400" spc="2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restriction</a:t>
            </a:r>
            <a:r>
              <a:rPr sz="2400" spc="2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bias</a:t>
            </a:r>
            <a:r>
              <a:rPr sz="2400" spc="2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that</a:t>
            </a:r>
            <a:r>
              <a:rPr sz="2400" spc="2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strictly</a:t>
            </a:r>
            <a:r>
              <a:rPr sz="2400" spc="19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limits</a:t>
            </a:r>
            <a:r>
              <a:rPr sz="2400" spc="2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2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set</a:t>
            </a:r>
            <a:r>
              <a:rPr sz="2400" spc="2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204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potential</a:t>
            </a:r>
            <a:r>
              <a:rPr sz="2400" spc="2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hypotheses</a:t>
            </a:r>
            <a:r>
              <a:rPr sz="2400" spc="215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is 	</a:t>
            </a:r>
            <a:r>
              <a:rPr sz="2400" dirty="0">
                <a:latin typeface="Times New Roman"/>
                <a:cs typeface="Times New Roman"/>
              </a:rPr>
              <a:t>generally</a:t>
            </a:r>
            <a:r>
              <a:rPr sz="2400" spc="5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less</a:t>
            </a:r>
            <a:r>
              <a:rPr sz="2400" spc="5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desirable,</a:t>
            </a:r>
            <a:r>
              <a:rPr sz="2400" spc="5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because</a:t>
            </a:r>
            <a:r>
              <a:rPr sz="2400" spc="5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it</a:t>
            </a:r>
            <a:r>
              <a:rPr sz="2400" spc="5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introduces</a:t>
            </a:r>
            <a:r>
              <a:rPr sz="2400" spc="5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5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possibility</a:t>
            </a:r>
            <a:r>
              <a:rPr sz="2400" spc="5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5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excluding</a:t>
            </a:r>
            <a:r>
              <a:rPr sz="2400" spc="535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the 	</a:t>
            </a:r>
            <a:r>
              <a:rPr sz="2400" dirty="0">
                <a:latin typeface="Times New Roman"/>
                <a:cs typeface="Times New Roman"/>
              </a:rPr>
              <a:t>unknown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target</a:t>
            </a:r>
            <a:r>
              <a:rPr sz="2400" spc="-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function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altogether.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37</a:t>
            </a:fld>
            <a:endParaRPr spc="-25"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52323" rIns="0" bIns="0" rtlCol="0">
            <a:spAutoFit/>
          </a:bodyPr>
          <a:lstStyle/>
          <a:p>
            <a:pPr marL="3182620">
              <a:lnSpc>
                <a:spcPct val="100000"/>
              </a:lnSpc>
              <a:spcBef>
                <a:spcPts val="95"/>
              </a:spcBef>
            </a:pPr>
            <a:r>
              <a:rPr dirty="0"/>
              <a:t>Occam's</a:t>
            </a:r>
            <a:r>
              <a:rPr spc="-85" dirty="0"/>
              <a:t> </a:t>
            </a:r>
            <a:r>
              <a:rPr spc="-20" dirty="0"/>
              <a:t>razor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916940" y="1277183"/>
            <a:ext cx="10359390" cy="1963420"/>
          </a:xfrm>
          <a:prstGeom prst="rect">
            <a:avLst/>
          </a:prstGeom>
        </p:spPr>
        <p:txBody>
          <a:bodyPr vert="horz" wrap="square" lIns="0" tIns="48895" rIns="0" bIns="0" rtlCol="0">
            <a:spAutoFit/>
          </a:bodyPr>
          <a:lstStyle/>
          <a:p>
            <a:pPr marL="12700" marR="5080" indent="-635" algn="just">
              <a:lnSpc>
                <a:spcPct val="90100"/>
              </a:lnSpc>
              <a:spcBef>
                <a:spcPts val="385"/>
              </a:spcBef>
            </a:pPr>
            <a:r>
              <a:rPr sz="2400" dirty="0">
                <a:latin typeface="Times New Roman"/>
                <a:cs typeface="Times New Roman"/>
              </a:rPr>
              <a:t>Occam's razor: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 </a:t>
            </a:r>
            <a:r>
              <a:rPr sz="2400" spc="-10" dirty="0">
                <a:latin typeface="Times New Roman"/>
                <a:cs typeface="Times New Roman"/>
              </a:rPr>
              <a:t>problem-</a:t>
            </a:r>
            <a:r>
              <a:rPr sz="2400" dirty="0">
                <a:latin typeface="Times New Roman"/>
                <a:cs typeface="Times New Roman"/>
              </a:rPr>
              <a:t>solving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principle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that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simplest solution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tends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be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2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right</a:t>
            </a:r>
            <a:r>
              <a:rPr sz="2400" spc="2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one.</a:t>
            </a:r>
            <a:r>
              <a:rPr sz="2400" spc="204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When</a:t>
            </a:r>
            <a:r>
              <a:rPr sz="2400" spc="204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presented</a:t>
            </a:r>
            <a:r>
              <a:rPr sz="2400" spc="2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with</a:t>
            </a:r>
            <a:r>
              <a:rPr sz="2400" spc="19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competing</a:t>
            </a:r>
            <a:r>
              <a:rPr sz="2400" spc="2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hypotheses</a:t>
            </a:r>
            <a:r>
              <a:rPr sz="2400" spc="2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1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solve</a:t>
            </a:r>
            <a:r>
              <a:rPr sz="2400" spc="2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</a:t>
            </a:r>
            <a:r>
              <a:rPr sz="2400" spc="2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problem,</a:t>
            </a:r>
            <a:r>
              <a:rPr sz="2400" spc="204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one </a:t>
            </a:r>
            <a:r>
              <a:rPr sz="2400" dirty="0">
                <a:latin typeface="Times New Roman"/>
                <a:cs typeface="Times New Roman"/>
              </a:rPr>
              <a:t>should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select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solution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with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fewest </a:t>
            </a:r>
            <a:r>
              <a:rPr sz="2400" spc="-10" dirty="0">
                <a:latin typeface="Times New Roman"/>
                <a:cs typeface="Times New Roman"/>
              </a:rPr>
              <a:t>assumptions.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50"/>
              </a:spcBef>
            </a:pPr>
            <a:endParaRPr sz="24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</a:pPr>
            <a:r>
              <a:rPr sz="2400" dirty="0">
                <a:latin typeface="Times New Roman"/>
                <a:cs typeface="Times New Roman"/>
              </a:rPr>
              <a:t>Occam's</a:t>
            </a:r>
            <a:r>
              <a:rPr sz="2400" spc="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razor: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“</a:t>
            </a:r>
            <a:r>
              <a:rPr sz="2400" b="1" i="1" dirty="0">
                <a:latin typeface="Times New Roman"/>
                <a:cs typeface="Times New Roman"/>
              </a:rPr>
              <a:t>Prefer</a:t>
            </a:r>
            <a:r>
              <a:rPr sz="2400" b="1" i="1" spc="-20" dirty="0">
                <a:latin typeface="Times New Roman"/>
                <a:cs typeface="Times New Roman"/>
              </a:rPr>
              <a:t> </a:t>
            </a:r>
            <a:r>
              <a:rPr sz="2400" b="1" i="1" dirty="0">
                <a:latin typeface="Times New Roman"/>
                <a:cs typeface="Times New Roman"/>
              </a:rPr>
              <a:t>the</a:t>
            </a:r>
            <a:r>
              <a:rPr sz="2400" b="1" i="1" spc="-20" dirty="0">
                <a:latin typeface="Times New Roman"/>
                <a:cs typeface="Times New Roman"/>
              </a:rPr>
              <a:t> </a:t>
            </a:r>
            <a:r>
              <a:rPr sz="2400" b="1" i="1" dirty="0">
                <a:latin typeface="Times New Roman"/>
                <a:cs typeface="Times New Roman"/>
              </a:rPr>
              <a:t>simplest</a:t>
            </a:r>
            <a:r>
              <a:rPr sz="2400" b="1" i="1" spc="-40" dirty="0">
                <a:latin typeface="Times New Roman"/>
                <a:cs typeface="Times New Roman"/>
              </a:rPr>
              <a:t> </a:t>
            </a:r>
            <a:r>
              <a:rPr sz="2400" b="1" i="1" dirty="0">
                <a:latin typeface="Times New Roman"/>
                <a:cs typeface="Times New Roman"/>
              </a:rPr>
              <a:t>hypothesis</a:t>
            </a:r>
            <a:r>
              <a:rPr sz="2400" b="1" i="1" spc="-10" dirty="0">
                <a:latin typeface="Times New Roman"/>
                <a:cs typeface="Times New Roman"/>
              </a:rPr>
              <a:t> </a:t>
            </a:r>
            <a:r>
              <a:rPr sz="2400" b="1" i="1" dirty="0">
                <a:latin typeface="Times New Roman"/>
                <a:cs typeface="Times New Roman"/>
              </a:rPr>
              <a:t>that</a:t>
            </a:r>
            <a:r>
              <a:rPr sz="2400" b="1" i="1" spc="-15" dirty="0">
                <a:latin typeface="Times New Roman"/>
                <a:cs typeface="Times New Roman"/>
              </a:rPr>
              <a:t> </a:t>
            </a:r>
            <a:r>
              <a:rPr sz="2400" b="1" i="1" dirty="0">
                <a:latin typeface="Times New Roman"/>
                <a:cs typeface="Times New Roman"/>
              </a:rPr>
              <a:t>fits</a:t>
            </a:r>
            <a:r>
              <a:rPr sz="2400" b="1" i="1" spc="-30" dirty="0">
                <a:latin typeface="Times New Roman"/>
                <a:cs typeface="Times New Roman"/>
              </a:rPr>
              <a:t> </a:t>
            </a:r>
            <a:r>
              <a:rPr sz="2400" b="1" i="1" dirty="0">
                <a:latin typeface="Times New Roman"/>
                <a:cs typeface="Times New Roman"/>
              </a:rPr>
              <a:t>the</a:t>
            </a:r>
            <a:r>
              <a:rPr sz="2400" b="1" i="1" spc="-20" dirty="0">
                <a:latin typeface="Times New Roman"/>
                <a:cs typeface="Times New Roman"/>
              </a:rPr>
              <a:t> </a:t>
            </a:r>
            <a:r>
              <a:rPr sz="2400" b="1" i="1" spc="-10" dirty="0">
                <a:latin typeface="Times New Roman"/>
                <a:cs typeface="Times New Roman"/>
              </a:rPr>
              <a:t>data</a:t>
            </a:r>
            <a:r>
              <a:rPr sz="2400" spc="-10" dirty="0">
                <a:latin typeface="Times New Roman"/>
                <a:cs typeface="Times New Roman"/>
              </a:rPr>
              <a:t>”.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38</a:t>
            </a:fld>
            <a:endParaRPr spc="-25"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52323" rIns="0" bIns="0" rtlCol="0">
            <a:spAutoFit/>
          </a:bodyPr>
          <a:lstStyle/>
          <a:p>
            <a:pPr marL="1885950">
              <a:lnSpc>
                <a:spcPct val="100000"/>
              </a:lnSpc>
              <a:spcBef>
                <a:spcPts val="95"/>
              </a:spcBef>
            </a:pPr>
            <a:r>
              <a:rPr dirty="0"/>
              <a:t>Why</a:t>
            </a:r>
            <a:r>
              <a:rPr spc="-70" dirty="0"/>
              <a:t> </a:t>
            </a:r>
            <a:r>
              <a:rPr dirty="0"/>
              <a:t>Prefer</a:t>
            </a:r>
            <a:r>
              <a:rPr spc="-110" dirty="0"/>
              <a:t> </a:t>
            </a:r>
            <a:r>
              <a:rPr dirty="0"/>
              <a:t>Short</a:t>
            </a:r>
            <a:r>
              <a:rPr spc="-55" dirty="0"/>
              <a:t> </a:t>
            </a:r>
            <a:r>
              <a:rPr dirty="0"/>
              <a:t>Hypotheses</a:t>
            </a:r>
            <a:r>
              <a:rPr spc="-65" dirty="0"/>
              <a:t> </a:t>
            </a:r>
            <a:r>
              <a:rPr spc="-50" dirty="0"/>
              <a:t>?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916940" y="1186857"/>
            <a:ext cx="9825990" cy="2635885"/>
          </a:xfrm>
          <a:prstGeom prst="rect">
            <a:avLst/>
          </a:prstGeom>
        </p:spPr>
        <p:txBody>
          <a:bodyPr vert="horz" wrap="square" lIns="0" tIns="1028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10"/>
              </a:spcBef>
            </a:pPr>
            <a:r>
              <a:rPr sz="2400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Argument</a:t>
            </a:r>
            <a:r>
              <a:rPr sz="2400" u="heavy" spc="-4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in</a:t>
            </a:r>
            <a:r>
              <a:rPr sz="2400" u="heavy" spc="-7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u="heavy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favour: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715"/>
              </a:spcBef>
            </a:pPr>
            <a:r>
              <a:rPr sz="2400" dirty="0">
                <a:latin typeface="Times New Roman"/>
                <a:cs typeface="Times New Roman"/>
              </a:rPr>
              <a:t>Fewer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short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hypotheses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than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long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ones:</a:t>
            </a:r>
            <a:endParaRPr sz="2400">
              <a:latin typeface="Times New Roman"/>
              <a:cs typeface="Times New Roman"/>
            </a:endParaRPr>
          </a:p>
          <a:p>
            <a:pPr marL="643890" indent="-227329">
              <a:lnSpc>
                <a:spcPct val="100000"/>
              </a:lnSpc>
              <a:spcBef>
                <a:spcPts val="720"/>
              </a:spcBef>
              <a:buFont typeface="Arial"/>
              <a:buChar char="•"/>
              <a:tabLst>
                <a:tab pos="643890" algn="l"/>
              </a:tabLst>
            </a:pPr>
            <a:r>
              <a:rPr sz="2400" dirty="0">
                <a:latin typeface="Times New Roman"/>
                <a:cs typeface="Times New Roman"/>
              </a:rPr>
              <a:t>Short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hypotheses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fits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 training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data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which are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i="1" dirty="0">
                <a:latin typeface="Times New Roman"/>
                <a:cs typeface="Times New Roman"/>
              </a:rPr>
              <a:t>less</a:t>
            </a:r>
            <a:r>
              <a:rPr sz="2400" i="1" spc="-15" dirty="0">
                <a:latin typeface="Times New Roman"/>
                <a:cs typeface="Times New Roman"/>
              </a:rPr>
              <a:t> </a:t>
            </a:r>
            <a:r>
              <a:rPr sz="2400" i="1" dirty="0">
                <a:latin typeface="Times New Roman"/>
                <a:cs typeface="Times New Roman"/>
              </a:rPr>
              <a:t>likely</a:t>
            </a:r>
            <a:r>
              <a:rPr sz="2400" i="1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be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i="1" spc="-10" dirty="0">
                <a:latin typeface="Times New Roman"/>
                <a:cs typeface="Times New Roman"/>
              </a:rPr>
              <a:t>coincident</a:t>
            </a:r>
            <a:endParaRPr sz="2400">
              <a:latin typeface="Times New Roman"/>
              <a:cs typeface="Times New Roman"/>
            </a:endParaRPr>
          </a:p>
          <a:p>
            <a:pPr marL="643890" indent="-227329">
              <a:lnSpc>
                <a:spcPct val="100000"/>
              </a:lnSpc>
              <a:spcBef>
                <a:spcPts val="710"/>
              </a:spcBef>
              <a:buFont typeface="Arial"/>
              <a:buChar char="•"/>
              <a:tabLst>
                <a:tab pos="643890" algn="l"/>
              </a:tabLst>
            </a:pPr>
            <a:r>
              <a:rPr sz="2400" dirty="0">
                <a:latin typeface="Times New Roman"/>
                <a:cs typeface="Times New Roman"/>
              </a:rPr>
              <a:t>Longer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hypotheses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fits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training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data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might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be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i="1" spc="-10" dirty="0">
                <a:latin typeface="Times New Roman"/>
                <a:cs typeface="Times New Roman"/>
              </a:rPr>
              <a:t>coincident.</a:t>
            </a:r>
            <a:endParaRPr sz="2400">
              <a:latin typeface="Times New Roman"/>
              <a:cs typeface="Times New Roman"/>
            </a:endParaRPr>
          </a:p>
          <a:p>
            <a:pPr marL="12700" marR="82550">
              <a:lnSpc>
                <a:spcPts val="2590"/>
              </a:lnSpc>
              <a:spcBef>
                <a:spcPts val="1035"/>
              </a:spcBef>
            </a:pPr>
            <a:r>
              <a:rPr sz="2400" dirty="0">
                <a:latin typeface="Times New Roman"/>
                <a:cs typeface="Times New Roman"/>
              </a:rPr>
              <a:t>Many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complex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hypotheses that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fit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current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training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data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but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fail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generalize </a:t>
            </a:r>
            <a:r>
              <a:rPr sz="2400" dirty="0">
                <a:latin typeface="Times New Roman"/>
                <a:cs typeface="Times New Roman"/>
              </a:rPr>
              <a:t>correctly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subsequent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data.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39</a:t>
            </a:fld>
            <a:endParaRPr spc="-25" dirty="0"/>
          </a:p>
        </p:txBody>
      </p:sp>
      <p:sp>
        <p:nvSpPr>
          <p:cNvPr id="2" name="object 2"/>
          <p:cNvSpPr txBox="1"/>
          <p:nvPr/>
        </p:nvSpPr>
        <p:spPr>
          <a:xfrm>
            <a:off x="916940" y="442970"/>
            <a:ext cx="10360025" cy="3698875"/>
          </a:xfrm>
          <a:prstGeom prst="rect">
            <a:avLst/>
          </a:prstGeom>
        </p:spPr>
        <p:txBody>
          <a:bodyPr vert="horz" wrap="square" lIns="0" tIns="102235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805"/>
              </a:spcBef>
            </a:pPr>
            <a:r>
              <a:rPr sz="2400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Argument</a:t>
            </a:r>
            <a:r>
              <a:rPr sz="2400" u="heavy" spc="-8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u="heavy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opposed:</a:t>
            </a:r>
            <a:endParaRPr sz="2400">
              <a:latin typeface="Times New Roman"/>
              <a:cs typeface="Times New Roman"/>
            </a:endParaRPr>
          </a:p>
          <a:p>
            <a:pPr marL="240029" marR="5080" indent="-227329" algn="just">
              <a:lnSpc>
                <a:spcPct val="90000"/>
              </a:lnSpc>
              <a:spcBef>
                <a:spcPts val="1000"/>
              </a:spcBef>
              <a:buFont typeface="Arial"/>
              <a:buChar char="•"/>
              <a:tabLst>
                <a:tab pos="241300" algn="l"/>
              </a:tabLst>
            </a:pPr>
            <a:r>
              <a:rPr sz="2400" dirty="0">
                <a:latin typeface="Times New Roman"/>
                <a:cs typeface="Times New Roman"/>
              </a:rPr>
              <a:t>There</a:t>
            </a:r>
            <a:r>
              <a:rPr sz="2400" spc="9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are</a:t>
            </a:r>
            <a:r>
              <a:rPr sz="2400" spc="10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few</a:t>
            </a:r>
            <a:r>
              <a:rPr sz="2400" spc="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small</a:t>
            </a:r>
            <a:r>
              <a:rPr sz="2400" spc="114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trees,</a:t>
            </a:r>
            <a:r>
              <a:rPr sz="2400" spc="9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and</a:t>
            </a:r>
            <a:r>
              <a:rPr sz="2400" spc="10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our</a:t>
            </a:r>
            <a:r>
              <a:rPr sz="2400" spc="10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priori</a:t>
            </a:r>
            <a:r>
              <a:rPr sz="2400" spc="9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chance</a:t>
            </a:r>
            <a:r>
              <a:rPr sz="2400" spc="10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9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finding</a:t>
            </a:r>
            <a:r>
              <a:rPr sz="2400" spc="10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one</a:t>
            </a:r>
            <a:r>
              <a:rPr sz="2400" spc="10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consistent</a:t>
            </a:r>
            <a:r>
              <a:rPr sz="2400" spc="9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with</a:t>
            </a:r>
            <a:r>
              <a:rPr sz="2400" spc="100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an 	</a:t>
            </a:r>
            <a:r>
              <a:rPr sz="2400" dirty="0">
                <a:latin typeface="Times New Roman"/>
                <a:cs typeface="Times New Roman"/>
              </a:rPr>
              <a:t>arbitrary</a:t>
            </a:r>
            <a:r>
              <a:rPr sz="2400" spc="29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set</a:t>
            </a:r>
            <a:r>
              <a:rPr sz="2400" spc="2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2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data</a:t>
            </a:r>
            <a:r>
              <a:rPr sz="2400" spc="2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29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therefore</a:t>
            </a:r>
            <a:r>
              <a:rPr sz="2400" spc="2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small.</a:t>
            </a:r>
            <a:r>
              <a:rPr sz="2400" spc="30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29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difficulty</a:t>
            </a:r>
            <a:r>
              <a:rPr sz="2400" spc="29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here</a:t>
            </a:r>
            <a:r>
              <a:rPr sz="2400" spc="2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30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that</a:t>
            </a:r>
            <a:r>
              <a:rPr sz="2400" spc="2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there</a:t>
            </a:r>
            <a:r>
              <a:rPr sz="2400" spc="28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are</a:t>
            </a:r>
            <a:r>
              <a:rPr sz="2400" spc="310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Times New Roman"/>
                <a:cs typeface="Times New Roman"/>
              </a:rPr>
              <a:t>very 	</a:t>
            </a:r>
            <a:r>
              <a:rPr sz="2400" dirty="0">
                <a:latin typeface="Times New Roman"/>
                <a:cs typeface="Times New Roman"/>
              </a:rPr>
              <a:t>many</a:t>
            </a:r>
            <a:r>
              <a:rPr sz="2400" spc="15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small</a:t>
            </a:r>
            <a:r>
              <a:rPr sz="2400" spc="15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sets</a:t>
            </a:r>
            <a:r>
              <a:rPr sz="2400" spc="25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10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hypotheses</a:t>
            </a:r>
            <a:r>
              <a:rPr sz="2400" spc="20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that</a:t>
            </a:r>
            <a:r>
              <a:rPr sz="2400" spc="20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one</a:t>
            </a:r>
            <a:r>
              <a:rPr sz="2400" spc="20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can</a:t>
            </a:r>
            <a:r>
              <a:rPr sz="2400" spc="10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define</a:t>
            </a:r>
            <a:r>
              <a:rPr sz="2400" spc="20" dirty="0">
                <a:latin typeface="Times New Roman"/>
                <a:cs typeface="Times New Roman"/>
              </a:rPr>
              <a:t>  </a:t>
            </a:r>
            <a:r>
              <a:rPr sz="2400" i="1" dirty="0">
                <a:latin typeface="Times New Roman"/>
                <a:cs typeface="Times New Roman"/>
              </a:rPr>
              <a:t>but</a:t>
            </a:r>
            <a:r>
              <a:rPr sz="2400" i="1" spc="15" dirty="0">
                <a:latin typeface="Times New Roman"/>
                <a:cs typeface="Times New Roman"/>
              </a:rPr>
              <a:t>  </a:t>
            </a:r>
            <a:r>
              <a:rPr sz="2400" i="1" dirty="0">
                <a:latin typeface="Times New Roman"/>
                <a:cs typeface="Times New Roman"/>
              </a:rPr>
              <a:t>understood</a:t>
            </a:r>
            <a:r>
              <a:rPr sz="2400" i="1" spc="15" dirty="0">
                <a:latin typeface="Times New Roman"/>
                <a:cs typeface="Times New Roman"/>
              </a:rPr>
              <a:t>  </a:t>
            </a:r>
            <a:r>
              <a:rPr sz="2400" i="1" dirty="0">
                <a:latin typeface="Times New Roman"/>
                <a:cs typeface="Times New Roman"/>
              </a:rPr>
              <a:t>by</a:t>
            </a:r>
            <a:r>
              <a:rPr sz="2400" i="1" spc="15" dirty="0">
                <a:latin typeface="Times New Roman"/>
                <a:cs typeface="Times New Roman"/>
              </a:rPr>
              <a:t>  </a:t>
            </a:r>
            <a:r>
              <a:rPr sz="2400" i="1" spc="-10" dirty="0">
                <a:latin typeface="Times New Roman"/>
                <a:cs typeface="Times New Roman"/>
              </a:rPr>
              <a:t>fewer 	learner</a:t>
            </a:r>
            <a:r>
              <a:rPr sz="2400" spc="-10" dirty="0">
                <a:latin typeface="Times New Roman"/>
                <a:cs typeface="Times New Roman"/>
              </a:rPr>
              <a:t>.</a:t>
            </a:r>
            <a:endParaRPr sz="2400">
              <a:latin typeface="Times New Roman"/>
              <a:cs typeface="Times New Roman"/>
            </a:endParaRPr>
          </a:p>
          <a:p>
            <a:pPr marL="239395" marR="5715" indent="-227329" algn="just">
              <a:lnSpc>
                <a:spcPct val="90000"/>
              </a:lnSpc>
              <a:spcBef>
                <a:spcPts val="1005"/>
              </a:spcBef>
              <a:buFont typeface="Arial"/>
              <a:buChar char="•"/>
              <a:tabLst>
                <a:tab pos="241300" algn="l"/>
              </a:tabLst>
            </a:pP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size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</a:t>
            </a:r>
            <a:r>
              <a:rPr sz="2400" spc="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hypothesis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determined</a:t>
            </a:r>
            <a:r>
              <a:rPr sz="2400" spc="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by</a:t>
            </a:r>
            <a:r>
              <a:rPr sz="2400" spc="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representation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used</a:t>
            </a:r>
            <a:r>
              <a:rPr sz="2400" spc="20" dirty="0">
                <a:latin typeface="Times New Roman"/>
                <a:cs typeface="Times New Roman"/>
              </a:rPr>
              <a:t> </a:t>
            </a:r>
            <a:r>
              <a:rPr sz="2400" b="1" i="1" dirty="0">
                <a:latin typeface="Times New Roman"/>
                <a:cs typeface="Times New Roman"/>
              </a:rPr>
              <a:t>internally</a:t>
            </a:r>
            <a:r>
              <a:rPr sz="2400" b="1" i="1" spc="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by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the 	</a:t>
            </a:r>
            <a:r>
              <a:rPr sz="2400" dirty="0">
                <a:latin typeface="Times New Roman"/>
                <a:cs typeface="Times New Roman"/>
              </a:rPr>
              <a:t>learner.</a:t>
            </a:r>
            <a:r>
              <a:rPr sz="2400" spc="50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Occam's</a:t>
            </a:r>
            <a:r>
              <a:rPr sz="2400" spc="50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razor</a:t>
            </a:r>
            <a:r>
              <a:rPr sz="2400" spc="55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will</a:t>
            </a:r>
            <a:r>
              <a:rPr sz="2400" spc="55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produce</a:t>
            </a:r>
            <a:r>
              <a:rPr sz="2400" spc="45" dirty="0">
                <a:latin typeface="Times New Roman"/>
                <a:cs typeface="Times New Roman"/>
              </a:rPr>
              <a:t>  </a:t>
            </a:r>
            <a:r>
              <a:rPr sz="2400" i="1" dirty="0">
                <a:latin typeface="Times New Roman"/>
                <a:cs typeface="Times New Roman"/>
              </a:rPr>
              <a:t>two</a:t>
            </a:r>
            <a:r>
              <a:rPr sz="2400" i="1" spc="50" dirty="0">
                <a:latin typeface="Times New Roman"/>
                <a:cs typeface="Times New Roman"/>
              </a:rPr>
              <a:t>  </a:t>
            </a:r>
            <a:r>
              <a:rPr sz="2400" i="1" dirty="0">
                <a:latin typeface="Times New Roman"/>
                <a:cs typeface="Times New Roman"/>
              </a:rPr>
              <a:t>different</a:t>
            </a:r>
            <a:r>
              <a:rPr sz="2400" i="1" spc="55" dirty="0">
                <a:latin typeface="Times New Roman"/>
                <a:cs typeface="Times New Roman"/>
              </a:rPr>
              <a:t>  </a:t>
            </a:r>
            <a:r>
              <a:rPr sz="2400" i="1" dirty="0">
                <a:latin typeface="Times New Roman"/>
                <a:cs typeface="Times New Roman"/>
              </a:rPr>
              <a:t>hypotheses</a:t>
            </a:r>
            <a:r>
              <a:rPr sz="2400" i="1" spc="55" dirty="0">
                <a:latin typeface="Times New Roman"/>
                <a:cs typeface="Times New Roman"/>
              </a:rPr>
              <a:t>  </a:t>
            </a:r>
            <a:r>
              <a:rPr sz="2400" i="1" dirty="0">
                <a:latin typeface="Times New Roman"/>
                <a:cs typeface="Times New Roman"/>
              </a:rPr>
              <a:t>from</a:t>
            </a:r>
            <a:r>
              <a:rPr sz="2400" i="1" spc="45" dirty="0">
                <a:latin typeface="Times New Roman"/>
                <a:cs typeface="Times New Roman"/>
              </a:rPr>
              <a:t>  </a:t>
            </a:r>
            <a:r>
              <a:rPr sz="2400" i="1" dirty="0">
                <a:latin typeface="Times New Roman"/>
                <a:cs typeface="Times New Roman"/>
              </a:rPr>
              <a:t>the</a:t>
            </a:r>
            <a:r>
              <a:rPr sz="2400" i="1" spc="55" dirty="0">
                <a:latin typeface="Times New Roman"/>
                <a:cs typeface="Times New Roman"/>
              </a:rPr>
              <a:t>  </a:t>
            </a:r>
            <a:r>
              <a:rPr sz="2400" i="1" spc="-20" dirty="0">
                <a:latin typeface="Times New Roman"/>
                <a:cs typeface="Times New Roman"/>
              </a:rPr>
              <a:t>same 	</a:t>
            </a:r>
            <a:r>
              <a:rPr sz="2400" i="1" dirty="0">
                <a:latin typeface="Times New Roman"/>
                <a:cs typeface="Times New Roman"/>
              </a:rPr>
              <a:t>training</a:t>
            </a:r>
            <a:r>
              <a:rPr sz="2400" i="1" spc="95" dirty="0">
                <a:latin typeface="Times New Roman"/>
                <a:cs typeface="Times New Roman"/>
              </a:rPr>
              <a:t>  </a:t>
            </a:r>
            <a:r>
              <a:rPr sz="2400" i="1" dirty="0">
                <a:latin typeface="Times New Roman"/>
                <a:cs typeface="Times New Roman"/>
              </a:rPr>
              <a:t>examples</a:t>
            </a:r>
            <a:r>
              <a:rPr sz="2400" i="1" spc="100" dirty="0">
                <a:latin typeface="Times New Roman"/>
                <a:cs typeface="Times New Roman"/>
              </a:rPr>
              <a:t>  </a:t>
            </a:r>
            <a:r>
              <a:rPr sz="2400" i="1" dirty="0">
                <a:latin typeface="Times New Roman"/>
                <a:cs typeface="Times New Roman"/>
              </a:rPr>
              <a:t>when</a:t>
            </a:r>
            <a:r>
              <a:rPr sz="2400" i="1" spc="100" dirty="0">
                <a:latin typeface="Times New Roman"/>
                <a:cs typeface="Times New Roman"/>
              </a:rPr>
              <a:t>  </a:t>
            </a:r>
            <a:r>
              <a:rPr sz="2400" i="1" dirty="0">
                <a:latin typeface="Times New Roman"/>
                <a:cs typeface="Times New Roman"/>
              </a:rPr>
              <a:t>it</a:t>
            </a:r>
            <a:r>
              <a:rPr sz="2400" i="1" spc="95" dirty="0">
                <a:latin typeface="Times New Roman"/>
                <a:cs typeface="Times New Roman"/>
              </a:rPr>
              <a:t>  </a:t>
            </a:r>
            <a:r>
              <a:rPr sz="2400" i="1" dirty="0">
                <a:latin typeface="Times New Roman"/>
                <a:cs typeface="Times New Roman"/>
              </a:rPr>
              <a:t>is</a:t>
            </a:r>
            <a:r>
              <a:rPr sz="2400" i="1" spc="95" dirty="0">
                <a:latin typeface="Times New Roman"/>
                <a:cs typeface="Times New Roman"/>
              </a:rPr>
              <a:t>  </a:t>
            </a:r>
            <a:r>
              <a:rPr sz="2400" i="1" dirty="0">
                <a:latin typeface="Times New Roman"/>
                <a:cs typeface="Times New Roman"/>
              </a:rPr>
              <a:t>applied</a:t>
            </a:r>
            <a:r>
              <a:rPr sz="2400" i="1" spc="100" dirty="0">
                <a:latin typeface="Times New Roman"/>
                <a:cs typeface="Times New Roman"/>
              </a:rPr>
              <a:t>  </a:t>
            </a:r>
            <a:r>
              <a:rPr sz="2400" i="1" dirty="0">
                <a:latin typeface="Times New Roman"/>
                <a:cs typeface="Times New Roman"/>
              </a:rPr>
              <a:t>by</a:t>
            </a:r>
            <a:r>
              <a:rPr sz="2400" i="1" spc="95" dirty="0">
                <a:latin typeface="Times New Roman"/>
                <a:cs typeface="Times New Roman"/>
              </a:rPr>
              <a:t>  </a:t>
            </a:r>
            <a:r>
              <a:rPr sz="2400" i="1" dirty="0">
                <a:latin typeface="Times New Roman"/>
                <a:cs typeface="Times New Roman"/>
              </a:rPr>
              <a:t>two</a:t>
            </a:r>
            <a:r>
              <a:rPr sz="2400" i="1" spc="95" dirty="0">
                <a:latin typeface="Times New Roman"/>
                <a:cs typeface="Times New Roman"/>
              </a:rPr>
              <a:t>  </a:t>
            </a:r>
            <a:r>
              <a:rPr sz="2400" i="1" dirty="0">
                <a:latin typeface="Times New Roman"/>
                <a:cs typeface="Times New Roman"/>
              </a:rPr>
              <a:t>learners</a:t>
            </a:r>
            <a:r>
              <a:rPr sz="2400" dirty="0">
                <a:latin typeface="Times New Roman"/>
                <a:cs typeface="Times New Roman"/>
              </a:rPr>
              <a:t>,</a:t>
            </a:r>
            <a:r>
              <a:rPr sz="2400" spc="95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both</a:t>
            </a:r>
            <a:r>
              <a:rPr sz="2400" spc="95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justifying</a:t>
            </a:r>
            <a:r>
              <a:rPr sz="2400" spc="95" dirty="0">
                <a:latin typeface="Times New Roman"/>
                <a:cs typeface="Times New Roman"/>
              </a:rPr>
              <a:t>  </a:t>
            </a:r>
            <a:r>
              <a:rPr sz="2400" spc="-10" dirty="0">
                <a:latin typeface="Times New Roman"/>
                <a:cs typeface="Times New Roman"/>
              </a:rPr>
              <a:t>their 	</a:t>
            </a:r>
            <a:r>
              <a:rPr sz="2400" dirty="0">
                <a:latin typeface="Times New Roman"/>
                <a:cs typeface="Times New Roman"/>
              </a:rPr>
              <a:t>contradictory</a:t>
            </a:r>
            <a:r>
              <a:rPr sz="2400" spc="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conclusions</a:t>
            </a:r>
            <a:r>
              <a:rPr sz="2400" spc="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by</a:t>
            </a:r>
            <a:r>
              <a:rPr sz="2400" spc="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Occam's</a:t>
            </a:r>
            <a:r>
              <a:rPr sz="2400" spc="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razor.</a:t>
            </a:r>
            <a:r>
              <a:rPr sz="2400" spc="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On</a:t>
            </a:r>
            <a:r>
              <a:rPr sz="2400" spc="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this</a:t>
            </a:r>
            <a:r>
              <a:rPr sz="2400" spc="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basis</a:t>
            </a:r>
            <a:r>
              <a:rPr sz="2400" spc="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we</a:t>
            </a:r>
            <a:r>
              <a:rPr sz="2400" spc="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might</a:t>
            </a:r>
            <a:r>
              <a:rPr sz="2400" spc="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be</a:t>
            </a:r>
            <a:r>
              <a:rPr sz="2400" spc="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tempted</a:t>
            </a:r>
            <a:r>
              <a:rPr sz="2400" spc="45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to 	</a:t>
            </a:r>
            <a:r>
              <a:rPr sz="2400" dirty="0">
                <a:latin typeface="Times New Roman"/>
                <a:cs typeface="Times New Roman"/>
              </a:rPr>
              <a:t>reject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Occam's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razor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altogether.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4</a:t>
            </a:fld>
            <a:endParaRPr spc="-25" dirty="0"/>
          </a:p>
        </p:txBody>
      </p:sp>
      <p:sp>
        <p:nvSpPr>
          <p:cNvPr id="2" name="object 2"/>
          <p:cNvSpPr txBox="1"/>
          <p:nvPr/>
        </p:nvSpPr>
        <p:spPr>
          <a:xfrm>
            <a:off x="993140" y="854197"/>
            <a:ext cx="10309860" cy="405002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3060" marR="5715" indent="-340995" algn="just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355600" algn="l"/>
              </a:tabLst>
            </a:pPr>
            <a:r>
              <a:rPr sz="2400" dirty="0">
                <a:latin typeface="Times New Roman"/>
                <a:cs typeface="Times New Roman"/>
              </a:rPr>
              <a:t>Decision</a:t>
            </a:r>
            <a:r>
              <a:rPr sz="2400" spc="1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trees</a:t>
            </a:r>
            <a:r>
              <a:rPr sz="2400" spc="1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classify</a:t>
            </a:r>
            <a:r>
              <a:rPr sz="2400" spc="1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instances</a:t>
            </a:r>
            <a:r>
              <a:rPr sz="2400" spc="1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by</a:t>
            </a:r>
            <a:r>
              <a:rPr sz="2400" spc="1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sorting</a:t>
            </a:r>
            <a:r>
              <a:rPr sz="2400" spc="1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them</a:t>
            </a:r>
            <a:r>
              <a:rPr sz="2400" spc="1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down</a:t>
            </a:r>
            <a:r>
              <a:rPr sz="2400" spc="1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1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tree</a:t>
            </a:r>
            <a:r>
              <a:rPr sz="2400" spc="1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from</a:t>
            </a:r>
            <a:r>
              <a:rPr sz="2400" spc="1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1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root</a:t>
            </a:r>
            <a:r>
              <a:rPr sz="2400" spc="160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to 	</a:t>
            </a:r>
            <a:r>
              <a:rPr sz="2400" dirty="0">
                <a:latin typeface="Times New Roman"/>
                <a:cs typeface="Times New Roman"/>
              </a:rPr>
              <a:t>some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leaf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node,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which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provides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classification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instance.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20"/>
              </a:spcBef>
              <a:buFont typeface="Arial"/>
              <a:buChar char="•"/>
            </a:pPr>
            <a:endParaRPr sz="2400">
              <a:latin typeface="Times New Roman"/>
              <a:cs typeface="Times New Roman"/>
            </a:endParaRPr>
          </a:p>
          <a:p>
            <a:pPr marL="353060" marR="5080" indent="-340995" algn="just">
              <a:lnSpc>
                <a:spcPct val="100000"/>
              </a:lnSpc>
              <a:buFont typeface="Arial"/>
              <a:buChar char="•"/>
              <a:tabLst>
                <a:tab pos="355600" algn="l"/>
              </a:tabLst>
            </a:pPr>
            <a:r>
              <a:rPr sz="2400" dirty="0">
                <a:latin typeface="Times New Roman"/>
                <a:cs typeface="Times New Roman"/>
              </a:rPr>
              <a:t>Each</a:t>
            </a:r>
            <a:r>
              <a:rPr sz="2400" spc="1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node</a:t>
            </a:r>
            <a:r>
              <a:rPr sz="2400" spc="1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</a:t>
            </a:r>
            <a:r>
              <a:rPr sz="2400" spc="1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1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tree</a:t>
            </a:r>
            <a:r>
              <a:rPr sz="2400" spc="1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specifies</a:t>
            </a:r>
            <a:r>
              <a:rPr sz="2400" spc="1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</a:t>
            </a:r>
            <a:r>
              <a:rPr sz="2400" spc="1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test</a:t>
            </a:r>
            <a:r>
              <a:rPr sz="2400" spc="1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1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some</a:t>
            </a:r>
            <a:r>
              <a:rPr sz="2400" spc="1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attribute</a:t>
            </a:r>
            <a:r>
              <a:rPr sz="2400" spc="1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1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1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instance,</a:t>
            </a:r>
            <a:r>
              <a:rPr sz="2400" spc="1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and</a:t>
            </a:r>
            <a:r>
              <a:rPr sz="2400" spc="145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Times New Roman"/>
                <a:cs typeface="Times New Roman"/>
              </a:rPr>
              <a:t>each 	</a:t>
            </a:r>
            <a:r>
              <a:rPr sz="2400" dirty="0">
                <a:latin typeface="Times New Roman"/>
                <a:cs typeface="Times New Roman"/>
              </a:rPr>
              <a:t>branch</a:t>
            </a:r>
            <a:r>
              <a:rPr sz="2400" spc="1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descending</a:t>
            </a:r>
            <a:r>
              <a:rPr sz="2400" spc="1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from</a:t>
            </a:r>
            <a:r>
              <a:rPr sz="2400" spc="1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that</a:t>
            </a:r>
            <a:r>
              <a:rPr sz="2400" spc="1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node</a:t>
            </a:r>
            <a:r>
              <a:rPr sz="2400" spc="1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corresponds</a:t>
            </a:r>
            <a:r>
              <a:rPr sz="2400" spc="1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1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one</a:t>
            </a:r>
            <a:r>
              <a:rPr sz="2400" spc="1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1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1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possible</a:t>
            </a:r>
            <a:r>
              <a:rPr sz="2400" spc="1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values</a:t>
            </a:r>
            <a:r>
              <a:rPr sz="2400" spc="170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for 	</a:t>
            </a:r>
            <a:r>
              <a:rPr sz="2400" dirty="0">
                <a:latin typeface="Times New Roman"/>
                <a:cs typeface="Times New Roman"/>
              </a:rPr>
              <a:t>this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attribute.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20"/>
              </a:spcBef>
              <a:buFont typeface="Arial"/>
              <a:buChar char="•"/>
            </a:pPr>
            <a:endParaRPr sz="2400">
              <a:latin typeface="Times New Roman"/>
              <a:cs typeface="Times New Roman"/>
            </a:endParaRPr>
          </a:p>
          <a:p>
            <a:pPr marL="353060" marR="6350" indent="-340995" algn="just">
              <a:lnSpc>
                <a:spcPct val="100000"/>
              </a:lnSpc>
              <a:spcBef>
                <a:spcPts val="5"/>
              </a:spcBef>
              <a:buFont typeface="Arial"/>
              <a:buChar char="•"/>
              <a:tabLst>
                <a:tab pos="355600" algn="l"/>
              </a:tabLst>
            </a:pPr>
            <a:r>
              <a:rPr sz="2400" dirty="0">
                <a:latin typeface="Times New Roman"/>
                <a:cs typeface="Times New Roman"/>
              </a:rPr>
              <a:t>An</a:t>
            </a:r>
            <a:r>
              <a:rPr sz="2400" spc="50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instance</a:t>
            </a:r>
            <a:r>
              <a:rPr sz="2400" spc="50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50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classified</a:t>
            </a:r>
            <a:r>
              <a:rPr sz="2400" spc="509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by</a:t>
            </a:r>
            <a:r>
              <a:rPr sz="2400" spc="50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starting</a:t>
            </a:r>
            <a:r>
              <a:rPr sz="2400" spc="50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at</a:t>
            </a:r>
            <a:r>
              <a:rPr sz="2400" spc="50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50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root</a:t>
            </a:r>
            <a:r>
              <a:rPr sz="2400" spc="50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node</a:t>
            </a:r>
            <a:r>
              <a:rPr sz="2400" spc="50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484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50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tree,</a:t>
            </a:r>
            <a:r>
              <a:rPr sz="2400" spc="49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testing</a:t>
            </a:r>
            <a:r>
              <a:rPr sz="2400" spc="509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the 	</a:t>
            </a:r>
            <a:r>
              <a:rPr sz="2400" dirty="0">
                <a:latin typeface="Times New Roman"/>
                <a:cs typeface="Times New Roman"/>
              </a:rPr>
              <a:t>attribute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specified</a:t>
            </a:r>
            <a:r>
              <a:rPr sz="2400" spc="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by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this</a:t>
            </a:r>
            <a:r>
              <a:rPr sz="2400" spc="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node,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then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moving</a:t>
            </a:r>
            <a:r>
              <a:rPr sz="2400" spc="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down</a:t>
            </a:r>
            <a:r>
              <a:rPr sz="2400" spc="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tree</a:t>
            </a:r>
            <a:r>
              <a:rPr sz="2400" spc="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branch </a:t>
            </a:r>
            <a:r>
              <a:rPr sz="2400" spc="-10" dirty="0">
                <a:latin typeface="Times New Roman"/>
                <a:cs typeface="Times New Roman"/>
              </a:rPr>
              <a:t>corresponding 	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1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19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value</a:t>
            </a:r>
            <a:r>
              <a:rPr sz="2400" spc="1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18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20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attribute</a:t>
            </a:r>
            <a:r>
              <a:rPr sz="2400" spc="18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</a:t>
            </a:r>
            <a:r>
              <a:rPr sz="2400" spc="1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1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given</a:t>
            </a:r>
            <a:r>
              <a:rPr sz="2400" spc="1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example.</a:t>
            </a:r>
            <a:r>
              <a:rPr sz="2400" spc="1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This</a:t>
            </a:r>
            <a:r>
              <a:rPr sz="2400" spc="19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process</a:t>
            </a:r>
            <a:r>
              <a:rPr sz="2400" spc="18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19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then</a:t>
            </a:r>
            <a:r>
              <a:rPr sz="2400" spc="18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repeated 	</a:t>
            </a:r>
            <a:r>
              <a:rPr sz="2400" dirty="0">
                <a:latin typeface="Times New Roman"/>
                <a:cs typeface="Times New Roman"/>
              </a:rPr>
              <a:t>for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subtree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rooted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at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new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node.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40</a:t>
            </a:fld>
            <a:endParaRPr spc="-25"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52323" rIns="0" bIns="0" rtlCol="0">
            <a:spAutoFit/>
          </a:bodyPr>
          <a:lstStyle/>
          <a:p>
            <a:pPr marL="984885">
              <a:lnSpc>
                <a:spcPct val="100000"/>
              </a:lnSpc>
              <a:spcBef>
                <a:spcPts val="95"/>
              </a:spcBef>
            </a:pPr>
            <a:r>
              <a:rPr dirty="0"/>
              <a:t>ISSUES</a:t>
            </a:r>
            <a:r>
              <a:rPr spc="-70" dirty="0"/>
              <a:t> </a:t>
            </a:r>
            <a:r>
              <a:rPr dirty="0"/>
              <a:t>IN</a:t>
            </a:r>
            <a:r>
              <a:rPr spc="-90" dirty="0"/>
              <a:t> </a:t>
            </a:r>
            <a:r>
              <a:rPr dirty="0"/>
              <a:t>DECISION</a:t>
            </a:r>
            <a:r>
              <a:rPr spc="-105" dirty="0"/>
              <a:t> </a:t>
            </a:r>
            <a:r>
              <a:rPr dirty="0"/>
              <a:t>TREE</a:t>
            </a:r>
            <a:r>
              <a:rPr spc="-90" dirty="0"/>
              <a:t> </a:t>
            </a:r>
            <a:r>
              <a:rPr spc="-10" dirty="0"/>
              <a:t>LEARNING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916940" y="1186857"/>
            <a:ext cx="7566659" cy="32200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9085" marR="3599815" indent="-287020">
              <a:lnSpc>
                <a:spcPct val="124800"/>
              </a:lnSpc>
              <a:spcBef>
                <a:spcPts val="100"/>
              </a:spcBef>
              <a:buAutoNum type="arabicPeriod"/>
              <a:tabLst>
                <a:tab pos="927100" algn="l"/>
              </a:tabLst>
            </a:pPr>
            <a:r>
              <a:rPr sz="2400" spc="-10" dirty="0">
                <a:latin typeface="Times New Roman"/>
                <a:cs typeface="Times New Roman"/>
              </a:rPr>
              <a:t>Avoiding</a:t>
            </a:r>
            <a:r>
              <a:rPr sz="2400" spc="-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Overfitting</a:t>
            </a:r>
            <a:r>
              <a:rPr sz="2400" spc="-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65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Times New Roman"/>
                <a:cs typeface="Times New Roman"/>
              </a:rPr>
              <a:t>Data 	</a:t>
            </a:r>
            <a:r>
              <a:rPr sz="2400" dirty="0">
                <a:latin typeface="Times New Roman"/>
                <a:cs typeface="Times New Roman"/>
              </a:rPr>
              <a:t>Reduced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error</a:t>
            </a:r>
            <a:r>
              <a:rPr sz="2400" spc="-10" dirty="0">
                <a:latin typeface="Times New Roman"/>
                <a:cs typeface="Times New Roman"/>
              </a:rPr>
              <a:t> pruning 	</a:t>
            </a:r>
            <a:r>
              <a:rPr sz="2400" dirty="0">
                <a:latin typeface="Times New Roman"/>
                <a:cs typeface="Times New Roman"/>
              </a:rPr>
              <a:t>Rule</a:t>
            </a:r>
            <a:r>
              <a:rPr sz="2400" spc="3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post-pruning</a:t>
            </a:r>
            <a:endParaRPr sz="2400">
              <a:latin typeface="Times New Roman"/>
              <a:cs typeface="Times New Roman"/>
            </a:endParaRPr>
          </a:p>
          <a:p>
            <a:pPr marL="317500" indent="-304800">
              <a:lnSpc>
                <a:spcPct val="100000"/>
              </a:lnSpc>
              <a:spcBef>
                <a:spcPts val="710"/>
              </a:spcBef>
              <a:buAutoNum type="arabicPeriod"/>
              <a:tabLst>
                <a:tab pos="317500" algn="l"/>
              </a:tabLst>
            </a:pPr>
            <a:r>
              <a:rPr sz="2400" dirty="0">
                <a:latin typeface="Times New Roman"/>
                <a:cs typeface="Times New Roman"/>
              </a:rPr>
              <a:t>Incorporating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Continuous-</a:t>
            </a:r>
            <a:r>
              <a:rPr sz="2400" spc="-55" dirty="0">
                <a:latin typeface="Times New Roman"/>
                <a:cs typeface="Times New Roman"/>
              </a:rPr>
              <a:t>Valued</a:t>
            </a:r>
            <a:r>
              <a:rPr sz="2400" spc="-16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Attributes</a:t>
            </a:r>
            <a:endParaRPr sz="2400">
              <a:latin typeface="Times New Roman"/>
              <a:cs typeface="Times New Roman"/>
            </a:endParaRPr>
          </a:p>
          <a:p>
            <a:pPr marL="300990" indent="-288290">
              <a:lnSpc>
                <a:spcPct val="100000"/>
              </a:lnSpc>
              <a:spcBef>
                <a:spcPts val="705"/>
              </a:spcBef>
              <a:buAutoNum type="arabicPeriod"/>
              <a:tabLst>
                <a:tab pos="300990" algn="l"/>
              </a:tabLst>
            </a:pPr>
            <a:r>
              <a:rPr sz="2400" dirty="0">
                <a:latin typeface="Times New Roman"/>
                <a:cs typeface="Times New Roman"/>
              </a:rPr>
              <a:t>Alternative</a:t>
            </a:r>
            <a:r>
              <a:rPr sz="2400" spc="-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Measures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for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Selecting</a:t>
            </a:r>
            <a:r>
              <a:rPr sz="2400" spc="-16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Attributes</a:t>
            </a:r>
            <a:endParaRPr sz="2400">
              <a:latin typeface="Times New Roman"/>
              <a:cs typeface="Times New Roman"/>
            </a:endParaRPr>
          </a:p>
          <a:p>
            <a:pPr marL="317500" indent="-304800">
              <a:lnSpc>
                <a:spcPct val="100000"/>
              </a:lnSpc>
              <a:spcBef>
                <a:spcPts val="720"/>
              </a:spcBef>
              <a:buAutoNum type="arabicPeriod"/>
              <a:tabLst>
                <a:tab pos="317500" algn="l"/>
              </a:tabLst>
            </a:pPr>
            <a:r>
              <a:rPr sz="2400" dirty="0">
                <a:latin typeface="Times New Roman"/>
                <a:cs typeface="Times New Roman"/>
              </a:rPr>
              <a:t>Handling</a:t>
            </a:r>
            <a:r>
              <a:rPr sz="2400" spc="-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Training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Examples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with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Missing</a:t>
            </a:r>
            <a:r>
              <a:rPr sz="2400" spc="-1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Attribute</a:t>
            </a:r>
            <a:r>
              <a:rPr sz="2400" spc="-90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Times New Roman"/>
                <a:cs typeface="Times New Roman"/>
              </a:rPr>
              <a:t>Values</a:t>
            </a:r>
            <a:endParaRPr sz="2400">
              <a:latin typeface="Times New Roman"/>
              <a:cs typeface="Times New Roman"/>
            </a:endParaRPr>
          </a:p>
          <a:p>
            <a:pPr marL="317500" indent="-304800">
              <a:lnSpc>
                <a:spcPct val="100000"/>
              </a:lnSpc>
              <a:spcBef>
                <a:spcPts val="710"/>
              </a:spcBef>
              <a:buAutoNum type="arabicPeriod"/>
              <a:tabLst>
                <a:tab pos="317500" algn="l"/>
              </a:tabLst>
            </a:pPr>
            <a:r>
              <a:rPr sz="2400" dirty="0">
                <a:latin typeface="Times New Roman"/>
                <a:cs typeface="Times New Roman"/>
              </a:rPr>
              <a:t>Handling</a:t>
            </a:r>
            <a:r>
              <a:rPr sz="2400" spc="-1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Attributes</a:t>
            </a:r>
            <a:r>
              <a:rPr sz="2400" spc="-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with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Differing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Costs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41</a:t>
            </a:fld>
            <a:endParaRPr spc="-25"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77012" rIns="0" bIns="0" rtlCol="0">
            <a:spAutoFit/>
          </a:bodyPr>
          <a:lstStyle/>
          <a:p>
            <a:pPr marL="1856739">
              <a:lnSpc>
                <a:spcPct val="100000"/>
              </a:lnSpc>
              <a:spcBef>
                <a:spcPts val="95"/>
              </a:spcBef>
            </a:pPr>
            <a:r>
              <a:rPr spc="-10" dirty="0"/>
              <a:t>1.</a:t>
            </a:r>
            <a:r>
              <a:rPr spc="-165" dirty="0"/>
              <a:t> </a:t>
            </a:r>
            <a:r>
              <a:rPr spc="-25" dirty="0"/>
              <a:t>Avoiding</a:t>
            </a:r>
            <a:r>
              <a:rPr spc="-114" dirty="0"/>
              <a:t> </a:t>
            </a:r>
            <a:r>
              <a:rPr dirty="0"/>
              <a:t>Overfitting</a:t>
            </a:r>
            <a:r>
              <a:rPr spc="-65" dirty="0"/>
              <a:t> </a:t>
            </a:r>
            <a:r>
              <a:rPr dirty="0"/>
              <a:t>the</a:t>
            </a:r>
            <a:r>
              <a:rPr spc="-60" dirty="0"/>
              <a:t> </a:t>
            </a:r>
            <a:r>
              <a:rPr spc="-20" dirty="0"/>
              <a:t>Data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916940" y="1277191"/>
            <a:ext cx="10360660" cy="3609975"/>
          </a:xfrm>
          <a:prstGeom prst="rect">
            <a:avLst/>
          </a:prstGeom>
        </p:spPr>
        <p:txBody>
          <a:bodyPr vert="horz" wrap="square" lIns="0" tIns="49530" rIns="0" bIns="0" rtlCol="0">
            <a:spAutoFit/>
          </a:bodyPr>
          <a:lstStyle/>
          <a:p>
            <a:pPr marL="240029" marR="5080" indent="-227329" algn="just">
              <a:lnSpc>
                <a:spcPct val="90000"/>
              </a:lnSpc>
              <a:spcBef>
                <a:spcPts val="390"/>
              </a:spcBef>
              <a:buFont typeface="Arial"/>
              <a:buChar char="•"/>
              <a:tabLst>
                <a:tab pos="241300" algn="l"/>
              </a:tabLst>
            </a:pP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1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ID3</a:t>
            </a:r>
            <a:r>
              <a:rPr sz="2400" spc="1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algorithm</a:t>
            </a:r>
            <a:r>
              <a:rPr sz="2400" spc="1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grows</a:t>
            </a:r>
            <a:r>
              <a:rPr sz="2400" spc="1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each</a:t>
            </a:r>
            <a:r>
              <a:rPr sz="2400" spc="1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branch</a:t>
            </a:r>
            <a:r>
              <a:rPr sz="2400" spc="1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1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1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tree</a:t>
            </a:r>
            <a:r>
              <a:rPr sz="2400" spc="1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just</a:t>
            </a:r>
            <a:r>
              <a:rPr sz="2400" spc="1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deeply</a:t>
            </a:r>
            <a:r>
              <a:rPr sz="2400" spc="1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enough</a:t>
            </a:r>
            <a:r>
              <a:rPr sz="2400" spc="1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16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perfectly 	</a:t>
            </a:r>
            <a:r>
              <a:rPr sz="2400" dirty="0">
                <a:latin typeface="Times New Roman"/>
                <a:cs typeface="Times New Roman"/>
              </a:rPr>
              <a:t>classify</a:t>
            </a:r>
            <a:r>
              <a:rPr sz="2400" spc="114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1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training</a:t>
            </a:r>
            <a:r>
              <a:rPr sz="2400" spc="1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examples</a:t>
            </a:r>
            <a:r>
              <a:rPr sz="2400" spc="1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but</a:t>
            </a:r>
            <a:r>
              <a:rPr sz="2400" spc="1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it</a:t>
            </a:r>
            <a:r>
              <a:rPr sz="2400" spc="1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can</a:t>
            </a:r>
            <a:r>
              <a:rPr sz="2400" spc="1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lead</a:t>
            </a:r>
            <a:r>
              <a:rPr sz="2400" spc="114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1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difficulties</a:t>
            </a:r>
            <a:r>
              <a:rPr sz="2400" spc="114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when</a:t>
            </a:r>
            <a:r>
              <a:rPr sz="2400" spc="1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there</a:t>
            </a:r>
            <a:r>
              <a:rPr sz="2400" spc="114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1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noise</a:t>
            </a:r>
            <a:r>
              <a:rPr sz="2400" spc="125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in 	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49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data,</a:t>
            </a:r>
            <a:r>
              <a:rPr sz="2400" spc="50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or</a:t>
            </a:r>
            <a:r>
              <a:rPr sz="2400" spc="4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when</a:t>
            </a:r>
            <a:r>
              <a:rPr sz="2400" spc="49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484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number</a:t>
            </a:r>
            <a:r>
              <a:rPr sz="2400" spc="50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4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training</a:t>
            </a:r>
            <a:r>
              <a:rPr sz="2400" spc="49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examples</a:t>
            </a:r>
            <a:r>
              <a:rPr sz="2400" spc="509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4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too</a:t>
            </a:r>
            <a:r>
              <a:rPr sz="2400" spc="50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small</a:t>
            </a:r>
            <a:r>
              <a:rPr sz="2400" spc="50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484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produce</a:t>
            </a:r>
            <a:r>
              <a:rPr sz="2400" spc="490" dirty="0">
                <a:latin typeface="Times New Roman"/>
                <a:cs typeface="Times New Roman"/>
              </a:rPr>
              <a:t> </a:t>
            </a:r>
            <a:r>
              <a:rPr sz="2400" spc="-50" dirty="0">
                <a:latin typeface="Times New Roman"/>
                <a:cs typeface="Times New Roman"/>
              </a:rPr>
              <a:t>a 	</a:t>
            </a:r>
            <a:r>
              <a:rPr sz="2400" dirty="0">
                <a:latin typeface="Times New Roman"/>
                <a:cs typeface="Times New Roman"/>
              </a:rPr>
              <a:t>representative</a:t>
            </a:r>
            <a:r>
              <a:rPr sz="2400" spc="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sample</a:t>
            </a:r>
            <a:r>
              <a:rPr sz="2400" spc="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true</a:t>
            </a:r>
            <a:r>
              <a:rPr sz="2400" spc="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target</a:t>
            </a:r>
            <a:r>
              <a:rPr sz="2400" spc="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function.</a:t>
            </a:r>
            <a:r>
              <a:rPr sz="2400" spc="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This</a:t>
            </a:r>
            <a:r>
              <a:rPr sz="2400" spc="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algorithm</a:t>
            </a:r>
            <a:r>
              <a:rPr sz="2400" spc="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can</a:t>
            </a:r>
            <a:r>
              <a:rPr sz="2400" spc="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produce</a:t>
            </a:r>
            <a:r>
              <a:rPr sz="2400" spc="6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trees 	</a:t>
            </a:r>
            <a:r>
              <a:rPr sz="2400" dirty="0">
                <a:latin typeface="Times New Roman"/>
                <a:cs typeface="Times New Roman"/>
              </a:rPr>
              <a:t>that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b="1" i="1" dirty="0">
                <a:latin typeface="Times New Roman"/>
                <a:cs typeface="Times New Roman"/>
              </a:rPr>
              <a:t>overfit</a:t>
            </a:r>
            <a:r>
              <a:rPr sz="2400" b="1" i="1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training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examples.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835"/>
              </a:spcBef>
              <a:buFont typeface="Arial"/>
              <a:buChar char="•"/>
            </a:pPr>
            <a:endParaRPr sz="2400">
              <a:latin typeface="Times New Roman"/>
              <a:cs typeface="Times New Roman"/>
            </a:endParaRPr>
          </a:p>
          <a:p>
            <a:pPr marL="239395" marR="5080" indent="-227329" algn="just">
              <a:lnSpc>
                <a:spcPct val="90000"/>
              </a:lnSpc>
              <a:buFont typeface="Arial"/>
              <a:buChar char="•"/>
              <a:tabLst>
                <a:tab pos="241300" algn="l"/>
              </a:tabLst>
            </a:pPr>
            <a:r>
              <a:rPr sz="2400" b="1" i="1" dirty="0">
                <a:latin typeface="Times New Roman"/>
                <a:cs typeface="Times New Roman"/>
              </a:rPr>
              <a:t>Def</a:t>
            </a:r>
            <a:r>
              <a:rPr sz="2400" b="1" i="1" spc="5" dirty="0">
                <a:latin typeface="Times New Roman"/>
                <a:cs typeface="Times New Roman"/>
              </a:rPr>
              <a:t>i</a:t>
            </a:r>
            <a:r>
              <a:rPr sz="2400" b="1" i="1" dirty="0">
                <a:latin typeface="Times New Roman"/>
                <a:cs typeface="Times New Roman"/>
              </a:rPr>
              <a:t>n</a:t>
            </a:r>
            <a:r>
              <a:rPr sz="2400" b="1" i="1" spc="-10" dirty="0">
                <a:latin typeface="Times New Roman"/>
                <a:cs typeface="Times New Roman"/>
              </a:rPr>
              <a:t>i</a:t>
            </a:r>
            <a:r>
              <a:rPr sz="2400" b="1" i="1" dirty="0">
                <a:latin typeface="Times New Roman"/>
                <a:cs typeface="Times New Roman"/>
              </a:rPr>
              <a:t>tion</a:t>
            </a:r>
            <a:r>
              <a:rPr sz="2400" b="1" i="1" spc="254" dirty="0">
                <a:latin typeface="Times New Roman"/>
                <a:cs typeface="Times New Roman"/>
              </a:rPr>
              <a:t> </a:t>
            </a:r>
            <a:r>
              <a:rPr sz="2400" b="1" i="1" spc="-10" dirty="0">
                <a:latin typeface="Times New Roman"/>
                <a:cs typeface="Times New Roman"/>
              </a:rPr>
              <a:t>-</a:t>
            </a:r>
            <a:r>
              <a:rPr sz="2400" b="1" i="1" spc="254" dirty="0">
                <a:latin typeface="Times New Roman"/>
                <a:cs typeface="Times New Roman"/>
              </a:rPr>
              <a:t> </a:t>
            </a:r>
            <a:r>
              <a:rPr sz="2400" b="1" i="1" spc="-5" dirty="0">
                <a:latin typeface="Times New Roman"/>
                <a:cs typeface="Times New Roman"/>
              </a:rPr>
              <a:t>Overfit:</a:t>
            </a:r>
            <a:r>
              <a:rPr sz="2400" b="1" i="1" spc="2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G</a:t>
            </a:r>
            <a:r>
              <a:rPr sz="2400" spc="-15" dirty="0">
                <a:latin typeface="Times New Roman"/>
                <a:cs typeface="Times New Roman"/>
              </a:rPr>
              <a:t>i</a:t>
            </a:r>
            <a:r>
              <a:rPr sz="2400" dirty="0">
                <a:latin typeface="Times New Roman"/>
                <a:cs typeface="Times New Roman"/>
              </a:rPr>
              <a:t>ven</a:t>
            </a:r>
            <a:r>
              <a:rPr sz="2400" spc="2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</a:t>
            </a:r>
            <a:r>
              <a:rPr sz="2400" spc="26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hypothesis</a:t>
            </a:r>
            <a:r>
              <a:rPr sz="2400" spc="27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space</a:t>
            </a:r>
            <a:r>
              <a:rPr sz="2400" spc="254" dirty="0">
                <a:latin typeface="Times New Roman"/>
                <a:cs typeface="Times New Roman"/>
              </a:rPr>
              <a:t> </a:t>
            </a:r>
            <a:r>
              <a:rPr sz="2400" spc="-15" dirty="0">
                <a:latin typeface="Times New Roman"/>
                <a:cs typeface="Times New Roman"/>
              </a:rPr>
              <a:t>H,</a:t>
            </a:r>
            <a:r>
              <a:rPr sz="2400" spc="2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</a:t>
            </a:r>
            <a:r>
              <a:rPr sz="2400" spc="26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hypothesis</a:t>
            </a:r>
            <a:r>
              <a:rPr sz="2400" spc="275" dirty="0">
                <a:latin typeface="Times New Roman"/>
                <a:cs typeface="Times New Roman"/>
              </a:rPr>
              <a:t> </a:t>
            </a:r>
            <a:r>
              <a:rPr sz="2400" i="1" dirty="0">
                <a:latin typeface="Times New Roman"/>
                <a:cs typeface="Times New Roman"/>
              </a:rPr>
              <a:t>h</a:t>
            </a:r>
            <a:r>
              <a:rPr sz="2400" i="1" spc="260" dirty="0">
                <a:latin typeface="Times New Roman"/>
                <a:cs typeface="Times New Roman"/>
              </a:rPr>
              <a:t> </a:t>
            </a:r>
            <a:r>
              <a:rPr sz="2400" spc="-610" dirty="0">
                <a:latin typeface="DejaVu Sans"/>
                <a:cs typeface="DejaVu Sans"/>
              </a:rPr>
              <a:t>∈</a:t>
            </a:r>
            <a:r>
              <a:rPr sz="2400" spc="105" dirty="0">
                <a:latin typeface="DejaVu Sans"/>
                <a:cs typeface="DejaVu Sans"/>
              </a:rPr>
              <a:t> </a:t>
            </a:r>
            <a:r>
              <a:rPr sz="2400" spc="-20" dirty="0">
                <a:latin typeface="Times New Roman"/>
                <a:cs typeface="Times New Roman"/>
              </a:rPr>
              <a:t>H</a:t>
            </a:r>
            <a:r>
              <a:rPr sz="2400" spc="254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i</a:t>
            </a:r>
            <a:r>
              <a:rPr sz="2400" dirty="0">
                <a:latin typeface="Times New Roman"/>
                <a:cs typeface="Times New Roman"/>
              </a:rPr>
              <a:t>s</a:t>
            </a:r>
            <a:r>
              <a:rPr sz="2400" spc="2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sa</a:t>
            </a:r>
            <a:r>
              <a:rPr sz="2400" spc="5" dirty="0">
                <a:latin typeface="Times New Roman"/>
                <a:cs typeface="Times New Roman"/>
              </a:rPr>
              <a:t>i</a:t>
            </a:r>
            <a:r>
              <a:rPr sz="2400" dirty="0">
                <a:latin typeface="Times New Roman"/>
                <a:cs typeface="Times New Roman"/>
              </a:rPr>
              <a:t>d</a:t>
            </a:r>
            <a:r>
              <a:rPr sz="2400" spc="2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 	overf</a:t>
            </a:r>
            <a:r>
              <a:rPr sz="2400" spc="-15" dirty="0">
                <a:latin typeface="Times New Roman"/>
                <a:cs typeface="Times New Roman"/>
              </a:rPr>
              <a:t>i</a:t>
            </a:r>
            <a:r>
              <a:rPr sz="2400" dirty="0">
                <a:latin typeface="Times New Roman"/>
                <a:cs typeface="Times New Roman"/>
              </a:rPr>
              <a:t>t</a:t>
            </a:r>
            <a:r>
              <a:rPr sz="2400" spc="30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</a:t>
            </a:r>
            <a:r>
              <a:rPr sz="2400" spc="-10" dirty="0">
                <a:latin typeface="Times New Roman"/>
                <a:cs typeface="Times New Roman"/>
              </a:rPr>
              <a:t>h</a:t>
            </a:r>
            <a:r>
              <a:rPr sz="2400" dirty="0">
                <a:latin typeface="Times New Roman"/>
                <a:cs typeface="Times New Roman"/>
              </a:rPr>
              <a:t>e</a:t>
            </a:r>
            <a:r>
              <a:rPr sz="2400" spc="28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t</a:t>
            </a:r>
            <a:r>
              <a:rPr sz="2400" dirty="0">
                <a:latin typeface="Times New Roman"/>
                <a:cs typeface="Times New Roman"/>
              </a:rPr>
              <a:t>raining</a:t>
            </a:r>
            <a:r>
              <a:rPr sz="2400" spc="295" dirty="0">
                <a:latin typeface="Times New Roman"/>
                <a:cs typeface="Times New Roman"/>
              </a:rPr>
              <a:t> </a:t>
            </a:r>
            <a:r>
              <a:rPr sz="2400" spc="-15" dirty="0">
                <a:latin typeface="Times New Roman"/>
                <a:cs typeface="Times New Roman"/>
              </a:rPr>
              <a:t>d</a:t>
            </a:r>
            <a:r>
              <a:rPr sz="2400" spc="-10" dirty="0">
                <a:latin typeface="Times New Roman"/>
                <a:cs typeface="Times New Roman"/>
              </a:rPr>
              <a:t>a</a:t>
            </a:r>
            <a:r>
              <a:rPr sz="2400" dirty="0">
                <a:latin typeface="Times New Roman"/>
                <a:cs typeface="Times New Roman"/>
              </a:rPr>
              <a:t>ta</a:t>
            </a:r>
            <a:r>
              <a:rPr sz="2400" spc="2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if</a:t>
            </a:r>
            <a:r>
              <a:rPr sz="2400" spc="2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</a:t>
            </a:r>
            <a:r>
              <a:rPr sz="2400" spc="-10" dirty="0">
                <a:latin typeface="Times New Roman"/>
                <a:cs typeface="Times New Roman"/>
              </a:rPr>
              <a:t>e</a:t>
            </a:r>
            <a:r>
              <a:rPr sz="2400" dirty="0">
                <a:latin typeface="Times New Roman"/>
                <a:cs typeface="Times New Roman"/>
              </a:rPr>
              <a:t>re</a:t>
            </a:r>
            <a:r>
              <a:rPr sz="2400" spc="30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exists</a:t>
            </a:r>
            <a:r>
              <a:rPr sz="2400" spc="30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so</a:t>
            </a:r>
            <a:r>
              <a:rPr sz="2400" spc="-20" dirty="0">
                <a:latin typeface="Times New Roman"/>
                <a:cs typeface="Times New Roman"/>
              </a:rPr>
              <a:t>m</a:t>
            </a:r>
            <a:r>
              <a:rPr sz="2400" dirty="0">
                <a:latin typeface="Times New Roman"/>
                <a:cs typeface="Times New Roman"/>
              </a:rPr>
              <a:t>e</a:t>
            </a:r>
            <a:r>
              <a:rPr sz="2400" spc="30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al</a:t>
            </a:r>
            <a:r>
              <a:rPr sz="2400" spc="-15" dirty="0">
                <a:latin typeface="Times New Roman"/>
                <a:cs typeface="Times New Roman"/>
              </a:rPr>
              <a:t>t</a:t>
            </a:r>
            <a:r>
              <a:rPr sz="2400" dirty="0">
                <a:latin typeface="Times New Roman"/>
                <a:cs typeface="Times New Roman"/>
              </a:rPr>
              <a:t>erna</a:t>
            </a:r>
            <a:r>
              <a:rPr sz="2400" spc="-15" dirty="0">
                <a:latin typeface="Times New Roman"/>
                <a:cs typeface="Times New Roman"/>
              </a:rPr>
              <a:t>t</a:t>
            </a:r>
            <a:r>
              <a:rPr sz="2400" dirty="0">
                <a:latin typeface="Times New Roman"/>
                <a:cs typeface="Times New Roman"/>
              </a:rPr>
              <a:t>ive</a:t>
            </a:r>
            <a:r>
              <a:rPr sz="2400" spc="30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hy</a:t>
            </a:r>
            <a:r>
              <a:rPr sz="2400" spc="-15" dirty="0">
                <a:latin typeface="Times New Roman"/>
                <a:cs typeface="Times New Roman"/>
              </a:rPr>
              <a:t>p</a:t>
            </a:r>
            <a:r>
              <a:rPr sz="2400" dirty="0">
                <a:latin typeface="Times New Roman"/>
                <a:cs typeface="Times New Roman"/>
              </a:rPr>
              <a:t>othe</a:t>
            </a:r>
            <a:r>
              <a:rPr sz="2400" spc="-10" dirty="0">
                <a:latin typeface="Times New Roman"/>
                <a:cs typeface="Times New Roman"/>
              </a:rPr>
              <a:t>s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305" dirty="0">
                <a:latin typeface="Times New Roman"/>
                <a:cs typeface="Times New Roman"/>
              </a:rPr>
              <a:t> </a:t>
            </a:r>
            <a:r>
              <a:rPr sz="2400" i="1" spc="-5" dirty="0">
                <a:latin typeface="Times New Roman"/>
                <a:cs typeface="Times New Roman"/>
              </a:rPr>
              <a:t>h</a:t>
            </a:r>
            <a:r>
              <a:rPr sz="2400" i="1" dirty="0">
                <a:latin typeface="Times New Roman"/>
                <a:cs typeface="Times New Roman"/>
              </a:rPr>
              <a:t>'</a:t>
            </a:r>
            <a:r>
              <a:rPr sz="2400" i="1" spc="300" dirty="0">
                <a:latin typeface="Times New Roman"/>
                <a:cs typeface="Times New Roman"/>
              </a:rPr>
              <a:t> </a:t>
            </a:r>
            <a:r>
              <a:rPr sz="2400" spc="-610" dirty="0">
                <a:latin typeface="DejaVu Sans"/>
                <a:cs typeface="DejaVu Sans"/>
              </a:rPr>
              <a:t>∈</a:t>
            </a:r>
            <a:r>
              <a:rPr sz="2400" spc="125" dirty="0">
                <a:latin typeface="DejaVu Sans"/>
                <a:cs typeface="DejaVu Sans"/>
              </a:rPr>
              <a:t> </a:t>
            </a:r>
            <a:r>
              <a:rPr sz="2400" spc="-20" dirty="0">
                <a:latin typeface="Times New Roman"/>
                <a:cs typeface="Times New Roman"/>
              </a:rPr>
              <a:t>H,</a:t>
            </a:r>
            <a:r>
              <a:rPr sz="2400" spc="29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such 	that</a:t>
            </a:r>
            <a:r>
              <a:rPr sz="2400" spc="310" dirty="0">
                <a:latin typeface="Times New Roman"/>
                <a:cs typeface="Times New Roman"/>
              </a:rPr>
              <a:t> </a:t>
            </a:r>
            <a:r>
              <a:rPr sz="2400" i="1" dirty="0">
                <a:latin typeface="Times New Roman"/>
                <a:cs typeface="Times New Roman"/>
              </a:rPr>
              <a:t>h</a:t>
            </a:r>
            <a:r>
              <a:rPr sz="2400" i="1" spc="300" dirty="0">
                <a:latin typeface="Times New Roman"/>
                <a:cs typeface="Times New Roman"/>
              </a:rPr>
              <a:t> </a:t>
            </a:r>
            <a:r>
              <a:rPr sz="2400" spc="-15" dirty="0">
                <a:latin typeface="Times New Roman"/>
                <a:cs typeface="Times New Roman"/>
              </a:rPr>
              <a:t>has</a:t>
            </a:r>
            <a:r>
              <a:rPr sz="2400" spc="31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smaller</a:t>
            </a:r>
            <a:r>
              <a:rPr sz="2400" spc="31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error</a:t>
            </a:r>
            <a:r>
              <a:rPr sz="2400" spc="3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</a:t>
            </a:r>
            <a:r>
              <a:rPr sz="2400" spc="-10" dirty="0">
                <a:latin typeface="Times New Roman"/>
                <a:cs typeface="Times New Roman"/>
              </a:rPr>
              <a:t>h</a:t>
            </a:r>
            <a:r>
              <a:rPr sz="2400" dirty="0">
                <a:latin typeface="Times New Roman"/>
                <a:cs typeface="Times New Roman"/>
              </a:rPr>
              <a:t>an</a:t>
            </a:r>
            <a:r>
              <a:rPr sz="2400" spc="310" dirty="0">
                <a:latin typeface="Times New Roman"/>
                <a:cs typeface="Times New Roman"/>
              </a:rPr>
              <a:t> </a:t>
            </a:r>
            <a:r>
              <a:rPr sz="2400" i="1" dirty="0">
                <a:latin typeface="Times New Roman"/>
                <a:cs typeface="Times New Roman"/>
              </a:rPr>
              <a:t>h'</a:t>
            </a:r>
            <a:r>
              <a:rPr sz="2400" i="1" spc="31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over</a:t>
            </a:r>
            <a:r>
              <a:rPr sz="2400" spc="3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</a:t>
            </a:r>
            <a:r>
              <a:rPr sz="2400" spc="-10" dirty="0">
                <a:latin typeface="Times New Roman"/>
                <a:cs typeface="Times New Roman"/>
              </a:rPr>
              <a:t>h</a:t>
            </a:r>
            <a:r>
              <a:rPr sz="2400" dirty="0">
                <a:latin typeface="Times New Roman"/>
                <a:cs typeface="Times New Roman"/>
              </a:rPr>
              <a:t>e</a:t>
            </a:r>
            <a:r>
              <a:rPr sz="2400" spc="30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trai</a:t>
            </a:r>
            <a:r>
              <a:rPr sz="2400" spc="-10" dirty="0">
                <a:latin typeface="Times New Roman"/>
                <a:cs typeface="Times New Roman"/>
              </a:rPr>
              <a:t>n</a:t>
            </a:r>
            <a:r>
              <a:rPr sz="2400" dirty="0">
                <a:latin typeface="Times New Roman"/>
                <a:cs typeface="Times New Roman"/>
              </a:rPr>
              <a:t>i</a:t>
            </a:r>
            <a:r>
              <a:rPr sz="2400" spc="-10" dirty="0">
                <a:latin typeface="Times New Roman"/>
                <a:cs typeface="Times New Roman"/>
              </a:rPr>
              <a:t>n</a:t>
            </a:r>
            <a:r>
              <a:rPr sz="2400" dirty="0">
                <a:latin typeface="Times New Roman"/>
                <a:cs typeface="Times New Roman"/>
              </a:rPr>
              <a:t>g</a:t>
            </a:r>
            <a:r>
              <a:rPr sz="2400" spc="3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exa</a:t>
            </a:r>
            <a:r>
              <a:rPr sz="2400" spc="-15" dirty="0">
                <a:latin typeface="Times New Roman"/>
                <a:cs typeface="Times New Roman"/>
              </a:rPr>
              <a:t>m</a:t>
            </a:r>
            <a:r>
              <a:rPr sz="2400" dirty="0">
                <a:latin typeface="Times New Roman"/>
                <a:cs typeface="Times New Roman"/>
              </a:rPr>
              <a:t>ple</a:t>
            </a:r>
            <a:r>
              <a:rPr sz="2400" spc="5" dirty="0">
                <a:latin typeface="Times New Roman"/>
                <a:cs typeface="Times New Roman"/>
              </a:rPr>
              <a:t>s</a:t>
            </a:r>
            <a:r>
              <a:rPr sz="2400" dirty="0">
                <a:latin typeface="Times New Roman"/>
                <a:cs typeface="Times New Roman"/>
              </a:rPr>
              <a:t>,</a:t>
            </a:r>
            <a:r>
              <a:rPr sz="2400" spc="30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but</a:t>
            </a:r>
            <a:r>
              <a:rPr sz="2400" spc="315" dirty="0">
                <a:latin typeface="Times New Roman"/>
                <a:cs typeface="Times New Roman"/>
              </a:rPr>
              <a:t> </a:t>
            </a:r>
            <a:r>
              <a:rPr sz="2400" i="1" spc="-15" dirty="0">
                <a:latin typeface="Times New Roman"/>
                <a:cs typeface="Times New Roman"/>
              </a:rPr>
              <a:t>h</a:t>
            </a:r>
            <a:r>
              <a:rPr sz="2400" i="1" dirty="0">
                <a:latin typeface="Times New Roman"/>
                <a:cs typeface="Times New Roman"/>
              </a:rPr>
              <a:t>'</a:t>
            </a:r>
            <a:r>
              <a:rPr sz="2400" i="1" spc="310" dirty="0">
                <a:latin typeface="Times New Roman"/>
                <a:cs typeface="Times New Roman"/>
              </a:rPr>
              <a:t> </a:t>
            </a:r>
            <a:r>
              <a:rPr sz="2400" spc="-15" dirty="0">
                <a:latin typeface="Times New Roman"/>
                <a:cs typeface="Times New Roman"/>
              </a:rPr>
              <a:t>has</a:t>
            </a:r>
            <a:r>
              <a:rPr sz="2400" spc="30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</a:t>
            </a:r>
            <a:r>
              <a:rPr sz="2400" spc="31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smaller 	</a:t>
            </a:r>
            <a:r>
              <a:rPr sz="2400" spc="-5" dirty="0">
                <a:latin typeface="Times New Roman"/>
                <a:cs typeface="Times New Roman"/>
              </a:rPr>
              <a:t>error </a:t>
            </a:r>
            <a:r>
              <a:rPr sz="2400" dirty="0">
                <a:latin typeface="Times New Roman"/>
                <a:cs typeface="Times New Roman"/>
              </a:rPr>
              <a:t>than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i="1" dirty="0">
                <a:latin typeface="Times New Roman"/>
                <a:cs typeface="Times New Roman"/>
              </a:rPr>
              <a:t>h </a:t>
            </a:r>
            <a:r>
              <a:rPr sz="2400" dirty="0">
                <a:latin typeface="Times New Roman"/>
                <a:cs typeface="Times New Roman"/>
              </a:rPr>
              <a:t>over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ent</a:t>
            </a:r>
            <a:r>
              <a:rPr sz="2400" spc="5" dirty="0">
                <a:latin typeface="Times New Roman"/>
                <a:cs typeface="Times New Roman"/>
              </a:rPr>
              <a:t>i</a:t>
            </a:r>
            <a:r>
              <a:rPr sz="2400" dirty="0">
                <a:latin typeface="Times New Roman"/>
                <a:cs typeface="Times New Roman"/>
              </a:rPr>
              <a:t>re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dis</a:t>
            </a:r>
            <a:r>
              <a:rPr sz="2400" spc="5" dirty="0">
                <a:latin typeface="Times New Roman"/>
                <a:cs typeface="Times New Roman"/>
              </a:rPr>
              <a:t>t</a:t>
            </a:r>
            <a:r>
              <a:rPr sz="2400" dirty="0">
                <a:latin typeface="Times New Roman"/>
                <a:cs typeface="Times New Roman"/>
              </a:rPr>
              <a:t>r</a:t>
            </a:r>
            <a:r>
              <a:rPr sz="2400" spc="5" dirty="0">
                <a:latin typeface="Times New Roman"/>
                <a:cs typeface="Times New Roman"/>
              </a:rPr>
              <a:t>i</a:t>
            </a:r>
            <a:r>
              <a:rPr sz="2400" dirty="0">
                <a:latin typeface="Times New Roman"/>
                <a:cs typeface="Times New Roman"/>
              </a:rPr>
              <a:t>bution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of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ins</a:t>
            </a:r>
            <a:r>
              <a:rPr sz="2400" spc="5" dirty="0">
                <a:latin typeface="Times New Roman"/>
                <a:cs typeface="Times New Roman"/>
              </a:rPr>
              <a:t>t</a:t>
            </a:r>
            <a:r>
              <a:rPr sz="2400" dirty="0">
                <a:latin typeface="Times New Roman"/>
                <a:cs typeface="Times New Roman"/>
              </a:rPr>
              <a:t>ance</a:t>
            </a:r>
            <a:r>
              <a:rPr sz="2400" spc="10" dirty="0">
                <a:latin typeface="Times New Roman"/>
                <a:cs typeface="Times New Roman"/>
              </a:rPr>
              <a:t>s</a:t>
            </a:r>
            <a:r>
              <a:rPr sz="2400" dirty="0">
                <a:latin typeface="Times New Roman"/>
                <a:cs typeface="Times New Roman"/>
              </a:rPr>
              <a:t>.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16940" y="540506"/>
            <a:ext cx="9587230" cy="605155"/>
          </a:xfrm>
          <a:prstGeom prst="rect">
            <a:avLst/>
          </a:prstGeom>
        </p:spPr>
        <p:txBody>
          <a:bodyPr vert="horz" wrap="square" lIns="0" tIns="47625" rIns="0" bIns="0" rtlCol="0">
            <a:spAutoFit/>
          </a:bodyPr>
          <a:lstStyle/>
          <a:p>
            <a:pPr marL="241300" marR="5080" indent="-228600">
              <a:lnSpc>
                <a:spcPts val="2160"/>
              </a:lnSpc>
              <a:spcBef>
                <a:spcPts val="375"/>
              </a:spcBef>
              <a:buFont typeface="Arial"/>
              <a:buChar char="•"/>
              <a:tabLst>
                <a:tab pos="241300" algn="l"/>
              </a:tabLst>
            </a:pP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below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figure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illustrates</a:t>
            </a:r>
            <a:r>
              <a:rPr sz="2000" spc="-4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impact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of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overfitting</a:t>
            </a:r>
            <a:r>
              <a:rPr sz="2000" spc="-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in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typical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application</a:t>
            </a:r>
            <a:r>
              <a:rPr sz="2000" spc="-4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of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decision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spc="-20" dirty="0">
                <a:latin typeface="Times New Roman"/>
                <a:cs typeface="Times New Roman"/>
              </a:rPr>
              <a:t>tree </a:t>
            </a:r>
            <a:r>
              <a:rPr sz="2000" spc="-10" dirty="0">
                <a:latin typeface="Times New Roman"/>
                <a:cs typeface="Times New Roman"/>
              </a:rPr>
              <a:t>learning.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16940" y="4432171"/>
            <a:ext cx="10359390" cy="1789430"/>
          </a:xfrm>
          <a:prstGeom prst="rect">
            <a:avLst/>
          </a:prstGeom>
        </p:spPr>
        <p:txBody>
          <a:bodyPr vert="horz" wrap="square" lIns="0" tIns="43815" rIns="0" bIns="0" rtlCol="0">
            <a:spAutoFit/>
          </a:bodyPr>
          <a:lstStyle/>
          <a:p>
            <a:pPr marL="241300" marR="5080" indent="-229235">
              <a:lnSpc>
                <a:spcPts val="1939"/>
              </a:lnSpc>
              <a:spcBef>
                <a:spcPts val="345"/>
              </a:spcBef>
              <a:buFont typeface="Arial"/>
              <a:buChar char="•"/>
              <a:tabLst>
                <a:tab pos="241300" algn="l"/>
              </a:tabLst>
            </a:pPr>
            <a:r>
              <a:rPr sz="1800" dirty="0">
                <a:latin typeface="Times New Roman"/>
                <a:cs typeface="Times New Roman"/>
              </a:rPr>
              <a:t>The</a:t>
            </a:r>
            <a:r>
              <a:rPr sz="1800" spc="12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horizontal</a:t>
            </a:r>
            <a:r>
              <a:rPr sz="1800" b="1" spc="114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axis</a:t>
            </a:r>
            <a:r>
              <a:rPr sz="1800" b="1" spc="114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of</a:t>
            </a:r>
            <a:r>
              <a:rPr sz="1800" spc="10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this</a:t>
            </a:r>
            <a:r>
              <a:rPr sz="1800" spc="114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plot</a:t>
            </a:r>
            <a:r>
              <a:rPr sz="1800" spc="10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indicates</a:t>
            </a:r>
            <a:r>
              <a:rPr sz="1800" spc="10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the</a:t>
            </a:r>
            <a:r>
              <a:rPr sz="1800" spc="1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total</a:t>
            </a:r>
            <a:r>
              <a:rPr sz="1800" spc="114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number</a:t>
            </a:r>
            <a:r>
              <a:rPr sz="1800" spc="1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of</a:t>
            </a:r>
            <a:r>
              <a:rPr sz="1800" spc="114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nodes</a:t>
            </a:r>
            <a:r>
              <a:rPr sz="1800" spc="114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in</a:t>
            </a:r>
            <a:r>
              <a:rPr sz="1800" spc="10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the</a:t>
            </a:r>
            <a:r>
              <a:rPr sz="1800" spc="1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decision</a:t>
            </a:r>
            <a:r>
              <a:rPr sz="1800" spc="1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tree,</a:t>
            </a:r>
            <a:r>
              <a:rPr sz="1800" spc="1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as</a:t>
            </a:r>
            <a:r>
              <a:rPr sz="1800" spc="10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the</a:t>
            </a:r>
            <a:r>
              <a:rPr sz="1800" spc="10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tree</a:t>
            </a:r>
            <a:r>
              <a:rPr sz="1800" spc="114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is</a:t>
            </a:r>
            <a:r>
              <a:rPr sz="1800" spc="11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being </a:t>
            </a:r>
            <a:r>
              <a:rPr sz="1800" dirty="0">
                <a:latin typeface="Times New Roman"/>
                <a:cs typeface="Times New Roman"/>
              </a:rPr>
              <a:t>constructed.</a:t>
            </a:r>
            <a:r>
              <a:rPr sz="1800" spc="-7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The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vertical</a:t>
            </a:r>
            <a:r>
              <a:rPr sz="1800" b="1" spc="-4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axis</a:t>
            </a:r>
            <a:r>
              <a:rPr sz="1800" b="1" spc="-3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indicates</a:t>
            </a:r>
            <a:r>
              <a:rPr sz="1800" spc="-4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the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accuracy</a:t>
            </a:r>
            <a:r>
              <a:rPr sz="1800" spc="-4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of</a:t>
            </a:r>
            <a:r>
              <a:rPr sz="1800" spc="-3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predictions</a:t>
            </a:r>
            <a:r>
              <a:rPr sz="1800" spc="-4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made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by</a:t>
            </a:r>
            <a:r>
              <a:rPr sz="1800" spc="-3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the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tree.</a:t>
            </a:r>
            <a:endParaRPr sz="1800">
              <a:latin typeface="Times New Roman"/>
              <a:cs typeface="Times New Roman"/>
            </a:endParaRPr>
          </a:p>
          <a:p>
            <a:pPr marL="241300" marR="6985" indent="-229235">
              <a:lnSpc>
                <a:spcPts val="1939"/>
              </a:lnSpc>
              <a:spcBef>
                <a:spcPts val="1005"/>
              </a:spcBef>
              <a:buFont typeface="Arial"/>
              <a:buChar char="•"/>
              <a:tabLst>
                <a:tab pos="241300" algn="l"/>
              </a:tabLst>
            </a:pPr>
            <a:r>
              <a:rPr sz="1800" dirty="0">
                <a:latin typeface="Times New Roman"/>
                <a:cs typeface="Times New Roman"/>
              </a:rPr>
              <a:t>The</a:t>
            </a:r>
            <a:r>
              <a:rPr sz="1800" spc="17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solid</a:t>
            </a:r>
            <a:r>
              <a:rPr sz="1800" b="1" spc="16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line</a:t>
            </a:r>
            <a:r>
              <a:rPr sz="1800" b="1" spc="16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shows</a:t>
            </a:r>
            <a:r>
              <a:rPr sz="1800" spc="16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the</a:t>
            </a:r>
            <a:r>
              <a:rPr sz="1800" spc="17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accuracy</a:t>
            </a:r>
            <a:r>
              <a:rPr sz="1800" spc="19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of</a:t>
            </a:r>
            <a:r>
              <a:rPr sz="1800" spc="15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the</a:t>
            </a:r>
            <a:r>
              <a:rPr sz="1800" spc="17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decision</a:t>
            </a:r>
            <a:r>
              <a:rPr sz="1800" spc="17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tree</a:t>
            </a:r>
            <a:r>
              <a:rPr sz="1800" spc="17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over</a:t>
            </a:r>
            <a:r>
              <a:rPr sz="1800" spc="17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the</a:t>
            </a:r>
            <a:r>
              <a:rPr sz="1800" spc="17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training</a:t>
            </a:r>
            <a:r>
              <a:rPr sz="1800" spc="16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examples.</a:t>
            </a:r>
            <a:r>
              <a:rPr sz="1800" spc="17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The</a:t>
            </a:r>
            <a:r>
              <a:rPr sz="1800" spc="17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broken</a:t>
            </a:r>
            <a:r>
              <a:rPr sz="1800" b="1" spc="16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line</a:t>
            </a:r>
            <a:r>
              <a:rPr sz="1800" b="1" spc="16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shows </a:t>
            </a:r>
            <a:r>
              <a:rPr sz="1800" dirty="0">
                <a:latin typeface="Times New Roman"/>
                <a:cs typeface="Times New Roman"/>
              </a:rPr>
              <a:t>accuracy</a:t>
            </a:r>
            <a:r>
              <a:rPr sz="1800" spc="-4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measured</a:t>
            </a:r>
            <a:r>
              <a:rPr sz="1800" spc="-4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over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an</a:t>
            </a:r>
            <a:r>
              <a:rPr sz="1800" spc="-3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independent</a:t>
            </a:r>
            <a:r>
              <a:rPr sz="1800" spc="-4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set</a:t>
            </a:r>
            <a:r>
              <a:rPr sz="1800" spc="-3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of</a:t>
            </a:r>
            <a:r>
              <a:rPr sz="1800" spc="-4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test</a:t>
            </a:r>
            <a:r>
              <a:rPr sz="1800" spc="-4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example</a:t>
            </a:r>
            <a:endParaRPr sz="1800">
              <a:latin typeface="Times New Roman"/>
              <a:cs typeface="Times New Roman"/>
            </a:endParaRPr>
          </a:p>
          <a:p>
            <a:pPr marL="240665" indent="-227965">
              <a:lnSpc>
                <a:spcPts val="2050"/>
              </a:lnSpc>
              <a:spcBef>
                <a:spcPts val="770"/>
              </a:spcBef>
              <a:buFont typeface="Arial"/>
              <a:buChar char="•"/>
              <a:tabLst>
                <a:tab pos="240665" algn="l"/>
              </a:tabLst>
            </a:pPr>
            <a:r>
              <a:rPr sz="1800" dirty="0">
                <a:latin typeface="Times New Roman"/>
                <a:cs typeface="Times New Roman"/>
              </a:rPr>
              <a:t>The</a:t>
            </a:r>
            <a:r>
              <a:rPr sz="1800" spc="27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accuracy</a:t>
            </a:r>
            <a:r>
              <a:rPr sz="1800" b="1" spc="28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of</a:t>
            </a:r>
            <a:r>
              <a:rPr sz="1800" spc="27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the</a:t>
            </a:r>
            <a:r>
              <a:rPr sz="1800" spc="26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tree</a:t>
            </a:r>
            <a:r>
              <a:rPr sz="1800" spc="26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over</a:t>
            </a:r>
            <a:r>
              <a:rPr sz="1800" spc="26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the</a:t>
            </a:r>
            <a:r>
              <a:rPr sz="1800" spc="27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training</a:t>
            </a:r>
            <a:r>
              <a:rPr sz="1800" b="1" spc="254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examples</a:t>
            </a:r>
            <a:r>
              <a:rPr sz="1800" b="1" spc="27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increases</a:t>
            </a:r>
            <a:r>
              <a:rPr sz="1800" b="1" spc="26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monotonically</a:t>
            </a:r>
            <a:r>
              <a:rPr sz="1800" spc="26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as</a:t>
            </a:r>
            <a:r>
              <a:rPr sz="1800" spc="26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the</a:t>
            </a:r>
            <a:r>
              <a:rPr sz="1800" spc="26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tree</a:t>
            </a:r>
            <a:r>
              <a:rPr sz="1800" spc="25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is</a:t>
            </a:r>
            <a:r>
              <a:rPr sz="1800" spc="26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grown.</a:t>
            </a:r>
            <a:r>
              <a:rPr sz="1800" spc="275" dirty="0">
                <a:latin typeface="Times New Roman"/>
                <a:cs typeface="Times New Roman"/>
              </a:rPr>
              <a:t> </a:t>
            </a:r>
            <a:r>
              <a:rPr sz="1800" spc="-25" dirty="0">
                <a:latin typeface="Times New Roman"/>
                <a:cs typeface="Times New Roman"/>
              </a:rPr>
              <a:t>The</a:t>
            </a:r>
            <a:endParaRPr sz="1800">
              <a:latin typeface="Times New Roman"/>
              <a:cs typeface="Times New Roman"/>
            </a:endParaRPr>
          </a:p>
          <a:p>
            <a:pPr marL="241300">
              <a:lnSpc>
                <a:spcPts val="2050"/>
              </a:lnSpc>
            </a:pPr>
            <a:r>
              <a:rPr sz="1800" b="1" dirty="0">
                <a:latin typeface="Times New Roman"/>
                <a:cs typeface="Times New Roman"/>
              </a:rPr>
              <a:t>accuracy</a:t>
            </a:r>
            <a:r>
              <a:rPr sz="1800" b="1" spc="-5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measured</a:t>
            </a:r>
            <a:r>
              <a:rPr sz="1800" spc="-3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over</a:t>
            </a:r>
            <a:r>
              <a:rPr sz="1800" spc="-4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the</a:t>
            </a:r>
            <a:r>
              <a:rPr sz="1800" spc="-4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independent</a:t>
            </a:r>
            <a:r>
              <a:rPr sz="1800" spc="-5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test</a:t>
            </a:r>
            <a:r>
              <a:rPr sz="1800" spc="-5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examples</a:t>
            </a:r>
            <a:r>
              <a:rPr sz="1800" spc="-5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first</a:t>
            </a:r>
            <a:r>
              <a:rPr sz="1800" b="1" spc="-5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increases</a:t>
            </a:r>
            <a:r>
              <a:rPr sz="1800" dirty="0">
                <a:latin typeface="Times New Roman"/>
                <a:cs typeface="Times New Roman"/>
              </a:rPr>
              <a:t>,</a:t>
            </a:r>
            <a:r>
              <a:rPr sz="1800" spc="-4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then</a:t>
            </a:r>
            <a:r>
              <a:rPr sz="1800" b="1" spc="-55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decreases</a:t>
            </a:r>
            <a:r>
              <a:rPr sz="1800" spc="-10" dirty="0">
                <a:latin typeface="Times New Roman"/>
                <a:cs typeface="Times New Roman"/>
              </a:rPr>
              <a:t>.</a:t>
            </a:r>
            <a:endParaRPr sz="1800">
              <a:latin typeface="Times New Roman"/>
              <a:cs typeface="Times New Roman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57832" y="1207923"/>
            <a:ext cx="5101371" cy="3072992"/>
          </a:xfrm>
          <a:prstGeom prst="rect">
            <a:avLst/>
          </a:prstGeom>
        </p:spPr>
      </p:pic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42</a:t>
            </a:fld>
            <a:endParaRPr spc="-25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16940" y="540506"/>
            <a:ext cx="9965690" cy="3415029"/>
          </a:xfrm>
          <a:prstGeom prst="rect">
            <a:avLst/>
          </a:prstGeom>
        </p:spPr>
        <p:txBody>
          <a:bodyPr vert="horz" wrap="square" lIns="0" tIns="47625" rIns="0" bIns="0" rtlCol="0">
            <a:spAutoFit/>
          </a:bodyPr>
          <a:lstStyle/>
          <a:p>
            <a:pPr marL="12700" marR="5080">
              <a:lnSpc>
                <a:spcPts val="2160"/>
              </a:lnSpc>
              <a:spcBef>
                <a:spcPts val="375"/>
              </a:spcBef>
            </a:pPr>
            <a:r>
              <a:rPr sz="2000" b="1" i="1" dirty="0">
                <a:latin typeface="Times New Roman"/>
                <a:cs typeface="Times New Roman"/>
              </a:rPr>
              <a:t>How</a:t>
            </a:r>
            <a:r>
              <a:rPr sz="2000" b="1" i="1" spc="-15" dirty="0">
                <a:latin typeface="Times New Roman"/>
                <a:cs typeface="Times New Roman"/>
              </a:rPr>
              <a:t> </a:t>
            </a:r>
            <a:r>
              <a:rPr sz="2000" b="1" i="1" dirty="0">
                <a:latin typeface="Times New Roman"/>
                <a:cs typeface="Times New Roman"/>
              </a:rPr>
              <a:t>can</a:t>
            </a:r>
            <a:r>
              <a:rPr sz="2000" b="1" i="1" spc="-15" dirty="0">
                <a:latin typeface="Times New Roman"/>
                <a:cs typeface="Times New Roman"/>
              </a:rPr>
              <a:t> </a:t>
            </a:r>
            <a:r>
              <a:rPr sz="2000" b="1" i="1" dirty="0">
                <a:latin typeface="Times New Roman"/>
                <a:cs typeface="Times New Roman"/>
              </a:rPr>
              <a:t>it</a:t>
            </a:r>
            <a:r>
              <a:rPr sz="2000" b="1" i="1" spc="-10" dirty="0">
                <a:latin typeface="Times New Roman"/>
                <a:cs typeface="Times New Roman"/>
              </a:rPr>
              <a:t> </a:t>
            </a:r>
            <a:r>
              <a:rPr sz="2000" b="1" i="1" dirty="0">
                <a:latin typeface="Times New Roman"/>
                <a:cs typeface="Times New Roman"/>
              </a:rPr>
              <a:t>be</a:t>
            </a:r>
            <a:r>
              <a:rPr sz="2000" b="1" i="1" spc="-5" dirty="0">
                <a:latin typeface="Times New Roman"/>
                <a:cs typeface="Times New Roman"/>
              </a:rPr>
              <a:t> </a:t>
            </a:r>
            <a:r>
              <a:rPr sz="2000" b="1" i="1" dirty="0">
                <a:latin typeface="Times New Roman"/>
                <a:cs typeface="Times New Roman"/>
              </a:rPr>
              <a:t>possible</a:t>
            </a:r>
            <a:r>
              <a:rPr sz="2000" b="1" i="1" spc="-35" dirty="0">
                <a:latin typeface="Times New Roman"/>
                <a:cs typeface="Times New Roman"/>
              </a:rPr>
              <a:t> </a:t>
            </a:r>
            <a:r>
              <a:rPr sz="2000" b="1" i="1" dirty="0">
                <a:latin typeface="Times New Roman"/>
                <a:cs typeface="Times New Roman"/>
              </a:rPr>
              <a:t>for</a:t>
            </a:r>
            <a:r>
              <a:rPr sz="2000" b="1" i="1" spc="-20" dirty="0">
                <a:latin typeface="Times New Roman"/>
                <a:cs typeface="Times New Roman"/>
              </a:rPr>
              <a:t> </a:t>
            </a:r>
            <a:r>
              <a:rPr sz="2000" b="1" i="1" dirty="0">
                <a:latin typeface="Times New Roman"/>
                <a:cs typeface="Times New Roman"/>
              </a:rPr>
              <a:t>tree</a:t>
            </a:r>
            <a:r>
              <a:rPr sz="2000" b="1" i="1" spc="-10" dirty="0">
                <a:latin typeface="Times New Roman"/>
                <a:cs typeface="Times New Roman"/>
              </a:rPr>
              <a:t> </a:t>
            </a:r>
            <a:r>
              <a:rPr sz="2000" b="1" i="1" dirty="0">
                <a:latin typeface="Times New Roman"/>
                <a:cs typeface="Times New Roman"/>
              </a:rPr>
              <a:t>h</a:t>
            </a:r>
            <a:r>
              <a:rPr sz="2000" b="1" i="1" spc="-5" dirty="0">
                <a:latin typeface="Times New Roman"/>
                <a:cs typeface="Times New Roman"/>
              </a:rPr>
              <a:t> </a:t>
            </a:r>
            <a:r>
              <a:rPr sz="2000" b="1" i="1" dirty="0">
                <a:latin typeface="Times New Roman"/>
                <a:cs typeface="Times New Roman"/>
              </a:rPr>
              <a:t>to</a:t>
            </a:r>
            <a:r>
              <a:rPr sz="2000" b="1" i="1" spc="-10" dirty="0">
                <a:latin typeface="Times New Roman"/>
                <a:cs typeface="Times New Roman"/>
              </a:rPr>
              <a:t> </a:t>
            </a:r>
            <a:r>
              <a:rPr sz="2000" b="1" i="1" dirty="0">
                <a:latin typeface="Times New Roman"/>
                <a:cs typeface="Times New Roman"/>
              </a:rPr>
              <a:t>fit</a:t>
            </a:r>
            <a:r>
              <a:rPr sz="2000" b="1" i="1" spc="-15" dirty="0">
                <a:latin typeface="Times New Roman"/>
                <a:cs typeface="Times New Roman"/>
              </a:rPr>
              <a:t> </a:t>
            </a:r>
            <a:r>
              <a:rPr sz="2000" b="1" i="1" dirty="0">
                <a:latin typeface="Times New Roman"/>
                <a:cs typeface="Times New Roman"/>
              </a:rPr>
              <a:t>the</a:t>
            </a:r>
            <a:r>
              <a:rPr sz="2000" b="1" i="1" spc="-15" dirty="0">
                <a:latin typeface="Times New Roman"/>
                <a:cs typeface="Times New Roman"/>
              </a:rPr>
              <a:t> </a:t>
            </a:r>
            <a:r>
              <a:rPr sz="2000" b="1" i="1" dirty="0">
                <a:latin typeface="Times New Roman"/>
                <a:cs typeface="Times New Roman"/>
              </a:rPr>
              <a:t>training</a:t>
            </a:r>
            <a:r>
              <a:rPr sz="2000" b="1" i="1" spc="-25" dirty="0">
                <a:latin typeface="Times New Roman"/>
                <a:cs typeface="Times New Roman"/>
              </a:rPr>
              <a:t> </a:t>
            </a:r>
            <a:r>
              <a:rPr sz="2000" b="1" i="1" dirty="0">
                <a:latin typeface="Times New Roman"/>
                <a:cs typeface="Times New Roman"/>
              </a:rPr>
              <a:t>examples</a:t>
            </a:r>
            <a:r>
              <a:rPr sz="2000" b="1" i="1" spc="-45" dirty="0">
                <a:latin typeface="Times New Roman"/>
                <a:cs typeface="Times New Roman"/>
              </a:rPr>
              <a:t> </a:t>
            </a:r>
            <a:r>
              <a:rPr sz="2000" b="1" i="1" dirty="0">
                <a:latin typeface="Times New Roman"/>
                <a:cs typeface="Times New Roman"/>
              </a:rPr>
              <a:t>better</a:t>
            </a:r>
            <a:r>
              <a:rPr sz="2000" b="1" i="1" spc="-20" dirty="0">
                <a:latin typeface="Times New Roman"/>
                <a:cs typeface="Times New Roman"/>
              </a:rPr>
              <a:t> </a:t>
            </a:r>
            <a:r>
              <a:rPr sz="2000" b="1" i="1" dirty="0">
                <a:latin typeface="Times New Roman"/>
                <a:cs typeface="Times New Roman"/>
              </a:rPr>
              <a:t>than</a:t>
            </a:r>
            <a:r>
              <a:rPr sz="2000" b="1" i="1" spc="-10" dirty="0">
                <a:latin typeface="Times New Roman"/>
                <a:cs typeface="Times New Roman"/>
              </a:rPr>
              <a:t> </a:t>
            </a:r>
            <a:r>
              <a:rPr sz="2000" b="1" i="1" dirty="0">
                <a:latin typeface="Times New Roman"/>
                <a:cs typeface="Times New Roman"/>
              </a:rPr>
              <a:t>h',</a:t>
            </a:r>
            <a:r>
              <a:rPr sz="2000" b="1" i="1" spc="-15" dirty="0">
                <a:latin typeface="Times New Roman"/>
                <a:cs typeface="Times New Roman"/>
              </a:rPr>
              <a:t> </a:t>
            </a:r>
            <a:r>
              <a:rPr sz="2000" b="1" i="1" dirty="0">
                <a:latin typeface="Times New Roman"/>
                <a:cs typeface="Times New Roman"/>
              </a:rPr>
              <a:t>but</a:t>
            </a:r>
            <a:r>
              <a:rPr sz="2000" b="1" i="1" spc="-10" dirty="0">
                <a:latin typeface="Times New Roman"/>
                <a:cs typeface="Times New Roman"/>
              </a:rPr>
              <a:t> </a:t>
            </a:r>
            <a:r>
              <a:rPr sz="2000" b="1" i="1" dirty="0">
                <a:latin typeface="Times New Roman"/>
                <a:cs typeface="Times New Roman"/>
              </a:rPr>
              <a:t>for</a:t>
            </a:r>
            <a:r>
              <a:rPr sz="2000" b="1" i="1" spc="-35" dirty="0">
                <a:latin typeface="Times New Roman"/>
                <a:cs typeface="Times New Roman"/>
              </a:rPr>
              <a:t> </a:t>
            </a:r>
            <a:r>
              <a:rPr sz="2000" b="1" i="1" dirty="0">
                <a:latin typeface="Times New Roman"/>
                <a:cs typeface="Times New Roman"/>
              </a:rPr>
              <a:t>it</a:t>
            </a:r>
            <a:r>
              <a:rPr sz="2000" b="1" i="1" spc="-5" dirty="0">
                <a:latin typeface="Times New Roman"/>
                <a:cs typeface="Times New Roman"/>
              </a:rPr>
              <a:t> </a:t>
            </a:r>
            <a:r>
              <a:rPr sz="2000" b="1" i="1" dirty="0">
                <a:latin typeface="Times New Roman"/>
                <a:cs typeface="Times New Roman"/>
              </a:rPr>
              <a:t>to </a:t>
            </a:r>
            <a:r>
              <a:rPr sz="2000" b="1" i="1" spc="-10" dirty="0">
                <a:latin typeface="Times New Roman"/>
                <a:cs typeface="Times New Roman"/>
              </a:rPr>
              <a:t>perform </a:t>
            </a:r>
            <a:r>
              <a:rPr sz="2000" b="1" i="1" dirty="0">
                <a:latin typeface="Times New Roman"/>
                <a:cs typeface="Times New Roman"/>
              </a:rPr>
              <a:t>more</a:t>
            </a:r>
            <a:r>
              <a:rPr sz="2000" b="1" i="1" spc="-35" dirty="0">
                <a:latin typeface="Times New Roman"/>
                <a:cs typeface="Times New Roman"/>
              </a:rPr>
              <a:t> </a:t>
            </a:r>
            <a:r>
              <a:rPr sz="2000" b="1" i="1" dirty="0">
                <a:latin typeface="Times New Roman"/>
                <a:cs typeface="Times New Roman"/>
              </a:rPr>
              <a:t>poorly</a:t>
            </a:r>
            <a:r>
              <a:rPr sz="2000" b="1" i="1" spc="-35" dirty="0">
                <a:latin typeface="Times New Roman"/>
                <a:cs typeface="Times New Roman"/>
              </a:rPr>
              <a:t> </a:t>
            </a:r>
            <a:r>
              <a:rPr sz="2000" b="1" i="1" dirty="0">
                <a:latin typeface="Times New Roman"/>
                <a:cs typeface="Times New Roman"/>
              </a:rPr>
              <a:t>over</a:t>
            </a:r>
            <a:r>
              <a:rPr sz="2000" b="1" i="1" spc="-15" dirty="0">
                <a:latin typeface="Times New Roman"/>
                <a:cs typeface="Times New Roman"/>
              </a:rPr>
              <a:t> </a:t>
            </a:r>
            <a:r>
              <a:rPr sz="2000" b="1" i="1" dirty="0">
                <a:latin typeface="Times New Roman"/>
                <a:cs typeface="Times New Roman"/>
              </a:rPr>
              <a:t>subsequent</a:t>
            </a:r>
            <a:r>
              <a:rPr sz="2000" b="1" i="1" spc="-35" dirty="0">
                <a:latin typeface="Times New Roman"/>
                <a:cs typeface="Times New Roman"/>
              </a:rPr>
              <a:t> </a:t>
            </a:r>
            <a:r>
              <a:rPr sz="2000" b="1" i="1" spc="-10" dirty="0">
                <a:latin typeface="Times New Roman"/>
                <a:cs typeface="Times New Roman"/>
              </a:rPr>
              <a:t>examples?</a:t>
            </a:r>
            <a:endParaRPr sz="2000">
              <a:latin typeface="Times New Roman"/>
              <a:cs typeface="Times New Roman"/>
            </a:endParaRPr>
          </a:p>
          <a:p>
            <a:pPr marL="266065" indent="-253365">
              <a:lnSpc>
                <a:spcPct val="100000"/>
              </a:lnSpc>
              <a:spcBef>
                <a:spcPts val="725"/>
              </a:spcBef>
              <a:buAutoNum type="arabicPeriod"/>
              <a:tabLst>
                <a:tab pos="266065" algn="l"/>
              </a:tabLst>
            </a:pPr>
            <a:r>
              <a:rPr sz="2000" dirty="0">
                <a:latin typeface="Times New Roman"/>
                <a:cs typeface="Times New Roman"/>
              </a:rPr>
              <a:t>Overfitting</a:t>
            </a:r>
            <a:r>
              <a:rPr sz="2000" spc="-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can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occur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when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training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examples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contain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random</a:t>
            </a:r>
            <a:r>
              <a:rPr sz="2000" spc="-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errors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or </a:t>
            </a:r>
            <a:r>
              <a:rPr sz="2000" spc="-10" dirty="0">
                <a:latin typeface="Times New Roman"/>
                <a:cs typeface="Times New Roman"/>
              </a:rPr>
              <a:t>noise</a:t>
            </a:r>
            <a:endParaRPr sz="2000">
              <a:latin typeface="Times New Roman"/>
              <a:cs typeface="Times New Roman"/>
            </a:endParaRPr>
          </a:p>
          <a:p>
            <a:pPr marL="262255" indent="-249554">
              <a:lnSpc>
                <a:spcPct val="100000"/>
              </a:lnSpc>
              <a:spcBef>
                <a:spcPts val="765"/>
              </a:spcBef>
              <a:buAutoNum type="arabicPeriod"/>
              <a:tabLst>
                <a:tab pos="262255" algn="l"/>
              </a:tabLst>
            </a:pPr>
            <a:r>
              <a:rPr sz="2000" dirty="0">
                <a:latin typeface="Times New Roman"/>
                <a:cs typeface="Times New Roman"/>
              </a:rPr>
              <a:t>When</a:t>
            </a:r>
            <a:r>
              <a:rPr sz="2000" spc="-5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small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numbers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of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examples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are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associated</a:t>
            </a:r>
            <a:r>
              <a:rPr sz="2000" spc="-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with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leaf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nodes.</a:t>
            </a: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614"/>
              </a:spcBef>
              <a:buFont typeface="Times New Roman"/>
              <a:buAutoNum type="arabicPeriod"/>
            </a:pP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0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Noisy</a:t>
            </a:r>
            <a:r>
              <a:rPr sz="2000" u="sng" spc="-10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Training</a:t>
            </a:r>
            <a:r>
              <a:rPr sz="2000" u="sng" spc="-9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Example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770"/>
              </a:spcBef>
            </a:pPr>
            <a:r>
              <a:rPr sz="2000" dirty="0">
                <a:latin typeface="Times New Roman"/>
                <a:cs typeface="Times New Roman"/>
              </a:rPr>
              <a:t>Example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15:</a:t>
            </a:r>
            <a:r>
              <a:rPr sz="2000" spc="-45" dirty="0">
                <a:latin typeface="Times New Roman"/>
                <a:cs typeface="Times New Roman"/>
              </a:rPr>
              <a:t> </a:t>
            </a:r>
            <a:r>
              <a:rPr sz="2000" i="1" spc="-10" dirty="0">
                <a:latin typeface="Times New Roman"/>
                <a:cs typeface="Times New Roman"/>
              </a:rPr>
              <a:t>&lt;Sunny,</a:t>
            </a:r>
            <a:r>
              <a:rPr sz="2000" i="1" spc="-60" dirty="0">
                <a:latin typeface="Times New Roman"/>
                <a:cs typeface="Times New Roman"/>
              </a:rPr>
              <a:t> </a:t>
            </a:r>
            <a:r>
              <a:rPr sz="2000" i="1" dirty="0">
                <a:latin typeface="Times New Roman"/>
                <a:cs typeface="Times New Roman"/>
              </a:rPr>
              <a:t>Hot,</a:t>
            </a:r>
            <a:r>
              <a:rPr sz="2000" i="1" spc="-35" dirty="0">
                <a:latin typeface="Times New Roman"/>
                <a:cs typeface="Times New Roman"/>
              </a:rPr>
              <a:t> </a:t>
            </a:r>
            <a:r>
              <a:rPr sz="2000" i="1" dirty="0">
                <a:latin typeface="Times New Roman"/>
                <a:cs typeface="Times New Roman"/>
              </a:rPr>
              <a:t>Normal,</a:t>
            </a:r>
            <a:r>
              <a:rPr sz="2000" i="1" spc="-55" dirty="0">
                <a:latin typeface="Times New Roman"/>
                <a:cs typeface="Times New Roman"/>
              </a:rPr>
              <a:t> </a:t>
            </a:r>
            <a:r>
              <a:rPr sz="2000" i="1" dirty="0">
                <a:latin typeface="Times New Roman"/>
                <a:cs typeface="Times New Roman"/>
              </a:rPr>
              <a:t>Strong,</a:t>
            </a:r>
            <a:r>
              <a:rPr sz="2000" i="1" spc="-45" dirty="0">
                <a:latin typeface="Times New Roman"/>
                <a:cs typeface="Times New Roman"/>
              </a:rPr>
              <a:t> </a:t>
            </a:r>
            <a:r>
              <a:rPr sz="2000" i="1" dirty="0">
                <a:latin typeface="Times New Roman"/>
                <a:cs typeface="Times New Roman"/>
              </a:rPr>
              <a:t>-</a:t>
            </a:r>
            <a:r>
              <a:rPr sz="2000" i="1" spc="-50" dirty="0">
                <a:latin typeface="Times New Roman"/>
                <a:cs typeface="Times New Roman"/>
              </a:rPr>
              <a:t>&gt;</a:t>
            </a:r>
            <a:endParaRPr sz="2000">
              <a:latin typeface="Times New Roman"/>
              <a:cs typeface="Times New Roman"/>
            </a:endParaRPr>
          </a:p>
          <a:p>
            <a:pPr marL="240665" lvl="1" indent="-227965">
              <a:lnSpc>
                <a:spcPct val="100000"/>
              </a:lnSpc>
              <a:spcBef>
                <a:spcPts val="760"/>
              </a:spcBef>
              <a:buFont typeface="Arial"/>
              <a:buChar char="•"/>
              <a:tabLst>
                <a:tab pos="240665" algn="l"/>
              </a:tabLst>
            </a:pPr>
            <a:r>
              <a:rPr sz="2000" dirty="0">
                <a:latin typeface="Times New Roman"/>
                <a:cs typeface="Times New Roman"/>
              </a:rPr>
              <a:t>Example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is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noisy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because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correct</a:t>
            </a:r>
            <a:r>
              <a:rPr sz="2000" spc="-4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label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is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spc="-50" dirty="0">
                <a:latin typeface="Times New Roman"/>
                <a:cs typeface="Times New Roman"/>
              </a:rPr>
              <a:t>+</a:t>
            </a:r>
            <a:endParaRPr sz="2000">
              <a:latin typeface="Times New Roman"/>
              <a:cs typeface="Times New Roman"/>
            </a:endParaRPr>
          </a:p>
          <a:p>
            <a:pPr marL="240665" lvl="1" indent="-227965">
              <a:lnSpc>
                <a:spcPct val="100000"/>
              </a:lnSpc>
              <a:spcBef>
                <a:spcPts val="755"/>
              </a:spcBef>
              <a:buFont typeface="Arial"/>
              <a:buChar char="•"/>
              <a:tabLst>
                <a:tab pos="240665" algn="l"/>
              </a:tabLst>
            </a:pPr>
            <a:r>
              <a:rPr sz="2000" dirty="0">
                <a:latin typeface="Times New Roman"/>
                <a:cs typeface="Times New Roman"/>
              </a:rPr>
              <a:t>Previously</a:t>
            </a:r>
            <a:r>
              <a:rPr sz="2000" spc="-7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constructed</a:t>
            </a:r>
            <a:r>
              <a:rPr sz="2000" spc="-5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tree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misclassifies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spc="-25" dirty="0">
                <a:latin typeface="Times New Roman"/>
                <a:cs typeface="Times New Roman"/>
              </a:rPr>
              <a:t>it</a:t>
            </a:r>
            <a:endParaRPr sz="2000">
              <a:latin typeface="Times New Roman"/>
              <a:cs typeface="Times New Roman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885688" y="2446019"/>
            <a:ext cx="5939028" cy="3730752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43</a:t>
            </a:fld>
            <a:endParaRPr spc="-25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44</a:t>
            </a:fld>
            <a:endParaRPr spc="-25"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40" y="532886"/>
            <a:ext cx="7309484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0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Approaches</a:t>
            </a:r>
            <a:r>
              <a:rPr sz="2400" b="0" u="heavy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0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to</a:t>
            </a:r>
            <a:r>
              <a:rPr sz="2400" b="0" u="heavy" spc="-1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0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avoiding</a:t>
            </a:r>
            <a:r>
              <a:rPr sz="2400" b="0" u="heavy" spc="-2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0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overfitting</a:t>
            </a:r>
            <a:r>
              <a:rPr sz="2400" b="0" u="heavy" spc="-3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0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in</a:t>
            </a:r>
            <a:r>
              <a:rPr sz="2400" b="0" u="heavy" spc="-1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0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decision</a:t>
            </a:r>
            <a:r>
              <a:rPr sz="2400" b="0" u="heavy" spc="-1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0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tree</a:t>
            </a:r>
            <a:r>
              <a:rPr sz="2400" b="0" u="heavy" spc="-1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0" u="heavy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learning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16940" y="988563"/>
            <a:ext cx="10360660" cy="5111115"/>
          </a:xfrm>
          <a:prstGeom prst="rect">
            <a:avLst/>
          </a:prstGeom>
        </p:spPr>
        <p:txBody>
          <a:bodyPr vert="horz" wrap="square" lIns="0" tIns="79375" rIns="0" bIns="0" rtlCol="0">
            <a:spAutoFit/>
          </a:bodyPr>
          <a:lstStyle/>
          <a:p>
            <a:pPr marL="239395" marR="7620" indent="-227329" algn="just">
              <a:lnSpc>
                <a:spcPts val="2340"/>
              </a:lnSpc>
              <a:spcBef>
                <a:spcPts val="625"/>
              </a:spcBef>
              <a:buFont typeface="Arial"/>
              <a:buChar char="•"/>
              <a:tabLst>
                <a:tab pos="241300" algn="l"/>
              </a:tabLst>
            </a:pPr>
            <a:r>
              <a:rPr sz="2400" b="1" spc="-20" dirty="0">
                <a:latin typeface="Times New Roman"/>
                <a:cs typeface="Times New Roman"/>
              </a:rPr>
              <a:t>Pre-</a:t>
            </a:r>
            <a:r>
              <a:rPr sz="2400" b="1" dirty="0">
                <a:latin typeface="Times New Roman"/>
                <a:cs typeface="Times New Roman"/>
              </a:rPr>
              <a:t>pruning</a:t>
            </a:r>
            <a:r>
              <a:rPr sz="2400" b="1" spc="5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(avoidance):</a:t>
            </a:r>
            <a:r>
              <a:rPr sz="2400" b="1" spc="45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Stop</a:t>
            </a:r>
            <a:r>
              <a:rPr sz="2100" spc="-20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growing</a:t>
            </a:r>
            <a:r>
              <a:rPr sz="2100" spc="-10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the</a:t>
            </a:r>
            <a:r>
              <a:rPr sz="2100" spc="-10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tree</a:t>
            </a:r>
            <a:r>
              <a:rPr sz="2100" spc="-10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earlier,</a:t>
            </a:r>
            <a:r>
              <a:rPr sz="2100" spc="-10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before</a:t>
            </a:r>
            <a:r>
              <a:rPr sz="2100" spc="-10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it reaches</a:t>
            </a:r>
            <a:r>
              <a:rPr sz="2100" spc="-20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the</a:t>
            </a:r>
            <a:r>
              <a:rPr sz="2100" spc="-10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point</a:t>
            </a:r>
            <a:r>
              <a:rPr sz="2100" spc="-15" dirty="0">
                <a:latin typeface="Times New Roman"/>
                <a:cs typeface="Times New Roman"/>
              </a:rPr>
              <a:t> </a:t>
            </a:r>
            <a:r>
              <a:rPr sz="2100" spc="-10" dirty="0">
                <a:latin typeface="Times New Roman"/>
                <a:cs typeface="Times New Roman"/>
              </a:rPr>
              <a:t>where 	</a:t>
            </a:r>
            <a:r>
              <a:rPr sz="2100" dirty="0">
                <a:latin typeface="Times New Roman"/>
                <a:cs typeface="Times New Roman"/>
              </a:rPr>
              <a:t>it</a:t>
            </a:r>
            <a:r>
              <a:rPr sz="2100" spc="-40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perfectly</a:t>
            </a:r>
            <a:r>
              <a:rPr sz="2100" spc="-40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classifies</a:t>
            </a:r>
            <a:r>
              <a:rPr sz="2100" spc="-35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the</a:t>
            </a:r>
            <a:r>
              <a:rPr sz="2100" spc="-45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training</a:t>
            </a:r>
            <a:r>
              <a:rPr sz="2100" spc="-35" dirty="0">
                <a:latin typeface="Times New Roman"/>
                <a:cs typeface="Times New Roman"/>
              </a:rPr>
              <a:t> </a:t>
            </a:r>
            <a:r>
              <a:rPr sz="2100" spc="-20" dirty="0">
                <a:latin typeface="Times New Roman"/>
                <a:cs typeface="Times New Roman"/>
              </a:rPr>
              <a:t>data</a:t>
            </a:r>
            <a:endParaRPr sz="2100">
              <a:latin typeface="Times New Roman"/>
              <a:cs typeface="Times New Roman"/>
            </a:endParaRPr>
          </a:p>
          <a:p>
            <a:pPr marL="240029" indent="-227329">
              <a:lnSpc>
                <a:spcPct val="100000"/>
              </a:lnSpc>
              <a:spcBef>
                <a:spcPts val="665"/>
              </a:spcBef>
              <a:buFont typeface="Arial"/>
              <a:buChar char="•"/>
              <a:tabLst>
                <a:tab pos="240029" algn="l"/>
              </a:tabLst>
            </a:pPr>
            <a:r>
              <a:rPr sz="2400" b="1" spc="-10" dirty="0">
                <a:latin typeface="Times New Roman"/>
                <a:cs typeface="Times New Roman"/>
              </a:rPr>
              <a:t>Post-</a:t>
            </a:r>
            <a:r>
              <a:rPr sz="2400" b="1" dirty="0">
                <a:latin typeface="Times New Roman"/>
                <a:cs typeface="Times New Roman"/>
              </a:rPr>
              <a:t>pruning</a:t>
            </a:r>
            <a:r>
              <a:rPr sz="2400" b="1" spc="-4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(recovery):</a:t>
            </a:r>
            <a:r>
              <a:rPr sz="2400" b="1" spc="-65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Allow</a:t>
            </a:r>
            <a:r>
              <a:rPr sz="2100" spc="-40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the</a:t>
            </a:r>
            <a:r>
              <a:rPr sz="2100" spc="-25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tree</a:t>
            </a:r>
            <a:r>
              <a:rPr sz="2100" spc="-15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to</a:t>
            </a:r>
            <a:r>
              <a:rPr sz="2100" spc="-35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overfit</a:t>
            </a:r>
            <a:r>
              <a:rPr sz="2100" spc="-20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the</a:t>
            </a:r>
            <a:r>
              <a:rPr sz="2100" spc="-35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data,</a:t>
            </a:r>
            <a:r>
              <a:rPr sz="2100" spc="-30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and</a:t>
            </a:r>
            <a:r>
              <a:rPr sz="2100" spc="-35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then</a:t>
            </a:r>
            <a:r>
              <a:rPr sz="2100" spc="-20" dirty="0">
                <a:latin typeface="Times New Roman"/>
                <a:cs typeface="Times New Roman"/>
              </a:rPr>
              <a:t> </a:t>
            </a:r>
            <a:r>
              <a:rPr sz="2100" spc="-10" dirty="0">
                <a:latin typeface="Times New Roman"/>
                <a:cs typeface="Times New Roman"/>
              </a:rPr>
              <a:t>post-</a:t>
            </a:r>
            <a:r>
              <a:rPr sz="2100" dirty="0">
                <a:latin typeface="Times New Roman"/>
                <a:cs typeface="Times New Roman"/>
              </a:rPr>
              <a:t>prune</a:t>
            </a:r>
            <a:r>
              <a:rPr sz="2100" spc="-40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the</a:t>
            </a:r>
            <a:r>
              <a:rPr sz="2100" spc="-30" dirty="0">
                <a:latin typeface="Times New Roman"/>
                <a:cs typeface="Times New Roman"/>
              </a:rPr>
              <a:t> </a:t>
            </a:r>
            <a:r>
              <a:rPr sz="2100" spc="-20" dirty="0">
                <a:latin typeface="Times New Roman"/>
                <a:cs typeface="Times New Roman"/>
              </a:rPr>
              <a:t>tree</a:t>
            </a:r>
            <a:endParaRPr sz="21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55"/>
              </a:spcBef>
              <a:buFont typeface="Arial"/>
              <a:buChar char="•"/>
            </a:pPr>
            <a:endParaRPr sz="210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</a:pPr>
            <a:r>
              <a:rPr sz="2400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Criterion</a:t>
            </a:r>
            <a:r>
              <a:rPr sz="2400" u="heavy" spc="-3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used</a:t>
            </a:r>
            <a:r>
              <a:rPr sz="2400" u="heavy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to</a:t>
            </a:r>
            <a:r>
              <a:rPr sz="2400" u="heavy" spc="-1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determine</a:t>
            </a:r>
            <a:r>
              <a:rPr sz="2400" u="heavy" spc="-2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the</a:t>
            </a:r>
            <a:r>
              <a:rPr sz="2400" u="heavy" spc="-2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correct</a:t>
            </a:r>
            <a:r>
              <a:rPr sz="2400" u="heavy" spc="-2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final</a:t>
            </a:r>
            <a:r>
              <a:rPr sz="2400" u="heavy" spc="-2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tree</a:t>
            </a:r>
            <a:r>
              <a:rPr sz="2400" u="heavy" spc="-2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u="heavy" spc="-2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size</a:t>
            </a:r>
            <a:endParaRPr sz="2400">
              <a:latin typeface="Times New Roman"/>
              <a:cs typeface="Times New Roman"/>
            </a:endParaRPr>
          </a:p>
          <a:p>
            <a:pPr marL="241300" marR="5080" indent="-229235" algn="just">
              <a:lnSpc>
                <a:spcPts val="2270"/>
              </a:lnSpc>
              <a:spcBef>
                <a:spcPts val="1055"/>
              </a:spcBef>
              <a:buFont typeface="Arial"/>
              <a:buChar char="•"/>
              <a:tabLst>
                <a:tab pos="241300" algn="l"/>
              </a:tabLst>
            </a:pPr>
            <a:r>
              <a:rPr sz="2100" dirty="0">
                <a:latin typeface="Times New Roman"/>
                <a:cs typeface="Times New Roman"/>
              </a:rPr>
              <a:t>Use</a:t>
            </a:r>
            <a:r>
              <a:rPr sz="2100" spc="105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a</a:t>
            </a:r>
            <a:r>
              <a:rPr sz="2100" spc="110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separate</a:t>
            </a:r>
            <a:r>
              <a:rPr sz="2100" spc="114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set</a:t>
            </a:r>
            <a:r>
              <a:rPr sz="2100" spc="100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of</a:t>
            </a:r>
            <a:r>
              <a:rPr sz="2100" spc="95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examples,</a:t>
            </a:r>
            <a:r>
              <a:rPr sz="2100" spc="105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distinct</a:t>
            </a:r>
            <a:r>
              <a:rPr sz="2100" spc="114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from</a:t>
            </a:r>
            <a:r>
              <a:rPr sz="2100" spc="80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the</a:t>
            </a:r>
            <a:r>
              <a:rPr sz="2100" spc="110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training</a:t>
            </a:r>
            <a:r>
              <a:rPr sz="2100" spc="110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examples,</a:t>
            </a:r>
            <a:r>
              <a:rPr sz="2100" spc="100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to</a:t>
            </a:r>
            <a:r>
              <a:rPr sz="2100" spc="114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evaluate</a:t>
            </a:r>
            <a:r>
              <a:rPr sz="2100" spc="114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the</a:t>
            </a:r>
            <a:r>
              <a:rPr sz="2100" spc="105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utility</a:t>
            </a:r>
            <a:r>
              <a:rPr sz="2100" spc="90" dirty="0">
                <a:latin typeface="Times New Roman"/>
                <a:cs typeface="Times New Roman"/>
              </a:rPr>
              <a:t> </a:t>
            </a:r>
            <a:r>
              <a:rPr sz="2100" spc="-25" dirty="0">
                <a:latin typeface="Times New Roman"/>
                <a:cs typeface="Times New Roman"/>
              </a:rPr>
              <a:t>of </a:t>
            </a:r>
            <a:r>
              <a:rPr sz="2100" dirty="0">
                <a:latin typeface="Times New Roman"/>
                <a:cs typeface="Times New Roman"/>
              </a:rPr>
              <a:t>post-pruning</a:t>
            </a:r>
            <a:r>
              <a:rPr sz="2100" spc="-50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nodes</a:t>
            </a:r>
            <a:r>
              <a:rPr sz="2100" spc="-45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from</a:t>
            </a:r>
            <a:r>
              <a:rPr sz="2100" spc="-25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the</a:t>
            </a:r>
            <a:r>
              <a:rPr sz="2100" spc="-30" dirty="0">
                <a:latin typeface="Times New Roman"/>
                <a:cs typeface="Times New Roman"/>
              </a:rPr>
              <a:t> </a:t>
            </a:r>
            <a:r>
              <a:rPr sz="2100" spc="-20" dirty="0">
                <a:latin typeface="Times New Roman"/>
                <a:cs typeface="Times New Roman"/>
              </a:rPr>
              <a:t>tree</a:t>
            </a:r>
            <a:endParaRPr sz="2100">
              <a:latin typeface="Times New Roman"/>
              <a:cs typeface="Times New Roman"/>
            </a:endParaRPr>
          </a:p>
          <a:p>
            <a:pPr marL="241300" marR="5715" indent="-228600" algn="just">
              <a:lnSpc>
                <a:spcPct val="90000"/>
              </a:lnSpc>
              <a:spcBef>
                <a:spcPts val="960"/>
              </a:spcBef>
              <a:buFont typeface="Arial"/>
              <a:buChar char="•"/>
              <a:tabLst>
                <a:tab pos="241300" algn="l"/>
              </a:tabLst>
            </a:pPr>
            <a:r>
              <a:rPr sz="2100" dirty="0">
                <a:latin typeface="Times New Roman"/>
                <a:cs typeface="Times New Roman"/>
              </a:rPr>
              <a:t>Use</a:t>
            </a:r>
            <a:r>
              <a:rPr sz="2100" spc="30" dirty="0">
                <a:latin typeface="Times New Roman"/>
                <a:cs typeface="Times New Roman"/>
              </a:rPr>
              <a:t>  </a:t>
            </a:r>
            <a:r>
              <a:rPr sz="2100" dirty="0">
                <a:latin typeface="Times New Roman"/>
                <a:cs typeface="Times New Roman"/>
              </a:rPr>
              <a:t>all</a:t>
            </a:r>
            <a:r>
              <a:rPr sz="2100" spc="30" dirty="0">
                <a:latin typeface="Times New Roman"/>
                <a:cs typeface="Times New Roman"/>
              </a:rPr>
              <a:t>  </a:t>
            </a:r>
            <a:r>
              <a:rPr sz="2100" dirty="0">
                <a:latin typeface="Times New Roman"/>
                <a:cs typeface="Times New Roman"/>
              </a:rPr>
              <a:t>the</a:t>
            </a:r>
            <a:r>
              <a:rPr sz="2100" spc="35" dirty="0">
                <a:latin typeface="Times New Roman"/>
                <a:cs typeface="Times New Roman"/>
              </a:rPr>
              <a:t>  </a:t>
            </a:r>
            <a:r>
              <a:rPr sz="2100" dirty="0">
                <a:latin typeface="Times New Roman"/>
                <a:cs typeface="Times New Roman"/>
              </a:rPr>
              <a:t>available</a:t>
            </a:r>
            <a:r>
              <a:rPr sz="2100" spc="35" dirty="0">
                <a:latin typeface="Times New Roman"/>
                <a:cs typeface="Times New Roman"/>
              </a:rPr>
              <a:t>  </a:t>
            </a:r>
            <a:r>
              <a:rPr sz="2100" dirty="0">
                <a:latin typeface="Times New Roman"/>
                <a:cs typeface="Times New Roman"/>
              </a:rPr>
              <a:t>data</a:t>
            </a:r>
            <a:r>
              <a:rPr sz="2100" spc="30" dirty="0">
                <a:latin typeface="Times New Roman"/>
                <a:cs typeface="Times New Roman"/>
              </a:rPr>
              <a:t>  </a:t>
            </a:r>
            <a:r>
              <a:rPr sz="2100" dirty="0">
                <a:latin typeface="Times New Roman"/>
                <a:cs typeface="Times New Roman"/>
              </a:rPr>
              <a:t>for</a:t>
            </a:r>
            <a:r>
              <a:rPr sz="2100" spc="25" dirty="0">
                <a:latin typeface="Times New Roman"/>
                <a:cs typeface="Times New Roman"/>
              </a:rPr>
              <a:t>  </a:t>
            </a:r>
            <a:r>
              <a:rPr sz="2100" dirty="0">
                <a:latin typeface="Times New Roman"/>
                <a:cs typeface="Times New Roman"/>
              </a:rPr>
              <a:t>training,</a:t>
            </a:r>
            <a:r>
              <a:rPr sz="2100" spc="30" dirty="0">
                <a:latin typeface="Times New Roman"/>
                <a:cs typeface="Times New Roman"/>
              </a:rPr>
              <a:t>  </a:t>
            </a:r>
            <a:r>
              <a:rPr sz="2100" dirty="0">
                <a:latin typeface="Times New Roman"/>
                <a:cs typeface="Times New Roman"/>
              </a:rPr>
              <a:t>but</a:t>
            </a:r>
            <a:r>
              <a:rPr sz="2100" spc="35" dirty="0">
                <a:latin typeface="Times New Roman"/>
                <a:cs typeface="Times New Roman"/>
              </a:rPr>
              <a:t>  </a:t>
            </a:r>
            <a:r>
              <a:rPr sz="2100" dirty="0">
                <a:latin typeface="Times New Roman"/>
                <a:cs typeface="Times New Roman"/>
              </a:rPr>
              <a:t>apply</a:t>
            </a:r>
            <a:r>
              <a:rPr sz="2100" spc="30" dirty="0">
                <a:latin typeface="Times New Roman"/>
                <a:cs typeface="Times New Roman"/>
              </a:rPr>
              <a:t>  </a:t>
            </a:r>
            <a:r>
              <a:rPr sz="2100" b="1" i="1" dirty="0">
                <a:latin typeface="Times New Roman"/>
                <a:cs typeface="Times New Roman"/>
              </a:rPr>
              <a:t>a</a:t>
            </a:r>
            <a:r>
              <a:rPr sz="2100" b="1" i="1" spc="30" dirty="0">
                <a:latin typeface="Times New Roman"/>
                <a:cs typeface="Times New Roman"/>
              </a:rPr>
              <a:t>  </a:t>
            </a:r>
            <a:r>
              <a:rPr sz="2100" b="1" i="1" dirty="0">
                <a:latin typeface="Times New Roman"/>
                <a:cs typeface="Times New Roman"/>
              </a:rPr>
              <a:t>statistical</a:t>
            </a:r>
            <a:r>
              <a:rPr sz="2100" b="1" i="1" spc="40" dirty="0">
                <a:latin typeface="Times New Roman"/>
                <a:cs typeface="Times New Roman"/>
              </a:rPr>
              <a:t>  </a:t>
            </a:r>
            <a:r>
              <a:rPr sz="2100" b="1" i="1" dirty="0">
                <a:latin typeface="Times New Roman"/>
                <a:cs typeface="Times New Roman"/>
              </a:rPr>
              <a:t>test</a:t>
            </a:r>
            <a:r>
              <a:rPr sz="2100" b="1" i="1" spc="35" dirty="0">
                <a:latin typeface="Times New Roman"/>
                <a:cs typeface="Times New Roman"/>
              </a:rPr>
              <a:t>  </a:t>
            </a:r>
            <a:r>
              <a:rPr sz="2100" dirty="0">
                <a:latin typeface="Times New Roman"/>
                <a:cs typeface="Times New Roman"/>
              </a:rPr>
              <a:t>to</a:t>
            </a:r>
            <a:r>
              <a:rPr sz="2100" spc="30" dirty="0">
                <a:latin typeface="Times New Roman"/>
                <a:cs typeface="Times New Roman"/>
              </a:rPr>
              <a:t>  </a:t>
            </a:r>
            <a:r>
              <a:rPr sz="2100" dirty="0">
                <a:latin typeface="Times New Roman"/>
                <a:cs typeface="Times New Roman"/>
              </a:rPr>
              <a:t>estimate</a:t>
            </a:r>
            <a:r>
              <a:rPr sz="2100" spc="40" dirty="0">
                <a:latin typeface="Times New Roman"/>
                <a:cs typeface="Times New Roman"/>
              </a:rPr>
              <a:t>  </a:t>
            </a:r>
            <a:r>
              <a:rPr sz="2100" spc="-10" dirty="0">
                <a:latin typeface="Times New Roman"/>
                <a:cs typeface="Times New Roman"/>
              </a:rPr>
              <a:t>whether </a:t>
            </a:r>
            <a:r>
              <a:rPr sz="2100" dirty="0">
                <a:latin typeface="Times New Roman"/>
                <a:cs typeface="Times New Roman"/>
              </a:rPr>
              <a:t>expanding</a:t>
            </a:r>
            <a:r>
              <a:rPr sz="2100" spc="320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(or</a:t>
            </a:r>
            <a:r>
              <a:rPr sz="2100" spc="300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pruning)</a:t>
            </a:r>
            <a:r>
              <a:rPr sz="2100" spc="315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a</a:t>
            </a:r>
            <a:r>
              <a:rPr sz="2100" spc="310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particular</a:t>
            </a:r>
            <a:r>
              <a:rPr sz="2100" spc="315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node</a:t>
            </a:r>
            <a:r>
              <a:rPr sz="2100" spc="305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is</a:t>
            </a:r>
            <a:r>
              <a:rPr sz="2100" spc="310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likely</a:t>
            </a:r>
            <a:r>
              <a:rPr sz="2100" spc="320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to</a:t>
            </a:r>
            <a:r>
              <a:rPr sz="2100" spc="315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produce</a:t>
            </a:r>
            <a:r>
              <a:rPr sz="2100" spc="320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an</a:t>
            </a:r>
            <a:r>
              <a:rPr sz="2100" spc="320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improvement</a:t>
            </a:r>
            <a:r>
              <a:rPr sz="2100" spc="330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beyond</a:t>
            </a:r>
            <a:r>
              <a:rPr sz="2100" spc="320" dirty="0">
                <a:latin typeface="Times New Roman"/>
                <a:cs typeface="Times New Roman"/>
              </a:rPr>
              <a:t> </a:t>
            </a:r>
            <a:r>
              <a:rPr sz="2100" spc="-25" dirty="0">
                <a:latin typeface="Times New Roman"/>
                <a:cs typeface="Times New Roman"/>
              </a:rPr>
              <a:t>the </a:t>
            </a:r>
            <a:r>
              <a:rPr sz="2100" dirty="0">
                <a:latin typeface="Times New Roman"/>
                <a:cs typeface="Times New Roman"/>
              </a:rPr>
              <a:t>training</a:t>
            </a:r>
            <a:r>
              <a:rPr sz="2100" spc="-30" dirty="0">
                <a:latin typeface="Times New Roman"/>
                <a:cs typeface="Times New Roman"/>
              </a:rPr>
              <a:t> </a:t>
            </a:r>
            <a:r>
              <a:rPr sz="2100" spc="-25" dirty="0">
                <a:latin typeface="Times New Roman"/>
                <a:cs typeface="Times New Roman"/>
              </a:rPr>
              <a:t>set</a:t>
            </a:r>
            <a:endParaRPr sz="2100">
              <a:latin typeface="Times New Roman"/>
              <a:cs typeface="Times New Roman"/>
            </a:endParaRPr>
          </a:p>
          <a:p>
            <a:pPr marL="241300" marR="5715" indent="-228600" algn="just">
              <a:lnSpc>
                <a:spcPts val="2270"/>
              </a:lnSpc>
              <a:spcBef>
                <a:spcPts val="1030"/>
              </a:spcBef>
              <a:buFont typeface="Arial"/>
              <a:buChar char="•"/>
              <a:tabLst>
                <a:tab pos="241300" algn="l"/>
              </a:tabLst>
            </a:pPr>
            <a:r>
              <a:rPr sz="2100" dirty="0">
                <a:latin typeface="Times New Roman"/>
                <a:cs typeface="Times New Roman"/>
              </a:rPr>
              <a:t>Use</a:t>
            </a:r>
            <a:r>
              <a:rPr sz="2100" spc="375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measure</a:t>
            </a:r>
            <a:r>
              <a:rPr sz="2100" spc="365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of</a:t>
            </a:r>
            <a:r>
              <a:rPr sz="2100" spc="355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the</a:t>
            </a:r>
            <a:r>
              <a:rPr sz="2100" spc="350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complexity</a:t>
            </a:r>
            <a:r>
              <a:rPr sz="2100" spc="365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for</a:t>
            </a:r>
            <a:r>
              <a:rPr sz="2100" spc="355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encoding</a:t>
            </a:r>
            <a:r>
              <a:rPr sz="2100" spc="360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the</a:t>
            </a:r>
            <a:r>
              <a:rPr sz="2100" spc="350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training</a:t>
            </a:r>
            <a:r>
              <a:rPr sz="2100" spc="365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examples</a:t>
            </a:r>
            <a:r>
              <a:rPr sz="2100" spc="365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and</a:t>
            </a:r>
            <a:r>
              <a:rPr sz="2100" spc="360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the</a:t>
            </a:r>
            <a:r>
              <a:rPr sz="2100" spc="355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decision</a:t>
            </a:r>
            <a:r>
              <a:rPr sz="2100" spc="355" dirty="0">
                <a:latin typeface="Times New Roman"/>
                <a:cs typeface="Times New Roman"/>
              </a:rPr>
              <a:t> </a:t>
            </a:r>
            <a:r>
              <a:rPr sz="2100" spc="-10" dirty="0">
                <a:latin typeface="Times New Roman"/>
                <a:cs typeface="Times New Roman"/>
              </a:rPr>
              <a:t>tree, </a:t>
            </a:r>
            <a:r>
              <a:rPr sz="2100" dirty="0">
                <a:latin typeface="Times New Roman"/>
                <a:cs typeface="Times New Roman"/>
              </a:rPr>
              <a:t>halting</a:t>
            </a:r>
            <a:r>
              <a:rPr sz="2100" spc="125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growth</a:t>
            </a:r>
            <a:r>
              <a:rPr sz="2100" spc="130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of</a:t>
            </a:r>
            <a:r>
              <a:rPr sz="2100" spc="120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the</a:t>
            </a:r>
            <a:r>
              <a:rPr sz="2100" spc="125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tree</a:t>
            </a:r>
            <a:r>
              <a:rPr sz="2100" spc="135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when</a:t>
            </a:r>
            <a:r>
              <a:rPr sz="2100" spc="135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this</a:t>
            </a:r>
            <a:r>
              <a:rPr sz="2100" spc="125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encoding</a:t>
            </a:r>
            <a:r>
              <a:rPr sz="2100" spc="140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size</a:t>
            </a:r>
            <a:r>
              <a:rPr sz="2100" spc="130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is</a:t>
            </a:r>
            <a:r>
              <a:rPr sz="2100" spc="110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minimized.</a:t>
            </a:r>
            <a:r>
              <a:rPr sz="2100" spc="125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This</a:t>
            </a:r>
            <a:r>
              <a:rPr sz="2100" spc="130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approach</a:t>
            </a:r>
            <a:r>
              <a:rPr sz="2100" spc="135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is</a:t>
            </a:r>
            <a:r>
              <a:rPr sz="2100" spc="120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called</a:t>
            </a:r>
            <a:r>
              <a:rPr sz="2100" spc="130" dirty="0">
                <a:latin typeface="Times New Roman"/>
                <a:cs typeface="Times New Roman"/>
              </a:rPr>
              <a:t> </a:t>
            </a:r>
            <a:r>
              <a:rPr sz="2100" spc="-25" dirty="0">
                <a:latin typeface="Times New Roman"/>
                <a:cs typeface="Times New Roman"/>
              </a:rPr>
              <a:t>the </a:t>
            </a:r>
            <a:r>
              <a:rPr sz="2100" dirty="0">
                <a:latin typeface="Times New Roman"/>
                <a:cs typeface="Times New Roman"/>
              </a:rPr>
              <a:t>Minimum</a:t>
            </a:r>
            <a:r>
              <a:rPr sz="2100" spc="-45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Description</a:t>
            </a:r>
            <a:r>
              <a:rPr sz="2100" spc="-65" dirty="0">
                <a:latin typeface="Times New Roman"/>
                <a:cs typeface="Times New Roman"/>
              </a:rPr>
              <a:t> </a:t>
            </a:r>
            <a:r>
              <a:rPr sz="2100" spc="-10" dirty="0">
                <a:latin typeface="Times New Roman"/>
                <a:cs typeface="Times New Roman"/>
              </a:rPr>
              <a:t>Length</a:t>
            </a:r>
            <a:endParaRPr sz="2100">
              <a:latin typeface="Times New Roman"/>
              <a:cs typeface="Times New Roman"/>
            </a:endParaRPr>
          </a:p>
          <a:p>
            <a:pPr marL="1946910" algn="just">
              <a:lnSpc>
                <a:spcPct val="100000"/>
              </a:lnSpc>
              <a:spcBef>
                <a:spcPts val="720"/>
              </a:spcBef>
            </a:pPr>
            <a:r>
              <a:rPr sz="2100" i="1" dirty="0">
                <a:latin typeface="Times New Roman"/>
                <a:cs typeface="Times New Roman"/>
              </a:rPr>
              <a:t>MDL</a:t>
            </a:r>
            <a:r>
              <a:rPr sz="2100" i="1" spc="-75" dirty="0">
                <a:latin typeface="Times New Roman"/>
                <a:cs typeface="Times New Roman"/>
              </a:rPr>
              <a:t> </a:t>
            </a:r>
            <a:r>
              <a:rPr sz="2100" i="1" dirty="0">
                <a:latin typeface="Times New Roman"/>
                <a:cs typeface="Times New Roman"/>
              </a:rPr>
              <a:t>–</a:t>
            </a:r>
            <a:r>
              <a:rPr sz="2100" i="1" spc="-10" dirty="0">
                <a:latin typeface="Times New Roman"/>
                <a:cs typeface="Times New Roman"/>
              </a:rPr>
              <a:t> </a:t>
            </a:r>
            <a:r>
              <a:rPr sz="2100" i="1" dirty="0">
                <a:latin typeface="Times New Roman"/>
                <a:cs typeface="Times New Roman"/>
              </a:rPr>
              <a:t>Minimize</a:t>
            </a:r>
            <a:r>
              <a:rPr sz="2100" i="1" spc="-35" dirty="0">
                <a:latin typeface="Times New Roman"/>
                <a:cs typeface="Times New Roman"/>
              </a:rPr>
              <a:t> </a:t>
            </a:r>
            <a:r>
              <a:rPr sz="2100" i="1" dirty="0">
                <a:latin typeface="Times New Roman"/>
                <a:cs typeface="Times New Roman"/>
              </a:rPr>
              <a:t>:</a:t>
            </a:r>
            <a:r>
              <a:rPr sz="2100" i="1" spc="-10" dirty="0">
                <a:latin typeface="Times New Roman"/>
                <a:cs typeface="Times New Roman"/>
              </a:rPr>
              <a:t> size(tree)</a:t>
            </a:r>
            <a:r>
              <a:rPr sz="2100" i="1" spc="-20" dirty="0">
                <a:latin typeface="Times New Roman"/>
                <a:cs typeface="Times New Roman"/>
              </a:rPr>
              <a:t> </a:t>
            </a:r>
            <a:r>
              <a:rPr sz="2100" i="1" dirty="0">
                <a:latin typeface="Times New Roman"/>
                <a:cs typeface="Times New Roman"/>
              </a:rPr>
              <a:t>+</a:t>
            </a:r>
            <a:r>
              <a:rPr sz="2100" i="1" spc="-30" dirty="0">
                <a:latin typeface="Times New Roman"/>
                <a:cs typeface="Times New Roman"/>
              </a:rPr>
              <a:t> </a:t>
            </a:r>
            <a:r>
              <a:rPr sz="2100" i="1" dirty="0">
                <a:latin typeface="Times New Roman"/>
                <a:cs typeface="Times New Roman"/>
              </a:rPr>
              <a:t>size</a:t>
            </a:r>
            <a:r>
              <a:rPr sz="2100" i="1" spc="-10" dirty="0">
                <a:latin typeface="Times New Roman"/>
                <a:cs typeface="Times New Roman"/>
              </a:rPr>
              <a:t> (misclassifications(tree))</a:t>
            </a:r>
            <a:endParaRPr sz="21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45</a:t>
            </a:fld>
            <a:endParaRPr spc="-25"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995169" y="397250"/>
            <a:ext cx="4201160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dirty="0"/>
              <a:t>Reduced-</a:t>
            </a:r>
            <a:r>
              <a:rPr sz="3200" spc="-10" dirty="0"/>
              <a:t>Error</a:t>
            </a:r>
            <a:r>
              <a:rPr sz="3200" spc="-170" dirty="0"/>
              <a:t> </a:t>
            </a:r>
            <a:r>
              <a:rPr sz="3200" spc="-10" dirty="0"/>
              <a:t>Pruning</a:t>
            </a:r>
            <a:endParaRPr sz="3200"/>
          </a:p>
        </p:txBody>
      </p:sp>
      <p:sp>
        <p:nvSpPr>
          <p:cNvPr id="3" name="object 3"/>
          <p:cNvSpPr txBox="1"/>
          <p:nvPr/>
        </p:nvSpPr>
        <p:spPr>
          <a:xfrm>
            <a:off x="916940" y="1004053"/>
            <a:ext cx="10360025" cy="3736340"/>
          </a:xfrm>
          <a:prstGeom prst="rect">
            <a:avLst/>
          </a:prstGeom>
        </p:spPr>
        <p:txBody>
          <a:bodyPr vert="horz" wrap="square" lIns="0" tIns="53340" rIns="0" bIns="0" rtlCol="0">
            <a:spAutoFit/>
          </a:bodyPr>
          <a:lstStyle/>
          <a:p>
            <a:pPr marL="239395" marR="5080" indent="-227329" algn="just">
              <a:lnSpc>
                <a:spcPts val="2600"/>
              </a:lnSpc>
              <a:spcBef>
                <a:spcPts val="420"/>
              </a:spcBef>
              <a:buFont typeface="Arial"/>
              <a:buChar char="•"/>
              <a:tabLst>
                <a:tab pos="241300" algn="l"/>
              </a:tabLst>
            </a:pPr>
            <a:r>
              <a:rPr sz="2400" b="1" i="1" spc="-10" dirty="0">
                <a:latin typeface="Times New Roman"/>
                <a:cs typeface="Times New Roman"/>
              </a:rPr>
              <a:t>Reduced-</a:t>
            </a:r>
            <a:r>
              <a:rPr sz="2400" b="1" i="1" dirty="0">
                <a:latin typeface="Times New Roman"/>
                <a:cs typeface="Times New Roman"/>
              </a:rPr>
              <a:t>error</a:t>
            </a:r>
            <a:r>
              <a:rPr sz="2400" b="1" i="1" spc="60" dirty="0">
                <a:latin typeface="Times New Roman"/>
                <a:cs typeface="Times New Roman"/>
              </a:rPr>
              <a:t> </a:t>
            </a:r>
            <a:r>
              <a:rPr sz="2400" b="1" i="1" dirty="0">
                <a:latin typeface="Times New Roman"/>
                <a:cs typeface="Times New Roman"/>
              </a:rPr>
              <a:t>pruning</a:t>
            </a:r>
            <a:r>
              <a:rPr sz="2400" dirty="0">
                <a:latin typeface="Times New Roman"/>
                <a:cs typeface="Times New Roman"/>
              </a:rPr>
              <a:t>,</a:t>
            </a:r>
            <a:r>
              <a:rPr sz="2400" spc="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consider</a:t>
            </a:r>
            <a:r>
              <a:rPr sz="2400" spc="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each</a:t>
            </a:r>
            <a:r>
              <a:rPr sz="2400" spc="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decision</a:t>
            </a:r>
            <a:r>
              <a:rPr sz="2400" spc="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nodes</a:t>
            </a:r>
            <a:r>
              <a:rPr sz="2400" spc="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</a:t>
            </a:r>
            <a:r>
              <a:rPr sz="2400" spc="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tree</a:t>
            </a:r>
            <a:r>
              <a:rPr sz="2400" spc="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65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be 	</a:t>
            </a:r>
            <a:r>
              <a:rPr sz="2400" dirty="0">
                <a:latin typeface="Times New Roman"/>
                <a:cs typeface="Times New Roman"/>
              </a:rPr>
              <a:t>candidates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for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pruning</a:t>
            </a:r>
            <a:endParaRPr sz="2400">
              <a:latin typeface="Times New Roman"/>
              <a:cs typeface="Times New Roman"/>
            </a:endParaRPr>
          </a:p>
          <a:p>
            <a:pPr marL="239395" marR="5080" indent="-227329" algn="just">
              <a:lnSpc>
                <a:spcPts val="2590"/>
              </a:lnSpc>
              <a:spcBef>
                <a:spcPts val="990"/>
              </a:spcBef>
              <a:buFont typeface="Arial"/>
              <a:buChar char="•"/>
              <a:tabLst>
                <a:tab pos="241300" algn="l"/>
              </a:tabLst>
            </a:pPr>
            <a:r>
              <a:rPr sz="2400" b="1" i="1" dirty="0">
                <a:latin typeface="Times New Roman"/>
                <a:cs typeface="Times New Roman"/>
              </a:rPr>
              <a:t>Pruning</a:t>
            </a:r>
            <a:r>
              <a:rPr sz="2400" b="1" i="1" spc="3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</a:t>
            </a:r>
            <a:r>
              <a:rPr sz="2400" spc="40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decision</a:t>
            </a:r>
            <a:r>
              <a:rPr sz="2400" spc="3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node</a:t>
            </a:r>
            <a:r>
              <a:rPr sz="2400" spc="39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consists</a:t>
            </a:r>
            <a:r>
              <a:rPr sz="2400" spc="3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3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removing</a:t>
            </a:r>
            <a:r>
              <a:rPr sz="2400" spc="40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40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subtree</a:t>
            </a:r>
            <a:r>
              <a:rPr sz="2400" spc="3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rooted</a:t>
            </a:r>
            <a:r>
              <a:rPr sz="2400" spc="39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at</a:t>
            </a:r>
            <a:r>
              <a:rPr sz="2400" spc="3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that</a:t>
            </a:r>
            <a:r>
              <a:rPr sz="2400" spc="40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node, 	</a:t>
            </a:r>
            <a:r>
              <a:rPr sz="2400" dirty="0">
                <a:latin typeface="Times New Roman"/>
                <a:cs typeface="Times New Roman"/>
              </a:rPr>
              <a:t>making</a:t>
            </a:r>
            <a:r>
              <a:rPr sz="2400" spc="4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it</a:t>
            </a:r>
            <a:r>
              <a:rPr sz="2400" spc="4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</a:t>
            </a:r>
            <a:r>
              <a:rPr sz="2400" spc="4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leaf</a:t>
            </a:r>
            <a:r>
              <a:rPr sz="2400" spc="434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node,</a:t>
            </a:r>
            <a:r>
              <a:rPr sz="2400" spc="4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and</a:t>
            </a:r>
            <a:r>
              <a:rPr sz="2400" spc="4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assigning</a:t>
            </a:r>
            <a:r>
              <a:rPr sz="2400" spc="4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it</a:t>
            </a:r>
            <a:r>
              <a:rPr sz="2400" spc="4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4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most</a:t>
            </a:r>
            <a:r>
              <a:rPr sz="2400" spc="4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common</a:t>
            </a:r>
            <a:r>
              <a:rPr sz="2400" spc="4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classification</a:t>
            </a:r>
            <a:r>
              <a:rPr sz="2400" spc="4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434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the 	</a:t>
            </a:r>
            <a:r>
              <a:rPr sz="2400" dirty="0">
                <a:latin typeface="Times New Roman"/>
                <a:cs typeface="Times New Roman"/>
              </a:rPr>
              <a:t>training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examples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affiliated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with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that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Times New Roman"/>
                <a:cs typeface="Times New Roman"/>
              </a:rPr>
              <a:t>node</a:t>
            </a:r>
            <a:endParaRPr sz="2400">
              <a:latin typeface="Times New Roman"/>
              <a:cs typeface="Times New Roman"/>
            </a:endParaRPr>
          </a:p>
          <a:p>
            <a:pPr marL="240029" marR="5080" indent="-227329" algn="just">
              <a:lnSpc>
                <a:spcPts val="2590"/>
              </a:lnSpc>
              <a:spcBef>
                <a:spcPts val="1015"/>
              </a:spcBef>
              <a:buFont typeface="Arial"/>
              <a:buChar char="•"/>
              <a:tabLst>
                <a:tab pos="241300" algn="l"/>
              </a:tabLst>
            </a:pPr>
            <a:r>
              <a:rPr sz="2400" dirty="0">
                <a:latin typeface="Times New Roman"/>
                <a:cs typeface="Times New Roman"/>
              </a:rPr>
              <a:t>Nodes</a:t>
            </a:r>
            <a:r>
              <a:rPr sz="2400" spc="2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are</a:t>
            </a:r>
            <a:r>
              <a:rPr sz="2400" spc="229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removed</a:t>
            </a:r>
            <a:r>
              <a:rPr sz="2400" spc="2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only</a:t>
            </a:r>
            <a:r>
              <a:rPr sz="2400" spc="2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if</a:t>
            </a:r>
            <a:r>
              <a:rPr sz="2400" spc="2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229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resulting</a:t>
            </a:r>
            <a:r>
              <a:rPr sz="2400" spc="229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pruned</a:t>
            </a:r>
            <a:r>
              <a:rPr sz="2400" spc="2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tree</a:t>
            </a:r>
            <a:r>
              <a:rPr sz="2400" spc="229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performs</a:t>
            </a:r>
            <a:r>
              <a:rPr sz="2400" spc="2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no</a:t>
            </a:r>
            <a:r>
              <a:rPr sz="2400" spc="2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worse</a:t>
            </a:r>
            <a:r>
              <a:rPr sz="2400" spc="22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than-</a:t>
            </a:r>
            <a:r>
              <a:rPr sz="2400" spc="-25" dirty="0">
                <a:latin typeface="Times New Roman"/>
                <a:cs typeface="Times New Roman"/>
              </a:rPr>
              <a:t>the 	</a:t>
            </a:r>
            <a:r>
              <a:rPr sz="2400" dirty="0">
                <a:latin typeface="Times New Roman"/>
                <a:cs typeface="Times New Roman"/>
              </a:rPr>
              <a:t>original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over the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validation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Times New Roman"/>
                <a:cs typeface="Times New Roman"/>
              </a:rPr>
              <a:t>set.</a:t>
            </a:r>
            <a:endParaRPr sz="2400">
              <a:latin typeface="Times New Roman"/>
              <a:cs typeface="Times New Roman"/>
            </a:endParaRPr>
          </a:p>
          <a:p>
            <a:pPr marL="240029" marR="5080" indent="-227329" algn="just">
              <a:lnSpc>
                <a:spcPct val="90100"/>
              </a:lnSpc>
              <a:spcBef>
                <a:spcPts val="960"/>
              </a:spcBef>
              <a:buFont typeface="Arial"/>
              <a:buChar char="•"/>
              <a:tabLst>
                <a:tab pos="241300" algn="l"/>
              </a:tabLst>
            </a:pPr>
            <a:r>
              <a:rPr sz="2400" dirty="0">
                <a:latin typeface="Times New Roman"/>
                <a:cs typeface="Times New Roman"/>
              </a:rPr>
              <a:t>Reduced</a:t>
            </a:r>
            <a:r>
              <a:rPr sz="2400" spc="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error</a:t>
            </a:r>
            <a:r>
              <a:rPr sz="2400" spc="114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pruning</a:t>
            </a:r>
            <a:r>
              <a:rPr sz="2400" spc="1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has</a:t>
            </a:r>
            <a:r>
              <a:rPr sz="2400" spc="10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10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effect</a:t>
            </a:r>
            <a:r>
              <a:rPr sz="2400" spc="1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that</a:t>
            </a:r>
            <a:r>
              <a:rPr sz="2400" spc="114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any</a:t>
            </a:r>
            <a:r>
              <a:rPr sz="2400" spc="10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leaf</a:t>
            </a:r>
            <a:r>
              <a:rPr sz="2400" spc="10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node</a:t>
            </a:r>
            <a:r>
              <a:rPr sz="2400" spc="114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added</a:t>
            </a:r>
            <a:r>
              <a:rPr sz="2400" spc="114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due</a:t>
            </a:r>
            <a:r>
              <a:rPr sz="2400" spc="10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10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coincidental 	</a:t>
            </a:r>
            <a:r>
              <a:rPr sz="2400" dirty="0">
                <a:latin typeface="Times New Roman"/>
                <a:cs typeface="Times New Roman"/>
              </a:rPr>
              <a:t>regularities</a:t>
            </a:r>
            <a:r>
              <a:rPr sz="2400" spc="160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in</a:t>
            </a:r>
            <a:r>
              <a:rPr sz="2400" spc="170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170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training</a:t>
            </a:r>
            <a:r>
              <a:rPr sz="2400" spc="170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set</a:t>
            </a:r>
            <a:r>
              <a:rPr sz="2400" spc="170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170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likely</a:t>
            </a:r>
            <a:r>
              <a:rPr sz="2400" spc="170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160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be</a:t>
            </a:r>
            <a:r>
              <a:rPr sz="2400" spc="170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pruned</a:t>
            </a:r>
            <a:r>
              <a:rPr sz="2400" spc="165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because</a:t>
            </a:r>
            <a:r>
              <a:rPr sz="2400" spc="170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these</a:t>
            </a:r>
            <a:r>
              <a:rPr sz="2400" spc="170" dirty="0">
                <a:latin typeface="Times New Roman"/>
                <a:cs typeface="Times New Roman"/>
              </a:rPr>
              <a:t>  </a:t>
            </a:r>
            <a:r>
              <a:rPr sz="2400" spc="-20" dirty="0">
                <a:latin typeface="Times New Roman"/>
                <a:cs typeface="Times New Roman"/>
              </a:rPr>
              <a:t>same 	</a:t>
            </a:r>
            <a:r>
              <a:rPr sz="2400" dirty="0">
                <a:latin typeface="Times New Roman"/>
                <a:cs typeface="Times New Roman"/>
              </a:rPr>
              <a:t>coincidences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are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unlikely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occur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validation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set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40" y="540506"/>
            <a:ext cx="10359390" cy="605155"/>
          </a:xfrm>
          <a:prstGeom prst="rect">
            <a:avLst/>
          </a:prstGeom>
        </p:spPr>
        <p:txBody>
          <a:bodyPr vert="horz" wrap="square" lIns="0" tIns="47625" rIns="0" bIns="0" rtlCol="0">
            <a:spAutoFit/>
          </a:bodyPr>
          <a:lstStyle/>
          <a:p>
            <a:pPr marL="12700" marR="5080" indent="-635">
              <a:lnSpc>
                <a:spcPts val="2160"/>
              </a:lnSpc>
              <a:spcBef>
                <a:spcPts val="375"/>
              </a:spcBef>
            </a:pPr>
            <a:r>
              <a:rPr sz="2000" i="1" dirty="0">
                <a:latin typeface="Times New Roman"/>
                <a:cs typeface="Times New Roman"/>
              </a:rPr>
              <a:t>The</a:t>
            </a:r>
            <a:r>
              <a:rPr sz="2000" i="1" spc="190" dirty="0">
                <a:latin typeface="Times New Roman"/>
                <a:cs typeface="Times New Roman"/>
              </a:rPr>
              <a:t> </a:t>
            </a:r>
            <a:r>
              <a:rPr sz="2000" i="1" dirty="0">
                <a:latin typeface="Times New Roman"/>
                <a:cs typeface="Times New Roman"/>
              </a:rPr>
              <a:t>impact</a:t>
            </a:r>
            <a:r>
              <a:rPr sz="2000" i="1" spc="175" dirty="0">
                <a:latin typeface="Times New Roman"/>
                <a:cs typeface="Times New Roman"/>
              </a:rPr>
              <a:t> </a:t>
            </a:r>
            <a:r>
              <a:rPr sz="2000" i="1" dirty="0">
                <a:latin typeface="Times New Roman"/>
                <a:cs typeface="Times New Roman"/>
              </a:rPr>
              <a:t>of</a:t>
            </a:r>
            <a:r>
              <a:rPr sz="2000" i="1" spc="185" dirty="0">
                <a:latin typeface="Times New Roman"/>
                <a:cs typeface="Times New Roman"/>
              </a:rPr>
              <a:t> </a:t>
            </a:r>
            <a:r>
              <a:rPr sz="2000" i="1" spc="-10" dirty="0">
                <a:latin typeface="Times New Roman"/>
                <a:cs typeface="Times New Roman"/>
              </a:rPr>
              <a:t>reduced-</a:t>
            </a:r>
            <a:r>
              <a:rPr sz="2000" i="1" dirty="0">
                <a:latin typeface="Times New Roman"/>
                <a:cs typeface="Times New Roman"/>
              </a:rPr>
              <a:t>error</a:t>
            </a:r>
            <a:r>
              <a:rPr sz="2000" i="1" spc="195" dirty="0">
                <a:latin typeface="Times New Roman"/>
                <a:cs typeface="Times New Roman"/>
              </a:rPr>
              <a:t> </a:t>
            </a:r>
            <a:r>
              <a:rPr sz="2000" i="1" dirty="0">
                <a:latin typeface="Times New Roman"/>
                <a:cs typeface="Times New Roman"/>
              </a:rPr>
              <a:t>pruning</a:t>
            </a:r>
            <a:r>
              <a:rPr sz="2000" i="1" spc="185" dirty="0">
                <a:latin typeface="Times New Roman"/>
                <a:cs typeface="Times New Roman"/>
              </a:rPr>
              <a:t> </a:t>
            </a:r>
            <a:r>
              <a:rPr sz="2000" i="1" dirty="0">
                <a:latin typeface="Times New Roman"/>
                <a:cs typeface="Times New Roman"/>
              </a:rPr>
              <a:t>on</a:t>
            </a:r>
            <a:r>
              <a:rPr sz="2000" i="1" spc="195" dirty="0">
                <a:latin typeface="Times New Roman"/>
                <a:cs typeface="Times New Roman"/>
              </a:rPr>
              <a:t> </a:t>
            </a:r>
            <a:r>
              <a:rPr sz="2000" i="1" dirty="0">
                <a:latin typeface="Times New Roman"/>
                <a:cs typeface="Times New Roman"/>
              </a:rPr>
              <a:t>the</a:t>
            </a:r>
            <a:r>
              <a:rPr sz="2000" i="1" spc="190" dirty="0">
                <a:latin typeface="Times New Roman"/>
                <a:cs typeface="Times New Roman"/>
              </a:rPr>
              <a:t> </a:t>
            </a:r>
            <a:r>
              <a:rPr sz="2000" i="1" dirty="0">
                <a:latin typeface="Times New Roman"/>
                <a:cs typeface="Times New Roman"/>
              </a:rPr>
              <a:t>accuracy</a:t>
            </a:r>
            <a:r>
              <a:rPr sz="2000" i="1" spc="200" dirty="0">
                <a:latin typeface="Times New Roman"/>
                <a:cs typeface="Times New Roman"/>
              </a:rPr>
              <a:t> </a:t>
            </a:r>
            <a:r>
              <a:rPr sz="2000" i="1" dirty="0">
                <a:latin typeface="Times New Roman"/>
                <a:cs typeface="Times New Roman"/>
              </a:rPr>
              <a:t>of</a:t>
            </a:r>
            <a:r>
              <a:rPr sz="2000" i="1" spc="195" dirty="0">
                <a:latin typeface="Times New Roman"/>
                <a:cs typeface="Times New Roman"/>
              </a:rPr>
              <a:t> </a:t>
            </a:r>
            <a:r>
              <a:rPr sz="2000" i="1" dirty="0">
                <a:latin typeface="Times New Roman"/>
                <a:cs typeface="Times New Roman"/>
              </a:rPr>
              <a:t>the</a:t>
            </a:r>
            <a:r>
              <a:rPr sz="2000" i="1" spc="180" dirty="0">
                <a:latin typeface="Times New Roman"/>
                <a:cs typeface="Times New Roman"/>
              </a:rPr>
              <a:t> </a:t>
            </a:r>
            <a:r>
              <a:rPr sz="2000" i="1" dirty="0">
                <a:latin typeface="Times New Roman"/>
                <a:cs typeface="Times New Roman"/>
              </a:rPr>
              <a:t>decision</a:t>
            </a:r>
            <a:r>
              <a:rPr sz="2000" i="1" spc="190" dirty="0">
                <a:latin typeface="Times New Roman"/>
                <a:cs typeface="Times New Roman"/>
              </a:rPr>
              <a:t> </a:t>
            </a:r>
            <a:r>
              <a:rPr sz="2000" i="1" dirty="0">
                <a:latin typeface="Times New Roman"/>
                <a:cs typeface="Times New Roman"/>
              </a:rPr>
              <a:t>tree</a:t>
            </a:r>
            <a:r>
              <a:rPr sz="2000" i="1" spc="190" dirty="0">
                <a:latin typeface="Times New Roman"/>
                <a:cs typeface="Times New Roman"/>
              </a:rPr>
              <a:t> </a:t>
            </a:r>
            <a:r>
              <a:rPr sz="2000" i="1" dirty="0">
                <a:latin typeface="Times New Roman"/>
                <a:cs typeface="Times New Roman"/>
              </a:rPr>
              <a:t>is</a:t>
            </a:r>
            <a:r>
              <a:rPr sz="2000" i="1" spc="185" dirty="0">
                <a:latin typeface="Times New Roman"/>
                <a:cs typeface="Times New Roman"/>
              </a:rPr>
              <a:t> </a:t>
            </a:r>
            <a:r>
              <a:rPr sz="2000" i="1" dirty="0">
                <a:latin typeface="Times New Roman"/>
                <a:cs typeface="Times New Roman"/>
              </a:rPr>
              <a:t>illustrated</a:t>
            </a:r>
            <a:r>
              <a:rPr sz="2000" i="1" spc="195" dirty="0">
                <a:latin typeface="Times New Roman"/>
                <a:cs typeface="Times New Roman"/>
              </a:rPr>
              <a:t> </a:t>
            </a:r>
            <a:r>
              <a:rPr sz="2000" i="1" dirty="0">
                <a:latin typeface="Times New Roman"/>
                <a:cs typeface="Times New Roman"/>
              </a:rPr>
              <a:t>in</a:t>
            </a:r>
            <a:r>
              <a:rPr sz="2000" i="1" spc="185" dirty="0">
                <a:latin typeface="Times New Roman"/>
                <a:cs typeface="Times New Roman"/>
              </a:rPr>
              <a:t> </a:t>
            </a:r>
            <a:r>
              <a:rPr sz="2000" i="1" spc="-10" dirty="0">
                <a:latin typeface="Times New Roman"/>
                <a:cs typeface="Times New Roman"/>
              </a:rPr>
              <a:t>below figure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16940" y="4427599"/>
            <a:ext cx="10358755" cy="1829435"/>
          </a:xfrm>
          <a:prstGeom prst="rect">
            <a:avLst/>
          </a:prstGeom>
        </p:spPr>
        <p:txBody>
          <a:bodyPr vert="horz" wrap="square" lIns="0" tIns="47625" rIns="0" bIns="0" rtlCol="0">
            <a:spAutoFit/>
          </a:bodyPr>
          <a:lstStyle/>
          <a:p>
            <a:pPr marL="238760" marR="5080" indent="-226695" algn="just">
              <a:lnSpc>
                <a:spcPts val="2160"/>
              </a:lnSpc>
              <a:spcBef>
                <a:spcPts val="375"/>
              </a:spcBef>
              <a:buFont typeface="Arial"/>
              <a:buChar char="•"/>
              <a:tabLst>
                <a:tab pos="241300" algn="l"/>
              </a:tabLst>
            </a:pP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17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additional</a:t>
            </a:r>
            <a:r>
              <a:rPr sz="2000" spc="1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line</a:t>
            </a:r>
            <a:r>
              <a:rPr sz="2000" spc="17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in</a:t>
            </a:r>
            <a:r>
              <a:rPr sz="2000" spc="17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figure</a:t>
            </a:r>
            <a:r>
              <a:rPr sz="2000" spc="17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shows</a:t>
            </a:r>
            <a:r>
              <a:rPr sz="2000" spc="165" dirty="0">
                <a:latin typeface="Times New Roman"/>
                <a:cs typeface="Times New Roman"/>
              </a:rPr>
              <a:t> </a:t>
            </a:r>
            <a:r>
              <a:rPr sz="2000" b="1" i="1" dirty="0">
                <a:latin typeface="Times New Roman"/>
                <a:cs typeface="Times New Roman"/>
              </a:rPr>
              <a:t>accuracy</a:t>
            </a:r>
            <a:r>
              <a:rPr sz="2000" b="1" i="1" spc="170" dirty="0">
                <a:latin typeface="Times New Roman"/>
                <a:cs typeface="Times New Roman"/>
              </a:rPr>
              <a:t> </a:t>
            </a:r>
            <a:r>
              <a:rPr sz="2000" b="1" i="1" dirty="0">
                <a:latin typeface="Times New Roman"/>
                <a:cs typeface="Times New Roman"/>
              </a:rPr>
              <a:t>over</a:t>
            </a:r>
            <a:r>
              <a:rPr sz="2000" b="1" i="1" spc="170" dirty="0">
                <a:latin typeface="Times New Roman"/>
                <a:cs typeface="Times New Roman"/>
              </a:rPr>
              <a:t> </a:t>
            </a:r>
            <a:r>
              <a:rPr sz="2000" b="1" i="1" dirty="0">
                <a:latin typeface="Times New Roman"/>
                <a:cs typeface="Times New Roman"/>
              </a:rPr>
              <a:t>the</a:t>
            </a:r>
            <a:r>
              <a:rPr sz="2000" b="1" i="1" spc="160" dirty="0">
                <a:latin typeface="Times New Roman"/>
                <a:cs typeface="Times New Roman"/>
              </a:rPr>
              <a:t> </a:t>
            </a:r>
            <a:r>
              <a:rPr sz="2000" b="1" i="1" dirty="0">
                <a:latin typeface="Times New Roman"/>
                <a:cs typeface="Times New Roman"/>
              </a:rPr>
              <a:t>test</a:t>
            </a:r>
            <a:r>
              <a:rPr sz="2000" b="1" i="1" spc="155" dirty="0">
                <a:latin typeface="Times New Roman"/>
                <a:cs typeface="Times New Roman"/>
              </a:rPr>
              <a:t> </a:t>
            </a:r>
            <a:r>
              <a:rPr sz="2000" b="1" i="1" dirty="0">
                <a:latin typeface="Times New Roman"/>
                <a:cs typeface="Times New Roman"/>
              </a:rPr>
              <a:t>examples</a:t>
            </a:r>
            <a:r>
              <a:rPr sz="2000" b="1" i="1" spc="16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as</a:t>
            </a:r>
            <a:r>
              <a:rPr sz="2000" spc="17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17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tree</a:t>
            </a:r>
            <a:r>
              <a:rPr sz="2000" spc="17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is</a:t>
            </a:r>
            <a:r>
              <a:rPr sz="2000" spc="16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pruned.</a:t>
            </a:r>
            <a:r>
              <a:rPr sz="2000" spc="160" dirty="0">
                <a:latin typeface="Times New Roman"/>
                <a:cs typeface="Times New Roman"/>
              </a:rPr>
              <a:t> </a:t>
            </a:r>
            <a:r>
              <a:rPr sz="2000" spc="-20" dirty="0">
                <a:latin typeface="Times New Roman"/>
                <a:cs typeface="Times New Roman"/>
              </a:rPr>
              <a:t>When 	</a:t>
            </a:r>
            <a:r>
              <a:rPr sz="2000" dirty="0">
                <a:latin typeface="Times New Roman"/>
                <a:cs typeface="Times New Roman"/>
              </a:rPr>
              <a:t>pruning</a:t>
            </a:r>
            <a:r>
              <a:rPr sz="2000" spc="1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begins,</a:t>
            </a:r>
            <a:r>
              <a:rPr sz="2000" spc="1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1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tree</a:t>
            </a:r>
            <a:r>
              <a:rPr sz="2000" spc="14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is</a:t>
            </a:r>
            <a:r>
              <a:rPr sz="2000" spc="1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at</a:t>
            </a:r>
            <a:r>
              <a:rPr sz="2000" spc="1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its</a:t>
            </a:r>
            <a:r>
              <a:rPr sz="2000" spc="1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maximum</a:t>
            </a:r>
            <a:r>
              <a:rPr sz="2000" spc="1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size</a:t>
            </a:r>
            <a:r>
              <a:rPr sz="2000" spc="14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and</a:t>
            </a:r>
            <a:r>
              <a:rPr sz="2000" spc="1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lowest</a:t>
            </a:r>
            <a:r>
              <a:rPr sz="2000" spc="1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accuracy</a:t>
            </a:r>
            <a:r>
              <a:rPr sz="2000" spc="1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over</a:t>
            </a:r>
            <a:r>
              <a:rPr sz="2000" spc="14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16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test</a:t>
            </a:r>
            <a:r>
              <a:rPr sz="2000" spc="1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set.</a:t>
            </a:r>
            <a:r>
              <a:rPr sz="2000" spc="1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As</a:t>
            </a:r>
            <a:r>
              <a:rPr sz="2000" spc="14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pruning 	</a:t>
            </a:r>
            <a:r>
              <a:rPr sz="2000" dirty="0">
                <a:latin typeface="Times New Roman"/>
                <a:cs typeface="Times New Roman"/>
              </a:rPr>
              <a:t>proceeds,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number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of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nodes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is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reduced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and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accuracy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over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test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set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increases.</a:t>
            </a:r>
            <a:endParaRPr sz="2000">
              <a:latin typeface="Times New Roman"/>
              <a:cs typeface="Times New Roman"/>
            </a:endParaRPr>
          </a:p>
          <a:p>
            <a:pPr marL="239395" marR="5080" indent="-226695" algn="just">
              <a:lnSpc>
                <a:spcPct val="90000"/>
              </a:lnSpc>
              <a:spcBef>
                <a:spcPts val="965"/>
              </a:spcBef>
              <a:buFont typeface="Arial"/>
              <a:buChar char="•"/>
              <a:tabLst>
                <a:tab pos="241300" algn="l"/>
              </a:tabLst>
            </a:pP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available</a:t>
            </a:r>
            <a:r>
              <a:rPr sz="2000" spc="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data</a:t>
            </a:r>
            <a:r>
              <a:rPr sz="2000" spc="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has</a:t>
            </a:r>
            <a:r>
              <a:rPr sz="2000" spc="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been</a:t>
            </a:r>
            <a:r>
              <a:rPr sz="2000" spc="4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split</a:t>
            </a:r>
            <a:r>
              <a:rPr sz="2000" spc="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into</a:t>
            </a:r>
            <a:r>
              <a:rPr sz="2000" spc="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three</a:t>
            </a:r>
            <a:r>
              <a:rPr sz="2000" spc="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subsets:</a:t>
            </a:r>
            <a:r>
              <a:rPr sz="2000" spc="4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training</a:t>
            </a:r>
            <a:r>
              <a:rPr sz="2000" spc="5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examples,</a:t>
            </a:r>
            <a:r>
              <a:rPr sz="2000" spc="4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validation</a:t>
            </a:r>
            <a:r>
              <a:rPr sz="2000" spc="4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examples 	</a:t>
            </a:r>
            <a:r>
              <a:rPr sz="2000" dirty="0">
                <a:latin typeface="Times New Roman"/>
                <a:cs typeface="Times New Roman"/>
              </a:rPr>
              <a:t>used</a:t>
            </a:r>
            <a:r>
              <a:rPr sz="2000" spc="3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for</a:t>
            </a:r>
            <a:r>
              <a:rPr sz="2000" spc="3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pruning</a:t>
            </a:r>
            <a:r>
              <a:rPr sz="2000" spc="36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34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tree,</a:t>
            </a:r>
            <a:r>
              <a:rPr sz="2000" spc="36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and</a:t>
            </a:r>
            <a:r>
              <a:rPr sz="2000" spc="37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</a:t>
            </a:r>
            <a:r>
              <a:rPr sz="2000" spc="34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set</a:t>
            </a:r>
            <a:r>
              <a:rPr sz="2000" spc="3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of</a:t>
            </a:r>
            <a:r>
              <a:rPr sz="2000" spc="36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test</a:t>
            </a:r>
            <a:r>
              <a:rPr sz="2000" spc="35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examples</a:t>
            </a:r>
            <a:r>
              <a:rPr sz="2000" spc="36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used</a:t>
            </a:r>
            <a:r>
              <a:rPr sz="2000" spc="36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to</a:t>
            </a:r>
            <a:r>
              <a:rPr sz="2000" spc="35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provide</a:t>
            </a:r>
            <a:r>
              <a:rPr sz="2000" spc="35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an</a:t>
            </a:r>
            <a:r>
              <a:rPr sz="2000" spc="35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unbiased</a:t>
            </a:r>
            <a:r>
              <a:rPr sz="2000" spc="3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estimate</a:t>
            </a:r>
            <a:r>
              <a:rPr sz="2000" spc="355" dirty="0">
                <a:latin typeface="Times New Roman"/>
                <a:cs typeface="Times New Roman"/>
              </a:rPr>
              <a:t> </a:t>
            </a:r>
            <a:r>
              <a:rPr sz="2000" spc="-25" dirty="0">
                <a:latin typeface="Times New Roman"/>
                <a:cs typeface="Times New Roman"/>
              </a:rPr>
              <a:t>of 	</a:t>
            </a:r>
            <a:r>
              <a:rPr sz="2000" dirty="0">
                <a:latin typeface="Times New Roman"/>
                <a:cs typeface="Times New Roman"/>
              </a:rPr>
              <a:t>accuracy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over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future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unseen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examples.</a:t>
            </a:r>
            <a:r>
              <a:rPr sz="2000" spc="-5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plot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shows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accuracy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over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training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and test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sets.</a:t>
            </a:r>
            <a:endParaRPr sz="2000">
              <a:latin typeface="Times New Roman"/>
              <a:cs typeface="Times New Roman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679880" y="1189086"/>
            <a:ext cx="4838190" cy="2957785"/>
          </a:xfrm>
          <a:prstGeom prst="rect">
            <a:avLst/>
          </a:prstGeom>
        </p:spPr>
      </p:pic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46</a:t>
            </a:fld>
            <a:endParaRPr spc="-25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47</a:t>
            </a:fld>
            <a:endParaRPr spc="-25"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82803" rIns="0" bIns="0" rtlCol="0">
            <a:spAutoFit/>
          </a:bodyPr>
          <a:lstStyle/>
          <a:p>
            <a:pPr marL="3028315">
              <a:lnSpc>
                <a:spcPct val="100000"/>
              </a:lnSpc>
              <a:spcBef>
                <a:spcPts val="105"/>
              </a:spcBef>
            </a:pPr>
            <a:r>
              <a:rPr sz="3200" dirty="0"/>
              <a:t>Pros</a:t>
            </a:r>
            <a:r>
              <a:rPr sz="3200" spc="-45" dirty="0"/>
              <a:t> </a:t>
            </a:r>
            <a:r>
              <a:rPr sz="3200" dirty="0"/>
              <a:t>and</a:t>
            </a:r>
            <a:r>
              <a:rPr sz="3200" spc="-70" dirty="0"/>
              <a:t> </a:t>
            </a:r>
            <a:r>
              <a:rPr sz="3200" spc="-20" dirty="0"/>
              <a:t>Cons</a:t>
            </a:r>
            <a:endParaRPr sz="3200"/>
          </a:p>
        </p:txBody>
      </p:sp>
      <p:sp>
        <p:nvSpPr>
          <p:cNvPr id="3" name="object 3"/>
          <p:cNvSpPr txBox="1"/>
          <p:nvPr/>
        </p:nvSpPr>
        <p:spPr>
          <a:xfrm>
            <a:off x="878840" y="1555186"/>
            <a:ext cx="10231120" cy="20904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0165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Times New Roman"/>
                <a:cs typeface="Times New Roman"/>
              </a:rPr>
              <a:t>Pro: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Produces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smallest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version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most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accurate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i="1" dirty="0">
                <a:latin typeface="Times New Roman"/>
                <a:cs typeface="Times New Roman"/>
              </a:rPr>
              <a:t>T</a:t>
            </a:r>
            <a:r>
              <a:rPr sz="2400" i="1" spc="1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(subtree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i="1" spc="-25" dirty="0">
                <a:latin typeface="Times New Roman"/>
                <a:cs typeface="Times New Roman"/>
              </a:rPr>
              <a:t>T</a:t>
            </a:r>
            <a:r>
              <a:rPr sz="2400" spc="-25" dirty="0">
                <a:latin typeface="Times New Roman"/>
                <a:cs typeface="Times New Roman"/>
              </a:rPr>
              <a:t>)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40"/>
              </a:spcBef>
            </a:pPr>
            <a:endParaRPr sz="2400">
              <a:latin typeface="Times New Roman"/>
              <a:cs typeface="Times New Roman"/>
            </a:endParaRPr>
          </a:p>
          <a:p>
            <a:pPr marL="50800">
              <a:lnSpc>
                <a:spcPct val="100000"/>
              </a:lnSpc>
            </a:pPr>
            <a:r>
              <a:rPr sz="2400" dirty="0">
                <a:latin typeface="Times New Roman"/>
                <a:cs typeface="Times New Roman"/>
              </a:rPr>
              <a:t>Con: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Uses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less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data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construct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i="1" spc="-50" dirty="0">
                <a:latin typeface="Times New Roman"/>
                <a:cs typeface="Times New Roman"/>
              </a:rPr>
              <a:t>T</a:t>
            </a:r>
            <a:endParaRPr sz="2400">
              <a:latin typeface="Times New Roman"/>
              <a:cs typeface="Times New Roman"/>
            </a:endParaRPr>
          </a:p>
          <a:p>
            <a:pPr marL="50800">
              <a:lnSpc>
                <a:spcPts val="2740"/>
              </a:lnSpc>
              <a:spcBef>
                <a:spcPts val="720"/>
              </a:spcBef>
            </a:pPr>
            <a:r>
              <a:rPr sz="2400" dirty="0">
                <a:latin typeface="Times New Roman"/>
                <a:cs typeface="Times New Roman"/>
              </a:rPr>
              <a:t>Can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afford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hold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out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i="1" dirty="0">
                <a:latin typeface="Times New Roman"/>
                <a:cs typeface="Times New Roman"/>
              </a:rPr>
              <a:t>D</a:t>
            </a:r>
            <a:r>
              <a:rPr sz="2400" i="1" baseline="-20833" dirty="0">
                <a:latin typeface="Times New Roman"/>
                <a:cs typeface="Times New Roman"/>
              </a:rPr>
              <a:t>validation</a:t>
            </a:r>
            <a:r>
              <a:rPr sz="2400" dirty="0">
                <a:latin typeface="Times New Roman"/>
                <a:cs typeface="Times New Roman"/>
              </a:rPr>
              <a:t>?.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If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not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(data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too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limited),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may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make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error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worse</a:t>
            </a:r>
            <a:endParaRPr sz="2400">
              <a:latin typeface="Times New Roman"/>
              <a:cs typeface="Times New Roman"/>
            </a:endParaRPr>
          </a:p>
          <a:p>
            <a:pPr marL="50800">
              <a:lnSpc>
                <a:spcPts val="2740"/>
              </a:lnSpc>
            </a:pPr>
            <a:r>
              <a:rPr sz="2400" dirty="0">
                <a:latin typeface="Times New Roman"/>
                <a:cs typeface="Times New Roman"/>
              </a:rPr>
              <a:t>(insufficient</a:t>
            </a:r>
            <a:r>
              <a:rPr sz="2400" spc="-114" dirty="0">
                <a:latin typeface="Times New Roman"/>
                <a:cs typeface="Times New Roman"/>
              </a:rPr>
              <a:t> </a:t>
            </a:r>
            <a:r>
              <a:rPr sz="2400" i="1" spc="-10" dirty="0">
                <a:latin typeface="Times New Roman"/>
                <a:cs typeface="Times New Roman"/>
              </a:rPr>
              <a:t>D</a:t>
            </a:r>
            <a:r>
              <a:rPr sz="2400" i="1" spc="-15" baseline="-20833" dirty="0">
                <a:latin typeface="Times New Roman"/>
                <a:cs typeface="Times New Roman"/>
              </a:rPr>
              <a:t>train</a:t>
            </a:r>
            <a:r>
              <a:rPr sz="2400" spc="-10" dirty="0">
                <a:latin typeface="Times New Roman"/>
                <a:cs typeface="Times New Roman"/>
              </a:rPr>
              <a:t>)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48</a:t>
            </a:fld>
            <a:endParaRPr spc="-25"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73705" y="397250"/>
            <a:ext cx="3246120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dirty="0"/>
              <a:t>Rule</a:t>
            </a:r>
            <a:r>
              <a:rPr sz="3200" spc="-5" dirty="0"/>
              <a:t> </a:t>
            </a:r>
            <a:r>
              <a:rPr sz="3200" dirty="0"/>
              <a:t>Post-</a:t>
            </a:r>
            <a:r>
              <a:rPr sz="3200" spc="-10" dirty="0"/>
              <a:t>Pruning</a:t>
            </a:r>
            <a:endParaRPr sz="3200"/>
          </a:p>
        </p:txBody>
      </p:sp>
      <p:sp>
        <p:nvSpPr>
          <p:cNvPr id="3" name="object 3"/>
          <p:cNvSpPr txBox="1"/>
          <p:nvPr/>
        </p:nvSpPr>
        <p:spPr>
          <a:xfrm>
            <a:off x="916936" y="1004053"/>
            <a:ext cx="10360025" cy="44469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Times New Roman"/>
                <a:cs typeface="Times New Roman"/>
              </a:rPr>
              <a:t>Rule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post-</a:t>
            </a:r>
            <a:r>
              <a:rPr sz="2400" dirty="0">
                <a:latin typeface="Times New Roman"/>
                <a:cs typeface="Times New Roman"/>
              </a:rPr>
              <a:t>pruning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successful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method for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finding high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accuracy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hypotheses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50"/>
              </a:spcBef>
            </a:pP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400" b="1" dirty="0">
                <a:latin typeface="Times New Roman"/>
                <a:cs typeface="Times New Roman"/>
              </a:rPr>
              <a:t>Rule</a:t>
            </a:r>
            <a:r>
              <a:rPr sz="2400" b="1" spc="-25" dirty="0">
                <a:latin typeface="Times New Roman"/>
                <a:cs typeface="Times New Roman"/>
              </a:rPr>
              <a:t> </a:t>
            </a:r>
            <a:r>
              <a:rPr sz="2400" b="1" spc="-20" dirty="0">
                <a:latin typeface="Times New Roman"/>
                <a:cs typeface="Times New Roman"/>
              </a:rPr>
              <a:t>post-</a:t>
            </a:r>
            <a:r>
              <a:rPr sz="2400" b="1" dirty="0">
                <a:latin typeface="Times New Roman"/>
                <a:cs typeface="Times New Roman"/>
              </a:rPr>
              <a:t>pruning</a:t>
            </a:r>
            <a:r>
              <a:rPr sz="2400" b="1" spc="-3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involves</a:t>
            </a:r>
            <a:r>
              <a:rPr sz="2400" b="1" spc="-4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the</a:t>
            </a:r>
            <a:r>
              <a:rPr sz="2400" b="1" spc="-3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following</a:t>
            </a:r>
            <a:r>
              <a:rPr sz="2400" b="1" spc="-40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steps:</a:t>
            </a:r>
            <a:endParaRPr sz="2400">
              <a:latin typeface="Times New Roman"/>
              <a:cs typeface="Times New Roman"/>
            </a:endParaRPr>
          </a:p>
          <a:p>
            <a:pPr marL="469900" indent="-457200">
              <a:lnSpc>
                <a:spcPts val="2735"/>
              </a:lnSpc>
              <a:spcBef>
                <a:spcPts val="710"/>
              </a:spcBef>
              <a:buAutoNum type="arabicPeriod"/>
              <a:tabLst>
                <a:tab pos="469900" algn="l"/>
              </a:tabLst>
            </a:pPr>
            <a:r>
              <a:rPr sz="2400" dirty="0">
                <a:latin typeface="Times New Roman"/>
                <a:cs typeface="Times New Roman"/>
              </a:rPr>
              <a:t>Infer</a:t>
            </a:r>
            <a:r>
              <a:rPr sz="2400" spc="2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2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decision</a:t>
            </a:r>
            <a:r>
              <a:rPr sz="2400" spc="2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tree</a:t>
            </a:r>
            <a:r>
              <a:rPr sz="2400" spc="2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from</a:t>
            </a:r>
            <a:r>
              <a:rPr sz="2400" spc="2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2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training</a:t>
            </a:r>
            <a:r>
              <a:rPr sz="2400" spc="2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set,</a:t>
            </a:r>
            <a:r>
              <a:rPr sz="2400" spc="2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growing</a:t>
            </a:r>
            <a:r>
              <a:rPr sz="2400" spc="2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2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tree</a:t>
            </a:r>
            <a:r>
              <a:rPr sz="2400" spc="2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until</a:t>
            </a:r>
            <a:r>
              <a:rPr sz="2400" spc="2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22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training</a:t>
            </a:r>
            <a:endParaRPr sz="2400">
              <a:latin typeface="Times New Roman"/>
              <a:cs typeface="Times New Roman"/>
            </a:endParaRPr>
          </a:p>
          <a:p>
            <a:pPr marL="469900">
              <a:lnSpc>
                <a:spcPts val="2735"/>
              </a:lnSpc>
            </a:pPr>
            <a:r>
              <a:rPr sz="2400" dirty="0">
                <a:latin typeface="Times New Roman"/>
                <a:cs typeface="Times New Roman"/>
              </a:rPr>
              <a:t>data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fit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as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well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as possible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and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allowing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overfitting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occur.</a:t>
            </a:r>
            <a:endParaRPr sz="2400">
              <a:latin typeface="Times New Roman"/>
              <a:cs typeface="Times New Roman"/>
            </a:endParaRPr>
          </a:p>
          <a:p>
            <a:pPr marL="469900" marR="5080" indent="-457834">
              <a:lnSpc>
                <a:spcPts val="2590"/>
              </a:lnSpc>
              <a:spcBef>
                <a:spcPts val="1035"/>
              </a:spcBef>
              <a:buAutoNum type="arabicPeriod" startAt="2"/>
              <a:tabLst>
                <a:tab pos="469900" algn="l"/>
              </a:tabLst>
            </a:pPr>
            <a:r>
              <a:rPr sz="2400" dirty="0">
                <a:latin typeface="Times New Roman"/>
                <a:cs typeface="Times New Roman"/>
              </a:rPr>
              <a:t>Convert</a:t>
            </a:r>
            <a:r>
              <a:rPr sz="2400" spc="1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1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learned</a:t>
            </a:r>
            <a:r>
              <a:rPr sz="2400" spc="1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tree</a:t>
            </a:r>
            <a:r>
              <a:rPr sz="2400" spc="1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into</a:t>
            </a:r>
            <a:r>
              <a:rPr sz="2400" spc="1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an</a:t>
            </a:r>
            <a:r>
              <a:rPr sz="2400" spc="1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equivalent</a:t>
            </a:r>
            <a:r>
              <a:rPr sz="2400" spc="1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set</a:t>
            </a:r>
            <a:r>
              <a:rPr sz="2400" spc="1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1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rules</a:t>
            </a:r>
            <a:r>
              <a:rPr sz="2400" spc="18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by</a:t>
            </a:r>
            <a:r>
              <a:rPr sz="2400" spc="18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creating</a:t>
            </a:r>
            <a:r>
              <a:rPr sz="2400" spc="18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one</a:t>
            </a:r>
            <a:r>
              <a:rPr sz="2400" spc="18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rule</a:t>
            </a:r>
            <a:r>
              <a:rPr sz="2400" spc="180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for </a:t>
            </a:r>
            <a:r>
              <a:rPr sz="2400" dirty="0">
                <a:latin typeface="Times New Roman"/>
                <a:cs typeface="Times New Roman"/>
              </a:rPr>
              <a:t>each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path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from the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root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node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 leaf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node.</a:t>
            </a:r>
            <a:endParaRPr sz="2400">
              <a:latin typeface="Times New Roman"/>
              <a:cs typeface="Times New Roman"/>
            </a:endParaRPr>
          </a:p>
          <a:p>
            <a:pPr marL="469900" marR="5080" indent="-457834">
              <a:lnSpc>
                <a:spcPts val="2590"/>
              </a:lnSpc>
              <a:spcBef>
                <a:spcPts val="1015"/>
              </a:spcBef>
              <a:buAutoNum type="arabicPeriod" startAt="2"/>
              <a:tabLst>
                <a:tab pos="469900" algn="l"/>
                <a:tab pos="1355090" algn="l"/>
                <a:tab pos="2983230" algn="l"/>
                <a:tab pos="3713479" algn="l"/>
                <a:tab pos="4362450" algn="l"/>
                <a:tab pos="4841240" algn="l"/>
                <a:tab pos="6181090" algn="l"/>
                <a:tab pos="6795134" algn="l"/>
                <a:tab pos="8629015" algn="l"/>
                <a:tab pos="9259570" algn="l"/>
                <a:tab pos="10108565" algn="l"/>
              </a:tabLst>
            </a:pPr>
            <a:r>
              <a:rPr sz="2400" spc="-10" dirty="0">
                <a:latin typeface="Times New Roman"/>
                <a:cs typeface="Times New Roman"/>
              </a:rPr>
              <a:t>Prune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(generalize)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0" dirty="0">
                <a:latin typeface="Times New Roman"/>
                <a:cs typeface="Times New Roman"/>
              </a:rPr>
              <a:t>each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0" dirty="0">
                <a:latin typeface="Times New Roman"/>
                <a:cs typeface="Times New Roman"/>
              </a:rPr>
              <a:t>rule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5" dirty="0">
                <a:latin typeface="Times New Roman"/>
                <a:cs typeface="Times New Roman"/>
              </a:rPr>
              <a:t>by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removing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5" dirty="0">
                <a:latin typeface="Times New Roman"/>
                <a:cs typeface="Times New Roman"/>
              </a:rPr>
              <a:t>any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preconditions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0" dirty="0">
                <a:latin typeface="Times New Roman"/>
                <a:cs typeface="Times New Roman"/>
              </a:rPr>
              <a:t>that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result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5" dirty="0">
                <a:latin typeface="Times New Roman"/>
                <a:cs typeface="Times New Roman"/>
              </a:rPr>
              <a:t>in </a:t>
            </a:r>
            <a:r>
              <a:rPr sz="2400" dirty="0">
                <a:latin typeface="Times New Roman"/>
                <a:cs typeface="Times New Roman"/>
              </a:rPr>
              <a:t>improving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its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estimated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accuracy.</a:t>
            </a:r>
            <a:endParaRPr sz="2400">
              <a:latin typeface="Times New Roman"/>
              <a:cs typeface="Times New Roman"/>
            </a:endParaRPr>
          </a:p>
          <a:p>
            <a:pPr marL="469900" marR="5080" indent="-457834">
              <a:lnSpc>
                <a:spcPts val="2590"/>
              </a:lnSpc>
              <a:spcBef>
                <a:spcPts val="1000"/>
              </a:spcBef>
              <a:buAutoNum type="arabicPeriod" startAt="2"/>
              <a:tabLst>
                <a:tab pos="469900" algn="l"/>
                <a:tab pos="1114425" algn="l"/>
                <a:tab pos="1621790" algn="l"/>
                <a:tab pos="2604770" algn="l"/>
                <a:tab pos="3333750" algn="l"/>
                <a:tab pos="3774440" algn="l"/>
                <a:tab pos="4469130" algn="l"/>
                <a:tab pos="5770880" algn="l"/>
                <a:tab pos="7044690" algn="l"/>
                <a:tab pos="7621270" algn="l"/>
                <a:tab pos="8789035" algn="l"/>
                <a:tab pos="9532620" algn="l"/>
                <a:tab pos="9906000" algn="l"/>
              </a:tabLst>
            </a:pPr>
            <a:r>
              <a:rPr sz="2400" spc="-20" dirty="0">
                <a:latin typeface="Times New Roman"/>
                <a:cs typeface="Times New Roman"/>
              </a:rPr>
              <a:t>Sort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5" dirty="0">
                <a:latin typeface="Times New Roman"/>
                <a:cs typeface="Times New Roman"/>
              </a:rPr>
              <a:t>the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pruned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rules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5" dirty="0">
                <a:latin typeface="Times New Roman"/>
                <a:cs typeface="Times New Roman"/>
              </a:rPr>
              <a:t>by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their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estimated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accuracy,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5" dirty="0">
                <a:latin typeface="Times New Roman"/>
                <a:cs typeface="Times New Roman"/>
              </a:rPr>
              <a:t>and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consider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0" dirty="0">
                <a:latin typeface="Times New Roman"/>
                <a:cs typeface="Times New Roman"/>
              </a:rPr>
              <a:t>them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5" dirty="0">
                <a:latin typeface="Times New Roman"/>
                <a:cs typeface="Times New Roman"/>
              </a:rPr>
              <a:t>in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0" dirty="0">
                <a:latin typeface="Times New Roman"/>
                <a:cs typeface="Times New Roman"/>
              </a:rPr>
              <a:t>this </a:t>
            </a:r>
            <a:r>
              <a:rPr sz="2400" dirty="0">
                <a:latin typeface="Times New Roman"/>
                <a:cs typeface="Times New Roman"/>
              </a:rPr>
              <a:t>sequence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when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classifying</a:t>
            </a:r>
            <a:r>
              <a:rPr sz="2400" spc="-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subsequent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instances.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89153" rIns="0" bIns="0" rtlCol="0">
            <a:spAutoFit/>
          </a:bodyPr>
          <a:lstStyle/>
          <a:p>
            <a:pPr marL="1420495">
              <a:lnSpc>
                <a:spcPct val="100000"/>
              </a:lnSpc>
              <a:spcBef>
                <a:spcPts val="95"/>
              </a:spcBef>
            </a:pPr>
            <a:r>
              <a:rPr dirty="0"/>
              <a:t>Converting</a:t>
            </a:r>
            <a:r>
              <a:rPr spc="-65" dirty="0"/>
              <a:t> </a:t>
            </a:r>
            <a:r>
              <a:rPr dirty="0"/>
              <a:t>a</a:t>
            </a:r>
            <a:r>
              <a:rPr spc="-65" dirty="0"/>
              <a:t> </a:t>
            </a:r>
            <a:r>
              <a:rPr dirty="0"/>
              <a:t>Decision</a:t>
            </a:r>
            <a:r>
              <a:rPr spc="-110" dirty="0"/>
              <a:t> </a:t>
            </a:r>
            <a:r>
              <a:rPr spc="-35" dirty="0"/>
              <a:t>Tree</a:t>
            </a:r>
            <a:r>
              <a:rPr spc="-80" dirty="0"/>
              <a:t> </a:t>
            </a:r>
            <a:r>
              <a:rPr dirty="0"/>
              <a:t>into</a:t>
            </a:r>
            <a:r>
              <a:rPr spc="-75" dirty="0"/>
              <a:t> </a:t>
            </a:r>
            <a:r>
              <a:rPr spc="-10" dirty="0"/>
              <a:t>Rules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247539" y="1531619"/>
            <a:ext cx="7868386" cy="4143375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49</a:t>
            </a:fld>
            <a:endParaRPr spc="-25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5</a:t>
            </a:fld>
            <a:endParaRPr spc="-25" dirty="0"/>
          </a:p>
        </p:txBody>
      </p:sp>
      <p:sp>
        <p:nvSpPr>
          <p:cNvPr id="2" name="object 2"/>
          <p:cNvSpPr txBox="1"/>
          <p:nvPr/>
        </p:nvSpPr>
        <p:spPr>
          <a:xfrm>
            <a:off x="993140" y="925825"/>
            <a:ext cx="9854565" cy="29521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410209" indent="-343535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355600" algn="l"/>
              </a:tabLst>
            </a:pPr>
            <a:r>
              <a:rPr sz="2400" dirty="0">
                <a:latin typeface="Times New Roman"/>
                <a:cs typeface="Times New Roman"/>
              </a:rPr>
              <a:t>Decision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trees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represent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disjunction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conjunctions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constraints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on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the </a:t>
            </a:r>
            <a:r>
              <a:rPr sz="2400" dirty="0">
                <a:latin typeface="Times New Roman"/>
                <a:cs typeface="Times New Roman"/>
              </a:rPr>
              <a:t>attribute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values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instances.</a:t>
            </a:r>
            <a:endParaRPr sz="2400">
              <a:latin typeface="Times New Roman"/>
              <a:cs typeface="Times New Roman"/>
            </a:endParaRPr>
          </a:p>
          <a:p>
            <a:pPr marL="355600" marR="5080" indent="-343535">
              <a:lnSpc>
                <a:spcPct val="100000"/>
              </a:lnSpc>
              <a:buFont typeface="Arial"/>
              <a:buChar char="•"/>
              <a:tabLst>
                <a:tab pos="355600" algn="l"/>
              </a:tabLst>
            </a:pPr>
            <a:r>
              <a:rPr sz="2400" dirty="0">
                <a:latin typeface="Times New Roman"/>
                <a:cs typeface="Times New Roman"/>
              </a:rPr>
              <a:t>Each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path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from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tree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root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leaf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corresponds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conjunction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attribute </a:t>
            </a:r>
            <a:r>
              <a:rPr sz="2400" dirty="0">
                <a:latin typeface="Times New Roman"/>
                <a:cs typeface="Times New Roman"/>
              </a:rPr>
              <a:t>tests,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and the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tree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itself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 a disjunction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 these </a:t>
            </a:r>
            <a:r>
              <a:rPr sz="2400" spc="-10" dirty="0">
                <a:latin typeface="Times New Roman"/>
                <a:cs typeface="Times New Roman"/>
              </a:rPr>
              <a:t>conjunctions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20"/>
              </a:spcBef>
            </a:pP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400" dirty="0">
                <a:latin typeface="Times New Roman"/>
                <a:cs typeface="Times New Roman"/>
              </a:rPr>
              <a:t>For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example,</a:t>
            </a:r>
            <a:endParaRPr sz="2400">
              <a:latin typeface="Times New Roman"/>
              <a:cs typeface="Times New Roman"/>
            </a:endParaRPr>
          </a:p>
          <a:p>
            <a:pPr marL="927100" marR="1256030" indent="-915035">
              <a:lnSpc>
                <a:spcPct val="100000"/>
              </a:lnSpc>
              <a:spcBef>
                <a:spcPts val="5"/>
              </a:spcBef>
            </a:pP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decision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tree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shown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above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figure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corresponds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expression </a:t>
            </a:r>
            <a:r>
              <a:rPr sz="2400" dirty="0">
                <a:latin typeface="Times New Roman"/>
                <a:cs typeface="Times New Roman"/>
              </a:rPr>
              <a:t>(Outlook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=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Sunny </a:t>
            </a:r>
            <a:r>
              <a:rPr sz="2400" spc="-40" dirty="0">
                <a:latin typeface="DejaVu Sans"/>
                <a:cs typeface="DejaVu Sans"/>
              </a:rPr>
              <a:t>𝖠</a:t>
            </a:r>
            <a:r>
              <a:rPr sz="2400" spc="-165" dirty="0">
                <a:latin typeface="DejaVu Sans"/>
                <a:cs typeface="DejaVu Sans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Humidity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=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Normal)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907791" y="3852407"/>
            <a:ext cx="205740" cy="7575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0" dirty="0">
                <a:latin typeface="DejaVu Sans"/>
                <a:cs typeface="DejaVu Sans"/>
              </a:rPr>
              <a:t>𝗏</a:t>
            </a:r>
            <a:endParaRPr sz="2400">
              <a:latin typeface="DejaVu Sans"/>
              <a:cs typeface="DejaVu Sans"/>
            </a:endParaRPr>
          </a:p>
          <a:p>
            <a:pPr marL="12700">
              <a:lnSpc>
                <a:spcPct val="100000"/>
              </a:lnSpc>
            </a:pPr>
            <a:r>
              <a:rPr sz="2400" spc="-50" dirty="0">
                <a:latin typeface="DejaVu Sans"/>
                <a:cs typeface="DejaVu Sans"/>
              </a:rPr>
              <a:t>𝗏</a:t>
            </a:r>
            <a:endParaRPr sz="2400">
              <a:latin typeface="DejaVu Sans"/>
              <a:cs typeface="DejaVu San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822192" y="3852407"/>
            <a:ext cx="4117975" cy="7575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Times New Roman"/>
                <a:cs typeface="Times New Roman"/>
              </a:rPr>
              <a:t>(Outlook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=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Overcast)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400" dirty="0">
                <a:latin typeface="Times New Roman"/>
                <a:cs typeface="Times New Roman"/>
              </a:rPr>
              <a:t>(Outlook</a:t>
            </a:r>
            <a:r>
              <a:rPr sz="2400" spc="-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=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Rain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spc="-235" dirty="0">
                <a:latin typeface="DejaVu Sans"/>
                <a:cs typeface="DejaVu Sans"/>
              </a:rPr>
              <a:t>𝖠</a:t>
            </a:r>
            <a:r>
              <a:rPr sz="2400" spc="-200" dirty="0">
                <a:latin typeface="DejaVu Sans"/>
                <a:cs typeface="DejaVu Sans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Wind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=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spc="-30" dirty="0">
                <a:latin typeface="Times New Roman"/>
                <a:cs typeface="Times New Roman"/>
              </a:rPr>
              <a:t>Weak)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50</a:t>
            </a:fld>
            <a:endParaRPr spc="-25" dirty="0"/>
          </a:p>
        </p:txBody>
      </p:sp>
      <p:sp>
        <p:nvSpPr>
          <p:cNvPr id="2" name="object 2"/>
          <p:cNvSpPr txBox="1"/>
          <p:nvPr/>
        </p:nvSpPr>
        <p:spPr>
          <a:xfrm>
            <a:off x="916940" y="532886"/>
            <a:ext cx="10357485" cy="3914140"/>
          </a:xfrm>
          <a:prstGeom prst="rect">
            <a:avLst/>
          </a:prstGeom>
        </p:spPr>
        <p:txBody>
          <a:bodyPr vert="horz" wrap="square" lIns="0" tIns="53975" rIns="0" bIns="0" rtlCol="0">
            <a:spAutoFit/>
          </a:bodyPr>
          <a:lstStyle/>
          <a:p>
            <a:pPr marL="12700" marR="5715" indent="-635">
              <a:lnSpc>
                <a:spcPts val="2590"/>
              </a:lnSpc>
              <a:spcBef>
                <a:spcPts val="425"/>
              </a:spcBef>
              <a:tabLst>
                <a:tab pos="1900555" algn="l"/>
                <a:tab pos="3062605" algn="l"/>
                <a:tab pos="3565525" algn="l"/>
                <a:tab pos="4709795" algn="l"/>
                <a:tab pos="5373370" algn="l"/>
                <a:tab pos="5976620" algn="l"/>
                <a:tab pos="7104380" algn="l"/>
                <a:tab pos="7758430" algn="l"/>
                <a:tab pos="8142605" algn="l"/>
                <a:tab pos="8645525" algn="l"/>
                <a:tab pos="9232265" algn="l"/>
                <a:tab pos="9599295" algn="l"/>
              </a:tabLst>
            </a:pPr>
            <a:r>
              <a:rPr sz="2400" b="1" dirty="0">
                <a:latin typeface="Times New Roman"/>
                <a:cs typeface="Times New Roman"/>
              </a:rPr>
              <a:t>For</a:t>
            </a:r>
            <a:r>
              <a:rPr sz="2400" b="1" spc="385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example,</a:t>
            </a:r>
            <a:r>
              <a:rPr sz="2400" b="1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consider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5" dirty="0">
                <a:latin typeface="Times New Roman"/>
                <a:cs typeface="Times New Roman"/>
              </a:rPr>
              <a:t>the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decision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tree.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5" dirty="0">
                <a:latin typeface="Times New Roman"/>
                <a:cs typeface="Times New Roman"/>
              </a:rPr>
              <a:t>The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leftmost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0" dirty="0">
                <a:latin typeface="Times New Roman"/>
                <a:cs typeface="Times New Roman"/>
              </a:rPr>
              <a:t>path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5" dirty="0">
                <a:latin typeface="Times New Roman"/>
                <a:cs typeface="Times New Roman"/>
              </a:rPr>
              <a:t>of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5" dirty="0">
                <a:latin typeface="Times New Roman"/>
                <a:cs typeface="Times New Roman"/>
              </a:rPr>
              <a:t>the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0" dirty="0">
                <a:latin typeface="Times New Roman"/>
                <a:cs typeface="Times New Roman"/>
              </a:rPr>
              <a:t>tree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5" dirty="0">
                <a:latin typeface="Times New Roman"/>
                <a:cs typeface="Times New Roman"/>
              </a:rPr>
              <a:t>in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below </a:t>
            </a:r>
            <a:r>
              <a:rPr sz="2400" dirty="0">
                <a:latin typeface="Times New Roman"/>
                <a:cs typeface="Times New Roman"/>
              </a:rPr>
              <a:t>figure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translated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into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 </a:t>
            </a:r>
            <a:r>
              <a:rPr sz="2400" spc="-10" dirty="0">
                <a:latin typeface="Times New Roman"/>
                <a:cs typeface="Times New Roman"/>
              </a:rPr>
              <a:t>rule.</a:t>
            </a:r>
            <a:endParaRPr sz="2400">
              <a:latin typeface="Times New Roman"/>
              <a:cs typeface="Times New Roman"/>
            </a:endParaRPr>
          </a:p>
          <a:p>
            <a:pPr marL="2755900" marR="2341880">
              <a:lnSpc>
                <a:spcPts val="3600"/>
              </a:lnSpc>
              <a:spcBef>
                <a:spcPts val="195"/>
              </a:spcBef>
            </a:pPr>
            <a:r>
              <a:rPr sz="2400" dirty="0">
                <a:latin typeface="Times New Roman"/>
                <a:cs typeface="Times New Roman"/>
              </a:rPr>
              <a:t>IF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(Outlook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=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Sunny)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^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(Humidity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=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High) </a:t>
            </a:r>
            <a:r>
              <a:rPr sz="2400" dirty="0">
                <a:latin typeface="Times New Roman"/>
                <a:cs typeface="Times New Roman"/>
              </a:rPr>
              <a:t>THEN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i="1" spc="-20" dirty="0">
                <a:latin typeface="Times New Roman"/>
                <a:cs typeface="Times New Roman"/>
              </a:rPr>
              <a:t>PlayTennis</a:t>
            </a:r>
            <a:r>
              <a:rPr sz="2400" i="1" spc="-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=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No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75"/>
              </a:spcBef>
            </a:pPr>
            <a:endParaRPr sz="2400">
              <a:latin typeface="Times New Roman"/>
              <a:cs typeface="Times New Roman"/>
            </a:endParaRPr>
          </a:p>
          <a:p>
            <a:pPr marL="2755900" marR="156845" indent="-2743835">
              <a:lnSpc>
                <a:spcPct val="125099"/>
              </a:lnSpc>
            </a:pPr>
            <a:r>
              <a:rPr sz="2400" dirty="0">
                <a:latin typeface="Times New Roman"/>
                <a:cs typeface="Times New Roman"/>
              </a:rPr>
              <a:t>Given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above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rule,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rule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post-</a:t>
            </a:r>
            <a:r>
              <a:rPr sz="2400" dirty="0">
                <a:latin typeface="Times New Roman"/>
                <a:cs typeface="Times New Roman"/>
              </a:rPr>
              <a:t>pruning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would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consider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removing</a:t>
            </a:r>
            <a:r>
              <a:rPr sz="2400" spc="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preconditions </a:t>
            </a:r>
            <a:r>
              <a:rPr sz="2400" dirty="0">
                <a:latin typeface="Times New Roman"/>
                <a:cs typeface="Times New Roman"/>
              </a:rPr>
              <a:t>(Outlook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=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Sunny)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and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(Humidity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=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High)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35"/>
              </a:spcBef>
            </a:pPr>
            <a:endParaRPr sz="2400">
              <a:latin typeface="Times New Roman"/>
              <a:cs typeface="Times New Roman"/>
            </a:endParaRPr>
          </a:p>
          <a:p>
            <a:pPr marL="240029" indent="-227329">
              <a:lnSpc>
                <a:spcPct val="100000"/>
              </a:lnSpc>
              <a:buFont typeface="Arial"/>
              <a:buChar char="•"/>
              <a:tabLst>
                <a:tab pos="240029" algn="l"/>
                <a:tab pos="658495" algn="l"/>
                <a:tab pos="1651000" algn="l"/>
                <a:tab pos="2574290" algn="l"/>
                <a:tab pos="4074160" algn="l"/>
                <a:tab pos="4557395" algn="l"/>
                <a:tab pos="5414010" algn="l"/>
                <a:tab pos="6590665" algn="l"/>
                <a:tab pos="7432040" algn="l"/>
                <a:tab pos="8796655" algn="l"/>
                <a:tab pos="9396730" algn="l"/>
              </a:tabLst>
            </a:pPr>
            <a:r>
              <a:rPr sz="2400" spc="-25" dirty="0">
                <a:latin typeface="Times New Roman"/>
                <a:cs typeface="Times New Roman"/>
              </a:rPr>
              <a:t>It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would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select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whichever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5" dirty="0">
                <a:latin typeface="Times New Roman"/>
                <a:cs typeface="Times New Roman"/>
              </a:rPr>
              <a:t>of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these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pruning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steps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produced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5" dirty="0">
                <a:latin typeface="Times New Roman"/>
                <a:cs typeface="Times New Roman"/>
              </a:rPr>
              <a:t>the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greatest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145553" y="4384930"/>
            <a:ext cx="1012888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829435" algn="l"/>
                <a:tab pos="2260600" algn="l"/>
                <a:tab pos="3620135" algn="l"/>
                <a:tab pos="4286250" algn="l"/>
                <a:tab pos="5618480" algn="l"/>
                <a:tab pos="6334760" algn="l"/>
                <a:tab pos="7560309" algn="l"/>
                <a:tab pos="8703310" algn="l"/>
                <a:tab pos="9269095" algn="l"/>
              </a:tabLst>
            </a:pPr>
            <a:r>
              <a:rPr sz="2400" spc="-10" dirty="0">
                <a:latin typeface="Times New Roman"/>
                <a:cs typeface="Times New Roman"/>
              </a:rPr>
              <a:t>improvement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5" dirty="0">
                <a:latin typeface="Times New Roman"/>
                <a:cs typeface="Times New Roman"/>
              </a:rPr>
              <a:t>in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estimated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0" dirty="0">
                <a:latin typeface="Times New Roman"/>
                <a:cs typeface="Times New Roman"/>
              </a:rPr>
              <a:t>rule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accuracy,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0" dirty="0">
                <a:latin typeface="Times New Roman"/>
                <a:cs typeface="Times New Roman"/>
              </a:rPr>
              <a:t>then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consider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pruning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5" dirty="0">
                <a:latin typeface="Times New Roman"/>
                <a:cs typeface="Times New Roman"/>
              </a:rPr>
              <a:t>the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second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16953" y="4622675"/>
            <a:ext cx="8813165" cy="939800"/>
          </a:xfrm>
          <a:prstGeom prst="rect">
            <a:avLst/>
          </a:prstGeom>
        </p:spPr>
        <p:txBody>
          <a:bodyPr vert="horz" wrap="square" lIns="0" tIns="104139" rIns="0" bIns="0" rtlCol="0">
            <a:spAutoFit/>
          </a:bodyPr>
          <a:lstStyle/>
          <a:p>
            <a:pPr marL="241300">
              <a:lnSpc>
                <a:spcPct val="100000"/>
              </a:lnSpc>
              <a:spcBef>
                <a:spcPts val="819"/>
              </a:spcBef>
            </a:pPr>
            <a:r>
              <a:rPr sz="2400" dirty="0">
                <a:latin typeface="Times New Roman"/>
                <a:cs typeface="Times New Roman"/>
              </a:rPr>
              <a:t>precondition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as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further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pruning</a:t>
            </a:r>
            <a:r>
              <a:rPr sz="2400" spc="-10" dirty="0">
                <a:latin typeface="Times New Roman"/>
                <a:cs typeface="Times New Roman"/>
              </a:rPr>
              <a:t> step.</a:t>
            </a:r>
            <a:endParaRPr sz="2400">
              <a:latin typeface="Times New Roman"/>
              <a:cs typeface="Times New Roman"/>
            </a:endParaRPr>
          </a:p>
          <a:p>
            <a:pPr marL="240029" indent="-227329">
              <a:lnSpc>
                <a:spcPct val="100000"/>
              </a:lnSpc>
              <a:spcBef>
                <a:spcPts val="720"/>
              </a:spcBef>
              <a:buFont typeface="Arial"/>
              <a:buChar char="•"/>
              <a:tabLst>
                <a:tab pos="240029" algn="l"/>
              </a:tabLst>
            </a:pPr>
            <a:r>
              <a:rPr sz="2400" dirty="0">
                <a:latin typeface="Times New Roman"/>
                <a:cs typeface="Times New Roman"/>
              </a:rPr>
              <a:t>No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pruning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step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performed if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it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reduces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estimated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rule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accuracy.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51</a:t>
            </a:fld>
            <a:endParaRPr spc="-25" dirty="0"/>
          </a:p>
        </p:txBody>
      </p:sp>
      <p:sp>
        <p:nvSpPr>
          <p:cNvPr id="2" name="object 2"/>
          <p:cNvSpPr txBox="1"/>
          <p:nvPr/>
        </p:nvSpPr>
        <p:spPr>
          <a:xfrm>
            <a:off x="916940" y="532886"/>
            <a:ext cx="10360025" cy="4065270"/>
          </a:xfrm>
          <a:prstGeom prst="rect">
            <a:avLst/>
          </a:prstGeom>
        </p:spPr>
        <p:txBody>
          <a:bodyPr vert="horz" wrap="square" lIns="0" tIns="53975" rIns="0" bIns="0" rtlCol="0">
            <a:spAutoFit/>
          </a:bodyPr>
          <a:lstStyle/>
          <a:p>
            <a:pPr marL="12700" marR="5080" algn="just">
              <a:lnSpc>
                <a:spcPts val="2590"/>
              </a:lnSpc>
              <a:spcBef>
                <a:spcPts val="425"/>
              </a:spcBef>
            </a:pPr>
            <a:r>
              <a:rPr sz="2400" b="1" i="1" dirty="0">
                <a:latin typeface="Times New Roman"/>
                <a:cs typeface="Times New Roman"/>
              </a:rPr>
              <a:t>There</a:t>
            </a:r>
            <a:r>
              <a:rPr sz="2400" b="1" i="1" spc="250" dirty="0">
                <a:latin typeface="Times New Roman"/>
                <a:cs typeface="Times New Roman"/>
              </a:rPr>
              <a:t> </a:t>
            </a:r>
            <a:r>
              <a:rPr sz="2400" b="1" i="1" dirty="0">
                <a:latin typeface="Times New Roman"/>
                <a:cs typeface="Times New Roman"/>
              </a:rPr>
              <a:t>are</a:t>
            </a:r>
            <a:r>
              <a:rPr sz="2400" b="1" i="1" spc="240" dirty="0">
                <a:latin typeface="Times New Roman"/>
                <a:cs typeface="Times New Roman"/>
              </a:rPr>
              <a:t> </a:t>
            </a:r>
            <a:r>
              <a:rPr sz="2400" b="1" i="1" dirty="0">
                <a:latin typeface="Times New Roman"/>
                <a:cs typeface="Times New Roman"/>
              </a:rPr>
              <a:t>three</a:t>
            </a:r>
            <a:r>
              <a:rPr sz="2400" b="1" i="1" spc="260" dirty="0">
                <a:latin typeface="Times New Roman"/>
                <a:cs typeface="Times New Roman"/>
              </a:rPr>
              <a:t> </a:t>
            </a:r>
            <a:r>
              <a:rPr sz="2400" b="1" i="1" dirty="0">
                <a:latin typeface="Times New Roman"/>
                <a:cs typeface="Times New Roman"/>
              </a:rPr>
              <a:t>main</a:t>
            </a:r>
            <a:r>
              <a:rPr sz="2400" b="1" i="1" spc="240" dirty="0">
                <a:latin typeface="Times New Roman"/>
                <a:cs typeface="Times New Roman"/>
              </a:rPr>
              <a:t> </a:t>
            </a:r>
            <a:r>
              <a:rPr sz="2400" b="1" i="1" dirty="0">
                <a:latin typeface="Times New Roman"/>
                <a:cs typeface="Times New Roman"/>
              </a:rPr>
              <a:t>advantages</a:t>
            </a:r>
            <a:r>
              <a:rPr sz="2400" b="1" i="1" spc="245" dirty="0">
                <a:latin typeface="Times New Roman"/>
                <a:cs typeface="Times New Roman"/>
              </a:rPr>
              <a:t> </a:t>
            </a:r>
            <a:r>
              <a:rPr sz="2400" b="1" i="1" dirty="0">
                <a:latin typeface="Times New Roman"/>
                <a:cs typeface="Times New Roman"/>
              </a:rPr>
              <a:t>by</a:t>
            </a:r>
            <a:r>
              <a:rPr sz="2400" b="1" i="1" spc="254" dirty="0">
                <a:latin typeface="Times New Roman"/>
                <a:cs typeface="Times New Roman"/>
              </a:rPr>
              <a:t> </a:t>
            </a:r>
            <a:r>
              <a:rPr sz="2400" b="1" i="1" dirty="0">
                <a:latin typeface="Times New Roman"/>
                <a:cs typeface="Times New Roman"/>
              </a:rPr>
              <a:t>converting</a:t>
            </a:r>
            <a:r>
              <a:rPr sz="2400" b="1" i="1" spc="245" dirty="0">
                <a:latin typeface="Times New Roman"/>
                <a:cs typeface="Times New Roman"/>
              </a:rPr>
              <a:t> </a:t>
            </a:r>
            <a:r>
              <a:rPr sz="2400" b="1" i="1" dirty="0">
                <a:latin typeface="Times New Roman"/>
                <a:cs typeface="Times New Roman"/>
              </a:rPr>
              <a:t>the</a:t>
            </a:r>
            <a:r>
              <a:rPr sz="2400" b="1" i="1" spc="254" dirty="0">
                <a:latin typeface="Times New Roman"/>
                <a:cs typeface="Times New Roman"/>
              </a:rPr>
              <a:t> </a:t>
            </a:r>
            <a:r>
              <a:rPr sz="2400" b="1" i="1" dirty="0">
                <a:latin typeface="Times New Roman"/>
                <a:cs typeface="Times New Roman"/>
              </a:rPr>
              <a:t>decision</a:t>
            </a:r>
            <a:r>
              <a:rPr sz="2400" b="1" i="1" spc="250" dirty="0">
                <a:latin typeface="Times New Roman"/>
                <a:cs typeface="Times New Roman"/>
              </a:rPr>
              <a:t> </a:t>
            </a:r>
            <a:r>
              <a:rPr sz="2400" b="1" i="1" dirty="0">
                <a:latin typeface="Times New Roman"/>
                <a:cs typeface="Times New Roman"/>
              </a:rPr>
              <a:t>tree</a:t>
            </a:r>
            <a:r>
              <a:rPr sz="2400" b="1" i="1" spc="235" dirty="0">
                <a:latin typeface="Times New Roman"/>
                <a:cs typeface="Times New Roman"/>
              </a:rPr>
              <a:t> </a:t>
            </a:r>
            <a:r>
              <a:rPr sz="2400" b="1" i="1" dirty="0">
                <a:latin typeface="Times New Roman"/>
                <a:cs typeface="Times New Roman"/>
              </a:rPr>
              <a:t>to</a:t>
            </a:r>
            <a:r>
              <a:rPr sz="2400" b="1" i="1" spc="240" dirty="0">
                <a:latin typeface="Times New Roman"/>
                <a:cs typeface="Times New Roman"/>
              </a:rPr>
              <a:t> </a:t>
            </a:r>
            <a:r>
              <a:rPr sz="2400" b="1" i="1" dirty="0">
                <a:latin typeface="Times New Roman"/>
                <a:cs typeface="Times New Roman"/>
              </a:rPr>
              <a:t>rules</a:t>
            </a:r>
            <a:r>
              <a:rPr sz="2400" b="1" i="1" spc="254" dirty="0">
                <a:latin typeface="Times New Roman"/>
                <a:cs typeface="Times New Roman"/>
              </a:rPr>
              <a:t> </a:t>
            </a:r>
            <a:r>
              <a:rPr sz="2400" b="1" i="1" spc="-10" dirty="0">
                <a:latin typeface="Times New Roman"/>
                <a:cs typeface="Times New Roman"/>
              </a:rPr>
              <a:t>before pruning</a:t>
            </a:r>
            <a:endParaRPr sz="2400">
              <a:latin typeface="Times New Roman"/>
              <a:cs typeface="Times New Roman"/>
            </a:endParaRPr>
          </a:p>
          <a:p>
            <a:pPr marL="239395" marR="5080" indent="-227329" algn="just">
              <a:lnSpc>
                <a:spcPct val="90000"/>
              </a:lnSpc>
              <a:spcBef>
                <a:spcPts val="960"/>
              </a:spcBef>
              <a:buFont typeface="Arial"/>
              <a:buChar char="•"/>
              <a:tabLst>
                <a:tab pos="241300" algn="l"/>
              </a:tabLst>
            </a:pPr>
            <a:r>
              <a:rPr sz="2400" dirty="0">
                <a:latin typeface="Times New Roman"/>
                <a:cs typeface="Times New Roman"/>
              </a:rPr>
              <a:t>Converting</a:t>
            </a:r>
            <a:r>
              <a:rPr sz="2400" spc="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10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rules</a:t>
            </a:r>
            <a:r>
              <a:rPr sz="2400" spc="10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allows</a:t>
            </a:r>
            <a:r>
              <a:rPr sz="2400" spc="10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distinguishing</a:t>
            </a:r>
            <a:r>
              <a:rPr sz="2400" spc="10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among</a:t>
            </a:r>
            <a:r>
              <a:rPr sz="2400" spc="10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1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different</a:t>
            </a:r>
            <a:r>
              <a:rPr sz="2400" spc="10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contexts</a:t>
            </a:r>
            <a:r>
              <a:rPr sz="2400" spc="10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</a:t>
            </a:r>
            <a:r>
              <a:rPr sz="2400" spc="10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which</a:t>
            </a:r>
            <a:r>
              <a:rPr sz="2400" spc="100" dirty="0">
                <a:latin typeface="Times New Roman"/>
                <a:cs typeface="Times New Roman"/>
              </a:rPr>
              <a:t> </a:t>
            </a:r>
            <a:r>
              <a:rPr sz="2400" spc="-50" dirty="0">
                <a:latin typeface="Times New Roman"/>
                <a:cs typeface="Times New Roman"/>
              </a:rPr>
              <a:t>a 	</a:t>
            </a:r>
            <a:r>
              <a:rPr sz="2400" dirty="0">
                <a:latin typeface="Times New Roman"/>
                <a:cs typeface="Times New Roman"/>
              </a:rPr>
              <a:t>decision</a:t>
            </a:r>
            <a:r>
              <a:rPr sz="2400" spc="229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node</a:t>
            </a:r>
            <a:r>
              <a:rPr sz="2400" spc="229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2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used.</a:t>
            </a:r>
            <a:r>
              <a:rPr sz="2400" spc="2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Because</a:t>
            </a:r>
            <a:r>
              <a:rPr sz="2400" spc="2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each</a:t>
            </a:r>
            <a:r>
              <a:rPr sz="2400" spc="229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distinct</a:t>
            </a:r>
            <a:r>
              <a:rPr sz="2400" spc="2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path</a:t>
            </a:r>
            <a:r>
              <a:rPr sz="2400" spc="2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through</a:t>
            </a:r>
            <a:r>
              <a:rPr sz="2400" spc="2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229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decision</a:t>
            </a:r>
            <a:r>
              <a:rPr sz="2400" spc="2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tree</a:t>
            </a:r>
            <a:r>
              <a:rPr sz="2400" spc="229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Times New Roman"/>
                <a:cs typeface="Times New Roman"/>
              </a:rPr>
              <a:t>node 	</a:t>
            </a:r>
            <a:r>
              <a:rPr sz="2400" dirty="0">
                <a:latin typeface="Times New Roman"/>
                <a:cs typeface="Times New Roman"/>
              </a:rPr>
              <a:t>produces</a:t>
            </a:r>
            <a:r>
              <a:rPr sz="2400" spc="2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</a:t>
            </a:r>
            <a:r>
              <a:rPr sz="2400" spc="2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distinct</a:t>
            </a:r>
            <a:r>
              <a:rPr sz="2400" spc="254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rule,</a:t>
            </a:r>
            <a:r>
              <a:rPr sz="2400" spc="2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2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pruning</a:t>
            </a:r>
            <a:r>
              <a:rPr sz="2400" spc="2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decision</a:t>
            </a:r>
            <a:r>
              <a:rPr sz="2400" spc="2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regarding</a:t>
            </a:r>
            <a:r>
              <a:rPr sz="2400" spc="2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that</a:t>
            </a:r>
            <a:r>
              <a:rPr sz="2400" spc="2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attribute</a:t>
            </a:r>
            <a:r>
              <a:rPr sz="2400" spc="2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test</a:t>
            </a:r>
            <a:r>
              <a:rPr sz="2400" spc="2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can</a:t>
            </a:r>
            <a:r>
              <a:rPr sz="2400" spc="250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be 	</a:t>
            </a:r>
            <a:r>
              <a:rPr sz="2400" dirty="0">
                <a:latin typeface="Times New Roman"/>
                <a:cs typeface="Times New Roman"/>
              </a:rPr>
              <a:t>made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differently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for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each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path.</a:t>
            </a:r>
            <a:endParaRPr sz="2400">
              <a:latin typeface="Times New Roman"/>
              <a:cs typeface="Times New Roman"/>
            </a:endParaRPr>
          </a:p>
          <a:p>
            <a:pPr marL="240029" marR="5080" indent="-227329" algn="just">
              <a:lnSpc>
                <a:spcPct val="90000"/>
              </a:lnSpc>
              <a:spcBef>
                <a:spcPts val="1010"/>
              </a:spcBef>
              <a:buFont typeface="Arial"/>
              <a:buChar char="•"/>
              <a:tabLst>
                <a:tab pos="241300" algn="l"/>
              </a:tabLst>
            </a:pPr>
            <a:r>
              <a:rPr sz="2400" dirty="0">
                <a:latin typeface="Times New Roman"/>
                <a:cs typeface="Times New Roman"/>
              </a:rPr>
              <a:t>Converting</a:t>
            </a:r>
            <a:r>
              <a:rPr sz="2400" spc="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rules</a:t>
            </a:r>
            <a:r>
              <a:rPr sz="2400" spc="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removes</a:t>
            </a:r>
            <a:r>
              <a:rPr sz="2400" spc="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9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distinction</a:t>
            </a:r>
            <a:r>
              <a:rPr sz="2400" spc="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between</a:t>
            </a:r>
            <a:r>
              <a:rPr sz="2400" spc="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attribute</a:t>
            </a:r>
            <a:r>
              <a:rPr sz="2400" spc="8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tests</a:t>
            </a:r>
            <a:r>
              <a:rPr sz="2400" spc="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that</a:t>
            </a:r>
            <a:r>
              <a:rPr sz="2400" spc="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occur</a:t>
            </a:r>
            <a:r>
              <a:rPr sz="2400" spc="90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Times New Roman"/>
                <a:cs typeface="Times New Roman"/>
              </a:rPr>
              <a:t>near 	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39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root</a:t>
            </a:r>
            <a:r>
              <a:rPr sz="2400" spc="409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38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3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tree</a:t>
            </a:r>
            <a:r>
              <a:rPr sz="2400" spc="39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and</a:t>
            </a:r>
            <a:r>
              <a:rPr sz="2400" spc="3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those</a:t>
            </a:r>
            <a:r>
              <a:rPr sz="2400" spc="39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that</a:t>
            </a:r>
            <a:r>
              <a:rPr sz="2400" spc="3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occur</a:t>
            </a:r>
            <a:r>
              <a:rPr sz="2400" spc="409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near</a:t>
            </a:r>
            <a:r>
              <a:rPr sz="2400" spc="39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40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leaves.</a:t>
            </a:r>
            <a:r>
              <a:rPr sz="2400" spc="40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Thus,</a:t>
            </a:r>
            <a:r>
              <a:rPr sz="2400" spc="40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it</a:t>
            </a:r>
            <a:r>
              <a:rPr sz="2400" spc="40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avoid</a:t>
            </a:r>
            <a:r>
              <a:rPr sz="2400" spc="40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messy 	</a:t>
            </a:r>
            <a:r>
              <a:rPr sz="2400" dirty="0">
                <a:latin typeface="Times New Roman"/>
                <a:cs typeface="Times New Roman"/>
              </a:rPr>
              <a:t>bookkeeping</a:t>
            </a:r>
            <a:r>
              <a:rPr sz="2400" spc="1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issues</a:t>
            </a:r>
            <a:r>
              <a:rPr sz="2400" spc="1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such</a:t>
            </a:r>
            <a:r>
              <a:rPr sz="2400" spc="1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as</a:t>
            </a:r>
            <a:r>
              <a:rPr sz="2400" spc="1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how</a:t>
            </a:r>
            <a:r>
              <a:rPr sz="2400" spc="18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18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reorganize</a:t>
            </a:r>
            <a:r>
              <a:rPr sz="2400" spc="1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1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tree</a:t>
            </a:r>
            <a:r>
              <a:rPr sz="2400" spc="1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if</a:t>
            </a:r>
            <a:r>
              <a:rPr sz="2400" spc="1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1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root</a:t>
            </a:r>
            <a:r>
              <a:rPr sz="2400" spc="1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node</a:t>
            </a:r>
            <a:r>
              <a:rPr sz="2400" spc="1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19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pruned 	</a:t>
            </a:r>
            <a:r>
              <a:rPr sz="2400" dirty="0">
                <a:latin typeface="Times New Roman"/>
                <a:cs typeface="Times New Roman"/>
              </a:rPr>
              <a:t>while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retaining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part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subtree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below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this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test.</a:t>
            </a:r>
            <a:endParaRPr sz="2400">
              <a:latin typeface="Times New Roman"/>
              <a:cs typeface="Times New Roman"/>
            </a:endParaRPr>
          </a:p>
          <a:p>
            <a:pPr marL="240029" indent="-227329" algn="just">
              <a:lnSpc>
                <a:spcPct val="100000"/>
              </a:lnSpc>
              <a:spcBef>
                <a:spcPts val="710"/>
              </a:spcBef>
              <a:buFont typeface="Arial"/>
              <a:buChar char="•"/>
              <a:tabLst>
                <a:tab pos="240029" algn="l"/>
              </a:tabLst>
            </a:pPr>
            <a:r>
              <a:rPr sz="2400" dirty="0">
                <a:latin typeface="Times New Roman"/>
                <a:cs typeface="Times New Roman"/>
              </a:rPr>
              <a:t>Converting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rules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improves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readability.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Rules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are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often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easier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for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understand.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52</a:t>
            </a:fld>
            <a:endParaRPr spc="-25"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77012" rIns="0" bIns="0" rtlCol="0">
            <a:spAutoFit/>
          </a:bodyPr>
          <a:lstStyle/>
          <a:p>
            <a:pPr marL="716915">
              <a:lnSpc>
                <a:spcPct val="100000"/>
              </a:lnSpc>
              <a:spcBef>
                <a:spcPts val="95"/>
              </a:spcBef>
            </a:pPr>
            <a:r>
              <a:rPr dirty="0"/>
              <a:t>2.</a:t>
            </a:r>
            <a:r>
              <a:rPr spc="-100" dirty="0"/>
              <a:t> </a:t>
            </a:r>
            <a:r>
              <a:rPr dirty="0"/>
              <a:t>Incorporating</a:t>
            </a:r>
            <a:r>
              <a:rPr spc="-45" dirty="0"/>
              <a:t> </a:t>
            </a:r>
            <a:r>
              <a:rPr spc="-10" dirty="0"/>
              <a:t>Continuous-</a:t>
            </a:r>
            <a:r>
              <a:rPr spc="-55" dirty="0"/>
              <a:t>Valued</a:t>
            </a:r>
            <a:r>
              <a:rPr spc="-145" dirty="0"/>
              <a:t> </a:t>
            </a:r>
            <a:r>
              <a:rPr spc="-10" dirty="0"/>
              <a:t>Attributes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916940" y="1277191"/>
            <a:ext cx="10183495" cy="39147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10" dirty="0">
                <a:latin typeface="Times New Roman"/>
                <a:cs typeface="Times New Roman"/>
              </a:rPr>
              <a:t>Continuous-</a:t>
            </a:r>
            <a:r>
              <a:rPr sz="2400" dirty="0">
                <a:latin typeface="Times New Roman"/>
                <a:cs typeface="Times New Roman"/>
              </a:rPr>
              <a:t>valued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decision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attributes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can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be</a:t>
            </a:r>
            <a:r>
              <a:rPr sz="2400" spc="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incorporated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into</a:t>
            </a:r>
            <a:r>
              <a:rPr sz="2400" spc="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learned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tree.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50"/>
              </a:spcBef>
            </a:pP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400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There</a:t>
            </a:r>
            <a:r>
              <a:rPr sz="2400" u="heavy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are</a:t>
            </a:r>
            <a:r>
              <a:rPr sz="2400" u="heavy" spc="-1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two</a:t>
            </a:r>
            <a:r>
              <a:rPr sz="2400" u="heavy" spc="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methods</a:t>
            </a:r>
            <a:r>
              <a:rPr sz="2400" u="heavy" spc="2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for</a:t>
            </a:r>
            <a:r>
              <a:rPr sz="2400" u="heavy" spc="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Handling</a:t>
            </a:r>
            <a:r>
              <a:rPr sz="2400" u="heavy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Continuous</a:t>
            </a:r>
            <a:r>
              <a:rPr sz="2400" u="heavy" spc="-14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u="heavy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Attributes</a:t>
            </a:r>
            <a:endParaRPr sz="2400">
              <a:latin typeface="Times New Roman"/>
              <a:cs typeface="Times New Roman"/>
            </a:endParaRPr>
          </a:p>
          <a:p>
            <a:pPr marL="12700" marR="5080">
              <a:lnSpc>
                <a:spcPts val="2590"/>
              </a:lnSpc>
              <a:spcBef>
                <a:spcPts val="1040"/>
              </a:spcBef>
            </a:pPr>
            <a:r>
              <a:rPr sz="2400" dirty="0">
                <a:latin typeface="Times New Roman"/>
                <a:cs typeface="Times New Roman"/>
              </a:rPr>
              <a:t>1.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Define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new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discrete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valued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attributes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that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partition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continuous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attribute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value </a:t>
            </a:r>
            <a:r>
              <a:rPr sz="2400" dirty="0">
                <a:latin typeface="Times New Roman"/>
                <a:cs typeface="Times New Roman"/>
              </a:rPr>
              <a:t>into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 discrete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set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 </a:t>
            </a:r>
            <a:r>
              <a:rPr sz="2400" spc="-10" dirty="0">
                <a:latin typeface="Times New Roman"/>
                <a:cs typeface="Times New Roman"/>
              </a:rPr>
              <a:t>intervals.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670"/>
              </a:spcBef>
            </a:pPr>
            <a:r>
              <a:rPr sz="2400" dirty="0">
                <a:latin typeface="Times New Roman"/>
                <a:cs typeface="Times New Roman"/>
              </a:rPr>
              <a:t>E.g.,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{high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≡</a:t>
            </a:r>
            <a:r>
              <a:rPr sz="2400" spc="-70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Times New Roman"/>
                <a:cs typeface="Times New Roman"/>
              </a:rPr>
              <a:t>Temp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&gt;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35º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C,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med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≡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10º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&lt;</a:t>
            </a:r>
            <a:r>
              <a:rPr sz="2400" spc="-80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Times New Roman"/>
                <a:cs typeface="Times New Roman"/>
              </a:rPr>
              <a:t>Temp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≤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35º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C,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low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≡</a:t>
            </a:r>
            <a:r>
              <a:rPr sz="2400" spc="-70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Times New Roman"/>
                <a:cs typeface="Times New Roman"/>
              </a:rPr>
              <a:t>Temp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≤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10º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C}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50"/>
              </a:spcBef>
            </a:pP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400" dirty="0">
                <a:latin typeface="Times New Roman"/>
                <a:cs typeface="Times New Roman"/>
              </a:rPr>
              <a:t>2.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Using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thresholds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for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splitting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nodes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710"/>
              </a:spcBef>
            </a:pPr>
            <a:r>
              <a:rPr sz="2400" dirty="0">
                <a:latin typeface="Times New Roman"/>
                <a:cs typeface="Times New Roman"/>
              </a:rPr>
              <a:t>e.g.,</a:t>
            </a:r>
            <a:r>
              <a:rPr sz="2400" spc="-1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</a:t>
            </a:r>
            <a:r>
              <a:rPr sz="2400" spc="-1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≤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produces</a:t>
            </a:r>
            <a:r>
              <a:rPr sz="2400" spc="-10" dirty="0">
                <a:latin typeface="Times New Roman"/>
                <a:cs typeface="Times New Roman"/>
              </a:rPr>
              <a:t> subsets</a:t>
            </a:r>
            <a:r>
              <a:rPr sz="2400" spc="-1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</a:t>
            </a:r>
            <a:r>
              <a:rPr sz="2400" spc="-1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≤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and</a:t>
            </a:r>
            <a:r>
              <a:rPr sz="2400" spc="-1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</a:t>
            </a:r>
            <a:r>
              <a:rPr sz="2400" spc="-1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&gt;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spc="-50" dirty="0">
                <a:latin typeface="Times New Roman"/>
                <a:cs typeface="Times New Roman"/>
              </a:rPr>
              <a:t>a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16940" y="532886"/>
            <a:ext cx="1030414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i="1" dirty="0">
                <a:latin typeface="Times New Roman"/>
                <a:cs typeface="Times New Roman"/>
              </a:rPr>
              <a:t>What</a:t>
            </a:r>
            <a:r>
              <a:rPr sz="2400" b="1" i="1" spc="-20" dirty="0">
                <a:latin typeface="Times New Roman"/>
                <a:cs typeface="Times New Roman"/>
              </a:rPr>
              <a:t> </a:t>
            </a:r>
            <a:r>
              <a:rPr sz="2400" b="1" i="1" spc="-10" dirty="0">
                <a:latin typeface="Times New Roman"/>
                <a:cs typeface="Times New Roman"/>
              </a:rPr>
              <a:t>threshold-</a:t>
            </a:r>
            <a:r>
              <a:rPr sz="2400" b="1" i="1" dirty="0">
                <a:latin typeface="Times New Roman"/>
                <a:cs typeface="Times New Roman"/>
              </a:rPr>
              <a:t>based</a:t>
            </a:r>
            <a:r>
              <a:rPr sz="2400" b="1" i="1" spc="-40" dirty="0">
                <a:latin typeface="Times New Roman"/>
                <a:cs typeface="Times New Roman"/>
              </a:rPr>
              <a:t> </a:t>
            </a:r>
            <a:r>
              <a:rPr sz="2400" b="1" i="1" dirty="0">
                <a:latin typeface="Times New Roman"/>
                <a:cs typeface="Times New Roman"/>
              </a:rPr>
              <a:t>boolean</a:t>
            </a:r>
            <a:r>
              <a:rPr sz="2400" b="1" i="1" spc="-35" dirty="0">
                <a:latin typeface="Times New Roman"/>
                <a:cs typeface="Times New Roman"/>
              </a:rPr>
              <a:t> </a:t>
            </a:r>
            <a:r>
              <a:rPr sz="2400" b="1" i="1" dirty="0">
                <a:latin typeface="Times New Roman"/>
                <a:cs typeface="Times New Roman"/>
              </a:rPr>
              <a:t>attribute</a:t>
            </a:r>
            <a:r>
              <a:rPr sz="2400" b="1" i="1" spc="-50" dirty="0">
                <a:latin typeface="Times New Roman"/>
                <a:cs typeface="Times New Roman"/>
              </a:rPr>
              <a:t> </a:t>
            </a:r>
            <a:r>
              <a:rPr sz="2400" b="1" i="1" dirty="0">
                <a:latin typeface="Times New Roman"/>
                <a:cs typeface="Times New Roman"/>
              </a:rPr>
              <a:t>should</a:t>
            </a:r>
            <a:r>
              <a:rPr sz="2400" b="1" i="1" spc="-10" dirty="0">
                <a:latin typeface="Times New Roman"/>
                <a:cs typeface="Times New Roman"/>
              </a:rPr>
              <a:t> </a:t>
            </a:r>
            <a:r>
              <a:rPr sz="2400" b="1" i="1" dirty="0">
                <a:latin typeface="Times New Roman"/>
                <a:cs typeface="Times New Roman"/>
              </a:rPr>
              <a:t>be</a:t>
            </a:r>
            <a:r>
              <a:rPr sz="2400" b="1" i="1" spc="-30" dirty="0">
                <a:latin typeface="Times New Roman"/>
                <a:cs typeface="Times New Roman"/>
              </a:rPr>
              <a:t> </a:t>
            </a:r>
            <a:r>
              <a:rPr sz="2400" b="1" i="1" dirty="0">
                <a:latin typeface="Times New Roman"/>
                <a:cs typeface="Times New Roman"/>
              </a:rPr>
              <a:t>defined</a:t>
            </a:r>
            <a:r>
              <a:rPr sz="2400" b="1" i="1" spc="-25" dirty="0">
                <a:latin typeface="Times New Roman"/>
                <a:cs typeface="Times New Roman"/>
              </a:rPr>
              <a:t> </a:t>
            </a:r>
            <a:r>
              <a:rPr sz="2400" b="1" i="1" dirty="0">
                <a:latin typeface="Times New Roman"/>
                <a:cs typeface="Times New Roman"/>
              </a:rPr>
              <a:t>based</a:t>
            </a:r>
            <a:r>
              <a:rPr sz="2400" b="1" i="1" spc="-30" dirty="0">
                <a:latin typeface="Times New Roman"/>
                <a:cs typeface="Times New Roman"/>
              </a:rPr>
              <a:t> </a:t>
            </a:r>
            <a:r>
              <a:rPr sz="2400" b="1" i="1" dirty="0">
                <a:latin typeface="Times New Roman"/>
                <a:cs typeface="Times New Roman"/>
              </a:rPr>
              <a:t>on</a:t>
            </a:r>
            <a:r>
              <a:rPr sz="2400" b="1" i="1" spc="-15" dirty="0">
                <a:latin typeface="Times New Roman"/>
                <a:cs typeface="Times New Roman"/>
              </a:rPr>
              <a:t> </a:t>
            </a:r>
            <a:r>
              <a:rPr sz="2400" b="1" i="1" spc="-10" dirty="0">
                <a:latin typeface="Times New Roman"/>
                <a:cs typeface="Times New Roman"/>
              </a:rPr>
              <a:t>Temperature?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91540" y="2669076"/>
            <a:ext cx="10436225" cy="2254885"/>
          </a:xfrm>
          <a:prstGeom prst="rect">
            <a:avLst/>
          </a:prstGeom>
        </p:spPr>
        <p:txBody>
          <a:bodyPr vert="horz" wrap="square" lIns="0" tIns="102870" rIns="0" bIns="0" rtlCol="0">
            <a:spAutoFit/>
          </a:bodyPr>
          <a:lstStyle/>
          <a:p>
            <a:pPr marL="38100" algn="just">
              <a:lnSpc>
                <a:spcPct val="100000"/>
              </a:lnSpc>
              <a:spcBef>
                <a:spcPts val="810"/>
              </a:spcBef>
            </a:pPr>
            <a:r>
              <a:rPr sz="2400" dirty="0">
                <a:latin typeface="Times New Roman"/>
                <a:cs typeface="Times New Roman"/>
              </a:rPr>
              <a:t>Pick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 threshold,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b="1" i="1" dirty="0">
                <a:latin typeface="Times New Roman"/>
                <a:cs typeface="Times New Roman"/>
              </a:rPr>
              <a:t>c,</a:t>
            </a:r>
            <a:r>
              <a:rPr sz="2400" b="1" i="1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that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produces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greatest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information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Times New Roman"/>
                <a:cs typeface="Times New Roman"/>
              </a:rPr>
              <a:t>gain</a:t>
            </a:r>
            <a:endParaRPr sz="2400">
              <a:latin typeface="Times New Roman"/>
              <a:cs typeface="Times New Roman"/>
            </a:endParaRPr>
          </a:p>
          <a:p>
            <a:pPr marL="264795" marR="55880" indent="-227329" algn="just">
              <a:lnSpc>
                <a:spcPct val="90000"/>
              </a:lnSpc>
              <a:spcBef>
                <a:spcPts val="1000"/>
              </a:spcBef>
              <a:buFont typeface="Arial"/>
              <a:buChar char="•"/>
              <a:tabLst>
                <a:tab pos="266700" algn="l"/>
              </a:tabLst>
            </a:pPr>
            <a:r>
              <a:rPr sz="2400" dirty="0">
                <a:latin typeface="Times New Roman"/>
                <a:cs typeface="Times New Roman"/>
              </a:rPr>
              <a:t>In</a:t>
            </a:r>
            <a:r>
              <a:rPr sz="2400" spc="2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2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current</a:t>
            </a:r>
            <a:r>
              <a:rPr sz="2400" spc="2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example,</a:t>
            </a:r>
            <a:r>
              <a:rPr sz="2400" spc="254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there</a:t>
            </a:r>
            <a:r>
              <a:rPr sz="2400" spc="2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are</a:t>
            </a:r>
            <a:r>
              <a:rPr sz="2400" spc="254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two</a:t>
            </a:r>
            <a:r>
              <a:rPr sz="2400" spc="2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candidate</a:t>
            </a:r>
            <a:r>
              <a:rPr sz="2400" spc="2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thresholds,</a:t>
            </a:r>
            <a:r>
              <a:rPr sz="2400" spc="2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corresponding</a:t>
            </a:r>
            <a:r>
              <a:rPr sz="2400" spc="2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250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the 	</a:t>
            </a:r>
            <a:r>
              <a:rPr sz="2400" dirty="0">
                <a:latin typeface="Times New Roman"/>
                <a:cs typeface="Times New Roman"/>
              </a:rPr>
              <a:t>values</a:t>
            </a:r>
            <a:r>
              <a:rPr sz="2400" spc="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Temperature</a:t>
            </a:r>
            <a:r>
              <a:rPr sz="2400" spc="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at</a:t>
            </a:r>
            <a:r>
              <a:rPr sz="2400" spc="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which</a:t>
            </a:r>
            <a:r>
              <a:rPr sz="2400" spc="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value</a:t>
            </a:r>
            <a:r>
              <a:rPr sz="2400" spc="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50" dirty="0">
                <a:latin typeface="Times New Roman"/>
                <a:cs typeface="Times New Roman"/>
              </a:rPr>
              <a:t> </a:t>
            </a:r>
            <a:r>
              <a:rPr sz="2400" i="1" spc="-10" dirty="0">
                <a:latin typeface="Times New Roman"/>
                <a:cs typeface="Times New Roman"/>
              </a:rPr>
              <a:t>PlayTennis</a:t>
            </a:r>
            <a:r>
              <a:rPr sz="2400" i="1" spc="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changes:</a:t>
            </a:r>
            <a:r>
              <a:rPr sz="2400" spc="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(48</a:t>
            </a:r>
            <a:r>
              <a:rPr sz="2400" spc="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+</a:t>
            </a:r>
            <a:r>
              <a:rPr sz="2400" spc="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60)/2,</a:t>
            </a:r>
            <a:r>
              <a:rPr sz="2400" spc="45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and 	</a:t>
            </a:r>
            <a:r>
              <a:rPr sz="2400" dirty="0">
                <a:latin typeface="Times New Roman"/>
                <a:cs typeface="Times New Roman"/>
              </a:rPr>
              <a:t>(80</a:t>
            </a:r>
            <a:r>
              <a:rPr sz="2400" spc="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+</a:t>
            </a:r>
            <a:r>
              <a:rPr sz="2400" spc="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90)/2.</a:t>
            </a:r>
            <a:r>
              <a:rPr sz="2400" spc="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information</a:t>
            </a:r>
            <a:r>
              <a:rPr sz="2400" spc="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gain</a:t>
            </a:r>
            <a:r>
              <a:rPr sz="2400" spc="8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can</a:t>
            </a:r>
            <a:r>
              <a:rPr sz="2400" spc="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then</a:t>
            </a:r>
            <a:r>
              <a:rPr sz="2400" spc="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be</a:t>
            </a:r>
            <a:r>
              <a:rPr sz="2400" spc="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computed</a:t>
            </a:r>
            <a:r>
              <a:rPr sz="2400" spc="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for</a:t>
            </a:r>
            <a:r>
              <a:rPr sz="2400" spc="8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each</a:t>
            </a:r>
            <a:r>
              <a:rPr sz="2400" spc="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8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candidate 	</a:t>
            </a:r>
            <a:r>
              <a:rPr sz="2400" dirty="0">
                <a:latin typeface="Times New Roman"/>
                <a:cs typeface="Times New Roman"/>
              </a:rPr>
              <a:t>attributes,</a:t>
            </a:r>
            <a:r>
              <a:rPr sz="2400" spc="5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Temperature  </a:t>
            </a:r>
            <a:r>
              <a:rPr sz="2400" baseline="-20833" dirty="0">
                <a:latin typeface="Times New Roman"/>
                <a:cs typeface="Times New Roman"/>
              </a:rPr>
              <a:t>&gt;54</a:t>
            </a:r>
            <a:r>
              <a:rPr sz="2400" dirty="0">
                <a:latin typeface="Times New Roman"/>
                <a:cs typeface="Times New Roman"/>
              </a:rPr>
              <a:t>,  and</a:t>
            </a:r>
            <a:r>
              <a:rPr sz="2400" spc="5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Temperature  </a:t>
            </a:r>
            <a:r>
              <a:rPr sz="2400" baseline="-20833" dirty="0">
                <a:latin typeface="Times New Roman"/>
                <a:cs typeface="Times New Roman"/>
              </a:rPr>
              <a:t>&gt;85</a:t>
            </a:r>
            <a:r>
              <a:rPr sz="2400" spc="622" baseline="-20833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and</a:t>
            </a:r>
            <a:r>
              <a:rPr sz="2400" spc="5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58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best</a:t>
            </a:r>
            <a:r>
              <a:rPr sz="2400" spc="5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can</a:t>
            </a:r>
            <a:r>
              <a:rPr sz="2400" spc="5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be</a:t>
            </a:r>
            <a:r>
              <a:rPr sz="2400" spc="59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selected 	(Temperature</a:t>
            </a:r>
            <a:r>
              <a:rPr sz="2400" spc="-85" dirty="0">
                <a:latin typeface="Times New Roman"/>
                <a:cs typeface="Times New Roman"/>
              </a:rPr>
              <a:t> </a:t>
            </a:r>
            <a:r>
              <a:rPr sz="2400" spc="-30" baseline="-20833" dirty="0">
                <a:latin typeface="Times New Roman"/>
                <a:cs typeface="Times New Roman"/>
              </a:rPr>
              <a:t>&gt;54</a:t>
            </a:r>
            <a:r>
              <a:rPr sz="2400" spc="-20" dirty="0">
                <a:latin typeface="Times New Roman"/>
                <a:cs typeface="Times New Roman"/>
              </a:rPr>
              <a:t>)</a:t>
            </a:r>
            <a:endParaRPr sz="2400">
              <a:latin typeface="Times New Roman"/>
              <a:cs typeface="Times New Roman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479178" y="1274444"/>
            <a:ext cx="6753969" cy="914400"/>
          </a:xfrm>
          <a:prstGeom prst="rect">
            <a:avLst/>
          </a:prstGeom>
        </p:spPr>
      </p:pic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53</a:t>
            </a:fld>
            <a:endParaRPr spc="-25" dirty="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54</a:t>
            </a:fld>
            <a:endParaRPr spc="-25"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77012" rIns="0" bIns="0" rtlCol="0">
            <a:spAutoFit/>
          </a:bodyPr>
          <a:lstStyle/>
          <a:p>
            <a:pPr marL="683260">
              <a:lnSpc>
                <a:spcPct val="100000"/>
              </a:lnSpc>
              <a:spcBef>
                <a:spcPts val="95"/>
              </a:spcBef>
            </a:pPr>
            <a:r>
              <a:rPr spc="-10" dirty="0"/>
              <a:t>3.</a:t>
            </a:r>
            <a:r>
              <a:rPr spc="-165" dirty="0"/>
              <a:t> </a:t>
            </a:r>
            <a:r>
              <a:rPr dirty="0"/>
              <a:t>Alternative</a:t>
            </a:r>
            <a:r>
              <a:rPr spc="-70" dirty="0"/>
              <a:t> </a:t>
            </a:r>
            <a:r>
              <a:rPr dirty="0"/>
              <a:t>Measures</a:t>
            </a:r>
            <a:r>
              <a:rPr spc="-50" dirty="0"/>
              <a:t> </a:t>
            </a:r>
            <a:r>
              <a:rPr dirty="0"/>
              <a:t>for</a:t>
            </a:r>
            <a:r>
              <a:rPr spc="-85" dirty="0"/>
              <a:t> </a:t>
            </a:r>
            <a:r>
              <a:rPr spc="-10" dirty="0"/>
              <a:t>Selecting</a:t>
            </a:r>
            <a:r>
              <a:rPr spc="-165" dirty="0"/>
              <a:t> </a:t>
            </a:r>
            <a:r>
              <a:rPr spc="-10" dirty="0"/>
              <a:t>Attributes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916940" y="1186864"/>
            <a:ext cx="10360025" cy="3826510"/>
          </a:xfrm>
          <a:prstGeom prst="rect">
            <a:avLst/>
          </a:prstGeom>
        </p:spPr>
        <p:txBody>
          <a:bodyPr vert="horz" wrap="square" lIns="0" tIns="102870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810"/>
              </a:spcBef>
            </a:pP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problem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if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attributes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with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many values,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b="1" i="1" dirty="0">
                <a:latin typeface="Times New Roman"/>
                <a:cs typeface="Times New Roman"/>
              </a:rPr>
              <a:t>Gain</a:t>
            </a:r>
            <a:r>
              <a:rPr sz="2400" b="1" i="1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will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select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it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spc="-50" dirty="0">
                <a:latin typeface="Times New Roman"/>
                <a:cs typeface="Times New Roman"/>
              </a:rPr>
              <a:t>?</a:t>
            </a:r>
            <a:endParaRPr sz="2400">
              <a:latin typeface="Times New Roman"/>
              <a:cs typeface="Times New Roman"/>
            </a:endParaRPr>
          </a:p>
          <a:p>
            <a:pPr marL="12700" marR="5715" algn="just">
              <a:lnSpc>
                <a:spcPts val="2590"/>
              </a:lnSpc>
              <a:spcBef>
                <a:spcPts val="1040"/>
              </a:spcBef>
            </a:pPr>
            <a:r>
              <a:rPr sz="2400" dirty="0">
                <a:latin typeface="Times New Roman"/>
                <a:cs typeface="Times New Roman"/>
              </a:rPr>
              <a:t>Example:</a:t>
            </a:r>
            <a:r>
              <a:rPr sz="2400" spc="3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consider</a:t>
            </a:r>
            <a:r>
              <a:rPr sz="2400" spc="3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3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attribute</a:t>
            </a:r>
            <a:r>
              <a:rPr sz="2400" spc="350" dirty="0">
                <a:latin typeface="Times New Roman"/>
                <a:cs typeface="Times New Roman"/>
              </a:rPr>
              <a:t> </a:t>
            </a:r>
            <a:r>
              <a:rPr sz="2400" b="1" i="1" dirty="0">
                <a:latin typeface="Times New Roman"/>
                <a:cs typeface="Times New Roman"/>
              </a:rPr>
              <a:t>Date</a:t>
            </a:r>
            <a:r>
              <a:rPr sz="2400" dirty="0">
                <a:latin typeface="Times New Roman"/>
                <a:cs typeface="Times New Roman"/>
              </a:rPr>
              <a:t>,</a:t>
            </a:r>
            <a:r>
              <a:rPr sz="2400" spc="3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which</a:t>
            </a:r>
            <a:r>
              <a:rPr sz="2400" spc="3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has</a:t>
            </a:r>
            <a:r>
              <a:rPr sz="2400" spc="3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</a:t>
            </a:r>
            <a:r>
              <a:rPr sz="2400" spc="3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very</a:t>
            </a:r>
            <a:r>
              <a:rPr sz="2400" spc="3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large</a:t>
            </a:r>
            <a:r>
              <a:rPr sz="2400" spc="3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number</a:t>
            </a:r>
            <a:r>
              <a:rPr sz="2400" spc="3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33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possible </a:t>
            </a:r>
            <a:r>
              <a:rPr sz="2400" dirty="0">
                <a:latin typeface="Times New Roman"/>
                <a:cs typeface="Times New Roman"/>
              </a:rPr>
              <a:t>values.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(e.g.,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March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4,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1979).</a:t>
            </a:r>
            <a:endParaRPr sz="2400">
              <a:latin typeface="Times New Roman"/>
              <a:cs typeface="Times New Roman"/>
            </a:endParaRPr>
          </a:p>
          <a:p>
            <a:pPr marL="239395" marR="5080" indent="-227329" algn="just">
              <a:lnSpc>
                <a:spcPct val="90000"/>
              </a:lnSpc>
              <a:spcBef>
                <a:spcPts val="975"/>
              </a:spcBef>
              <a:buFont typeface="Arial"/>
              <a:buChar char="•"/>
              <a:tabLst>
                <a:tab pos="241300" algn="l"/>
              </a:tabLst>
            </a:pPr>
            <a:r>
              <a:rPr sz="2400" dirty="0">
                <a:latin typeface="Times New Roman"/>
                <a:cs typeface="Times New Roman"/>
              </a:rPr>
              <a:t>If</a:t>
            </a:r>
            <a:r>
              <a:rPr sz="2400" spc="40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this</a:t>
            </a:r>
            <a:r>
              <a:rPr sz="2400" spc="40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attribute</a:t>
            </a:r>
            <a:r>
              <a:rPr sz="2400" spc="40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40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added</a:t>
            </a:r>
            <a:r>
              <a:rPr sz="2400" spc="45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40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40" dirty="0">
                <a:latin typeface="Times New Roman"/>
                <a:cs typeface="Times New Roman"/>
              </a:rPr>
              <a:t>  </a:t>
            </a:r>
            <a:r>
              <a:rPr sz="2400" b="1" i="1" dirty="0">
                <a:latin typeface="Times New Roman"/>
                <a:cs typeface="Times New Roman"/>
              </a:rPr>
              <a:t>PlayTennis</a:t>
            </a:r>
            <a:r>
              <a:rPr sz="2400" b="1" i="1" spc="40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data,</a:t>
            </a:r>
            <a:r>
              <a:rPr sz="2400" spc="40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it</a:t>
            </a:r>
            <a:r>
              <a:rPr sz="2400" spc="40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would</a:t>
            </a:r>
            <a:r>
              <a:rPr sz="2400" spc="45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have</a:t>
            </a:r>
            <a:r>
              <a:rPr sz="2400" spc="40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45" dirty="0">
                <a:latin typeface="Times New Roman"/>
                <a:cs typeface="Times New Roman"/>
              </a:rPr>
              <a:t>  </a:t>
            </a:r>
            <a:r>
              <a:rPr sz="2400" spc="-10" dirty="0">
                <a:latin typeface="Times New Roman"/>
                <a:cs typeface="Times New Roman"/>
              </a:rPr>
              <a:t>highest 	</a:t>
            </a:r>
            <a:r>
              <a:rPr sz="2400" dirty="0">
                <a:latin typeface="Times New Roman"/>
                <a:cs typeface="Times New Roman"/>
              </a:rPr>
              <a:t>information</a:t>
            </a:r>
            <a:r>
              <a:rPr sz="2400" spc="4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gain</a:t>
            </a:r>
            <a:r>
              <a:rPr sz="2400" spc="4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4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any</a:t>
            </a:r>
            <a:r>
              <a:rPr sz="2400" spc="4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4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4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attributes.</a:t>
            </a:r>
            <a:r>
              <a:rPr sz="2400" spc="4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This</a:t>
            </a:r>
            <a:r>
              <a:rPr sz="2400" spc="4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4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because</a:t>
            </a:r>
            <a:r>
              <a:rPr sz="2400" spc="4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Date</a:t>
            </a:r>
            <a:r>
              <a:rPr sz="2400" spc="4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alone</a:t>
            </a:r>
            <a:r>
              <a:rPr sz="2400" spc="43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perfectly 	</a:t>
            </a:r>
            <a:r>
              <a:rPr sz="2400" dirty="0">
                <a:latin typeface="Times New Roman"/>
                <a:cs typeface="Times New Roman"/>
              </a:rPr>
              <a:t>predicts</a:t>
            </a:r>
            <a:r>
              <a:rPr sz="2400" spc="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target attribute</a:t>
            </a:r>
            <a:r>
              <a:rPr sz="2400" spc="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over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training</a:t>
            </a:r>
            <a:r>
              <a:rPr sz="2400" spc="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data.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Thus,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it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would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be</a:t>
            </a:r>
            <a:r>
              <a:rPr sz="2400" spc="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selected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as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the 	</a:t>
            </a:r>
            <a:r>
              <a:rPr sz="2400" dirty="0">
                <a:latin typeface="Times New Roman"/>
                <a:cs typeface="Times New Roman"/>
              </a:rPr>
              <a:t>decision</a:t>
            </a:r>
            <a:r>
              <a:rPr sz="2400" spc="3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attribute</a:t>
            </a:r>
            <a:r>
              <a:rPr sz="2400" spc="3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for</a:t>
            </a:r>
            <a:r>
              <a:rPr sz="2400" spc="3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3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root</a:t>
            </a:r>
            <a:r>
              <a:rPr sz="2400" spc="3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node</a:t>
            </a:r>
            <a:r>
              <a:rPr sz="2400" spc="3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3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3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tree</a:t>
            </a:r>
            <a:r>
              <a:rPr sz="2400" spc="3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and</a:t>
            </a:r>
            <a:r>
              <a:rPr sz="2400" spc="3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lead</a:t>
            </a:r>
            <a:r>
              <a:rPr sz="2400" spc="3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3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</a:t>
            </a:r>
            <a:r>
              <a:rPr sz="2400" spc="3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tree</a:t>
            </a:r>
            <a:r>
              <a:rPr sz="2400" spc="3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3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depth</a:t>
            </a:r>
            <a:r>
              <a:rPr sz="2400" spc="355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Times New Roman"/>
                <a:cs typeface="Times New Roman"/>
              </a:rPr>
              <a:t>one, 	</a:t>
            </a:r>
            <a:r>
              <a:rPr sz="2400" dirty="0">
                <a:latin typeface="Times New Roman"/>
                <a:cs typeface="Times New Roman"/>
              </a:rPr>
              <a:t>which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perfectly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classifies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training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data.</a:t>
            </a:r>
            <a:endParaRPr sz="2400">
              <a:latin typeface="Times New Roman"/>
              <a:cs typeface="Times New Roman"/>
            </a:endParaRPr>
          </a:p>
          <a:p>
            <a:pPr marL="239395" marR="5080" indent="-227329" algn="just">
              <a:lnSpc>
                <a:spcPts val="2590"/>
              </a:lnSpc>
              <a:spcBef>
                <a:spcPts val="1035"/>
              </a:spcBef>
              <a:buFont typeface="Arial"/>
              <a:buChar char="•"/>
              <a:tabLst>
                <a:tab pos="241300" algn="l"/>
              </a:tabLst>
            </a:pPr>
            <a:r>
              <a:rPr sz="2400" dirty="0">
                <a:latin typeface="Times New Roman"/>
                <a:cs typeface="Times New Roman"/>
              </a:rPr>
              <a:t>This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decision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tree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with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root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node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b="1" i="1" dirty="0">
                <a:latin typeface="Times New Roman"/>
                <a:cs typeface="Times New Roman"/>
              </a:rPr>
              <a:t>Date</a:t>
            </a:r>
            <a:r>
              <a:rPr sz="2400" b="1" i="1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not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useful predictor</a:t>
            </a:r>
            <a:r>
              <a:rPr sz="2400" spc="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because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it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perfectly 	</a:t>
            </a:r>
            <a:r>
              <a:rPr sz="2400" dirty="0">
                <a:latin typeface="Times New Roman"/>
                <a:cs typeface="Times New Roman"/>
              </a:rPr>
              <a:t>separates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training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data,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but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poorly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predict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on subsequent</a:t>
            </a:r>
            <a:r>
              <a:rPr sz="2400" spc="-10" dirty="0">
                <a:latin typeface="Times New Roman"/>
                <a:cs typeface="Times New Roman"/>
              </a:rPr>
              <a:t> examples.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16940" y="532886"/>
            <a:ext cx="10358120" cy="16338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20" dirty="0">
                <a:latin typeface="Times New Roman"/>
                <a:cs typeface="Times New Roman"/>
              </a:rPr>
              <a:t>One</a:t>
            </a:r>
            <a:r>
              <a:rPr sz="2400" spc="-1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Approach: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Use </a:t>
            </a:r>
            <a:r>
              <a:rPr sz="2400" i="1" dirty="0">
                <a:latin typeface="Times New Roman"/>
                <a:cs typeface="Times New Roman"/>
              </a:rPr>
              <a:t>GainRatio</a:t>
            </a:r>
            <a:r>
              <a:rPr sz="2400" i="1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instead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i="1" spc="-20" dirty="0">
                <a:latin typeface="Times New Roman"/>
                <a:cs typeface="Times New Roman"/>
              </a:rPr>
              <a:t>Gain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875"/>
              </a:spcBef>
            </a:pPr>
            <a:endParaRPr sz="2400">
              <a:latin typeface="Times New Roman"/>
              <a:cs typeface="Times New Roman"/>
            </a:endParaRPr>
          </a:p>
          <a:p>
            <a:pPr marL="240029" marR="5080" indent="-227329">
              <a:lnSpc>
                <a:spcPts val="2590"/>
              </a:lnSpc>
              <a:buFont typeface="Arial"/>
              <a:buChar char="•"/>
              <a:tabLst>
                <a:tab pos="241300" algn="l"/>
              </a:tabLst>
            </a:pP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29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gain</a:t>
            </a:r>
            <a:r>
              <a:rPr sz="2400" spc="2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ratio</a:t>
            </a:r>
            <a:r>
              <a:rPr sz="2400" spc="30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measure</a:t>
            </a:r>
            <a:r>
              <a:rPr sz="2400" spc="2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penalizes</a:t>
            </a:r>
            <a:r>
              <a:rPr sz="2400" spc="2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attributes</a:t>
            </a:r>
            <a:r>
              <a:rPr sz="2400" spc="29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by</a:t>
            </a:r>
            <a:r>
              <a:rPr sz="2400" spc="2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incorporating</a:t>
            </a:r>
            <a:r>
              <a:rPr sz="2400" spc="29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</a:t>
            </a:r>
            <a:r>
              <a:rPr sz="2400" spc="29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split</a:t>
            </a:r>
            <a:r>
              <a:rPr sz="2400" spc="28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information, 	</a:t>
            </a:r>
            <a:r>
              <a:rPr sz="2400" dirty="0">
                <a:latin typeface="Times New Roman"/>
                <a:cs typeface="Times New Roman"/>
              </a:rPr>
              <a:t>that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sensitive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how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broadly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and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uniformly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attribute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splits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Times New Roman"/>
                <a:cs typeface="Times New Roman"/>
              </a:rPr>
              <a:t>data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91536" y="4968628"/>
            <a:ext cx="723074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65430" indent="-227329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265430" algn="l"/>
              </a:tabLst>
            </a:pPr>
            <a:r>
              <a:rPr sz="2400" dirty="0">
                <a:latin typeface="Times New Roman"/>
                <a:cs typeface="Times New Roman"/>
              </a:rPr>
              <a:t>where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</a:t>
            </a:r>
            <a:r>
              <a:rPr sz="2400" baseline="-20833" dirty="0">
                <a:latin typeface="Times New Roman"/>
                <a:cs typeface="Times New Roman"/>
              </a:rPr>
              <a:t>i</a:t>
            </a:r>
            <a:r>
              <a:rPr sz="2400" spc="277" baseline="-20833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subset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S,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for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which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attribute</a:t>
            </a:r>
            <a:r>
              <a:rPr sz="2400" spc="-18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</a:t>
            </a:r>
            <a:r>
              <a:rPr sz="2400" spc="-1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has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value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v</a:t>
            </a:r>
            <a:r>
              <a:rPr sz="2400" spc="-37" baseline="-20833" dirty="0">
                <a:latin typeface="Times New Roman"/>
                <a:cs typeface="Times New Roman"/>
              </a:rPr>
              <a:t>i</a:t>
            </a:r>
            <a:endParaRPr sz="2400" baseline="-20833">
              <a:latin typeface="Times New Roman"/>
              <a:cs typeface="Times New Roman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98636" y="2431625"/>
            <a:ext cx="6001030" cy="1841716"/>
          </a:xfrm>
          <a:prstGeom prst="rect">
            <a:avLst/>
          </a:prstGeom>
        </p:spPr>
      </p:pic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55</a:t>
            </a:fld>
            <a:endParaRPr spc="-25" dirty="0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56</a:t>
            </a:fld>
            <a:endParaRPr spc="-25"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405510" y="413125"/>
            <a:ext cx="937577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4.</a:t>
            </a:r>
            <a:r>
              <a:rPr spc="-125" dirty="0"/>
              <a:t> </a:t>
            </a:r>
            <a:r>
              <a:rPr dirty="0"/>
              <a:t>Handling</a:t>
            </a:r>
            <a:r>
              <a:rPr spc="-105" dirty="0"/>
              <a:t> </a:t>
            </a:r>
            <a:r>
              <a:rPr spc="-25" dirty="0"/>
              <a:t>Training</a:t>
            </a:r>
            <a:r>
              <a:rPr spc="-70" dirty="0"/>
              <a:t> </a:t>
            </a:r>
            <a:r>
              <a:rPr dirty="0"/>
              <a:t>Examples</a:t>
            </a:r>
            <a:r>
              <a:rPr spc="-70" dirty="0"/>
              <a:t> </a:t>
            </a:r>
            <a:r>
              <a:rPr dirty="0"/>
              <a:t>with</a:t>
            </a:r>
            <a:r>
              <a:rPr spc="-25" dirty="0"/>
              <a:t> </a:t>
            </a:r>
            <a:r>
              <a:rPr spc="-10" dirty="0"/>
              <a:t>Missing</a:t>
            </a:r>
            <a:r>
              <a:rPr spc="-165" dirty="0"/>
              <a:t> </a:t>
            </a:r>
            <a:r>
              <a:rPr dirty="0"/>
              <a:t>Attribute</a:t>
            </a:r>
            <a:r>
              <a:rPr spc="-110" dirty="0"/>
              <a:t> </a:t>
            </a:r>
            <a:r>
              <a:rPr spc="-10" dirty="0"/>
              <a:t>Values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916933" y="1277191"/>
            <a:ext cx="9484360" cy="22167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data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which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available</a:t>
            </a:r>
            <a:r>
              <a:rPr sz="2400" spc="-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may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contain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missing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values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for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some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attributes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50"/>
              </a:spcBef>
            </a:pP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400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Example:</a:t>
            </a:r>
            <a:r>
              <a:rPr sz="2400" u="heavy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Medical</a:t>
            </a:r>
            <a:r>
              <a:rPr sz="2400" u="heavy" spc="-3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u="heavy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diagnosis</a:t>
            </a:r>
            <a:endParaRPr sz="2400">
              <a:latin typeface="Times New Roman"/>
              <a:cs typeface="Times New Roman"/>
            </a:endParaRPr>
          </a:p>
          <a:p>
            <a:pPr marL="240029" indent="-227329">
              <a:lnSpc>
                <a:spcPct val="100000"/>
              </a:lnSpc>
              <a:spcBef>
                <a:spcPts val="710"/>
              </a:spcBef>
              <a:buFont typeface="Arial"/>
              <a:buChar char="•"/>
              <a:tabLst>
                <a:tab pos="240029" algn="l"/>
              </a:tabLst>
            </a:pPr>
            <a:r>
              <a:rPr sz="2400" dirty="0">
                <a:latin typeface="Times New Roman"/>
                <a:cs typeface="Times New Roman"/>
              </a:rPr>
              <a:t>&lt;</a:t>
            </a:r>
            <a:r>
              <a:rPr sz="2400" i="1" dirty="0">
                <a:latin typeface="Times New Roman"/>
                <a:cs typeface="Times New Roman"/>
              </a:rPr>
              <a:t>Fever</a:t>
            </a:r>
            <a:r>
              <a:rPr sz="2400" i="1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=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i="1" dirty="0">
                <a:latin typeface="Times New Roman"/>
                <a:cs typeface="Times New Roman"/>
              </a:rPr>
              <a:t>true</a:t>
            </a:r>
            <a:r>
              <a:rPr sz="2400" dirty="0">
                <a:latin typeface="Times New Roman"/>
                <a:cs typeface="Times New Roman"/>
              </a:rPr>
              <a:t>,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i="1" spc="-10" dirty="0">
                <a:latin typeface="Times New Roman"/>
                <a:cs typeface="Times New Roman"/>
              </a:rPr>
              <a:t>Blood-</a:t>
            </a:r>
            <a:r>
              <a:rPr sz="2400" i="1" spc="-20" dirty="0">
                <a:latin typeface="Times New Roman"/>
                <a:cs typeface="Times New Roman"/>
              </a:rPr>
              <a:t>Pressure</a:t>
            </a:r>
            <a:r>
              <a:rPr sz="2400" i="1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=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i="1" dirty="0">
                <a:latin typeface="Times New Roman"/>
                <a:cs typeface="Times New Roman"/>
              </a:rPr>
              <a:t>normal</a:t>
            </a:r>
            <a:r>
              <a:rPr sz="2400" dirty="0">
                <a:latin typeface="Times New Roman"/>
                <a:cs typeface="Times New Roman"/>
              </a:rPr>
              <a:t>,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…,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i="1" spc="-10" dirty="0">
                <a:latin typeface="Times New Roman"/>
                <a:cs typeface="Times New Roman"/>
              </a:rPr>
              <a:t>Blood-</a:t>
            </a:r>
            <a:r>
              <a:rPr sz="2400" i="1" spc="-45" dirty="0">
                <a:latin typeface="Times New Roman"/>
                <a:cs typeface="Times New Roman"/>
              </a:rPr>
              <a:t>Test</a:t>
            </a:r>
            <a:r>
              <a:rPr sz="2400" i="1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=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i="1" dirty="0">
                <a:latin typeface="Times New Roman"/>
                <a:cs typeface="Times New Roman"/>
              </a:rPr>
              <a:t>?</a:t>
            </a:r>
            <a:r>
              <a:rPr sz="2400" dirty="0">
                <a:latin typeface="Times New Roman"/>
                <a:cs typeface="Times New Roman"/>
              </a:rPr>
              <a:t>,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…&gt;</a:t>
            </a:r>
            <a:endParaRPr sz="2400">
              <a:latin typeface="Times New Roman"/>
              <a:cs typeface="Times New Roman"/>
            </a:endParaRPr>
          </a:p>
          <a:p>
            <a:pPr marL="240029" indent="-227329">
              <a:lnSpc>
                <a:spcPct val="100000"/>
              </a:lnSpc>
              <a:spcBef>
                <a:spcPts val="710"/>
              </a:spcBef>
              <a:buFont typeface="Arial"/>
              <a:buChar char="•"/>
              <a:tabLst>
                <a:tab pos="240029" algn="l"/>
              </a:tabLst>
            </a:pPr>
            <a:r>
              <a:rPr sz="2400" dirty="0">
                <a:latin typeface="Times New Roman"/>
                <a:cs typeface="Times New Roman"/>
              </a:rPr>
              <a:t>Sometimes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values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truly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unknown,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sometimes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low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priority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(or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cost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too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high)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41666" y="1339127"/>
            <a:ext cx="10612873" cy="4951581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1125121" y="633725"/>
            <a:ext cx="203327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Example</a:t>
            </a:r>
            <a:r>
              <a:rPr sz="1800" u="sng" spc="-2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:</a:t>
            </a:r>
            <a:r>
              <a:rPr sz="1800" u="sng" spc="-2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PlayTennis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57</a:t>
            </a:fld>
            <a:endParaRPr spc="-25" dirty="0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58</a:t>
            </a:fld>
            <a:endParaRPr spc="-25" dirty="0"/>
          </a:p>
        </p:txBody>
      </p:sp>
      <p:sp>
        <p:nvSpPr>
          <p:cNvPr id="2" name="object 2"/>
          <p:cNvSpPr txBox="1"/>
          <p:nvPr/>
        </p:nvSpPr>
        <p:spPr>
          <a:xfrm>
            <a:off x="891533" y="442970"/>
            <a:ext cx="10410190" cy="2837815"/>
          </a:xfrm>
          <a:prstGeom prst="rect">
            <a:avLst/>
          </a:prstGeom>
        </p:spPr>
        <p:txBody>
          <a:bodyPr vert="horz" wrap="square" lIns="0" tIns="1022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805"/>
              </a:spcBef>
            </a:pPr>
            <a:r>
              <a:rPr sz="2400" dirty="0">
                <a:latin typeface="Times New Roman"/>
                <a:cs typeface="Times New Roman"/>
              </a:rPr>
              <a:t>Strategies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for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dealing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with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missing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attribute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value</a:t>
            </a:r>
            <a:endParaRPr sz="2400">
              <a:latin typeface="Times New Roman"/>
              <a:cs typeface="Times New Roman"/>
            </a:endParaRPr>
          </a:p>
          <a:p>
            <a:pPr marL="265430" marR="30480" indent="-227329">
              <a:lnSpc>
                <a:spcPts val="2590"/>
              </a:lnSpc>
              <a:spcBef>
                <a:spcPts val="1040"/>
              </a:spcBef>
              <a:buFont typeface="Arial"/>
              <a:buChar char="•"/>
              <a:tabLst>
                <a:tab pos="266700" algn="l"/>
              </a:tabLst>
            </a:pPr>
            <a:r>
              <a:rPr sz="2400" dirty="0">
                <a:latin typeface="Times New Roman"/>
                <a:cs typeface="Times New Roman"/>
              </a:rPr>
              <a:t>If</a:t>
            </a:r>
            <a:r>
              <a:rPr sz="2400" spc="1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node</a:t>
            </a:r>
            <a:r>
              <a:rPr sz="2400" spc="1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n</a:t>
            </a:r>
            <a:r>
              <a:rPr sz="2400" spc="1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test</a:t>
            </a:r>
            <a:r>
              <a:rPr sz="2400" spc="1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A,</a:t>
            </a:r>
            <a:r>
              <a:rPr sz="2400" spc="1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assign</a:t>
            </a:r>
            <a:r>
              <a:rPr sz="2400" spc="1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most</a:t>
            </a:r>
            <a:r>
              <a:rPr sz="2400" spc="1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common</a:t>
            </a:r>
            <a:r>
              <a:rPr sz="2400" spc="1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value</a:t>
            </a:r>
            <a:r>
              <a:rPr sz="2400" spc="1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1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among</a:t>
            </a:r>
            <a:r>
              <a:rPr sz="2400" spc="1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other</a:t>
            </a:r>
            <a:r>
              <a:rPr sz="2400" spc="1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training</a:t>
            </a:r>
            <a:r>
              <a:rPr sz="2400" spc="15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examples 	</a:t>
            </a:r>
            <a:r>
              <a:rPr sz="2400" dirty="0">
                <a:latin typeface="Times New Roman"/>
                <a:cs typeface="Times New Roman"/>
              </a:rPr>
              <a:t>sorted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node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b="1" i="1" spc="-50" dirty="0">
                <a:latin typeface="Times New Roman"/>
                <a:cs typeface="Times New Roman"/>
              </a:rPr>
              <a:t>n</a:t>
            </a:r>
            <a:endParaRPr sz="2400">
              <a:latin typeface="Times New Roman"/>
              <a:cs typeface="Times New Roman"/>
            </a:endParaRPr>
          </a:p>
          <a:p>
            <a:pPr marL="265430" marR="30480" indent="-227329">
              <a:lnSpc>
                <a:spcPts val="2590"/>
              </a:lnSpc>
              <a:spcBef>
                <a:spcPts val="1010"/>
              </a:spcBef>
              <a:buFont typeface="Arial"/>
              <a:buChar char="•"/>
              <a:tabLst>
                <a:tab pos="266700" algn="l"/>
              </a:tabLst>
            </a:pPr>
            <a:r>
              <a:rPr sz="2400" dirty="0">
                <a:latin typeface="Times New Roman"/>
                <a:cs typeface="Times New Roman"/>
              </a:rPr>
              <a:t>Assign</a:t>
            </a:r>
            <a:r>
              <a:rPr sz="2400" spc="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most</a:t>
            </a:r>
            <a:r>
              <a:rPr sz="2400" spc="10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common</a:t>
            </a:r>
            <a:r>
              <a:rPr sz="2400" spc="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value</a:t>
            </a:r>
            <a:r>
              <a:rPr sz="2400" spc="9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among</a:t>
            </a:r>
            <a:r>
              <a:rPr sz="2400" spc="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other</a:t>
            </a:r>
            <a:r>
              <a:rPr sz="2400" spc="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training</a:t>
            </a:r>
            <a:r>
              <a:rPr sz="2400" spc="8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examples</a:t>
            </a:r>
            <a:r>
              <a:rPr sz="2400" spc="10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with</a:t>
            </a:r>
            <a:r>
              <a:rPr sz="2400" spc="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same</a:t>
            </a:r>
            <a:r>
              <a:rPr sz="2400" spc="9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target 	value</a:t>
            </a:r>
            <a:endParaRPr sz="2400">
              <a:latin typeface="Times New Roman"/>
              <a:cs typeface="Times New Roman"/>
            </a:endParaRPr>
          </a:p>
          <a:p>
            <a:pPr marL="264795" marR="31750" indent="-227329">
              <a:lnSpc>
                <a:spcPts val="2590"/>
              </a:lnSpc>
              <a:spcBef>
                <a:spcPts val="1000"/>
              </a:spcBef>
              <a:buFont typeface="Arial"/>
              <a:buChar char="•"/>
              <a:tabLst>
                <a:tab pos="266700" algn="l"/>
              </a:tabLst>
            </a:pPr>
            <a:r>
              <a:rPr sz="2400" dirty="0">
                <a:latin typeface="Times New Roman"/>
                <a:cs typeface="Times New Roman"/>
              </a:rPr>
              <a:t>Assign</a:t>
            </a:r>
            <a:r>
              <a:rPr sz="2400" spc="28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</a:t>
            </a:r>
            <a:r>
              <a:rPr sz="2400" spc="2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probability</a:t>
            </a:r>
            <a:r>
              <a:rPr sz="2400" spc="295" dirty="0">
                <a:latin typeface="Times New Roman"/>
                <a:cs typeface="Times New Roman"/>
              </a:rPr>
              <a:t> </a:t>
            </a:r>
            <a:r>
              <a:rPr sz="2400" i="1" dirty="0">
                <a:latin typeface="Times New Roman"/>
                <a:cs typeface="Times New Roman"/>
              </a:rPr>
              <a:t>p</a:t>
            </a:r>
            <a:r>
              <a:rPr sz="2400" i="1" baseline="-20833" dirty="0">
                <a:latin typeface="Times New Roman"/>
                <a:cs typeface="Times New Roman"/>
              </a:rPr>
              <a:t>i</a:t>
            </a:r>
            <a:r>
              <a:rPr sz="2400" i="1" spc="719" baseline="-20833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2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each</a:t>
            </a:r>
            <a:r>
              <a:rPr sz="2400" spc="2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2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28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possible</a:t>
            </a:r>
            <a:r>
              <a:rPr sz="2400" spc="28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values</a:t>
            </a:r>
            <a:r>
              <a:rPr sz="2400" spc="2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v</a:t>
            </a:r>
            <a:r>
              <a:rPr sz="2400" baseline="-20833" dirty="0">
                <a:latin typeface="Times New Roman"/>
                <a:cs typeface="Times New Roman"/>
              </a:rPr>
              <a:t>i</a:t>
            </a:r>
            <a:r>
              <a:rPr sz="2400" spc="135" baseline="-20833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285" dirty="0">
                <a:latin typeface="Times New Roman"/>
                <a:cs typeface="Times New Roman"/>
              </a:rPr>
              <a:t> </a:t>
            </a:r>
            <a:r>
              <a:rPr sz="2400" b="1" i="1" dirty="0">
                <a:latin typeface="Times New Roman"/>
                <a:cs typeface="Times New Roman"/>
              </a:rPr>
              <a:t>A</a:t>
            </a:r>
            <a:r>
              <a:rPr sz="2400" b="1" i="1" spc="1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rather</a:t>
            </a:r>
            <a:r>
              <a:rPr sz="2400" spc="2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than</a:t>
            </a:r>
            <a:r>
              <a:rPr sz="2400" spc="28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simply 	</a:t>
            </a:r>
            <a:r>
              <a:rPr sz="2400" dirty="0">
                <a:latin typeface="Times New Roman"/>
                <a:cs typeface="Times New Roman"/>
              </a:rPr>
              <a:t>assigning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most common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value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b="1" i="1" spc="-20" dirty="0">
                <a:latin typeface="Times New Roman"/>
                <a:cs typeface="Times New Roman"/>
              </a:rPr>
              <a:t>A(x)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59</a:t>
            </a:fld>
            <a:endParaRPr spc="-25"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77012" rIns="0" bIns="0" rtlCol="0">
            <a:spAutoFit/>
          </a:bodyPr>
          <a:lstStyle/>
          <a:p>
            <a:pPr marL="1007744">
              <a:lnSpc>
                <a:spcPct val="100000"/>
              </a:lnSpc>
              <a:spcBef>
                <a:spcPts val="95"/>
              </a:spcBef>
            </a:pPr>
            <a:r>
              <a:rPr dirty="0"/>
              <a:t>5.</a:t>
            </a:r>
            <a:r>
              <a:rPr spc="-100" dirty="0"/>
              <a:t> </a:t>
            </a:r>
            <a:r>
              <a:rPr spc="-20" dirty="0"/>
              <a:t>Handling</a:t>
            </a:r>
            <a:r>
              <a:rPr spc="-155" dirty="0"/>
              <a:t> </a:t>
            </a:r>
            <a:r>
              <a:rPr dirty="0"/>
              <a:t>Attributes</a:t>
            </a:r>
            <a:r>
              <a:rPr spc="-35" dirty="0"/>
              <a:t> </a:t>
            </a:r>
            <a:r>
              <a:rPr dirty="0"/>
              <a:t>with</a:t>
            </a:r>
            <a:r>
              <a:rPr spc="-5" dirty="0"/>
              <a:t> </a:t>
            </a:r>
            <a:r>
              <a:rPr dirty="0"/>
              <a:t>Differing</a:t>
            </a:r>
            <a:r>
              <a:rPr spc="-35" dirty="0"/>
              <a:t> </a:t>
            </a:r>
            <a:r>
              <a:rPr spc="-10" dirty="0"/>
              <a:t>Costs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916940" y="1186864"/>
            <a:ext cx="10063480" cy="3295015"/>
          </a:xfrm>
          <a:prstGeom prst="rect">
            <a:avLst/>
          </a:prstGeom>
        </p:spPr>
        <p:txBody>
          <a:bodyPr vert="horz" wrap="square" lIns="0" tIns="1028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10"/>
              </a:spcBef>
            </a:pPr>
            <a:r>
              <a:rPr sz="2400" dirty="0">
                <a:latin typeface="Times New Roman"/>
                <a:cs typeface="Times New Roman"/>
              </a:rPr>
              <a:t>In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some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learning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tasks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instance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attributes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may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have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associated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costs.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715"/>
              </a:spcBef>
            </a:pPr>
            <a:r>
              <a:rPr sz="2400" dirty="0">
                <a:latin typeface="Times New Roman"/>
                <a:cs typeface="Times New Roman"/>
              </a:rPr>
              <a:t>For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example:</a:t>
            </a:r>
            <a:endParaRPr sz="2400">
              <a:latin typeface="Times New Roman"/>
              <a:cs typeface="Times New Roman"/>
            </a:endParaRPr>
          </a:p>
          <a:p>
            <a:pPr marL="240029" marR="600075" indent="-227329">
              <a:lnSpc>
                <a:spcPts val="2590"/>
              </a:lnSpc>
              <a:spcBef>
                <a:spcPts val="1045"/>
              </a:spcBef>
              <a:buFont typeface="Arial"/>
              <a:buChar char="•"/>
              <a:tabLst>
                <a:tab pos="241300" algn="l"/>
              </a:tabLst>
            </a:pPr>
            <a:r>
              <a:rPr sz="2400" dirty="0">
                <a:latin typeface="Times New Roman"/>
                <a:cs typeface="Times New Roman"/>
              </a:rPr>
              <a:t>In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learning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classify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medical diseases,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patients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described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terms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of 	</a:t>
            </a:r>
            <a:r>
              <a:rPr sz="2400" dirty="0">
                <a:latin typeface="Times New Roman"/>
                <a:cs typeface="Times New Roman"/>
              </a:rPr>
              <a:t>attributes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such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as</a:t>
            </a:r>
            <a:r>
              <a:rPr sz="2400" b="1" spc="-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Temperature,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BiopsyResult,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Pulse,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BloodTestResults,</a:t>
            </a:r>
            <a:r>
              <a:rPr sz="2400" spc="-55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Times New Roman"/>
                <a:cs typeface="Times New Roman"/>
              </a:rPr>
              <a:t>etc.</a:t>
            </a:r>
            <a:endParaRPr sz="2400">
              <a:latin typeface="Times New Roman"/>
              <a:cs typeface="Times New Roman"/>
            </a:endParaRPr>
          </a:p>
          <a:p>
            <a:pPr marL="240029" marR="147955" indent="-227329">
              <a:lnSpc>
                <a:spcPts val="2590"/>
              </a:lnSpc>
              <a:spcBef>
                <a:spcPts val="1005"/>
              </a:spcBef>
              <a:buFont typeface="Arial"/>
              <a:buChar char="•"/>
              <a:tabLst>
                <a:tab pos="241300" algn="l"/>
              </a:tabLst>
            </a:pPr>
            <a:r>
              <a:rPr sz="2400" dirty="0">
                <a:latin typeface="Times New Roman"/>
                <a:cs typeface="Times New Roman"/>
              </a:rPr>
              <a:t>These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attributes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vary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significantly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their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costs,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both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terms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monetary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Times New Roman"/>
                <a:cs typeface="Times New Roman"/>
              </a:rPr>
              <a:t>cost 	</a:t>
            </a:r>
            <a:r>
              <a:rPr sz="2400" dirty="0">
                <a:latin typeface="Times New Roman"/>
                <a:cs typeface="Times New Roman"/>
              </a:rPr>
              <a:t>and cost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 patient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comfort</a:t>
            </a:r>
            <a:endParaRPr sz="2400">
              <a:latin typeface="Times New Roman"/>
              <a:cs typeface="Times New Roman"/>
            </a:endParaRPr>
          </a:p>
          <a:p>
            <a:pPr marL="240029" indent="-227329">
              <a:lnSpc>
                <a:spcPts val="2735"/>
              </a:lnSpc>
              <a:spcBef>
                <a:spcPts val="670"/>
              </a:spcBef>
              <a:buFont typeface="Arial"/>
              <a:buChar char="•"/>
              <a:tabLst>
                <a:tab pos="240029" algn="l"/>
              </a:tabLst>
            </a:pPr>
            <a:r>
              <a:rPr sz="2400" dirty="0">
                <a:latin typeface="Times New Roman"/>
                <a:cs typeface="Times New Roman"/>
              </a:rPr>
              <a:t>Decision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trees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use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low-</a:t>
            </a:r>
            <a:r>
              <a:rPr sz="2400" dirty="0">
                <a:latin typeface="Times New Roman"/>
                <a:cs typeface="Times New Roman"/>
              </a:rPr>
              <a:t>cost attributes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where possible,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depends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only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on high-</a:t>
            </a:r>
            <a:r>
              <a:rPr sz="2400" spc="-20" dirty="0">
                <a:latin typeface="Times New Roman"/>
                <a:cs typeface="Times New Roman"/>
              </a:rPr>
              <a:t>cost</a:t>
            </a:r>
            <a:endParaRPr sz="2400">
              <a:latin typeface="Times New Roman"/>
              <a:cs typeface="Times New Roman"/>
            </a:endParaRPr>
          </a:p>
          <a:p>
            <a:pPr marL="241300">
              <a:lnSpc>
                <a:spcPts val="2735"/>
              </a:lnSpc>
            </a:pPr>
            <a:r>
              <a:rPr sz="2400" dirty="0">
                <a:latin typeface="Times New Roman"/>
                <a:cs typeface="Times New Roman"/>
              </a:rPr>
              <a:t>attributes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only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when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needed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produce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reliable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classifications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6</a:t>
            </a:fld>
            <a:endParaRPr spc="-25"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973962" y="306395"/>
            <a:ext cx="8244205" cy="1301115"/>
          </a:xfrm>
          <a:prstGeom prst="rect">
            <a:avLst/>
          </a:prstGeom>
        </p:spPr>
        <p:txBody>
          <a:bodyPr vert="horz" wrap="square" lIns="0" tIns="88265" rIns="0" bIns="0" rtlCol="0">
            <a:spAutoFit/>
          </a:bodyPr>
          <a:lstStyle/>
          <a:p>
            <a:pPr marL="492759" marR="5080" indent="-480059">
              <a:lnSpc>
                <a:spcPts val="4760"/>
              </a:lnSpc>
              <a:spcBef>
                <a:spcPts val="695"/>
              </a:spcBef>
            </a:pPr>
            <a:r>
              <a:rPr sz="4400" spc="-130" dirty="0"/>
              <a:t>APPROPRIATE</a:t>
            </a:r>
            <a:r>
              <a:rPr sz="4400" b="0" spc="-90" dirty="0">
                <a:latin typeface="Times New Roman"/>
                <a:cs typeface="Times New Roman"/>
              </a:rPr>
              <a:t> </a:t>
            </a:r>
            <a:r>
              <a:rPr sz="4400" spc="-200" dirty="0"/>
              <a:t>PROBLEMS</a:t>
            </a:r>
            <a:r>
              <a:rPr sz="4400" b="0" spc="-95" dirty="0">
                <a:latin typeface="Times New Roman"/>
                <a:cs typeface="Times New Roman"/>
              </a:rPr>
              <a:t> </a:t>
            </a:r>
            <a:r>
              <a:rPr sz="4400" spc="-30" dirty="0"/>
              <a:t>FOR</a:t>
            </a:r>
            <a:r>
              <a:rPr sz="4400" b="0" spc="-30" dirty="0">
                <a:latin typeface="Times New Roman"/>
                <a:cs typeface="Times New Roman"/>
              </a:rPr>
              <a:t> </a:t>
            </a:r>
            <a:r>
              <a:rPr sz="4400" spc="-105" dirty="0"/>
              <a:t>DECISION</a:t>
            </a:r>
            <a:r>
              <a:rPr sz="4400" b="0" spc="-120" dirty="0">
                <a:latin typeface="Times New Roman"/>
                <a:cs typeface="Times New Roman"/>
              </a:rPr>
              <a:t> </a:t>
            </a:r>
            <a:r>
              <a:rPr sz="4400" spc="-245" dirty="0"/>
              <a:t>TREE</a:t>
            </a:r>
            <a:r>
              <a:rPr sz="4400" b="0" spc="-120" dirty="0">
                <a:latin typeface="Times New Roman"/>
                <a:cs typeface="Times New Roman"/>
              </a:rPr>
              <a:t> </a:t>
            </a:r>
            <a:r>
              <a:rPr sz="4400" spc="-10" dirty="0"/>
              <a:t>LEARNING</a:t>
            </a:r>
            <a:endParaRPr sz="4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16936" y="2267827"/>
            <a:ext cx="10360025" cy="3534410"/>
          </a:xfrm>
          <a:prstGeom prst="rect">
            <a:avLst/>
          </a:prstGeom>
        </p:spPr>
        <p:txBody>
          <a:bodyPr vert="horz" wrap="square" lIns="0" tIns="53975" rIns="0" bIns="0" rtlCol="0">
            <a:spAutoFit/>
          </a:bodyPr>
          <a:lstStyle/>
          <a:p>
            <a:pPr marL="12700" marR="5080" indent="-635">
              <a:lnSpc>
                <a:spcPts val="2590"/>
              </a:lnSpc>
              <a:spcBef>
                <a:spcPts val="425"/>
              </a:spcBef>
              <a:tabLst>
                <a:tab pos="1257935" algn="l"/>
                <a:tab pos="1873250" algn="l"/>
                <a:tab pos="3032125" algn="l"/>
                <a:tab pos="3397885" algn="l"/>
                <a:tab pos="4690110" algn="l"/>
                <a:tab pos="5344160" algn="l"/>
                <a:tab pos="6231255" algn="l"/>
                <a:tab pos="6630670" algn="l"/>
                <a:tab pos="7924800" algn="l"/>
                <a:tab pos="8629015" algn="l"/>
                <a:tab pos="9162415" algn="l"/>
              </a:tabLst>
            </a:pPr>
            <a:r>
              <a:rPr sz="2400" spc="-10" dirty="0">
                <a:latin typeface="Times New Roman"/>
                <a:cs typeface="Times New Roman"/>
              </a:rPr>
              <a:t>Decision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0" dirty="0">
                <a:latin typeface="Times New Roman"/>
                <a:cs typeface="Times New Roman"/>
              </a:rPr>
              <a:t>tree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learning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5" dirty="0">
                <a:latin typeface="Times New Roman"/>
                <a:cs typeface="Times New Roman"/>
              </a:rPr>
              <a:t>is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generally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0" dirty="0">
                <a:latin typeface="Times New Roman"/>
                <a:cs typeface="Times New Roman"/>
              </a:rPr>
              <a:t>best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suited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5" dirty="0">
                <a:latin typeface="Times New Roman"/>
                <a:cs typeface="Times New Roman"/>
              </a:rPr>
              <a:t>to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problems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0" dirty="0">
                <a:latin typeface="Times New Roman"/>
                <a:cs typeface="Times New Roman"/>
              </a:rPr>
              <a:t>with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5" dirty="0">
                <a:latin typeface="Times New Roman"/>
                <a:cs typeface="Times New Roman"/>
              </a:rPr>
              <a:t>the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following characteristics: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845"/>
              </a:spcBef>
            </a:pPr>
            <a:endParaRPr sz="2400">
              <a:latin typeface="Times New Roman"/>
              <a:cs typeface="Times New Roman"/>
            </a:endParaRPr>
          </a:p>
          <a:p>
            <a:pPr marL="469900" marR="5080" indent="-457834" algn="just">
              <a:lnSpc>
                <a:spcPts val="2590"/>
              </a:lnSpc>
              <a:buAutoNum type="arabicPeriod"/>
              <a:tabLst>
                <a:tab pos="469900" algn="l"/>
              </a:tabLst>
            </a:pPr>
            <a:r>
              <a:rPr sz="2400" b="1" i="1" dirty="0">
                <a:latin typeface="Times New Roman"/>
                <a:cs typeface="Times New Roman"/>
              </a:rPr>
              <a:t>Instances</a:t>
            </a:r>
            <a:r>
              <a:rPr sz="2400" b="1" i="1" spc="95" dirty="0">
                <a:latin typeface="Times New Roman"/>
                <a:cs typeface="Times New Roman"/>
              </a:rPr>
              <a:t> </a:t>
            </a:r>
            <a:r>
              <a:rPr sz="2400" b="1" i="1" dirty="0">
                <a:latin typeface="Times New Roman"/>
                <a:cs typeface="Times New Roman"/>
              </a:rPr>
              <a:t>are</a:t>
            </a:r>
            <a:r>
              <a:rPr sz="2400" b="1" i="1" spc="95" dirty="0">
                <a:latin typeface="Times New Roman"/>
                <a:cs typeface="Times New Roman"/>
              </a:rPr>
              <a:t> </a:t>
            </a:r>
            <a:r>
              <a:rPr sz="2400" b="1" i="1" dirty="0">
                <a:latin typeface="Times New Roman"/>
                <a:cs typeface="Times New Roman"/>
              </a:rPr>
              <a:t>represented</a:t>
            </a:r>
            <a:r>
              <a:rPr sz="2400" b="1" i="1" spc="100" dirty="0">
                <a:latin typeface="Times New Roman"/>
                <a:cs typeface="Times New Roman"/>
              </a:rPr>
              <a:t> </a:t>
            </a:r>
            <a:r>
              <a:rPr sz="2400" b="1" i="1" dirty="0">
                <a:latin typeface="Times New Roman"/>
                <a:cs typeface="Times New Roman"/>
              </a:rPr>
              <a:t>by</a:t>
            </a:r>
            <a:r>
              <a:rPr sz="2400" b="1" i="1" spc="90" dirty="0">
                <a:latin typeface="Times New Roman"/>
                <a:cs typeface="Times New Roman"/>
              </a:rPr>
              <a:t> </a:t>
            </a:r>
            <a:r>
              <a:rPr sz="2400" b="1" i="1" spc="-10" dirty="0">
                <a:latin typeface="Times New Roman"/>
                <a:cs typeface="Times New Roman"/>
              </a:rPr>
              <a:t>attribute-</a:t>
            </a:r>
            <a:r>
              <a:rPr sz="2400" b="1" i="1" dirty="0">
                <a:latin typeface="Times New Roman"/>
                <a:cs typeface="Times New Roman"/>
              </a:rPr>
              <a:t>value</a:t>
            </a:r>
            <a:r>
              <a:rPr sz="2400" b="1" i="1" spc="100" dirty="0">
                <a:latin typeface="Times New Roman"/>
                <a:cs typeface="Times New Roman"/>
              </a:rPr>
              <a:t> </a:t>
            </a:r>
            <a:r>
              <a:rPr sz="2400" b="1" i="1" dirty="0">
                <a:latin typeface="Times New Roman"/>
                <a:cs typeface="Times New Roman"/>
              </a:rPr>
              <a:t>pairs</a:t>
            </a:r>
            <a:r>
              <a:rPr sz="2400" b="1" i="1" spc="114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–</a:t>
            </a:r>
            <a:r>
              <a:rPr sz="2400" spc="9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Instances</a:t>
            </a:r>
            <a:r>
              <a:rPr sz="2400" spc="10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are</a:t>
            </a:r>
            <a:r>
              <a:rPr sz="2400" spc="10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described</a:t>
            </a:r>
            <a:r>
              <a:rPr sz="2400" spc="110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by </a:t>
            </a:r>
            <a:r>
              <a:rPr sz="2400" dirty="0">
                <a:latin typeface="Times New Roman"/>
                <a:cs typeface="Times New Roman"/>
              </a:rPr>
              <a:t>a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fixed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set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attributes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and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their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values</a:t>
            </a:r>
            <a:endParaRPr sz="2400">
              <a:latin typeface="Times New Roman"/>
              <a:cs typeface="Times New Roman"/>
            </a:endParaRPr>
          </a:p>
          <a:p>
            <a:pPr marL="468630" marR="5080" indent="-456565" algn="just">
              <a:lnSpc>
                <a:spcPct val="90100"/>
              </a:lnSpc>
              <a:spcBef>
                <a:spcPts val="955"/>
              </a:spcBef>
              <a:buAutoNum type="arabicPeriod"/>
              <a:tabLst>
                <a:tab pos="469900" algn="l"/>
              </a:tabLst>
            </a:pPr>
            <a:r>
              <a:rPr sz="2400" b="1" i="1" dirty="0">
                <a:latin typeface="Times New Roman"/>
                <a:cs typeface="Times New Roman"/>
              </a:rPr>
              <a:t>The</a:t>
            </a:r>
            <a:r>
              <a:rPr sz="2400" b="1" i="1" spc="350" dirty="0">
                <a:latin typeface="Times New Roman"/>
                <a:cs typeface="Times New Roman"/>
              </a:rPr>
              <a:t> </a:t>
            </a:r>
            <a:r>
              <a:rPr sz="2400" b="1" i="1" dirty="0">
                <a:latin typeface="Times New Roman"/>
                <a:cs typeface="Times New Roman"/>
              </a:rPr>
              <a:t>target</a:t>
            </a:r>
            <a:r>
              <a:rPr sz="2400" b="1" i="1" spc="340" dirty="0">
                <a:latin typeface="Times New Roman"/>
                <a:cs typeface="Times New Roman"/>
              </a:rPr>
              <a:t> </a:t>
            </a:r>
            <a:r>
              <a:rPr sz="2400" b="1" i="1" dirty="0">
                <a:latin typeface="Times New Roman"/>
                <a:cs typeface="Times New Roman"/>
              </a:rPr>
              <a:t>function</a:t>
            </a:r>
            <a:r>
              <a:rPr sz="2400" b="1" i="1" spc="350" dirty="0">
                <a:latin typeface="Times New Roman"/>
                <a:cs typeface="Times New Roman"/>
              </a:rPr>
              <a:t> </a:t>
            </a:r>
            <a:r>
              <a:rPr sz="2400" b="1" i="1" dirty="0">
                <a:latin typeface="Times New Roman"/>
                <a:cs typeface="Times New Roman"/>
              </a:rPr>
              <a:t>has</a:t>
            </a:r>
            <a:r>
              <a:rPr sz="2400" b="1" i="1" spc="345" dirty="0">
                <a:latin typeface="Times New Roman"/>
                <a:cs typeface="Times New Roman"/>
              </a:rPr>
              <a:t> </a:t>
            </a:r>
            <a:r>
              <a:rPr sz="2400" b="1" i="1" dirty="0">
                <a:latin typeface="Times New Roman"/>
                <a:cs typeface="Times New Roman"/>
              </a:rPr>
              <a:t>discrete</a:t>
            </a:r>
            <a:r>
              <a:rPr sz="2400" b="1" i="1" spc="350" dirty="0">
                <a:latin typeface="Times New Roman"/>
                <a:cs typeface="Times New Roman"/>
              </a:rPr>
              <a:t> </a:t>
            </a:r>
            <a:r>
              <a:rPr sz="2400" b="1" i="1" dirty="0">
                <a:latin typeface="Times New Roman"/>
                <a:cs typeface="Times New Roman"/>
              </a:rPr>
              <a:t>output</a:t>
            </a:r>
            <a:r>
              <a:rPr sz="2400" b="1" i="1" spc="350" dirty="0">
                <a:latin typeface="Times New Roman"/>
                <a:cs typeface="Times New Roman"/>
              </a:rPr>
              <a:t> </a:t>
            </a:r>
            <a:r>
              <a:rPr sz="2400" b="1" i="1" dirty="0">
                <a:latin typeface="Times New Roman"/>
                <a:cs typeface="Times New Roman"/>
              </a:rPr>
              <a:t>values</a:t>
            </a:r>
            <a:r>
              <a:rPr sz="2400" b="1" i="1" spc="3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–</a:t>
            </a:r>
            <a:r>
              <a:rPr sz="2400" spc="3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3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decision</a:t>
            </a:r>
            <a:r>
              <a:rPr sz="2400" spc="3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tree</a:t>
            </a:r>
            <a:r>
              <a:rPr sz="2400" spc="3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assigns</a:t>
            </a:r>
            <a:r>
              <a:rPr sz="2400" spc="355" dirty="0">
                <a:latin typeface="Times New Roman"/>
                <a:cs typeface="Times New Roman"/>
              </a:rPr>
              <a:t> </a:t>
            </a:r>
            <a:r>
              <a:rPr sz="2400" spc="-50" dirty="0">
                <a:latin typeface="Times New Roman"/>
                <a:cs typeface="Times New Roman"/>
              </a:rPr>
              <a:t>a 	</a:t>
            </a:r>
            <a:r>
              <a:rPr sz="2400" dirty="0">
                <a:latin typeface="Times New Roman"/>
                <a:cs typeface="Times New Roman"/>
              </a:rPr>
              <a:t>Boolean</a:t>
            </a:r>
            <a:r>
              <a:rPr sz="2400" spc="1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classification</a:t>
            </a:r>
            <a:r>
              <a:rPr sz="2400" spc="1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(e.g.,</a:t>
            </a:r>
            <a:r>
              <a:rPr sz="2400" spc="1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yes</a:t>
            </a:r>
            <a:r>
              <a:rPr sz="2400" spc="1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or</a:t>
            </a:r>
            <a:r>
              <a:rPr sz="2400" spc="1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no)</a:t>
            </a:r>
            <a:r>
              <a:rPr sz="2400" spc="1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1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each</a:t>
            </a:r>
            <a:r>
              <a:rPr sz="2400" spc="1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example.</a:t>
            </a:r>
            <a:r>
              <a:rPr sz="2400" spc="1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Decision</a:t>
            </a:r>
            <a:r>
              <a:rPr sz="2400" spc="1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tree</a:t>
            </a:r>
            <a:r>
              <a:rPr sz="2400" spc="16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methods 	</a:t>
            </a:r>
            <a:r>
              <a:rPr sz="2400" dirty="0">
                <a:latin typeface="Times New Roman"/>
                <a:cs typeface="Times New Roman"/>
              </a:rPr>
              <a:t>easily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extend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learning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functions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with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more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than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two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possible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output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values.</a:t>
            </a:r>
            <a:endParaRPr sz="2400">
              <a:latin typeface="Times New Roman"/>
              <a:cs typeface="Times New Roman"/>
            </a:endParaRPr>
          </a:p>
          <a:p>
            <a:pPr marL="469900" indent="-457200" algn="just">
              <a:lnSpc>
                <a:spcPct val="100000"/>
              </a:lnSpc>
              <a:spcBef>
                <a:spcPts val="720"/>
              </a:spcBef>
              <a:buAutoNum type="arabicPeriod"/>
              <a:tabLst>
                <a:tab pos="469900" algn="l"/>
              </a:tabLst>
            </a:pPr>
            <a:r>
              <a:rPr sz="2400" b="1" i="1" dirty="0">
                <a:latin typeface="Times New Roman"/>
                <a:cs typeface="Times New Roman"/>
              </a:rPr>
              <a:t>Disjunctive</a:t>
            </a:r>
            <a:r>
              <a:rPr sz="2400" b="1" i="1" spc="-55" dirty="0">
                <a:latin typeface="Times New Roman"/>
                <a:cs typeface="Times New Roman"/>
              </a:rPr>
              <a:t> </a:t>
            </a:r>
            <a:r>
              <a:rPr sz="2400" b="1" i="1" dirty="0">
                <a:latin typeface="Times New Roman"/>
                <a:cs typeface="Times New Roman"/>
              </a:rPr>
              <a:t>descriptions</a:t>
            </a:r>
            <a:r>
              <a:rPr sz="2400" b="1" i="1" spc="-35" dirty="0">
                <a:latin typeface="Times New Roman"/>
                <a:cs typeface="Times New Roman"/>
              </a:rPr>
              <a:t> </a:t>
            </a:r>
            <a:r>
              <a:rPr sz="2400" b="1" i="1" dirty="0">
                <a:latin typeface="Times New Roman"/>
                <a:cs typeface="Times New Roman"/>
              </a:rPr>
              <a:t>may</a:t>
            </a:r>
            <a:r>
              <a:rPr sz="2400" b="1" i="1" spc="-25" dirty="0">
                <a:latin typeface="Times New Roman"/>
                <a:cs typeface="Times New Roman"/>
              </a:rPr>
              <a:t> </a:t>
            </a:r>
            <a:r>
              <a:rPr sz="2400" b="1" i="1" dirty="0">
                <a:latin typeface="Times New Roman"/>
                <a:cs typeface="Times New Roman"/>
              </a:rPr>
              <a:t>be</a:t>
            </a:r>
            <a:r>
              <a:rPr sz="2400" b="1" i="1" spc="-30" dirty="0">
                <a:latin typeface="Times New Roman"/>
                <a:cs typeface="Times New Roman"/>
              </a:rPr>
              <a:t> </a:t>
            </a:r>
            <a:r>
              <a:rPr sz="2400" b="1" i="1" spc="-10" dirty="0">
                <a:latin typeface="Times New Roman"/>
                <a:cs typeface="Times New Roman"/>
              </a:rPr>
              <a:t>required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16940" y="532886"/>
            <a:ext cx="7605395" cy="22161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latin typeface="Times New Roman"/>
                <a:cs typeface="Times New Roman"/>
              </a:rPr>
              <a:t>How</a:t>
            </a:r>
            <a:r>
              <a:rPr sz="2400" b="1" spc="-9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to</a:t>
            </a:r>
            <a:r>
              <a:rPr sz="2400" b="1" spc="-4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Learn</a:t>
            </a:r>
            <a:r>
              <a:rPr sz="2400" b="1" spc="-150" dirty="0">
                <a:latin typeface="Times New Roman"/>
                <a:cs typeface="Times New Roman"/>
              </a:rPr>
              <a:t> </a:t>
            </a:r>
            <a:r>
              <a:rPr sz="2400" b="1" spc="-20" dirty="0">
                <a:latin typeface="Times New Roman"/>
                <a:cs typeface="Times New Roman"/>
              </a:rPr>
              <a:t>A</a:t>
            </a:r>
            <a:r>
              <a:rPr sz="2400" b="1" spc="-14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Consistent</a:t>
            </a:r>
            <a:r>
              <a:rPr sz="2400" b="1" spc="-65" dirty="0">
                <a:latin typeface="Times New Roman"/>
                <a:cs typeface="Times New Roman"/>
              </a:rPr>
              <a:t> </a:t>
            </a:r>
            <a:r>
              <a:rPr sz="2400" b="1" spc="-40" dirty="0">
                <a:latin typeface="Times New Roman"/>
                <a:cs typeface="Times New Roman"/>
              </a:rPr>
              <a:t>Tree</a:t>
            </a:r>
            <a:r>
              <a:rPr sz="2400" b="1" spc="-5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with</a:t>
            </a:r>
            <a:r>
              <a:rPr sz="2400" b="1" spc="-3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Low</a:t>
            </a:r>
            <a:r>
              <a:rPr sz="2400" b="1" spc="-4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Expected</a:t>
            </a:r>
            <a:r>
              <a:rPr sz="2400" b="1" spc="-40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Cost?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45"/>
              </a:spcBef>
            </a:pP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400" dirty="0">
                <a:latin typeface="Times New Roman"/>
                <a:cs typeface="Times New Roman"/>
              </a:rPr>
              <a:t>One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approach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replace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Gain by </a:t>
            </a:r>
            <a:r>
              <a:rPr sz="2400" b="1" i="1" spc="-10" dirty="0">
                <a:latin typeface="Times New Roman"/>
                <a:cs typeface="Times New Roman"/>
              </a:rPr>
              <a:t>Cost-</a:t>
            </a:r>
            <a:r>
              <a:rPr sz="2400" b="1" i="1" dirty="0">
                <a:latin typeface="Times New Roman"/>
                <a:cs typeface="Times New Roman"/>
              </a:rPr>
              <a:t>Normalized-</a:t>
            </a:r>
            <a:r>
              <a:rPr sz="2400" b="1" i="1" spc="-20" dirty="0">
                <a:latin typeface="Times New Roman"/>
                <a:cs typeface="Times New Roman"/>
              </a:rPr>
              <a:t>Gain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40"/>
              </a:spcBef>
            </a:pP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400" b="1" dirty="0">
                <a:latin typeface="Times New Roman"/>
                <a:cs typeface="Times New Roman"/>
              </a:rPr>
              <a:t>Examples</a:t>
            </a:r>
            <a:r>
              <a:rPr sz="2400" b="1" spc="-2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of</a:t>
            </a:r>
            <a:r>
              <a:rPr sz="2400" b="1" spc="-2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normalization</a:t>
            </a:r>
            <a:r>
              <a:rPr sz="2400" b="1" spc="-30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functions</a:t>
            </a:r>
            <a:endParaRPr sz="2400">
              <a:latin typeface="Times New Roman"/>
              <a:cs typeface="Times New Roman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100492" y="2996218"/>
            <a:ext cx="5979414" cy="3032359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60</a:t>
            </a:fld>
            <a:endParaRPr spc="-25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7</a:t>
            </a:fld>
            <a:endParaRPr spc="-25" dirty="0"/>
          </a:p>
        </p:txBody>
      </p:sp>
      <p:sp>
        <p:nvSpPr>
          <p:cNvPr id="2" name="object 2"/>
          <p:cNvSpPr txBox="1"/>
          <p:nvPr/>
        </p:nvSpPr>
        <p:spPr>
          <a:xfrm>
            <a:off x="993136" y="925825"/>
            <a:ext cx="10308590" cy="47815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69900" marR="5080" indent="-457834" algn="just">
              <a:lnSpc>
                <a:spcPct val="100000"/>
              </a:lnSpc>
              <a:spcBef>
                <a:spcPts val="100"/>
              </a:spcBef>
              <a:buAutoNum type="arabicPeriod" startAt="4"/>
              <a:tabLst>
                <a:tab pos="469900" algn="l"/>
              </a:tabLst>
            </a:pPr>
            <a:r>
              <a:rPr sz="2400" b="1" i="1" dirty="0">
                <a:latin typeface="Times New Roman"/>
                <a:cs typeface="Times New Roman"/>
              </a:rPr>
              <a:t>The</a:t>
            </a:r>
            <a:r>
              <a:rPr sz="2400" b="1" i="1" spc="409" dirty="0">
                <a:latin typeface="Times New Roman"/>
                <a:cs typeface="Times New Roman"/>
              </a:rPr>
              <a:t> </a:t>
            </a:r>
            <a:r>
              <a:rPr sz="2400" b="1" i="1" dirty="0">
                <a:latin typeface="Times New Roman"/>
                <a:cs typeface="Times New Roman"/>
              </a:rPr>
              <a:t>training</a:t>
            </a:r>
            <a:r>
              <a:rPr sz="2400" b="1" i="1" spc="415" dirty="0">
                <a:latin typeface="Times New Roman"/>
                <a:cs typeface="Times New Roman"/>
              </a:rPr>
              <a:t> </a:t>
            </a:r>
            <a:r>
              <a:rPr sz="2400" b="1" i="1" dirty="0">
                <a:latin typeface="Times New Roman"/>
                <a:cs typeface="Times New Roman"/>
              </a:rPr>
              <a:t>data</a:t>
            </a:r>
            <a:r>
              <a:rPr sz="2400" b="1" i="1" spc="420" dirty="0">
                <a:latin typeface="Times New Roman"/>
                <a:cs typeface="Times New Roman"/>
              </a:rPr>
              <a:t> </a:t>
            </a:r>
            <a:r>
              <a:rPr sz="2400" b="1" i="1" dirty="0">
                <a:latin typeface="Times New Roman"/>
                <a:cs typeface="Times New Roman"/>
              </a:rPr>
              <a:t>may</a:t>
            </a:r>
            <a:r>
              <a:rPr sz="2400" b="1" i="1" spc="409" dirty="0">
                <a:latin typeface="Times New Roman"/>
                <a:cs typeface="Times New Roman"/>
              </a:rPr>
              <a:t> </a:t>
            </a:r>
            <a:r>
              <a:rPr sz="2400" b="1" i="1" dirty="0">
                <a:latin typeface="Times New Roman"/>
                <a:cs typeface="Times New Roman"/>
              </a:rPr>
              <a:t>contain</a:t>
            </a:r>
            <a:r>
              <a:rPr sz="2400" b="1" i="1" spc="415" dirty="0">
                <a:latin typeface="Times New Roman"/>
                <a:cs typeface="Times New Roman"/>
              </a:rPr>
              <a:t> </a:t>
            </a:r>
            <a:r>
              <a:rPr sz="2400" b="1" i="1" dirty="0">
                <a:latin typeface="Times New Roman"/>
                <a:cs typeface="Times New Roman"/>
              </a:rPr>
              <a:t>errors</a:t>
            </a:r>
            <a:r>
              <a:rPr sz="2400" b="1" i="1" spc="4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–</a:t>
            </a:r>
            <a:r>
              <a:rPr sz="2400" spc="4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Decision</a:t>
            </a:r>
            <a:r>
              <a:rPr sz="2400" spc="4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tree</a:t>
            </a:r>
            <a:r>
              <a:rPr sz="2400" spc="40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learning</a:t>
            </a:r>
            <a:r>
              <a:rPr sz="2400" spc="4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methods</a:t>
            </a:r>
            <a:r>
              <a:rPr sz="2400" spc="425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are </a:t>
            </a:r>
            <a:r>
              <a:rPr sz="2400" dirty="0">
                <a:latin typeface="Times New Roman"/>
                <a:cs typeface="Times New Roman"/>
              </a:rPr>
              <a:t>robust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errors, both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errors in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classifications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 training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examples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and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errors </a:t>
            </a:r>
            <a:r>
              <a:rPr sz="2400" dirty="0">
                <a:latin typeface="Times New Roman"/>
                <a:cs typeface="Times New Roman"/>
              </a:rPr>
              <a:t>in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attribute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values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that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describe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these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examples.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20"/>
              </a:spcBef>
              <a:buFont typeface="Times New Roman"/>
              <a:buAutoNum type="arabicPeriod" startAt="4"/>
            </a:pPr>
            <a:endParaRPr sz="2400">
              <a:latin typeface="Times New Roman"/>
              <a:cs typeface="Times New Roman"/>
            </a:endParaRPr>
          </a:p>
          <a:p>
            <a:pPr marL="469900" marR="5080" indent="-457834" algn="just">
              <a:lnSpc>
                <a:spcPct val="100000"/>
              </a:lnSpc>
              <a:buAutoNum type="arabicPeriod" startAt="4"/>
              <a:tabLst>
                <a:tab pos="469900" algn="l"/>
              </a:tabLst>
            </a:pPr>
            <a:r>
              <a:rPr sz="2400" b="1" i="1" dirty="0">
                <a:latin typeface="Times New Roman"/>
                <a:cs typeface="Times New Roman"/>
              </a:rPr>
              <a:t>The</a:t>
            </a:r>
            <a:r>
              <a:rPr sz="2400" b="1" i="1" spc="95" dirty="0">
                <a:latin typeface="Times New Roman"/>
                <a:cs typeface="Times New Roman"/>
              </a:rPr>
              <a:t>  </a:t>
            </a:r>
            <a:r>
              <a:rPr sz="2400" b="1" i="1" dirty="0">
                <a:latin typeface="Times New Roman"/>
                <a:cs typeface="Times New Roman"/>
              </a:rPr>
              <a:t>training</a:t>
            </a:r>
            <a:r>
              <a:rPr sz="2400" b="1" i="1" spc="95" dirty="0">
                <a:latin typeface="Times New Roman"/>
                <a:cs typeface="Times New Roman"/>
              </a:rPr>
              <a:t>  </a:t>
            </a:r>
            <a:r>
              <a:rPr sz="2400" b="1" i="1" dirty="0">
                <a:latin typeface="Times New Roman"/>
                <a:cs typeface="Times New Roman"/>
              </a:rPr>
              <a:t>data</a:t>
            </a:r>
            <a:r>
              <a:rPr sz="2400" b="1" i="1" spc="100" dirty="0">
                <a:latin typeface="Times New Roman"/>
                <a:cs typeface="Times New Roman"/>
              </a:rPr>
              <a:t>  </a:t>
            </a:r>
            <a:r>
              <a:rPr sz="2400" b="1" i="1" dirty="0">
                <a:latin typeface="Times New Roman"/>
                <a:cs typeface="Times New Roman"/>
              </a:rPr>
              <a:t>may</a:t>
            </a:r>
            <a:r>
              <a:rPr sz="2400" b="1" i="1" spc="95" dirty="0">
                <a:latin typeface="Times New Roman"/>
                <a:cs typeface="Times New Roman"/>
              </a:rPr>
              <a:t>  </a:t>
            </a:r>
            <a:r>
              <a:rPr sz="2400" b="1" i="1" dirty="0">
                <a:latin typeface="Times New Roman"/>
                <a:cs typeface="Times New Roman"/>
              </a:rPr>
              <a:t>contain</a:t>
            </a:r>
            <a:r>
              <a:rPr sz="2400" b="1" i="1" spc="95" dirty="0">
                <a:latin typeface="Times New Roman"/>
                <a:cs typeface="Times New Roman"/>
              </a:rPr>
              <a:t>  </a:t>
            </a:r>
            <a:r>
              <a:rPr sz="2400" b="1" i="1" dirty="0">
                <a:latin typeface="Times New Roman"/>
                <a:cs typeface="Times New Roman"/>
              </a:rPr>
              <a:t>missing</a:t>
            </a:r>
            <a:r>
              <a:rPr sz="2400" b="1" i="1" spc="100" dirty="0">
                <a:latin typeface="Times New Roman"/>
                <a:cs typeface="Times New Roman"/>
              </a:rPr>
              <a:t>  </a:t>
            </a:r>
            <a:r>
              <a:rPr sz="2400" b="1" i="1" dirty="0">
                <a:latin typeface="Times New Roman"/>
                <a:cs typeface="Times New Roman"/>
              </a:rPr>
              <a:t>attribute</a:t>
            </a:r>
            <a:r>
              <a:rPr sz="2400" b="1" i="1" spc="90" dirty="0">
                <a:latin typeface="Times New Roman"/>
                <a:cs typeface="Times New Roman"/>
              </a:rPr>
              <a:t>  </a:t>
            </a:r>
            <a:r>
              <a:rPr sz="2400" b="1" i="1" dirty="0">
                <a:latin typeface="Times New Roman"/>
                <a:cs typeface="Times New Roman"/>
              </a:rPr>
              <a:t>values</a:t>
            </a:r>
            <a:r>
              <a:rPr sz="2400" b="1" i="1" spc="100" dirty="0">
                <a:latin typeface="Times New Roman"/>
                <a:cs typeface="Times New Roman"/>
              </a:rPr>
              <a:t>  </a:t>
            </a:r>
            <a:r>
              <a:rPr sz="2400" b="1" dirty="0">
                <a:latin typeface="Times New Roman"/>
                <a:cs typeface="Times New Roman"/>
              </a:rPr>
              <a:t>–</a:t>
            </a:r>
            <a:r>
              <a:rPr sz="2400" b="1" spc="95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Decision</a:t>
            </a:r>
            <a:r>
              <a:rPr sz="2400" spc="95" dirty="0">
                <a:latin typeface="Times New Roman"/>
                <a:cs typeface="Times New Roman"/>
              </a:rPr>
              <a:t>  </a:t>
            </a:r>
            <a:r>
              <a:rPr sz="2400" spc="-20" dirty="0">
                <a:latin typeface="Times New Roman"/>
                <a:cs typeface="Times New Roman"/>
              </a:rPr>
              <a:t>tree </a:t>
            </a:r>
            <a:r>
              <a:rPr sz="2400" dirty="0">
                <a:latin typeface="Times New Roman"/>
                <a:cs typeface="Times New Roman"/>
              </a:rPr>
              <a:t>methods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can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be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used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even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when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some training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examples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have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unknown </a:t>
            </a:r>
            <a:r>
              <a:rPr sz="2400" spc="-10" dirty="0">
                <a:latin typeface="Times New Roman"/>
                <a:cs typeface="Times New Roman"/>
              </a:rPr>
              <a:t>values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20"/>
              </a:spcBef>
              <a:buFont typeface="Times New Roman"/>
              <a:buAutoNum type="arabicPeriod" startAt="4"/>
            </a:pPr>
            <a:endParaRPr sz="2400">
              <a:latin typeface="Times New Roman"/>
              <a:cs typeface="Times New Roman"/>
            </a:endParaRPr>
          </a:p>
          <a:p>
            <a:pPr marL="353060" marR="5715" lvl="1" indent="-340995" algn="just">
              <a:lnSpc>
                <a:spcPct val="100000"/>
              </a:lnSpc>
              <a:spcBef>
                <a:spcPts val="5"/>
              </a:spcBef>
              <a:buFont typeface="Arial"/>
              <a:buChar char="•"/>
              <a:tabLst>
                <a:tab pos="355600" algn="l"/>
              </a:tabLst>
            </a:pPr>
            <a:r>
              <a:rPr sz="2400" dirty="0">
                <a:latin typeface="Times New Roman"/>
                <a:cs typeface="Times New Roman"/>
              </a:rPr>
              <a:t>Decision</a:t>
            </a:r>
            <a:r>
              <a:rPr sz="2400" spc="1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tree</a:t>
            </a:r>
            <a:r>
              <a:rPr sz="2400" spc="1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learning</a:t>
            </a:r>
            <a:r>
              <a:rPr sz="2400" spc="1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has</a:t>
            </a:r>
            <a:r>
              <a:rPr sz="2400" spc="1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been</a:t>
            </a:r>
            <a:r>
              <a:rPr sz="2400" spc="1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applied</a:t>
            </a:r>
            <a:r>
              <a:rPr sz="2400" spc="1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1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problems</a:t>
            </a:r>
            <a:r>
              <a:rPr sz="2400" spc="1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such</a:t>
            </a:r>
            <a:r>
              <a:rPr sz="2400" spc="1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as</a:t>
            </a:r>
            <a:r>
              <a:rPr sz="2400" spc="1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learning</a:t>
            </a:r>
            <a:r>
              <a:rPr sz="2400" spc="1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15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classify 	</a:t>
            </a:r>
            <a:r>
              <a:rPr sz="2400" i="1" dirty="0">
                <a:latin typeface="Times New Roman"/>
                <a:cs typeface="Times New Roman"/>
              </a:rPr>
              <a:t>medical</a:t>
            </a:r>
            <a:r>
              <a:rPr sz="2400" i="1" spc="375" dirty="0">
                <a:latin typeface="Times New Roman"/>
                <a:cs typeface="Times New Roman"/>
              </a:rPr>
              <a:t> </a:t>
            </a:r>
            <a:r>
              <a:rPr sz="2400" i="1" dirty="0">
                <a:latin typeface="Times New Roman"/>
                <a:cs typeface="Times New Roman"/>
              </a:rPr>
              <a:t>patients</a:t>
            </a:r>
            <a:r>
              <a:rPr sz="2400" i="1" spc="380" dirty="0">
                <a:latin typeface="Times New Roman"/>
                <a:cs typeface="Times New Roman"/>
              </a:rPr>
              <a:t> </a:t>
            </a:r>
            <a:r>
              <a:rPr sz="2400" i="1" dirty="0">
                <a:latin typeface="Times New Roman"/>
                <a:cs typeface="Times New Roman"/>
              </a:rPr>
              <a:t>by</a:t>
            </a:r>
            <a:r>
              <a:rPr sz="2400" i="1" spc="360" dirty="0">
                <a:latin typeface="Times New Roman"/>
                <a:cs typeface="Times New Roman"/>
              </a:rPr>
              <a:t> </a:t>
            </a:r>
            <a:r>
              <a:rPr sz="2400" i="1" dirty="0">
                <a:latin typeface="Times New Roman"/>
                <a:cs typeface="Times New Roman"/>
              </a:rPr>
              <a:t>their</a:t>
            </a:r>
            <a:r>
              <a:rPr sz="2400" i="1" spc="375" dirty="0">
                <a:latin typeface="Times New Roman"/>
                <a:cs typeface="Times New Roman"/>
              </a:rPr>
              <a:t> </a:t>
            </a:r>
            <a:r>
              <a:rPr sz="2400" i="1" dirty="0">
                <a:latin typeface="Times New Roman"/>
                <a:cs typeface="Times New Roman"/>
              </a:rPr>
              <a:t>disease,</a:t>
            </a:r>
            <a:r>
              <a:rPr sz="2400" i="1" spc="350" dirty="0">
                <a:latin typeface="Times New Roman"/>
                <a:cs typeface="Times New Roman"/>
              </a:rPr>
              <a:t> </a:t>
            </a:r>
            <a:r>
              <a:rPr sz="2400" i="1" dirty="0">
                <a:latin typeface="Times New Roman"/>
                <a:cs typeface="Times New Roman"/>
              </a:rPr>
              <a:t>equipment</a:t>
            </a:r>
            <a:r>
              <a:rPr sz="2400" i="1" spc="370" dirty="0">
                <a:latin typeface="Times New Roman"/>
                <a:cs typeface="Times New Roman"/>
              </a:rPr>
              <a:t> </a:t>
            </a:r>
            <a:r>
              <a:rPr sz="2400" i="1" dirty="0">
                <a:latin typeface="Times New Roman"/>
                <a:cs typeface="Times New Roman"/>
              </a:rPr>
              <a:t>malfunctions</a:t>
            </a:r>
            <a:r>
              <a:rPr sz="2400" i="1" spc="380" dirty="0">
                <a:latin typeface="Times New Roman"/>
                <a:cs typeface="Times New Roman"/>
              </a:rPr>
              <a:t> </a:t>
            </a:r>
            <a:r>
              <a:rPr sz="2400" i="1" dirty="0">
                <a:latin typeface="Times New Roman"/>
                <a:cs typeface="Times New Roman"/>
              </a:rPr>
              <a:t>by</a:t>
            </a:r>
            <a:r>
              <a:rPr sz="2400" i="1" spc="370" dirty="0">
                <a:latin typeface="Times New Roman"/>
                <a:cs typeface="Times New Roman"/>
              </a:rPr>
              <a:t> </a:t>
            </a:r>
            <a:r>
              <a:rPr sz="2400" i="1" dirty="0">
                <a:latin typeface="Times New Roman"/>
                <a:cs typeface="Times New Roman"/>
              </a:rPr>
              <a:t>their</a:t>
            </a:r>
            <a:r>
              <a:rPr sz="2400" i="1" spc="380" dirty="0">
                <a:latin typeface="Times New Roman"/>
                <a:cs typeface="Times New Roman"/>
              </a:rPr>
              <a:t> </a:t>
            </a:r>
            <a:r>
              <a:rPr sz="2400" i="1" dirty="0">
                <a:latin typeface="Times New Roman"/>
                <a:cs typeface="Times New Roman"/>
              </a:rPr>
              <a:t>cause</a:t>
            </a:r>
            <a:r>
              <a:rPr sz="2400" dirty="0">
                <a:latin typeface="Times New Roman"/>
                <a:cs typeface="Times New Roman"/>
              </a:rPr>
              <a:t>,</a:t>
            </a:r>
            <a:r>
              <a:rPr sz="2400" spc="370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and 	</a:t>
            </a:r>
            <a:r>
              <a:rPr sz="2400" i="1" dirty="0">
                <a:latin typeface="Times New Roman"/>
                <a:cs typeface="Times New Roman"/>
              </a:rPr>
              <a:t>loan</a:t>
            </a:r>
            <a:r>
              <a:rPr sz="2400" i="1" spc="-10" dirty="0">
                <a:latin typeface="Times New Roman"/>
                <a:cs typeface="Times New Roman"/>
              </a:rPr>
              <a:t> </a:t>
            </a:r>
            <a:r>
              <a:rPr sz="2400" i="1" dirty="0">
                <a:latin typeface="Times New Roman"/>
                <a:cs typeface="Times New Roman"/>
              </a:rPr>
              <a:t>applicants</a:t>
            </a:r>
            <a:r>
              <a:rPr sz="2400" i="1" spc="-15" dirty="0">
                <a:latin typeface="Times New Roman"/>
                <a:cs typeface="Times New Roman"/>
              </a:rPr>
              <a:t> </a:t>
            </a:r>
            <a:r>
              <a:rPr sz="2400" i="1" dirty="0">
                <a:latin typeface="Times New Roman"/>
                <a:cs typeface="Times New Roman"/>
              </a:rPr>
              <a:t>by</a:t>
            </a:r>
            <a:r>
              <a:rPr sz="2400" i="1" spc="-10" dirty="0">
                <a:latin typeface="Times New Roman"/>
                <a:cs typeface="Times New Roman"/>
              </a:rPr>
              <a:t> </a:t>
            </a:r>
            <a:r>
              <a:rPr sz="2400" i="1" dirty="0">
                <a:latin typeface="Times New Roman"/>
                <a:cs typeface="Times New Roman"/>
              </a:rPr>
              <a:t>their</a:t>
            </a:r>
            <a:r>
              <a:rPr sz="2400" i="1" spc="-15" dirty="0">
                <a:latin typeface="Times New Roman"/>
                <a:cs typeface="Times New Roman"/>
              </a:rPr>
              <a:t> </a:t>
            </a:r>
            <a:r>
              <a:rPr sz="2400" i="1" dirty="0">
                <a:latin typeface="Times New Roman"/>
                <a:cs typeface="Times New Roman"/>
              </a:rPr>
              <a:t>likelihood</a:t>
            </a:r>
            <a:r>
              <a:rPr sz="2400" i="1" spc="-35" dirty="0">
                <a:latin typeface="Times New Roman"/>
                <a:cs typeface="Times New Roman"/>
              </a:rPr>
              <a:t> </a:t>
            </a:r>
            <a:r>
              <a:rPr sz="2400" i="1" dirty="0">
                <a:latin typeface="Times New Roman"/>
                <a:cs typeface="Times New Roman"/>
              </a:rPr>
              <a:t>of</a:t>
            </a:r>
            <a:r>
              <a:rPr sz="2400" i="1" spc="-10" dirty="0">
                <a:latin typeface="Times New Roman"/>
                <a:cs typeface="Times New Roman"/>
              </a:rPr>
              <a:t> </a:t>
            </a:r>
            <a:r>
              <a:rPr sz="2400" i="1" dirty="0">
                <a:latin typeface="Times New Roman"/>
                <a:cs typeface="Times New Roman"/>
              </a:rPr>
              <a:t>defaulting</a:t>
            </a:r>
            <a:r>
              <a:rPr sz="2400" i="1" spc="-30" dirty="0">
                <a:latin typeface="Times New Roman"/>
                <a:cs typeface="Times New Roman"/>
              </a:rPr>
              <a:t> </a:t>
            </a:r>
            <a:r>
              <a:rPr sz="2400" i="1" dirty="0">
                <a:latin typeface="Times New Roman"/>
                <a:cs typeface="Times New Roman"/>
              </a:rPr>
              <a:t>on</a:t>
            </a:r>
            <a:r>
              <a:rPr sz="2400" i="1" spc="5" dirty="0">
                <a:latin typeface="Times New Roman"/>
                <a:cs typeface="Times New Roman"/>
              </a:rPr>
              <a:t> </a:t>
            </a:r>
            <a:r>
              <a:rPr sz="2400" i="1" spc="-10" dirty="0">
                <a:latin typeface="Times New Roman"/>
                <a:cs typeface="Times New Roman"/>
              </a:rPr>
              <a:t>payments</a:t>
            </a:r>
            <a:r>
              <a:rPr sz="2400" spc="-10" dirty="0">
                <a:latin typeface="Times New Roman"/>
                <a:cs typeface="Times New Roman"/>
              </a:rPr>
              <a:t>.</a:t>
            </a:r>
            <a:endParaRPr sz="2400">
              <a:latin typeface="Times New Roman"/>
              <a:cs typeface="Times New Roman"/>
            </a:endParaRPr>
          </a:p>
          <a:p>
            <a:pPr lvl="1">
              <a:lnSpc>
                <a:spcPct val="100000"/>
              </a:lnSpc>
              <a:spcBef>
                <a:spcPts val="120"/>
              </a:spcBef>
              <a:buFont typeface="Arial"/>
              <a:buChar char="•"/>
            </a:pPr>
            <a:endParaRPr sz="2400">
              <a:latin typeface="Times New Roman"/>
              <a:cs typeface="Times New Roman"/>
            </a:endParaRPr>
          </a:p>
          <a:p>
            <a:pPr marL="353060" marR="5080" lvl="1" indent="-340995" algn="just">
              <a:lnSpc>
                <a:spcPct val="100000"/>
              </a:lnSpc>
              <a:buFont typeface="Arial"/>
              <a:buChar char="•"/>
              <a:tabLst>
                <a:tab pos="355600" algn="l"/>
              </a:tabLst>
            </a:pPr>
            <a:r>
              <a:rPr sz="2400" dirty="0">
                <a:latin typeface="Times New Roman"/>
                <a:cs typeface="Times New Roman"/>
              </a:rPr>
              <a:t>Such problems, in</a:t>
            </a:r>
            <a:r>
              <a:rPr sz="2400" spc="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which the task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 to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classify examples</a:t>
            </a:r>
            <a:r>
              <a:rPr sz="2400" spc="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into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one of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 discrete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set 	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possible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categories,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are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often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referred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as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b="1" i="1" dirty="0">
                <a:latin typeface="Times New Roman"/>
                <a:cs typeface="Times New Roman"/>
              </a:rPr>
              <a:t>classification</a:t>
            </a:r>
            <a:r>
              <a:rPr sz="2400" b="1" i="1" spc="-35" dirty="0">
                <a:latin typeface="Times New Roman"/>
                <a:cs typeface="Times New Roman"/>
              </a:rPr>
              <a:t> </a:t>
            </a:r>
            <a:r>
              <a:rPr sz="2400" b="1" i="1" spc="-10" dirty="0">
                <a:latin typeface="Times New Roman"/>
                <a:cs typeface="Times New Roman"/>
              </a:rPr>
              <a:t>problems.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8</a:t>
            </a:fld>
            <a:endParaRPr spc="-25"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71197" y="306395"/>
            <a:ext cx="10250805" cy="1301115"/>
          </a:xfrm>
          <a:prstGeom prst="rect">
            <a:avLst/>
          </a:prstGeom>
        </p:spPr>
        <p:txBody>
          <a:bodyPr vert="horz" wrap="square" lIns="0" tIns="88265" rIns="0" bIns="0" rtlCol="0">
            <a:spAutoFit/>
          </a:bodyPr>
          <a:lstStyle/>
          <a:p>
            <a:pPr marL="3388360" marR="5080" indent="-3376295">
              <a:lnSpc>
                <a:spcPts val="4760"/>
              </a:lnSpc>
              <a:spcBef>
                <a:spcPts val="695"/>
              </a:spcBef>
            </a:pPr>
            <a:r>
              <a:rPr sz="4400" spc="-155" dirty="0"/>
              <a:t>THE</a:t>
            </a:r>
            <a:r>
              <a:rPr sz="4400" b="0" spc="-105" dirty="0">
                <a:latin typeface="Times New Roman"/>
                <a:cs typeface="Times New Roman"/>
              </a:rPr>
              <a:t> </a:t>
            </a:r>
            <a:r>
              <a:rPr sz="4400" spc="-200" dirty="0"/>
              <a:t>BASIC</a:t>
            </a:r>
            <a:r>
              <a:rPr sz="4400" b="0" spc="-125" dirty="0">
                <a:latin typeface="Times New Roman"/>
                <a:cs typeface="Times New Roman"/>
              </a:rPr>
              <a:t> </a:t>
            </a:r>
            <a:r>
              <a:rPr sz="4400" spc="-100" dirty="0"/>
              <a:t>DECISION</a:t>
            </a:r>
            <a:r>
              <a:rPr sz="4400" b="0" spc="-110" dirty="0">
                <a:latin typeface="Times New Roman"/>
                <a:cs typeface="Times New Roman"/>
              </a:rPr>
              <a:t> </a:t>
            </a:r>
            <a:r>
              <a:rPr sz="4400" spc="-245" dirty="0"/>
              <a:t>TREE</a:t>
            </a:r>
            <a:r>
              <a:rPr sz="4400" b="0" spc="-95" dirty="0">
                <a:latin typeface="Times New Roman"/>
                <a:cs typeface="Times New Roman"/>
              </a:rPr>
              <a:t> </a:t>
            </a:r>
            <a:r>
              <a:rPr sz="4400" spc="-65" dirty="0"/>
              <a:t>LEARNING</a:t>
            </a:r>
            <a:r>
              <a:rPr sz="4400" b="0" spc="-65" dirty="0">
                <a:latin typeface="Times New Roman"/>
                <a:cs typeface="Times New Roman"/>
              </a:rPr>
              <a:t> </a:t>
            </a:r>
            <a:r>
              <a:rPr sz="4400" spc="-20" dirty="0"/>
              <a:t>ALGORITHM</a:t>
            </a:r>
            <a:endParaRPr sz="4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16943" y="2173339"/>
            <a:ext cx="238315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0029" indent="-227329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240029" algn="l"/>
                <a:tab pos="1069975" algn="l"/>
              </a:tabLst>
            </a:pPr>
            <a:r>
              <a:rPr sz="2400" spc="-20" dirty="0">
                <a:latin typeface="Times New Roman"/>
                <a:cs typeface="Times New Roman"/>
              </a:rPr>
              <a:t>Most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algorithms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475991" y="2173339"/>
            <a:ext cx="780097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669290" algn="l"/>
                <a:tab pos="1446530" algn="l"/>
                <a:tab pos="2219325" algn="l"/>
                <a:tab pos="3672204" algn="l"/>
                <a:tab pos="4226560" algn="l"/>
                <a:tab pos="5424805" algn="l"/>
                <a:tab pos="6639559" algn="l"/>
                <a:tab pos="7415530" algn="l"/>
              </a:tabLst>
            </a:pPr>
            <a:r>
              <a:rPr sz="2400" spc="-20" dirty="0">
                <a:latin typeface="Times New Roman"/>
                <a:cs typeface="Times New Roman"/>
              </a:rPr>
              <a:t>that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0" dirty="0">
                <a:latin typeface="Times New Roman"/>
                <a:cs typeface="Times New Roman"/>
              </a:rPr>
              <a:t>have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0" dirty="0">
                <a:latin typeface="Times New Roman"/>
                <a:cs typeface="Times New Roman"/>
              </a:rPr>
              <a:t>been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developed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5" dirty="0">
                <a:latin typeface="Times New Roman"/>
                <a:cs typeface="Times New Roman"/>
              </a:rPr>
              <a:t>for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learning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decision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trees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5" dirty="0">
                <a:latin typeface="Times New Roman"/>
                <a:cs typeface="Times New Roman"/>
              </a:rPr>
              <a:t>are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145543" y="2502785"/>
            <a:ext cx="10130790" cy="1049655"/>
          </a:xfrm>
          <a:prstGeom prst="rect">
            <a:avLst/>
          </a:prstGeom>
        </p:spPr>
        <p:txBody>
          <a:bodyPr vert="horz" wrap="square" lIns="0" tIns="53975" rIns="0" bIns="0" rtlCol="0">
            <a:spAutoFit/>
          </a:bodyPr>
          <a:lstStyle/>
          <a:p>
            <a:pPr marL="12700" marR="5080" algn="just">
              <a:lnSpc>
                <a:spcPts val="2590"/>
              </a:lnSpc>
              <a:spcBef>
                <a:spcPts val="425"/>
              </a:spcBef>
            </a:pPr>
            <a:r>
              <a:rPr sz="2400" dirty="0">
                <a:latin typeface="Times New Roman"/>
                <a:cs typeface="Times New Roman"/>
              </a:rPr>
              <a:t>variations</a:t>
            </a:r>
            <a:r>
              <a:rPr sz="2400" spc="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on</a:t>
            </a:r>
            <a:r>
              <a:rPr sz="2400" spc="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</a:t>
            </a:r>
            <a:r>
              <a:rPr sz="2400" spc="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core</a:t>
            </a:r>
            <a:r>
              <a:rPr sz="2400" spc="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algorithm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that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employs</a:t>
            </a:r>
            <a:r>
              <a:rPr sz="2400" spc="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</a:t>
            </a:r>
            <a:r>
              <a:rPr sz="2400" spc="1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top-</a:t>
            </a:r>
            <a:r>
              <a:rPr sz="2400" dirty="0">
                <a:latin typeface="Times New Roman"/>
                <a:cs typeface="Times New Roman"/>
              </a:rPr>
              <a:t>down,</a:t>
            </a:r>
            <a:r>
              <a:rPr sz="2400" spc="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greedy</a:t>
            </a:r>
            <a:r>
              <a:rPr sz="2400" spc="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search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through</a:t>
            </a:r>
            <a:r>
              <a:rPr sz="2400" spc="15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the </a:t>
            </a:r>
            <a:r>
              <a:rPr sz="2400" dirty="0">
                <a:latin typeface="Times New Roman"/>
                <a:cs typeface="Times New Roman"/>
              </a:rPr>
              <a:t>space</a:t>
            </a:r>
            <a:r>
              <a:rPr sz="2400" spc="130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120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possible</a:t>
            </a:r>
            <a:r>
              <a:rPr sz="2400" spc="125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decision</a:t>
            </a:r>
            <a:r>
              <a:rPr sz="2400" spc="120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trees.</a:t>
            </a:r>
            <a:r>
              <a:rPr sz="2400" spc="114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This</a:t>
            </a:r>
            <a:r>
              <a:rPr sz="2400" spc="130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approach</a:t>
            </a:r>
            <a:r>
              <a:rPr sz="2400" spc="120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120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exemplified</a:t>
            </a:r>
            <a:r>
              <a:rPr sz="2400" spc="125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by</a:t>
            </a:r>
            <a:r>
              <a:rPr sz="2400" spc="120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125" dirty="0">
                <a:latin typeface="Times New Roman"/>
                <a:cs typeface="Times New Roman"/>
              </a:rPr>
              <a:t>  </a:t>
            </a:r>
            <a:r>
              <a:rPr sz="2400" spc="-25" dirty="0">
                <a:latin typeface="Times New Roman"/>
                <a:cs typeface="Times New Roman"/>
              </a:rPr>
              <a:t>ID3 </a:t>
            </a:r>
            <a:r>
              <a:rPr sz="2400" dirty="0">
                <a:latin typeface="Times New Roman"/>
                <a:cs typeface="Times New Roman"/>
              </a:rPr>
              <a:t>algorithm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and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its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successor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Times New Roman"/>
                <a:cs typeface="Times New Roman"/>
              </a:rPr>
              <a:t>C4.5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pc="-25" dirty="0"/>
              <a:t>9</a:t>
            </a:fld>
            <a:endParaRPr spc="-25"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821307" y="608147"/>
            <a:ext cx="6548755" cy="6972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spc="155" dirty="0"/>
              <a:t>What</a:t>
            </a:r>
            <a:r>
              <a:rPr sz="4400" b="0" spc="-160" dirty="0">
                <a:latin typeface="Times New Roman"/>
                <a:cs typeface="Times New Roman"/>
              </a:rPr>
              <a:t> </a:t>
            </a:r>
            <a:r>
              <a:rPr sz="4400" spc="55" dirty="0"/>
              <a:t>is</a:t>
            </a:r>
            <a:r>
              <a:rPr sz="4400" b="0" spc="-155" dirty="0">
                <a:latin typeface="Times New Roman"/>
                <a:cs typeface="Times New Roman"/>
              </a:rPr>
              <a:t> </a:t>
            </a:r>
            <a:r>
              <a:rPr sz="4400" spc="70" dirty="0"/>
              <a:t>the</a:t>
            </a:r>
            <a:r>
              <a:rPr sz="4400" b="0" spc="-135" dirty="0">
                <a:latin typeface="Times New Roman"/>
                <a:cs typeface="Times New Roman"/>
              </a:rPr>
              <a:t> </a:t>
            </a:r>
            <a:r>
              <a:rPr sz="4400" spc="-10" dirty="0"/>
              <a:t>ID3</a:t>
            </a:r>
            <a:r>
              <a:rPr sz="4400" b="0" spc="-150" dirty="0">
                <a:latin typeface="Times New Roman"/>
                <a:cs typeface="Times New Roman"/>
              </a:rPr>
              <a:t> </a:t>
            </a:r>
            <a:r>
              <a:rPr sz="4400" spc="-55" dirty="0"/>
              <a:t>algorithm?</a:t>
            </a:r>
            <a:endParaRPr sz="4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16936" y="1754656"/>
            <a:ext cx="10358120" cy="2759710"/>
          </a:xfrm>
          <a:prstGeom prst="rect">
            <a:avLst/>
          </a:prstGeom>
        </p:spPr>
        <p:txBody>
          <a:bodyPr vert="horz" wrap="square" lIns="0" tIns="113664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894"/>
              </a:spcBef>
              <a:buFont typeface="Arial"/>
              <a:buChar char="•"/>
              <a:tabLst>
                <a:tab pos="355600" algn="l"/>
              </a:tabLst>
            </a:pPr>
            <a:r>
              <a:rPr sz="2400" dirty="0">
                <a:latin typeface="Times New Roman"/>
                <a:cs typeface="Times New Roman"/>
              </a:rPr>
              <a:t>ID3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stands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for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Iterative</a:t>
            </a:r>
            <a:r>
              <a:rPr sz="2400" spc="-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Dichotomiser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spc="-50" dirty="0">
                <a:latin typeface="Times New Roman"/>
                <a:cs typeface="Times New Roman"/>
              </a:rPr>
              <a:t>3</a:t>
            </a:r>
            <a:endParaRPr sz="24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795"/>
              </a:spcBef>
              <a:buFont typeface="Arial"/>
              <a:buChar char="•"/>
              <a:tabLst>
                <a:tab pos="355600" algn="l"/>
              </a:tabLst>
            </a:pPr>
            <a:r>
              <a:rPr sz="2400" dirty="0">
                <a:latin typeface="Times New Roman"/>
                <a:cs typeface="Times New Roman"/>
              </a:rPr>
              <a:t>ID3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precursor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C4.5</a:t>
            </a:r>
            <a:r>
              <a:rPr sz="2400" spc="-14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Algorithm.</a:t>
            </a:r>
            <a:endParaRPr sz="24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780"/>
              </a:spcBef>
              <a:buFont typeface="Arial"/>
              <a:buChar char="•"/>
              <a:tabLst>
                <a:tab pos="355600" algn="l"/>
              </a:tabLst>
            </a:pP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ID3 algorithm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was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invented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by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Ross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Quinlan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Times New Roman"/>
                <a:cs typeface="Times New Roman"/>
              </a:rPr>
              <a:t>1975</a:t>
            </a:r>
            <a:endParaRPr sz="24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795"/>
              </a:spcBef>
              <a:buFont typeface="Arial"/>
              <a:buChar char="•"/>
              <a:tabLst>
                <a:tab pos="355600" algn="l"/>
              </a:tabLst>
            </a:pPr>
            <a:r>
              <a:rPr sz="2400" dirty="0">
                <a:latin typeface="Times New Roman"/>
                <a:cs typeface="Times New Roman"/>
              </a:rPr>
              <a:t>Used</a:t>
            </a:r>
            <a:r>
              <a:rPr sz="2400" spc="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generate</a:t>
            </a:r>
            <a:r>
              <a:rPr sz="2400" spc="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</a:t>
            </a:r>
            <a:r>
              <a:rPr sz="2400" spc="9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decision</a:t>
            </a:r>
            <a:r>
              <a:rPr sz="2400" spc="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tree</a:t>
            </a:r>
            <a:r>
              <a:rPr sz="2400" spc="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from</a:t>
            </a:r>
            <a:r>
              <a:rPr sz="2400" spc="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</a:t>
            </a:r>
            <a:r>
              <a:rPr sz="2400" spc="9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given</a:t>
            </a:r>
            <a:r>
              <a:rPr sz="2400" spc="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data</a:t>
            </a:r>
            <a:r>
              <a:rPr sz="2400" spc="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set</a:t>
            </a:r>
            <a:r>
              <a:rPr sz="2400" spc="10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by</a:t>
            </a:r>
            <a:r>
              <a:rPr sz="2400" spc="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employing</a:t>
            </a:r>
            <a:r>
              <a:rPr sz="2400" spc="9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</a:t>
            </a:r>
            <a:r>
              <a:rPr sz="2400" spc="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top-</a:t>
            </a:r>
            <a:r>
              <a:rPr sz="2400" spc="-10" dirty="0">
                <a:latin typeface="Times New Roman"/>
                <a:cs typeface="Times New Roman"/>
              </a:rPr>
              <a:t>down,</a:t>
            </a:r>
            <a:endParaRPr sz="2400">
              <a:latin typeface="Times New Roman"/>
              <a:cs typeface="Times New Roman"/>
            </a:endParaRPr>
          </a:p>
          <a:p>
            <a:pPr marL="355600">
              <a:lnSpc>
                <a:spcPct val="100000"/>
              </a:lnSpc>
              <a:spcBef>
                <a:spcPts val="290"/>
              </a:spcBef>
            </a:pPr>
            <a:r>
              <a:rPr sz="2400" dirty="0">
                <a:latin typeface="Times New Roman"/>
                <a:cs typeface="Times New Roman"/>
              </a:rPr>
              <a:t>greedy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search,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test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each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attribute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at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every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node of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tree.</a:t>
            </a:r>
            <a:endParaRPr sz="24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790"/>
              </a:spcBef>
              <a:buFont typeface="Arial"/>
              <a:buChar char="•"/>
              <a:tabLst>
                <a:tab pos="355600" algn="l"/>
              </a:tabLst>
            </a:pP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resulting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tree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used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classify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future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samples.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4998</Words>
  <Application>Microsoft Office PowerPoint</Application>
  <PresentationFormat>Widescreen</PresentationFormat>
  <Paragraphs>462</Paragraphs>
  <Slides>60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60</vt:i4>
      </vt:variant>
    </vt:vector>
  </HeadingPairs>
  <TitlesOfParts>
    <vt:vector size="68" baseType="lpstr">
      <vt:lpstr>Arial</vt:lpstr>
      <vt:lpstr>Calibri</vt:lpstr>
      <vt:lpstr>Carlito</vt:lpstr>
      <vt:lpstr>DejaVu Sans</vt:lpstr>
      <vt:lpstr>Liberation Sans Narrow</vt:lpstr>
      <vt:lpstr>Times New Roman</vt:lpstr>
      <vt:lpstr>Verdana</vt:lpstr>
      <vt:lpstr>Office Theme</vt:lpstr>
      <vt:lpstr>MODULE -2 DECISION TREE LEARNING</vt:lpstr>
      <vt:lpstr>Decision tree learning is a method for approximating discrete-valued target functions, in which the learned function is represented by a decision tree.</vt:lpstr>
      <vt:lpstr>DECISION TREE REPRESENTATION</vt:lpstr>
      <vt:lpstr>PowerPoint Presentation</vt:lpstr>
      <vt:lpstr>PowerPoint Presentation</vt:lpstr>
      <vt:lpstr>APPROPRIATE PROBLEMS FOR DECISION TREE LEARNING</vt:lpstr>
      <vt:lpstr>PowerPoint Presentation</vt:lpstr>
      <vt:lpstr>THE BASIC DECISION TREE LEARNING ALGORITHM</vt:lpstr>
      <vt:lpstr>What is the ID3 algorithm?</vt:lpstr>
      <vt:lpstr>ID3 algorithm</vt:lpstr>
      <vt:lpstr>PowerPoint Presentation</vt:lpstr>
      <vt:lpstr>Which Attribute Is the Best Classifier?</vt:lpstr>
      <vt:lpstr>ENTROPY MEASURES HOMOGENEITY OF EXAMPLES</vt:lpstr>
      <vt:lpstr>PowerPoint Presentation</vt:lpstr>
      <vt:lpstr>PowerPoint Presentation</vt:lpstr>
      <vt:lpstr>PowerPoint Presentation</vt:lpstr>
      <vt:lpstr>INFORMATION GAIN MEASURES THE EXPECTED REDUCTION IN ENTROPY</vt:lpstr>
      <vt:lpstr>PowerPoint Presentation</vt:lpstr>
      <vt:lpstr>An Illustrative Example</vt:lpstr>
      <vt:lpstr>PowerPoint Presentation</vt:lpstr>
      <vt:lpstr>ID3 determines the information gain for each candidate attribute (i.e., Outlook, Temperature, Humidity, and Wind), then selects the one with highest information gain</vt:lpstr>
      <vt:lpstr>PowerPoint Presentation</vt:lpstr>
      <vt:lpstr>PowerPoint Presentation</vt:lpstr>
      <vt:lpstr>PowerPoint Presentation</vt:lpstr>
      <vt:lpstr>PowerPoint Presentation</vt:lpstr>
      <vt:lpstr>HYPOTHESIS SPACE SEARCH IN DECISION TREE LEARNING</vt:lpstr>
      <vt:lpstr>PowerPoint Presentation</vt:lpstr>
      <vt:lpstr>By viewing ID3 in terms of its search space and search strategy, we can get some insight into its capabilities and limitations</vt:lpstr>
      <vt:lpstr>PowerPoint Presentation</vt:lpstr>
      <vt:lpstr>PowerPoint Presentation</vt:lpstr>
      <vt:lpstr>INDUCTIVE BIAS IN DECISION TREE LEARNING</vt:lpstr>
      <vt:lpstr>PowerPoint Presentation</vt:lpstr>
      <vt:lpstr>A closer approximation to the inductive bias of ID3: Shorter trees are preferred over longer trees. Trees that place high information gain attributes close to the root are preferred over those that do not.</vt:lpstr>
      <vt:lpstr>Restriction Biases and Preference Biases</vt:lpstr>
      <vt:lpstr>Restriction Biases and Preference Biases</vt:lpstr>
      <vt:lpstr>Which type of inductive bias is preferred in order to generalize beyond the training data, a preference bias or restriction bias?</vt:lpstr>
      <vt:lpstr>Occam's razor</vt:lpstr>
      <vt:lpstr>Why Prefer Short Hypotheses ?</vt:lpstr>
      <vt:lpstr>PowerPoint Presentation</vt:lpstr>
      <vt:lpstr>ISSUES IN DECISION TREE LEARNING</vt:lpstr>
      <vt:lpstr>1. Avoiding Overfitting the Data</vt:lpstr>
      <vt:lpstr>PowerPoint Presentation</vt:lpstr>
      <vt:lpstr>PowerPoint Presentation</vt:lpstr>
      <vt:lpstr>Approaches to avoiding overfitting in decision tree learning</vt:lpstr>
      <vt:lpstr>Reduced-Error Pruning</vt:lpstr>
      <vt:lpstr>The impact of reduced-error pruning on the accuracy of the decision tree is illustrated in below figure</vt:lpstr>
      <vt:lpstr>Pros and Cons</vt:lpstr>
      <vt:lpstr>Rule Post-Pruning</vt:lpstr>
      <vt:lpstr>Converting a Decision Tree into Rules</vt:lpstr>
      <vt:lpstr>PowerPoint Presentation</vt:lpstr>
      <vt:lpstr>PowerPoint Presentation</vt:lpstr>
      <vt:lpstr>2. Incorporating Continuous-Valued Attributes</vt:lpstr>
      <vt:lpstr>PowerPoint Presentation</vt:lpstr>
      <vt:lpstr>3. Alternative Measures for Selecting Attributes</vt:lpstr>
      <vt:lpstr>PowerPoint Presentation</vt:lpstr>
      <vt:lpstr>4. Handling Training Examples with Missing Attribute Values</vt:lpstr>
      <vt:lpstr>PowerPoint Presentation</vt:lpstr>
      <vt:lpstr>PowerPoint Presentation</vt:lpstr>
      <vt:lpstr>5. Handling Attributes with Differing Costs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ACP</cp:lastModifiedBy>
  <cp:revision>1</cp:revision>
  <dcterms:created xsi:type="dcterms:W3CDTF">2025-02-18T07:02:19Z</dcterms:created>
  <dcterms:modified xsi:type="dcterms:W3CDTF">2025-02-18T07:08:47Z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2018-09-17T00:00:00Z</vt:filetime>
  </property>
  <property fmtid="{D5CDD505-2E9C-101B-9397-08002B2CF9AE}" pid="3" name="Creator">
    <vt:lpwstr>Online2PDF.com</vt:lpwstr>
  </property>
  <property fmtid="{D5CDD505-2E9C-101B-9397-08002B2CF9AE}" pid="4" name="LastSaved">
    <vt:filetime>2025-02-18T00:00:00Z</vt:filetime>
  </property>
  <property fmtid="{D5CDD505-2E9C-101B-9397-08002B2CF9AE}" pid="5" name="Producer">
    <vt:lpwstr>3-Heights(TM) PDF Security Shell 4.8.25.2 (http://www.pdf-tools.com)</vt:lpwstr>
  </property>
</Properties>
</file>