
<file path=[Content_Types].xml><?xml version="1.0" encoding="utf-8"?>
<Types xmlns="http://schemas.openxmlformats.org/package/2006/content-types">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40"/>
  </p:notesMasterIdLst>
  <p:sldIdLst>
    <p:sldId id="264" r:id="rId2"/>
    <p:sldId id="307" r:id="rId3"/>
    <p:sldId id="390" r:id="rId4"/>
    <p:sldId id="391" r:id="rId5"/>
    <p:sldId id="406" r:id="rId6"/>
    <p:sldId id="392" r:id="rId7"/>
    <p:sldId id="393" r:id="rId8"/>
    <p:sldId id="394" r:id="rId9"/>
    <p:sldId id="395" r:id="rId10"/>
    <p:sldId id="397" r:id="rId11"/>
    <p:sldId id="398" r:id="rId12"/>
    <p:sldId id="396" r:id="rId13"/>
    <p:sldId id="399" r:id="rId14"/>
    <p:sldId id="400" r:id="rId15"/>
    <p:sldId id="401" r:id="rId16"/>
    <p:sldId id="402" r:id="rId17"/>
    <p:sldId id="403" r:id="rId18"/>
    <p:sldId id="404" r:id="rId19"/>
    <p:sldId id="405" r:id="rId20"/>
    <p:sldId id="407" r:id="rId21"/>
    <p:sldId id="408" r:id="rId22"/>
    <p:sldId id="409" r:id="rId23"/>
    <p:sldId id="410" r:id="rId24"/>
    <p:sldId id="411" r:id="rId25"/>
    <p:sldId id="412" r:id="rId26"/>
    <p:sldId id="413" r:id="rId27"/>
    <p:sldId id="414" r:id="rId28"/>
    <p:sldId id="415" r:id="rId29"/>
    <p:sldId id="416" r:id="rId30"/>
    <p:sldId id="417" r:id="rId31"/>
    <p:sldId id="418" r:id="rId32"/>
    <p:sldId id="419" r:id="rId33"/>
    <p:sldId id="420" r:id="rId34"/>
    <p:sldId id="421" r:id="rId35"/>
    <p:sldId id="422" r:id="rId36"/>
    <p:sldId id="423" r:id="rId37"/>
    <p:sldId id="424" r:id="rId38"/>
    <p:sldId id="387" r:id="rId39"/>
  </p:sldIdLst>
  <p:sldSz cx="12192000" cy="6858000"/>
  <p:notesSz cx="6858000" cy="9144000"/>
  <p:defaultTextStyle>
    <a:defPPr>
      <a:defRPr lang="en-US"/>
    </a:defPPr>
    <a:lvl1pPr marL="0" algn="l" defTabSz="914357" rtl="0" eaLnBrk="1" latinLnBrk="0" hangingPunct="1">
      <a:defRPr sz="1800" kern="1200">
        <a:solidFill>
          <a:schemeClr val="tx1"/>
        </a:solidFill>
        <a:latin typeface="+mn-lt"/>
        <a:ea typeface="+mn-ea"/>
        <a:cs typeface="+mn-cs"/>
      </a:defRPr>
    </a:lvl1pPr>
    <a:lvl2pPr marL="457178" algn="l" defTabSz="914357" rtl="0" eaLnBrk="1" latinLnBrk="0" hangingPunct="1">
      <a:defRPr sz="1800" kern="1200">
        <a:solidFill>
          <a:schemeClr val="tx1"/>
        </a:solidFill>
        <a:latin typeface="+mn-lt"/>
        <a:ea typeface="+mn-ea"/>
        <a:cs typeface="+mn-cs"/>
      </a:defRPr>
    </a:lvl2pPr>
    <a:lvl3pPr marL="914357" algn="l" defTabSz="914357" rtl="0" eaLnBrk="1" latinLnBrk="0" hangingPunct="1">
      <a:defRPr sz="1800" kern="1200">
        <a:solidFill>
          <a:schemeClr val="tx1"/>
        </a:solidFill>
        <a:latin typeface="+mn-lt"/>
        <a:ea typeface="+mn-ea"/>
        <a:cs typeface="+mn-cs"/>
      </a:defRPr>
    </a:lvl3pPr>
    <a:lvl4pPr marL="1371536" algn="l" defTabSz="914357" rtl="0" eaLnBrk="1" latinLnBrk="0" hangingPunct="1">
      <a:defRPr sz="1800" kern="1200">
        <a:solidFill>
          <a:schemeClr val="tx1"/>
        </a:solidFill>
        <a:latin typeface="+mn-lt"/>
        <a:ea typeface="+mn-ea"/>
        <a:cs typeface="+mn-cs"/>
      </a:defRPr>
    </a:lvl4pPr>
    <a:lvl5pPr marL="1828714" algn="l" defTabSz="914357" rtl="0" eaLnBrk="1" latinLnBrk="0" hangingPunct="1">
      <a:defRPr sz="1800" kern="1200">
        <a:solidFill>
          <a:schemeClr val="tx1"/>
        </a:solidFill>
        <a:latin typeface="+mn-lt"/>
        <a:ea typeface="+mn-ea"/>
        <a:cs typeface="+mn-cs"/>
      </a:defRPr>
    </a:lvl5pPr>
    <a:lvl6pPr marL="2285892" algn="l" defTabSz="914357" rtl="0" eaLnBrk="1" latinLnBrk="0" hangingPunct="1">
      <a:defRPr sz="1800" kern="1200">
        <a:solidFill>
          <a:schemeClr val="tx1"/>
        </a:solidFill>
        <a:latin typeface="+mn-lt"/>
        <a:ea typeface="+mn-ea"/>
        <a:cs typeface="+mn-cs"/>
      </a:defRPr>
    </a:lvl6pPr>
    <a:lvl7pPr marL="2743070" algn="l" defTabSz="914357" rtl="0" eaLnBrk="1" latinLnBrk="0" hangingPunct="1">
      <a:defRPr sz="1800" kern="1200">
        <a:solidFill>
          <a:schemeClr val="tx1"/>
        </a:solidFill>
        <a:latin typeface="+mn-lt"/>
        <a:ea typeface="+mn-ea"/>
        <a:cs typeface="+mn-cs"/>
      </a:defRPr>
    </a:lvl7pPr>
    <a:lvl8pPr marL="3200249" algn="l" defTabSz="914357" rtl="0" eaLnBrk="1" latinLnBrk="0" hangingPunct="1">
      <a:defRPr sz="1800" kern="1200">
        <a:solidFill>
          <a:schemeClr val="tx1"/>
        </a:solidFill>
        <a:latin typeface="+mn-lt"/>
        <a:ea typeface="+mn-ea"/>
        <a:cs typeface="+mn-cs"/>
      </a:defRPr>
    </a:lvl8pPr>
    <a:lvl9pPr marL="3657428" algn="l" defTabSz="914357"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767070"/>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0" autoAdjust="0"/>
    <p:restoredTop sz="94660"/>
  </p:normalViewPr>
  <p:slideViewPr>
    <p:cSldViewPr snapToGrid="0">
      <p:cViewPr varScale="1">
        <p:scale>
          <a:sx n="63" d="100"/>
          <a:sy n="63" d="100"/>
        </p:scale>
        <p:origin x="804" y="56"/>
      </p:cViewPr>
      <p:guideLst>
        <p:guide orient="horz" pos="2160"/>
        <p:guide pos="3840"/>
      </p:guideLst>
    </p:cSldViewPr>
  </p:slideViewPr>
  <p:notesTextViewPr>
    <p:cViewPr>
      <p:scale>
        <a:sx n="1" d="1"/>
        <a:sy n="1" d="1"/>
      </p:scale>
      <p:origin x="0" y="0"/>
    </p:cViewPr>
  </p:notesTextViewPr>
  <p:notesViewPr>
    <p:cSldViewPr snapToGrid="0">
      <p:cViewPr varScale="1">
        <p:scale>
          <a:sx n="62" d="100"/>
          <a:sy n="62" d="100"/>
        </p:scale>
        <p:origin x="3226"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154981-BFA4-4393-954B-60994333AF6C}" type="datetimeFigureOut">
              <a:rPr lang="en-IN" smtClean="0"/>
              <a:pPr/>
              <a:t>25-02-2025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6FAA49-98F7-4973-AE56-21A0EB8A9303}" type="slidenum">
              <a:rPr lang="en-IN" smtClean="0"/>
              <a:pPr/>
              <a:t>‹#›</a:t>
            </a:fld>
            <a:endParaRPr lang="en-IN"/>
          </a:p>
        </p:txBody>
      </p:sp>
    </p:spTree>
    <p:extLst>
      <p:ext uri="{BB962C8B-B14F-4D97-AF65-F5344CB8AC3E}">
        <p14:creationId xmlns:p14="http://schemas.microsoft.com/office/powerpoint/2010/main" val="115327636"/>
      </p:ext>
    </p:extLst>
  </p:cSld>
  <p:clrMap bg1="lt1" tx1="dk1" bg2="lt2" tx2="dk2" accent1="accent1" accent2="accent2" accent3="accent3" accent4="accent4" accent5="accent5" accent6="accent6" hlink="hlink" folHlink="folHlink"/>
  <p:notesStyle>
    <a:lvl1pPr marL="0" algn="l" defTabSz="914357" rtl="0" eaLnBrk="1" latinLnBrk="0" hangingPunct="1">
      <a:defRPr sz="1200" kern="1200">
        <a:solidFill>
          <a:schemeClr val="tx1"/>
        </a:solidFill>
        <a:latin typeface="+mn-lt"/>
        <a:ea typeface="+mn-ea"/>
        <a:cs typeface="+mn-cs"/>
      </a:defRPr>
    </a:lvl1pPr>
    <a:lvl2pPr marL="457178" algn="l" defTabSz="914357" rtl="0" eaLnBrk="1" latinLnBrk="0" hangingPunct="1">
      <a:defRPr sz="1200" kern="1200">
        <a:solidFill>
          <a:schemeClr val="tx1"/>
        </a:solidFill>
        <a:latin typeface="+mn-lt"/>
        <a:ea typeface="+mn-ea"/>
        <a:cs typeface="+mn-cs"/>
      </a:defRPr>
    </a:lvl2pPr>
    <a:lvl3pPr marL="914357" algn="l" defTabSz="914357" rtl="0" eaLnBrk="1" latinLnBrk="0" hangingPunct="1">
      <a:defRPr sz="1200" kern="1200">
        <a:solidFill>
          <a:schemeClr val="tx1"/>
        </a:solidFill>
        <a:latin typeface="+mn-lt"/>
        <a:ea typeface="+mn-ea"/>
        <a:cs typeface="+mn-cs"/>
      </a:defRPr>
    </a:lvl3pPr>
    <a:lvl4pPr marL="1371536" algn="l" defTabSz="914357" rtl="0" eaLnBrk="1" latinLnBrk="0" hangingPunct="1">
      <a:defRPr sz="1200" kern="1200">
        <a:solidFill>
          <a:schemeClr val="tx1"/>
        </a:solidFill>
        <a:latin typeface="+mn-lt"/>
        <a:ea typeface="+mn-ea"/>
        <a:cs typeface="+mn-cs"/>
      </a:defRPr>
    </a:lvl4pPr>
    <a:lvl5pPr marL="1828714" algn="l" defTabSz="914357" rtl="0" eaLnBrk="1" latinLnBrk="0" hangingPunct="1">
      <a:defRPr sz="1200" kern="1200">
        <a:solidFill>
          <a:schemeClr val="tx1"/>
        </a:solidFill>
        <a:latin typeface="+mn-lt"/>
        <a:ea typeface="+mn-ea"/>
        <a:cs typeface="+mn-cs"/>
      </a:defRPr>
    </a:lvl5pPr>
    <a:lvl6pPr marL="2285892" algn="l" defTabSz="914357" rtl="0" eaLnBrk="1" latinLnBrk="0" hangingPunct="1">
      <a:defRPr sz="1200" kern="1200">
        <a:solidFill>
          <a:schemeClr val="tx1"/>
        </a:solidFill>
        <a:latin typeface="+mn-lt"/>
        <a:ea typeface="+mn-ea"/>
        <a:cs typeface="+mn-cs"/>
      </a:defRPr>
    </a:lvl6pPr>
    <a:lvl7pPr marL="2743070" algn="l" defTabSz="914357" rtl="0" eaLnBrk="1" latinLnBrk="0" hangingPunct="1">
      <a:defRPr sz="1200" kern="1200">
        <a:solidFill>
          <a:schemeClr val="tx1"/>
        </a:solidFill>
        <a:latin typeface="+mn-lt"/>
        <a:ea typeface="+mn-ea"/>
        <a:cs typeface="+mn-cs"/>
      </a:defRPr>
    </a:lvl7pPr>
    <a:lvl8pPr marL="3200249" algn="l" defTabSz="914357" rtl="0" eaLnBrk="1" latinLnBrk="0" hangingPunct="1">
      <a:defRPr sz="1200" kern="1200">
        <a:solidFill>
          <a:schemeClr val="tx1"/>
        </a:solidFill>
        <a:latin typeface="+mn-lt"/>
        <a:ea typeface="+mn-ea"/>
        <a:cs typeface="+mn-cs"/>
      </a:defRPr>
    </a:lvl8pPr>
    <a:lvl9pPr marL="3657428" algn="l" defTabSz="914357"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8650609" y="6413103"/>
            <a:ext cx="2743200" cy="365125"/>
          </a:xfrm>
        </p:spPr>
        <p:txBody>
          <a:bodyPr/>
          <a:lstStyle>
            <a:lvl1pPr>
              <a:defRPr>
                <a:solidFill>
                  <a:schemeClr val="bg1"/>
                </a:solidFill>
              </a:defRPr>
            </a:lvl1pPr>
          </a:lstStyle>
          <a:p>
            <a:fld id="{2EA21E43-511D-48F3-91A3-227545D6DA4B}" type="datetimeFigureOut">
              <a:rPr lang="en-US" smtClean="0"/>
              <a:pPr/>
              <a:t>2/25/2025</a:t>
            </a:fld>
            <a:endParaRPr lang="en-US" dirty="0">
              <a:solidFill>
                <a:schemeClr val="bg1"/>
              </a:solidFill>
            </a:endParaRPr>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lvl1pPr>
              <a:defRPr>
                <a:solidFill>
                  <a:schemeClr val="bg1"/>
                </a:solidFill>
              </a:defRPr>
            </a:lvl1pPr>
          </a:lstStyle>
          <a:p>
            <a:pPr algn="r"/>
            <a:fld id="{8D4A074B-606A-4285-8C8E-329671B08E17}" type="slidenum">
              <a:rPr lang="en-US" smtClean="0"/>
              <a:pPr algn="r"/>
              <a:t>‹#›</a:t>
            </a:fld>
            <a:endParaRPr lang="en-US" dirty="0"/>
          </a:p>
        </p:txBody>
      </p:sp>
      <p:sp>
        <p:nvSpPr>
          <p:cNvPr id="8" name="Rectangle 7">
            <a:extLst>
              <a:ext uri="{FF2B5EF4-FFF2-40B4-BE49-F238E27FC236}">
                <a16:creationId xmlns:a16="http://schemas.microsoft.com/office/drawing/2014/main" id="{FE3C467A-5F07-442E-AB6A-2628B37E5D9F}"/>
              </a:ext>
            </a:extLst>
          </p:cNvPr>
          <p:cNvSpPr/>
          <p:nvPr userDrawn="1"/>
        </p:nvSpPr>
        <p:spPr>
          <a:xfrm>
            <a:off x="324773" y="2732442"/>
            <a:ext cx="3515707" cy="1483999"/>
          </a:xfrm>
          <a:prstGeom prst="rect">
            <a:avLst/>
          </a:prstGeom>
          <a:solidFill>
            <a:srgbClr val="76707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9" name="L-Shape 8">
            <a:extLst>
              <a:ext uri="{FF2B5EF4-FFF2-40B4-BE49-F238E27FC236}">
                <a16:creationId xmlns:a16="http://schemas.microsoft.com/office/drawing/2014/main" id="{97FA29F0-3298-4FA2-9AB3-E95DBBF18414}"/>
              </a:ext>
            </a:extLst>
          </p:cNvPr>
          <p:cNvSpPr/>
          <p:nvPr userDrawn="1"/>
        </p:nvSpPr>
        <p:spPr>
          <a:xfrm rot="5400000">
            <a:off x="73133" y="2432352"/>
            <a:ext cx="1729142" cy="1764255"/>
          </a:xfrm>
          <a:prstGeom prst="corner">
            <a:avLst>
              <a:gd name="adj1" fmla="val 11688"/>
              <a:gd name="adj2" fmla="val 1168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10" name="L-Shape 9">
            <a:extLst>
              <a:ext uri="{FF2B5EF4-FFF2-40B4-BE49-F238E27FC236}">
                <a16:creationId xmlns:a16="http://schemas.microsoft.com/office/drawing/2014/main" id="{447787E3-976A-46F4-A93A-D0A74D3CBDB6}"/>
              </a:ext>
            </a:extLst>
          </p:cNvPr>
          <p:cNvSpPr/>
          <p:nvPr userDrawn="1"/>
        </p:nvSpPr>
        <p:spPr>
          <a:xfrm rot="5400000" flipH="1" flipV="1">
            <a:off x="2373481" y="2714885"/>
            <a:ext cx="1729142" cy="1764254"/>
          </a:xfrm>
          <a:prstGeom prst="corner">
            <a:avLst>
              <a:gd name="adj1" fmla="val 11688"/>
              <a:gd name="adj2" fmla="val 1168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3" name="Subtitle 2"/>
          <p:cNvSpPr>
            <a:spLocks noGrp="1"/>
          </p:cNvSpPr>
          <p:nvPr>
            <p:ph type="subTitle" idx="1"/>
          </p:nvPr>
        </p:nvSpPr>
        <p:spPr>
          <a:xfrm>
            <a:off x="739715" y="2948049"/>
            <a:ext cx="2685824" cy="941293"/>
          </a:xfrm>
        </p:spPr>
        <p:txBody>
          <a:bodyPr/>
          <a:lstStyle>
            <a:lvl1pPr marL="0" indent="0" algn="ctr">
              <a:buNone/>
              <a:defRPr sz="2400">
                <a:solidFill>
                  <a:schemeClr val="bg1"/>
                </a:solidFill>
              </a:defRPr>
            </a:lvl1pPr>
            <a:lvl2pPr marL="457209" indent="0" algn="ctr">
              <a:buNone/>
              <a:defRPr sz="2000"/>
            </a:lvl2pPr>
            <a:lvl3pPr marL="914418" indent="0" algn="ctr">
              <a:buNone/>
              <a:defRPr sz="1800"/>
            </a:lvl3pPr>
            <a:lvl4pPr marL="1371627" indent="0" algn="ctr">
              <a:buNone/>
              <a:defRPr sz="1600"/>
            </a:lvl4pPr>
            <a:lvl5pPr marL="1828837" indent="0" algn="ctr">
              <a:buNone/>
              <a:defRPr sz="1600"/>
            </a:lvl5pPr>
            <a:lvl6pPr marL="2286046" indent="0" algn="ctr">
              <a:buNone/>
              <a:defRPr sz="1600"/>
            </a:lvl6pPr>
            <a:lvl7pPr marL="2743255" indent="0" algn="ctr">
              <a:buNone/>
              <a:defRPr sz="1600"/>
            </a:lvl7pPr>
            <a:lvl8pPr marL="3200464" indent="0" algn="ctr">
              <a:buNone/>
              <a:defRPr sz="1600"/>
            </a:lvl8pPr>
            <a:lvl9pPr marL="3657673" indent="0" algn="ctr">
              <a:buNone/>
              <a:defRPr sz="1600"/>
            </a:lvl9pPr>
          </a:lstStyle>
          <a:p>
            <a:r>
              <a:rPr lang="en-US" dirty="0"/>
              <a:t>Click to edit Master subtitle style</a:t>
            </a:r>
          </a:p>
        </p:txBody>
      </p:sp>
      <p:grpSp>
        <p:nvGrpSpPr>
          <p:cNvPr id="15" name="Group 14">
            <a:extLst>
              <a:ext uri="{FF2B5EF4-FFF2-40B4-BE49-F238E27FC236}">
                <a16:creationId xmlns:a16="http://schemas.microsoft.com/office/drawing/2014/main" id="{395C40E5-8BE4-4DAE-B70D-2A23C38C6A39}"/>
              </a:ext>
            </a:extLst>
          </p:cNvPr>
          <p:cNvGrpSpPr/>
          <p:nvPr userDrawn="1"/>
        </p:nvGrpSpPr>
        <p:grpSpPr>
          <a:xfrm>
            <a:off x="5176991" y="2482738"/>
            <a:ext cx="6883793" cy="1956214"/>
            <a:chOff x="5176990" y="2482738"/>
            <a:chExt cx="6883793" cy="1956214"/>
          </a:xfrm>
        </p:grpSpPr>
        <p:sp>
          <p:nvSpPr>
            <p:cNvPr id="12" name="Rectangle 11">
              <a:extLst>
                <a:ext uri="{FF2B5EF4-FFF2-40B4-BE49-F238E27FC236}">
                  <a16:creationId xmlns:a16="http://schemas.microsoft.com/office/drawing/2014/main" id="{C4871B8F-42E4-4807-BBC5-7DF26323684D}"/>
                </a:ext>
              </a:extLst>
            </p:cNvPr>
            <p:cNvSpPr/>
            <p:nvPr userDrawn="1"/>
          </p:nvSpPr>
          <p:spPr>
            <a:xfrm>
              <a:off x="5496211" y="2772547"/>
              <a:ext cx="6245352" cy="1380744"/>
            </a:xfrm>
            <a:prstGeom prst="rect">
              <a:avLst/>
            </a:prstGeom>
            <a:solidFill>
              <a:srgbClr val="FFC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13" name="L-Shape 12">
              <a:extLst>
                <a:ext uri="{FF2B5EF4-FFF2-40B4-BE49-F238E27FC236}">
                  <a16:creationId xmlns:a16="http://schemas.microsoft.com/office/drawing/2014/main" id="{82EC8FF6-6CDA-4FB5-996B-2716247B95C7}"/>
                </a:ext>
              </a:extLst>
            </p:cNvPr>
            <p:cNvSpPr/>
            <p:nvPr userDrawn="1"/>
          </p:nvSpPr>
          <p:spPr>
            <a:xfrm rot="5400000">
              <a:off x="5776250" y="1883478"/>
              <a:ext cx="1696311" cy="2894831"/>
            </a:xfrm>
            <a:prstGeom prst="corner">
              <a:avLst>
                <a:gd name="adj1" fmla="val 11688"/>
                <a:gd name="adj2" fmla="val 11688"/>
              </a:avLst>
            </a:prstGeom>
            <a:solidFill>
              <a:srgbClr val="7670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14" name="L-Shape 13">
              <a:extLst>
                <a:ext uri="{FF2B5EF4-FFF2-40B4-BE49-F238E27FC236}">
                  <a16:creationId xmlns:a16="http://schemas.microsoft.com/office/drawing/2014/main" id="{F4DE8AD6-70C3-4F6F-A5FD-C446E02548C6}"/>
                </a:ext>
              </a:extLst>
            </p:cNvPr>
            <p:cNvSpPr/>
            <p:nvPr userDrawn="1"/>
          </p:nvSpPr>
          <p:spPr>
            <a:xfrm rot="16200000">
              <a:off x="9765212" y="2143381"/>
              <a:ext cx="1696311" cy="2894831"/>
            </a:xfrm>
            <a:prstGeom prst="corner">
              <a:avLst>
                <a:gd name="adj1" fmla="val 11688"/>
                <a:gd name="adj2" fmla="val 11688"/>
              </a:avLst>
            </a:prstGeom>
            <a:solidFill>
              <a:srgbClr val="7670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grpSp>
      <p:sp>
        <p:nvSpPr>
          <p:cNvPr id="2" name="Title 1"/>
          <p:cNvSpPr>
            <a:spLocks noGrp="1"/>
          </p:cNvSpPr>
          <p:nvPr>
            <p:ph type="ctrTitle"/>
          </p:nvPr>
        </p:nvSpPr>
        <p:spPr>
          <a:xfrm>
            <a:off x="5496212" y="2776311"/>
            <a:ext cx="6240537" cy="1376980"/>
          </a:xfrm>
        </p:spPr>
        <p:txBody>
          <a:bodyPr anchor="b">
            <a:noAutofit/>
          </a:bodyPr>
          <a:lstStyle>
            <a:lvl1pPr algn="ctr">
              <a:defRPr sz="4400" b="1">
                <a:ln>
                  <a:noFill/>
                </a:ln>
              </a:defRPr>
            </a:lvl1pPr>
          </a:lstStyle>
          <a:p>
            <a:r>
              <a:rPr lang="en-US" dirty="0"/>
              <a:t>Click to edit Master title style</a:t>
            </a:r>
          </a:p>
        </p:txBody>
      </p:sp>
    </p:spTree>
    <p:extLst>
      <p:ext uri="{BB962C8B-B14F-4D97-AF65-F5344CB8AC3E}">
        <p14:creationId xmlns:p14="http://schemas.microsoft.com/office/powerpoint/2010/main" val="24758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A21E43-511D-48F3-91A3-227545D6DA4B}" type="datetimeFigureOut">
              <a:rPr lang="en-US" smtClean="0"/>
              <a:pPr/>
              <a:t>2/25/2025</a:t>
            </a:fld>
            <a:endParaRPr lang="en-US"/>
          </a:p>
        </p:txBody>
      </p:sp>
      <p:sp>
        <p:nvSpPr>
          <p:cNvPr id="5" name="Footer Placeholder 4"/>
          <p:cNvSpPr>
            <a:spLocks noGrp="1"/>
          </p:cNvSpPr>
          <p:nvPr>
            <p:ph type="ftr" sz="quarter" idx="11"/>
          </p:nvPr>
        </p:nvSpPr>
        <p:spPr>
          <a:xfrm>
            <a:off x="4007640" y="6059474"/>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527046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A21E43-511D-48F3-91A3-227545D6DA4B}" type="datetimeFigureOut">
              <a:rPr lang="en-US" smtClean="0"/>
              <a:pPr/>
              <a:t>2/25/2025</a:t>
            </a:fld>
            <a:endParaRPr lang="en-US"/>
          </a:p>
        </p:txBody>
      </p:sp>
      <p:sp>
        <p:nvSpPr>
          <p:cNvPr id="5" name="Footer Placeholder 4"/>
          <p:cNvSpPr>
            <a:spLocks noGrp="1"/>
          </p:cNvSpPr>
          <p:nvPr>
            <p:ph type="ftr" sz="quarter" idx="11"/>
          </p:nvPr>
        </p:nvSpPr>
        <p:spPr>
          <a:xfrm>
            <a:off x="4007640" y="6059474"/>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1263838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8197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A21E43-511D-48F3-91A3-227545D6DA4B}" type="datetimeFigureOut">
              <a:rPr lang="en-US" smtClean="0"/>
              <a:pPr/>
              <a:t>2/25/2025</a:t>
            </a:fld>
            <a:endParaRPr lang="en-US"/>
          </a:p>
        </p:txBody>
      </p:sp>
      <p:sp>
        <p:nvSpPr>
          <p:cNvPr id="5" name="Footer Placeholder 4"/>
          <p:cNvSpPr>
            <a:spLocks noGrp="1"/>
          </p:cNvSpPr>
          <p:nvPr>
            <p:ph type="ftr" sz="quarter" idx="11"/>
          </p:nvPr>
        </p:nvSpPr>
        <p:spPr>
          <a:xfrm>
            <a:off x="4007640" y="6059474"/>
            <a:ext cx="4114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pic>
        <p:nvPicPr>
          <p:cNvPr id="7" name="Picture 6">
            <a:extLst>
              <a:ext uri="{FF2B5EF4-FFF2-40B4-BE49-F238E27FC236}">
                <a16:creationId xmlns:a16="http://schemas.microsoft.com/office/drawing/2014/main" id="{AD5FEB10-6685-BA3B-1370-8623EA55A75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4349" y="103910"/>
            <a:ext cx="1171660" cy="1171660"/>
          </a:xfrm>
          <a:prstGeom prst="rect">
            <a:avLst/>
          </a:prstGeom>
          <a:ln>
            <a:noFill/>
          </a:ln>
          <a:effectLst>
            <a:softEdge rad="112500"/>
          </a:effectLst>
        </p:spPr>
      </p:pic>
      <p:pic>
        <p:nvPicPr>
          <p:cNvPr id="9" name="Picture 8">
            <a:extLst>
              <a:ext uri="{FF2B5EF4-FFF2-40B4-BE49-F238E27FC236}">
                <a16:creationId xmlns:a16="http://schemas.microsoft.com/office/drawing/2014/main" id="{266B47A9-2040-0131-80A1-3226EB922109}"/>
              </a:ext>
            </a:extLst>
          </p:cNvPr>
          <p:cNvPicPr>
            <a:picLocks noChangeAspect="1"/>
          </p:cNvPicPr>
          <p:nvPr userDrawn="1"/>
        </p:nvPicPr>
        <p:blipFill>
          <a:blip r:embed="rId3" cstate="print"/>
          <a:stretch>
            <a:fillRect/>
          </a:stretch>
        </p:blipFill>
        <p:spPr>
          <a:xfrm>
            <a:off x="6232478" y="452780"/>
            <a:ext cx="1171660" cy="501152"/>
          </a:xfrm>
          <a:prstGeom prst="rect">
            <a:avLst/>
          </a:prstGeom>
        </p:spPr>
      </p:pic>
    </p:spTree>
    <p:extLst>
      <p:ext uri="{BB962C8B-B14F-4D97-AF65-F5344CB8AC3E}">
        <p14:creationId xmlns:p14="http://schemas.microsoft.com/office/powerpoint/2010/main" val="1656274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9"/>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209" indent="0">
              <a:buNone/>
              <a:defRPr sz="2000">
                <a:solidFill>
                  <a:schemeClr val="tx1">
                    <a:tint val="75000"/>
                  </a:schemeClr>
                </a:solidFill>
              </a:defRPr>
            </a:lvl2pPr>
            <a:lvl3pPr marL="914418" indent="0">
              <a:buNone/>
              <a:defRPr sz="1800">
                <a:solidFill>
                  <a:schemeClr val="tx1">
                    <a:tint val="75000"/>
                  </a:schemeClr>
                </a:solidFill>
              </a:defRPr>
            </a:lvl3pPr>
            <a:lvl4pPr marL="1371627" indent="0">
              <a:buNone/>
              <a:defRPr sz="1600">
                <a:solidFill>
                  <a:schemeClr val="tx1">
                    <a:tint val="75000"/>
                  </a:schemeClr>
                </a:solidFill>
              </a:defRPr>
            </a:lvl4pPr>
            <a:lvl5pPr marL="1828837" indent="0">
              <a:buNone/>
              <a:defRPr sz="1600">
                <a:solidFill>
                  <a:schemeClr val="tx1">
                    <a:tint val="75000"/>
                  </a:schemeClr>
                </a:solidFill>
              </a:defRPr>
            </a:lvl5pPr>
            <a:lvl6pPr marL="2286046" indent="0">
              <a:buNone/>
              <a:defRPr sz="1600">
                <a:solidFill>
                  <a:schemeClr val="tx1">
                    <a:tint val="75000"/>
                  </a:schemeClr>
                </a:solidFill>
              </a:defRPr>
            </a:lvl6pPr>
            <a:lvl7pPr marL="2743255" indent="0">
              <a:buNone/>
              <a:defRPr sz="1600">
                <a:solidFill>
                  <a:schemeClr val="tx1">
                    <a:tint val="75000"/>
                  </a:schemeClr>
                </a:solidFill>
              </a:defRPr>
            </a:lvl7pPr>
            <a:lvl8pPr marL="3200464" indent="0">
              <a:buNone/>
              <a:defRPr sz="1600">
                <a:solidFill>
                  <a:schemeClr val="tx1">
                    <a:tint val="75000"/>
                  </a:schemeClr>
                </a:solidFill>
              </a:defRPr>
            </a:lvl8pPr>
            <a:lvl9pPr marL="3657673"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EA21E43-511D-48F3-91A3-227545D6DA4B}" type="datetimeFigureOut">
              <a:rPr lang="en-US" smtClean="0"/>
              <a:pPr/>
              <a:t>2/25/2025</a:t>
            </a:fld>
            <a:endParaRPr lang="en-US"/>
          </a:p>
        </p:txBody>
      </p:sp>
      <p:sp>
        <p:nvSpPr>
          <p:cNvPr id="5" name="Footer Placeholder 4"/>
          <p:cNvSpPr>
            <a:spLocks noGrp="1"/>
          </p:cNvSpPr>
          <p:nvPr>
            <p:ph type="ftr" sz="quarter" idx="11"/>
          </p:nvPr>
        </p:nvSpPr>
        <p:spPr>
          <a:xfrm>
            <a:off x="4007640" y="6059474"/>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464129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A21E43-511D-48F3-91A3-227545D6DA4B}" type="datetimeFigureOut">
              <a:rPr lang="en-US" smtClean="0"/>
              <a:pPr/>
              <a:t>2/25/2025</a:t>
            </a:fld>
            <a:endParaRPr lang="en-US"/>
          </a:p>
        </p:txBody>
      </p:sp>
      <p:sp>
        <p:nvSpPr>
          <p:cNvPr id="6" name="Footer Placeholder 5"/>
          <p:cNvSpPr>
            <a:spLocks noGrp="1"/>
          </p:cNvSpPr>
          <p:nvPr>
            <p:ph type="ftr" sz="quarter" idx="11"/>
          </p:nvPr>
        </p:nvSpPr>
        <p:spPr>
          <a:xfrm>
            <a:off x="4007640" y="6059474"/>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247114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1167064"/>
            <a:ext cx="10515600" cy="523625"/>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9" indent="0">
              <a:buNone/>
              <a:defRPr sz="2000" b="1"/>
            </a:lvl2pPr>
            <a:lvl3pPr marL="914418" indent="0">
              <a:buNone/>
              <a:defRPr sz="1800" b="1"/>
            </a:lvl3pPr>
            <a:lvl4pPr marL="1371627" indent="0">
              <a:buNone/>
              <a:defRPr sz="1600" b="1"/>
            </a:lvl4pPr>
            <a:lvl5pPr marL="1828837" indent="0">
              <a:buNone/>
              <a:defRPr sz="1600" b="1"/>
            </a:lvl5pPr>
            <a:lvl6pPr marL="2286046" indent="0">
              <a:buNone/>
              <a:defRPr sz="1600" b="1"/>
            </a:lvl6pPr>
            <a:lvl7pPr marL="2743255" indent="0">
              <a:buNone/>
              <a:defRPr sz="1600" b="1"/>
            </a:lvl7pPr>
            <a:lvl8pPr marL="3200464" indent="0">
              <a:buNone/>
              <a:defRPr sz="1600" b="1"/>
            </a:lvl8pPr>
            <a:lvl9pPr marL="3657673"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9" indent="0">
              <a:buNone/>
              <a:defRPr sz="2000" b="1"/>
            </a:lvl2pPr>
            <a:lvl3pPr marL="914418" indent="0">
              <a:buNone/>
              <a:defRPr sz="1800" b="1"/>
            </a:lvl3pPr>
            <a:lvl4pPr marL="1371627" indent="0">
              <a:buNone/>
              <a:defRPr sz="1600" b="1"/>
            </a:lvl4pPr>
            <a:lvl5pPr marL="1828837" indent="0">
              <a:buNone/>
              <a:defRPr sz="1600" b="1"/>
            </a:lvl5pPr>
            <a:lvl6pPr marL="2286046" indent="0">
              <a:buNone/>
              <a:defRPr sz="1600" b="1"/>
            </a:lvl6pPr>
            <a:lvl7pPr marL="2743255" indent="0">
              <a:buNone/>
              <a:defRPr sz="1600" b="1"/>
            </a:lvl7pPr>
            <a:lvl8pPr marL="3200464" indent="0">
              <a:buNone/>
              <a:defRPr sz="1600" b="1"/>
            </a:lvl8pPr>
            <a:lvl9pPr marL="3657673"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A21E43-511D-48F3-91A3-227545D6DA4B}" type="datetimeFigureOut">
              <a:rPr lang="en-US" smtClean="0"/>
              <a:pPr/>
              <a:t>2/25/2025</a:t>
            </a:fld>
            <a:endParaRPr lang="en-US"/>
          </a:p>
        </p:txBody>
      </p:sp>
      <p:sp>
        <p:nvSpPr>
          <p:cNvPr id="8" name="Footer Placeholder 7"/>
          <p:cNvSpPr>
            <a:spLocks noGrp="1"/>
          </p:cNvSpPr>
          <p:nvPr>
            <p:ph type="ftr" sz="quarter" idx="11"/>
          </p:nvPr>
        </p:nvSpPr>
        <p:spPr>
          <a:xfrm>
            <a:off x="4007640" y="6059474"/>
            <a:ext cx="4114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1676516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A21E43-511D-48F3-91A3-227545D6DA4B}" type="datetimeFigureOut">
              <a:rPr lang="en-US" smtClean="0"/>
              <a:pPr/>
              <a:t>2/25/2025</a:t>
            </a:fld>
            <a:endParaRPr lang="en-US"/>
          </a:p>
        </p:txBody>
      </p:sp>
      <p:sp>
        <p:nvSpPr>
          <p:cNvPr id="4" name="Footer Placeholder 3"/>
          <p:cNvSpPr>
            <a:spLocks noGrp="1"/>
          </p:cNvSpPr>
          <p:nvPr>
            <p:ph type="ftr" sz="quarter" idx="11"/>
          </p:nvPr>
        </p:nvSpPr>
        <p:spPr>
          <a:xfrm>
            <a:off x="4007640" y="6059474"/>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1914253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A21E43-511D-48F3-91A3-227545D6DA4B}" type="datetimeFigureOut">
              <a:rPr lang="en-US" smtClean="0"/>
              <a:pPr/>
              <a:t>2/25/2025</a:t>
            </a:fld>
            <a:endParaRPr lang="en-US"/>
          </a:p>
        </p:txBody>
      </p:sp>
      <p:sp>
        <p:nvSpPr>
          <p:cNvPr id="3" name="Footer Placeholder 2"/>
          <p:cNvSpPr>
            <a:spLocks noGrp="1"/>
          </p:cNvSpPr>
          <p:nvPr>
            <p:ph type="ftr" sz="quarter" idx="11"/>
          </p:nvPr>
        </p:nvSpPr>
        <p:spPr>
          <a:xfrm>
            <a:off x="4007640" y="6059474"/>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1722700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209" indent="0">
              <a:buNone/>
              <a:defRPr sz="1400"/>
            </a:lvl2pPr>
            <a:lvl3pPr marL="914418" indent="0">
              <a:buNone/>
              <a:defRPr sz="1200"/>
            </a:lvl3pPr>
            <a:lvl4pPr marL="1371627" indent="0">
              <a:buNone/>
              <a:defRPr sz="1000"/>
            </a:lvl4pPr>
            <a:lvl5pPr marL="1828837" indent="0">
              <a:buNone/>
              <a:defRPr sz="1000"/>
            </a:lvl5pPr>
            <a:lvl6pPr marL="2286046" indent="0">
              <a:buNone/>
              <a:defRPr sz="1000"/>
            </a:lvl6pPr>
            <a:lvl7pPr marL="2743255" indent="0">
              <a:buNone/>
              <a:defRPr sz="1000"/>
            </a:lvl7pPr>
            <a:lvl8pPr marL="3200464" indent="0">
              <a:buNone/>
              <a:defRPr sz="1000"/>
            </a:lvl8pPr>
            <a:lvl9pPr marL="365767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A21E43-511D-48F3-91A3-227545D6DA4B}" type="datetimeFigureOut">
              <a:rPr lang="en-US" smtClean="0"/>
              <a:pPr/>
              <a:t>2/25/2025</a:t>
            </a:fld>
            <a:endParaRPr lang="en-US"/>
          </a:p>
        </p:txBody>
      </p:sp>
      <p:sp>
        <p:nvSpPr>
          <p:cNvPr id="6" name="Footer Placeholder 5"/>
          <p:cNvSpPr>
            <a:spLocks noGrp="1"/>
          </p:cNvSpPr>
          <p:nvPr>
            <p:ph type="ftr" sz="quarter" idx="11"/>
          </p:nvPr>
        </p:nvSpPr>
        <p:spPr>
          <a:xfrm>
            <a:off x="4007640" y="6059474"/>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3158872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6"/>
            <a:ext cx="6172200" cy="4873625"/>
          </a:xfrm>
        </p:spPr>
        <p:txBody>
          <a:bodyPr/>
          <a:lstStyle>
            <a:lvl1pPr marL="0" indent="0">
              <a:buNone/>
              <a:defRPr sz="3200"/>
            </a:lvl1pPr>
            <a:lvl2pPr marL="457209" indent="0">
              <a:buNone/>
              <a:defRPr sz="2800"/>
            </a:lvl2pPr>
            <a:lvl3pPr marL="914418" indent="0">
              <a:buNone/>
              <a:defRPr sz="2400"/>
            </a:lvl3pPr>
            <a:lvl4pPr marL="1371627" indent="0">
              <a:buNone/>
              <a:defRPr sz="2000"/>
            </a:lvl4pPr>
            <a:lvl5pPr marL="1828837" indent="0">
              <a:buNone/>
              <a:defRPr sz="2000"/>
            </a:lvl5pPr>
            <a:lvl6pPr marL="2286046" indent="0">
              <a:buNone/>
              <a:defRPr sz="2000"/>
            </a:lvl6pPr>
            <a:lvl7pPr marL="2743255" indent="0">
              <a:buNone/>
              <a:defRPr sz="2000"/>
            </a:lvl7pPr>
            <a:lvl8pPr marL="3200464" indent="0">
              <a:buNone/>
              <a:defRPr sz="2000"/>
            </a:lvl8pPr>
            <a:lvl9pPr marL="3657673" indent="0">
              <a:buNone/>
              <a:defRPr sz="2000"/>
            </a:lvl9pPr>
          </a:lstStyle>
          <a:p>
            <a:endParaRPr lang="en-US"/>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209" indent="0">
              <a:buNone/>
              <a:defRPr sz="1400"/>
            </a:lvl2pPr>
            <a:lvl3pPr marL="914418" indent="0">
              <a:buNone/>
              <a:defRPr sz="1200"/>
            </a:lvl3pPr>
            <a:lvl4pPr marL="1371627" indent="0">
              <a:buNone/>
              <a:defRPr sz="1000"/>
            </a:lvl4pPr>
            <a:lvl5pPr marL="1828837" indent="0">
              <a:buNone/>
              <a:defRPr sz="1000"/>
            </a:lvl5pPr>
            <a:lvl6pPr marL="2286046" indent="0">
              <a:buNone/>
              <a:defRPr sz="1000"/>
            </a:lvl6pPr>
            <a:lvl7pPr marL="2743255" indent="0">
              <a:buNone/>
              <a:defRPr sz="1000"/>
            </a:lvl7pPr>
            <a:lvl8pPr marL="3200464" indent="0">
              <a:buNone/>
              <a:defRPr sz="1000"/>
            </a:lvl8pPr>
            <a:lvl9pPr marL="365767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A21E43-511D-48F3-91A3-227545D6DA4B}" type="datetimeFigureOut">
              <a:rPr lang="en-US" smtClean="0"/>
              <a:pPr/>
              <a:t>2/25/2025</a:t>
            </a:fld>
            <a:endParaRPr lang="en-US"/>
          </a:p>
        </p:txBody>
      </p:sp>
      <p:sp>
        <p:nvSpPr>
          <p:cNvPr id="6" name="Footer Placeholder 5"/>
          <p:cNvSpPr>
            <a:spLocks noGrp="1"/>
          </p:cNvSpPr>
          <p:nvPr>
            <p:ph type="ftr" sz="quarter" idx="11"/>
          </p:nvPr>
        </p:nvSpPr>
        <p:spPr>
          <a:xfrm>
            <a:off x="4007640" y="6059474"/>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2592517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13A9DFB-F15C-4288-9E22-E2623ED311A3}"/>
              </a:ext>
            </a:extLst>
          </p:cNvPr>
          <p:cNvPicPr>
            <a:picLocks noChangeAspect="1"/>
          </p:cNvPicPr>
          <p:nvPr userDrawn="1"/>
        </p:nvPicPr>
        <p:blipFill>
          <a:blip r:embed="rId14"/>
          <a:stretch>
            <a:fillRect/>
          </a:stretch>
        </p:blipFill>
        <p:spPr>
          <a:xfrm>
            <a:off x="1" y="6415260"/>
            <a:ext cx="12192000" cy="442740"/>
          </a:xfrm>
          <a:prstGeom prst="rect">
            <a:avLst/>
          </a:prstGeom>
        </p:spPr>
      </p:pic>
      <p:grpSp>
        <p:nvGrpSpPr>
          <p:cNvPr id="6" name="Group 5">
            <a:extLst>
              <a:ext uri="{FF2B5EF4-FFF2-40B4-BE49-F238E27FC236}">
                <a16:creationId xmlns:a16="http://schemas.microsoft.com/office/drawing/2014/main" id="{DA90BC36-C60A-4B2E-984D-F6B2E19F177A}"/>
              </a:ext>
            </a:extLst>
          </p:cNvPr>
          <p:cNvGrpSpPr/>
          <p:nvPr userDrawn="1"/>
        </p:nvGrpSpPr>
        <p:grpSpPr>
          <a:xfrm>
            <a:off x="-3" y="566605"/>
            <a:ext cx="12185651" cy="226298"/>
            <a:chOff x="-3" y="919930"/>
            <a:chExt cx="12185651" cy="226298"/>
          </a:xfrm>
        </p:grpSpPr>
        <p:sp>
          <p:nvSpPr>
            <p:cNvPr id="19" name="Rectangle 18">
              <a:extLst>
                <a:ext uri="{FF2B5EF4-FFF2-40B4-BE49-F238E27FC236}">
                  <a16:creationId xmlns:a16="http://schemas.microsoft.com/office/drawing/2014/main" id="{58F32F4C-7D49-4C2E-A552-721BA5F63C0D}"/>
                </a:ext>
              </a:extLst>
            </p:cNvPr>
            <p:cNvSpPr/>
            <p:nvPr userDrawn="1"/>
          </p:nvSpPr>
          <p:spPr>
            <a:xfrm>
              <a:off x="-3" y="919930"/>
              <a:ext cx="12185651" cy="226298"/>
            </a:xfrm>
            <a:prstGeom prst="rect">
              <a:avLst/>
            </a:prstGeom>
            <a:solidFill>
              <a:srgbClr val="7670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5" name="Rectangle 4">
              <a:extLst>
                <a:ext uri="{FF2B5EF4-FFF2-40B4-BE49-F238E27FC236}">
                  <a16:creationId xmlns:a16="http://schemas.microsoft.com/office/drawing/2014/main" id="{E94DCAC0-79CE-445A-8C09-269B07958120}"/>
                </a:ext>
              </a:extLst>
            </p:cNvPr>
            <p:cNvSpPr/>
            <p:nvPr userDrawn="1"/>
          </p:nvSpPr>
          <p:spPr>
            <a:xfrm>
              <a:off x="1290431" y="919930"/>
              <a:ext cx="10881360" cy="22629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grpSp>
      <p:sp>
        <p:nvSpPr>
          <p:cNvPr id="2" name="Title Placeholder 1"/>
          <p:cNvSpPr>
            <a:spLocks noGrp="1"/>
          </p:cNvSpPr>
          <p:nvPr>
            <p:ph type="title"/>
          </p:nvPr>
        </p:nvSpPr>
        <p:spPr>
          <a:xfrm>
            <a:off x="838200" y="1117516"/>
            <a:ext cx="10515600" cy="57317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610600" y="6411736"/>
            <a:ext cx="2743200" cy="365125"/>
          </a:xfrm>
          <a:prstGeom prst="rect">
            <a:avLst/>
          </a:prstGeom>
        </p:spPr>
        <p:txBody>
          <a:bodyPr vert="horz" lIns="91440" tIns="45720" rIns="91440" bIns="45720" rtlCol="0" anchor="ctr"/>
          <a:lstStyle>
            <a:lvl1pPr algn="l">
              <a:defRPr sz="1200">
                <a:solidFill>
                  <a:schemeClr val="bg1"/>
                </a:solidFill>
              </a:defRPr>
            </a:lvl1pPr>
          </a:lstStyle>
          <a:p>
            <a:fld id="{2EA21E43-511D-48F3-91A3-227545D6DA4B}" type="datetimeFigureOut">
              <a:rPr lang="en-US" smtClean="0"/>
              <a:pPr/>
              <a:t>2/25/2025</a:t>
            </a:fld>
            <a:endParaRPr lang="en-US" dirty="0"/>
          </a:p>
        </p:txBody>
      </p:sp>
      <p:pic>
        <p:nvPicPr>
          <p:cNvPr id="9" name="Picture 8">
            <a:extLst>
              <a:ext uri="{FF2B5EF4-FFF2-40B4-BE49-F238E27FC236}">
                <a16:creationId xmlns:a16="http://schemas.microsoft.com/office/drawing/2014/main" id="{B9CE7DF0-AC12-4910-8C9B-62CBFB74E18C}"/>
              </a:ext>
            </a:extLst>
          </p:cNvPr>
          <p:cNvPicPr>
            <a:picLocks noChangeAspect="1"/>
          </p:cNvPicPr>
          <p:nvPr/>
        </p:nvPicPr>
        <p:blipFill>
          <a:blip r:embed="rId15" cstate="print"/>
          <a:stretch>
            <a:fillRect/>
          </a:stretch>
        </p:blipFill>
        <p:spPr>
          <a:xfrm>
            <a:off x="207781" y="336784"/>
            <a:ext cx="2468518" cy="738627"/>
          </a:xfrm>
          <a:prstGeom prst="rect">
            <a:avLst/>
          </a:prstGeom>
        </p:spPr>
      </p:pic>
      <p:pic>
        <p:nvPicPr>
          <p:cNvPr id="10" name="Picture 9">
            <a:extLst>
              <a:ext uri="{FF2B5EF4-FFF2-40B4-BE49-F238E27FC236}">
                <a16:creationId xmlns:a16="http://schemas.microsoft.com/office/drawing/2014/main" id="{BA78E132-072C-4C29-A7EB-95E55A442A4A}"/>
              </a:ext>
            </a:extLst>
          </p:cNvPr>
          <p:cNvPicPr>
            <a:picLocks noChangeAspect="1"/>
          </p:cNvPicPr>
          <p:nvPr/>
        </p:nvPicPr>
        <p:blipFill>
          <a:blip r:embed="rId16" cstate="print"/>
          <a:stretch>
            <a:fillRect/>
          </a:stretch>
        </p:blipFill>
        <p:spPr>
          <a:xfrm>
            <a:off x="7619949" y="263702"/>
            <a:ext cx="1004984" cy="832104"/>
          </a:xfrm>
          <a:prstGeom prst="rect">
            <a:avLst/>
          </a:prstGeom>
        </p:spPr>
      </p:pic>
      <p:pic>
        <p:nvPicPr>
          <p:cNvPr id="11" name="Picture 10">
            <a:extLst>
              <a:ext uri="{FF2B5EF4-FFF2-40B4-BE49-F238E27FC236}">
                <a16:creationId xmlns:a16="http://schemas.microsoft.com/office/drawing/2014/main" id="{9C35EC7B-1C2A-48FD-AD9F-756C2781E97B}"/>
              </a:ext>
            </a:extLst>
          </p:cNvPr>
          <p:cNvPicPr>
            <a:picLocks noChangeAspect="1"/>
          </p:cNvPicPr>
          <p:nvPr/>
        </p:nvPicPr>
        <p:blipFill>
          <a:blip r:embed="rId17" cstate="print"/>
          <a:stretch>
            <a:fillRect/>
          </a:stretch>
        </p:blipFill>
        <p:spPr>
          <a:xfrm>
            <a:off x="9925572" y="319077"/>
            <a:ext cx="1043639" cy="738627"/>
          </a:xfrm>
          <a:prstGeom prst="rect">
            <a:avLst/>
          </a:prstGeom>
        </p:spPr>
      </p:pic>
      <p:pic>
        <p:nvPicPr>
          <p:cNvPr id="12" name="Picture 11">
            <a:extLst>
              <a:ext uri="{FF2B5EF4-FFF2-40B4-BE49-F238E27FC236}">
                <a16:creationId xmlns:a16="http://schemas.microsoft.com/office/drawing/2014/main" id="{8F8AB7A0-0D6E-418B-A295-E2304360FC00}"/>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8905939" y="319077"/>
            <a:ext cx="738627" cy="738627"/>
          </a:xfrm>
          <a:prstGeom prst="rect">
            <a:avLst/>
          </a:prstGeom>
        </p:spPr>
      </p:pic>
      <p:sp>
        <p:nvSpPr>
          <p:cNvPr id="15" name="Footer Placeholder 7">
            <a:extLst>
              <a:ext uri="{FF2B5EF4-FFF2-40B4-BE49-F238E27FC236}">
                <a16:creationId xmlns:a16="http://schemas.microsoft.com/office/drawing/2014/main" id="{B68A9753-4E39-41D8-866D-C826514964E5}"/>
              </a:ext>
            </a:extLst>
          </p:cNvPr>
          <p:cNvSpPr txBox="1">
            <a:spLocks/>
          </p:cNvSpPr>
          <p:nvPr userDrawn="1"/>
        </p:nvSpPr>
        <p:spPr>
          <a:xfrm>
            <a:off x="838200" y="6468230"/>
            <a:ext cx="10515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400" dirty="0">
                <a:solidFill>
                  <a:schemeClr val="bg1"/>
                </a:solidFill>
                <a:latin typeface="Lora" panose="02000503000000020004" pitchFamily="2" charset="0"/>
                <a:ea typeface="Cambria" panose="02040503050406030204" pitchFamily="18" charset="0"/>
              </a:rPr>
              <a:t>                                                                                </a:t>
            </a:r>
          </a:p>
        </p:txBody>
      </p:sp>
      <p:sp>
        <p:nvSpPr>
          <p:cNvPr id="21" name="Slide Number Placeholder 20">
            <a:extLst>
              <a:ext uri="{FF2B5EF4-FFF2-40B4-BE49-F238E27FC236}">
                <a16:creationId xmlns:a16="http://schemas.microsoft.com/office/drawing/2014/main" id="{FE1C33E7-1F2D-41BA-9A76-2A0F47E4FC6A}"/>
              </a:ext>
            </a:extLst>
          </p:cNvPr>
          <p:cNvSpPr>
            <a:spLocks noGrp="1"/>
          </p:cNvSpPr>
          <p:nvPr userDrawn="1">
            <p:ph type="sldNum" sz="quarter" idx="4"/>
          </p:nvPr>
        </p:nvSpPr>
        <p:spPr>
          <a:xfrm>
            <a:off x="8624932" y="6435657"/>
            <a:ext cx="2743200" cy="365125"/>
          </a:xfrm>
          <a:prstGeom prst="rect">
            <a:avLst/>
          </a:prstGeom>
        </p:spPr>
        <p:txBody>
          <a:bodyPr vert="horz" lIns="91440" tIns="45720" rIns="91440" bIns="45720" rtlCol="0" anchor="ctr"/>
          <a:lstStyle>
            <a:lvl1pPr algn="r">
              <a:defRPr sz="1200" b="1">
                <a:solidFill>
                  <a:schemeClr val="tx1">
                    <a:tint val="75000"/>
                  </a:schemeClr>
                </a:solidFill>
              </a:defRPr>
            </a:lvl1pPr>
          </a:lstStyle>
          <a:p>
            <a:fld id="{C47827D6-2059-48ED-9496-A3BF1DA6C0C0}" type="slidenum">
              <a:rPr lang="en-IN" smtClean="0"/>
              <a:pPr/>
              <a:t>‹#›</a:t>
            </a:fld>
            <a:endParaRPr lang="en-IN" b="1" dirty="0"/>
          </a:p>
        </p:txBody>
      </p:sp>
    </p:spTree>
    <p:extLst>
      <p:ext uri="{BB962C8B-B14F-4D97-AF65-F5344CB8AC3E}">
        <p14:creationId xmlns:p14="http://schemas.microsoft.com/office/powerpoint/2010/main" val="110696229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49" r:id="rId12"/>
  </p:sldLayoutIdLst>
  <p:txStyles>
    <p:titleStyle>
      <a:lvl1pPr algn="l" defTabSz="914418"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18"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4" indent="-228605" algn="l" defTabSz="9144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3" indent="-228605" algn="l" defTabSz="9144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32"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41"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50"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59"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69"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78"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18" rtl="0" eaLnBrk="1" latinLnBrk="0" hangingPunct="1">
        <a:defRPr sz="1800" kern="1200">
          <a:solidFill>
            <a:schemeClr val="tx1"/>
          </a:solidFill>
          <a:latin typeface="+mn-lt"/>
          <a:ea typeface="+mn-ea"/>
          <a:cs typeface="+mn-cs"/>
        </a:defRPr>
      </a:lvl1pPr>
      <a:lvl2pPr marL="457209" algn="l" defTabSz="914418" rtl="0" eaLnBrk="1" latinLnBrk="0" hangingPunct="1">
        <a:defRPr sz="1800" kern="1200">
          <a:solidFill>
            <a:schemeClr val="tx1"/>
          </a:solidFill>
          <a:latin typeface="+mn-lt"/>
          <a:ea typeface="+mn-ea"/>
          <a:cs typeface="+mn-cs"/>
        </a:defRPr>
      </a:lvl2pPr>
      <a:lvl3pPr marL="914418" algn="l" defTabSz="914418" rtl="0" eaLnBrk="1" latinLnBrk="0" hangingPunct="1">
        <a:defRPr sz="1800" kern="1200">
          <a:solidFill>
            <a:schemeClr val="tx1"/>
          </a:solidFill>
          <a:latin typeface="+mn-lt"/>
          <a:ea typeface="+mn-ea"/>
          <a:cs typeface="+mn-cs"/>
        </a:defRPr>
      </a:lvl3pPr>
      <a:lvl4pPr marL="1371627" algn="l" defTabSz="914418" rtl="0" eaLnBrk="1" latinLnBrk="0" hangingPunct="1">
        <a:defRPr sz="1800" kern="1200">
          <a:solidFill>
            <a:schemeClr val="tx1"/>
          </a:solidFill>
          <a:latin typeface="+mn-lt"/>
          <a:ea typeface="+mn-ea"/>
          <a:cs typeface="+mn-cs"/>
        </a:defRPr>
      </a:lvl4pPr>
      <a:lvl5pPr marL="1828837" algn="l" defTabSz="914418" rtl="0" eaLnBrk="1" latinLnBrk="0" hangingPunct="1">
        <a:defRPr sz="1800" kern="1200">
          <a:solidFill>
            <a:schemeClr val="tx1"/>
          </a:solidFill>
          <a:latin typeface="+mn-lt"/>
          <a:ea typeface="+mn-ea"/>
          <a:cs typeface="+mn-cs"/>
        </a:defRPr>
      </a:lvl5pPr>
      <a:lvl6pPr marL="2286046" algn="l" defTabSz="914418" rtl="0" eaLnBrk="1" latinLnBrk="0" hangingPunct="1">
        <a:defRPr sz="1800" kern="1200">
          <a:solidFill>
            <a:schemeClr val="tx1"/>
          </a:solidFill>
          <a:latin typeface="+mn-lt"/>
          <a:ea typeface="+mn-ea"/>
          <a:cs typeface="+mn-cs"/>
        </a:defRPr>
      </a:lvl6pPr>
      <a:lvl7pPr marL="2743255" algn="l" defTabSz="914418" rtl="0" eaLnBrk="1" latinLnBrk="0" hangingPunct="1">
        <a:defRPr sz="1800" kern="1200">
          <a:solidFill>
            <a:schemeClr val="tx1"/>
          </a:solidFill>
          <a:latin typeface="+mn-lt"/>
          <a:ea typeface="+mn-ea"/>
          <a:cs typeface="+mn-cs"/>
        </a:defRPr>
      </a:lvl7pPr>
      <a:lvl8pPr marL="3200464" algn="l" defTabSz="914418" rtl="0" eaLnBrk="1" latinLnBrk="0" hangingPunct="1">
        <a:defRPr sz="1800" kern="1200">
          <a:solidFill>
            <a:schemeClr val="tx1"/>
          </a:solidFill>
          <a:latin typeface="+mn-lt"/>
          <a:ea typeface="+mn-ea"/>
          <a:cs typeface="+mn-cs"/>
        </a:defRPr>
      </a:lvl8pPr>
      <a:lvl9pPr marL="3657673" algn="l" defTabSz="91441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86563" y="1760754"/>
            <a:ext cx="10559814" cy="1446550"/>
          </a:xfrm>
          <a:prstGeom prst="rect">
            <a:avLst/>
          </a:prstGeom>
          <a:noFill/>
        </p:spPr>
        <p:txBody>
          <a:bodyPr wrap="none" rtlCol="0">
            <a:spAutoFit/>
          </a:bodyPr>
          <a:lstStyle>
            <a:defPPr>
              <a:defRPr lang="en-US"/>
            </a:defPPr>
            <a:lvl1pPr algn="ctr">
              <a:defRPr sz="3600" b="1">
                <a:solidFill>
                  <a:srgbClr val="0033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1pPr>
          </a:lstStyle>
          <a:p>
            <a:r>
              <a:rPr lang="en-US" sz="4400" dirty="0">
                <a:solidFill>
                  <a:srgbClr val="C00000"/>
                </a:solidFill>
              </a:rPr>
              <a:t>Technologies of Renewable Energy Sources</a:t>
            </a:r>
          </a:p>
          <a:p>
            <a:r>
              <a:rPr lang="en-US" sz="4400" dirty="0">
                <a:solidFill>
                  <a:srgbClr val="C00000"/>
                </a:solidFill>
              </a:rPr>
              <a:t>BEE654B</a:t>
            </a:r>
          </a:p>
        </p:txBody>
      </p:sp>
      <p:sp>
        <p:nvSpPr>
          <p:cNvPr id="2" name="TextBox 1">
            <a:extLst>
              <a:ext uri="{FF2B5EF4-FFF2-40B4-BE49-F238E27FC236}">
                <a16:creationId xmlns:a16="http://schemas.microsoft.com/office/drawing/2014/main" id="{B9C9C4F5-BC3A-7536-02A2-026AADC0E611}"/>
              </a:ext>
            </a:extLst>
          </p:cNvPr>
          <p:cNvSpPr txBox="1"/>
          <p:nvPr/>
        </p:nvSpPr>
        <p:spPr>
          <a:xfrm>
            <a:off x="7477760" y="3972561"/>
            <a:ext cx="3931920" cy="1815882"/>
          </a:xfrm>
          <a:prstGeom prst="rect">
            <a:avLst/>
          </a:prstGeom>
          <a:noFill/>
        </p:spPr>
        <p:txBody>
          <a:bodyPr wrap="square" rtlCol="0">
            <a:spAutoFit/>
          </a:bodyPr>
          <a:lstStyle/>
          <a:p>
            <a:r>
              <a:rPr lang="en-IN" sz="2800" b="1" dirty="0" err="1">
                <a:solidFill>
                  <a:srgbClr val="C00000"/>
                </a:solidFill>
                <a:latin typeface="Amasis MT Pro Medium" panose="020B0604020202020204" pitchFamily="18" charset="0"/>
                <a:cs typeface="Times New Roman" panose="02020603050405020304" pitchFamily="18" charset="0"/>
              </a:rPr>
              <a:t>Dr.</a:t>
            </a:r>
            <a:r>
              <a:rPr lang="en-IN" sz="2800" b="1" dirty="0">
                <a:solidFill>
                  <a:srgbClr val="C00000"/>
                </a:solidFill>
                <a:latin typeface="Amasis MT Pro Medium" panose="020B0604020202020204" pitchFamily="18" charset="0"/>
                <a:cs typeface="Times New Roman" panose="02020603050405020304" pitchFamily="18" charset="0"/>
              </a:rPr>
              <a:t> Sathish K R</a:t>
            </a:r>
          </a:p>
          <a:p>
            <a:r>
              <a:rPr lang="en-IN" sz="2800" b="1" dirty="0">
                <a:solidFill>
                  <a:srgbClr val="C00000"/>
                </a:solidFill>
                <a:latin typeface="Amasis MT Pro Medium" panose="020B0604020202020204" pitchFamily="18" charset="0"/>
                <a:cs typeface="Times New Roman" panose="02020603050405020304" pitchFamily="18" charset="0"/>
              </a:rPr>
              <a:t>Assistant Professor</a:t>
            </a:r>
          </a:p>
          <a:p>
            <a:r>
              <a:rPr lang="en-IN" sz="2800" b="1" dirty="0">
                <a:solidFill>
                  <a:srgbClr val="C00000"/>
                </a:solidFill>
                <a:latin typeface="Amasis MT Pro Medium" panose="020B0604020202020204" pitchFamily="18" charset="0"/>
                <a:cs typeface="Times New Roman" panose="02020603050405020304" pitchFamily="18" charset="0"/>
              </a:rPr>
              <a:t>Dept., of EEE</a:t>
            </a:r>
          </a:p>
          <a:p>
            <a:r>
              <a:rPr lang="en-IN" sz="2800" b="1" dirty="0">
                <a:solidFill>
                  <a:srgbClr val="C00000"/>
                </a:solidFill>
                <a:latin typeface="Amasis MT Pro Medium" panose="020B0604020202020204" pitchFamily="18" charset="0"/>
                <a:cs typeface="Times New Roman" panose="02020603050405020304" pitchFamily="18" charset="0"/>
              </a:rPr>
              <a:t>ATMECE</a:t>
            </a:r>
          </a:p>
        </p:txBody>
      </p:sp>
    </p:spTree>
    <p:extLst>
      <p:ext uri="{BB962C8B-B14F-4D97-AF65-F5344CB8AC3E}">
        <p14:creationId xmlns:p14="http://schemas.microsoft.com/office/powerpoint/2010/main" val="1987962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2B8DAF-723E-3B48-136D-BA66E2231A33}"/>
              </a:ext>
            </a:extLst>
          </p:cNvPr>
          <p:cNvSpPr>
            <a:spLocks noGrp="1"/>
          </p:cNvSpPr>
          <p:nvPr>
            <p:ph idx="1"/>
          </p:nvPr>
        </p:nvSpPr>
        <p:spPr>
          <a:xfrm>
            <a:off x="838200" y="1148080"/>
            <a:ext cx="10515600" cy="5201920"/>
          </a:xfrm>
        </p:spPr>
        <p:txBody>
          <a:bodyPr>
            <a:normAutofit lnSpcReduction="10000"/>
          </a:bodyPr>
          <a:lstStyle/>
          <a:p>
            <a:pPr>
              <a:buFont typeface="Wingdings" panose="05000000000000000000" pitchFamily="2" charset="2"/>
              <a:buChar char="v"/>
            </a:pPr>
            <a:r>
              <a:rPr lang="en-US" dirty="0">
                <a:solidFill>
                  <a:schemeClr val="accent1"/>
                </a:solidFill>
                <a:latin typeface="Times New Roman" panose="02020603050405020304" pitchFamily="18" charset="0"/>
                <a:cs typeface="Times New Roman" panose="02020603050405020304" pitchFamily="18" charset="0"/>
              </a:rPr>
              <a:t>Hydrogen storage in materials</a:t>
            </a:r>
          </a:p>
          <a:p>
            <a:pPr marL="0" indent="0" algn="just">
              <a:buNone/>
            </a:pPr>
            <a:r>
              <a:rPr lang="en-US" dirty="0">
                <a:solidFill>
                  <a:srgbClr val="374151"/>
                </a:solidFill>
                <a:latin typeface="Times New Roman" panose="02020603050405020304" pitchFamily="18" charset="0"/>
                <a:cs typeface="Times New Roman" panose="02020603050405020304" pitchFamily="18" charset="0"/>
              </a:rPr>
              <a:t>Hydrogen can also be stored in solid materials, such as metal hydrides, chemical hydrides, and carbon-based materials</a:t>
            </a:r>
          </a:p>
          <a:p>
            <a:pPr marL="0" indent="0" algn="just">
              <a:buNone/>
            </a:pPr>
            <a:r>
              <a:rPr lang="en-US" dirty="0">
                <a:solidFill>
                  <a:srgbClr val="374151"/>
                </a:solidFill>
                <a:latin typeface="Times New Roman" panose="02020603050405020304" pitchFamily="18" charset="0"/>
                <a:cs typeface="Times New Roman" panose="02020603050405020304" pitchFamily="18" charset="0"/>
              </a:rPr>
              <a:t>When these materials are exposed to hydrogen gas, they absorb the hydrogen and store it in a solid form</a:t>
            </a:r>
          </a:p>
          <a:p>
            <a:pPr marL="0" indent="0" algn="just">
              <a:buNone/>
            </a:pPr>
            <a:r>
              <a:rPr lang="en-US" dirty="0">
                <a:solidFill>
                  <a:srgbClr val="374151"/>
                </a:solidFill>
                <a:latin typeface="Times New Roman" panose="02020603050405020304" pitchFamily="18" charset="0"/>
                <a:cs typeface="Times New Roman" panose="02020603050405020304" pitchFamily="18" charset="0"/>
              </a:rPr>
              <a:t>When the hydrogen is needed, the material is heated or exposed to a catalyst, releasing the stored hydrogen</a:t>
            </a:r>
          </a:p>
          <a:p>
            <a:pPr>
              <a:buFont typeface="Wingdings" panose="05000000000000000000" pitchFamily="2" charset="2"/>
              <a:buChar char="v"/>
            </a:pPr>
            <a:r>
              <a:rPr lang="en-US" dirty="0">
                <a:solidFill>
                  <a:schemeClr val="accent1"/>
                </a:solidFill>
                <a:latin typeface="Times New Roman" panose="02020603050405020304" pitchFamily="18" charset="0"/>
                <a:cs typeface="Times New Roman" panose="02020603050405020304" pitchFamily="18" charset="0"/>
              </a:rPr>
              <a:t>Underground hydrogen storage</a:t>
            </a:r>
          </a:p>
          <a:p>
            <a:pPr marL="0" indent="0" algn="just">
              <a:buNone/>
            </a:pPr>
            <a:r>
              <a:rPr lang="en-US" dirty="0">
                <a:solidFill>
                  <a:srgbClr val="374151"/>
                </a:solidFill>
                <a:latin typeface="Times New Roman" panose="02020603050405020304" pitchFamily="18" charset="0"/>
                <a:cs typeface="Times New Roman" panose="02020603050405020304" pitchFamily="18" charset="0"/>
              </a:rPr>
              <a:t>Hydrogen can also be stored underground in geological formations, such as salt caverns or depleted gas fields. </a:t>
            </a:r>
          </a:p>
          <a:p>
            <a:pPr marL="0" indent="0" algn="just">
              <a:buNone/>
            </a:pPr>
            <a:r>
              <a:rPr lang="en-US" dirty="0">
                <a:solidFill>
                  <a:srgbClr val="374151"/>
                </a:solidFill>
                <a:latin typeface="Times New Roman" panose="02020603050405020304" pitchFamily="18" charset="0"/>
                <a:cs typeface="Times New Roman" panose="02020603050405020304" pitchFamily="18" charset="0"/>
              </a:rPr>
              <a:t>The hydrogen is typically compressed and injected into the geological formation, where it is stored until needed</a:t>
            </a:r>
            <a:endParaRPr lang="en-IN" dirty="0">
              <a:solidFill>
                <a:srgbClr val="374151"/>
              </a:solidFill>
              <a:latin typeface="Times New Roman" panose="02020603050405020304" pitchFamily="18" charset="0"/>
              <a:cs typeface="Times New Roman" panose="02020603050405020304" pitchFamily="18" charset="0"/>
            </a:endParaRPr>
          </a:p>
          <a:p>
            <a:pPr marL="0" indent="0" algn="just">
              <a:buNone/>
            </a:pPr>
            <a:endParaRPr lang="en-US" dirty="0">
              <a:solidFill>
                <a:srgbClr val="374151"/>
              </a:solidFill>
              <a:latin typeface="Times New Roman" panose="02020603050405020304" pitchFamily="18" charset="0"/>
              <a:cs typeface="Times New Roman" panose="02020603050405020304" pitchFamily="18" charset="0"/>
            </a:endParaRPr>
          </a:p>
          <a:p>
            <a:pPr marL="0" indent="0" algn="just">
              <a:buNone/>
            </a:pPr>
            <a:endParaRPr lang="en-IN" dirty="0">
              <a:solidFill>
                <a:srgbClr val="37415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3663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DB187-ED1A-735A-C7FE-233465E8371E}"/>
              </a:ext>
            </a:extLst>
          </p:cNvPr>
          <p:cNvSpPr>
            <a:spLocks noGrp="1"/>
          </p:cNvSpPr>
          <p:nvPr>
            <p:ph type="title"/>
          </p:nvPr>
        </p:nvSpPr>
        <p:spPr>
          <a:xfrm>
            <a:off x="838200" y="886693"/>
            <a:ext cx="10515600" cy="573172"/>
          </a:xfrm>
        </p:spPr>
        <p:txBody>
          <a:bodyPr>
            <a:normAutofit fontScale="90000"/>
          </a:bodyPr>
          <a:lstStyle/>
          <a:p>
            <a:br>
              <a:rPr lang="en-US" sz="4400" dirty="0">
                <a:latin typeface="Angsana New" panose="020B0502040204020203" pitchFamily="18" charset="-34"/>
                <a:cs typeface="Angsana New" panose="020B0502040204020203" pitchFamily="18" charset="-34"/>
              </a:rPr>
            </a:br>
            <a:r>
              <a:rPr lang="en-US" b="1" dirty="0">
                <a:solidFill>
                  <a:srgbClr val="CC0099"/>
                </a:solidFill>
                <a:latin typeface="Times New Roman" panose="02020603050405020304" pitchFamily="18" charset="0"/>
                <a:cs typeface="Times New Roman" panose="02020603050405020304" pitchFamily="18" charset="0"/>
              </a:rPr>
              <a:t>Use of Hydrogen Energy</a:t>
            </a:r>
            <a:endParaRPr lang="en-IN" dirty="0"/>
          </a:p>
        </p:txBody>
      </p:sp>
      <p:sp>
        <p:nvSpPr>
          <p:cNvPr id="5" name="Content Placeholder 4">
            <a:extLst>
              <a:ext uri="{FF2B5EF4-FFF2-40B4-BE49-F238E27FC236}">
                <a16:creationId xmlns:a16="http://schemas.microsoft.com/office/drawing/2014/main" id="{13D4249C-3D31-C83B-5187-5C4D0C944A21}"/>
              </a:ext>
            </a:extLst>
          </p:cNvPr>
          <p:cNvSpPr>
            <a:spLocks noGrp="1"/>
          </p:cNvSpPr>
          <p:nvPr>
            <p:ph idx="1"/>
          </p:nvPr>
        </p:nvSpPr>
        <p:spPr/>
        <p:txBody>
          <a:bodyPr/>
          <a:lstStyle/>
          <a:p>
            <a:pPr marL="692150" indent="-457200" algn="just">
              <a:lnSpc>
                <a:spcPts val="3100"/>
              </a:lnSpc>
              <a:buFont typeface="+mj-lt"/>
              <a:buAutoNum type="arabicPeriod"/>
            </a:pPr>
            <a:r>
              <a:rPr lang="en-US" sz="2800" dirty="0">
                <a:latin typeface="Times New Roman" panose="02020603050405020304" pitchFamily="18" charset="0"/>
                <a:cs typeface="Times New Roman" panose="02020603050405020304" pitchFamily="18" charset="0"/>
              </a:rPr>
              <a:t>For residential uses</a:t>
            </a:r>
          </a:p>
          <a:p>
            <a:pPr marL="692150" indent="-457200" algn="just">
              <a:lnSpc>
                <a:spcPts val="3100"/>
              </a:lnSpc>
              <a:buFont typeface="+mj-lt"/>
              <a:buAutoNum type="arabicPeriod"/>
            </a:pPr>
            <a:r>
              <a:rPr lang="en-US" sz="2800" dirty="0">
                <a:latin typeface="Times New Roman" panose="02020603050405020304" pitchFamily="18" charset="0"/>
                <a:cs typeface="Times New Roman" panose="02020603050405020304" pitchFamily="18" charset="0"/>
              </a:rPr>
              <a:t>For industrial uses</a:t>
            </a:r>
          </a:p>
          <a:p>
            <a:pPr marL="692150" indent="-457200" algn="just">
              <a:lnSpc>
                <a:spcPts val="3100"/>
              </a:lnSpc>
              <a:buFont typeface="+mj-lt"/>
              <a:buAutoNum type="arabicPeriod"/>
            </a:pPr>
            <a:r>
              <a:rPr lang="en-US" sz="2800" dirty="0">
                <a:latin typeface="Times New Roman" panose="02020603050405020304" pitchFamily="18" charset="0"/>
                <a:cs typeface="Times New Roman" panose="02020603050405020304" pitchFamily="18" charset="0"/>
              </a:rPr>
              <a:t>For as an alternative transport fuel</a:t>
            </a:r>
          </a:p>
          <a:p>
            <a:pPr marL="692150" indent="-457200" algn="just">
              <a:lnSpc>
                <a:spcPts val="3100"/>
              </a:lnSpc>
              <a:buFont typeface="+mj-lt"/>
              <a:buAutoNum type="arabicPeriod"/>
            </a:pPr>
            <a:r>
              <a:rPr lang="en-US" sz="2800" dirty="0">
                <a:latin typeface="Times New Roman" panose="02020603050405020304" pitchFamily="18" charset="0"/>
                <a:cs typeface="Times New Roman" panose="02020603050405020304" pitchFamily="18" charset="0"/>
              </a:rPr>
              <a:t>For as an alternative fuel for aircraft</a:t>
            </a:r>
          </a:p>
          <a:p>
            <a:pPr marL="692150" indent="-457200" algn="just">
              <a:lnSpc>
                <a:spcPts val="3100"/>
              </a:lnSpc>
              <a:spcBef>
                <a:spcPts val="600"/>
              </a:spcBef>
              <a:spcAft>
                <a:spcPts val="600"/>
              </a:spcAft>
              <a:buFont typeface="+mj-lt"/>
              <a:buAutoNum type="arabicPeriod"/>
            </a:pPr>
            <a:r>
              <a:rPr lang="en-US" sz="2800" dirty="0">
                <a:latin typeface="Times New Roman" panose="02020603050405020304" pitchFamily="18" charset="0"/>
                <a:cs typeface="Times New Roman" panose="02020603050405020304" pitchFamily="18" charset="0"/>
              </a:rPr>
              <a:t>For electric power generation (utilities).</a:t>
            </a:r>
          </a:p>
          <a:p>
            <a:pPr marL="0" indent="0">
              <a:buNone/>
            </a:pPr>
            <a:endParaRPr lang="en-IN" dirty="0"/>
          </a:p>
        </p:txBody>
      </p:sp>
    </p:spTree>
    <p:extLst>
      <p:ext uri="{BB962C8B-B14F-4D97-AF65-F5344CB8AC3E}">
        <p14:creationId xmlns:p14="http://schemas.microsoft.com/office/powerpoint/2010/main" val="2274880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1000"/>
                                        <p:tgtEl>
                                          <p:spTgt spid="5">
                                            <p:txEl>
                                              <p:pRg st="1" end="1"/>
                                            </p:txEl>
                                          </p:spTgt>
                                        </p:tgtEl>
                                      </p:cBhvr>
                                    </p:animEffect>
                                    <p:anim calcmode="lin" valueType="num">
                                      <p:cBhvr>
                                        <p:cTn id="22"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1000"/>
                                        <p:tgtEl>
                                          <p:spTgt spid="5">
                                            <p:txEl>
                                              <p:pRg st="2" end="2"/>
                                            </p:txEl>
                                          </p:spTgt>
                                        </p:tgtEl>
                                      </p:cBhvr>
                                    </p:animEffect>
                                    <p:anim calcmode="lin" valueType="num">
                                      <p:cBhvr>
                                        <p:cTn id="2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1000"/>
                                        <p:tgtEl>
                                          <p:spTgt spid="5">
                                            <p:txEl>
                                              <p:pRg st="3" end="3"/>
                                            </p:txEl>
                                          </p:spTgt>
                                        </p:tgtEl>
                                      </p:cBhvr>
                                    </p:animEffect>
                                    <p:anim calcmode="lin" valueType="num">
                                      <p:cBhvr>
                                        <p:cTn id="36"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5">
                                            <p:txEl>
                                              <p:pRg st="4" end="4"/>
                                            </p:txEl>
                                          </p:spTgt>
                                        </p:tgtEl>
                                        <p:attrNameLst>
                                          <p:attrName>style.visibility</p:attrName>
                                        </p:attrNameLst>
                                      </p:cBhvr>
                                      <p:to>
                                        <p:strVal val="visible"/>
                                      </p:to>
                                    </p:set>
                                    <p:animEffect transition="in" filter="fade">
                                      <p:cBhvr>
                                        <p:cTn id="42" dur="1000"/>
                                        <p:tgtEl>
                                          <p:spTgt spid="5">
                                            <p:txEl>
                                              <p:pRg st="4" end="4"/>
                                            </p:txEl>
                                          </p:spTgt>
                                        </p:tgtEl>
                                      </p:cBhvr>
                                    </p:animEffect>
                                    <p:anim calcmode="lin" valueType="num">
                                      <p:cBhvr>
                                        <p:cTn id="43"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C51FE-8A6A-29B3-37B1-FCC6C79A9693}"/>
              </a:ext>
            </a:extLst>
          </p:cNvPr>
          <p:cNvSpPr>
            <a:spLocks noGrp="1"/>
          </p:cNvSpPr>
          <p:nvPr>
            <p:ph type="title"/>
          </p:nvPr>
        </p:nvSpPr>
        <p:spPr>
          <a:xfrm>
            <a:off x="838200" y="1412156"/>
            <a:ext cx="10515600" cy="573172"/>
          </a:xfrm>
        </p:spPr>
        <p:txBody>
          <a:bodyPr>
            <a:normAutofit fontScale="90000"/>
          </a:bodyPr>
          <a:lstStyle/>
          <a:p>
            <a:r>
              <a:rPr lang="en-US" sz="3100" b="1" i="0" u="none" strike="noStrike" baseline="0" dirty="0">
                <a:solidFill>
                  <a:srgbClr val="C00000"/>
                </a:solidFill>
                <a:latin typeface="Times New Roman" panose="02020603050405020304" pitchFamily="18" charset="0"/>
                <a:cs typeface="Times New Roman" panose="02020603050405020304" pitchFamily="18" charset="0"/>
              </a:rPr>
              <a:t>ADVANTAGE AND DISADVANTAGE OF HYDROGEN ENERGY</a:t>
            </a:r>
            <a:br>
              <a:rPr lang="en-US" sz="4400" b="1" i="0" u="none" strike="noStrike" baseline="0" dirty="0">
                <a:solidFill>
                  <a:srgbClr val="C00000"/>
                </a:solidFill>
                <a:latin typeface="Times New Roman" panose="02020603050405020304" pitchFamily="18" charset="0"/>
                <a:cs typeface="Times New Roman" panose="02020603050405020304" pitchFamily="18" charset="0"/>
              </a:rPr>
            </a:br>
            <a:endParaRPr lang="en-IN" dirty="0"/>
          </a:p>
        </p:txBody>
      </p:sp>
      <p:sp>
        <p:nvSpPr>
          <p:cNvPr id="3" name="Content Placeholder 2">
            <a:extLst>
              <a:ext uri="{FF2B5EF4-FFF2-40B4-BE49-F238E27FC236}">
                <a16:creationId xmlns:a16="http://schemas.microsoft.com/office/drawing/2014/main" id="{079DF472-9075-5CCB-99E8-30AB1349AEAB}"/>
              </a:ext>
            </a:extLst>
          </p:cNvPr>
          <p:cNvSpPr>
            <a:spLocks noGrp="1"/>
          </p:cNvSpPr>
          <p:nvPr>
            <p:ph idx="1"/>
          </p:nvPr>
        </p:nvSpPr>
        <p:spPr/>
        <p:txBody>
          <a:bodyPr/>
          <a:lstStyle/>
          <a:p>
            <a:pPr>
              <a:buFont typeface="Wingdings" panose="05000000000000000000" pitchFamily="2" charset="2"/>
              <a:buChar char="v"/>
            </a:pPr>
            <a:r>
              <a:rPr lang="en-US" sz="2800" b="1" i="0" u="none" strike="noStrike" baseline="0" dirty="0">
                <a:solidFill>
                  <a:srgbClr val="3333CC"/>
                </a:solidFill>
                <a:latin typeface="Times New Roman" panose="02020603050405020304" pitchFamily="18" charset="0"/>
                <a:cs typeface="Times New Roman" panose="02020603050405020304" pitchFamily="18" charset="0"/>
              </a:rPr>
              <a:t>Advantage:</a:t>
            </a:r>
          </a:p>
          <a:p>
            <a:pPr marL="514350" indent="-514350" algn="just">
              <a:buAutoNum type="arabicPeriod"/>
            </a:pPr>
            <a:r>
              <a:rPr lang="en-US" dirty="0">
                <a:solidFill>
                  <a:srgbClr val="374151"/>
                </a:solidFill>
                <a:latin typeface="Times New Roman" panose="02020603050405020304" pitchFamily="18" charset="0"/>
                <a:cs typeface="Times New Roman" panose="02020603050405020304" pitchFamily="18" charset="0"/>
              </a:rPr>
              <a:t>Zero emissions: One of the biggest advantages of hydrogen energy is that it produces no harmful emissions, such as carbon dioxide, when it is used to generate energy.</a:t>
            </a:r>
          </a:p>
          <a:p>
            <a:pPr marL="514350" indent="-514350" algn="just">
              <a:buAutoNum type="arabicPeriod"/>
            </a:pPr>
            <a:r>
              <a:rPr lang="en-US" dirty="0">
                <a:solidFill>
                  <a:srgbClr val="374151"/>
                </a:solidFill>
                <a:latin typeface="Times New Roman" panose="02020603050405020304" pitchFamily="18" charset="0"/>
                <a:cs typeface="Times New Roman" panose="02020603050405020304" pitchFamily="18" charset="0"/>
              </a:rPr>
              <a:t>Versatility: Hydrogen can be used in a variety of applications, including transportation, electricity generation, and industrial processes.</a:t>
            </a:r>
          </a:p>
          <a:p>
            <a:pPr marL="514350" indent="-514350" algn="just">
              <a:buAutoNum type="arabicPeriod"/>
            </a:pPr>
            <a:r>
              <a:rPr lang="en-US" dirty="0">
                <a:solidFill>
                  <a:srgbClr val="374151"/>
                </a:solidFill>
                <a:latin typeface="Times New Roman" panose="02020603050405020304" pitchFamily="18" charset="0"/>
                <a:cs typeface="Times New Roman" panose="02020603050405020304" pitchFamily="18" charset="0"/>
              </a:rPr>
              <a:t>Energy storage: Hydrogen can be stored and used as an energy carrier, providing a way to store excess renewable energy and use it when needed</a:t>
            </a:r>
          </a:p>
          <a:p>
            <a:endParaRPr lang="en-IN" dirty="0"/>
          </a:p>
        </p:txBody>
      </p:sp>
    </p:spTree>
    <p:extLst>
      <p:ext uri="{BB962C8B-B14F-4D97-AF65-F5344CB8AC3E}">
        <p14:creationId xmlns:p14="http://schemas.microsoft.com/office/powerpoint/2010/main" val="2752371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D2E7EF-C0DD-0384-A98F-F8D2844128C6}"/>
              </a:ext>
            </a:extLst>
          </p:cNvPr>
          <p:cNvSpPr>
            <a:spLocks noGrp="1"/>
          </p:cNvSpPr>
          <p:nvPr>
            <p:ph idx="1"/>
          </p:nvPr>
        </p:nvSpPr>
        <p:spPr>
          <a:xfrm>
            <a:off x="838200" y="1178560"/>
            <a:ext cx="10515600" cy="4998403"/>
          </a:xfrm>
        </p:spPr>
        <p:txBody>
          <a:bodyPr/>
          <a:lstStyle/>
          <a:p>
            <a:pPr marL="0" indent="0" algn="just">
              <a:buNone/>
            </a:pPr>
            <a:r>
              <a:rPr lang="en-US" dirty="0">
                <a:solidFill>
                  <a:srgbClr val="374151"/>
                </a:solidFill>
                <a:latin typeface="Times New Roman" panose="02020603050405020304" pitchFamily="18" charset="0"/>
                <a:cs typeface="Times New Roman" panose="02020603050405020304" pitchFamily="18" charset="0"/>
              </a:rPr>
              <a:t>High energy density: Hydrogen has a very high energy density, which means that it contains a large amount of energy relative to its weight</a:t>
            </a:r>
          </a:p>
          <a:p>
            <a:pPr>
              <a:buFont typeface="Wingdings" panose="05000000000000000000" pitchFamily="2" charset="2"/>
              <a:buChar char="v"/>
            </a:pPr>
            <a:r>
              <a:rPr lang="en-US" b="1" dirty="0">
                <a:solidFill>
                  <a:srgbClr val="3333CC"/>
                </a:solidFill>
                <a:latin typeface="Times New Roman" panose="02020603050405020304" pitchFamily="18" charset="0"/>
                <a:cs typeface="Times New Roman" panose="02020603050405020304" pitchFamily="18" charset="0"/>
              </a:rPr>
              <a:t>Disa</a:t>
            </a:r>
            <a:r>
              <a:rPr lang="en-US" sz="2800" b="1" i="0" u="none" strike="noStrike" baseline="0" dirty="0">
                <a:solidFill>
                  <a:srgbClr val="3333CC"/>
                </a:solidFill>
                <a:latin typeface="Times New Roman" panose="02020603050405020304" pitchFamily="18" charset="0"/>
                <a:cs typeface="Times New Roman" panose="02020603050405020304" pitchFamily="18" charset="0"/>
              </a:rPr>
              <a:t>dvantage:</a:t>
            </a:r>
          </a:p>
          <a:p>
            <a:pPr marL="0" indent="0" algn="just">
              <a:buNone/>
            </a:pPr>
            <a:r>
              <a:rPr lang="en-US" dirty="0">
                <a:solidFill>
                  <a:srgbClr val="374151"/>
                </a:solidFill>
                <a:latin typeface="Times New Roman" panose="02020603050405020304" pitchFamily="18" charset="0"/>
                <a:cs typeface="Times New Roman" panose="02020603050405020304" pitchFamily="18" charset="0"/>
              </a:rPr>
              <a:t>Cost: Hydrogen production, storage, and transportation can be expensive, making it a less competitive energy source compared to fossil fuels.</a:t>
            </a:r>
          </a:p>
          <a:p>
            <a:pPr marL="0" indent="0" algn="just">
              <a:buNone/>
            </a:pPr>
            <a:r>
              <a:rPr lang="en-US" dirty="0">
                <a:solidFill>
                  <a:srgbClr val="374151"/>
                </a:solidFill>
                <a:latin typeface="Times New Roman" panose="02020603050405020304" pitchFamily="18" charset="0"/>
                <a:cs typeface="Times New Roman" panose="02020603050405020304" pitchFamily="18" charset="0"/>
              </a:rPr>
              <a:t>Safety concerns: Hydrogen is highly flammable and can be difficult to store and transport safely.</a:t>
            </a:r>
          </a:p>
          <a:p>
            <a:pPr marL="0" indent="0" algn="just">
              <a:buNone/>
            </a:pPr>
            <a:r>
              <a:rPr lang="en-US" dirty="0">
                <a:solidFill>
                  <a:srgbClr val="374151"/>
                </a:solidFill>
                <a:latin typeface="Times New Roman" panose="02020603050405020304" pitchFamily="18" charset="0"/>
                <a:cs typeface="Times New Roman" panose="02020603050405020304" pitchFamily="18" charset="0"/>
              </a:rPr>
              <a:t>Energy efficiency: The process of producing hydrogen from other energy sources, such as natural gas or electricity</a:t>
            </a:r>
          </a:p>
          <a:p>
            <a:pPr marL="0" indent="0">
              <a:buNone/>
            </a:pPr>
            <a:endParaRPr lang="en-US" sz="2800" b="1" i="0" u="none" strike="noStrike" baseline="0" dirty="0">
              <a:solidFill>
                <a:srgbClr val="3333CC"/>
              </a:solidFill>
              <a:latin typeface="Times New Roman" panose="02020603050405020304" pitchFamily="18" charset="0"/>
              <a:cs typeface="Times New Roman" panose="02020603050405020304" pitchFamily="18" charset="0"/>
            </a:endParaRPr>
          </a:p>
          <a:p>
            <a:endParaRPr lang="en-IN" dirty="0"/>
          </a:p>
        </p:txBody>
      </p:sp>
    </p:spTree>
    <p:extLst>
      <p:ext uri="{BB962C8B-B14F-4D97-AF65-F5344CB8AC3E}">
        <p14:creationId xmlns:p14="http://schemas.microsoft.com/office/powerpoint/2010/main" val="1428334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14136CA-25A3-5051-1188-9D3D4804BC6F}"/>
              </a:ext>
            </a:extLst>
          </p:cNvPr>
          <p:cNvSpPr txBox="1"/>
          <p:nvPr/>
        </p:nvSpPr>
        <p:spPr>
          <a:xfrm>
            <a:off x="525718" y="1449082"/>
            <a:ext cx="11239561" cy="4236544"/>
          </a:xfrm>
          <a:prstGeom prst="rect">
            <a:avLst/>
          </a:prstGeom>
          <a:noFill/>
        </p:spPr>
        <p:txBody>
          <a:bodyPr wrap="square">
            <a:spAutoFit/>
          </a:bodyPr>
          <a:lstStyle/>
          <a:p>
            <a:pPr algn="just">
              <a:lnSpc>
                <a:spcPts val="3200"/>
              </a:lnSpc>
              <a:spcAft>
                <a:spcPts val="600"/>
              </a:spcAft>
            </a:pPr>
            <a:r>
              <a:rPr lang="en-US" sz="2200" b="1" i="0" u="none" strike="noStrike" baseline="0" dirty="0">
                <a:solidFill>
                  <a:srgbClr val="C00000"/>
                </a:solidFill>
                <a:latin typeface="Times New Roman" panose="02020603050405020304" pitchFamily="18" charset="0"/>
                <a:cs typeface="Times New Roman" panose="02020603050405020304" pitchFamily="18" charset="0"/>
              </a:rPr>
              <a:t>PROBLEM ASSOCIATED WITH HYDROGEN ENERGY</a:t>
            </a:r>
          </a:p>
          <a:p>
            <a:pPr algn="just">
              <a:lnSpc>
                <a:spcPts val="3200"/>
              </a:lnSpc>
            </a:pPr>
            <a:r>
              <a:rPr lang="en-US" sz="2200" b="1" i="0" u="none" strike="noStrike" baseline="0" dirty="0">
                <a:solidFill>
                  <a:srgbClr val="00B0F0"/>
                </a:solidFill>
                <a:latin typeface="Times New Roman" panose="02020603050405020304" pitchFamily="18" charset="0"/>
                <a:cs typeface="Times New Roman" panose="02020603050405020304" pitchFamily="18" charset="0"/>
              </a:rPr>
              <a:t>Hydrogen Storage: </a:t>
            </a:r>
            <a:r>
              <a:rPr lang="en-US" sz="2200" b="0" i="0" u="none" strike="noStrike" baseline="0" dirty="0">
                <a:latin typeface="Times New Roman" panose="02020603050405020304" pitchFamily="18" charset="0"/>
                <a:cs typeface="Times New Roman" panose="02020603050405020304" pitchFamily="18" charset="0"/>
              </a:rPr>
              <a:t>it is a major issue. Because container used must withstand high pressure when hydrogen is stored.</a:t>
            </a:r>
          </a:p>
          <a:p>
            <a:pPr algn="just">
              <a:lnSpc>
                <a:spcPts val="3200"/>
              </a:lnSpc>
            </a:pPr>
            <a:r>
              <a:rPr lang="en-US" sz="2200" b="1" i="0" u="none" strike="noStrike" baseline="0" dirty="0">
                <a:solidFill>
                  <a:srgbClr val="00B0F0"/>
                </a:solidFill>
                <a:latin typeface="Times New Roman" panose="02020603050405020304" pitchFamily="18" charset="0"/>
                <a:cs typeface="Times New Roman" panose="02020603050405020304" pitchFamily="18" charset="0"/>
              </a:rPr>
              <a:t>High Reactivity of Hydrogen</a:t>
            </a:r>
            <a:r>
              <a:rPr lang="en-US" sz="2200" dirty="0">
                <a:solidFill>
                  <a:srgbClr val="00B0F0"/>
                </a:solidFill>
                <a:latin typeface="Times New Roman" panose="02020603050405020304" pitchFamily="18" charset="0"/>
                <a:cs typeface="Times New Roman" panose="02020603050405020304" pitchFamily="18" charset="0"/>
              </a:rPr>
              <a:t>:</a:t>
            </a:r>
            <a:r>
              <a:rPr lang="en-US" sz="2200" b="0" i="0" u="none" strike="noStrike" baseline="0" dirty="0">
                <a:solidFill>
                  <a:srgbClr val="00B0F0"/>
                </a:solidFill>
                <a:latin typeface="Times New Roman" panose="02020603050405020304" pitchFamily="18" charset="0"/>
                <a:cs typeface="Times New Roman" panose="02020603050405020304" pitchFamily="18" charset="0"/>
              </a:rPr>
              <a:t> </a:t>
            </a:r>
            <a:r>
              <a:rPr lang="en-US" sz="2200" b="0" i="0" u="none" strike="noStrike" baseline="0" dirty="0">
                <a:latin typeface="Times New Roman" panose="02020603050405020304" pitchFamily="18" charset="0"/>
                <a:cs typeface="Times New Roman" panose="02020603050405020304" pitchFamily="18" charset="0"/>
              </a:rPr>
              <a:t>it is extremely reactive it is combustible and flammable. The filled container may explode.</a:t>
            </a:r>
          </a:p>
          <a:p>
            <a:pPr algn="just">
              <a:lnSpc>
                <a:spcPts val="3200"/>
              </a:lnSpc>
            </a:pPr>
            <a:r>
              <a:rPr lang="en-US" sz="2200" b="1" i="0" u="none" strike="noStrike" baseline="0" dirty="0">
                <a:solidFill>
                  <a:srgbClr val="00B0F0"/>
                </a:solidFill>
                <a:latin typeface="Times New Roman" panose="02020603050405020304" pitchFamily="18" charset="0"/>
                <a:cs typeface="Times New Roman" panose="02020603050405020304" pitchFamily="18" charset="0"/>
              </a:rPr>
              <a:t>Cost and methods of hydrogen fuel production: </a:t>
            </a:r>
            <a:r>
              <a:rPr lang="en-US" sz="2200" b="0" i="0" u="none" strike="noStrike" baseline="0" dirty="0">
                <a:latin typeface="Times New Roman" panose="02020603050405020304" pitchFamily="18" charset="0"/>
                <a:cs typeface="Times New Roman" panose="02020603050405020304" pitchFamily="18" charset="0"/>
              </a:rPr>
              <a:t>the cost of production is very high and newer and cleaner technology need to be found.</a:t>
            </a:r>
          </a:p>
          <a:p>
            <a:pPr algn="just">
              <a:lnSpc>
                <a:spcPts val="3200"/>
              </a:lnSpc>
            </a:pPr>
            <a:r>
              <a:rPr lang="en-US" sz="2200" b="1" i="0" u="none" strike="noStrike" baseline="0" dirty="0">
                <a:solidFill>
                  <a:srgbClr val="00B0F0"/>
                </a:solidFill>
                <a:latin typeface="Times New Roman" panose="02020603050405020304" pitchFamily="18" charset="0"/>
                <a:cs typeface="Times New Roman" panose="02020603050405020304" pitchFamily="18" charset="0"/>
              </a:rPr>
              <a:t>Consumer Demand: </a:t>
            </a:r>
            <a:r>
              <a:rPr lang="en-US" sz="2200" b="0" i="0" u="none" strike="noStrike" baseline="0" dirty="0">
                <a:latin typeface="Times New Roman" panose="02020603050405020304" pitchFamily="18" charset="0"/>
                <a:cs typeface="Times New Roman" panose="02020603050405020304" pitchFamily="18" charset="0"/>
              </a:rPr>
              <a:t>gas filling station to be changed to hydrogen filling, it should be free available to consumers and meet their demand.</a:t>
            </a:r>
          </a:p>
          <a:p>
            <a:pPr algn="just">
              <a:lnSpc>
                <a:spcPts val="3200"/>
              </a:lnSpc>
            </a:pPr>
            <a:r>
              <a:rPr lang="en-US" sz="2200" b="1" i="0" u="none" strike="noStrike" baseline="0" dirty="0">
                <a:solidFill>
                  <a:srgbClr val="00B0F0"/>
                </a:solidFill>
                <a:latin typeface="Times New Roman" panose="02020603050405020304" pitchFamily="18" charset="0"/>
                <a:cs typeface="Times New Roman" panose="02020603050405020304" pitchFamily="18" charset="0"/>
              </a:rPr>
              <a:t>Cost of Changing Infrastructure:</a:t>
            </a:r>
            <a:r>
              <a:rPr lang="en-US" sz="2200" b="1" i="0" u="none" strike="noStrike" baseline="0" dirty="0">
                <a:latin typeface="Times New Roman" panose="02020603050405020304" pitchFamily="18" charset="0"/>
                <a:cs typeface="Times New Roman" panose="02020603050405020304" pitchFamily="18" charset="0"/>
              </a:rPr>
              <a:t> </a:t>
            </a:r>
            <a:r>
              <a:rPr lang="en-US" sz="2200" b="0" i="0" u="none" strike="noStrike" baseline="0" dirty="0">
                <a:latin typeface="Times New Roman" panose="02020603050405020304" pitchFamily="18" charset="0"/>
                <a:cs typeface="Times New Roman" panose="02020603050405020304" pitchFamily="18" charset="0"/>
              </a:rPr>
              <a:t>to accommodate hydrogen equipment and appliances.</a:t>
            </a:r>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6888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BB037-37CA-722E-7A7D-3E9A6FCF8DE9}"/>
              </a:ext>
            </a:extLst>
          </p:cNvPr>
          <p:cNvSpPr>
            <a:spLocks noGrp="1"/>
          </p:cNvSpPr>
          <p:nvPr>
            <p:ph type="title"/>
          </p:nvPr>
        </p:nvSpPr>
        <p:spPr/>
        <p:txBody>
          <a:bodyPr>
            <a:normAutofit fontScale="90000"/>
          </a:bodyPr>
          <a:lstStyle/>
          <a:p>
            <a:pPr algn="ctr"/>
            <a:r>
              <a:rPr lang="en-IN" sz="4000" dirty="0">
                <a:solidFill>
                  <a:srgbClr val="FF0000"/>
                </a:solidFill>
                <a:latin typeface="Amasis MT Pro Medium" panose="02040604050005020304" pitchFamily="18" charset="0"/>
              </a:rPr>
              <a:t>Wind Energy</a:t>
            </a:r>
          </a:p>
        </p:txBody>
      </p:sp>
      <p:sp>
        <p:nvSpPr>
          <p:cNvPr id="3" name="Content Placeholder 2">
            <a:extLst>
              <a:ext uri="{FF2B5EF4-FFF2-40B4-BE49-F238E27FC236}">
                <a16:creationId xmlns:a16="http://schemas.microsoft.com/office/drawing/2014/main" id="{1A503013-2A83-204E-AD40-9C7DA8680D64}"/>
              </a:ext>
            </a:extLst>
          </p:cNvPr>
          <p:cNvSpPr>
            <a:spLocks noGrp="1"/>
          </p:cNvSpPr>
          <p:nvPr>
            <p:ph idx="1"/>
          </p:nvPr>
        </p:nvSpPr>
        <p:spPr>
          <a:xfrm>
            <a:off x="838200" y="1825625"/>
            <a:ext cx="10835640" cy="4351338"/>
          </a:xfrm>
        </p:spPr>
        <p:txBody>
          <a:bodyPr>
            <a:normAutofit/>
          </a:bodyPr>
          <a:lstStyle/>
          <a:p>
            <a:pPr>
              <a:buFont typeface="Wingdings" panose="05000000000000000000" pitchFamily="2" charset="2"/>
              <a:buChar char="v"/>
            </a:pPr>
            <a:r>
              <a:rPr lang="en-US" dirty="0">
                <a:solidFill>
                  <a:srgbClr val="374151"/>
                </a:solidFill>
                <a:latin typeface="Times New Roman" panose="02020603050405020304" pitchFamily="18" charset="0"/>
                <a:cs typeface="Times New Roman" panose="02020603050405020304" pitchFamily="18" charset="0"/>
              </a:rPr>
              <a:t>Windmills</a:t>
            </a:r>
          </a:p>
          <a:p>
            <a:pPr>
              <a:buFont typeface="Wingdings" panose="05000000000000000000" pitchFamily="2" charset="2"/>
              <a:buChar char="v"/>
            </a:pPr>
            <a:r>
              <a:rPr lang="en-US" dirty="0">
                <a:solidFill>
                  <a:srgbClr val="374151"/>
                </a:solidFill>
                <a:latin typeface="Times New Roman" panose="02020603050405020304" pitchFamily="18" charset="0"/>
                <a:cs typeface="Times New Roman" panose="02020603050405020304" pitchFamily="18" charset="0"/>
              </a:rPr>
              <a:t>Wind Turbines</a:t>
            </a:r>
          </a:p>
          <a:p>
            <a:pPr>
              <a:buFont typeface="Wingdings" panose="05000000000000000000" pitchFamily="2" charset="2"/>
              <a:buChar char="v"/>
            </a:pPr>
            <a:r>
              <a:rPr lang="en-US" dirty="0">
                <a:solidFill>
                  <a:srgbClr val="374151"/>
                </a:solidFill>
                <a:latin typeface="Times New Roman" panose="02020603050405020304" pitchFamily="18" charset="0"/>
                <a:cs typeface="Times New Roman" panose="02020603050405020304" pitchFamily="18" charset="0"/>
              </a:rPr>
              <a:t>Wind Resources</a:t>
            </a:r>
          </a:p>
          <a:p>
            <a:pPr>
              <a:buFont typeface="Wingdings" panose="05000000000000000000" pitchFamily="2" charset="2"/>
              <a:buChar char="v"/>
            </a:pPr>
            <a:r>
              <a:rPr lang="en-US" dirty="0">
                <a:solidFill>
                  <a:srgbClr val="374151"/>
                </a:solidFill>
                <a:latin typeface="Times New Roman" panose="02020603050405020304" pitchFamily="18" charset="0"/>
                <a:cs typeface="Times New Roman" panose="02020603050405020304" pitchFamily="18" charset="0"/>
              </a:rPr>
              <a:t>Wind Turbine Site Selection</a:t>
            </a:r>
          </a:p>
          <a:p>
            <a:pPr>
              <a:buFont typeface="Wingdings" panose="05000000000000000000" pitchFamily="2" charset="2"/>
              <a:buChar char="v"/>
            </a:pPr>
            <a:r>
              <a:rPr lang="en-US" dirty="0">
                <a:solidFill>
                  <a:schemeClr val="accent1"/>
                </a:solidFill>
                <a:latin typeface="Times New Roman" panose="02020603050405020304" pitchFamily="18" charset="0"/>
                <a:cs typeface="Times New Roman" panose="02020603050405020304" pitchFamily="18" charset="0"/>
              </a:rPr>
              <a:t>Windmills:</a:t>
            </a:r>
            <a:r>
              <a:rPr lang="en-US" b="0" i="0" dirty="0">
                <a:solidFill>
                  <a:srgbClr val="374151"/>
                </a:solidFill>
                <a:effectLst/>
                <a:latin typeface="Söhne"/>
              </a:rPr>
              <a:t> </a:t>
            </a:r>
            <a:r>
              <a:rPr lang="en-US" b="0" i="0" dirty="0">
                <a:solidFill>
                  <a:srgbClr val="374151"/>
                </a:solidFill>
                <a:effectLst/>
                <a:latin typeface="Times New Roman" panose="02020603050405020304" pitchFamily="18" charset="0"/>
                <a:cs typeface="Times New Roman" panose="02020603050405020304" pitchFamily="18" charset="0"/>
              </a:rPr>
              <a:t>Windmills, also known as wind turbines, are machines that generate electricity by harnessing the power of the wind</a:t>
            </a:r>
          </a:p>
          <a:p>
            <a:pPr marL="0" indent="0">
              <a:buNone/>
            </a:pPr>
            <a:r>
              <a:rPr lang="en-US" b="0" i="0" dirty="0">
                <a:solidFill>
                  <a:srgbClr val="374151"/>
                </a:solidFill>
                <a:effectLst/>
                <a:latin typeface="Times New Roman" panose="02020603050405020304" pitchFamily="18" charset="0"/>
                <a:cs typeface="Times New Roman" panose="02020603050405020304" pitchFamily="18" charset="0"/>
              </a:rPr>
              <a:t>Wind turbines have blades that rotate when the wind blows, which in turn drives a generator that produces electricity. </a:t>
            </a:r>
            <a:endParaRPr lang="en-IN" dirty="0">
              <a:solidFill>
                <a:srgbClr val="37415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7061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E3072-FA2E-C0C9-10B0-3D515237E333}"/>
              </a:ext>
            </a:extLst>
          </p:cNvPr>
          <p:cNvSpPr>
            <a:spLocks noGrp="1"/>
          </p:cNvSpPr>
          <p:nvPr>
            <p:ph type="title"/>
          </p:nvPr>
        </p:nvSpPr>
        <p:spPr>
          <a:xfrm>
            <a:off x="838200" y="1371516"/>
            <a:ext cx="10515600" cy="573172"/>
          </a:xfrm>
        </p:spPr>
        <p:txBody>
          <a:bodyPr>
            <a:normAutofit fontScale="90000"/>
          </a:bodyPr>
          <a:lstStyle/>
          <a:p>
            <a:r>
              <a:rPr lang="en-US" dirty="0">
                <a:solidFill>
                  <a:srgbClr val="374151"/>
                </a:solidFill>
                <a:latin typeface="Times New Roman" panose="02020603050405020304" pitchFamily="18" charset="0"/>
                <a:cs typeface="Times New Roman" panose="02020603050405020304" pitchFamily="18" charset="0"/>
              </a:rPr>
              <a:t>Wind Turbines</a:t>
            </a:r>
            <a:br>
              <a:rPr lang="en-US" dirty="0">
                <a:solidFill>
                  <a:srgbClr val="374151"/>
                </a:solidFill>
                <a:latin typeface="Times New Roman" panose="02020603050405020304" pitchFamily="18" charset="0"/>
                <a:cs typeface="Times New Roman" panose="02020603050405020304" pitchFamily="18" charset="0"/>
              </a:rPr>
            </a:br>
            <a:endParaRPr lang="en-IN" dirty="0"/>
          </a:p>
        </p:txBody>
      </p:sp>
      <p:sp>
        <p:nvSpPr>
          <p:cNvPr id="3" name="Content Placeholder 2">
            <a:extLst>
              <a:ext uri="{FF2B5EF4-FFF2-40B4-BE49-F238E27FC236}">
                <a16:creationId xmlns:a16="http://schemas.microsoft.com/office/drawing/2014/main" id="{C2A6EE3C-E3F1-8E36-C1E7-7BB16E7A5213}"/>
              </a:ext>
            </a:extLst>
          </p:cNvPr>
          <p:cNvSpPr>
            <a:spLocks noGrp="1"/>
          </p:cNvSpPr>
          <p:nvPr>
            <p:ph idx="1"/>
          </p:nvPr>
        </p:nvSpPr>
        <p:spPr>
          <a:xfrm>
            <a:off x="838200" y="1825625"/>
            <a:ext cx="7005320" cy="4351338"/>
          </a:xfrm>
        </p:spPr>
        <p:txBody>
          <a:bodyPr>
            <a:normAutofit lnSpcReduction="10000"/>
          </a:bodyPr>
          <a:lstStyle/>
          <a:p>
            <a:pPr algn="just">
              <a:buFont typeface="Wingdings" panose="05000000000000000000" pitchFamily="2" charset="2"/>
              <a:buChar char="v"/>
            </a:pPr>
            <a:r>
              <a:rPr lang="en-US" dirty="0">
                <a:solidFill>
                  <a:srgbClr val="374151"/>
                </a:solidFill>
                <a:latin typeface="Times New Roman" panose="02020603050405020304" pitchFamily="18" charset="0"/>
                <a:cs typeface="Times New Roman" panose="02020603050405020304" pitchFamily="18" charset="0"/>
              </a:rPr>
              <a:t>Wind turbines, also known as wind generators, are machines that convert the kinetic energy of the wind into mechanical or electrical energy</a:t>
            </a:r>
          </a:p>
          <a:p>
            <a:pPr algn="just">
              <a:buFont typeface="Wingdings" panose="05000000000000000000" pitchFamily="2" charset="2"/>
              <a:buChar char="v"/>
            </a:pPr>
            <a:r>
              <a:rPr lang="en-US" dirty="0">
                <a:solidFill>
                  <a:srgbClr val="374151"/>
                </a:solidFill>
                <a:latin typeface="Times New Roman" panose="02020603050405020304" pitchFamily="18" charset="0"/>
                <a:cs typeface="Times New Roman" panose="02020603050405020304" pitchFamily="18" charset="0"/>
              </a:rPr>
              <a:t>They are typically composed of a rotor, blades, a tower, a nacelle, and a generator.</a:t>
            </a:r>
          </a:p>
          <a:p>
            <a:pPr algn="just">
              <a:buFont typeface="Wingdings" panose="05000000000000000000" pitchFamily="2" charset="2"/>
              <a:buChar char="v"/>
            </a:pPr>
            <a:r>
              <a:rPr lang="en-US" dirty="0">
                <a:solidFill>
                  <a:srgbClr val="374151"/>
                </a:solidFill>
                <a:latin typeface="Times New Roman" panose="02020603050405020304" pitchFamily="18" charset="0"/>
                <a:cs typeface="Times New Roman" panose="02020603050405020304" pitchFamily="18" charset="0"/>
              </a:rPr>
              <a:t>Wind turbines can be classified into two main types: </a:t>
            </a:r>
          </a:p>
          <a:p>
            <a:pPr algn="just">
              <a:buFont typeface="Wingdings" panose="05000000000000000000" pitchFamily="2" charset="2"/>
              <a:buChar char="ü"/>
            </a:pPr>
            <a:r>
              <a:rPr lang="en-US" dirty="0">
                <a:solidFill>
                  <a:srgbClr val="374151"/>
                </a:solidFill>
                <a:latin typeface="Times New Roman" panose="02020603050405020304" pitchFamily="18" charset="0"/>
                <a:cs typeface="Times New Roman" panose="02020603050405020304" pitchFamily="18" charset="0"/>
              </a:rPr>
              <a:t>Horizontal axis turbines  </a:t>
            </a:r>
          </a:p>
          <a:p>
            <a:pPr algn="just">
              <a:buFont typeface="Wingdings" panose="05000000000000000000" pitchFamily="2" charset="2"/>
              <a:buChar char="ü"/>
            </a:pPr>
            <a:r>
              <a:rPr lang="en-US" dirty="0">
                <a:solidFill>
                  <a:srgbClr val="374151"/>
                </a:solidFill>
                <a:latin typeface="Times New Roman" panose="02020603050405020304" pitchFamily="18" charset="0"/>
                <a:cs typeface="Times New Roman" panose="02020603050405020304" pitchFamily="18" charset="0"/>
              </a:rPr>
              <a:t>Vertical axis turbines.</a:t>
            </a:r>
            <a:endParaRPr lang="en-IN" dirty="0">
              <a:solidFill>
                <a:srgbClr val="374151"/>
              </a:solidFill>
              <a:latin typeface="Times New Roman" panose="02020603050405020304" pitchFamily="18" charset="0"/>
              <a:cs typeface="Times New Roman" panose="02020603050405020304" pitchFamily="18" charset="0"/>
            </a:endParaRPr>
          </a:p>
        </p:txBody>
      </p:sp>
      <p:pic>
        <p:nvPicPr>
          <p:cNvPr id="1026" name="Picture 2" descr="How do wind turbines produce electricity? - Lexology">
            <a:extLst>
              <a:ext uri="{FF2B5EF4-FFF2-40B4-BE49-F238E27FC236}">
                <a16:creationId xmlns:a16="http://schemas.microsoft.com/office/drawing/2014/main" id="{71775064-7986-297B-9DB7-1DA56A6903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2079" y="1371516"/>
            <a:ext cx="4368801" cy="5039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4943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24ED8-E20C-2E83-6D71-3789D778C768}"/>
              </a:ext>
            </a:extLst>
          </p:cNvPr>
          <p:cNvSpPr>
            <a:spLocks noGrp="1"/>
          </p:cNvSpPr>
          <p:nvPr>
            <p:ph type="title"/>
          </p:nvPr>
        </p:nvSpPr>
        <p:spPr/>
        <p:txBody>
          <a:bodyPr>
            <a:normAutofit fontScale="90000"/>
          </a:bodyPr>
          <a:lstStyle/>
          <a:p>
            <a:r>
              <a:rPr lang="en-US" sz="4400" b="1" dirty="0">
                <a:solidFill>
                  <a:srgbClr val="CC0099"/>
                </a:solidFill>
                <a:latin typeface="Times New Roman" panose="02020603050405020304" pitchFamily="18" charset="0"/>
                <a:cs typeface="Times New Roman" panose="02020603050405020304" pitchFamily="18" charset="0"/>
              </a:rPr>
              <a:t>Power in the Wind</a:t>
            </a:r>
            <a:endParaRPr lang="en-IN" dirty="0"/>
          </a:p>
        </p:txBody>
      </p:sp>
      <p:sp>
        <p:nvSpPr>
          <p:cNvPr id="3" name="Content Placeholder 2">
            <a:extLst>
              <a:ext uri="{FF2B5EF4-FFF2-40B4-BE49-F238E27FC236}">
                <a16:creationId xmlns:a16="http://schemas.microsoft.com/office/drawing/2014/main" id="{9F7F03B7-6214-15B1-2F3F-FE14F1C8C75D}"/>
              </a:ext>
            </a:extLst>
          </p:cNvPr>
          <p:cNvSpPr>
            <a:spLocks noGrp="1"/>
          </p:cNvSpPr>
          <p:nvPr>
            <p:ph idx="1"/>
          </p:nvPr>
        </p:nvSpPr>
        <p:spPr>
          <a:xfrm>
            <a:off x="838200" y="1690688"/>
            <a:ext cx="11211560" cy="4351338"/>
          </a:xfrm>
        </p:spPr>
        <p:txBody>
          <a:bodyPr/>
          <a:lstStyle/>
          <a:p>
            <a:r>
              <a:rPr lang="en-US" sz="2400" dirty="0">
                <a:solidFill>
                  <a:srgbClr val="374151"/>
                </a:solidFill>
                <a:latin typeface="Times New Roman" panose="02020603050405020304" pitchFamily="18" charset="0"/>
                <a:cs typeface="Times New Roman" panose="02020603050405020304" pitchFamily="18" charset="0"/>
              </a:rPr>
              <a:t>The amount of power (in Watts) collected by a wind turbine is explained in the following equations:</a:t>
            </a:r>
          </a:p>
          <a:p>
            <a:endParaRPr lang="en-IN" dirty="0"/>
          </a:p>
        </p:txBody>
      </p:sp>
      <p:pic>
        <p:nvPicPr>
          <p:cNvPr id="7" name="Picture 6">
            <a:extLst>
              <a:ext uri="{FF2B5EF4-FFF2-40B4-BE49-F238E27FC236}">
                <a16:creationId xmlns:a16="http://schemas.microsoft.com/office/drawing/2014/main" id="{505177DE-87D9-0A7C-DDED-2DDBD14526E5}"/>
              </a:ext>
            </a:extLst>
          </p:cNvPr>
          <p:cNvPicPr>
            <a:picLocks noChangeAspect="1"/>
          </p:cNvPicPr>
          <p:nvPr/>
        </p:nvPicPr>
        <p:blipFill>
          <a:blip r:embed="rId2"/>
          <a:stretch>
            <a:fillRect/>
          </a:stretch>
        </p:blipFill>
        <p:spPr>
          <a:xfrm>
            <a:off x="4110264" y="2041375"/>
            <a:ext cx="7939496" cy="1387625"/>
          </a:xfrm>
          <a:prstGeom prst="rect">
            <a:avLst/>
          </a:prstGeom>
        </p:spPr>
      </p:pic>
      <p:pic>
        <p:nvPicPr>
          <p:cNvPr id="13" name="Picture 12">
            <a:extLst>
              <a:ext uri="{FF2B5EF4-FFF2-40B4-BE49-F238E27FC236}">
                <a16:creationId xmlns:a16="http://schemas.microsoft.com/office/drawing/2014/main" id="{D4EA1E71-D657-71FB-9E7B-A771890137C6}"/>
              </a:ext>
            </a:extLst>
          </p:cNvPr>
          <p:cNvPicPr>
            <a:picLocks noChangeAspect="1"/>
          </p:cNvPicPr>
          <p:nvPr/>
        </p:nvPicPr>
        <p:blipFill>
          <a:blip r:embed="rId3"/>
          <a:stretch>
            <a:fillRect/>
          </a:stretch>
        </p:blipFill>
        <p:spPr>
          <a:xfrm>
            <a:off x="838200" y="3196936"/>
            <a:ext cx="9379270" cy="2117899"/>
          </a:xfrm>
          <a:prstGeom prst="rect">
            <a:avLst/>
          </a:prstGeom>
        </p:spPr>
      </p:pic>
      <p:pic>
        <p:nvPicPr>
          <p:cNvPr id="20" name="Picture 19">
            <a:extLst>
              <a:ext uri="{FF2B5EF4-FFF2-40B4-BE49-F238E27FC236}">
                <a16:creationId xmlns:a16="http://schemas.microsoft.com/office/drawing/2014/main" id="{FD29979B-F03B-97B4-DDBA-BCA12B177C33}"/>
              </a:ext>
            </a:extLst>
          </p:cNvPr>
          <p:cNvPicPr>
            <a:picLocks noChangeAspect="1"/>
          </p:cNvPicPr>
          <p:nvPr/>
        </p:nvPicPr>
        <p:blipFill>
          <a:blip r:embed="rId4"/>
          <a:stretch>
            <a:fillRect/>
          </a:stretch>
        </p:blipFill>
        <p:spPr>
          <a:xfrm>
            <a:off x="3468393" y="5299879"/>
            <a:ext cx="5255213" cy="881210"/>
          </a:xfrm>
          <a:prstGeom prst="rect">
            <a:avLst/>
          </a:prstGeom>
        </p:spPr>
      </p:pic>
    </p:spTree>
    <p:extLst>
      <p:ext uri="{BB962C8B-B14F-4D97-AF65-F5344CB8AC3E}">
        <p14:creationId xmlns:p14="http://schemas.microsoft.com/office/powerpoint/2010/main" val="2628007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02CB64D-B9AC-414B-ACA5-65B357F3224D}"/>
              </a:ext>
            </a:extLst>
          </p:cNvPr>
          <p:cNvSpPr txBox="1"/>
          <p:nvPr/>
        </p:nvSpPr>
        <p:spPr>
          <a:xfrm>
            <a:off x="488497" y="1183087"/>
            <a:ext cx="11500303" cy="4829655"/>
          </a:xfrm>
          <a:prstGeom prst="rect">
            <a:avLst/>
          </a:prstGeom>
          <a:noFill/>
        </p:spPr>
        <p:txBody>
          <a:bodyPr wrap="square">
            <a:spAutoFit/>
          </a:bodyPr>
          <a:lstStyle/>
          <a:p>
            <a:pPr algn="just">
              <a:lnSpc>
                <a:spcPts val="3100"/>
              </a:lnSpc>
            </a:pPr>
            <a:r>
              <a:rPr lang="en-US" sz="2200" b="1" dirty="0">
                <a:solidFill>
                  <a:srgbClr val="CC0099"/>
                </a:solidFill>
                <a:latin typeface="Times New Roman" panose="02020603050405020304" pitchFamily="18" charset="0"/>
                <a:cs typeface="Times New Roman" panose="02020603050405020304" pitchFamily="18" charset="0"/>
              </a:rPr>
              <a:t>Site Selection Considerations</a:t>
            </a:r>
          </a:p>
          <a:p>
            <a:pPr marL="342900" indent="-342900" algn="just">
              <a:lnSpc>
                <a:spcPts val="3100"/>
              </a:lnSpc>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The power available in the wind increases rapidly with the speed, hence wind energy conversion machines should be located preferable in areas where the winds are strong and persistent.</a:t>
            </a:r>
          </a:p>
          <a:p>
            <a:pPr marL="342900" indent="-342900" algn="just">
              <a:lnSpc>
                <a:spcPts val="3100"/>
              </a:lnSpc>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Technical, economic, environmental, social, and other factors are examined before a decision is made to erect a generating plant on a specific site. </a:t>
            </a:r>
          </a:p>
          <a:p>
            <a:pPr algn="just">
              <a:lnSpc>
                <a:spcPts val="3100"/>
              </a:lnSpc>
            </a:pPr>
            <a:r>
              <a:rPr lang="en-US" sz="2200" b="1" i="1" dirty="0">
                <a:solidFill>
                  <a:srgbClr val="009999"/>
                </a:solidFill>
                <a:latin typeface="Times New Roman" panose="02020603050405020304" pitchFamily="18" charset="0"/>
                <a:cs typeface="Times New Roman" panose="02020603050405020304" pitchFamily="18" charset="0"/>
              </a:rPr>
              <a:t>Some of the main considerations are discussed below. </a:t>
            </a:r>
          </a:p>
          <a:p>
            <a:pPr algn="just">
              <a:lnSpc>
                <a:spcPts val="3100"/>
              </a:lnSpc>
            </a:pPr>
            <a:r>
              <a:rPr lang="en-US" sz="2200" dirty="0">
                <a:solidFill>
                  <a:schemeClr val="accent1"/>
                </a:solidFill>
                <a:latin typeface="Times New Roman" panose="02020603050405020304" pitchFamily="18" charset="0"/>
                <a:cs typeface="Times New Roman" panose="02020603050405020304" pitchFamily="18" charset="0"/>
              </a:rPr>
              <a:t>Wind resource: </a:t>
            </a:r>
            <a:r>
              <a:rPr lang="en-US" sz="2200" dirty="0">
                <a:latin typeface="Times New Roman" panose="02020603050405020304" pitchFamily="18" charset="0"/>
                <a:cs typeface="Times New Roman" panose="02020603050405020304" pitchFamily="18" charset="0"/>
              </a:rPr>
              <a:t>The most important factor in site selection is the wind resource. The wind speed and direction at the site will determine the amount of power that can be generated by the wind turbines</a:t>
            </a:r>
          </a:p>
          <a:p>
            <a:pPr algn="just">
              <a:lnSpc>
                <a:spcPts val="3100"/>
              </a:lnSpc>
            </a:pPr>
            <a:endParaRPr lang="en-US" sz="2200" dirty="0">
              <a:latin typeface="Times New Roman" panose="02020603050405020304" pitchFamily="18" charset="0"/>
              <a:cs typeface="Times New Roman" panose="02020603050405020304" pitchFamily="18" charset="0"/>
            </a:endParaRPr>
          </a:p>
          <a:p>
            <a:pPr algn="just">
              <a:lnSpc>
                <a:spcPts val="3100"/>
              </a:lnSpc>
            </a:pPr>
            <a:r>
              <a:rPr lang="en-US" sz="2200" dirty="0">
                <a:solidFill>
                  <a:schemeClr val="accent1"/>
                </a:solidFill>
                <a:latin typeface="Times New Roman" panose="02020603050405020304" pitchFamily="18" charset="0"/>
                <a:cs typeface="Times New Roman" panose="02020603050405020304" pitchFamily="18" charset="0"/>
              </a:rPr>
              <a:t>Land availability: </a:t>
            </a:r>
            <a:r>
              <a:rPr lang="en-US" sz="2200" dirty="0">
                <a:latin typeface="Times New Roman" panose="02020603050405020304" pitchFamily="18" charset="0"/>
                <a:cs typeface="Times New Roman" panose="02020603050405020304" pitchFamily="18" charset="0"/>
              </a:rPr>
              <a:t>The site must have sufficient land available to accommodate the wind turbines and associated infrastructure, such as access roads, transmission lines, and substations.</a:t>
            </a:r>
          </a:p>
          <a:p>
            <a:pPr algn="just">
              <a:lnSpc>
                <a:spcPts val="3100"/>
              </a:lnSpc>
            </a:pPr>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4879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A104CE-6E3D-7C7F-8DDA-4DE7AB828697}"/>
              </a:ext>
            </a:extLst>
          </p:cNvPr>
          <p:cNvSpPr>
            <a:spLocks noGrp="1"/>
          </p:cNvSpPr>
          <p:nvPr>
            <p:ph idx="1"/>
          </p:nvPr>
        </p:nvSpPr>
        <p:spPr>
          <a:xfrm>
            <a:off x="838200" y="1330960"/>
            <a:ext cx="11008360" cy="4846003"/>
          </a:xfrm>
        </p:spPr>
        <p:txBody>
          <a:bodyPr/>
          <a:lstStyle/>
          <a:p>
            <a:pPr algn="just"/>
            <a:r>
              <a:rPr lang="en-US" sz="2400" dirty="0">
                <a:solidFill>
                  <a:schemeClr val="accent1"/>
                </a:solidFill>
                <a:latin typeface="Times New Roman" panose="02020603050405020304" pitchFamily="18" charset="0"/>
                <a:cs typeface="Times New Roman" panose="02020603050405020304" pitchFamily="18" charset="0"/>
              </a:rPr>
              <a:t>Environmental impacts: </a:t>
            </a:r>
            <a:r>
              <a:rPr lang="en-US" sz="2400" dirty="0">
                <a:solidFill>
                  <a:srgbClr val="374151"/>
                </a:solidFill>
                <a:latin typeface="Times New Roman" panose="02020603050405020304" pitchFamily="18" charset="0"/>
                <a:cs typeface="Times New Roman" panose="02020603050405020304" pitchFamily="18" charset="0"/>
              </a:rPr>
              <a:t>Wind farms can have a range of environmental impacts, including impacts on wildlife, habitats, and visual landscapes</a:t>
            </a:r>
          </a:p>
          <a:p>
            <a:pPr algn="just"/>
            <a:r>
              <a:rPr lang="en-US" sz="2400" dirty="0">
                <a:solidFill>
                  <a:schemeClr val="accent1"/>
                </a:solidFill>
                <a:latin typeface="Times New Roman" panose="02020603050405020304" pitchFamily="18" charset="0"/>
                <a:cs typeface="Times New Roman" panose="02020603050405020304" pitchFamily="18" charset="0"/>
              </a:rPr>
              <a:t>Grid connection: </a:t>
            </a:r>
            <a:r>
              <a:rPr lang="en-US" sz="2400" dirty="0">
                <a:solidFill>
                  <a:srgbClr val="374151"/>
                </a:solidFill>
                <a:latin typeface="Times New Roman" panose="02020603050405020304" pitchFamily="18" charset="0"/>
                <a:cs typeface="Times New Roman" panose="02020603050405020304" pitchFamily="18" charset="0"/>
              </a:rPr>
              <a:t>The site must be located near existing electrical infrastructure or have the potential to connect to the grid</a:t>
            </a:r>
          </a:p>
          <a:p>
            <a:pPr algn="just"/>
            <a:r>
              <a:rPr lang="en-US" sz="2400" dirty="0">
                <a:solidFill>
                  <a:schemeClr val="accent1"/>
                </a:solidFill>
                <a:latin typeface="Times New Roman" panose="02020603050405020304" pitchFamily="18" charset="0"/>
                <a:cs typeface="Times New Roman" panose="02020603050405020304" pitchFamily="18" charset="0"/>
              </a:rPr>
              <a:t>Economic considerations: </a:t>
            </a:r>
            <a:r>
              <a:rPr lang="en-US" sz="2400" dirty="0">
                <a:solidFill>
                  <a:srgbClr val="374151"/>
                </a:solidFill>
                <a:latin typeface="Times New Roman" panose="02020603050405020304" pitchFamily="18" charset="0"/>
                <a:cs typeface="Times New Roman" panose="02020603050405020304" pitchFamily="18" charset="0"/>
              </a:rPr>
              <a:t>The cost of land, construction, and operation can vary significantly between sites. Site selection should take into account the economics of the project, including the cost of land, construction, and operation, as well as the potential revenue from electricity sales</a:t>
            </a:r>
            <a:endParaRPr lang="en-IN" sz="2400" dirty="0">
              <a:solidFill>
                <a:srgbClr val="37415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5961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5B0DF-0CF3-00E6-AA66-E97212540E6B}"/>
              </a:ext>
            </a:extLst>
          </p:cNvPr>
          <p:cNvSpPr>
            <a:spLocks noGrp="1"/>
          </p:cNvSpPr>
          <p:nvPr>
            <p:ph type="title"/>
          </p:nvPr>
        </p:nvSpPr>
        <p:spPr>
          <a:xfrm>
            <a:off x="838200" y="1666157"/>
            <a:ext cx="10515600" cy="573172"/>
          </a:xfrm>
        </p:spPr>
        <p:txBody>
          <a:bodyPr>
            <a:normAutofit fontScale="90000"/>
          </a:bodyPr>
          <a:lstStyle/>
          <a:p>
            <a:r>
              <a:rPr lang="en-US" sz="3600" dirty="0">
                <a:solidFill>
                  <a:srgbClr val="C00000"/>
                </a:solidFill>
                <a:latin typeface="Amasis MT Pro Medium" panose="02040604050005020304" pitchFamily="18" charset="0"/>
              </a:rPr>
              <a:t>Technologies of Renewable Energy Sources</a:t>
            </a:r>
            <a:br>
              <a:rPr lang="en-US" sz="3600" dirty="0">
                <a:solidFill>
                  <a:srgbClr val="C00000"/>
                </a:solidFill>
                <a:latin typeface="Amasis MT Pro Medium" panose="02040604050005020304" pitchFamily="18" charset="0"/>
              </a:rPr>
            </a:br>
            <a:r>
              <a:rPr lang="en-US" sz="3600" dirty="0">
                <a:solidFill>
                  <a:srgbClr val="C00000"/>
                </a:solidFill>
                <a:latin typeface="Amasis MT Pro Medium" panose="02040604050005020304" pitchFamily="18" charset="0"/>
              </a:rPr>
              <a:t>BEE654B</a:t>
            </a:r>
            <a:br>
              <a:rPr lang="en-US" sz="3600" dirty="0">
                <a:solidFill>
                  <a:srgbClr val="C00000"/>
                </a:solidFill>
                <a:latin typeface="Amasis MT Pro Medium" panose="02040604050005020304" pitchFamily="18" charset="0"/>
              </a:rPr>
            </a:br>
            <a:br>
              <a:rPr lang="en-US" dirty="0">
                <a:solidFill>
                  <a:srgbClr val="C00000"/>
                </a:solidFill>
              </a:rPr>
            </a:br>
            <a:endParaRPr lang="en-IN" dirty="0"/>
          </a:p>
        </p:txBody>
      </p:sp>
      <p:sp>
        <p:nvSpPr>
          <p:cNvPr id="3" name="Content Placeholder 2">
            <a:extLst>
              <a:ext uri="{FF2B5EF4-FFF2-40B4-BE49-F238E27FC236}">
                <a16:creationId xmlns:a16="http://schemas.microsoft.com/office/drawing/2014/main" id="{82D9C102-86D8-B60E-50A7-27BB49E5F9E0}"/>
              </a:ext>
            </a:extLst>
          </p:cNvPr>
          <p:cNvSpPr>
            <a:spLocks noGrp="1"/>
          </p:cNvSpPr>
          <p:nvPr>
            <p:ph idx="1"/>
          </p:nvPr>
        </p:nvSpPr>
        <p:spPr/>
        <p:txBody>
          <a:bodyPr>
            <a:normAutofit fontScale="92500" lnSpcReduction="20000"/>
          </a:bodyPr>
          <a:lstStyle/>
          <a:p>
            <a:r>
              <a:rPr lang="en-IN" dirty="0">
                <a:latin typeface="Amasis MT Pro Medium" panose="02040604050005020304" pitchFamily="18" charset="0"/>
              </a:rPr>
              <a:t>Module-1 –Introduction and Energy from Sun</a:t>
            </a:r>
          </a:p>
          <a:p>
            <a:r>
              <a:rPr lang="en-IN" dirty="0">
                <a:latin typeface="Amasis MT Pro Medium" panose="02040604050005020304" pitchFamily="18" charset="0"/>
              </a:rPr>
              <a:t>Module-2 -Solar Thermal Energy Collectors and Solar Cells </a:t>
            </a:r>
          </a:p>
          <a:p>
            <a:r>
              <a:rPr lang="en-IN" dirty="0">
                <a:latin typeface="Amasis MT Pro Medium" panose="02040604050005020304" pitchFamily="18" charset="0"/>
              </a:rPr>
              <a:t>Module-3 -Hydrogen Energy, Wind Energy, Geothermal &amp; </a:t>
            </a:r>
            <a:r>
              <a:rPr lang="en-US" dirty="0">
                <a:latin typeface="Amasis MT Pro Medium" panose="02040604050005020304" pitchFamily="18" charset="0"/>
              </a:rPr>
              <a:t>Solid</a:t>
            </a:r>
          </a:p>
          <a:p>
            <a:pPr marL="0" indent="0">
              <a:buNone/>
            </a:pPr>
            <a:r>
              <a:rPr lang="en-US" dirty="0">
                <a:latin typeface="Amasis MT Pro Medium" panose="02040604050005020304" pitchFamily="18" charset="0"/>
              </a:rPr>
              <a:t> waste and Agricultural Refuse</a:t>
            </a:r>
            <a:endParaRPr lang="en-IN" dirty="0">
              <a:latin typeface="Amasis MT Pro Medium" panose="02040604050005020304" pitchFamily="18" charset="0"/>
            </a:endParaRPr>
          </a:p>
          <a:p>
            <a:r>
              <a:rPr lang="en-IN" dirty="0">
                <a:latin typeface="Amasis MT Pro Medium" panose="02040604050005020304" pitchFamily="18" charset="0"/>
              </a:rPr>
              <a:t>Module-4 –Biomass ,Biogas and Tidal Power</a:t>
            </a:r>
          </a:p>
          <a:p>
            <a:r>
              <a:rPr lang="en-IN" dirty="0">
                <a:latin typeface="Amasis MT Pro Medium" panose="02040604050005020304" pitchFamily="18" charset="0"/>
              </a:rPr>
              <a:t>Module-5 – Sea Wave and Ocean Thermal Energy</a:t>
            </a:r>
          </a:p>
          <a:p>
            <a:pPr marL="0" indent="0">
              <a:buNone/>
            </a:pPr>
            <a:r>
              <a:rPr lang="en-IN" dirty="0">
                <a:solidFill>
                  <a:schemeClr val="accent2"/>
                </a:solidFill>
                <a:latin typeface="Amasis MT Pro Medium" panose="02040604050005020304" pitchFamily="18" charset="0"/>
              </a:rPr>
              <a:t>Text Books:</a:t>
            </a:r>
          </a:p>
          <a:p>
            <a:pPr marL="0" indent="0">
              <a:buNone/>
            </a:pPr>
            <a:r>
              <a:rPr lang="en-IN" dirty="0">
                <a:latin typeface="Amasis MT Pro Medium" panose="02040604050005020304" pitchFamily="18" charset="0"/>
              </a:rPr>
              <a:t>1. </a:t>
            </a:r>
            <a:r>
              <a:rPr lang="en-IN" dirty="0">
                <a:solidFill>
                  <a:schemeClr val="accent2"/>
                </a:solidFill>
                <a:latin typeface="Amasis MT Pro Medium" panose="02040604050005020304" pitchFamily="18" charset="0"/>
              </a:rPr>
              <a:t>Nonconventional Energy sources, </a:t>
            </a:r>
            <a:r>
              <a:rPr lang="en-IN" dirty="0" err="1">
                <a:latin typeface="Amasis MT Pro Medium" panose="02040604050005020304" pitchFamily="18" charset="0"/>
              </a:rPr>
              <a:t>Shobh</a:t>
            </a:r>
            <a:r>
              <a:rPr lang="en-IN" dirty="0">
                <a:latin typeface="Amasis MT Pro Medium" panose="02040604050005020304" pitchFamily="18" charset="0"/>
              </a:rPr>
              <a:t> Nath Singh, Pearson Publication, First Edition 2015 </a:t>
            </a:r>
          </a:p>
          <a:p>
            <a:pPr marL="0" indent="0">
              <a:buNone/>
            </a:pPr>
            <a:r>
              <a:rPr lang="en-IN" dirty="0">
                <a:latin typeface="Amasis MT Pro Medium" panose="02040604050005020304" pitchFamily="18" charset="0"/>
              </a:rPr>
              <a:t>2. </a:t>
            </a:r>
            <a:r>
              <a:rPr lang="en-IN" dirty="0">
                <a:solidFill>
                  <a:schemeClr val="accent2"/>
                </a:solidFill>
                <a:latin typeface="Amasis MT Pro Medium" panose="02040604050005020304" pitchFamily="18" charset="0"/>
              </a:rPr>
              <a:t>Energy Technology, </a:t>
            </a:r>
            <a:r>
              <a:rPr lang="en-IN" dirty="0" err="1">
                <a:solidFill>
                  <a:schemeClr val="accent2"/>
                </a:solidFill>
                <a:latin typeface="Amasis MT Pro Medium" panose="02040604050005020304" pitchFamily="18" charset="0"/>
              </a:rPr>
              <a:t>S.Rao</a:t>
            </a:r>
            <a:r>
              <a:rPr lang="en-IN" dirty="0">
                <a:solidFill>
                  <a:schemeClr val="accent2"/>
                </a:solidFill>
                <a:latin typeface="Amasis MT Pro Medium" panose="02040604050005020304" pitchFamily="18" charset="0"/>
              </a:rPr>
              <a:t> and </a:t>
            </a:r>
            <a:r>
              <a:rPr lang="en-IN" dirty="0" err="1">
                <a:solidFill>
                  <a:schemeClr val="accent2"/>
                </a:solidFill>
                <a:latin typeface="Amasis MT Pro Medium" panose="02040604050005020304" pitchFamily="18" charset="0"/>
              </a:rPr>
              <a:t>Dr.</a:t>
            </a:r>
            <a:r>
              <a:rPr lang="en-IN" dirty="0">
                <a:solidFill>
                  <a:schemeClr val="accent2"/>
                </a:solidFill>
                <a:latin typeface="Amasis MT Pro Medium" panose="02040604050005020304" pitchFamily="18" charset="0"/>
              </a:rPr>
              <a:t> B.B. </a:t>
            </a:r>
            <a:r>
              <a:rPr lang="en-IN" dirty="0" err="1">
                <a:solidFill>
                  <a:schemeClr val="accent2"/>
                </a:solidFill>
                <a:latin typeface="Amasis MT Pro Medium" panose="02040604050005020304" pitchFamily="18" charset="0"/>
              </a:rPr>
              <a:t>Parulekar</a:t>
            </a:r>
            <a:r>
              <a:rPr lang="en-IN" dirty="0">
                <a:latin typeface="Amasis MT Pro Medium" panose="02040604050005020304" pitchFamily="18" charset="0"/>
              </a:rPr>
              <a:t>, Khanna Publication, 2nd Edition, 1996. </a:t>
            </a:r>
          </a:p>
          <a:p>
            <a:endParaRPr lang="en-IN" dirty="0"/>
          </a:p>
        </p:txBody>
      </p:sp>
    </p:spTree>
    <p:extLst>
      <p:ext uri="{BB962C8B-B14F-4D97-AF65-F5344CB8AC3E}">
        <p14:creationId xmlns:p14="http://schemas.microsoft.com/office/powerpoint/2010/main" val="1418496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8" end="8"/>
                                            </p:txEl>
                                          </p:spTgt>
                                        </p:tgtEl>
                                        <p:attrNameLst>
                                          <p:attrName>style.visibility</p:attrName>
                                        </p:attrNameLst>
                                      </p:cBhvr>
                                      <p:to>
                                        <p:strVal val="visible"/>
                                      </p:to>
                                    </p:set>
                                    <p:animEffect transition="in" filter="fade">
                                      <p:cBhvr>
                                        <p:cTn id="70" dur="1000"/>
                                        <p:tgtEl>
                                          <p:spTgt spid="3">
                                            <p:txEl>
                                              <p:pRg st="8" end="8"/>
                                            </p:txEl>
                                          </p:spTgt>
                                        </p:tgtEl>
                                      </p:cBhvr>
                                    </p:animEffect>
                                    <p:anim calcmode="lin" valueType="num">
                                      <p:cBhvr>
                                        <p:cTn id="7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00A04-0CF3-8622-CD77-1AC705F8D927}"/>
              </a:ext>
            </a:extLst>
          </p:cNvPr>
          <p:cNvSpPr>
            <a:spLocks noGrp="1"/>
          </p:cNvSpPr>
          <p:nvPr>
            <p:ph type="title"/>
          </p:nvPr>
        </p:nvSpPr>
        <p:spPr>
          <a:xfrm>
            <a:off x="3693160" y="1401996"/>
            <a:ext cx="5745480" cy="573172"/>
          </a:xfrm>
        </p:spPr>
        <p:txBody>
          <a:bodyPr>
            <a:normAutofit fontScale="90000"/>
          </a:bodyPr>
          <a:lstStyle/>
          <a:p>
            <a:r>
              <a:rPr lang="en-US" sz="4400" b="1" dirty="0">
                <a:solidFill>
                  <a:srgbClr val="CC0099"/>
                </a:solidFill>
                <a:latin typeface="Times New Roman" panose="02020603050405020304" pitchFamily="18" charset="0"/>
                <a:cs typeface="Times New Roman" panose="02020603050405020304" pitchFamily="18" charset="0"/>
              </a:rPr>
              <a:t>Geothermal Energy</a:t>
            </a:r>
            <a:br>
              <a:rPr lang="en-US" sz="4400" b="1" dirty="0">
                <a:solidFill>
                  <a:srgbClr val="CC0099"/>
                </a:solidFill>
                <a:latin typeface="Times New Roman" panose="02020603050405020304" pitchFamily="18" charset="0"/>
                <a:cs typeface="Times New Roman" panose="02020603050405020304" pitchFamily="18" charset="0"/>
              </a:rPr>
            </a:br>
            <a:endParaRPr lang="en-IN" dirty="0"/>
          </a:p>
        </p:txBody>
      </p:sp>
      <p:sp>
        <p:nvSpPr>
          <p:cNvPr id="3" name="Content Placeholder 2">
            <a:extLst>
              <a:ext uri="{FF2B5EF4-FFF2-40B4-BE49-F238E27FC236}">
                <a16:creationId xmlns:a16="http://schemas.microsoft.com/office/drawing/2014/main" id="{BA88BA09-12A4-5EC4-2E80-E171AF1CFE9A}"/>
              </a:ext>
            </a:extLst>
          </p:cNvPr>
          <p:cNvSpPr>
            <a:spLocks noGrp="1"/>
          </p:cNvSpPr>
          <p:nvPr>
            <p:ph idx="1"/>
          </p:nvPr>
        </p:nvSpPr>
        <p:spPr/>
        <p:txBody>
          <a:bodyPr/>
          <a:lstStyle/>
          <a:p>
            <a:pPr>
              <a:buFont typeface="Wingdings" panose="05000000000000000000" pitchFamily="2" charset="2"/>
              <a:buChar char="v"/>
            </a:pPr>
            <a:r>
              <a:rPr lang="en-US" dirty="0">
                <a:solidFill>
                  <a:srgbClr val="374151"/>
                </a:solidFill>
                <a:latin typeface="Times New Roman" panose="02020603050405020304" pitchFamily="18" charset="0"/>
                <a:cs typeface="Times New Roman" panose="02020603050405020304" pitchFamily="18" charset="0"/>
              </a:rPr>
              <a:t>Geothermal Systems</a:t>
            </a:r>
          </a:p>
          <a:p>
            <a:pPr>
              <a:buFont typeface="Wingdings" panose="05000000000000000000" pitchFamily="2" charset="2"/>
              <a:buChar char="v"/>
            </a:pPr>
            <a:r>
              <a:rPr lang="en-US" dirty="0">
                <a:solidFill>
                  <a:srgbClr val="374151"/>
                </a:solidFill>
                <a:latin typeface="Times New Roman" panose="02020603050405020304" pitchFamily="18" charset="0"/>
                <a:cs typeface="Times New Roman" panose="02020603050405020304" pitchFamily="18" charset="0"/>
              </a:rPr>
              <a:t>Classifications, Geothermal Resource Utilization</a:t>
            </a:r>
          </a:p>
          <a:p>
            <a:pPr>
              <a:buFont typeface="Wingdings" panose="05000000000000000000" pitchFamily="2" charset="2"/>
              <a:buChar char="v"/>
            </a:pPr>
            <a:r>
              <a:rPr lang="en-US" dirty="0">
                <a:solidFill>
                  <a:srgbClr val="374151"/>
                </a:solidFill>
                <a:latin typeface="Times New Roman" panose="02020603050405020304" pitchFamily="18" charset="0"/>
                <a:cs typeface="Times New Roman" panose="02020603050405020304" pitchFamily="18" charset="0"/>
              </a:rPr>
              <a:t>Resource Exploration</a:t>
            </a:r>
          </a:p>
          <a:p>
            <a:pPr>
              <a:buFont typeface="Wingdings" panose="05000000000000000000" pitchFamily="2" charset="2"/>
              <a:buChar char="v"/>
            </a:pPr>
            <a:r>
              <a:rPr lang="en-US" dirty="0">
                <a:solidFill>
                  <a:srgbClr val="374151"/>
                </a:solidFill>
                <a:latin typeface="Times New Roman" panose="02020603050405020304" pitchFamily="18" charset="0"/>
                <a:cs typeface="Times New Roman" panose="02020603050405020304" pitchFamily="18" charset="0"/>
              </a:rPr>
              <a:t>Geothermal Based Electric Power Generation</a:t>
            </a:r>
          </a:p>
          <a:p>
            <a:pPr>
              <a:buFont typeface="Wingdings" panose="05000000000000000000" pitchFamily="2" charset="2"/>
              <a:buChar char="v"/>
            </a:pPr>
            <a:r>
              <a:rPr lang="en-US" dirty="0">
                <a:solidFill>
                  <a:srgbClr val="374151"/>
                </a:solidFill>
                <a:latin typeface="Times New Roman" panose="02020603050405020304" pitchFamily="18" charset="0"/>
                <a:cs typeface="Times New Roman" panose="02020603050405020304" pitchFamily="18" charset="0"/>
              </a:rPr>
              <a:t>Associated Problems</a:t>
            </a:r>
          </a:p>
          <a:p>
            <a:pPr>
              <a:buFont typeface="Wingdings" panose="05000000000000000000" pitchFamily="2" charset="2"/>
              <a:buChar char="v"/>
            </a:pPr>
            <a:r>
              <a:rPr lang="en-US" dirty="0">
                <a:solidFill>
                  <a:srgbClr val="374151"/>
                </a:solidFill>
                <a:latin typeface="Times New Roman" panose="02020603050405020304" pitchFamily="18" charset="0"/>
                <a:cs typeface="Times New Roman" panose="02020603050405020304" pitchFamily="18" charset="0"/>
              </a:rPr>
              <a:t>Environmental Effects</a:t>
            </a:r>
            <a:endParaRPr lang="en-IN" dirty="0">
              <a:solidFill>
                <a:srgbClr val="37415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62383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E7CAB-42E9-8B4C-A031-27DB7C450A37}"/>
              </a:ext>
            </a:extLst>
          </p:cNvPr>
          <p:cNvSpPr>
            <a:spLocks noGrp="1"/>
          </p:cNvSpPr>
          <p:nvPr>
            <p:ph type="title"/>
          </p:nvPr>
        </p:nvSpPr>
        <p:spPr>
          <a:xfrm>
            <a:off x="838200" y="1371516"/>
            <a:ext cx="10515600" cy="573172"/>
          </a:xfrm>
        </p:spPr>
        <p:txBody>
          <a:bodyPr>
            <a:normAutofit fontScale="90000"/>
          </a:bodyPr>
          <a:lstStyle/>
          <a:p>
            <a:r>
              <a:rPr lang="en-US" dirty="0">
                <a:solidFill>
                  <a:srgbClr val="374151"/>
                </a:solidFill>
                <a:latin typeface="Times New Roman" panose="02020603050405020304" pitchFamily="18" charset="0"/>
                <a:cs typeface="Times New Roman" panose="02020603050405020304" pitchFamily="18" charset="0"/>
              </a:rPr>
              <a:t>Geothermal Systems</a:t>
            </a:r>
            <a:br>
              <a:rPr lang="en-US" dirty="0">
                <a:solidFill>
                  <a:srgbClr val="374151"/>
                </a:solidFill>
                <a:latin typeface="Times New Roman" panose="02020603050405020304" pitchFamily="18" charset="0"/>
                <a:cs typeface="Times New Roman" panose="02020603050405020304" pitchFamily="18" charset="0"/>
              </a:rPr>
            </a:br>
            <a:endParaRPr lang="en-IN" dirty="0"/>
          </a:p>
        </p:txBody>
      </p:sp>
      <p:sp>
        <p:nvSpPr>
          <p:cNvPr id="3" name="Content Placeholder 2">
            <a:extLst>
              <a:ext uri="{FF2B5EF4-FFF2-40B4-BE49-F238E27FC236}">
                <a16:creationId xmlns:a16="http://schemas.microsoft.com/office/drawing/2014/main" id="{81A19333-1F25-43FD-AAC1-6261A346701B}"/>
              </a:ext>
            </a:extLst>
          </p:cNvPr>
          <p:cNvSpPr>
            <a:spLocks noGrp="1"/>
          </p:cNvSpPr>
          <p:nvPr>
            <p:ph idx="1"/>
          </p:nvPr>
        </p:nvSpPr>
        <p:spPr/>
        <p:txBody>
          <a:bodyPr/>
          <a:lstStyle/>
          <a:p>
            <a:pPr algn="just"/>
            <a:r>
              <a:rPr lang="en-US" sz="2400" dirty="0">
                <a:solidFill>
                  <a:srgbClr val="374151"/>
                </a:solidFill>
                <a:latin typeface="Times New Roman" panose="02020603050405020304" pitchFamily="18" charset="0"/>
                <a:cs typeface="Times New Roman" panose="02020603050405020304" pitchFamily="18" charset="0"/>
              </a:rPr>
              <a:t>Geothermal energy is a form of renewable energy derived from the heat generated within the Earth's core</a:t>
            </a:r>
          </a:p>
          <a:p>
            <a:pPr algn="just"/>
            <a:r>
              <a:rPr lang="en-US" sz="2400" dirty="0">
                <a:solidFill>
                  <a:srgbClr val="374151"/>
                </a:solidFill>
                <a:latin typeface="Times New Roman" panose="02020603050405020304" pitchFamily="18" charset="0"/>
                <a:cs typeface="Times New Roman" panose="02020603050405020304" pitchFamily="18" charset="0"/>
              </a:rPr>
              <a:t> Geothermal energy is considered a sustainable and environmentally friendly energy source because it produces very low emissions and has a virtually limitless supply.</a:t>
            </a:r>
          </a:p>
          <a:p>
            <a:pPr algn="just"/>
            <a:r>
              <a:rPr lang="en-US" sz="2400" dirty="0">
                <a:latin typeface="Times New Roman" panose="02020603050405020304" pitchFamily="18" charset="0"/>
                <a:cs typeface="Times New Roman" panose="02020603050405020304" pitchFamily="18" charset="0"/>
              </a:rPr>
              <a:t>Although higher and lower temperatures occur, the average temperature at a depth of  10 km is about 200°C</a:t>
            </a:r>
            <a:endParaRPr lang="en-US" sz="2400" dirty="0">
              <a:solidFill>
                <a:srgbClr val="374151"/>
              </a:solidFill>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Hot molten (or partially molten) rock, called "Magma" is commonly present at depths greater than 24 to 40 km. </a:t>
            </a:r>
          </a:p>
          <a:p>
            <a:pPr algn="just"/>
            <a:endParaRPr lang="en-IN" sz="2400" dirty="0">
              <a:solidFill>
                <a:srgbClr val="37415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5325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77744E3-3546-F26F-4912-843A2D727F4A}"/>
              </a:ext>
            </a:extLst>
          </p:cNvPr>
          <p:cNvSpPr txBox="1"/>
          <p:nvPr/>
        </p:nvSpPr>
        <p:spPr>
          <a:xfrm>
            <a:off x="333096" y="1123059"/>
            <a:ext cx="11096904" cy="5227200"/>
          </a:xfrm>
          <a:prstGeom prst="rect">
            <a:avLst/>
          </a:prstGeom>
          <a:noFill/>
        </p:spPr>
        <p:txBody>
          <a:bodyPr wrap="square">
            <a:spAutoFit/>
          </a:bodyPr>
          <a:lstStyle/>
          <a:p>
            <a:pPr algn="just">
              <a:lnSpc>
                <a:spcPts val="3100"/>
              </a:lnSpc>
            </a:pPr>
            <a:r>
              <a:rPr lang="en-US" sz="2200" b="1" dirty="0">
                <a:solidFill>
                  <a:srgbClr val="CC0099"/>
                </a:solidFill>
                <a:latin typeface="Times New Roman" panose="02020603050405020304" pitchFamily="18" charset="0"/>
                <a:cs typeface="Times New Roman" panose="02020603050405020304" pitchFamily="18" charset="0"/>
              </a:rPr>
              <a:t>Main advantages of geothermal energy are:</a:t>
            </a:r>
          </a:p>
          <a:p>
            <a:pPr marL="342900" indent="-342900" algn="just">
              <a:lnSpc>
                <a:spcPts val="3100"/>
              </a:lnSpc>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It is a reliable and cheap source of energy.</a:t>
            </a:r>
          </a:p>
          <a:p>
            <a:pPr marL="342900" indent="-342900" algn="just">
              <a:lnSpc>
                <a:spcPts val="3100"/>
              </a:lnSpc>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It is available 24 hours per day.</a:t>
            </a:r>
          </a:p>
          <a:p>
            <a:pPr marL="342900" indent="-342900" algn="just">
              <a:lnSpc>
                <a:spcPts val="3100"/>
              </a:lnSpc>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Its availability is independent of weather.</a:t>
            </a:r>
          </a:p>
          <a:p>
            <a:pPr marL="342900" indent="-342900" algn="just">
              <a:lnSpc>
                <a:spcPts val="3100"/>
              </a:lnSpc>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It has inherent storage feature so no extra storage facility required.</a:t>
            </a:r>
          </a:p>
          <a:p>
            <a:pPr marL="342900" indent="-342900" algn="just">
              <a:lnSpc>
                <a:spcPts val="3100"/>
              </a:lnSpc>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Geothermal plants require little land area.</a:t>
            </a:r>
          </a:p>
          <a:p>
            <a:pPr marL="342900" indent="-342900" algn="just">
              <a:lnSpc>
                <a:spcPts val="3100"/>
              </a:lnSpc>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Feasibility of modular approach represents lot of opportunities for development of relatively quick, cost-effective geothermal projects.</a:t>
            </a:r>
          </a:p>
          <a:p>
            <a:pPr algn="just">
              <a:lnSpc>
                <a:spcPts val="3100"/>
              </a:lnSpc>
            </a:pPr>
            <a:r>
              <a:rPr lang="en-US" sz="2200" b="1" dirty="0">
                <a:solidFill>
                  <a:srgbClr val="CC0099"/>
                </a:solidFill>
                <a:latin typeface="Times New Roman" panose="02020603050405020304" pitchFamily="18" charset="0"/>
                <a:cs typeface="Times New Roman" panose="02020603050405020304" pitchFamily="18" charset="0"/>
              </a:rPr>
              <a:t>Major disadvantages are: </a:t>
            </a:r>
          </a:p>
          <a:p>
            <a:pPr marL="342900" indent="-342900" algn="just">
              <a:lnSpc>
                <a:spcPts val="3100"/>
              </a:lnSpc>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It is site specific there are not many places where you can build a geothermal power station. </a:t>
            </a:r>
          </a:p>
          <a:p>
            <a:pPr marL="342900" indent="-342900" algn="just">
              <a:lnSpc>
                <a:spcPts val="3100"/>
              </a:lnSpc>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Generally, energy is available as low grade heat.</a:t>
            </a:r>
          </a:p>
          <a:p>
            <a:pPr marL="342900" indent="-342900" algn="just">
              <a:lnSpc>
                <a:spcPts val="3100"/>
              </a:lnSpc>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Continuous extraction of heated ground water may leads to subsidence (setting or slumping) of land.</a:t>
            </a:r>
          </a:p>
        </p:txBody>
      </p:sp>
    </p:spTree>
    <p:extLst>
      <p:ext uri="{BB962C8B-B14F-4D97-AF65-F5344CB8AC3E}">
        <p14:creationId xmlns:p14="http://schemas.microsoft.com/office/powerpoint/2010/main" val="3320831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FF4E5-3795-C261-C13F-84316EB63429}"/>
              </a:ext>
            </a:extLst>
          </p:cNvPr>
          <p:cNvSpPr>
            <a:spLocks noGrp="1"/>
          </p:cNvSpPr>
          <p:nvPr>
            <p:ph type="title"/>
          </p:nvPr>
        </p:nvSpPr>
        <p:spPr>
          <a:xfrm>
            <a:off x="838200" y="1412156"/>
            <a:ext cx="10515600" cy="573172"/>
          </a:xfrm>
        </p:spPr>
        <p:txBody>
          <a:bodyPr>
            <a:normAutofit fontScale="90000"/>
          </a:bodyPr>
          <a:lstStyle/>
          <a:p>
            <a:r>
              <a:rPr lang="en-IN" dirty="0">
                <a:solidFill>
                  <a:srgbClr val="374151"/>
                </a:solidFill>
                <a:latin typeface="Times New Roman" panose="02020603050405020304" pitchFamily="18" charset="0"/>
                <a:cs typeface="Times New Roman" panose="02020603050405020304" pitchFamily="18" charset="0"/>
              </a:rPr>
              <a:t>Types of Geothermal Resources</a:t>
            </a:r>
            <a:br>
              <a:rPr lang="en-IN" dirty="0"/>
            </a:br>
            <a:endParaRPr lang="en-IN" dirty="0"/>
          </a:p>
        </p:txBody>
      </p:sp>
      <p:sp>
        <p:nvSpPr>
          <p:cNvPr id="3" name="Content Placeholder 2">
            <a:extLst>
              <a:ext uri="{FF2B5EF4-FFF2-40B4-BE49-F238E27FC236}">
                <a16:creationId xmlns:a16="http://schemas.microsoft.com/office/drawing/2014/main" id="{22A2F16E-D617-4064-464B-52B2146BABBC}"/>
              </a:ext>
            </a:extLst>
          </p:cNvPr>
          <p:cNvSpPr>
            <a:spLocks noGrp="1"/>
          </p:cNvSpPr>
          <p:nvPr>
            <p:ph idx="1"/>
          </p:nvPr>
        </p:nvSpPr>
        <p:spPr>
          <a:xfrm>
            <a:off x="838200" y="1825625"/>
            <a:ext cx="11038840" cy="4351338"/>
          </a:xfrm>
        </p:spPr>
        <p:txBody>
          <a:bodyPr>
            <a:normAutofit/>
          </a:bodyPr>
          <a:lstStyle/>
          <a:p>
            <a:pPr marL="0" indent="0">
              <a:buNone/>
            </a:pPr>
            <a:r>
              <a:rPr lang="en-US" sz="2400" dirty="0">
                <a:solidFill>
                  <a:srgbClr val="374151"/>
                </a:solidFill>
                <a:latin typeface="Times New Roman" panose="02020603050405020304" pitchFamily="18" charset="0"/>
                <a:cs typeface="Times New Roman" panose="02020603050405020304" pitchFamily="18" charset="0"/>
              </a:rPr>
              <a:t>There are four main types of geothermal resources They are:</a:t>
            </a:r>
          </a:p>
          <a:p>
            <a:r>
              <a:rPr lang="en-US" sz="2400" dirty="0">
                <a:solidFill>
                  <a:srgbClr val="374151"/>
                </a:solidFill>
                <a:latin typeface="Times New Roman" panose="02020603050405020304" pitchFamily="18" charset="0"/>
                <a:cs typeface="Times New Roman" panose="02020603050405020304" pitchFamily="18" charset="0"/>
              </a:rPr>
              <a:t>Shallow geothermal heat-pump, or geo-exchange resources</a:t>
            </a:r>
          </a:p>
          <a:p>
            <a:r>
              <a:rPr lang="en-US" sz="2400" dirty="0">
                <a:solidFill>
                  <a:srgbClr val="374151"/>
                </a:solidFill>
                <a:latin typeface="Times New Roman" panose="02020603050405020304" pitchFamily="18" charset="0"/>
                <a:cs typeface="Times New Roman" panose="02020603050405020304" pitchFamily="18" charset="0"/>
              </a:rPr>
              <a:t>Hydrothermal resources</a:t>
            </a:r>
          </a:p>
          <a:p>
            <a:r>
              <a:rPr lang="en-US" sz="2400" dirty="0">
                <a:solidFill>
                  <a:srgbClr val="374151"/>
                </a:solidFill>
                <a:latin typeface="Times New Roman" panose="02020603050405020304" pitchFamily="18" charset="0"/>
                <a:cs typeface="Times New Roman" panose="02020603050405020304" pitchFamily="18" charset="0"/>
              </a:rPr>
              <a:t>Enhanced/ engineered geothermal systems</a:t>
            </a:r>
          </a:p>
          <a:p>
            <a:r>
              <a:rPr lang="en-US" sz="2400" dirty="0">
                <a:solidFill>
                  <a:srgbClr val="374151"/>
                </a:solidFill>
                <a:latin typeface="Times New Roman" panose="02020603050405020304" pitchFamily="18" charset="0"/>
                <a:cs typeface="Times New Roman" panose="02020603050405020304" pitchFamily="18" charset="0"/>
              </a:rPr>
              <a:t>Unconventional or advanced geothermal systems</a:t>
            </a:r>
          </a:p>
          <a:p>
            <a:pPr>
              <a:buFont typeface="Wingdings" panose="05000000000000000000" pitchFamily="2" charset="2"/>
              <a:buChar char="v"/>
            </a:pPr>
            <a:r>
              <a:rPr lang="en-US" sz="2400" dirty="0">
                <a:solidFill>
                  <a:schemeClr val="accent1"/>
                </a:solidFill>
                <a:latin typeface="Times New Roman" panose="02020603050405020304" pitchFamily="18" charset="0"/>
                <a:cs typeface="Times New Roman" panose="02020603050405020304" pitchFamily="18" charset="0"/>
              </a:rPr>
              <a:t>Shallow geothermal heat-pump, or geo-exchange resources</a:t>
            </a:r>
          </a:p>
          <a:p>
            <a:pPr marL="0" indent="0">
              <a:buNone/>
            </a:pPr>
            <a:r>
              <a:rPr lang="en-US" sz="2400" dirty="0">
                <a:solidFill>
                  <a:srgbClr val="374151"/>
                </a:solidFill>
                <a:latin typeface="Times New Roman" panose="02020603050405020304" pitchFamily="18" charset="0"/>
                <a:cs typeface="Times New Roman" panose="02020603050405020304" pitchFamily="18" charset="0"/>
              </a:rPr>
              <a:t>Shallow geothermal energy systems (SGES), which are commonly known as Ground Source Heat Pump systems (GSHP), use the nearly steady temperature of the ground surface layers as an energy source and/or an energy sink in both heating and cooling modes</a:t>
            </a:r>
          </a:p>
        </p:txBody>
      </p:sp>
    </p:spTree>
    <p:extLst>
      <p:ext uri="{BB962C8B-B14F-4D97-AF65-F5344CB8AC3E}">
        <p14:creationId xmlns:p14="http://schemas.microsoft.com/office/powerpoint/2010/main" val="3507062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DA15B8B-0CCD-FA37-ECA1-99D3B3E77E2C}"/>
              </a:ext>
            </a:extLst>
          </p:cNvPr>
          <p:cNvSpPr>
            <a:spLocks noGrp="1"/>
          </p:cNvSpPr>
          <p:nvPr>
            <p:ph idx="1"/>
          </p:nvPr>
        </p:nvSpPr>
        <p:spPr>
          <a:xfrm>
            <a:off x="218440" y="1253330"/>
            <a:ext cx="11709400" cy="4537869"/>
          </a:xfrm>
        </p:spPr>
        <p:txBody>
          <a:bodyPr/>
          <a:lstStyle/>
          <a:p>
            <a:pPr>
              <a:buFont typeface="Wingdings" panose="05000000000000000000" pitchFamily="2" charset="2"/>
              <a:buChar char="v"/>
            </a:pPr>
            <a:r>
              <a:rPr lang="en-US" sz="2400" dirty="0">
                <a:solidFill>
                  <a:schemeClr val="accent1"/>
                </a:solidFill>
                <a:latin typeface="Times New Roman" panose="02020603050405020304" pitchFamily="18" charset="0"/>
                <a:cs typeface="Times New Roman" panose="02020603050405020304" pitchFamily="18" charset="0"/>
              </a:rPr>
              <a:t>Hydrothermal Resources: </a:t>
            </a:r>
          </a:p>
          <a:p>
            <a:pPr marL="0" indent="0">
              <a:buNone/>
            </a:pPr>
            <a:r>
              <a:rPr lang="en-US" sz="2400" dirty="0">
                <a:solidFill>
                  <a:srgbClr val="374151"/>
                </a:solidFill>
                <a:latin typeface="Times New Roman" panose="02020603050405020304" pitchFamily="18" charset="0"/>
                <a:cs typeface="Times New Roman" panose="02020603050405020304" pitchFamily="18" charset="0"/>
              </a:rPr>
              <a:t>They are characterized by the presence of hot fluids circulating in the Earth's crust </a:t>
            </a:r>
          </a:p>
          <a:p>
            <a:pPr marL="0" indent="0">
              <a:buNone/>
            </a:pPr>
            <a:r>
              <a:rPr lang="en-US" sz="2400" dirty="0">
                <a:solidFill>
                  <a:srgbClr val="374151"/>
                </a:solidFill>
                <a:latin typeface="Times New Roman" panose="02020603050405020304" pitchFamily="18" charset="0"/>
                <a:cs typeface="Times New Roman" panose="02020603050405020304" pitchFamily="18" charset="0"/>
              </a:rPr>
              <a:t>These fluids are heated by the geothermal energy stored in the Earth's interior </a:t>
            </a:r>
          </a:p>
          <a:p>
            <a:pPr marL="0" indent="0">
              <a:buNone/>
            </a:pPr>
            <a:r>
              <a:rPr lang="en-US" sz="2400" dirty="0">
                <a:solidFill>
                  <a:srgbClr val="374151"/>
                </a:solidFill>
                <a:latin typeface="Times New Roman" panose="02020603050405020304" pitchFamily="18" charset="0"/>
                <a:cs typeface="Times New Roman" panose="02020603050405020304" pitchFamily="18" charset="0"/>
              </a:rPr>
              <a:t>Hydrothermal systems include natural features such as hot springs, geysers, and hydrothermal vents</a:t>
            </a:r>
          </a:p>
          <a:p>
            <a:pPr>
              <a:buFont typeface="Wingdings" panose="05000000000000000000" pitchFamily="2" charset="2"/>
              <a:buChar char="v"/>
            </a:pPr>
            <a:r>
              <a:rPr lang="en-US" sz="2400" dirty="0">
                <a:solidFill>
                  <a:schemeClr val="accent1"/>
                </a:solidFill>
                <a:latin typeface="Times New Roman" panose="02020603050405020304" pitchFamily="18" charset="0"/>
                <a:cs typeface="Times New Roman" panose="02020603050405020304" pitchFamily="18" charset="0"/>
              </a:rPr>
              <a:t>Enhanced/Engineered Geothermal Systems</a:t>
            </a:r>
          </a:p>
          <a:p>
            <a:pPr marL="0" indent="0">
              <a:buNone/>
            </a:pPr>
            <a:r>
              <a:rPr lang="en-US" sz="2400" dirty="0">
                <a:solidFill>
                  <a:srgbClr val="374151"/>
                </a:solidFill>
                <a:latin typeface="Times New Roman" panose="02020603050405020304" pitchFamily="18" charset="0"/>
                <a:cs typeface="Times New Roman" panose="02020603050405020304" pitchFamily="18" charset="0"/>
              </a:rPr>
              <a:t>Enhanced or engineered geothermal systems (EGS) involve creating artificial reservoirs in hot</a:t>
            </a:r>
          </a:p>
          <a:p>
            <a:pPr marL="0" indent="0">
              <a:buNone/>
            </a:pPr>
            <a:r>
              <a:rPr lang="en-US" sz="2400" dirty="0">
                <a:solidFill>
                  <a:srgbClr val="374151"/>
                </a:solidFill>
                <a:latin typeface="Times New Roman" panose="02020603050405020304" pitchFamily="18" charset="0"/>
                <a:cs typeface="Times New Roman" panose="02020603050405020304" pitchFamily="18" charset="0"/>
              </a:rPr>
              <a:t>but impermeable rock formations to extract geothermal energy</a:t>
            </a:r>
            <a:endParaRPr lang="en-IN" sz="2400" dirty="0">
              <a:solidFill>
                <a:srgbClr val="37415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6360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5057F3-1FA8-89DA-A778-AA016C344CDE}"/>
              </a:ext>
            </a:extLst>
          </p:cNvPr>
          <p:cNvPicPr>
            <a:picLocks noChangeAspect="1"/>
          </p:cNvPicPr>
          <p:nvPr/>
        </p:nvPicPr>
        <p:blipFill>
          <a:blip r:embed="rId2"/>
          <a:stretch>
            <a:fillRect/>
          </a:stretch>
        </p:blipFill>
        <p:spPr>
          <a:xfrm>
            <a:off x="6365862" y="1010059"/>
            <a:ext cx="5763491" cy="3702375"/>
          </a:xfrm>
          <a:prstGeom prst="rect">
            <a:avLst/>
          </a:prstGeom>
        </p:spPr>
      </p:pic>
      <p:sp>
        <p:nvSpPr>
          <p:cNvPr id="5" name="TextBox 4">
            <a:extLst>
              <a:ext uri="{FF2B5EF4-FFF2-40B4-BE49-F238E27FC236}">
                <a16:creationId xmlns:a16="http://schemas.microsoft.com/office/drawing/2014/main" id="{049DE719-2D34-F97E-2813-90351A6FA905}"/>
              </a:ext>
            </a:extLst>
          </p:cNvPr>
          <p:cNvSpPr txBox="1"/>
          <p:nvPr/>
        </p:nvSpPr>
        <p:spPr>
          <a:xfrm>
            <a:off x="616810" y="1010059"/>
            <a:ext cx="5709371" cy="4034566"/>
          </a:xfrm>
          <a:prstGeom prst="rect">
            <a:avLst/>
          </a:prstGeom>
          <a:noFill/>
        </p:spPr>
        <p:txBody>
          <a:bodyPr wrap="square">
            <a:spAutoFit/>
          </a:bodyPr>
          <a:lstStyle/>
          <a:p>
            <a:pPr algn="just">
              <a:lnSpc>
                <a:spcPts val="3100"/>
              </a:lnSpc>
            </a:pPr>
            <a:r>
              <a:rPr lang="en-US" sz="2200" b="1" dirty="0">
                <a:solidFill>
                  <a:srgbClr val="CC0099"/>
                </a:solidFill>
                <a:latin typeface="Times New Roman" panose="02020603050405020304" pitchFamily="18" charset="0"/>
                <a:cs typeface="Times New Roman" panose="02020603050405020304" pitchFamily="18" charset="0"/>
              </a:rPr>
              <a:t>Flash Geothermal Power Plants</a:t>
            </a:r>
          </a:p>
          <a:p>
            <a:pPr marL="342900" indent="-342900" algn="just">
              <a:lnSpc>
                <a:spcPts val="3100"/>
              </a:lnSpc>
              <a:buFont typeface="Arial" panose="020B0604020202020204" pitchFamily="34" charset="0"/>
              <a:buChar char="•"/>
            </a:pPr>
            <a:r>
              <a:rPr lang="en-US" sz="2200" b="0" i="0" u="none" strike="noStrike" baseline="0" dirty="0">
                <a:latin typeface="Times New Roman" panose="02020603050405020304" pitchFamily="18" charset="0"/>
                <a:cs typeface="Times New Roman" panose="02020603050405020304" pitchFamily="18" charset="0"/>
              </a:rPr>
              <a:t>The term flash steam refers to the process where high-pressure hot water is flashed (vaporized) into steam inside a flash tank by lowering the pressure.</a:t>
            </a:r>
          </a:p>
          <a:p>
            <a:pPr marL="342900" indent="-342900" algn="just">
              <a:lnSpc>
                <a:spcPts val="3100"/>
              </a:lnSpc>
              <a:buFont typeface="Arial" panose="020B0604020202020204" pitchFamily="34" charset="0"/>
              <a:buChar char="•"/>
            </a:pPr>
            <a:r>
              <a:rPr lang="en-US" sz="2200" b="0" i="0" u="none" strike="noStrike" baseline="0" dirty="0">
                <a:latin typeface="Times New Roman" panose="02020603050405020304" pitchFamily="18" charset="0"/>
                <a:cs typeface="Times New Roman" panose="02020603050405020304" pitchFamily="18" charset="0"/>
              </a:rPr>
              <a:t>This steam is then used to drive around turbines.</a:t>
            </a:r>
          </a:p>
          <a:p>
            <a:pPr marL="342900" indent="-342900" algn="just">
              <a:lnSpc>
                <a:spcPts val="3100"/>
              </a:lnSpc>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At high pressure below earth’s surface, the water exists as compressed liquid. </a:t>
            </a:r>
          </a:p>
          <a:p>
            <a:pPr marL="342900" indent="-342900" algn="just">
              <a:lnSpc>
                <a:spcPts val="3100"/>
              </a:lnSpc>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Pipeline is installed to tap into the resource.</a:t>
            </a:r>
          </a:p>
        </p:txBody>
      </p:sp>
      <p:sp>
        <p:nvSpPr>
          <p:cNvPr id="6" name="TextBox 5">
            <a:extLst>
              <a:ext uri="{FF2B5EF4-FFF2-40B4-BE49-F238E27FC236}">
                <a16:creationId xmlns:a16="http://schemas.microsoft.com/office/drawing/2014/main" id="{312FF0FC-BB5C-D3E2-B775-7D54E6D799E1}"/>
              </a:ext>
            </a:extLst>
          </p:cNvPr>
          <p:cNvSpPr txBox="1"/>
          <p:nvPr/>
        </p:nvSpPr>
        <p:spPr>
          <a:xfrm>
            <a:off x="616810" y="4985371"/>
            <a:ext cx="11371990" cy="1251753"/>
          </a:xfrm>
          <a:prstGeom prst="rect">
            <a:avLst/>
          </a:prstGeom>
          <a:noFill/>
        </p:spPr>
        <p:txBody>
          <a:bodyPr wrap="square">
            <a:spAutoFit/>
          </a:bodyPr>
          <a:lstStyle/>
          <a:p>
            <a:pPr marL="342900" indent="-342900" algn="just">
              <a:lnSpc>
                <a:spcPts val="3100"/>
              </a:lnSpc>
              <a:buFont typeface="Arial" panose="020B0604020202020204" pitchFamily="34" charset="0"/>
              <a:buChar char="•"/>
            </a:pPr>
            <a:r>
              <a:rPr lang="en-US" sz="2200" b="0" i="0" u="none" strike="noStrike" baseline="0" dirty="0">
                <a:latin typeface="Times New Roman" panose="02020603050405020304" pitchFamily="18" charset="0"/>
                <a:cs typeface="Times New Roman" panose="02020603050405020304" pitchFamily="18" charset="0"/>
              </a:rPr>
              <a:t>When the compressed liquid water reaches the surface at atmospheric pressure then, a portion of it immediately flashes to steam. </a:t>
            </a:r>
          </a:p>
          <a:p>
            <a:pPr marL="342900" indent="-342900" algn="just">
              <a:lnSpc>
                <a:spcPts val="3100"/>
              </a:lnSpc>
              <a:buFont typeface="Arial" panose="020B0604020202020204" pitchFamily="34" charset="0"/>
              <a:buChar char="•"/>
            </a:pPr>
            <a:r>
              <a:rPr lang="en-US" sz="2200" b="0" i="0" u="none" strike="noStrike" baseline="0" dirty="0">
                <a:latin typeface="Times New Roman" panose="02020603050405020304" pitchFamily="18" charset="0"/>
                <a:cs typeface="Times New Roman" panose="02020603050405020304" pitchFamily="18" charset="0"/>
              </a:rPr>
              <a:t>The steam portion is redirected into a steam turbine, where power is produced. </a:t>
            </a:r>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0667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27D8174-A8EA-1338-07B7-AE3CE598CE8D}"/>
              </a:ext>
            </a:extLst>
          </p:cNvPr>
          <p:cNvSpPr txBox="1"/>
          <p:nvPr/>
        </p:nvSpPr>
        <p:spPr>
          <a:xfrm>
            <a:off x="584835" y="1411717"/>
            <a:ext cx="10553970" cy="4034566"/>
          </a:xfrm>
          <a:prstGeom prst="rect">
            <a:avLst/>
          </a:prstGeom>
          <a:noFill/>
        </p:spPr>
        <p:txBody>
          <a:bodyPr wrap="square">
            <a:spAutoFit/>
          </a:bodyPr>
          <a:lstStyle/>
          <a:p>
            <a:pPr marL="342900" indent="-342900" algn="just">
              <a:lnSpc>
                <a:spcPts val="3100"/>
              </a:lnSpc>
              <a:buFont typeface="Arial" panose="020B0604020202020204" pitchFamily="34" charset="0"/>
              <a:buChar char="•"/>
            </a:pPr>
            <a:r>
              <a:rPr lang="en-US" sz="2200" b="0" i="0" u="none" strike="noStrike" baseline="0" dirty="0">
                <a:latin typeface="Times New Roman" panose="02020603050405020304" pitchFamily="18" charset="0"/>
                <a:cs typeface="Times New Roman" panose="02020603050405020304" pitchFamily="18" charset="0"/>
              </a:rPr>
              <a:t>The exhaust is then piped to a condenser where it is returned to liquid. This hot liquid water can then be used for further heating applications prior to the reinjection into the rock.</a:t>
            </a:r>
          </a:p>
          <a:p>
            <a:pPr marL="342900" indent="-342900" algn="just">
              <a:lnSpc>
                <a:spcPts val="3100"/>
              </a:lnSpc>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Flash steam plants are the most common type of geothermal power generation plants in operation today. </a:t>
            </a:r>
          </a:p>
          <a:p>
            <a:pPr marL="342900" indent="-342900" algn="just">
              <a:lnSpc>
                <a:spcPts val="3100"/>
              </a:lnSpc>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Fluid at temperatures greater than 182°C is pumped under high pressure into a tank at the surface held at a much low pressure, causing some of the fluid to rapidly vaporize, or ‘flash.’</a:t>
            </a:r>
          </a:p>
          <a:p>
            <a:pPr marL="342900" indent="-342900" algn="just">
              <a:lnSpc>
                <a:spcPts val="3100"/>
              </a:lnSpc>
              <a:buFont typeface="Arial" panose="020B0604020202020204" pitchFamily="34" charset="0"/>
              <a:buChar char="•"/>
            </a:pPr>
            <a:r>
              <a:rPr lang="en-US" sz="2200" dirty="0">
                <a:latin typeface="Times New Roman" panose="02020603050405020304" pitchFamily="18" charset="0"/>
                <a:cs typeface="Times New Roman" panose="02020603050405020304" pitchFamily="18" charset="0"/>
              </a:rPr>
              <a:t>The vapour then drives a turbine, which drives a generator. If any liquid remains in the tank, it can be flashed again in the second tank to extract more energy.</a:t>
            </a:r>
          </a:p>
        </p:txBody>
      </p:sp>
    </p:spTree>
    <p:extLst>
      <p:ext uri="{BB962C8B-B14F-4D97-AF65-F5344CB8AC3E}">
        <p14:creationId xmlns:p14="http://schemas.microsoft.com/office/powerpoint/2010/main" val="2310983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D329343-2675-F5BD-ECCD-0055EEEC7DA7}"/>
              </a:ext>
            </a:extLst>
          </p:cNvPr>
          <p:cNvPicPr>
            <a:picLocks noChangeAspect="1"/>
          </p:cNvPicPr>
          <p:nvPr/>
        </p:nvPicPr>
        <p:blipFill>
          <a:blip r:embed="rId2"/>
          <a:stretch>
            <a:fillRect/>
          </a:stretch>
        </p:blipFill>
        <p:spPr>
          <a:xfrm>
            <a:off x="2573844" y="1382459"/>
            <a:ext cx="7044312" cy="4458841"/>
          </a:xfrm>
          <a:prstGeom prst="rect">
            <a:avLst/>
          </a:prstGeom>
        </p:spPr>
      </p:pic>
      <p:sp>
        <p:nvSpPr>
          <p:cNvPr id="5" name="TextBox 4">
            <a:extLst>
              <a:ext uri="{FF2B5EF4-FFF2-40B4-BE49-F238E27FC236}">
                <a16:creationId xmlns:a16="http://schemas.microsoft.com/office/drawing/2014/main" id="{F025C06E-9DBF-2938-B2D0-BD0F31336C0B}"/>
              </a:ext>
            </a:extLst>
          </p:cNvPr>
          <p:cNvSpPr txBox="1"/>
          <p:nvPr/>
        </p:nvSpPr>
        <p:spPr>
          <a:xfrm>
            <a:off x="2868192" y="5841300"/>
            <a:ext cx="6123408" cy="369332"/>
          </a:xfrm>
          <a:prstGeom prst="rect">
            <a:avLst/>
          </a:prstGeom>
          <a:noFill/>
        </p:spPr>
        <p:txBody>
          <a:bodyPr wrap="square">
            <a:spAutoFit/>
          </a:bodyPr>
          <a:lstStyle/>
          <a:p>
            <a:r>
              <a:rPr lang="en-US" b="1" dirty="0">
                <a:solidFill>
                  <a:srgbClr val="CC0099"/>
                </a:solidFill>
                <a:latin typeface="Times New Roman" panose="02020603050405020304" pitchFamily="18" charset="0"/>
                <a:cs typeface="Times New Roman" panose="02020603050405020304" pitchFamily="18" charset="0"/>
              </a:rPr>
              <a:t>Fig. 3.7 Double-flash geothermal steam-electric power plant</a:t>
            </a:r>
          </a:p>
        </p:txBody>
      </p:sp>
    </p:spTree>
    <p:extLst>
      <p:ext uri="{BB962C8B-B14F-4D97-AF65-F5344CB8AC3E}">
        <p14:creationId xmlns:p14="http://schemas.microsoft.com/office/powerpoint/2010/main" val="14983746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26B6EF-642B-6A50-FAAE-9B66D0C86146}"/>
              </a:ext>
            </a:extLst>
          </p:cNvPr>
          <p:cNvPicPr>
            <a:picLocks noChangeAspect="1"/>
          </p:cNvPicPr>
          <p:nvPr/>
        </p:nvPicPr>
        <p:blipFill>
          <a:blip r:embed="rId2"/>
          <a:stretch>
            <a:fillRect/>
          </a:stretch>
        </p:blipFill>
        <p:spPr>
          <a:xfrm>
            <a:off x="6452754" y="1545150"/>
            <a:ext cx="5530651" cy="3741323"/>
          </a:xfrm>
          <a:prstGeom prst="rect">
            <a:avLst/>
          </a:prstGeom>
        </p:spPr>
      </p:pic>
      <p:sp>
        <p:nvSpPr>
          <p:cNvPr id="5" name="TextBox 4">
            <a:extLst>
              <a:ext uri="{FF2B5EF4-FFF2-40B4-BE49-F238E27FC236}">
                <a16:creationId xmlns:a16="http://schemas.microsoft.com/office/drawing/2014/main" id="{AF25636C-0467-E31B-0C76-C3C2843CD849}"/>
              </a:ext>
            </a:extLst>
          </p:cNvPr>
          <p:cNvSpPr txBox="1"/>
          <p:nvPr/>
        </p:nvSpPr>
        <p:spPr>
          <a:xfrm>
            <a:off x="6452754" y="5501931"/>
            <a:ext cx="5341468" cy="369332"/>
          </a:xfrm>
          <a:prstGeom prst="rect">
            <a:avLst/>
          </a:prstGeom>
          <a:noFill/>
        </p:spPr>
        <p:txBody>
          <a:bodyPr wrap="square">
            <a:spAutoFit/>
          </a:bodyPr>
          <a:lstStyle/>
          <a:p>
            <a:r>
              <a:rPr lang="en-US" b="1" dirty="0">
                <a:solidFill>
                  <a:srgbClr val="CC0099"/>
                </a:solidFill>
                <a:latin typeface="Times New Roman" panose="02020603050405020304" pitchFamily="18" charset="0"/>
                <a:cs typeface="Times New Roman" panose="02020603050405020304" pitchFamily="18" charset="0"/>
              </a:rPr>
              <a:t>Double-flash geothermal steam-electric power plant</a:t>
            </a:r>
          </a:p>
        </p:txBody>
      </p:sp>
      <p:pic>
        <p:nvPicPr>
          <p:cNvPr id="6" name="Picture 5">
            <a:extLst>
              <a:ext uri="{FF2B5EF4-FFF2-40B4-BE49-F238E27FC236}">
                <a16:creationId xmlns:a16="http://schemas.microsoft.com/office/drawing/2014/main" id="{18D3339C-6AC4-6DB9-3F62-0B7FEBFBC6D1}"/>
              </a:ext>
            </a:extLst>
          </p:cNvPr>
          <p:cNvPicPr>
            <a:picLocks noChangeAspect="1"/>
          </p:cNvPicPr>
          <p:nvPr/>
        </p:nvPicPr>
        <p:blipFill>
          <a:blip r:embed="rId3"/>
          <a:stretch>
            <a:fillRect/>
          </a:stretch>
        </p:blipFill>
        <p:spPr>
          <a:xfrm>
            <a:off x="424163" y="1415791"/>
            <a:ext cx="5823896" cy="3741323"/>
          </a:xfrm>
          <a:prstGeom prst="rect">
            <a:avLst/>
          </a:prstGeom>
        </p:spPr>
      </p:pic>
      <p:sp>
        <p:nvSpPr>
          <p:cNvPr id="7" name="TextBox 6">
            <a:extLst>
              <a:ext uri="{FF2B5EF4-FFF2-40B4-BE49-F238E27FC236}">
                <a16:creationId xmlns:a16="http://schemas.microsoft.com/office/drawing/2014/main" id="{9179B519-9A96-C1E5-674F-A072E97F0C84}"/>
              </a:ext>
            </a:extLst>
          </p:cNvPr>
          <p:cNvSpPr txBox="1"/>
          <p:nvPr/>
        </p:nvSpPr>
        <p:spPr>
          <a:xfrm>
            <a:off x="906591" y="5501931"/>
            <a:ext cx="5341468" cy="369332"/>
          </a:xfrm>
          <a:prstGeom prst="rect">
            <a:avLst/>
          </a:prstGeom>
          <a:noFill/>
        </p:spPr>
        <p:txBody>
          <a:bodyPr wrap="square">
            <a:spAutoFit/>
          </a:bodyPr>
          <a:lstStyle/>
          <a:p>
            <a:r>
              <a:rPr lang="en-US" b="1" dirty="0">
                <a:solidFill>
                  <a:srgbClr val="CC0099"/>
                </a:solidFill>
                <a:latin typeface="Times New Roman" panose="02020603050405020304" pitchFamily="18" charset="0"/>
                <a:cs typeface="Times New Roman" panose="02020603050405020304" pitchFamily="18" charset="0"/>
              </a:rPr>
              <a:t>Single-flash geothermal steam-electric power plant</a:t>
            </a:r>
          </a:p>
        </p:txBody>
      </p:sp>
    </p:spTree>
    <p:extLst>
      <p:ext uri="{BB962C8B-B14F-4D97-AF65-F5344CB8AC3E}">
        <p14:creationId xmlns:p14="http://schemas.microsoft.com/office/powerpoint/2010/main" val="14296352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48DCB61-BDEA-9372-C246-8F3E05A94F9A}"/>
              </a:ext>
            </a:extLst>
          </p:cNvPr>
          <p:cNvPicPr>
            <a:picLocks noChangeAspect="1"/>
          </p:cNvPicPr>
          <p:nvPr/>
        </p:nvPicPr>
        <p:blipFill>
          <a:blip r:embed="rId2"/>
          <a:stretch>
            <a:fillRect/>
          </a:stretch>
        </p:blipFill>
        <p:spPr>
          <a:xfrm>
            <a:off x="5926865" y="1471339"/>
            <a:ext cx="6163535" cy="3915321"/>
          </a:xfrm>
          <a:prstGeom prst="rect">
            <a:avLst/>
          </a:prstGeom>
        </p:spPr>
      </p:pic>
      <p:sp>
        <p:nvSpPr>
          <p:cNvPr id="5" name="TextBox 4">
            <a:extLst>
              <a:ext uri="{FF2B5EF4-FFF2-40B4-BE49-F238E27FC236}">
                <a16:creationId xmlns:a16="http://schemas.microsoft.com/office/drawing/2014/main" id="{4AD90A99-4441-551C-54E7-A1B1D0D621C4}"/>
              </a:ext>
            </a:extLst>
          </p:cNvPr>
          <p:cNvSpPr txBox="1"/>
          <p:nvPr/>
        </p:nvSpPr>
        <p:spPr>
          <a:xfrm>
            <a:off x="6847025" y="5302983"/>
            <a:ext cx="4634343" cy="369332"/>
          </a:xfrm>
          <a:prstGeom prst="rect">
            <a:avLst/>
          </a:prstGeom>
          <a:noFill/>
        </p:spPr>
        <p:txBody>
          <a:bodyPr wrap="square">
            <a:spAutoFit/>
          </a:bodyPr>
          <a:lstStyle/>
          <a:p>
            <a:r>
              <a:rPr lang="en-US" b="1" dirty="0">
                <a:solidFill>
                  <a:srgbClr val="CC0099"/>
                </a:solidFill>
                <a:latin typeface="Times New Roman" panose="02020603050405020304" pitchFamily="18" charset="0"/>
                <a:cs typeface="Times New Roman" panose="02020603050405020304" pitchFamily="18" charset="0"/>
              </a:rPr>
              <a:t>Fig. 3.8 Binary fluid hydrothermal system</a:t>
            </a:r>
          </a:p>
        </p:txBody>
      </p:sp>
      <p:sp>
        <p:nvSpPr>
          <p:cNvPr id="7" name="TextBox 6">
            <a:extLst>
              <a:ext uri="{FF2B5EF4-FFF2-40B4-BE49-F238E27FC236}">
                <a16:creationId xmlns:a16="http://schemas.microsoft.com/office/drawing/2014/main" id="{C46D98EB-ECB8-9968-A22D-80790252C68D}"/>
              </a:ext>
            </a:extLst>
          </p:cNvPr>
          <p:cNvSpPr txBox="1"/>
          <p:nvPr/>
        </p:nvSpPr>
        <p:spPr>
          <a:xfrm>
            <a:off x="182880" y="1325156"/>
            <a:ext cx="6096000" cy="1785104"/>
          </a:xfrm>
          <a:prstGeom prst="rect">
            <a:avLst/>
          </a:prstGeom>
          <a:noFill/>
        </p:spPr>
        <p:txBody>
          <a:bodyPr wrap="square">
            <a:spAutoFit/>
          </a:bodyPr>
          <a:lstStyle/>
          <a:p>
            <a:pPr algn="just"/>
            <a:r>
              <a:rPr lang="en-US" sz="2200" dirty="0">
                <a:solidFill>
                  <a:srgbClr val="FF0000"/>
                </a:solidFill>
                <a:latin typeface="Times New Roman" panose="02020603050405020304" pitchFamily="18" charset="0"/>
                <a:cs typeface="Times New Roman" panose="02020603050405020304" pitchFamily="18" charset="0"/>
              </a:rPr>
              <a:t>Binary cycle-based geothermal plants </a:t>
            </a:r>
            <a:r>
              <a:rPr lang="en-US" sz="2200" dirty="0">
                <a:latin typeface="Times New Roman" panose="02020603050405020304" pitchFamily="18" charset="0"/>
                <a:cs typeface="Times New Roman" panose="02020603050405020304" pitchFamily="18" charset="0"/>
              </a:rPr>
              <a:t>are a type of geothermal power plant that utilizes binary cycle technology to generate electricity from geothermal resources. This technology is particularly suited for low-temperature geothermal resources</a:t>
            </a:r>
            <a:endParaRPr lang="en-IN" sz="22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D5506B86-7ED8-AC5B-F223-589A4D10C180}"/>
              </a:ext>
            </a:extLst>
          </p:cNvPr>
          <p:cNvSpPr txBox="1"/>
          <p:nvPr/>
        </p:nvSpPr>
        <p:spPr>
          <a:xfrm>
            <a:off x="101600" y="3371297"/>
            <a:ext cx="5618480" cy="2800767"/>
          </a:xfrm>
          <a:prstGeom prst="rect">
            <a:avLst/>
          </a:prstGeom>
          <a:noFill/>
        </p:spPr>
        <p:txBody>
          <a:bodyPr wrap="square">
            <a:spAutoFit/>
          </a:bodyPr>
          <a:lstStyle/>
          <a:p>
            <a:pPr algn="just">
              <a:buFont typeface="+mj-lt"/>
              <a:buAutoNum type="arabicPeriod"/>
            </a:pPr>
            <a:r>
              <a:rPr lang="en-US" sz="2200" dirty="0">
                <a:solidFill>
                  <a:schemeClr val="accent1"/>
                </a:solidFill>
                <a:latin typeface="Times New Roman" panose="02020603050405020304" pitchFamily="18" charset="0"/>
                <a:cs typeface="Times New Roman" panose="02020603050405020304" pitchFamily="18" charset="0"/>
              </a:rPr>
              <a:t>Resource Extraction: </a:t>
            </a:r>
            <a:r>
              <a:rPr lang="en-US" sz="2200" dirty="0">
                <a:latin typeface="Times New Roman" panose="02020603050405020304" pitchFamily="18" charset="0"/>
                <a:cs typeface="Times New Roman" panose="02020603050405020304" pitchFamily="18" charset="0"/>
              </a:rPr>
              <a:t>The first step in the process involves extracting the geothermal fluid from the underground reservoir. In binary cycle systems, this fluid typically has a lower temperature (usually below 150°C or 300°F) compared to traditional flash steam or dry steam geothermal systems. The fluid is pumped to the surface using production wells.</a:t>
            </a:r>
          </a:p>
        </p:txBody>
      </p:sp>
    </p:spTree>
    <p:extLst>
      <p:ext uri="{BB962C8B-B14F-4D97-AF65-F5344CB8AC3E}">
        <p14:creationId xmlns:p14="http://schemas.microsoft.com/office/powerpoint/2010/main" val="3199389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EBDA7-0F7F-67C5-567C-1DFB61DE11FB}"/>
              </a:ext>
            </a:extLst>
          </p:cNvPr>
          <p:cNvSpPr>
            <a:spLocks noGrp="1"/>
          </p:cNvSpPr>
          <p:nvPr>
            <p:ph type="title"/>
          </p:nvPr>
        </p:nvSpPr>
        <p:spPr>
          <a:xfrm>
            <a:off x="264160" y="2079625"/>
            <a:ext cx="12542520" cy="573172"/>
          </a:xfrm>
        </p:spPr>
        <p:txBody>
          <a:bodyPr>
            <a:normAutofit fontScale="90000"/>
          </a:bodyPr>
          <a:lstStyle/>
          <a:p>
            <a:pPr algn="ctr"/>
            <a:r>
              <a:rPr lang="en-US" dirty="0">
                <a:solidFill>
                  <a:srgbClr val="FF0000"/>
                </a:solidFill>
                <a:latin typeface="Amasis MT Pro Medium" panose="02040604050005020304" pitchFamily="18" charset="0"/>
              </a:rPr>
              <a:t>Module-3 </a:t>
            </a:r>
            <a:br>
              <a:rPr lang="en-US" dirty="0">
                <a:solidFill>
                  <a:srgbClr val="FF0000"/>
                </a:solidFill>
                <a:latin typeface="Amasis MT Pro Medium" panose="02040604050005020304" pitchFamily="18" charset="0"/>
              </a:rPr>
            </a:br>
            <a:r>
              <a:rPr lang="en-US" dirty="0">
                <a:solidFill>
                  <a:srgbClr val="FF0000"/>
                </a:solidFill>
                <a:latin typeface="Amasis MT Pro Medium" panose="02040604050005020304" pitchFamily="18" charset="0"/>
              </a:rPr>
              <a:t>Hydrogen Energy</a:t>
            </a:r>
            <a:br>
              <a:rPr lang="en-US" dirty="0">
                <a:latin typeface="Amasis MT Pro Medium" panose="02040604050005020304" pitchFamily="18" charset="0"/>
              </a:rPr>
            </a:br>
            <a:br>
              <a:rPr lang="en-IN" dirty="0">
                <a:latin typeface="Amasis MT Pro Medium" panose="02040604050005020304" pitchFamily="18" charset="0"/>
              </a:rPr>
            </a:br>
            <a:endParaRPr lang="en-IN" dirty="0"/>
          </a:p>
        </p:txBody>
      </p:sp>
      <p:sp>
        <p:nvSpPr>
          <p:cNvPr id="5" name="TextBox 4">
            <a:extLst>
              <a:ext uri="{FF2B5EF4-FFF2-40B4-BE49-F238E27FC236}">
                <a16:creationId xmlns:a16="http://schemas.microsoft.com/office/drawing/2014/main" id="{BE0DC5F7-F123-B396-B308-7B286F9996F7}"/>
              </a:ext>
            </a:extLst>
          </p:cNvPr>
          <p:cNvSpPr txBox="1"/>
          <p:nvPr/>
        </p:nvSpPr>
        <p:spPr>
          <a:xfrm>
            <a:off x="873760" y="2483396"/>
            <a:ext cx="11054080" cy="3416320"/>
          </a:xfrm>
          <a:prstGeom prst="rect">
            <a:avLst/>
          </a:prstGeom>
          <a:noFill/>
        </p:spPr>
        <p:txBody>
          <a:bodyPr wrap="square">
            <a:spAutoFit/>
          </a:bodyPr>
          <a:lstStyle/>
          <a:p>
            <a:pPr marL="457200" indent="-457200">
              <a:buFont typeface="Wingdings" panose="05000000000000000000" pitchFamily="2" charset="2"/>
              <a:buChar char="v"/>
            </a:pPr>
            <a:r>
              <a:rPr lang="en-US" sz="3600" dirty="0">
                <a:latin typeface="Angsana New" panose="020B0502040204020203" pitchFamily="18" charset="-34"/>
                <a:cs typeface="Angsana New" panose="020B0502040204020203" pitchFamily="18" charset="-34"/>
              </a:rPr>
              <a:t>Benefits of Hydrogen Energy</a:t>
            </a:r>
          </a:p>
          <a:p>
            <a:pPr marL="457200" indent="-457200">
              <a:buFont typeface="Wingdings" panose="05000000000000000000" pitchFamily="2" charset="2"/>
              <a:buChar char="v"/>
            </a:pPr>
            <a:r>
              <a:rPr lang="en-US" sz="3600" dirty="0">
                <a:latin typeface="Angsana New" panose="020B0502040204020203" pitchFamily="18" charset="-34"/>
                <a:cs typeface="Angsana New" panose="020B0502040204020203" pitchFamily="18" charset="-34"/>
              </a:rPr>
              <a:t>Hydrogen Production Technologies</a:t>
            </a:r>
          </a:p>
          <a:p>
            <a:pPr marL="457200" indent="-457200">
              <a:buFont typeface="Wingdings" panose="05000000000000000000" pitchFamily="2" charset="2"/>
              <a:buChar char="v"/>
            </a:pPr>
            <a:r>
              <a:rPr lang="en-US" sz="3600" dirty="0">
                <a:latin typeface="Angsana New" panose="020B0502040204020203" pitchFamily="18" charset="-34"/>
                <a:cs typeface="Angsana New" panose="020B0502040204020203" pitchFamily="18" charset="-34"/>
              </a:rPr>
              <a:t>Hydrogen Energy Storage</a:t>
            </a:r>
          </a:p>
          <a:p>
            <a:pPr marL="457200" indent="-457200">
              <a:buFont typeface="Wingdings" panose="05000000000000000000" pitchFamily="2" charset="2"/>
              <a:buChar char="v"/>
            </a:pPr>
            <a:r>
              <a:rPr lang="en-US" sz="3600" dirty="0">
                <a:latin typeface="Angsana New" panose="020B0502040204020203" pitchFamily="18" charset="-34"/>
                <a:cs typeface="Angsana New" panose="020B0502040204020203" pitchFamily="18" charset="-34"/>
              </a:rPr>
              <a:t>Use of Hydrogen Energy</a:t>
            </a:r>
          </a:p>
          <a:p>
            <a:pPr marL="457200" indent="-457200">
              <a:buFont typeface="Wingdings" panose="05000000000000000000" pitchFamily="2" charset="2"/>
              <a:buChar char="v"/>
            </a:pPr>
            <a:r>
              <a:rPr lang="en-US" sz="3600" dirty="0">
                <a:latin typeface="Angsana New" panose="020B0502040204020203" pitchFamily="18" charset="-34"/>
                <a:cs typeface="Angsana New" panose="020B0502040204020203" pitchFamily="18" charset="-34"/>
              </a:rPr>
              <a:t>Advantages and Disadvantages of Hydrogen Energy</a:t>
            </a:r>
          </a:p>
          <a:p>
            <a:pPr marL="457200" indent="-457200">
              <a:buFont typeface="Wingdings" panose="05000000000000000000" pitchFamily="2" charset="2"/>
              <a:buChar char="v"/>
            </a:pPr>
            <a:r>
              <a:rPr lang="en-US" sz="3600" dirty="0">
                <a:latin typeface="Angsana New" panose="020B0502040204020203" pitchFamily="18" charset="-34"/>
                <a:cs typeface="Angsana New" panose="020B0502040204020203" pitchFamily="18" charset="-34"/>
              </a:rPr>
              <a:t>Problems Associated with Hydrogen Energy</a:t>
            </a:r>
          </a:p>
        </p:txBody>
      </p:sp>
    </p:spTree>
    <p:extLst>
      <p:ext uri="{BB962C8B-B14F-4D97-AF65-F5344CB8AC3E}">
        <p14:creationId xmlns:p14="http://schemas.microsoft.com/office/powerpoint/2010/main" val="3304127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1000"/>
                                        <p:tgtEl>
                                          <p:spTgt spid="5">
                                            <p:txEl>
                                              <p:pRg st="0" end="0"/>
                                            </p:txEl>
                                          </p:spTgt>
                                        </p:tgtEl>
                                      </p:cBhvr>
                                    </p:animEffect>
                                    <p:anim calcmode="lin" valueType="num">
                                      <p:cBhvr>
                                        <p:cTn id="21"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Effect transition="in" filter="fade">
                                      <p:cBhvr>
                                        <p:cTn id="27" dur="1000"/>
                                        <p:tgtEl>
                                          <p:spTgt spid="5">
                                            <p:txEl>
                                              <p:pRg st="1" end="1"/>
                                            </p:txEl>
                                          </p:spTgt>
                                        </p:tgtEl>
                                      </p:cBhvr>
                                    </p:animEffect>
                                    <p:anim calcmode="lin" valueType="num">
                                      <p:cBhvr>
                                        <p:cTn id="2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5">
                                            <p:txEl>
                                              <p:pRg st="2" end="2"/>
                                            </p:txEl>
                                          </p:spTgt>
                                        </p:tgtEl>
                                        <p:attrNameLst>
                                          <p:attrName>style.visibility</p:attrName>
                                        </p:attrNameLst>
                                      </p:cBhvr>
                                      <p:to>
                                        <p:strVal val="visible"/>
                                      </p:to>
                                    </p:set>
                                    <p:animEffect transition="in" filter="fade">
                                      <p:cBhvr>
                                        <p:cTn id="34" dur="1000"/>
                                        <p:tgtEl>
                                          <p:spTgt spid="5">
                                            <p:txEl>
                                              <p:pRg st="2" end="2"/>
                                            </p:txEl>
                                          </p:spTgt>
                                        </p:tgtEl>
                                      </p:cBhvr>
                                    </p:animEffect>
                                    <p:anim calcmode="lin" valueType="num">
                                      <p:cBhvr>
                                        <p:cTn id="3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6" dur="1000" fill="hold"/>
                                        <p:tgtEl>
                                          <p:spTgt spid="5">
                                            <p:txEl>
                                              <p:pRg st="2" end="2"/>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5">
                                            <p:txEl>
                                              <p:pRg st="3" end="3"/>
                                            </p:txEl>
                                          </p:spTgt>
                                        </p:tgtEl>
                                        <p:attrNameLst>
                                          <p:attrName>style.visibility</p:attrName>
                                        </p:attrNameLst>
                                      </p:cBhvr>
                                      <p:to>
                                        <p:strVal val="visible"/>
                                      </p:to>
                                    </p:set>
                                    <p:animEffect transition="in" filter="fade">
                                      <p:cBhvr>
                                        <p:cTn id="39" dur="1000"/>
                                        <p:tgtEl>
                                          <p:spTgt spid="5">
                                            <p:txEl>
                                              <p:pRg st="3" end="3"/>
                                            </p:txEl>
                                          </p:spTgt>
                                        </p:tgtEl>
                                      </p:cBhvr>
                                    </p:animEffect>
                                    <p:anim calcmode="lin" valueType="num">
                                      <p:cBhvr>
                                        <p:cTn id="40"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41" dur="1000" fill="hold"/>
                                        <p:tgtEl>
                                          <p:spTgt spid="5">
                                            <p:txEl>
                                              <p:pRg st="3" end="3"/>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5">
                                            <p:txEl>
                                              <p:pRg st="4" end="4"/>
                                            </p:txEl>
                                          </p:spTgt>
                                        </p:tgtEl>
                                        <p:attrNameLst>
                                          <p:attrName>style.visibility</p:attrName>
                                        </p:attrNameLst>
                                      </p:cBhvr>
                                      <p:to>
                                        <p:strVal val="visible"/>
                                      </p:to>
                                    </p:set>
                                    <p:animEffect transition="in" filter="fade">
                                      <p:cBhvr>
                                        <p:cTn id="44" dur="1000"/>
                                        <p:tgtEl>
                                          <p:spTgt spid="5">
                                            <p:txEl>
                                              <p:pRg st="4" end="4"/>
                                            </p:txEl>
                                          </p:spTgt>
                                        </p:tgtEl>
                                      </p:cBhvr>
                                    </p:animEffect>
                                    <p:anim calcmode="lin" valueType="num">
                                      <p:cBhvr>
                                        <p:cTn id="4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46"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5">
                                            <p:txEl>
                                              <p:pRg st="5" end="5"/>
                                            </p:txEl>
                                          </p:spTgt>
                                        </p:tgtEl>
                                        <p:attrNameLst>
                                          <p:attrName>style.visibility</p:attrName>
                                        </p:attrNameLst>
                                      </p:cBhvr>
                                      <p:to>
                                        <p:strVal val="visible"/>
                                      </p:to>
                                    </p:set>
                                    <p:animEffect transition="in" filter="fade">
                                      <p:cBhvr>
                                        <p:cTn id="51" dur="1000"/>
                                        <p:tgtEl>
                                          <p:spTgt spid="5">
                                            <p:txEl>
                                              <p:pRg st="5" end="5"/>
                                            </p:txEl>
                                          </p:spTgt>
                                        </p:tgtEl>
                                      </p:cBhvr>
                                    </p:animEffect>
                                    <p:anim calcmode="lin" valueType="num">
                                      <p:cBhvr>
                                        <p:cTn id="52"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53"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48DCB61-BDEA-9372-C246-8F3E05A94F9A}"/>
              </a:ext>
            </a:extLst>
          </p:cNvPr>
          <p:cNvPicPr>
            <a:picLocks noChangeAspect="1"/>
          </p:cNvPicPr>
          <p:nvPr/>
        </p:nvPicPr>
        <p:blipFill>
          <a:blip r:embed="rId2"/>
          <a:stretch>
            <a:fillRect/>
          </a:stretch>
        </p:blipFill>
        <p:spPr>
          <a:xfrm>
            <a:off x="5926865" y="1471339"/>
            <a:ext cx="6163535" cy="3915321"/>
          </a:xfrm>
          <a:prstGeom prst="rect">
            <a:avLst/>
          </a:prstGeom>
        </p:spPr>
      </p:pic>
      <p:sp>
        <p:nvSpPr>
          <p:cNvPr id="5" name="TextBox 4">
            <a:extLst>
              <a:ext uri="{FF2B5EF4-FFF2-40B4-BE49-F238E27FC236}">
                <a16:creationId xmlns:a16="http://schemas.microsoft.com/office/drawing/2014/main" id="{4AD90A99-4441-551C-54E7-A1B1D0D621C4}"/>
              </a:ext>
            </a:extLst>
          </p:cNvPr>
          <p:cNvSpPr txBox="1"/>
          <p:nvPr/>
        </p:nvSpPr>
        <p:spPr>
          <a:xfrm>
            <a:off x="6847025" y="5302983"/>
            <a:ext cx="4634343" cy="369332"/>
          </a:xfrm>
          <a:prstGeom prst="rect">
            <a:avLst/>
          </a:prstGeom>
          <a:noFill/>
        </p:spPr>
        <p:txBody>
          <a:bodyPr wrap="square">
            <a:spAutoFit/>
          </a:bodyPr>
          <a:lstStyle/>
          <a:p>
            <a:r>
              <a:rPr lang="en-US" b="1" dirty="0">
                <a:solidFill>
                  <a:srgbClr val="CC0099"/>
                </a:solidFill>
                <a:latin typeface="Times New Roman" panose="02020603050405020304" pitchFamily="18" charset="0"/>
                <a:cs typeface="Times New Roman" panose="02020603050405020304" pitchFamily="18" charset="0"/>
              </a:rPr>
              <a:t>Fig. 3.8 Binary fluid hydrothermal system</a:t>
            </a:r>
          </a:p>
        </p:txBody>
      </p:sp>
      <p:sp>
        <p:nvSpPr>
          <p:cNvPr id="9" name="TextBox 8">
            <a:extLst>
              <a:ext uri="{FF2B5EF4-FFF2-40B4-BE49-F238E27FC236}">
                <a16:creationId xmlns:a16="http://schemas.microsoft.com/office/drawing/2014/main" id="{D5506B86-7ED8-AC5B-F223-589A4D10C180}"/>
              </a:ext>
            </a:extLst>
          </p:cNvPr>
          <p:cNvSpPr txBox="1"/>
          <p:nvPr/>
        </p:nvSpPr>
        <p:spPr>
          <a:xfrm>
            <a:off x="-1" y="1234657"/>
            <a:ext cx="6095999" cy="4585871"/>
          </a:xfrm>
          <a:prstGeom prst="rect">
            <a:avLst/>
          </a:prstGeom>
          <a:noFill/>
        </p:spPr>
        <p:txBody>
          <a:bodyPr wrap="square">
            <a:spAutoFit/>
          </a:bodyPr>
          <a:lstStyle/>
          <a:p>
            <a:pPr algn="just"/>
            <a:r>
              <a:rPr lang="en-US" sz="2200" dirty="0">
                <a:solidFill>
                  <a:schemeClr val="accent1"/>
                </a:solidFill>
                <a:latin typeface="Times New Roman" panose="02020603050405020304" pitchFamily="18" charset="0"/>
                <a:cs typeface="Times New Roman" panose="02020603050405020304" pitchFamily="18" charset="0"/>
              </a:rPr>
              <a:t>Binary Cycle System: </a:t>
            </a:r>
            <a:r>
              <a:rPr lang="en-US" sz="2200" dirty="0">
                <a:latin typeface="Times New Roman" panose="02020603050405020304" pitchFamily="18" charset="0"/>
                <a:cs typeface="Times New Roman" panose="02020603050405020304" pitchFamily="18" charset="0"/>
              </a:rPr>
              <a:t>The extracted geothermal fluid is not directly used to generate electricity but is instead used in a binary cycle system. In this system, the geothermal fluid is passed through a heat exchanger or a heat exchanger network. It heats a secondary working fluid with a lower boiling point (such as isobutane, pentane, or other organic fluids) that has been selected to match the temperature range of the geothermal fluid.</a:t>
            </a:r>
          </a:p>
          <a:p>
            <a:pPr algn="just"/>
            <a:endParaRPr lang="en-US" sz="2200" dirty="0">
              <a:latin typeface="Times New Roman" panose="02020603050405020304" pitchFamily="18" charset="0"/>
              <a:cs typeface="Times New Roman" panose="02020603050405020304" pitchFamily="18" charset="0"/>
            </a:endParaRPr>
          </a:p>
          <a:p>
            <a:pPr algn="just"/>
            <a:r>
              <a:rPr lang="en-US" sz="2200" dirty="0">
                <a:solidFill>
                  <a:schemeClr val="accent1"/>
                </a:solidFill>
                <a:latin typeface="Times New Roman" panose="02020603050405020304" pitchFamily="18" charset="0"/>
                <a:cs typeface="Times New Roman" panose="02020603050405020304" pitchFamily="18" charset="0"/>
              </a:rPr>
              <a:t>Heat-to-Electricity Conversion: </a:t>
            </a:r>
            <a:r>
              <a:rPr lang="en-US" sz="2200" dirty="0">
                <a:latin typeface="Times New Roman" panose="02020603050405020304" pitchFamily="18" charset="0"/>
                <a:cs typeface="Times New Roman" panose="02020603050405020304" pitchFamily="18" charset="0"/>
              </a:rPr>
              <a:t>The heated secondary working fluid vaporizes due to the heat transferred from the geothermal fluid. </a:t>
            </a:r>
          </a:p>
        </p:txBody>
      </p:sp>
      <p:sp>
        <p:nvSpPr>
          <p:cNvPr id="3" name="TextBox 2">
            <a:extLst>
              <a:ext uri="{FF2B5EF4-FFF2-40B4-BE49-F238E27FC236}">
                <a16:creationId xmlns:a16="http://schemas.microsoft.com/office/drawing/2014/main" id="{229331BF-B738-C9C9-A5B8-BE063AB46779}"/>
              </a:ext>
            </a:extLst>
          </p:cNvPr>
          <p:cNvSpPr txBox="1"/>
          <p:nvPr/>
        </p:nvSpPr>
        <p:spPr>
          <a:xfrm>
            <a:off x="-1" y="5652742"/>
            <a:ext cx="11605262" cy="769441"/>
          </a:xfrm>
          <a:prstGeom prst="rect">
            <a:avLst/>
          </a:prstGeom>
          <a:noFill/>
        </p:spPr>
        <p:txBody>
          <a:bodyPr wrap="square">
            <a:spAutoFit/>
          </a:bodyPr>
          <a:lstStyle/>
          <a:p>
            <a:pPr algn="just"/>
            <a:r>
              <a:rPr lang="en-US" sz="2200" dirty="0">
                <a:latin typeface="Times New Roman" panose="02020603050405020304" pitchFamily="18" charset="0"/>
                <a:cs typeface="Times New Roman" panose="02020603050405020304" pitchFamily="18" charset="0"/>
              </a:rPr>
              <a:t>The vaporized working fluid then expands and drives a turbine, which is connected to a generator to produce electricity</a:t>
            </a:r>
          </a:p>
        </p:txBody>
      </p:sp>
    </p:spTree>
    <p:extLst>
      <p:ext uri="{BB962C8B-B14F-4D97-AF65-F5344CB8AC3E}">
        <p14:creationId xmlns:p14="http://schemas.microsoft.com/office/powerpoint/2010/main" val="3693066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9">
                                            <p:txEl>
                                              <p:pRg st="2" end="2"/>
                                            </p:txEl>
                                          </p:spTgt>
                                        </p:tgtEl>
                                        <p:attrNameLst>
                                          <p:attrName>style.visibility</p:attrName>
                                        </p:attrNameLst>
                                      </p:cBhvr>
                                      <p:to>
                                        <p:strVal val="visible"/>
                                      </p:to>
                                    </p:set>
                                    <p:animEffect transition="in" filter="fade">
                                      <p:cBhvr>
                                        <p:cTn id="20" dur="1000"/>
                                        <p:tgtEl>
                                          <p:spTgt spid="9">
                                            <p:txEl>
                                              <p:pRg st="2" end="2"/>
                                            </p:txEl>
                                          </p:spTgt>
                                        </p:tgtEl>
                                      </p:cBhvr>
                                    </p:animEffect>
                                    <p:anim calcmode="lin" valueType="num">
                                      <p:cBhvr>
                                        <p:cTn id="21"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fade">
                                      <p:cBhvr>
                                        <p:cTn id="27" dur="1000"/>
                                        <p:tgtEl>
                                          <p:spTgt spid="3">
                                            <p:txEl>
                                              <p:pRg st="0" end="0"/>
                                            </p:txEl>
                                          </p:spTgt>
                                        </p:tgtEl>
                                      </p:cBhvr>
                                    </p:animEffect>
                                    <p:anim calcmode="lin" valueType="num">
                                      <p:cBhvr>
                                        <p:cTn id="2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48DCB61-BDEA-9372-C246-8F3E05A94F9A}"/>
              </a:ext>
            </a:extLst>
          </p:cNvPr>
          <p:cNvPicPr>
            <a:picLocks noChangeAspect="1"/>
          </p:cNvPicPr>
          <p:nvPr/>
        </p:nvPicPr>
        <p:blipFill>
          <a:blip r:embed="rId2"/>
          <a:stretch>
            <a:fillRect/>
          </a:stretch>
        </p:blipFill>
        <p:spPr>
          <a:xfrm>
            <a:off x="5926865" y="1471339"/>
            <a:ext cx="6163535" cy="3915321"/>
          </a:xfrm>
          <a:prstGeom prst="rect">
            <a:avLst/>
          </a:prstGeom>
        </p:spPr>
      </p:pic>
      <p:sp>
        <p:nvSpPr>
          <p:cNvPr id="5" name="TextBox 4">
            <a:extLst>
              <a:ext uri="{FF2B5EF4-FFF2-40B4-BE49-F238E27FC236}">
                <a16:creationId xmlns:a16="http://schemas.microsoft.com/office/drawing/2014/main" id="{4AD90A99-4441-551C-54E7-A1B1D0D621C4}"/>
              </a:ext>
            </a:extLst>
          </p:cNvPr>
          <p:cNvSpPr txBox="1"/>
          <p:nvPr/>
        </p:nvSpPr>
        <p:spPr>
          <a:xfrm>
            <a:off x="6847025" y="5302983"/>
            <a:ext cx="4634343" cy="369332"/>
          </a:xfrm>
          <a:prstGeom prst="rect">
            <a:avLst/>
          </a:prstGeom>
          <a:noFill/>
        </p:spPr>
        <p:txBody>
          <a:bodyPr wrap="square">
            <a:spAutoFit/>
          </a:bodyPr>
          <a:lstStyle/>
          <a:p>
            <a:r>
              <a:rPr lang="en-US" b="1" dirty="0">
                <a:solidFill>
                  <a:srgbClr val="CC0099"/>
                </a:solidFill>
                <a:latin typeface="Times New Roman" panose="02020603050405020304" pitchFamily="18" charset="0"/>
                <a:cs typeface="Times New Roman" panose="02020603050405020304" pitchFamily="18" charset="0"/>
              </a:rPr>
              <a:t>Fig. 3.8 Binary fluid hydrothermal system</a:t>
            </a:r>
          </a:p>
        </p:txBody>
      </p:sp>
      <p:sp>
        <p:nvSpPr>
          <p:cNvPr id="6" name="TextBox 5">
            <a:extLst>
              <a:ext uri="{FF2B5EF4-FFF2-40B4-BE49-F238E27FC236}">
                <a16:creationId xmlns:a16="http://schemas.microsoft.com/office/drawing/2014/main" id="{40765277-D727-0793-1DD5-0CE384687499}"/>
              </a:ext>
            </a:extLst>
          </p:cNvPr>
          <p:cNvSpPr txBox="1"/>
          <p:nvPr/>
        </p:nvSpPr>
        <p:spPr>
          <a:xfrm>
            <a:off x="345440" y="1185684"/>
            <a:ext cx="6096000" cy="2462213"/>
          </a:xfrm>
          <a:prstGeom prst="rect">
            <a:avLst/>
          </a:prstGeom>
          <a:noFill/>
        </p:spPr>
        <p:txBody>
          <a:bodyPr wrap="square">
            <a:spAutoFit/>
          </a:bodyPr>
          <a:lstStyle/>
          <a:p>
            <a:pPr algn="just"/>
            <a:r>
              <a:rPr lang="en-US" sz="2200" dirty="0">
                <a:solidFill>
                  <a:schemeClr val="accent1"/>
                </a:solidFill>
                <a:latin typeface="Times New Roman" panose="02020603050405020304" pitchFamily="18" charset="0"/>
                <a:cs typeface="Times New Roman" panose="02020603050405020304" pitchFamily="18" charset="0"/>
              </a:rPr>
              <a:t>Condensation and Re-Injection: </a:t>
            </a:r>
            <a:r>
              <a:rPr lang="en-US" sz="2200" dirty="0">
                <a:latin typeface="Times New Roman" panose="02020603050405020304" pitchFamily="18" charset="0"/>
                <a:cs typeface="Times New Roman" panose="02020603050405020304" pitchFamily="18" charset="0"/>
              </a:rPr>
              <a:t>After the heat exchange process, the cooled geothermal fluid is typically reinjected back into the underground reservoir to maintain the long-term sustainability of the geothermal resource. This reinjection helps to sustain the pressure and thermal equilibrium of the reservoir.</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6339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1000"/>
                                        <p:tgtEl>
                                          <p:spTgt spid="6">
                                            <p:txEl>
                                              <p:pRg st="0" end="0"/>
                                            </p:txEl>
                                          </p:spTgt>
                                        </p:tgtEl>
                                      </p:cBhvr>
                                    </p:animEffect>
                                    <p:anim calcmode="lin" valueType="num">
                                      <p:cBhvr>
                                        <p:cTn id="14"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846AB5-1EF0-FDF1-8141-8E5DE55D35A5}"/>
              </a:ext>
            </a:extLst>
          </p:cNvPr>
          <p:cNvSpPr txBox="1"/>
          <p:nvPr/>
        </p:nvSpPr>
        <p:spPr>
          <a:xfrm>
            <a:off x="834044" y="1435092"/>
            <a:ext cx="10377053" cy="2841932"/>
          </a:xfrm>
          <a:prstGeom prst="rect">
            <a:avLst/>
          </a:prstGeom>
          <a:noFill/>
        </p:spPr>
        <p:txBody>
          <a:bodyPr wrap="square">
            <a:spAutoFit/>
          </a:bodyPr>
          <a:lstStyle/>
          <a:p>
            <a:pPr algn="just">
              <a:lnSpc>
                <a:spcPts val="3100"/>
              </a:lnSpc>
            </a:pPr>
            <a:r>
              <a:rPr lang="en-US" sz="2200" b="1" dirty="0">
                <a:solidFill>
                  <a:srgbClr val="CC0099"/>
                </a:solidFill>
                <a:latin typeface="Times New Roman" panose="02020603050405020304" pitchFamily="18" charset="0"/>
                <a:cs typeface="Times New Roman" panose="02020603050405020304" pitchFamily="18" charset="0"/>
              </a:rPr>
              <a:t>Solid Wastes and Agricultural Refuse</a:t>
            </a:r>
          </a:p>
          <a:p>
            <a:pPr algn="just">
              <a:lnSpc>
                <a:spcPts val="3100"/>
              </a:lnSpc>
            </a:pPr>
            <a:r>
              <a:rPr lang="en-US" sz="2200" b="0" i="0" dirty="0">
                <a:solidFill>
                  <a:srgbClr val="0070C0"/>
                </a:solidFill>
                <a:effectLst/>
                <a:latin typeface="Times New Roman" panose="02020603050405020304" pitchFamily="18" charset="0"/>
                <a:cs typeface="Times New Roman" panose="02020603050405020304" pitchFamily="18" charset="0"/>
              </a:rPr>
              <a:t>Solid waste </a:t>
            </a:r>
            <a:r>
              <a:rPr lang="en-US" sz="2200" b="0" i="0" dirty="0">
                <a:solidFill>
                  <a:srgbClr val="212529"/>
                </a:solidFill>
                <a:effectLst/>
                <a:latin typeface="Times New Roman" panose="02020603050405020304" pitchFamily="18" charset="0"/>
                <a:cs typeface="Times New Roman" panose="02020603050405020304" pitchFamily="18" charset="0"/>
              </a:rPr>
              <a:t>is the unwanted or useless solid materials generated from human activities in residential, industrial or commercial areas. </a:t>
            </a:r>
          </a:p>
          <a:p>
            <a:pPr algn="just">
              <a:lnSpc>
                <a:spcPts val="3100"/>
              </a:lnSpc>
            </a:pPr>
            <a:r>
              <a:rPr lang="en-US" sz="2200" b="0" i="1" dirty="0">
                <a:solidFill>
                  <a:srgbClr val="0070C0"/>
                </a:solidFill>
                <a:effectLst/>
                <a:latin typeface="Times New Roman" panose="02020603050405020304" pitchFamily="18" charset="0"/>
                <a:cs typeface="Times New Roman" panose="02020603050405020304" pitchFamily="18" charset="0"/>
              </a:rPr>
              <a:t>It may be categorized in three ways</a:t>
            </a:r>
            <a:r>
              <a:rPr lang="en-US" sz="2200" i="1" dirty="0">
                <a:solidFill>
                  <a:srgbClr val="0070C0"/>
                </a:solidFill>
                <a:latin typeface="Times New Roman" panose="02020603050405020304" pitchFamily="18" charset="0"/>
                <a:cs typeface="Times New Roman" panose="02020603050405020304" pitchFamily="18" charset="0"/>
              </a:rPr>
              <a:t>, </a:t>
            </a:r>
            <a:r>
              <a:rPr lang="en-US" sz="2200" b="0" i="1" dirty="0">
                <a:solidFill>
                  <a:srgbClr val="0070C0"/>
                </a:solidFill>
                <a:effectLst/>
                <a:latin typeface="Times New Roman" panose="02020603050405020304" pitchFamily="18" charset="0"/>
                <a:cs typeface="Times New Roman" panose="02020603050405020304" pitchFamily="18" charset="0"/>
              </a:rPr>
              <a:t>According to its:</a:t>
            </a:r>
          </a:p>
          <a:p>
            <a:pPr marL="342900" indent="-342900" algn="just">
              <a:lnSpc>
                <a:spcPts val="3100"/>
              </a:lnSpc>
              <a:buFont typeface="Arial" panose="020B0604020202020204" pitchFamily="34" charset="0"/>
              <a:buChar char="•"/>
            </a:pPr>
            <a:r>
              <a:rPr lang="en-US" sz="2200" dirty="0">
                <a:solidFill>
                  <a:srgbClr val="212529"/>
                </a:solidFill>
                <a:latin typeface="Times New Roman" panose="02020603050405020304" pitchFamily="18" charset="0"/>
                <a:cs typeface="Times New Roman" panose="02020603050405020304" pitchFamily="18" charset="0"/>
              </a:rPr>
              <a:t> O</a:t>
            </a:r>
            <a:r>
              <a:rPr lang="en-US" sz="2200" b="0" i="0" dirty="0">
                <a:solidFill>
                  <a:srgbClr val="212529"/>
                </a:solidFill>
                <a:effectLst/>
                <a:latin typeface="Times New Roman" panose="02020603050405020304" pitchFamily="18" charset="0"/>
                <a:cs typeface="Times New Roman" panose="02020603050405020304" pitchFamily="18" charset="0"/>
              </a:rPr>
              <a:t>rigin (domestic, industrial, commercial, construction or institutional)</a:t>
            </a:r>
          </a:p>
          <a:p>
            <a:pPr marL="342900" indent="-342900" algn="just">
              <a:lnSpc>
                <a:spcPts val="3100"/>
              </a:lnSpc>
              <a:buFont typeface="Arial" panose="020B0604020202020204" pitchFamily="34" charset="0"/>
              <a:buChar char="•"/>
            </a:pPr>
            <a:r>
              <a:rPr lang="en-US" sz="2200" dirty="0">
                <a:solidFill>
                  <a:srgbClr val="212529"/>
                </a:solidFill>
                <a:latin typeface="Times New Roman" panose="02020603050405020304" pitchFamily="18" charset="0"/>
                <a:cs typeface="Times New Roman" panose="02020603050405020304" pitchFamily="18" charset="0"/>
              </a:rPr>
              <a:t> C</a:t>
            </a:r>
            <a:r>
              <a:rPr lang="en-US" sz="2200" b="0" i="0" dirty="0">
                <a:solidFill>
                  <a:srgbClr val="212529"/>
                </a:solidFill>
                <a:effectLst/>
                <a:latin typeface="Times New Roman" panose="02020603050405020304" pitchFamily="18" charset="0"/>
                <a:cs typeface="Times New Roman" panose="02020603050405020304" pitchFamily="18" charset="0"/>
              </a:rPr>
              <a:t>ontents (organic material, glass, metal, plastic paper etc.)</a:t>
            </a:r>
          </a:p>
          <a:p>
            <a:pPr marL="342900" indent="-342900" algn="just">
              <a:lnSpc>
                <a:spcPts val="3100"/>
              </a:lnSpc>
              <a:buFont typeface="Arial" panose="020B0604020202020204" pitchFamily="34" charset="0"/>
              <a:buChar char="•"/>
            </a:pPr>
            <a:r>
              <a:rPr lang="en-US" sz="2200" dirty="0">
                <a:solidFill>
                  <a:srgbClr val="212529"/>
                </a:solidFill>
                <a:latin typeface="Times New Roman" panose="02020603050405020304" pitchFamily="18" charset="0"/>
                <a:cs typeface="Times New Roman" panose="02020603050405020304" pitchFamily="18" charset="0"/>
              </a:rPr>
              <a:t> H</a:t>
            </a:r>
            <a:r>
              <a:rPr lang="en-US" sz="2200" b="0" i="0" dirty="0">
                <a:solidFill>
                  <a:srgbClr val="212529"/>
                </a:solidFill>
                <a:effectLst/>
                <a:latin typeface="Times New Roman" panose="02020603050405020304" pitchFamily="18" charset="0"/>
                <a:cs typeface="Times New Roman" panose="02020603050405020304" pitchFamily="18" charset="0"/>
              </a:rPr>
              <a:t>azard potential (toxic, non-toxin, flammable, radioactive, infectious etc.).</a:t>
            </a:r>
          </a:p>
        </p:txBody>
      </p:sp>
    </p:spTree>
    <p:extLst>
      <p:ext uri="{BB962C8B-B14F-4D97-AF65-F5344CB8AC3E}">
        <p14:creationId xmlns:p14="http://schemas.microsoft.com/office/powerpoint/2010/main" val="2900638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92A7E99-6CF1-4CDD-211A-362A84BBA558}"/>
              </a:ext>
            </a:extLst>
          </p:cNvPr>
          <p:cNvSpPr txBox="1"/>
          <p:nvPr/>
        </p:nvSpPr>
        <p:spPr>
          <a:xfrm>
            <a:off x="901709" y="1010245"/>
            <a:ext cx="10388581" cy="5227200"/>
          </a:xfrm>
          <a:prstGeom prst="rect">
            <a:avLst/>
          </a:prstGeom>
          <a:noFill/>
        </p:spPr>
        <p:txBody>
          <a:bodyPr wrap="square">
            <a:spAutoFit/>
          </a:bodyPr>
          <a:lstStyle/>
          <a:p>
            <a:pPr algn="ctr">
              <a:lnSpc>
                <a:spcPts val="3100"/>
              </a:lnSpc>
            </a:pPr>
            <a:r>
              <a:rPr lang="en-US" sz="2200" b="1" dirty="0">
                <a:solidFill>
                  <a:srgbClr val="CC0099"/>
                </a:solidFill>
                <a:latin typeface="Times New Roman" panose="02020603050405020304" pitchFamily="18" charset="0"/>
                <a:cs typeface="Times New Roman" panose="02020603050405020304" pitchFamily="18" charset="0"/>
              </a:rPr>
              <a:t>SOURCES AND TYPES OF WASTES</a:t>
            </a:r>
          </a:p>
          <a:p>
            <a:pPr algn="just">
              <a:lnSpc>
                <a:spcPts val="3100"/>
              </a:lnSpc>
            </a:pPr>
            <a:r>
              <a:rPr lang="en-US" sz="2200" b="0" i="1" u="none" strike="noStrike" baseline="0" dirty="0">
                <a:solidFill>
                  <a:srgbClr val="0070C0"/>
                </a:solidFill>
                <a:latin typeface="Times New Roman" panose="02020603050405020304" pitchFamily="18" charset="0"/>
                <a:cs typeface="Times New Roman" panose="02020603050405020304" pitchFamily="18" charset="0"/>
              </a:rPr>
              <a:t>The following are some of the wastes:</a:t>
            </a:r>
          </a:p>
          <a:p>
            <a:pPr algn="just">
              <a:lnSpc>
                <a:spcPts val="3100"/>
              </a:lnSpc>
            </a:pPr>
            <a:r>
              <a:rPr lang="en-US" sz="2200" b="1" i="1" dirty="0">
                <a:solidFill>
                  <a:srgbClr val="CC0099"/>
                </a:solidFill>
                <a:latin typeface="Times New Roman" panose="02020603050405020304" pitchFamily="18" charset="0"/>
                <a:cs typeface="Times New Roman" panose="02020603050405020304" pitchFamily="18" charset="0"/>
              </a:rPr>
              <a:t>Residential wastes: </a:t>
            </a:r>
          </a:p>
          <a:p>
            <a:pPr marL="342900" indent="-342900" algn="just">
              <a:lnSpc>
                <a:spcPts val="3100"/>
              </a:lnSpc>
              <a:buFont typeface="Arial" panose="020B0604020202020204" pitchFamily="34" charset="0"/>
              <a:buChar char="•"/>
            </a:pPr>
            <a:r>
              <a:rPr lang="en-US" sz="2200" b="0" i="0" u="none" strike="noStrike" baseline="0" dirty="0">
                <a:latin typeface="Times New Roman" panose="02020603050405020304" pitchFamily="18" charset="0"/>
                <a:cs typeface="Times New Roman" panose="02020603050405020304" pitchFamily="18" charset="0"/>
              </a:rPr>
              <a:t>These are single family or multifamily dwellings. </a:t>
            </a:r>
          </a:p>
          <a:p>
            <a:pPr marL="342900" indent="-342900" algn="just">
              <a:lnSpc>
                <a:spcPts val="3100"/>
              </a:lnSpc>
              <a:buFont typeface="Arial" panose="020B0604020202020204" pitchFamily="34" charset="0"/>
              <a:buChar char="•"/>
            </a:pPr>
            <a:r>
              <a:rPr lang="en-US" sz="2200" b="0" i="0" u="none" strike="noStrike" baseline="0" dirty="0">
                <a:latin typeface="Times New Roman" panose="02020603050405020304" pitchFamily="18" charset="0"/>
                <a:cs typeface="Times New Roman" panose="02020603050405020304" pitchFamily="18" charset="0"/>
              </a:rPr>
              <a:t>They constitute kitchen wastes, paper and cardboards, clothes and leather materials, plastics and rubber materials, glass, wood and metal crockery and furniture, electrical and electronics appliances and gadgets, etc.</a:t>
            </a:r>
          </a:p>
          <a:p>
            <a:pPr algn="just">
              <a:lnSpc>
                <a:spcPts val="3100"/>
              </a:lnSpc>
            </a:pPr>
            <a:r>
              <a:rPr lang="en-US" sz="2200" b="1" i="1" dirty="0">
                <a:solidFill>
                  <a:srgbClr val="CC0099"/>
                </a:solidFill>
                <a:latin typeface="Times New Roman" panose="02020603050405020304" pitchFamily="18" charset="0"/>
                <a:cs typeface="Times New Roman" panose="02020603050405020304" pitchFamily="18" charset="0"/>
              </a:rPr>
              <a:t>Municipal services wastes: </a:t>
            </a:r>
          </a:p>
          <a:p>
            <a:pPr marL="342900" indent="-342900" algn="just">
              <a:lnSpc>
                <a:spcPts val="3100"/>
              </a:lnSpc>
              <a:buFont typeface="Arial" panose="020B0604020202020204" pitchFamily="34" charset="0"/>
              <a:buChar char="•"/>
            </a:pPr>
            <a:r>
              <a:rPr lang="en-US" sz="2200" b="0" i="0" u="none" strike="noStrike" baseline="0" dirty="0">
                <a:latin typeface="Times New Roman" panose="02020603050405020304" pitchFamily="18" charset="0"/>
                <a:cs typeface="Times New Roman" panose="02020603050405020304" pitchFamily="18" charset="0"/>
              </a:rPr>
              <a:t>They include general wastes collected from street sweeping, park, recreational places, sludge, landscaping, and tree trimming.</a:t>
            </a:r>
          </a:p>
          <a:p>
            <a:pPr algn="just">
              <a:lnSpc>
                <a:spcPts val="3100"/>
              </a:lnSpc>
            </a:pPr>
            <a:r>
              <a:rPr lang="en-US" sz="2200" b="1" i="1" dirty="0">
                <a:solidFill>
                  <a:srgbClr val="CC0099"/>
                </a:solidFill>
                <a:latin typeface="Times New Roman" panose="02020603050405020304" pitchFamily="18" charset="0"/>
                <a:cs typeface="Times New Roman" panose="02020603050405020304" pitchFamily="18" charset="0"/>
              </a:rPr>
              <a:t>Industrial and commercial wastes: </a:t>
            </a:r>
          </a:p>
          <a:p>
            <a:pPr marL="342900" indent="-342900" algn="just">
              <a:lnSpc>
                <a:spcPts val="3100"/>
              </a:lnSpc>
              <a:buFont typeface="Arial" panose="020B0604020202020204" pitchFamily="34" charset="0"/>
              <a:buChar char="•"/>
            </a:pPr>
            <a:r>
              <a:rPr lang="en-US" sz="2200" b="0" i="0" u="none" strike="noStrike" baseline="0" dirty="0">
                <a:latin typeface="Times New Roman" panose="02020603050405020304" pitchFamily="18" charset="0"/>
                <a:cs typeface="Times New Roman" panose="02020603050405020304" pitchFamily="18" charset="0"/>
              </a:rPr>
              <a:t>They are housekeeping and food wastes, packaging and demolition material wastes, scraps, hazardous wastes, wood, cardboard paper, plastics, etc.</a:t>
            </a:r>
          </a:p>
        </p:txBody>
      </p:sp>
    </p:spTree>
    <p:extLst>
      <p:ext uri="{BB962C8B-B14F-4D97-AF65-F5344CB8AC3E}">
        <p14:creationId xmlns:p14="http://schemas.microsoft.com/office/powerpoint/2010/main" val="1684447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C9757-4C48-6D30-5B25-D9FF90F44AC4}"/>
              </a:ext>
            </a:extLst>
          </p:cNvPr>
          <p:cNvSpPr>
            <a:spLocks noGrp="1"/>
          </p:cNvSpPr>
          <p:nvPr>
            <p:ph type="title"/>
          </p:nvPr>
        </p:nvSpPr>
        <p:spPr/>
        <p:txBody>
          <a:bodyPr>
            <a:noAutofit/>
          </a:bodyPr>
          <a:lstStyle/>
          <a:p>
            <a:r>
              <a:rPr lang="en-US" sz="3600" b="0" i="0" dirty="0">
                <a:solidFill>
                  <a:srgbClr val="343541"/>
                </a:solidFill>
                <a:effectLst/>
                <a:latin typeface="Sitka Banner Semibold" pitchFamily="2" charset="0"/>
              </a:rPr>
              <a:t>Define and Explain recycling of waste and its benefits </a:t>
            </a:r>
            <a:endParaRPr lang="en-IN" sz="3600" dirty="0">
              <a:latin typeface="Sitka Banner Semibold" pitchFamily="2" charset="0"/>
            </a:endParaRPr>
          </a:p>
        </p:txBody>
      </p:sp>
      <p:sp>
        <p:nvSpPr>
          <p:cNvPr id="3" name="Content Placeholder 2">
            <a:extLst>
              <a:ext uri="{FF2B5EF4-FFF2-40B4-BE49-F238E27FC236}">
                <a16:creationId xmlns:a16="http://schemas.microsoft.com/office/drawing/2014/main" id="{30313AE7-2AC4-E3F7-1030-F880D971AF6A}"/>
              </a:ext>
            </a:extLst>
          </p:cNvPr>
          <p:cNvSpPr>
            <a:spLocks noGrp="1"/>
          </p:cNvSpPr>
          <p:nvPr>
            <p:ph idx="1"/>
          </p:nvPr>
        </p:nvSpPr>
        <p:spPr/>
        <p:txBody>
          <a:bodyPr>
            <a:normAutofit/>
          </a:bodyPr>
          <a:lstStyle/>
          <a:p>
            <a:pPr algn="just"/>
            <a:r>
              <a:rPr lang="en-US" dirty="0">
                <a:latin typeface="Times New Roman" panose="02020603050405020304" pitchFamily="18" charset="0"/>
                <a:cs typeface="Times New Roman" panose="02020603050405020304" pitchFamily="18" charset="0"/>
              </a:rPr>
              <a:t>Recycling of waste refers to the process of converting waste materials into reusable materials or products instead of disposing of them as garbage</a:t>
            </a:r>
          </a:p>
          <a:p>
            <a:pPr algn="just"/>
            <a:r>
              <a:rPr lang="en-US" dirty="0">
                <a:latin typeface="Times New Roman" panose="02020603050405020304" pitchFamily="18" charset="0"/>
                <a:cs typeface="Times New Roman" panose="02020603050405020304" pitchFamily="18" charset="0"/>
              </a:rPr>
              <a:t>It involves collecting, sorting, processing, and transforming waste items into new products or raw materials that can be used in the manufacturing of other goods</a:t>
            </a:r>
          </a:p>
          <a:p>
            <a:pPr algn="just"/>
            <a:r>
              <a:rPr lang="en-US" dirty="0">
                <a:latin typeface="Times New Roman" panose="02020603050405020304" pitchFamily="18" charset="0"/>
                <a:cs typeface="Times New Roman" panose="02020603050405020304" pitchFamily="18" charset="0"/>
              </a:rPr>
              <a:t>It plays a vital role in sustainable development</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947984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132E3-549A-E8B9-8A65-8BA3E5494B39}"/>
              </a:ext>
            </a:extLst>
          </p:cNvPr>
          <p:cNvSpPr>
            <a:spLocks noGrp="1"/>
          </p:cNvSpPr>
          <p:nvPr>
            <p:ph type="title"/>
          </p:nvPr>
        </p:nvSpPr>
        <p:spPr/>
        <p:txBody>
          <a:bodyPr>
            <a:normAutofit fontScale="90000"/>
          </a:bodyPr>
          <a:lstStyle/>
          <a:p>
            <a:r>
              <a:rPr lang="en-US" dirty="0">
                <a:solidFill>
                  <a:srgbClr val="343541"/>
                </a:solidFill>
                <a:latin typeface="Sitka Banner Semibold" pitchFamily="2" charset="0"/>
              </a:rPr>
              <a:t>B</a:t>
            </a:r>
            <a:r>
              <a:rPr lang="en-US" sz="4400" b="0" i="0" dirty="0">
                <a:solidFill>
                  <a:srgbClr val="343541"/>
                </a:solidFill>
                <a:effectLst/>
                <a:latin typeface="Sitka Banner Semibold" pitchFamily="2" charset="0"/>
              </a:rPr>
              <a:t>enefits</a:t>
            </a:r>
            <a:endParaRPr lang="en-IN" dirty="0"/>
          </a:p>
        </p:txBody>
      </p:sp>
      <p:sp>
        <p:nvSpPr>
          <p:cNvPr id="3" name="Content Placeholder 2">
            <a:extLst>
              <a:ext uri="{FF2B5EF4-FFF2-40B4-BE49-F238E27FC236}">
                <a16:creationId xmlns:a16="http://schemas.microsoft.com/office/drawing/2014/main" id="{36B864B6-2F3C-9E91-9C48-73083C54513E}"/>
              </a:ext>
            </a:extLst>
          </p:cNvPr>
          <p:cNvSpPr>
            <a:spLocks noGrp="1"/>
          </p:cNvSpPr>
          <p:nvPr>
            <p:ph idx="1"/>
          </p:nvPr>
        </p:nvSpPr>
        <p:spPr/>
        <p:txBody>
          <a:bodyPr>
            <a:normAutofit lnSpcReduction="10000"/>
          </a:bodyPr>
          <a:lstStyle/>
          <a:p>
            <a:pPr algn="just"/>
            <a:r>
              <a:rPr lang="en-US" dirty="0">
                <a:solidFill>
                  <a:schemeClr val="accent5"/>
                </a:solidFill>
                <a:latin typeface="Times New Roman" panose="02020603050405020304" pitchFamily="18" charset="0"/>
                <a:cs typeface="Times New Roman" panose="02020603050405020304" pitchFamily="18" charset="0"/>
              </a:rPr>
              <a:t>Resource Conservation</a:t>
            </a:r>
            <a:r>
              <a:rPr lang="en-US" dirty="0">
                <a:latin typeface="Times New Roman" panose="02020603050405020304" pitchFamily="18" charset="0"/>
                <a:cs typeface="Times New Roman" panose="02020603050405020304" pitchFamily="18" charset="0"/>
              </a:rPr>
              <a:t>: Recycling helps conserve natural resources such as timber, water, minerals, and energy</a:t>
            </a:r>
          </a:p>
          <a:p>
            <a:pPr algn="just"/>
            <a:r>
              <a:rPr lang="en-US" dirty="0">
                <a:latin typeface="Times New Roman" panose="02020603050405020304" pitchFamily="18" charset="0"/>
                <a:cs typeface="Times New Roman" panose="02020603050405020304" pitchFamily="18" charset="0"/>
              </a:rPr>
              <a:t>By using recycled materials instead of extracting and processing new raw materials, we reduce the need for resource-intensive activities</a:t>
            </a:r>
          </a:p>
          <a:p>
            <a:pPr algn="just"/>
            <a:r>
              <a:rPr lang="en-US" dirty="0">
                <a:solidFill>
                  <a:schemeClr val="accent5"/>
                </a:solidFill>
                <a:latin typeface="Times New Roman" panose="02020603050405020304" pitchFamily="18" charset="0"/>
                <a:cs typeface="Times New Roman" panose="02020603050405020304" pitchFamily="18" charset="0"/>
              </a:rPr>
              <a:t>Energy Savings</a:t>
            </a:r>
            <a:r>
              <a:rPr lang="en-US" dirty="0">
                <a:latin typeface="Times New Roman" panose="02020603050405020304" pitchFamily="18" charset="0"/>
                <a:cs typeface="Times New Roman" panose="02020603050405020304" pitchFamily="18" charset="0"/>
              </a:rPr>
              <a:t>: Manufacturing products from recycled materials often requires less energy compared to producing them from scratch</a:t>
            </a:r>
          </a:p>
          <a:p>
            <a:pPr algn="just"/>
            <a:r>
              <a:rPr lang="en-US" dirty="0">
                <a:solidFill>
                  <a:schemeClr val="accent5"/>
                </a:solidFill>
                <a:latin typeface="Times New Roman" panose="02020603050405020304" pitchFamily="18" charset="0"/>
                <a:cs typeface="Times New Roman" panose="02020603050405020304" pitchFamily="18" charset="0"/>
              </a:rPr>
              <a:t>Waste Reduction</a:t>
            </a:r>
            <a:r>
              <a:rPr lang="en-US" dirty="0">
                <a:latin typeface="Times New Roman" panose="02020603050405020304" pitchFamily="18" charset="0"/>
                <a:cs typeface="Times New Roman" panose="02020603050405020304" pitchFamily="18" charset="0"/>
              </a:rPr>
              <a:t>: Recycling reduces the amount of waste sent to landfills or incinerators</a:t>
            </a:r>
          </a:p>
          <a:p>
            <a:pPr algn="just"/>
            <a:r>
              <a:rPr lang="en-US" dirty="0">
                <a:latin typeface="Times New Roman" panose="02020603050405020304" pitchFamily="18" charset="0"/>
                <a:cs typeface="Times New Roman" panose="02020603050405020304" pitchFamily="18" charset="0"/>
              </a:rPr>
              <a:t>By diverting waste from disposal sites, recycling helps mitigate environmental pollution and the associated health risks.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14362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65AF41F-46A1-9A1C-EABC-DB675434EBA5}"/>
              </a:ext>
            </a:extLst>
          </p:cNvPr>
          <p:cNvSpPr>
            <a:spLocks noGrp="1"/>
          </p:cNvSpPr>
          <p:nvPr>
            <p:ph idx="1"/>
          </p:nvPr>
        </p:nvSpPr>
        <p:spPr>
          <a:xfrm>
            <a:off x="838200" y="1327785"/>
            <a:ext cx="10515600" cy="4351338"/>
          </a:xfrm>
        </p:spPr>
        <p:txBody>
          <a:bodyPr/>
          <a:lstStyle/>
          <a:p>
            <a:r>
              <a:rPr lang="en-US" dirty="0">
                <a:solidFill>
                  <a:schemeClr val="accent5"/>
                </a:solidFill>
                <a:latin typeface="Times New Roman" panose="02020603050405020304" pitchFamily="18" charset="0"/>
                <a:cs typeface="Times New Roman" panose="02020603050405020304" pitchFamily="18" charset="0"/>
              </a:rPr>
              <a:t>Environmental Protection</a:t>
            </a:r>
            <a:r>
              <a:rPr lang="en-US" b="0" i="0" dirty="0">
                <a:solidFill>
                  <a:srgbClr val="374151"/>
                </a:solidFill>
                <a:effectLst/>
                <a:latin typeface="Söhne"/>
              </a:rPr>
              <a:t>: </a:t>
            </a:r>
            <a:r>
              <a:rPr lang="en-US" dirty="0">
                <a:latin typeface="Times New Roman" panose="02020603050405020304" pitchFamily="18" charset="0"/>
                <a:cs typeface="Times New Roman" panose="02020603050405020304" pitchFamily="18" charset="0"/>
              </a:rPr>
              <a:t>Recycling reduces the need for extracting, processing, and manufacturing new materials, which often contribute to environmental degradation</a:t>
            </a:r>
          </a:p>
          <a:p>
            <a:r>
              <a:rPr lang="en-US" dirty="0">
                <a:latin typeface="Times New Roman" panose="02020603050405020304" pitchFamily="18" charset="0"/>
                <a:cs typeface="Times New Roman" panose="02020603050405020304" pitchFamily="18" charset="0"/>
              </a:rPr>
              <a:t>For instance, mining for raw materials can lead to habitat destruction and water pollution.</a:t>
            </a:r>
          </a:p>
          <a:p>
            <a:pPr algn="just"/>
            <a:r>
              <a:rPr lang="en-US" dirty="0">
                <a:solidFill>
                  <a:schemeClr val="accent5"/>
                </a:solidFill>
                <a:latin typeface="Times New Roman" panose="02020603050405020304" pitchFamily="18" charset="0"/>
                <a:cs typeface="Times New Roman" panose="02020603050405020304" pitchFamily="18" charset="0"/>
              </a:rPr>
              <a:t>Economic Benefits: </a:t>
            </a:r>
            <a:r>
              <a:rPr lang="en-US" dirty="0">
                <a:latin typeface="Times New Roman" panose="02020603050405020304" pitchFamily="18" charset="0"/>
                <a:cs typeface="Times New Roman" panose="02020603050405020304" pitchFamily="18" charset="0"/>
              </a:rPr>
              <a:t>Recycling offers economic advantages at various levels. It creates job opportunities in recycling industries, waste management, and associated sectors</a:t>
            </a:r>
          </a:p>
          <a:p>
            <a:pPr algn="just"/>
            <a:r>
              <a:rPr lang="en-US" dirty="0">
                <a:latin typeface="Times New Roman" panose="02020603050405020304" pitchFamily="18" charset="0"/>
                <a:cs typeface="Times New Roman" panose="02020603050405020304" pitchFamily="18" charset="0"/>
              </a:rPr>
              <a:t>Additionally, recycling can lead to cost savings for businesses by reducing the need for purchasing new raw materials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62940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9E1BFAC-C89E-15E2-5A9A-238E183A1655}"/>
              </a:ext>
            </a:extLst>
          </p:cNvPr>
          <p:cNvSpPr>
            <a:spLocks noGrp="1"/>
          </p:cNvSpPr>
          <p:nvPr>
            <p:ph idx="1"/>
          </p:nvPr>
        </p:nvSpPr>
        <p:spPr>
          <a:xfrm>
            <a:off x="838200" y="1419225"/>
            <a:ext cx="10515600" cy="4351338"/>
          </a:xfrm>
        </p:spPr>
        <p:txBody>
          <a:bodyPr/>
          <a:lstStyle/>
          <a:p>
            <a:pPr algn="just"/>
            <a:r>
              <a:rPr lang="en-US" dirty="0">
                <a:latin typeface="Times New Roman" panose="02020603050405020304" pitchFamily="18" charset="0"/>
                <a:cs typeface="Times New Roman" panose="02020603050405020304" pitchFamily="18" charset="0"/>
              </a:rPr>
              <a:t>Overall, recycling waste is an essential practice for sustainable waste management and environmental conservation. It conserves resources, saves energy, reduces waste, protects the environment, stimulates the economy, and promotes a more circular and sustainable approach to production and consumption.</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12868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51CC721-BF52-0C6E-8863-19143097DCA8}"/>
              </a:ext>
            </a:extLst>
          </p:cNvPr>
          <p:cNvSpPr txBox="1"/>
          <p:nvPr/>
        </p:nvSpPr>
        <p:spPr>
          <a:xfrm>
            <a:off x="3733013" y="2875002"/>
            <a:ext cx="4725974" cy="1107996"/>
          </a:xfrm>
          <a:prstGeom prst="rect">
            <a:avLst/>
          </a:prstGeom>
          <a:noFill/>
        </p:spPr>
        <p:txBody>
          <a:bodyPr wrap="none" rtlCol="0">
            <a:spAutoFit/>
          </a:bodyPr>
          <a:lstStyle/>
          <a:p>
            <a:r>
              <a:rPr lang="en-US" sz="6600" dirty="0">
                <a:solidFill>
                  <a:srgbClr val="CC0099"/>
                </a:solidFill>
                <a:latin typeface="Algerian" panose="04020705040A02060702" pitchFamily="82" charset="0"/>
              </a:rPr>
              <a:t>Thank you</a:t>
            </a:r>
          </a:p>
        </p:txBody>
      </p:sp>
    </p:spTree>
    <p:extLst>
      <p:ext uri="{BB962C8B-B14F-4D97-AF65-F5344CB8AC3E}">
        <p14:creationId xmlns:p14="http://schemas.microsoft.com/office/powerpoint/2010/main" val="4042179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65B4F-01C4-FF2F-AC1E-A7E82C73F46C}"/>
              </a:ext>
            </a:extLst>
          </p:cNvPr>
          <p:cNvSpPr>
            <a:spLocks noGrp="1"/>
          </p:cNvSpPr>
          <p:nvPr>
            <p:ph type="title"/>
          </p:nvPr>
        </p:nvSpPr>
        <p:spPr>
          <a:xfrm>
            <a:off x="919480" y="1391836"/>
            <a:ext cx="10515600" cy="573172"/>
          </a:xfrm>
        </p:spPr>
        <p:txBody>
          <a:bodyPr>
            <a:normAutofit fontScale="90000"/>
          </a:bodyPr>
          <a:lstStyle/>
          <a:p>
            <a:r>
              <a:rPr lang="en-US" dirty="0">
                <a:solidFill>
                  <a:srgbClr val="FF0000"/>
                </a:solidFill>
                <a:latin typeface="Amasis MT Pro Medium" panose="02040604050005020304" pitchFamily="18" charset="0"/>
              </a:rPr>
              <a:t>Benefits of Hydrogen Energy</a:t>
            </a:r>
            <a:br>
              <a:rPr lang="en-US" sz="4400" dirty="0">
                <a:latin typeface="Angsana New" panose="020B0502040204020203" pitchFamily="18" charset="-34"/>
                <a:cs typeface="Angsana New" panose="020B0502040204020203" pitchFamily="18" charset="-34"/>
              </a:rPr>
            </a:br>
            <a:endParaRPr lang="en-IN" dirty="0"/>
          </a:p>
        </p:txBody>
      </p:sp>
      <p:sp>
        <p:nvSpPr>
          <p:cNvPr id="3" name="Content Placeholder 2">
            <a:extLst>
              <a:ext uri="{FF2B5EF4-FFF2-40B4-BE49-F238E27FC236}">
                <a16:creationId xmlns:a16="http://schemas.microsoft.com/office/drawing/2014/main" id="{B73E62CC-4339-BC2F-966B-9269DA644125}"/>
              </a:ext>
            </a:extLst>
          </p:cNvPr>
          <p:cNvSpPr>
            <a:spLocks noGrp="1"/>
          </p:cNvSpPr>
          <p:nvPr>
            <p:ph idx="1"/>
          </p:nvPr>
        </p:nvSpPr>
        <p:spPr/>
        <p:txBody>
          <a:bodyPr>
            <a:normAutofit/>
          </a:bodyPr>
          <a:lstStyle/>
          <a:p>
            <a:pPr algn="just"/>
            <a:r>
              <a:rPr lang="en-IN" sz="4000" dirty="0">
                <a:latin typeface="Angsana New" panose="020B0502040204020203" pitchFamily="18" charset="-34"/>
                <a:cs typeface="Angsana New" panose="020B0502040204020203" pitchFamily="18" charset="-34"/>
              </a:rPr>
              <a:t>Environmentally friendly: </a:t>
            </a:r>
            <a:r>
              <a:rPr lang="en-US" sz="4000" dirty="0">
                <a:latin typeface="Angsana New" panose="020B0502040204020203" pitchFamily="18" charset="-34"/>
                <a:cs typeface="Angsana New" panose="020B0502040204020203" pitchFamily="18" charset="-34"/>
              </a:rPr>
              <a:t>When hydrogen is used as a fuel, it only produces water and heat, making it a very clean source of energy</a:t>
            </a:r>
            <a:endParaRPr lang="en-IN" sz="4000" dirty="0">
              <a:latin typeface="Angsana New" panose="020B0502040204020203" pitchFamily="18" charset="-34"/>
              <a:cs typeface="Angsana New" panose="020B0502040204020203" pitchFamily="18" charset="-34"/>
            </a:endParaRPr>
          </a:p>
          <a:p>
            <a:r>
              <a:rPr lang="en-IN" sz="4000" dirty="0">
                <a:latin typeface="Angsana New" panose="020B0502040204020203" pitchFamily="18" charset="-34"/>
                <a:cs typeface="Angsana New" panose="020B0502040204020203" pitchFamily="18" charset="-34"/>
              </a:rPr>
              <a:t>Versatile:</a:t>
            </a:r>
            <a:r>
              <a:rPr lang="en-US" sz="4000" dirty="0">
                <a:latin typeface="Angsana New" panose="020B0502040204020203" pitchFamily="18" charset="-34"/>
                <a:cs typeface="Angsana New" panose="020B0502040204020203" pitchFamily="18" charset="-34"/>
              </a:rPr>
              <a:t>Hydrogen can be used in a wide range of applications, including transportation, power generation, and industrial processes</a:t>
            </a:r>
            <a:endParaRPr lang="en-IN" sz="4000" dirty="0">
              <a:latin typeface="Angsana New" panose="020B0502040204020203" pitchFamily="18" charset="-34"/>
              <a:cs typeface="Angsana New" panose="020B0502040204020203" pitchFamily="18" charset="-34"/>
            </a:endParaRPr>
          </a:p>
          <a:p>
            <a:r>
              <a:rPr lang="en-IN" sz="4000" dirty="0">
                <a:latin typeface="Angsana New" panose="020B0502040204020203" pitchFamily="18" charset="-34"/>
                <a:cs typeface="Angsana New" panose="020B0502040204020203" pitchFamily="18" charset="-34"/>
              </a:rPr>
              <a:t>Abundant:</a:t>
            </a:r>
            <a:r>
              <a:rPr lang="en-US" sz="4000" dirty="0">
                <a:latin typeface="Angsana New" panose="020B0502040204020203" pitchFamily="18" charset="-34"/>
                <a:cs typeface="Angsana New" panose="020B0502040204020203" pitchFamily="18" charset="-34"/>
              </a:rPr>
              <a:t>Hydrogen is one of the most abundant elements in the universe, and it can be produced from a variety of sources, including water, biomass, and natural gas</a:t>
            </a:r>
            <a:endParaRPr lang="en-IN" sz="4000" dirty="0">
              <a:latin typeface="Angsana New" panose="020B0502040204020203" pitchFamily="18" charset="-34"/>
              <a:cs typeface="Angsana New" panose="020B0502040204020203" pitchFamily="18" charset="-34"/>
            </a:endParaRPr>
          </a:p>
          <a:p>
            <a:pPr marL="0" indent="0">
              <a:buNone/>
            </a:pPr>
            <a:endParaRPr lang="en-IN" dirty="0"/>
          </a:p>
        </p:txBody>
      </p:sp>
    </p:spTree>
    <p:extLst>
      <p:ext uri="{BB962C8B-B14F-4D97-AF65-F5344CB8AC3E}">
        <p14:creationId xmlns:p14="http://schemas.microsoft.com/office/powerpoint/2010/main" val="2363176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0B46D-0ADF-0201-3962-6B43AE12E230}"/>
              </a:ext>
            </a:extLst>
          </p:cNvPr>
          <p:cNvSpPr>
            <a:spLocks noGrp="1"/>
          </p:cNvSpPr>
          <p:nvPr>
            <p:ph type="title"/>
          </p:nvPr>
        </p:nvSpPr>
        <p:spPr/>
        <p:txBody>
          <a:bodyPr>
            <a:normAutofit fontScale="90000"/>
          </a:bodyPr>
          <a:lstStyle/>
          <a:p>
            <a:r>
              <a:rPr lang="en-US" dirty="0">
                <a:solidFill>
                  <a:srgbClr val="FF0000"/>
                </a:solidFill>
                <a:latin typeface="Amasis MT Pro Medium" panose="02040604050005020304" pitchFamily="18" charset="0"/>
              </a:rPr>
              <a:t>Benefits of Hydrogen Energy</a:t>
            </a:r>
            <a:endParaRPr lang="en-IN" dirty="0"/>
          </a:p>
        </p:txBody>
      </p:sp>
      <p:sp>
        <p:nvSpPr>
          <p:cNvPr id="3" name="Content Placeholder 2">
            <a:extLst>
              <a:ext uri="{FF2B5EF4-FFF2-40B4-BE49-F238E27FC236}">
                <a16:creationId xmlns:a16="http://schemas.microsoft.com/office/drawing/2014/main" id="{AE380183-0019-6232-F73D-8A4FCBF67FAE}"/>
              </a:ext>
            </a:extLst>
          </p:cNvPr>
          <p:cNvSpPr>
            <a:spLocks noGrp="1"/>
          </p:cNvSpPr>
          <p:nvPr>
            <p:ph idx="1"/>
          </p:nvPr>
        </p:nvSpPr>
        <p:spPr/>
        <p:txBody>
          <a:bodyPr>
            <a:normAutofit lnSpcReduction="10000"/>
          </a:bodyPr>
          <a:lstStyle/>
          <a:p>
            <a:pPr algn="just"/>
            <a:r>
              <a:rPr lang="en-IN" sz="4000" dirty="0">
                <a:solidFill>
                  <a:schemeClr val="accent1"/>
                </a:solidFill>
                <a:latin typeface="Angsana New" panose="020B0502040204020203" pitchFamily="18" charset="-34"/>
                <a:cs typeface="Angsana New" panose="020B0502040204020203" pitchFamily="18" charset="-34"/>
              </a:rPr>
              <a:t>Efficient:</a:t>
            </a:r>
            <a:r>
              <a:rPr lang="en-US" sz="2800" b="0" i="0" dirty="0">
                <a:solidFill>
                  <a:schemeClr val="accent1"/>
                </a:solidFill>
                <a:effectLst/>
                <a:latin typeface="Söhne"/>
              </a:rPr>
              <a:t> </a:t>
            </a:r>
            <a:r>
              <a:rPr lang="en-US" sz="4000" dirty="0">
                <a:latin typeface="Angsana New" panose="020B0502040204020203" pitchFamily="18" charset="-34"/>
                <a:cs typeface="Angsana New" panose="020B0502040204020203" pitchFamily="18" charset="-34"/>
              </a:rPr>
              <a:t>Hydrogen fuel cells are very efficient, with conversion efficiencies of up to 60%. This means that they can convert a high percentage of the energy stored in the hydrogen into electricity.</a:t>
            </a:r>
            <a:endParaRPr lang="en-IN" sz="4000" dirty="0">
              <a:latin typeface="Angsana New" panose="020B0502040204020203" pitchFamily="18" charset="-34"/>
              <a:cs typeface="Angsana New" panose="020B0502040204020203" pitchFamily="18" charset="-34"/>
            </a:endParaRPr>
          </a:p>
          <a:p>
            <a:pPr algn="just"/>
            <a:r>
              <a:rPr lang="en-IN" sz="4000" dirty="0">
                <a:solidFill>
                  <a:schemeClr val="accent1"/>
                </a:solidFill>
                <a:latin typeface="Angsana New" panose="020B0502040204020203" pitchFamily="18" charset="-34"/>
                <a:cs typeface="Angsana New" panose="020B0502040204020203" pitchFamily="18" charset="-34"/>
              </a:rPr>
              <a:t>Economic benefits:</a:t>
            </a:r>
            <a:r>
              <a:rPr lang="en-US" sz="2800" b="0" i="0" dirty="0">
                <a:solidFill>
                  <a:schemeClr val="accent1"/>
                </a:solidFill>
                <a:effectLst/>
                <a:latin typeface="Söhne"/>
              </a:rPr>
              <a:t> </a:t>
            </a:r>
            <a:r>
              <a:rPr lang="en-US" sz="4000" dirty="0">
                <a:latin typeface="Angsana New" panose="020B0502040204020203" pitchFamily="18" charset="-34"/>
                <a:cs typeface="Angsana New" panose="020B0502040204020203" pitchFamily="18" charset="-34"/>
              </a:rPr>
              <a:t>Hydrogen can be produced locally, reducing dependence on imported energy sources</a:t>
            </a:r>
            <a:endParaRPr lang="en-IN" sz="4000" dirty="0">
              <a:latin typeface="Angsana New" panose="020B0502040204020203" pitchFamily="18" charset="-34"/>
              <a:cs typeface="Angsana New" panose="020B0502040204020203" pitchFamily="18" charset="-34"/>
            </a:endParaRPr>
          </a:p>
          <a:p>
            <a:pPr algn="just"/>
            <a:r>
              <a:rPr lang="en-IN" sz="4000" dirty="0">
                <a:solidFill>
                  <a:schemeClr val="accent1"/>
                </a:solidFill>
                <a:latin typeface="Angsana New" panose="020B0502040204020203" pitchFamily="18" charset="-34"/>
                <a:cs typeface="Angsana New" panose="020B0502040204020203" pitchFamily="18" charset="-34"/>
              </a:rPr>
              <a:t>Energy storage:</a:t>
            </a:r>
            <a:r>
              <a:rPr lang="en-US" sz="2800" b="0" i="0" dirty="0">
                <a:solidFill>
                  <a:schemeClr val="accent1"/>
                </a:solidFill>
                <a:effectLst/>
                <a:latin typeface="Söhne"/>
              </a:rPr>
              <a:t> </a:t>
            </a:r>
            <a:r>
              <a:rPr lang="en-US" sz="4000" dirty="0">
                <a:latin typeface="Angsana New" panose="020B0502040204020203" pitchFamily="18" charset="-34"/>
                <a:cs typeface="Angsana New" panose="020B0502040204020203" pitchFamily="18" charset="-34"/>
              </a:rPr>
              <a:t>Hydrogen can be used as a way to store energy, making it a valuable resource for balancing the electricity grid and managing energy demand.</a:t>
            </a:r>
            <a:endParaRPr lang="en-IN" sz="4000" dirty="0">
              <a:latin typeface="Angsana New" panose="020B0502040204020203" pitchFamily="18" charset="-34"/>
              <a:cs typeface="Angsana New" panose="020B0502040204020203" pitchFamily="18" charset="-34"/>
            </a:endParaRPr>
          </a:p>
          <a:p>
            <a:endParaRPr lang="en-IN" dirty="0"/>
          </a:p>
        </p:txBody>
      </p:sp>
    </p:spTree>
    <p:extLst>
      <p:ext uri="{BB962C8B-B14F-4D97-AF65-F5344CB8AC3E}">
        <p14:creationId xmlns:p14="http://schemas.microsoft.com/office/powerpoint/2010/main" val="1609562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AAA873-9B35-99F1-66A6-86F6EC3433D5}"/>
              </a:ext>
            </a:extLst>
          </p:cNvPr>
          <p:cNvSpPr>
            <a:spLocks noGrp="1"/>
          </p:cNvSpPr>
          <p:nvPr>
            <p:ph idx="1"/>
          </p:nvPr>
        </p:nvSpPr>
        <p:spPr>
          <a:xfrm>
            <a:off x="838200" y="1439545"/>
            <a:ext cx="10515600" cy="4351338"/>
          </a:xfrm>
        </p:spPr>
        <p:txBody>
          <a:bodyPr/>
          <a:lstStyle/>
          <a:p>
            <a:pPr>
              <a:lnSpc>
                <a:spcPts val="3100"/>
              </a:lnSpc>
            </a:pPr>
            <a:r>
              <a:rPr lang="en-US" sz="2800" b="1" dirty="0">
                <a:solidFill>
                  <a:srgbClr val="CC0099"/>
                </a:solidFill>
                <a:latin typeface="Times New Roman" panose="02020603050405020304" pitchFamily="18" charset="0"/>
                <a:cs typeface="Times New Roman" panose="02020603050405020304" pitchFamily="18" charset="0"/>
              </a:rPr>
              <a:t>Hydrogen Production Technologies</a:t>
            </a:r>
          </a:p>
          <a:p>
            <a:pPr marL="342900" indent="-342900">
              <a:lnSpc>
                <a:spcPts val="3100"/>
              </a:lnSpc>
              <a:buAutoNum type="arabicPeriod"/>
            </a:pPr>
            <a:r>
              <a:rPr lang="en-US" sz="2800" dirty="0">
                <a:solidFill>
                  <a:schemeClr val="accent1"/>
                </a:solidFill>
                <a:latin typeface="Times New Roman" panose="02020603050405020304" pitchFamily="18" charset="0"/>
                <a:cs typeface="Times New Roman" panose="02020603050405020304" pitchFamily="18" charset="0"/>
              </a:rPr>
              <a:t>Thermo-chemical production: </a:t>
            </a:r>
            <a:r>
              <a:rPr lang="en-US" dirty="0">
                <a:latin typeface="Times New Roman" panose="02020603050405020304" pitchFamily="18" charset="0"/>
                <a:cs typeface="Times New Roman" panose="02020603050405020304" pitchFamily="18" charset="0"/>
              </a:rPr>
              <a:t>Thermo-chemical methods of hydrogen production involve the use of chemical reactions to produce hydrogen from various feedstocks</a:t>
            </a:r>
          </a:p>
          <a:p>
            <a:pPr marL="342900" indent="-342900">
              <a:lnSpc>
                <a:spcPts val="3100"/>
              </a:lnSpc>
              <a:buAutoNum type="arabicPeriod"/>
            </a:pPr>
            <a:r>
              <a:rPr lang="en-US" sz="2800" dirty="0">
                <a:solidFill>
                  <a:schemeClr val="accent1"/>
                </a:solidFill>
                <a:latin typeface="Times New Roman" panose="02020603050405020304" pitchFamily="18" charset="0"/>
                <a:cs typeface="Times New Roman" panose="02020603050405020304" pitchFamily="18" charset="0"/>
              </a:rPr>
              <a:t>Electrolytic Production: </a:t>
            </a:r>
            <a:r>
              <a:rPr lang="en-US" dirty="0">
                <a:latin typeface="Times New Roman" panose="02020603050405020304" pitchFamily="18" charset="0"/>
                <a:cs typeface="Times New Roman" panose="02020603050405020304" pitchFamily="18" charset="0"/>
              </a:rPr>
              <a:t>The electrolytic production of hydrogen involves splitting water (H2O) into hydrogen (H2) and oxygen (O2) using an electric current</a:t>
            </a:r>
          </a:p>
          <a:p>
            <a:pPr marL="342900" indent="-342900">
              <a:lnSpc>
                <a:spcPts val="3100"/>
              </a:lnSpc>
              <a:buAutoNum type="arabicPeriod"/>
            </a:pPr>
            <a:r>
              <a:rPr lang="en-US" sz="2800" dirty="0">
                <a:solidFill>
                  <a:schemeClr val="accent1"/>
                </a:solidFill>
                <a:latin typeface="Times New Roman" panose="02020603050405020304" pitchFamily="18" charset="0"/>
                <a:cs typeface="Times New Roman" panose="02020603050405020304" pitchFamily="18" charset="0"/>
              </a:rPr>
              <a:t>Photolytic production: </a:t>
            </a:r>
            <a:r>
              <a:rPr lang="en-US" dirty="0">
                <a:latin typeface="Times New Roman" panose="02020603050405020304" pitchFamily="18" charset="0"/>
                <a:cs typeface="Times New Roman" panose="02020603050405020304" pitchFamily="18" charset="0"/>
              </a:rPr>
              <a:t>Photolytic production of hydrogen involves the use of sunlight to produce hydrogen from water or other sources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37571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068C4-93AC-2BF4-1C2E-4F0F906EFC88}"/>
              </a:ext>
            </a:extLst>
          </p:cNvPr>
          <p:cNvSpPr>
            <a:spLocks noGrp="1"/>
          </p:cNvSpPr>
          <p:nvPr>
            <p:ph type="title"/>
          </p:nvPr>
        </p:nvSpPr>
        <p:spPr>
          <a:xfrm>
            <a:off x="838200" y="1452796"/>
            <a:ext cx="10515600" cy="573172"/>
          </a:xfrm>
        </p:spPr>
        <p:txBody>
          <a:bodyPr>
            <a:normAutofit fontScale="90000"/>
          </a:bodyPr>
          <a:lstStyle/>
          <a:p>
            <a:r>
              <a:rPr lang="en-US" sz="4400" b="1" dirty="0">
                <a:solidFill>
                  <a:srgbClr val="CC0099"/>
                </a:solidFill>
                <a:latin typeface="Times New Roman" panose="02020603050405020304" pitchFamily="18" charset="0"/>
                <a:cs typeface="Times New Roman" panose="02020603050405020304" pitchFamily="18" charset="0"/>
              </a:rPr>
              <a:t>Electrolytic Production of Hydrogen</a:t>
            </a:r>
            <a:br>
              <a:rPr lang="en-US" sz="4400" b="1" dirty="0">
                <a:solidFill>
                  <a:srgbClr val="CC0099"/>
                </a:solidFill>
                <a:latin typeface="Times New Roman" panose="02020603050405020304" pitchFamily="18" charset="0"/>
                <a:cs typeface="Times New Roman" panose="02020603050405020304" pitchFamily="18" charset="0"/>
              </a:rPr>
            </a:br>
            <a:endParaRPr lang="en-IN" dirty="0"/>
          </a:p>
        </p:txBody>
      </p:sp>
      <p:sp>
        <p:nvSpPr>
          <p:cNvPr id="3" name="Content Placeholder 2">
            <a:extLst>
              <a:ext uri="{FF2B5EF4-FFF2-40B4-BE49-F238E27FC236}">
                <a16:creationId xmlns:a16="http://schemas.microsoft.com/office/drawing/2014/main" id="{53E56B5D-85E0-B018-5051-91F9BEF6545D}"/>
              </a:ext>
            </a:extLst>
          </p:cNvPr>
          <p:cNvSpPr>
            <a:spLocks noGrp="1"/>
          </p:cNvSpPr>
          <p:nvPr>
            <p:ph idx="1"/>
          </p:nvPr>
        </p:nvSpPr>
        <p:spPr/>
        <p:txBody>
          <a:bodyPr>
            <a:normAutofit/>
          </a:bodyPr>
          <a:lstStyle/>
          <a:p>
            <a:pPr algn="just"/>
            <a:r>
              <a:rPr lang="en-US" sz="2400" b="0" i="0" dirty="0">
                <a:solidFill>
                  <a:srgbClr val="374151"/>
                </a:solidFill>
                <a:effectLst/>
                <a:latin typeface="Times New Roman" panose="02020603050405020304" pitchFamily="18" charset="0"/>
                <a:cs typeface="Times New Roman" panose="02020603050405020304" pitchFamily="18" charset="0"/>
              </a:rPr>
              <a:t>The electrolytic production of hydrogen involves splitting water (H2O) into hydrogen (H2) and oxygen (O2) using an electric current. This process is called electrolysis, and it involves the use of an </a:t>
            </a:r>
            <a:r>
              <a:rPr lang="en-US" sz="2400" b="0" i="0" dirty="0" err="1">
                <a:solidFill>
                  <a:srgbClr val="374151"/>
                </a:solidFill>
                <a:effectLst/>
                <a:latin typeface="Times New Roman" panose="02020603050405020304" pitchFamily="18" charset="0"/>
                <a:cs typeface="Times New Roman" panose="02020603050405020304" pitchFamily="18" charset="0"/>
              </a:rPr>
              <a:t>electrolyzer</a:t>
            </a:r>
            <a:r>
              <a:rPr lang="en-US" sz="2400" b="0" i="0" dirty="0">
                <a:solidFill>
                  <a:srgbClr val="374151"/>
                </a:solidFill>
                <a:effectLst/>
                <a:latin typeface="Times New Roman" panose="02020603050405020304" pitchFamily="18" charset="0"/>
                <a:cs typeface="Times New Roman" panose="02020603050405020304" pitchFamily="18" charset="0"/>
              </a:rPr>
              <a:t>.</a:t>
            </a:r>
            <a:endParaRPr lang="en-IN" sz="24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7A6B387D-1D4C-48EA-6FB3-87D766A66DF2}"/>
              </a:ext>
            </a:extLst>
          </p:cNvPr>
          <p:cNvPicPr>
            <a:picLocks noChangeAspect="1"/>
          </p:cNvPicPr>
          <p:nvPr/>
        </p:nvPicPr>
        <p:blipFill>
          <a:blip r:embed="rId2"/>
          <a:stretch>
            <a:fillRect/>
          </a:stretch>
        </p:blipFill>
        <p:spPr>
          <a:xfrm>
            <a:off x="6791282" y="3671538"/>
            <a:ext cx="5153744" cy="2505425"/>
          </a:xfrm>
          <a:prstGeom prst="rect">
            <a:avLst/>
          </a:prstGeom>
        </p:spPr>
      </p:pic>
      <p:pic>
        <p:nvPicPr>
          <p:cNvPr id="8" name="Picture 2">
            <a:extLst>
              <a:ext uri="{FF2B5EF4-FFF2-40B4-BE49-F238E27FC236}">
                <a16:creationId xmlns:a16="http://schemas.microsoft.com/office/drawing/2014/main" id="{C3424D60-FA47-8097-2ACC-6BC773358CE3}"/>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838200" y="3495993"/>
            <a:ext cx="5593080" cy="339832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4118BA08-BA7C-F6E4-FDF0-6A8F164F647E}"/>
              </a:ext>
            </a:extLst>
          </p:cNvPr>
          <p:cNvPicPr>
            <a:picLocks noChangeAspect="1"/>
          </p:cNvPicPr>
          <p:nvPr/>
        </p:nvPicPr>
        <p:blipFill>
          <a:blip r:embed="rId4"/>
          <a:stretch>
            <a:fillRect/>
          </a:stretch>
        </p:blipFill>
        <p:spPr>
          <a:xfrm>
            <a:off x="2575626" y="2990480"/>
            <a:ext cx="3181794" cy="371527"/>
          </a:xfrm>
          <a:prstGeom prst="rect">
            <a:avLst/>
          </a:prstGeom>
        </p:spPr>
      </p:pic>
    </p:spTree>
    <p:extLst>
      <p:ext uri="{BB962C8B-B14F-4D97-AF65-F5344CB8AC3E}">
        <p14:creationId xmlns:p14="http://schemas.microsoft.com/office/powerpoint/2010/main" val="3430666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Effect transition="in" filter="fade">
                                      <p:cBhvr>
                                        <p:cTn id="28" dur="1000"/>
                                        <p:tgtEl>
                                          <p:spTgt spid="3">
                                            <p:txEl>
                                              <p:pRg st="0" end="0"/>
                                            </p:txEl>
                                          </p:spTgt>
                                        </p:tgtEl>
                                      </p:cBhvr>
                                    </p:animEffect>
                                    <p:anim calcmode="lin" valueType="num">
                                      <p:cBhvr>
                                        <p:cTn id="2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FF895-3AAD-1CF1-275C-5BD4E85C01C7}"/>
              </a:ext>
            </a:extLst>
          </p:cNvPr>
          <p:cNvSpPr>
            <a:spLocks noGrp="1"/>
          </p:cNvSpPr>
          <p:nvPr>
            <p:ph type="title"/>
          </p:nvPr>
        </p:nvSpPr>
        <p:spPr/>
        <p:txBody>
          <a:bodyPr>
            <a:normAutofit fontScale="90000"/>
          </a:bodyPr>
          <a:lstStyle/>
          <a:p>
            <a:r>
              <a:rPr lang="en-IN" sz="4000" b="1" dirty="0">
                <a:solidFill>
                  <a:srgbClr val="CC0099"/>
                </a:solidFill>
                <a:latin typeface="Times New Roman" panose="02020603050405020304" pitchFamily="18" charset="0"/>
                <a:cs typeface="Times New Roman" panose="02020603050405020304" pitchFamily="18" charset="0"/>
              </a:rPr>
              <a:t>Hydrogen Energy Storage</a:t>
            </a:r>
          </a:p>
        </p:txBody>
      </p:sp>
      <p:sp>
        <p:nvSpPr>
          <p:cNvPr id="3" name="Content Placeholder 2">
            <a:extLst>
              <a:ext uri="{FF2B5EF4-FFF2-40B4-BE49-F238E27FC236}">
                <a16:creationId xmlns:a16="http://schemas.microsoft.com/office/drawing/2014/main" id="{D33E829E-6F6B-4B69-4601-BCC3C629C5F9}"/>
              </a:ext>
            </a:extLst>
          </p:cNvPr>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Hydrogen energy storage involves storing hydrogen in various forms so that it can be used later to generate energy</a:t>
            </a:r>
          </a:p>
          <a:p>
            <a:pPr>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Compressed hydrogen gas</a:t>
            </a: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Liquid hydrogen</a:t>
            </a:r>
          </a:p>
          <a:p>
            <a:pPr>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Hydrogen storage in materials</a:t>
            </a:r>
          </a:p>
          <a:p>
            <a:pPr>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Power-to-gas</a:t>
            </a:r>
          </a:p>
          <a:p>
            <a:pPr>
              <a:buFont typeface="Wingdings" panose="05000000000000000000" pitchFamily="2" charset="2"/>
              <a:buChar char="v"/>
            </a:pPr>
            <a:r>
              <a:rPr lang="en-IN" dirty="0">
                <a:latin typeface="Times New Roman" panose="02020603050405020304" pitchFamily="18" charset="0"/>
                <a:cs typeface="Times New Roman" panose="02020603050405020304" pitchFamily="18" charset="0"/>
              </a:rPr>
              <a:t>Underground hydrogen storage</a:t>
            </a:r>
          </a:p>
        </p:txBody>
      </p:sp>
    </p:spTree>
    <p:extLst>
      <p:ext uri="{BB962C8B-B14F-4D97-AF65-F5344CB8AC3E}">
        <p14:creationId xmlns:p14="http://schemas.microsoft.com/office/powerpoint/2010/main" val="1772436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EC719B-DB7D-FD31-A518-E41FE47AC188}"/>
              </a:ext>
            </a:extLst>
          </p:cNvPr>
          <p:cNvSpPr>
            <a:spLocks noGrp="1"/>
          </p:cNvSpPr>
          <p:nvPr>
            <p:ph idx="1"/>
          </p:nvPr>
        </p:nvSpPr>
        <p:spPr>
          <a:xfrm>
            <a:off x="355600" y="1253331"/>
            <a:ext cx="11724640" cy="4974750"/>
          </a:xfrm>
        </p:spPr>
        <p:txBody>
          <a:bodyPr>
            <a:normAutofit/>
          </a:bodyPr>
          <a:lstStyle/>
          <a:p>
            <a:pPr>
              <a:buFont typeface="Wingdings" panose="05000000000000000000" pitchFamily="2" charset="2"/>
              <a:buChar char="v"/>
            </a:pPr>
            <a:r>
              <a:rPr lang="en-IN" dirty="0">
                <a:solidFill>
                  <a:schemeClr val="accent1"/>
                </a:solidFill>
                <a:latin typeface="Times New Roman" panose="02020603050405020304" pitchFamily="18" charset="0"/>
                <a:cs typeface="Times New Roman" panose="02020603050405020304" pitchFamily="18" charset="0"/>
              </a:rPr>
              <a:t>Compressed hydrogen gas</a:t>
            </a:r>
          </a:p>
          <a:p>
            <a:pPr marL="0" indent="0">
              <a:buNone/>
            </a:pPr>
            <a:r>
              <a:rPr lang="en-US" b="0" i="0" dirty="0">
                <a:solidFill>
                  <a:srgbClr val="374151"/>
                </a:solidFill>
                <a:effectLst/>
                <a:latin typeface="Times New Roman" panose="02020603050405020304" pitchFamily="18" charset="0"/>
                <a:cs typeface="Times New Roman" panose="02020603050405020304" pitchFamily="18" charset="0"/>
              </a:rPr>
              <a:t>Hydrogen gas can be compressed and stored in high-pressure tanks, typically at pressures of 350-700 bar </a:t>
            </a:r>
          </a:p>
          <a:p>
            <a:pPr marL="0" indent="0">
              <a:buNone/>
            </a:pPr>
            <a:r>
              <a:rPr lang="en-US" b="0" i="0" dirty="0">
                <a:solidFill>
                  <a:srgbClr val="374151"/>
                </a:solidFill>
                <a:effectLst/>
                <a:latin typeface="Times New Roman" panose="02020603050405020304" pitchFamily="18" charset="0"/>
                <a:cs typeface="Times New Roman" panose="02020603050405020304" pitchFamily="18" charset="0"/>
              </a:rPr>
              <a:t>Compressed hydrogen gas is a well-established method of hydrogen storage and is commonly used in fuel cell vehicles</a:t>
            </a:r>
          </a:p>
          <a:p>
            <a:pPr>
              <a:buFont typeface="Wingdings" panose="05000000000000000000" pitchFamily="2" charset="2"/>
              <a:buChar char="v"/>
            </a:pPr>
            <a:r>
              <a:rPr lang="en-IN" dirty="0">
                <a:solidFill>
                  <a:schemeClr val="accent1"/>
                </a:solidFill>
                <a:latin typeface="Times New Roman" panose="02020603050405020304" pitchFamily="18" charset="0"/>
                <a:cs typeface="Times New Roman" panose="02020603050405020304" pitchFamily="18" charset="0"/>
              </a:rPr>
              <a:t>Liquid hydrogen: </a:t>
            </a:r>
          </a:p>
          <a:p>
            <a:pPr marL="0" indent="0" algn="just">
              <a:buNone/>
            </a:pPr>
            <a:r>
              <a:rPr lang="en-IN" dirty="0">
                <a:solidFill>
                  <a:srgbClr val="374151"/>
                </a:solidFill>
                <a:latin typeface="Times New Roman" panose="02020603050405020304" pitchFamily="18" charset="0"/>
                <a:cs typeface="Times New Roman" panose="02020603050405020304" pitchFamily="18" charset="0"/>
              </a:rPr>
              <a:t>Hydrogen gas can also be liquefied and stored at very low temperatures          (-253°C). </a:t>
            </a:r>
          </a:p>
          <a:p>
            <a:pPr marL="0" indent="0" algn="just">
              <a:buNone/>
            </a:pPr>
            <a:r>
              <a:rPr lang="en-IN" dirty="0">
                <a:solidFill>
                  <a:srgbClr val="374151"/>
                </a:solidFill>
                <a:latin typeface="Times New Roman" panose="02020603050405020304" pitchFamily="18" charset="0"/>
                <a:cs typeface="Times New Roman" panose="02020603050405020304" pitchFamily="18" charset="0"/>
              </a:rPr>
              <a:t>Liquid hydrogen has a much higher energy density than compressed hydrogen gas, but it requires cryogenic temperatures and specialized storage tanks.</a:t>
            </a:r>
          </a:p>
          <a:p>
            <a:pPr>
              <a:buFont typeface="Wingdings" panose="05000000000000000000" pitchFamily="2" charset="2"/>
              <a:buChar char="v"/>
            </a:pPr>
            <a:endParaRPr lang="en-US" b="0" i="0" dirty="0">
              <a:solidFill>
                <a:srgbClr val="374151"/>
              </a:solidFill>
              <a:effectLst/>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endParaRPr lang="en-IN" dirty="0"/>
          </a:p>
        </p:txBody>
      </p:sp>
    </p:spTree>
    <p:extLst>
      <p:ext uri="{BB962C8B-B14F-4D97-AF65-F5344CB8AC3E}">
        <p14:creationId xmlns:p14="http://schemas.microsoft.com/office/powerpoint/2010/main" val="1361691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3317</TotalTime>
  <Words>2757</Words>
  <Application>Microsoft Office PowerPoint</Application>
  <PresentationFormat>Widescreen</PresentationFormat>
  <Paragraphs>198</Paragraphs>
  <Slides>38</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38</vt:i4>
      </vt:variant>
    </vt:vector>
  </HeadingPairs>
  <TitlesOfParts>
    <vt:vector size="50" baseType="lpstr">
      <vt:lpstr>Algerian</vt:lpstr>
      <vt:lpstr>Amasis MT Pro Medium</vt:lpstr>
      <vt:lpstr>Angsana New</vt:lpstr>
      <vt:lpstr>Arial</vt:lpstr>
      <vt:lpstr>Calibri</vt:lpstr>
      <vt:lpstr>Calibri Light</vt:lpstr>
      <vt:lpstr>Lora</vt:lpstr>
      <vt:lpstr>Sitka Banner Semibold</vt:lpstr>
      <vt:lpstr>Söhne</vt:lpstr>
      <vt:lpstr>Times New Roman</vt:lpstr>
      <vt:lpstr>Wingdings</vt:lpstr>
      <vt:lpstr>1_Office Theme</vt:lpstr>
      <vt:lpstr>PowerPoint Presentation</vt:lpstr>
      <vt:lpstr>Technologies of Renewable Energy Sources BEE654B  </vt:lpstr>
      <vt:lpstr>Module-3  Hydrogen Energy  </vt:lpstr>
      <vt:lpstr>Benefits of Hydrogen Energy </vt:lpstr>
      <vt:lpstr>Benefits of Hydrogen Energy</vt:lpstr>
      <vt:lpstr>PowerPoint Presentation</vt:lpstr>
      <vt:lpstr>Electrolytic Production of Hydrogen </vt:lpstr>
      <vt:lpstr>Hydrogen Energy Storage</vt:lpstr>
      <vt:lpstr>PowerPoint Presentation</vt:lpstr>
      <vt:lpstr>PowerPoint Presentation</vt:lpstr>
      <vt:lpstr> Use of Hydrogen Energy</vt:lpstr>
      <vt:lpstr>ADVANTAGE AND DISADVANTAGE OF HYDROGEN ENERGY </vt:lpstr>
      <vt:lpstr>PowerPoint Presentation</vt:lpstr>
      <vt:lpstr>PowerPoint Presentation</vt:lpstr>
      <vt:lpstr>Wind Energy</vt:lpstr>
      <vt:lpstr>Wind Turbines </vt:lpstr>
      <vt:lpstr>Power in the Wind</vt:lpstr>
      <vt:lpstr>PowerPoint Presentation</vt:lpstr>
      <vt:lpstr>PowerPoint Presentation</vt:lpstr>
      <vt:lpstr>Geothermal Energy </vt:lpstr>
      <vt:lpstr>Geothermal Systems </vt:lpstr>
      <vt:lpstr>PowerPoint Presentation</vt:lpstr>
      <vt:lpstr>Types of Geothermal Resources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Define and Explain recycling of waste and its benefits </vt:lpstr>
      <vt:lpstr>Benefits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Thejkumar J</dc:creator>
  <cp:lastModifiedBy>Sathish K R</cp:lastModifiedBy>
  <cp:revision>220</cp:revision>
  <dcterms:created xsi:type="dcterms:W3CDTF">2020-09-23T05:32:32Z</dcterms:created>
  <dcterms:modified xsi:type="dcterms:W3CDTF">2025-02-25T04:25:39Z</dcterms:modified>
</cp:coreProperties>
</file>