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7"/>
  </p:notesMasterIdLst>
  <p:sldIdLst>
    <p:sldId id="264" r:id="rId2"/>
    <p:sldId id="307" r:id="rId3"/>
    <p:sldId id="388" r:id="rId4"/>
    <p:sldId id="389" r:id="rId5"/>
    <p:sldId id="390" r:id="rId6"/>
    <p:sldId id="392" r:id="rId7"/>
    <p:sldId id="391" r:id="rId8"/>
    <p:sldId id="393" r:id="rId9"/>
    <p:sldId id="394" r:id="rId10"/>
    <p:sldId id="395" r:id="rId11"/>
    <p:sldId id="396" r:id="rId12"/>
    <p:sldId id="397" r:id="rId13"/>
    <p:sldId id="398" r:id="rId14"/>
    <p:sldId id="399" r:id="rId15"/>
    <p:sldId id="387" r:id="rId16"/>
  </p:sldIdLst>
  <p:sldSz cx="12192000" cy="6858000"/>
  <p:notesSz cx="6858000" cy="9144000"/>
  <p:defaultTextStyle>
    <a:defPPr>
      <a:defRPr lang="en-US"/>
    </a:defPPr>
    <a:lvl1pPr marL="0" algn="l" defTabSz="914357" rtl="0" eaLnBrk="1" latinLnBrk="0" hangingPunct="1">
      <a:defRPr sz="1800" kern="1200">
        <a:solidFill>
          <a:schemeClr val="tx1"/>
        </a:solidFill>
        <a:latin typeface="+mn-lt"/>
        <a:ea typeface="+mn-ea"/>
        <a:cs typeface="+mn-cs"/>
      </a:defRPr>
    </a:lvl1pPr>
    <a:lvl2pPr marL="457178" algn="l" defTabSz="914357" rtl="0" eaLnBrk="1" latinLnBrk="0" hangingPunct="1">
      <a:defRPr sz="1800" kern="1200">
        <a:solidFill>
          <a:schemeClr val="tx1"/>
        </a:solidFill>
        <a:latin typeface="+mn-lt"/>
        <a:ea typeface="+mn-ea"/>
        <a:cs typeface="+mn-cs"/>
      </a:defRPr>
    </a:lvl2pPr>
    <a:lvl3pPr marL="914357" algn="l" defTabSz="914357" rtl="0" eaLnBrk="1" latinLnBrk="0" hangingPunct="1">
      <a:defRPr sz="1800" kern="1200">
        <a:solidFill>
          <a:schemeClr val="tx1"/>
        </a:solidFill>
        <a:latin typeface="+mn-lt"/>
        <a:ea typeface="+mn-ea"/>
        <a:cs typeface="+mn-cs"/>
      </a:defRPr>
    </a:lvl3pPr>
    <a:lvl4pPr marL="1371536" algn="l" defTabSz="914357" rtl="0" eaLnBrk="1" latinLnBrk="0" hangingPunct="1">
      <a:defRPr sz="1800" kern="1200">
        <a:solidFill>
          <a:schemeClr val="tx1"/>
        </a:solidFill>
        <a:latin typeface="+mn-lt"/>
        <a:ea typeface="+mn-ea"/>
        <a:cs typeface="+mn-cs"/>
      </a:defRPr>
    </a:lvl4pPr>
    <a:lvl5pPr marL="1828714" algn="l" defTabSz="914357" rtl="0" eaLnBrk="1" latinLnBrk="0" hangingPunct="1">
      <a:defRPr sz="1800" kern="1200">
        <a:solidFill>
          <a:schemeClr val="tx1"/>
        </a:solidFill>
        <a:latin typeface="+mn-lt"/>
        <a:ea typeface="+mn-ea"/>
        <a:cs typeface="+mn-cs"/>
      </a:defRPr>
    </a:lvl5pPr>
    <a:lvl6pPr marL="2285892" algn="l" defTabSz="914357" rtl="0" eaLnBrk="1" latinLnBrk="0" hangingPunct="1">
      <a:defRPr sz="1800" kern="1200">
        <a:solidFill>
          <a:schemeClr val="tx1"/>
        </a:solidFill>
        <a:latin typeface="+mn-lt"/>
        <a:ea typeface="+mn-ea"/>
        <a:cs typeface="+mn-cs"/>
      </a:defRPr>
    </a:lvl6pPr>
    <a:lvl7pPr marL="2743070" algn="l" defTabSz="914357" rtl="0" eaLnBrk="1" latinLnBrk="0" hangingPunct="1">
      <a:defRPr sz="1800" kern="1200">
        <a:solidFill>
          <a:schemeClr val="tx1"/>
        </a:solidFill>
        <a:latin typeface="+mn-lt"/>
        <a:ea typeface="+mn-ea"/>
        <a:cs typeface="+mn-cs"/>
      </a:defRPr>
    </a:lvl7pPr>
    <a:lvl8pPr marL="3200249" algn="l" defTabSz="914357" rtl="0" eaLnBrk="1" latinLnBrk="0" hangingPunct="1">
      <a:defRPr sz="1800" kern="1200">
        <a:solidFill>
          <a:schemeClr val="tx1"/>
        </a:solidFill>
        <a:latin typeface="+mn-lt"/>
        <a:ea typeface="+mn-ea"/>
        <a:cs typeface="+mn-cs"/>
      </a:defRPr>
    </a:lvl8pPr>
    <a:lvl9pPr marL="3657428" algn="l" defTabSz="91435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76707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0" autoAdjust="0"/>
    <p:restoredTop sz="94660"/>
  </p:normalViewPr>
  <p:slideViewPr>
    <p:cSldViewPr snapToGrid="0">
      <p:cViewPr varScale="1">
        <p:scale>
          <a:sx n="63" d="100"/>
          <a:sy n="63" d="100"/>
        </p:scale>
        <p:origin x="804" y="56"/>
      </p:cViewPr>
      <p:guideLst>
        <p:guide orient="horz" pos="2160"/>
        <p:guide pos="3840"/>
      </p:guideLst>
    </p:cSldViewPr>
  </p:slideViewPr>
  <p:notesTextViewPr>
    <p:cViewPr>
      <p:scale>
        <a:sx n="1" d="1"/>
        <a:sy n="1" d="1"/>
      </p:scale>
      <p:origin x="0" y="0"/>
    </p:cViewPr>
  </p:notesTextViewPr>
  <p:notesViewPr>
    <p:cSldViewPr snapToGrid="0">
      <p:cViewPr varScale="1">
        <p:scale>
          <a:sx n="62" d="100"/>
          <a:sy n="62" d="100"/>
        </p:scale>
        <p:origin x="3226"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154981-BFA4-4393-954B-60994333AF6C}" type="datetimeFigureOut">
              <a:rPr lang="en-IN" smtClean="0"/>
              <a:pPr/>
              <a:t>25-02-2025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6FAA49-98F7-4973-AE56-21A0EB8A9303}" type="slidenum">
              <a:rPr lang="en-IN" smtClean="0"/>
              <a:pPr/>
              <a:t>‹#›</a:t>
            </a:fld>
            <a:endParaRPr lang="en-IN"/>
          </a:p>
        </p:txBody>
      </p:sp>
    </p:spTree>
    <p:extLst>
      <p:ext uri="{BB962C8B-B14F-4D97-AF65-F5344CB8AC3E}">
        <p14:creationId xmlns:p14="http://schemas.microsoft.com/office/powerpoint/2010/main" val="115327636"/>
      </p:ext>
    </p:extLst>
  </p:cSld>
  <p:clrMap bg1="lt1" tx1="dk1" bg2="lt2" tx2="dk2" accent1="accent1" accent2="accent2" accent3="accent3" accent4="accent4" accent5="accent5" accent6="accent6" hlink="hlink" folHlink="folHlink"/>
  <p:notesStyle>
    <a:lvl1pPr marL="0" algn="l" defTabSz="914357" rtl="0" eaLnBrk="1" latinLnBrk="0" hangingPunct="1">
      <a:defRPr sz="1200" kern="1200">
        <a:solidFill>
          <a:schemeClr val="tx1"/>
        </a:solidFill>
        <a:latin typeface="+mn-lt"/>
        <a:ea typeface="+mn-ea"/>
        <a:cs typeface="+mn-cs"/>
      </a:defRPr>
    </a:lvl1pPr>
    <a:lvl2pPr marL="457178" algn="l" defTabSz="914357" rtl="0" eaLnBrk="1" latinLnBrk="0" hangingPunct="1">
      <a:defRPr sz="1200" kern="1200">
        <a:solidFill>
          <a:schemeClr val="tx1"/>
        </a:solidFill>
        <a:latin typeface="+mn-lt"/>
        <a:ea typeface="+mn-ea"/>
        <a:cs typeface="+mn-cs"/>
      </a:defRPr>
    </a:lvl2pPr>
    <a:lvl3pPr marL="914357" algn="l" defTabSz="914357" rtl="0" eaLnBrk="1" latinLnBrk="0" hangingPunct="1">
      <a:defRPr sz="1200" kern="1200">
        <a:solidFill>
          <a:schemeClr val="tx1"/>
        </a:solidFill>
        <a:latin typeface="+mn-lt"/>
        <a:ea typeface="+mn-ea"/>
        <a:cs typeface="+mn-cs"/>
      </a:defRPr>
    </a:lvl3pPr>
    <a:lvl4pPr marL="1371536" algn="l" defTabSz="914357" rtl="0" eaLnBrk="1" latinLnBrk="0" hangingPunct="1">
      <a:defRPr sz="1200" kern="1200">
        <a:solidFill>
          <a:schemeClr val="tx1"/>
        </a:solidFill>
        <a:latin typeface="+mn-lt"/>
        <a:ea typeface="+mn-ea"/>
        <a:cs typeface="+mn-cs"/>
      </a:defRPr>
    </a:lvl4pPr>
    <a:lvl5pPr marL="1828714" algn="l" defTabSz="914357" rtl="0" eaLnBrk="1" latinLnBrk="0" hangingPunct="1">
      <a:defRPr sz="1200" kern="1200">
        <a:solidFill>
          <a:schemeClr val="tx1"/>
        </a:solidFill>
        <a:latin typeface="+mn-lt"/>
        <a:ea typeface="+mn-ea"/>
        <a:cs typeface="+mn-cs"/>
      </a:defRPr>
    </a:lvl5pPr>
    <a:lvl6pPr marL="2285892" algn="l" defTabSz="914357" rtl="0" eaLnBrk="1" latinLnBrk="0" hangingPunct="1">
      <a:defRPr sz="1200" kern="1200">
        <a:solidFill>
          <a:schemeClr val="tx1"/>
        </a:solidFill>
        <a:latin typeface="+mn-lt"/>
        <a:ea typeface="+mn-ea"/>
        <a:cs typeface="+mn-cs"/>
      </a:defRPr>
    </a:lvl6pPr>
    <a:lvl7pPr marL="2743070" algn="l" defTabSz="914357" rtl="0" eaLnBrk="1" latinLnBrk="0" hangingPunct="1">
      <a:defRPr sz="1200" kern="1200">
        <a:solidFill>
          <a:schemeClr val="tx1"/>
        </a:solidFill>
        <a:latin typeface="+mn-lt"/>
        <a:ea typeface="+mn-ea"/>
        <a:cs typeface="+mn-cs"/>
      </a:defRPr>
    </a:lvl7pPr>
    <a:lvl8pPr marL="3200249" algn="l" defTabSz="914357" rtl="0" eaLnBrk="1" latinLnBrk="0" hangingPunct="1">
      <a:defRPr sz="1200" kern="1200">
        <a:solidFill>
          <a:schemeClr val="tx1"/>
        </a:solidFill>
        <a:latin typeface="+mn-lt"/>
        <a:ea typeface="+mn-ea"/>
        <a:cs typeface="+mn-cs"/>
      </a:defRPr>
    </a:lvl8pPr>
    <a:lvl9pPr marL="3657428" algn="l" defTabSz="914357"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8650609" y="6413103"/>
            <a:ext cx="2743200" cy="365125"/>
          </a:xfrm>
        </p:spPr>
        <p:txBody>
          <a:bodyPr/>
          <a:lstStyle>
            <a:lvl1pPr>
              <a:defRPr>
                <a:solidFill>
                  <a:schemeClr val="bg1"/>
                </a:solidFill>
              </a:defRPr>
            </a:lvl1pPr>
          </a:lstStyle>
          <a:p>
            <a:fld id="{2EA21E43-511D-48F3-91A3-227545D6DA4B}" type="datetimeFigureOut">
              <a:rPr lang="en-US" smtClean="0"/>
              <a:pPr/>
              <a:t>2/25/2025</a:t>
            </a:fld>
            <a:endParaRPr lang="en-US" dirty="0">
              <a:solidFill>
                <a:schemeClr val="bg1"/>
              </a:solidFill>
            </a:endParaRPr>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lvl1pPr>
              <a:defRPr>
                <a:solidFill>
                  <a:schemeClr val="bg1"/>
                </a:solidFill>
              </a:defRPr>
            </a:lvl1pPr>
          </a:lstStyle>
          <a:p>
            <a:pPr algn="r"/>
            <a:fld id="{8D4A074B-606A-4285-8C8E-329671B08E17}" type="slidenum">
              <a:rPr lang="en-US" smtClean="0"/>
              <a:pPr algn="r"/>
              <a:t>‹#›</a:t>
            </a:fld>
            <a:endParaRPr lang="en-US" dirty="0"/>
          </a:p>
        </p:txBody>
      </p:sp>
      <p:sp>
        <p:nvSpPr>
          <p:cNvPr id="8" name="Rectangle 7">
            <a:extLst>
              <a:ext uri="{FF2B5EF4-FFF2-40B4-BE49-F238E27FC236}">
                <a16:creationId xmlns:a16="http://schemas.microsoft.com/office/drawing/2014/main" id="{FE3C467A-5F07-442E-AB6A-2628B37E5D9F}"/>
              </a:ext>
            </a:extLst>
          </p:cNvPr>
          <p:cNvSpPr/>
          <p:nvPr userDrawn="1"/>
        </p:nvSpPr>
        <p:spPr>
          <a:xfrm>
            <a:off x="324773" y="2732442"/>
            <a:ext cx="3515707" cy="1483999"/>
          </a:xfrm>
          <a:prstGeom prst="rect">
            <a:avLst/>
          </a:prstGeom>
          <a:solidFill>
            <a:srgbClr val="76707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9" name="L-Shape 8">
            <a:extLst>
              <a:ext uri="{FF2B5EF4-FFF2-40B4-BE49-F238E27FC236}">
                <a16:creationId xmlns:a16="http://schemas.microsoft.com/office/drawing/2014/main" id="{97FA29F0-3298-4FA2-9AB3-E95DBBF18414}"/>
              </a:ext>
            </a:extLst>
          </p:cNvPr>
          <p:cNvSpPr/>
          <p:nvPr userDrawn="1"/>
        </p:nvSpPr>
        <p:spPr>
          <a:xfrm rot="5400000">
            <a:off x="73133" y="2432352"/>
            <a:ext cx="1729142" cy="1764255"/>
          </a:xfrm>
          <a:prstGeom prst="corner">
            <a:avLst>
              <a:gd name="adj1" fmla="val 11688"/>
              <a:gd name="adj2" fmla="val 1168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10" name="L-Shape 9">
            <a:extLst>
              <a:ext uri="{FF2B5EF4-FFF2-40B4-BE49-F238E27FC236}">
                <a16:creationId xmlns:a16="http://schemas.microsoft.com/office/drawing/2014/main" id="{447787E3-976A-46F4-A93A-D0A74D3CBDB6}"/>
              </a:ext>
            </a:extLst>
          </p:cNvPr>
          <p:cNvSpPr/>
          <p:nvPr userDrawn="1"/>
        </p:nvSpPr>
        <p:spPr>
          <a:xfrm rot="5400000" flipH="1" flipV="1">
            <a:off x="2373481" y="2714885"/>
            <a:ext cx="1729142" cy="1764254"/>
          </a:xfrm>
          <a:prstGeom prst="corner">
            <a:avLst>
              <a:gd name="adj1" fmla="val 11688"/>
              <a:gd name="adj2" fmla="val 1168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3" name="Subtitle 2"/>
          <p:cNvSpPr>
            <a:spLocks noGrp="1"/>
          </p:cNvSpPr>
          <p:nvPr>
            <p:ph type="subTitle" idx="1"/>
          </p:nvPr>
        </p:nvSpPr>
        <p:spPr>
          <a:xfrm>
            <a:off x="739715" y="2948049"/>
            <a:ext cx="2685824" cy="941293"/>
          </a:xfrm>
        </p:spPr>
        <p:txBody>
          <a:bodyPr/>
          <a:lstStyle>
            <a:lvl1pPr marL="0" indent="0" algn="ctr">
              <a:buNone/>
              <a:defRPr sz="2400">
                <a:solidFill>
                  <a:schemeClr val="bg1"/>
                </a:solidFill>
              </a:defRPr>
            </a:lvl1pPr>
            <a:lvl2pPr marL="457209" indent="0" algn="ctr">
              <a:buNone/>
              <a:defRPr sz="2000"/>
            </a:lvl2pPr>
            <a:lvl3pPr marL="914418" indent="0" algn="ctr">
              <a:buNone/>
              <a:defRPr sz="1800"/>
            </a:lvl3pPr>
            <a:lvl4pPr marL="1371627" indent="0" algn="ctr">
              <a:buNone/>
              <a:defRPr sz="1600"/>
            </a:lvl4pPr>
            <a:lvl5pPr marL="1828837" indent="0" algn="ctr">
              <a:buNone/>
              <a:defRPr sz="1600"/>
            </a:lvl5pPr>
            <a:lvl6pPr marL="2286046" indent="0" algn="ctr">
              <a:buNone/>
              <a:defRPr sz="1600"/>
            </a:lvl6pPr>
            <a:lvl7pPr marL="2743255" indent="0" algn="ctr">
              <a:buNone/>
              <a:defRPr sz="1600"/>
            </a:lvl7pPr>
            <a:lvl8pPr marL="3200464" indent="0" algn="ctr">
              <a:buNone/>
              <a:defRPr sz="1600"/>
            </a:lvl8pPr>
            <a:lvl9pPr marL="3657673" indent="0" algn="ctr">
              <a:buNone/>
              <a:defRPr sz="1600"/>
            </a:lvl9pPr>
          </a:lstStyle>
          <a:p>
            <a:r>
              <a:rPr lang="en-US" dirty="0"/>
              <a:t>Click to edit Master subtitle style</a:t>
            </a:r>
          </a:p>
        </p:txBody>
      </p:sp>
      <p:grpSp>
        <p:nvGrpSpPr>
          <p:cNvPr id="15" name="Group 14">
            <a:extLst>
              <a:ext uri="{FF2B5EF4-FFF2-40B4-BE49-F238E27FC236}">
                <a16:creationId xmlns:a16="http://schemas.microsoft.com/office/drawing/2014/main" id="{395C40E5-8BE4-4DAE-B70D-2A23C38C6A39}"/>
              </a:ext>
            </a:extLst>
          </p:cNvPr>
          <p:cNvGrpSpPr/>
          <p:nvPr userDrawn="1"/>
        </p:nvGrpSpPr>
        <p:grpSpPr>
          <a:xfrm>
            <a:off x="5176991" y="2482738"/>
            <a:ext cx="6883793" cy="1956214"/>
            <a:chOff x="5176990" y="2482738"/>
            <a:chExt cx="6883793" cy="1956214"/>
          </a:xfrm>
        </p:grpSpPr>
        <p:sp>
          <p:nvSpPr>
            <p:cNvPr id="12" name="Rectangle 11">
              <a:extLst>
                <a:ext uri="{FF2B5EF4-FFF2-40B4-BE49-F238E27FC236}">
                  <a16:creationId xmlns:a16="http://schemas.microsoft.com/office/drawing/2014/main" id="{C4871B8F-42E4-4807-BBC5-7DF26323684D}"/>
                </a:ext>
              </a:extLst>
            </p:cNvPr>
            <p:cNvSpPr/>
            <p:nvPr userDrawn="1"/>
          </p:nvSpPr>
          <p:spPr>
            <a:xfrm>
              <a:off x="5496211" y="2772547"/>
              <a:ext cx="6245352" cy="1380744"/>
            </a:xfrm>
            <a:prstGeom prst="rect">
              <a:avLst/>
            </a:prstGeom>
            <a:solidFill>
              <a:srgbClr val="FFC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13" name="L-Shape 12">
              <a:extLst>
                <a:ext uri="{FF2B5EF4-FFF2-40B4-BE49-F238E27FC236}">
                  <a16:creationId xmlns:a16="http://schemas.microsoft.com/office/drawing/2014/main" id="{82EC8FF6-6CDA-4FB5-996B-2716247B95C7}"/>
                </a:ext>
              </a:extLst>
            </p:cNvPr>
            <p:cNvSpPr/>
            <p:nvPr userDrawn="1"/>
          </p:nvSpPr>
          <p:spPr>
            <a:xfrm rot="5400000">
              <a:off x="5776250" y="1883478"/>
              <a:ext cx="1696311" cy="2894831"/>
            </a:xfrm>
            <a:prstGeom prst="corner">
              <a:avLst>
                <a:gd name="adj1" fmla="val 11688"/>
                <a:gd name="adj2" fmla="val 11688"/>
              </a:avLst>
            </a:prstGeom>
            <a:solidFill>
              <a:srgbClr val="7670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14" name="L-Shape 13">
              <a:extLst>
                <a:ext uri="{FF2B5EF4-FFF2-40B4-BE49-F238E27FC236}">
                  <a16:creationId xmlns:a16="http://schemas.microsoft.com/office/drawing/2014/main" id="{F4DE8AD6-70C3-4F6F-A5FD-C446E02548C6}"/>
                </a:ext>
              </a:extLst>
            </p:cNvPr>
            <p:cNvSpPr/>
            <p:nvPr userDrawn="1"/>
          </p:nvSpPr>
          <p:spPr>
            <a:xfrm rot="16200000">
              <a:off x="9765212" y="2143381"/>
              <a:ext cx="1696311" cy="2894831"/>
            </a:xfrm>
            <a:prstGeom prst="corner">
              <a:avLst>
                <a:gd name="adj1" fmla="val 11688"/>
                <a:gd name="adj2" fmla="val 11688"/>
              </a:avLst>
            </a:prstGeom>
            <a:solidFill>
              <a:srgbClr val="7670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grpSp>
      <p:sp>
        <p:nvSpPr>
          <p:cNvPr id="2" name="Title 1"/>
          <p:cNvSpPr>
            <a:spLocks noGrp="1"/>
          </p:cNvSpPr>
          <p:nvPr>
            <p:ph type="ctrTitle"/>
          </p:nvPr>
        </p:nvSpPr>
        <p:spPr>
          <a:xfrm>
            <a:off x="5496212" y="2776311"/>
            <a:ext cx="6240537" cy="1376980"/>
          </a:xfrm>
        </p:spPr>
        <p:txBody>
          <a:bodyPr anchor="b">
            <a:noAutofit/>
          </a:bodyPr>
          <a:lstStyle>
            <a:lvl1pPr algn="ctr">
              <a:defRPr sz="4400" b="1">
                <a:ln>
                  <a:noFill/>
                </a:ln>
              </a:defRPr>
            </a:lvl1pPr>
          </a:lstStyle>
          <a:p>
            <a:r>
              <a:rPr lang="en-US" dirty="0"/>
              <a:t>Click to edit Master title style</a:t>
            </a:r>
          </a:p>
        </p:txBody>
      </p:sp>
    </p:spTree>
    <p:extLst>
      <p:ext uri="{BB962C8B-B14F-4D97-AF65-F5344CB8AC3E}">
        <p14:creationId xmlns:p14="http://schemas.microsoft.com/office/powerpoint/2010/main" val="24758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527046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263838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8197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pic>
        <p:nvPicPr>
          <p:cNvPr id="7" name="Picture 6">
            <a:extLst>
              <a:ext uri="{FF2B5EF4-FFF2-40B4-BE49-F238E27FC236}">
                <a16:creationId xmlns:a16="http://schemas.microsoft.com/office/drawing/2014/main" id="{AD5FEB10-6685-BA3B-1370-8623EA55A75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4349" y="103910"/>
            <a:ext cx="1171660" cy="1171660"/>
          </a:xfrm>
          <a:prstGeom prst="rect">
            <a:avLst/>
          </a:prstGeom>
          <a:ln>
            <a:noFill/>
          </a:ln>
          <a:effectLst>
            <a:softEdge rad="112500"/>
          </a:effectLst>
        </p:spPr>
      </p:pic>
      <p:pic>
        <p:nvPicPr>
          <p:cNvPr id="9" name="Picture 8">
            <a:extLst>
              <a:ext uri="{FF2B5EF4-FFF2-40B4-BE49-F238E27FC236}">
                <a16:creationId xmlns:a16="http://schemas.microsoft.com/office/drawing/2014/main" id="{266B47A9-2040-0131-80A1-3226EB922109}"/>
              </a:ext>
            </a:extLst>
          </p:cNvPr>
          <p:cNvPicPr>
            <a:picLocks noChangeAspect="1"/>
          </p:cNvPicPr>
          <p:nvPr userDrawn="1"/>
        </p:nvPicPr>
        <p:blipFill>
          <a:blip r:embed="rId3" cstate="print"/>
          <a:stretch>
            <a:fillRect/>
          </a:stretch>
        </p:blipFill>
        <p:spPr>
          <a:xfrm>
            <a:off x="6232478" y="452780"/>
            <a:ext cx="1171660" cy="501152"/>
          </a:xfrm>
          <a:prstGeom prst="rect">
            <a:avLst/>
          </a:prstGeom>
        </p:spPr>
      </p:pic>
    </p:spTree>
    <p:extLst>
      <p:ext uri="{BB962C8B-B14F-4D97-AF65-F5344CB8AC3E}">
        <p14:creationId xmlns:p14="http://schemas.microsoft.com/office/powerpoint/2010/main" val="165627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209" indent="0">
              <a:buNone/>
              <a:defRPr sz="2000">
                <a:solidFill>
                  <a:schemeClr val="tx1">
                    <a:tint val="75000"/>
                  </a:schemeClr>
                </a:solidFill>
              </a:defRPr>
            </a:lvl2pPr>
            <a:lvl3pPr marL="914418" indent="0">
              <a:buNone/>
              <a:defRPr sz="1800">
                <a:solidFill>
                  <a:schemeClr val="tx1">
                    <a:tint val="75000"/>
                  </a:schemeClr>
                </a:solidFill>
              </a:defRPr>
            </a:lvl3pPr>
            <a:lvl4pPr marL="1371627" indent="0">
              <a:buNone/>
              <a:defRPr sz="1600">
                <a:solidFill>
                  <a:schemeClr val="tx1">
                    <a:tint val="75000"/>
                  </a:schemeClr>
                </a:solidFill>
              </a:defRPr>
            </a:lvl4pPr>
            <a:lvl5pPr marL="1828837" indent="0">
              <a:buNone/>
              <a:defRPr sz="1600">
                <a:solidFill>
                  <a:schemeClr val="tx1">
                    <a:tint val="75000"/>
                  </a:schemeClr>
                </a:solidFill>
              </a:defRPr>
            </a:lvl5pPr>
            <a:lvl6pPr marL="2286046" indent="0">
              <a:buNone/>
              <a:defRPr sz="1600">
                <a:solidFill>
                  <a:schemeClr val="tx1">
                    <a:tint val="75000"/>
                  </a:schemeClr>
                </a:solidFill>
              </a:defRPr>
            </a:lvl6pPr>
            <a:lvl7pPr marL="2743255" indent="0">
              <a:buNone/>
              <a:defRPr sz="1600">
                <a:solidFill>
                  <a:schemeClr val="tx1">
                    <a:tint val="75000"/>
                  </a:schemeClr>
                </a:solidFill>
              </a:defRPr>
            </a:lvl7pPr>
            <a:lvl8pPr marL="3200464" indent="0">
              <a:buNone/>
              <a:defRPr sz="1600">
                <a:solidFill>
                  <a:schemeClr val="tx1">
                    <a:tint val="75000"/>
                  </a:schemeClr>
                </a:solidFill>
              </a:defRPr>
            </a:lvl8pPr>
            <a:lvl9pPr marL="3657673"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464129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A21E43-511D-48F3-91A3-227545D6DA4B}" type="datetimeFigureOut">
              <a:rPr lang="en-US" smtClean="0"/>
              <a:pPr/>
              <a:t>2/25/2025</a:t>
            </a:fld>
            <a:endParaRPr lang="en-US"/>
          </a:p>
        </p:txBody>
      </p:sp>
      <p:sp>
        <p:nvSpPr>
          <p:cNvPr id="6" name="Footer Placeholder 5"/>
          <p:cNvSpPr>
            <a:spLocks noGrp="1"/>
          </p:cNvSpPr>
          <p:nvPr>
            <p:ph type="ftr" sz="quarter" idx="11"/>
          </p:nvPr>
        </p:nvSpPr>
        <p:spPr>
          <a:xfrm>
            <a:off x="4007640" y="6059474"/>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24711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167064"/>
            <a:ext cx="10515600" cy="523625"/>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A21E43-511D-48F3-91A3-227545D6DA4B}" type="datetimeFigureOut">
              <a:rPr lang="en-US" smtClean="0"/>
              <a:pPr/>
              <a:t>2/25/2025</a:t>
            </a:fld>
            <a:endParaRPr lang="en-US"/>
          </a:p>
        </p:txBody>
      </p:sp>
      <p:sp>
        <p:nvSpPr>
          <p:cNvPr id="8" name="Footer Placeholder 7"/>
          <p:cNvSpPr>
            <a:spLocks noGrp="1"/>
          </p:cNvSpPr>
          <p:nvPr>
            <p:ph type="ftr" sz="quarter" idx="11"/>
          </p:nvPr>
        </p:nvSpPr>
        <p:spPr>
          <a:xfrm>
            <a:off x="4007640" y="6059474"/>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676516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A21E43-511D-48F3-91A3-227545D6DA4B}" type="datetimeFigureOut">
              <a:rPr lang="en-US" smtClean="0"/>
              <a:pPr/>
              <a:t>2/25/2025</a:t>
            </a:fld>
            <a:endParaRPr lang="en-US"/>
          </a:p>
        </p:txBody>
      </p:sp>
      <p:sp>
        <p:nvSpPr>
          <p:cNvPr id="4" name="Footer Placeholder 3"/>
          <p:cNvSpPr>
            <a:spLocks noGrp="1"/>
          </p:cNvSpPr>
          <p:nvPr>
            <p:ph type="ftr" sz="quarter" idx="11"/>
          </p:nvPr>
        </p:nvSpPr>
        <p:spPr>
          <a:xfrm>
            <a:off x="4007640" y="6059474"/>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914253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A21E43-511D-48F3-91A3-227545D6DA4B}" type="datetimeFigureOut">
              <a:rPr lang="en-US" smtClean="0"/>
              <a:pPr/>
              <a:t>2/25/2025</a:t>
            </a:fld>
            <a:endParaRPr lang="en-US"/>
          </a:p>
        </p:txBody>
      </p:sp>
      <p:sp>
        <p:nvSpPr>
          <p:cNvPr id="3" name="Footer Placeholder 2"/>
          <p:cNvSpPr>
            <a:spLocks noGrp="1"/>
          </p:cNvSpPr>
          <p:nvPr>
            <p:ph type="ftr" sz="quarter" idx="11"/>
          </p:nvPr>
        </p:nvSpPr>
        <p:spPr>
          <a:xfrm>
            <a:off x="4007640" y="6059474"/>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722700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A21E43-511D-48F3-91A3-227545D6DA4B}" type="datetimeFigureOut">
              <a:rPr lang="en-US" smtClean="0"/>
              <a:pPr/>
              <a:t>2/25/2025</a:t>
            </a:fld>
            <a:endParaRPr lang="en-US"/>
          </a:p>
        </p:txBody>
      </p:sp>
      <p:sp>
        <p:nvSpPr>
          <p:cNvPr id="6" name="Footer Placeholder 5"/>
          <p:cNvSpPr>
            <a:spLocks noGrp="1"/>
          </p:cNvSpPr>
          <p:nvPr>
            <p:ph type="ftr" sz="quarter" idx="11"/>
          </p:nvPr>
        </p:nvSpPr>
        <p:spPr>
          <a:xfrm>
            <a:off x="4007640" y="6059474"/>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3158872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6"/>
            <a:ext cx="6172200" cy="4873625"/>
          </a:xfrm>
        </p:spPr>
        <p:txBody>
          <a:bodyPr/>
          <a:lstStyle>
            <a:lvl1pPr marL="0" indent="0">
              <a:buNone/>
              <a:defRPr sz="3200"/>
            </a:lvl1pPr>
            <a:lvl2pPr marL="457209" indent="0">
              <a:buNone/>
              <a:defRPr sz="2800"/>
            </a:lvl2pPr>
            <a:lvl3pPr marL="914418" indent="0">
              <a:buNone/>
              <a:defRPr sz="2400"/>
            </a:lvl3pPr>
            <a:lvl4pPr marL="1371627" indent="0">
              <a:buNone/>
              <a:defRPr sz="2000"/>
            </a:lvl4pPr>
            <a:lvl5pPr marL="1828837" indent="0">
              <a:buNone/>
              <a:defRPr sz="2000"/>
            </a:lvl5pPr>
            <a:lvl6pPr marL="2286046" indent="0">
              <a:buNone/>
              <a:defRPr sz="2000"/>
            </a:lvl6pPr>
            <a:lvl7pPr marL="2743255" indent="0">
              <a:buNone/>
              <a:defRPr sz="2000"/>
            </a:lvl7pPr>
            <a:lvl8pPr marL="3200464" indent="0">
              <a:buNone/>
              <a:defRPr sz="2000"/>
            </a:lvl8pPr>
            <a:lvl9pPr marL="3657673" indent="0">
              <a:buNone/>
              <a:defRPr sz="2000"/>
            </a:lvl9pPr>
          </a:lstStyle>
          <a:p>
            <a:endParaRPr lang="en-US"/>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A21E43-511D-48F3-91A3-227545D6DA4B}" type="datetimeFigureOut">
              <a:rPr lang="en-US" smtClean="0"/>
              <a:pPr/>
              <a:t>2/25/2025</a:t>
            </a:fld>
            <a:endParaRPr lang="en-US"/>
          </a:p>
        </p:txBody>
      </p:sp>
      <p:sp>
        <p:nvSpPr>
          <p:cNvPr id="6" name="Footer Placeholder 5"/>
          <p:cNvSpPr>
            <a:spLocks noGrp="1"/>
          </p:cNvSpPr>
          <p:nvPr>
            <p:ph type="ftr" sz="quarter" idx="11"/>
          </p:nvPr>
        </p:nvSpPr>
        <p:spPr>
          <a:xfrm>
            <a:off x="4007640" y="6059474"/>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2592517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13A9DFB-F15C-4288-9E22-E2623ED311A3}"/>
              </a:ext>
            </a:extLst>
          </p:cNvPr>
          <p:cNvPicPr>
            <a:picLocks noChangeAspect="1"/>
          </p:cNvPicPr>
          <p:nvPr userDrawn="1"/>
        </p:nvPicPr>
        <p:blipFill>
          <a:blip r:embed="rId14"/>
          <a:stretch>
            <a:fillRect/>
          </a:stretch>
        </p:blipFill>
        <p:spPr>
          <a:xfrm>
            <a:off x="1" y="6415260"/>
            <a:ext cx="12192000" cy="442740"/>
          </a:xfrm>
          <a:prstGeom prst="rect">
            <a:avLst/>
          </a:prstGeom>
        </p:spPr>
      </p:pic>
      <p:grpSp>
        <p:nvGrpSpPr>
          <p:cNvPr id="6" name="Group 5">
            <a:extLst>
              <a:ext uri="{FF2B5EF4-FFF2-40B4-BE49-F238E27FC236}">
                <a16:creationId xmlns:a16="http://schemas.microsoft.com/office/drawing/2014/main" id="{DA90BC36-C60A-4B2E-984D-F6B2E19F177A}"/>
              </a:ext>
            </a:extLst>
          </p:cNvPr>
          <p:cNvGrpSpPr/>
          <p:nvPr userDrawn="1"/>
        </p:nvGrpSpPr>
        <p:grpSpPr>
          <a:xfrm>
            <a:off x="-3" y="566605"/>
            <a:ext cx="12185651" cy="226298"/>
            <a:chOff x="-3" y="919930"/>
            <a:chExt cx="12185651" cy="226298"/>
          </a:xfrm>
        </p:grpSpPr>
        <p:sp>
          <p:nvSpPr>
            <p:cNvPr id="19" name="Rectangle 18">
              <a:extLst>
                <a:ext uri="{FF2B5EF4-FFF2-40B4-BE49-F238E27FC236}">
                  <a16:creationId xmlns:a16="http://schemas.microsoft.com/office/drawing/2014/main" id="{58F32F4C-7D49-4C2E-A552-721BA5F63C0D}"/>
                </a:ext>
              </a:extLst>
            </p:cNvPr>
            <p:cNvSpPr/>
            <p:nvPr userDrawn="1"/>
          </p:nvSpPr>
          <p:spPr>
            <a:xfrm>
              <a:off x="-3" y="919930"/>
              <a:ext cx="12185651" cy="226298"/>
            </a:xfrm>
            <a:prstGeom prst="rect">
              <a:avLst/>
            </a:prstGeom>
            <a:solidFill>
              <a:srgbClr val="7670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5" name="Rectangle 4">
              <a:extLst>
                <a:ext uri="{FF2B5EF4-FFF2-40B4-BE49-F238E27FC236}">
                  <a16:creationId xmlns:a16="http://schemas.microsoft.com/office/drawing/2014/main" id="{E94DCAC0-79CE-445A-8C09-269B07958120}"/>
                </a:ext>
              </a:extLst>
            </p:cNvPr>
            <p:cNvSpPr/>
            <p:nvPr userDrawn="1"/>
          </p:nvSpPr>
          <p:spPr>
            <a:xfrm>
              <a:off x="1290431" y="919930"/>
              <a:ext cx="10881360" cy="22629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grpSp>
      <p:sp>
        <p:nvSpPr>
          <p:cNvPr id="2" name="Title Placeholder 1"/>
          <p:cNvSpPr>
            <a:spLocks noGrp="1"/>
          </p:cNvSpPr>
          <p:nvPr>
            <p:ph type="title"/>
          </p:nvPr>
        </p:nvSpPr>
        <p:spPr>
          <a:xfrm>
            <a:off x="838200" y="1117516"/>
            <a:ext cx="10515600" cy="5731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610600" y="6411736"/>
            <a:ext cx="2743200" cy="365125"/>
          </a:xfrm>
          <a:prstGeom prst="rect">
            <a:avLst/>
          </a:prstGeom>
        </p:spPr>
        <p:txBody>
          <a:bodyPr vert="horz" lIns="91440" tIns="45720" rIns="91440" bIns="45720" rtlCol="0" anchor="ctr"/>
          <a:lstStyle>
            <a:lvl1pPr algn="l">
              <a:defRPr sz="1200">
                <a:solidFill>
                  <a:schemeClr val="bg1"/>
                </a:solidFill>
              </a:defRPr>
            </a:lvl1pPr>
          </a:lstStyle>
          <a:p>
            <a:fld id="{2EA21E43-511D-48F3-91A3-227545D6DA4B}" type="datetimeFigureOut">
              <a:rPr lang="en-US" smtClean="0"/>
              <a:pPr/>
              <a:t>2/25/2025</a:t>
            </a:fld>
            <a:endParaRPr lang="en-US" dirty="0"/>
          </a:p>
        </p:txBody>
      </p:sp>
      <p:pic>
        <p:nvPicPr>
          <p:cNvPr id="9" name="Picture 8">
            <a:extLst>
              <a:ext uri="{FF2B5EF4-FFF2-40B4-BE49-F238E27FC236}">
                <a16:creationId xmlns:a16="http://schemas.microsoft.com/office/drawing/2014/main" id="{B9CE7DF0-AC12-4910-8C9B-62CBFB74E18C}"/>
              </a:ext>
            </a:extLst>
          </p:cNvPr>
          <p:cNvPicPr>
            <a:picLocks noChangeAspect="1"/>
          </p:cNvPicPr>
          <p:nvPr/>
        </p:nvPicPr>
        <p:blipFill>
          <a:blip r:embed="rId15" cstate="print"/>
          <a:stretch>
            <a:fillRect/>
          </a:stretch>
        </p:blipFill>
        <p:spPr>
          <a:xfrm>
            <a:off x="207781" y="336784"/>
            <a:ext cx="2468518" cy="738627"/>
          </a:xfrm>
          <a:prstGeom prst="rect">
            <a:avLst/>
          </a:prstGeom>
        </p:spPr>
      </p:pic>
      <p:pic>
        <p:nvPicPr>
          <p:cNvPr id="10" name="Picture 9">
            <a:extLst>
              <a:ext uri="{FF2B5EF4-FFF2-40B4-BE49-F238E27FC236}">
                <a16:creationId xmlns:a16="http://schemas.microsoft.com/office/drawing/2014/main" id="{BA78E132-072C-4C29-A7EB-95E55A442A4A}"/>
              </a:ext>
            </a:extLst>
          </p:cNvPr>
          <p:cNvPicPr>
            <a:picLocks noChangeAspect="1"/>
          </p:cNvPicPr>
          <p:nvPr/>
        </p:nvPicPr>
        <p:blipFill>
          <a:blip r:embed="rId16" cstate="print"/>
          <a:stretch>
            <a:fillRect/>
          </a:stretch>
        </p:blipFill>
        <p:spPr>
          <a:xfrm>
            <a:off x="7619949" y="263702"/>
            <a:ext cx="1004984" cy="832104"/>
          </a:xfrm>
          <a:prstGeom prst="rect">
            <a:avLst/>
          </a:prstGeom>
        </p:spPr>
      </p:pic>
      <p:pic>
        <p:nvPicPr>
          <p:cNvPr id="11" name="Picture 10">
            <a:extLst>
              <a:ext uri="{FF2B5EF4-FFF2-40B4-BE49-F238E27FC236}">
                <a16:creationId xmlns:a16="http://schemas.microsoft.com/office/drawing/2014/main" id="{9C35EC7B-1C2A-48FD-AD9F-756C2781E97B}"/>
              </a:ext>
            </a:extLst>
          </p:cNvPr>
          <p:cNvPicPr>
            <a:picLocks noChangeAspect="1"/>
          </p:cNvPicPr>
          <p:nvPr/>
        </p:nvPicPr>
        <p:blipFill>
          <a:blip r:embed="rId17" cstate="print"/>
          <a:stretch>
            <a:fillRect/>
          </a:stretch>
        </p:blipFill>
        <p:spPr>
          <a:xfrm>
            <a:off x="9925572" y="319077"/>
            <a:ext cx="1043639" cy="738627"/>
          </a:xfrm>
          <a:prstGeom prst="rect">
            <a:avLst/>
          </a:prstGeom>
        </p:spPr>
      </p:pic>
      <p:pic>
        <p:nvPicPr>
          <p:cNvPr id="12" name="Picture 11">
            <a:extLst>
              <a:ext uri="{FF2B5EF4-FFF2-40B4-BE49-F238E27FC236}">
                <a16:creationId xmlns:a16="http://schemas.microsoft.com/office/drawing/2014/main" id="{8F8AB7A0-0D6E-418B-A295-E2304360FC00}"/>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8905939" y="319077"/>
            <a:ext cx="738627" cy="738627"/>
          </a:xfrm>
          <a:prstGeom prst="rect">
            <a:avLst/>
          </a:prstGeom>
        </p:spPr>
      </p:pic>
      <p:sp>
        <p:nvSpPr>
          <p:cNvPr id="15" name="Footer Placeholder 7">
            <a:extLst>
              <a:ext uri="{FF2B5EF4-FFF2-40B4-BE49-F238E27FC236}">
                <a16:creationId xmlns:a16="http://schemas.microsoft.com/office/drawing/2014/main" id="{B68A9753-4E39-41D8-866D-C826514964E5}"/>
              </a:ext>
            </a:extLst>
          </p:cNvPr>
          <p:cNvSpPr txBox="1">
            <a:spLocks/>
          </p:cNvSpPr>
          <p:nvPr userDrawn="1"/>
        </p:nvSpPr>
        <p:spPr>
          <a:xfrm>
            <a:off x="838200" y="6468230"/>
            <a:ext cx="10515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400" dirty="0">
                <a:solidFill>
                  <a:schemeClr val="bg1"/>
                </a:solidFill>
                <a:latin typeface="Lora" panose="02000503000000020004" pitchFamily="2" charset="0"/>
                <a:ea typeface="Cambria" panose="02040503050406030204" pitchFamily="18" charset="0"/>
              </a:rPr>
              <a:t>                                                                                </a:t>
            </a:r>
          </a:p>
        </p:txBody>
      </p:sp>
      <p:sp>
        <p:nvSpPr>
          <p:cNvPr id="21" name="Slide Number Placeholder 20">
            <a:extLst>
              <a:ext uri="{FF2B5EF4-FFF2-40B4-BE49-F238E27FC236}">
                <a16:creationId xmlns:a16="http://schemas.microsoft.com/office/drawing/2014/main" id="{FE1C33E7-1F2D-41BA-9A76-2A0F47E4FC6A}"/>
              </a:ext>
            </a:extLst>
          </p:cNvPr>
          <p:cNvSpPr>
            <a:spLocks noGrp="1"/>
          </p:cNvSpPr>
          <p:nvPr userDrawn="1">
            <p:ph type="sldNum" sz="quarter" idx="4"/>
          </p:nvPr>
        </p:nvSpPr>
        <p:spPr>
          <a:xfrm>
            <a:off x="8624932" y="6435657"/>
            <a:ext cx="2743200" cy="365125"/>
          </a:xfrm>
          <a:prstGeom prst="rect">
            <a:avLst/>
          </a:prstGeom>
        </p:spPr>
        <p:txBody>
          <a:bodyPr vert="horz" lIns="91440" tIns="45720" rIns="91440" bIns="45720" rtlCol="0" anchor="ctr"/>
          <a:lstStyle>
            <a:lvl1pPr algn="r">
              <a:defRPr sz="1200" b="1">
                <a:solidFill>
                  <a:schemeClr val="tx1">
                    <a:tint val="75000"/>
                  </a:schemeClr>
                </a:solidFill>
              </a:defRPr>
            </a:lvl1pPr>
          </a:lstStyle>
          <a:p>
            <a:fld id="{C47827D6-2059-48ED-9496-A3BF1DA6C0C0}" type="slidenum">
              <a:rPr lang="en-IN" smtClean="0"/>
              <a:pPr/>
              <a:t>‹#›</a:t>
            </a:fld>
            <a:endParaRPr lang="en-IN" b="1" dirty="0"/>
          </a:p>
        </p:txBody>
      </p:sp>
    </p:spTree>
    <p:extLst>
      <p:ext uri="{BB962C8B-B14F-4D97-AF65-F5344CB8AC3E}">
        <p14:creationId xmlns:p14="http://schemas.microsoft.com/office/powerpoint/2010/main" val="11069622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49" r:id="rId12"/>
  </p:sldLayoutIdLst>
  <p:txStyles>
    <p:titleStyle>
      <a:lvl1pPr algn="l" defTabSz="9144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4" indent="-228605" algn="l" defTabSz="9144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3" indent="-228605" algn="l" defTabSz="9144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32"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41"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50"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59"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69"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78"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18" rtl="0" eaLnBrk="1" latinLnBrk="0" hangingPunct="1">
        <a:defRPr sz="1800" kern="1200">
          <a:solidFill>
            <a:schemeClr val="tx1"/>
          </a:solidFill>
          <a:latin typeface="+mn-lt"/>
          <a:ea typeface="+mn-ea"/>
          <a:cs typeface="+mn-cs"/>
        </a:defRPr>
      </a:lvl1pPr>
      <a:lvl2pPr marL="457209" algn="l" defTabSz="914418" rtl="0" eaLnBrk="1" latinLnBrk="0" hangingPunct="1">
        <a:defRPr sz="1800" kern="1200">
          <a:solidFill>
            <a:schemeClr val="tx1"/>
          </a:solidFill>
          <a:latin typeface="+mn-lt"/>
          <a:ea typeface="+mn-ea"/>
          <a:cs typeface="+mn-cs"/>
        </a:defRPr>
      </a:lvl2pPr>
      <a:lvl3pPr marL="914418" algn="l" defTabSz="914418" rtl="0" eaLnBrk="1" latinLnBrk="0" hangingPunct="1">
        <a:defRPr sz="1800" kern="1200">
          <a:solidFill>
            <a:schemeClr val="tx1"/>
          </a:solidFill>
          <a:latin typeface="+mn-lt"/>
          <a:ea typeface="+mn-ea"/>
          <a:cs typeface="+mn-cs"/>
        </a:defRPr>
      </a:lvl3pPr>
      <a:lvl4pPr marL="1371627" algn="l" defTabSz="914418" rtl="0" eaLnBrk="1" latinLnBrk="0" hangingPunct="1">
        <a:defRPr sz="1800" kern="1200">
          <a:solidFill>
            <a:schemeClr val="tx1"/>
          </a:solidFill>
          <a:latin typeface="+mn-lt"/>
          <a:ea typeface="+mn-ea"/>
          <a:cs typeface="+mn-cs"/>
        </a:defRPr>
      </a:lvl4pPr>
      <a:lvl5pPr marL="1828837" algn="l" defTabSz="914418" rtl="0" eaLnBrk="1" latinLnBrk="0" hangingPunct="1">
        <a:defRPr sz="1800" kern="1200">
          <a:solidFill>
            <a:schemeClr val="tx1"/>
          </a:solidFill>
          <a:latin typeface="+mn-lt"/>
          <a:ea typeface="+mn-ea"/>
          <a:cs typeface="+mn-cs"/>
        </a:defRPr>
      </a:lvl5pPr>
      <a:lvl6pPr marL="2286046" algn="l" defTabSz="914418" rtl="0" eaLnBrk="1" latinLnBrk="0" hangingPunct="1">
        <a:defRPr sz="1800" kern="1200">
          <a:solidFill>
            <a:schemeClr val="tx1"/>
          </a:solidFill>
          <a:latin typeface="+mn-lt"/>
          <a:ea typeface="+mn-ea"/>
          <a:cs typeface="+mn-cs"/>
        </a:defRPr>
      </a:lvl6pPr>
      <a:lvl7pPr marL="2743255" algn="l" defTabSz="914418" rtl="0" eaLnBrk="1" latinLnBrk="0" hangingPunct="1">
        <a:defRPr sz="1800" kern="1200">
          <a:solidFill>
            <a:schemeClr val="tx1"/>
          </a:solidFill>
          <a:latin typeface="+mn-lt"/>
          <a:ea typeface="+mn-ea"/>
          <a:cs typeface="+mn-cs"/>
        </a:defRPr>
      </a:lvl7pPr>
      <a:lvl8pPr marL="3200464" algn="l" defTabSz="914418" rtl="0" eaLnBrk="1" latinLnBrk="0" hangingPunct="1">
        <a:defRPr sz="1800" kern="1200">
          <a:solidFill>
            <a:schemeClr val="tx1"/>
          </a:solidFill>
          <a:latin typeface="+mn-lt"/>
          <a:ea typeface="+mn-ea"/>
          <a:cs typeface="+mn-cs"/>
        </a:defRPr>
      </a:lvl8pPr>
      <a:lvl9pPr marL="3657673" algn="l" defTabSz="91441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86563" y="1760754"/>
            <a:ext cx="10559814" cy="1446550"/>
          </a:xfrm>
          <a:prstGeom prst="rect">
            <a:avLst/>
          </a:prstGeom>
          <a:noFill/>
        </p:spPr>
        <p:txBody>
          <a:bodyPr wrap="none" rtlCol="0">
            <a:spAutoFit/>
          </a:bodyPr>
          <a:lstStyle>
            <a:defPPr>
              <a:defRPr lang="en-US"/>
            </a:defPPr>
            <a:lvl1pPr algn="ctr">
              <a:defRPr sz="3600" b="1">
                <a:solidFill>
                  <a:srgbClr val="0033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sz="4400" dirty="0">
                <a:solidFill>
                  <a:srgbClr val="C00000"/>
                </a:solidFill>
              </a:rPr>
              <a:t>Technologies of Renewable Energy Sources</a:t>
            </a:r>
          </a:p>
          <a:p>
            <a:r>
              <a:rPr lang="en-US" sz="4400" dirty="0">
                <a:solidFill>
                  <a:srgbClr val="C00000"/>
                </a:solidFill>
              </a:rPr>
              <a:t>BEE654B</a:t>
            </a:r>
          </a:p>
        </p:txBody>
      </p:sp>
      <p:sp>
        <p:nvSpPr>
          <p:cNvPr id="2" name="TextBox 1">
            <a:extLst>
              <a:ext uri="{FF2B5EF4-FFF2-40B4-BE49-F238E27FC236}">
                <a16:creationId xmlns:a16="http://schemas.microsoft.com/office/drawing/2014/main" id="{B9C9C4F5-BC3A-7536-02A2-026AADC0E611}"/>
              </a:ext>
            </a:extLst>
          </p:cNvPr>
          <p:cNvSpPr txBox="1"/>
          <p:nvPr/>
        </p:nvSpPr>
        <p:spPr>
          <a:xfrm>
            <a:off x="7477760" y="3972561"/>
            <a:ext cx="3931920" cy="1815882"/>
          </a:xfrm>
          <a:prstGeom prst="rect">
            <a:avLst/>
          </a:prstGeom>
          <a:noFill/>
        </p:spPr>
        <p:txBody>
          <a:bodyPr wrap="square" rtlCol="0">
            <a:spAutoFit/>
          </a:bodyPr>
          <a:lstStyle/>
          <a:p>
            <a:r>
              <a:rPr lang="en-IN" sz="2800" b="1" dirty="0" err="1">
                <a:solidFill>
                  <a:srgbClr val="C00000"/>
                </a:solidFill>
                <a:latin typeface="Amasis MT Pro Medium" panose="020B0604020202020204" pitchFamily="18" charset="0"/>
                <a:cs typeface="Times New Roman" panose="02020603050405020304" pitchFamily="18" charset="0"/>
              </a:rPr>
              <a:t>Dr.</a:t>
            </a:r>
            <a:r>
              <a:rPr lang="en-IN" sz="2800" b="1" dirty="0">
                <a:solidFill>
                  <a:srgbClr val="C00000"/>
                </a:solidFill>
                <a:latin typeface="Amasis MT Pro Medium" panose="020B0604020202020204" pitchFamily="18" charset="0"/>
                <a:cs typeface="Times New Roman" panose="02020603050405020304" pitchFamily="18" charset="0"/>
              </a:rPr>
              <a:t> Sathish K R</a:t>
            </a:r>
          </a:p>
          <a:p>
            <a:r>
              <a:rPr lang="en-IN" sz="2800" b="1" dirty="0">
                <a:solidFill>
                  <a:srgbClr val="C00000"/>
                </a:solidFill>
                <a:latin typeface="Amasis MT Pro Medium" panose="020B0604020202020204" pitchFamily="18" charset="0"/>
                <a:cs typeface="Times New Roman" panose="02020603050405020304" pitchFamily="18" charset="0"/>
              </a:rPr>
              <a:t>Assistant Professor</a:t>
            </a:r>
          </a:p>
          <a:p>
            <a:r>
              <a:rPr lang="en-IN" sz="2800" b="1" dirty="0">
                <a:solidFill>
                  <a:srgbClr val="C00000"/>
                </a:solidFill>
                <a:latin typeface="Amasis MT Pro Medium" panose="020B0604020202020204" pitchFamily="18" charset="0"/>
                <a:cs typeface="Times New Roman" panose="02020603050405020304" pitchFamily="18" charset="0"/>
              </a:rPr>
              <a:t>Dept., of EEE</a:t>
            </a:r>
          </a:p>
          <a:p>
            <a:r>
              <a:rPr lang="en-IN" sz="2800" b="1" dirty="0">
                <a:solidFill>
                  <a:srgbClr val="C00000"/>
                </a:solidFill>
                <a:latin typeface="Amasis MT Pro Medium" panose="020B0604020202020204" pitchFamily="18" charset="0"/>
                <a:cs typeface="Times New Roman" panose="02020603050405020304" pitchFamily="18" charset="0"/>
              </a:rPr>
              <a:t>ATMECE</a:t>
            </a:r>
          </a:p>
        </p:txBody>
      </p:sp>
    </p:spTree>
    <p:extLst>
      <p:ext uri="{BB962C8B-B14F-4D97-AF65-F5344CB8AC3E}">
        <p14:creationId xmlns:p14="http://schemas.microsoft.com/office/powerpoint/2010/main" val="1987962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0C1DA-BB8C-03C0-ED01-33130BE1D6BA}"/>
              </a:ext>
            </a:extLst>
          </p:cNvPr>
          <p:cNvSpPr>
            <a:spLocks noGrp="1"/>
          </p:cNvSpPr>
          <p:nvPr>
            <p:ph type="title"/>
          </p:nvPr>
        </p:nvSpPr>
        <p:spPr/>
        <p:txBody>
          <a:bodyPr>
            <a:normAutofit fontScale="90000"/>
          </a:bodyPr>
          <a:lstStyle/>
          <a:p>
            <a:r>
              <a:rPr lang="en-US" sz="3600" dirty="0">
                <a:solidFill>
                  <a:srgbClr val="C00000"/>
                </a:solidFill>
                <a:latin typeface="Amasis MT Pro Medium" panose="02040604050005020304" pitchFamily="18" charset="0"/>
              </a:rPr>
              <a:t>Main components of a cross draft gasifier</a:t>
            </a:r>
            <a:endParaRPr lang="en-IN" sz="3600" dirty="0">
              <a:solidFill>
                <a:srgbClr val="C00000"/>
              </a:solidFill>
              <a:latin typeface="Amasis MT Pro Medium" panose="02040604050005020304" pitchFamily="18" charset="0"/>
            </a:endParaRPr>
          </a:p>
        </p:txBody>
      </p:sp>
      <p:sp>
        <p:nvSpPr>
          <p:cNvPr id="3" name="Content Placeholder 2">
            <a:extLst>
              <a:ext uri="{FF2B5EF4-FFF2-40B4-BE49-F238E27FC236}">
                <a16:creationId xmlns:a16="http://schemas.microsoft.com/office/drawing/2014/main" id="{B43204A5-22A2-017F-CE05-9438801E9C6A}"/>
              </a:ext>
            </a:extLst>
          </p:cNvPr>
          <p:cNvSpPr>
            <a:spLocks noGrp="1"/>
          </p:cNvSpPr>
          <p:nvPr>
            <p:ph idx="1"/>
          </p:nvPr>
        </p:nvSpPr>
        <p:spPr>
          <a:xfrm>
            <a:off x="838200" y="1690688"/>
            <a:ext cx="11231880" cy="4486275"/>
          </a:xfrm>
        </p:spPr>
        <p:txBody>
          <a:bodyPr>
            <a:normAutofit fontScale="92500" lnSpcReduction="10000"/>
          </a:bodyPr>
          <a:lstStyle/>
          <a:p>
            <a:pPr algn="l">
              <a:buFont typeface="Arial" panose="020B0604020202020204" pitchFamily="34" charset="0"/>
              <a:buChar char="•"/>
            </a:pPr>
            <a:r>
              <a:rPr lang="en-US" sz="3200" dirty="0">
                <a:solidFill>
                  <a:schemeClr val="accent1"/>
                </a:solidFill>
                <a:latin typeface="Bahnschrift SemiLight Condensed" panose="020B0502040204020203" pitchFamily="34" charset="0"/>
              </a:rPr>
              <a:t>Feedstock hopper</a:t>
            </a:r>
            <a:r>
              <a:rPr lang="en-US" sz="3200" dirty="0">
                <a:latin typeface="Bahnschrift SemiLight Condensed" panose="020B0502040204020203" pitchFamily="34" charset="0"/>
              </a:rPr>
              <a:t>: This is where the biomass fuel is stored.</a:t>
            </a:r>
          </a:p>
          <a:p>
            <a:pPr algn="l">
              <a:buFont typeface="Arial" panose="020B0604020202020204" pitchFamily="34" charset="0"/>
              <a:buChar char="•"/>
            </a:pPr>
            <a:r>
              <a:rPr lang="en-US" sz="3200" dirty="0">
                <a:solidFill>
                  <a:schemeClr val="accent1"/>
                </a:solidFill>
                <a:latin typeface="Bahnschrift SemiLight Condensed" panose="020B0502040204020203" pitchFamily="34" charset="0"/>
              </a:rPr>
              <a:t>Feedstock feeder</a:t>
            </a:r>
            <a:r>
              <a:rPr lang="en-US" sz="3200" dirty="0">
                <a:latin typeface="Bahnschrift SemiLight Condensed" panose="020B0502040204020203" pitchFamily="34" charset="0"/>
              </a:rPr>
              <a:t>: This is a mechanism that feeds the biomass fuel into the gasifier.</a:t>
            </a:r>
          </a:p>
          <a:p>
            <a:pPr algn="l">
              <a:buFont typeface="Arial" panose="020B0604020202020204" pitchFamily="34" charset="0"/>
              <a:buChar char="•"/>
            </a:pPr>
            <a:r>
              <a:rPr lang="en-US" sz="3200" dirty="0">
                <a:solidFill>
                  <a:schemeClr val="accent1"/>
                </a:solidFill>
                <a:latin typeface="Bahnschrift SemiLight Condensed" panose="020B0502040204020203" pitchFamily="34" charset="0"/>
              </a:rPr>
              <a:t>Gasifier</a:t>
            </a:r>
            <a:r>
              <a:rPr lang="en-US" sz="3200" dirty="0">
                <a:latin typeface="Bahnschrift SemiLight Condensed" panose="020B0502040204020203" pitchFamily="34" charset="0"/>
              </a:rPr>
              <a:t>: This is where the biomass fuel is converted into syngas.</a:t>
            </a:r>
          </a:p>
          <a:p>
            <a:pPr algn="l">
              <a:buFont typeface="Arial" panose="020B0604020202020204" pitchFamily="34" charset="0"/>
              <a:buChar char="•"/>
            </a:pPr>
            <a:r>
              <a:rPr lang="en-US" sz="3200" dirty="0">
                <a:solidFill>
                  <a:schemeClr val="accent1"/>
                </a:solidFill>
                <a:latin typeface="Bahnschrift SemiLight Condensed" panose="020B0502040204020203" pitchFamily="34" charset="0"/>
              </a:rPr>
              <a:t>Cooler</a:t>
            </a:r>
            <a:r>
              <a:rPr lang="en-US" sz="3200" dirty="0">
                <a:latin typeface="Bahnschrift SemiLight Condensed" panose="020B0502040204020203" pitchFamily="34" charset="0"/>
              </a:rPr>
              <a:t>: This is where the syngas is cooled before it is used.</a:t>
            </a:r>
          </a:p>
          <a:p>
            <a:pPr algn="l">
              <a:buFont typeface="Arial" panose="020B0604020202020204" pitchFamily="34" charset="0"/>
              <a:buChar char="•"/>
            </a:pPr>
            <a:r>
              <a:rPr lang="en-US" sz="3200" dirty="0">
                <a:solidFill>
                  <a:schemeClr val="accent1"/>
                </a:solidFill>
                <a:latin typeface="Bahnschrift SemiLight Condensed" panose="020B0502040204020203" pitchFamily="34" charset="0"/>
              </a:rPr>
              <a:t>Heat exchanger</a:t>
            </a:r>
            <a:r>
              <a:rPr lang="en-US" sz="3200" dirty="0">
                <a:latin typeface="Bahnschrift SemiLight Condensed" panose="020B0502040204020203" pitchFamily="34" charset="0"/>
              </a:rPr>
              <a:t>: This is where the heat from the syngas is used to preheat the biomass fuel.</a:t>
            </a:r>
          </a:p>
          <a:p>
            <a:pPr algn="l">
              <a:buFont typeface="Arial" panose="020B0604020202020204" pitchFamily="34" charset="0"/>
              <a:buChar char="•"/>
            </a:pPr>
            <a:r>
              <a:rPr lang="en-US" sz="3200" dirty="0">
                <a:solidFill>
                  <a:schemeClr val="accent1"/>
                </a:solidFill>
                <a:latin typeface="Bahnschrift SemiLight Condensed" panose="020B0502040204020203" pitchFamily="34" charset="0"/>
              </a:rPr>
              <a:t>Blower</a:t>
            </a:r>
            <a:r>
              <a:rPr lang="en-US" sz="3200" dirty="0">
                <a:latin typeface="Bahnschrift SemiLight Condensed" panose="020B0502040204020203" pitchFamily="34" charset="0"/>
              </a:rPr>
              <a:t>: This is a fan that provides the air flow needed for combustion.</a:t>
            </a:r>
          </a:p>
          <a:p>
            <a:pPr algn="l">
              <a:buFont typeface="Arial" panose="020B0604020202020204" pitchFamily="34" charset="0"/>
              <a:buChar char="•"/>
            </a:pPr>
            <a:r>
              <a:rPr lang="en-US" sz="3200" dirty="0">
                <a:solidFill>
                  <a:schemeClr val="accent1"/>
                </a:solidFill>
                <a:latin typeface="Bahnschrift SemiLight Condensed" panose="020B0502040204020203" pitchFamily="34" charset="0"/>
              </a:rPr>
              <a:t>Combustion chamber</a:t>
            </a:r>
            <a:r>
              <a:rPr lang="en-US" sz="3200" dirty="0">
                <a:latin typeface="Bahnschrift SemiLight Condensed" panose="020B0502040204020203" pitchFamily="34" charset="0"/>
              </a:rPr>
              <a:t>: This is where the air and fuel are mixed and burned.</a:t>
            </a:r>
          </a:p>
          <a:p>
            <a:pPr algn="l">
              <a:buFont typeface="Arial" panose="020B0604020202020204" pitchFamily="34" charset="0"/>
              <a:buChar char="•"/>
            </a:pPr>
            <a:r>
              <a:rPr lang="en-US" sz="3200" dirty="0">
                <a:solidFill>
                  <a:schemeClr val="accent1"/>
                </a:solidFill>
                <a:latin typeface="Bahnschrift SemiLight Condensed" panose="020B0502040204020203" pitchFamily="34" charset="0"/>
              </a:rPr>
              <a:t>Ash removal system</a:t>
            </a:r>
            <a:r>
              <a:rPr lang="en-US" sz="3200" dirty="0">
                <a:latin typeface="Bahnschrift SemiLight Condensed" panose="020B0502040204020203" pitchFamily="34" charset="0"/>
              </a:rPr>
              <a:t>: This is a system that removes the ash from the gasifier.</a:t>
            </a:r>
          </a:p>
          <a:p>
            <a:endParaRPr lang="en-IN" dirty="0"/>
          </a:p>
        </p:txBody>
      </p:sp>
    </p:spTree>
    <p:extLst>
      <p:ext uri="{BB962C8B-B14F-4D97-AF65-F5344CB8AC3E}">
        <p14:creationId xmlns:p14="http://schemas.microsoft.com/office/powerpoint/2010/main" val="62045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345B6-9195-12D6-C041-B872A05E1A69}"/>
              </a:ext>
            </a:extLst>
          </p:cNvPr>
          <p:cNvSpPr>
            <a:spLocks noGrp="1"/>
          </p:cNvSpPr>
          <p:nvPr>
            <p:ph type="title"/>
          </p:nvPr>
        </p:nvSpPr>
        <p:spPr/>
        <p:txBody>
          <a:bodyPr>
            <a:normAutofit fontScale="90000"/>
          </a:bodyPr>
          <a:lstStyle/>
          <a:p>
            <a:r>
              <a:rPr lang="en-IN" sz="4400" dirty="0">
                <a:solidFill>
                  <a:srgbClr val="C00000"/>
                </a:solidFill>
                <a:latin typeface="Amasis MT Pro Medium" panose="02040604050005020304" pitchFamily="18" charset="0"/>
              </a:rPr>
              <a:t>Cross Draft Gasifier </a:t>
            </a:r>
            <a:endParaRPr lang="en-IN" dirty="0"/>
          </a:p>
        </p:txBody>
      </p:sp>
      <p:sp>
        <p:nvSpPr>
          <p:cNvPr id="3" name="Content Placeholder 2">
            <a:extLst>
              <a:ext uri="{FF2B5EF4-FFF2-40B4-BE49-F238E27FC236}">
                <a16:creationId xmlns:a16="http://schemas.microsoft.com/office/drawing/2014/main" id="{EC62F197-EB00-5428-5B3E-38775B89D107}"/>
              </a:ext>
            </a:extLst>
          </p:cNvPr>
          <p:cNvSpPr>
            <a:spLocks noGrp="1"/>
          </p:cNvSpPr>
          <p:nvPr>
            <p:ph idx="1"/>
          </p:nvPr>
        </p:nvSpPr>
        <p:spPr/>
        <p:txBody>
          <a:bodyPr/>
          <a:lstStyle/>
          <a:p>
            <a:r>
              <a:rPr lang="en-US" sz="3000" dirty="0">
                <a:latin typeface="Bahnschrift SemiLight Condensed" panose="020B0502040204020203" pitchFamily="34" charset="0"/>
              </a:rPr>
              <a:t>Cross draft gasifiers are a good option for applications that require high efficiency and low ash production. However, they are more complex and expensive than other types of gasifiers</a:t>
            </a:r>
            <a:endParaRPr lang="en-IN" sz="3000" dirty="0">
              <a:latin typeface="Bahnschrift SemiLight Condensed" panose="020B0502040204020203" pitchFamily="34" charset="0"/>
            </a:endParaRPr>
          </a:p>
        </p:txBody>
      </p:sp>
    </p:spTree>
    <p:extLst>
      <p:ext uri="{BB962C8B-B14F-4D97-AF65-F5344CB8AC3E}">
        <p14:creationId xmlns:p14="http://schemas.microsoft.com/office/powerpoint/2010/main" val="245934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9656-4351-B288-E96F-1200AC7E6970}"/>
              </a:ext>
            </a:extLst>
          </p:cNvPr>
          <p:cNvSpPr>
            <a:spLocks noGrp="1"/>
          </p:cNvSpPr>
          <p:nvPr>
            <p:ph type="title"/>
          </p:nvPr>
        </p:nvSpPr>
        <p:spPr>
          <a:xfrm>
            <a:off x="838200" y="1384533"/>
            <a:ext cx="10515600" cy="573172"/>
          </a:xfrm>
        </p:spPr>
        <p:txBody>
          <a:bodyPr>
            <a:normAutofit fontScale="90000"/>
          </a:bodyPr>
          <a:lstStyle/>
          <a:p>
            <a:r>
              <a:rPr lang="en-IN" dirty="0">
                <a:solidFill>
                  <a:srgbClr val="C00000"/>
                </a:solidFill>
                <a:latin typeface="Amasis MT Pro Medium" panose="02040604050005020304" pitchFamily="18" charset="0"/>
              </a:rPr>
              <a:t>Use of Biomass Gasifier</a:t>
            </a:r>
            <a:br>
              <a:rPr lang="en-IN" b="0" i="0" dirty="0">
                <a:solidFill>
                  <a:srgbClr val="1F1F1F"/>
                </a:solidFill>
                <a:effectLst/>
                <a:latin typeface="Google Sans"/>
              </a:rPr>
            </a:br>
            <a:endParaRPr lang="en-IN" dirty="0"/>
          </a:p>
        </p:txBody>
      </p:sp>
      <p:sp>
        <p:nvSpPr>
          <p:cNvPr id="3" name="Content Placeholder 2">
            <a:extLst>
              <a:ext uri="{FF2B5EF4-FFF2-40B4-BE49-F238E27FC236}">
                <a16:creationId xmlns:a16="http://schemas.microsoft.com/office/drawing/2014/main" id="{64A90AF3-F184-2F16-6DEE-D1C8775622D1}"/>
              </a:ext>
            </a:extLst>
          </p:cNvPr>
          <p:cNvSpPr>
            <a:spLocks noGrp="1"/>
          </p:cNvSpPr>
          <p:nvPr>
            <p:ph idx="1"/>
          </p:nvPr>
        </p:nvSpPr>
        <p:spPr>
          <a:xfrm>
            <a:off x="838200" y="1825625"/>
            <a:ext cx="10998200" cy="4351338"/>
          </a:xfrm>
        </p:spPr>
        <p:txBody>
          <a:bodyPr/>
          <a:lstStyle/>
          <a:p>
            <a:pPr algn="l">
              <a:buFont typeface="Arial" panose="020B0604020202020204" pitchFamily="34" charset="0"/>
              <a:buChar char="•"/>
            </a:pPr>
            <a:r>
              <a:rPr lang="en-US" sz="3000" dirty="0">
                <a:solidFill>
                  <a:schemeClr val="accent1"/>
                </a:solidFill>
                <a:latin typeface="Bahnschrift SemiLight Condensed" panose="020B0502040204020203" pitchFamily="34" charset="0"/>
              </a:rPr>
              <a:t>Power generation</a:t>
            </a:r>
            <a:r>
              <a:rPr lang="en-US" sz="3000" dirty="0">
                <a:latin typeface="Bahnschrift SemiLight Condensed" panose="020B0502040204020203" pitchFamily="34" charset="0"/>
              </a:rPr>
              <a:t>: Biomass gasifiers can be used to generate electricity by burning the syngas in a gas turbine or internal combustion engine.</a:t>
            </a:r>
          </a:p>
          <a:p>
            <a:pPr algn="l">
              <a:buFont typeface="Arial" panose="020B0604020202020204" pitchFamily="34" charset="0"/>
              <a:buChar char="•"/>
            </a:pPr>
            <a:r>
              <a:rPr lang="en-US" sz="3000" dirty="0">
                <a:solidFill>
                  <a:schemeClr val="accent1"/>
                </a:solidFill>
                <a:latin typeface="Bahnschrift SemiLight Condensed" panose="020B0502040204020203" pitchFamily="34" charset="0"/>
              </a:rPr>
              <a:t>Heat generation</a:t>
            </a:r>
            <a:r>
              <a:rPr lang="en-US" sz="3000" dirty="0">
                <a:latin typeface="Bahnschrift SemiLight Condensed" panose="020B0502040204020203" pitchFamily="34" charset="0"/>
              </a:rPr>
              <a:t>: Biomass gasifiers can be used to generate heat for industrial processes, space heating, or water heating.</a:t>
            </a:r>
          </a:p>
          <a:p>
            <a:pPr algn="l">
              <a:buFont typeface="Arial" panose="020B0604020202020204" pitchFamily="34" charset="0"/>
              <a:buChar char="•"/>
            </a:pPr>
            <a:r>
              <a:rPr lang="en-US" sz="3000" dirty="0">
                <a:solidFill>
                  <a:schemeClr val="accent1"/>
                </a:solidFill>
                <a:latin typeface="Bahnschrift SemiLight Condensed" panose="020B0502040204020203" pitchFamily="34" charset="0"/>
              </a:rPr>
              <a:t>Fuel for vehicles</a:t>
            </a:r>
            <a:r>
              <a:rPr lang="en-US" sz="3000" dirty="0">
                <a:latin typeface="Bahnschrift SemiLight Condensed" panose="020B0502040204020203" pitchFamily="34" charset="0"/>
              </a:rPr>
              <a:t>: Biomass gasifiers can be used to produce syngas that can be used as a fuel for vehicles, such as cars, buses, and trucks.</a:t>
            </a:r>
          </a:p>
          <a:p>
            <a:pPr algn="l">
              <a:buFont typeface="Arial" panose="020B0604020202020204" pitchFamily="34" charset="0"/>
              <a:buChar char="•"/>
            </a:pPr>
            <a:r>
              <a:rPr lang="en-US" sz="3000" dirty="0">
                <a:solidFill>
                  <a:schemeClr val="accent1"/>
                </a:solidFill>
                <a:latin typeface="Bahnschrift SemiLight Condensed" panose="020B0502040204020203" pitchFamily="34" charset="0"/>
              </a:rPr>
              <a:t>Production of chemicals</a:t>
            </a:r>
            <a:r>
              <a:rPr lang="en-US" sz="3000" dirty="0">
                <a:latin typeface="Bahnschrift SemiLight Condensed" panose="020B0502040204020203" pitchFamily="34" charset="0"/>
              </a:rPr>
              <a:t>: Biomass gasifiers can be used to produce a variety of chemicals, such as methanol, ethanol, and hydrogen.</a:t>
            </a:r>
          </a:p>
          <a:p>
            <a:endParaRPr lang="en-IN" dirty="0"/>
          </a:p>
        </p:txBody>
      </p:sp>
    </p:spTree>
    <p:extLst>
      <p:ext uri="{BB962C8B-B14F-4D97-AF65-F5344CB8AC3E}">
        <p14:creationId xmlns:p14="http://schemas.microsoft.com/office/powerpoint/2010/main" val="252584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CE302-1C4D-D6AC-DBBC-C4327DA52D0E}"/>
              </a:ext>
            </a:extLst>
          </p:cNvPr>
          <p:cNvSpPr>
            <a:spLocks noGrp="1"/>
          </p:cNvSpPr>
          <p:nvPr>
            <p:ph type="title"/>
          </p:nvPr>
        </p:nvSpPr>
        <p:spPr/>
        <p:txBody>
          <a:bodyPr>
            <a:normAutofit fontScale="90000"/>
          </a:bodyPr>
          <a:lstStyle/>
          <a:p>
            <a:r>
              <a:rPr lang="en-IN" sz="4000" dirty="0">
                <a:solidFill>
                  <a:srgbClr val="C00000"/>
                </a:solidFill>
                <a:latin typeface="Amasis MT Pro Medium" panose="02040604050005020304" pitchFamily="18" charset="0"/>
              </a:rPr>
              <a:t>Gasifier Biomass Feed Characteristics</a:t>
            </a:r>
          </a:p>
        </p:txBody>
      </p:sp>
      <p:sp>
        <p:nvSpPr>
          <p:cNvPr id="3" name="Content Placeholder 2">
            <a:extLst>
              <a:ext uri="{FF2B5EF4-FFF2-40B4-BE49-F238E27FC236}">
                <a16:creationId xmlns:a16="http://schemas.microsoft.com/office/drawing/2014/main" id="{EAFDCFE2-C96D-1CE9-F56F-50E6519AE7AF}"/>
              </a:ext>
            </a:extLst>
          </p:cNvPr>
          <p:cNvSpPr>
            <a:spLocks noGrp="1"/>
          </p:cNvSpPr>
          <p:nvPr>
            <p:ph idx="1"/>
          </p:nvPr>
        </p:nvSpPr>
        <p:spPr/>
        <p:txBody>
          <a:bodyPr/>
          <a:lstStyle/>
          <a:p>
            <a:r>
              <a:rPr lang="en-US" sz="3000" dirty="0">
                <a:latin typeface="Bahnschrift SemiLight Condensed" panose="020B0502040204020203" pitchFamily="34" charset="0"/>
              </a:rPr>
              <a:t>Gasification is a thermochemical process that converts biomass feedstock into a mixture of gases known as syngas (synthetic gas)</a:t>
            </a:r>
          </a:p>
          <a:p>
            <a:r>
              <a:rPr lang="en-US" sz="3000" dirty="0">
                <a:latin typeface="Bahnschrift SemiLight Condensed" panose="020B0502040204020203" pitchFamily="34" charset="0"/>
              </a:rPr>
              <a:t>The biomass feed characteristics play a crucial role in determining the efficiency and performance of a gasifier</a:t>
            </a:r>
          </a:p>
          <a:p>
            <a:pPr algn="just"/>
            <a:r>
              <a:rPr lang="en-IN" sz="3000" dirty="0">
                <a:solidFill>
                  <a:schemeClr val="accent1"/>
                </a:solidFill>
                <a:latin typeface="Bahnschrift SemiLight Condensed" panose="020B0502040204020203" pitchFamily="34" charset="0"/>
              </a:rPr>
              <a:t>Moisture Content: </a:t>
            </a:r>
            <a:r>
              <a:rPr lang="en-US" sz="3000" dirty="0">
                <a:latin typeface="Bahnschrift SemiLight Condensed" panose="020B0502040204020203" pitchFamily="34" charset="0"/>
              </a:rPr>
              <a:t>Higher moisture content requires additional energy to evaporate the water, reducing the overall efficiency of the gasification process. Ideally, biomass feedstock should have low moisture content to maximize gas production.</a:t>
            </a:r>
            <a:endParaRPr lang="en-IN" sz="3000" dirty="0">
              <a:latin typeface="Bahnschrift SemiLight Condensed" panose="020B0502040204020203" pitchFamily="34" charset="0"/>
            </a:endParaRPr>
          </a:p>
        </p:txBody>
      </p:sp>
    </p:spTree>
    <p:extLst>
      <p:ext uri="{BB962C8B-B14F-4D97-AF65-F5344CB8AC3E}">
        <p14:creationId xmlns:p14="http://schemas.microsoft.com/office/powerpoint/2010/main" val="34497284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F32294-1D01-A091-3283-4FB178870569}"/>
              </a:ext>
            </a:extLst>
          </p:cNvPr>
          <p:cNvSpPr>
            <a:spLocks noGrp="1"/>
          </p:cNvSpPr>
          <p:nvPr>
            <p:ph idx="1"/>
          </p:nvPr>
        </p:nvSpPr>
        <p:spPr/>
        <p:txBody>
          <a:bodyPr/>
          <a:lstStyle/>
          <a:p>
            <a:pPr algn="just"/>
            <a:r>
              <a:rPr lang="en-US" sz="3000" dirty="0">
                <a:solidFill>
                  <a:schemeClr val="accent1"/>
                </a:solidFill>
                <a:latin typeface="Bahnschrift SemiLight Condensed" panose="020B0502040204020203" pitchFamily="34" charset="0"/>
              </a:rPr>
              <a:t>Particle Size </a:t>
            </a:r>
            <a:r>
              <a:rPr lang="en-US" sz="3000" dirty="0">
                <a:latin typeface="Bahnschrift SemiLight Condensed" panose="020B0502040204020203" pitchFamily="34" charset="0"/>
              </a:rPr>
              <a:t>: The particle size influences the rate of heat transfer and gasification reactions. Smaller particle sizes generally result in faster reaction rates and better conversion of biomass into syngas</a:t>
            </a:r>
          </a:p>
          <a:p>
            <a:pPr algn="just"/>
            <a:endParaRPr lang="en-IN" sz="3000" dirty="0">
              <a:latin typeface="Bahnschrift SemiLight Condensed" panose="020B0502040204020203" pitchFamily="34" charset="0"/>
            </a:endParaRPr>
          </a:p>
        </p:txBody>
      </p:sp>
    </p:spTree>
    <p:extLst>
      <p:ext uri="{BB962C8B-B14F-4D97-AF65-F5344CB8AC3E}">
        <p14:creationId xmlns:p14="http://schemas.microsoft.com/office/powerpoint/2010/main" val="348430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1CC721-BF52-0C6E-8863-19143097DCA8}"/>
              </a:ext>
            </a:extLst>
          </p:cNvPr>
          <p:cNvSpPr txBox="1"/>
          <p:nvPr/>
        </p:nvSpPr>
        <p:spPr>
          <a:xfrm>
            <a:off x="3733013" y="2875002"/>
            <a:ext cx="4725974" cy="1107996"/>
          </a:xfrm>
          <a:prstGeom prst="rect">
            <a:avLst/>
          </a:prstGeom>
          <a:noFill/>
        </p:spPr>
        <p:txBody>
          <a:bodyPr wrap="none" rtlCol="0">
            <a:spAutoFit/>
          </a:bodyPr>
          <a:lstStyle/>
          <a:p>
            <a:r>
              <a:rPr lang="en-US" sz="6600" dirty="0">
                <a:solidFill>
                  <a:srgbClr val="CC0099"/>
                </a:solidFill>
                <a:latin typeface="Algerian" panose="04020705040A02060702" pitchFamily="82" charset="0"/>
              </a:rPr>
              <a:t>Thank you</a:t>
            </a:r>
          </a:p>
        </p:txBody>
      </p:sp>
    </p:spTree>
    <p:extLst>
      <p:ext uri="{BB962C8B-B14F-4D97-AF65-F5344CB8AC3E}">
        <p14:creationId xmlns:p14="http://schemas.microsoft.com/office/powerpoint/2010/main" val="4042179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5B0DF-0CF3-00E6-AA66-E97212540E6B}"/>
              </a:ext>
            </a:extLst>
          </p:cNvPr>
          <p:cNvSpPr>
            <a:spLocks noGrp="1"/>
          </p:cNvSpPr>
          <p:nvPr>
            <p:ph type="title"/>
          </p:nvPr>
        </p:nvSpPr>
        <p:spPr>
          <a:xfrm>
            <a:off x="980440" y="1676317"/>
            <a:ext cx="10515600" cy="573172"/>
          </a:xfrm>
        </p:spPr>
        <p:txBody>
          <a:bodyPr>
            <a:normAutofit fontScale="90000"/>
          </a:bodyPr>
          <a:lstStyle/>
          <a:p>
            <a:r>
              <a:rPr lang="en-US" sz="3600" dirty="0">
                <a:solidFill>
                  <a:srgbClr val="C00000"/>
                </a:solidFill>
                <a:latin typeface="Amasis MT Pro Medium" panose="02040604050005020304" pitchFamily="18" charset="0"/>
              </a:rPr>
              <a:t>Technologies of Renewable Energy Sources</a:t>
            </a:r>
            <a:br>
              <a:rPr lang="en-US" sz="3600" dirty="0">
                <a:solidFill>
                  <a:srgbClr val="C00000"/>
                </a:solidFill>
                <a:latin typeface="Amasis MT Pro Medium" panose="02040604050005020304" pitchFamily="18" charset="0"/>
              </a:rPr>
            </a:br>
            <a:r>
              <a:rPr lang="en-US" sz="3600" dirty="0">
                <a:solidFill>
                  <a:srgbClr val="C00000"/>
                </a:solidFill>
                <a:latin typeface="Amasis MT Pro Medium" panose="02040604050005020304" pitchFamily="18" charset="0"/>
              </a:rPr>
              <a:t>BEE654B</a:t>
            </a:r>
            <a:br>
              <a:rPr lang="en-US" sz="3600" dirty="0">
                <a:solidFill>
                  <a:srgbClr val="C00000"/>
                </a:solidFill>
                <a:latin typeface="Amasis MT Pro Medium" panose="02040604050005020304" pitchFamily="18" charset="0"/>
              </a:rPr>
            </a:br>
            <a:br>
              <a:rPr lang="en-US" dirty="0">
                <a:solidFill>
                  <a:srgbClr val="C00000"/>
                </a:solidFill>
              </a:rPr>
            </a:br>
            <a:endParaRPr lang="en-IN" dirty="0"/>
          </a:p>
        </p:txBody>
      </p:sp>
      <p:sp>
        <p:nvSpPr>
          <p:cNvPr id="3" name="Content Placeholder 2">
            <a:extLst>
              <a:ext uri="{FF2B5EF4-FFF2-40B4-BE49-F238E27FC236}">
                <a16:creationId xmlns:a16="http://schemas.microsoft.com/office/drawing/2014/main" id="{82D9C102-86D8-B60E-50A7-27BB49E5F9E0}"/>
              </a:ext>
            </a:extLst>
          </p:cNvPr>
          <p:cNvSpPr>
            <a:spLocks noGrp="1"/>
          </p:cNvSpPr>
          <p:nvPr>
            <p:ph idx="1"/>
          </p:nvPr>
        </p:nvSpPr>
        <p:spPr/>
        <p:txBody>
          <a:bodyPr>
            <a:normAutofit fontScale="92500" lnSpcReduction="20000"/>
          </a:bodyPr>
          <a:lstStyle/>
          <a:p>
            <a:r>
              <a:rPr lang="en-IN" dirty="0">
                <a:latin typeface="Amasis MT Pro Medium" panose="02040604050005020304" pitchFamily="18" charset="0"/>
              </a:rPr>
              <a:t>Module-1 –Introduction and Energy from Sun</a:t>
            </a:r>
          </a:p>
          <a:p>
            <a:r>
              <a:rPr lang="en-IN" dirty="0">
                <a:latin typeface="Amasis MT Pro Medium" panose="02040604050005020304" pitchFamily="18" charset="0"/>
              </a:rPr>
              <a:t>Module-2 -Solar Thermal Energy Collectors and Solar Cells </a:t>
            </a:r>
          </a:p>
          <a:p>
            <a:r>
              <a:rPr lang="en-IN" dirty="0">
                <a:latin typeface="Amasis MT Pro Medium" panose="02040604050005020304" pitchFamily="18" charset="0"/>
              </a:rPr>
              <a:t>Module-3 -Hydrogen Energy, Wind Energy, Geothermal &amp; </a:t>
            </a:r>
            <a:r>
              <a:rPr lang="en-US" dirty="0">
                <a:latin typeface="Amasis MT Pro Medium" panose="02040604050005020304" pitchFamily="18" charset="0"/>
              </a:rPr>
              <a:t>Solid</a:t>
            </a:r>
          </a:p>
          <a:p>
            <a:pPr marL="0" indent="0">
              <a:buNone/>
            </a:pPr>
            <a:r>
              <a:rPr lang="en-US" dirty="0">
                <a:latin typeface="Amasis MT Pro Medium" panose="02040604050005020304" pitchFamily="18" charset="0"/>
              </a:rPr>
              <a:t> waste and Agricultural Refuse</a:t>
            </a:r>
            <a:endParaRPr lang="en-IN" dirty="0">
              <a:latin typeface="Amasis MT Pro Medium" panose="02040604050005020304" pitchFamily="18" charset="0"/>
            </a:endParaRPr>
          </a:p>
          <a:p>
            <a:r>
              <a:rPr lang="en-IN" dirty="0">
                <a:latin typeface="Amasis MT Pro Medium" panose="02040604050005020304" pitchFamily="18" charset="0"/>
              </a:rPr>
              <a:t>Module-4 –Biomass ,Biogas and Tidal Power</a:t>
            </a:r>
          </a:p>
          <a:p>
            <a:r>
              <a:rPr lang="en-IN" dirty="0">
                <a:latin typeface="Amasis MT Pro Medium" panose="02040604050005020304" pitchFamily="18" charset="0"/>
              </a:rPr>
              <a:t>Module-5 – Sea Wave and Ocean Thermal Energy</a:t>
            </a:r>
          </a:p>
          <a:p>
            <a:pPr marL="0" indent="0">
              <a:buNone/>
            </a:pPr>
            <a:r>
              <a:rPr lang="en-IN" dirty="0">
                <a:solidFill>
                  <a:schemeClr val="accent2"/>
                </a:solidFill>
                <a:latin typeface="Amasis MT Pro Medium" panose="02040604050005020304" pitchFamily="18" charset="0"/>
              </a:rPr>
              <a:t>Text Books:</a:t>
            </a:r>
          </a:p>
          <a:p>
            <a:pPr marL="0" indent="0">
              <a:buNone/>
            </a:pPr>
            <a:r>
              <a:rPr lang="en-IN" dirty="0">
                <a:latin typeface="Amasis MT Pro Medium" panose="02040604050005020304" pitchFamily="18" charset="0"/>
              </a:rPr>
              <a:t>1. </a:t>
            </a:r>
            <a:r>
              <a:rPr lang="en-IN" dirty="0">
                <a:solidFill>
                  <a:schemeClr val="accent2"/>
                </a:solidFill>
                <a:latin typeface="Amasis MT Pro Medium" panose="02040604050005020304" pitchFamily="18" charset="0"/>
              </a:rPr>
              <a:t>Nonconventional Energy sources, </a:t>
            </a:r>
            <a:r>
              <a:rPr lang="en-IN" dirty="0" err="1">
                <a:latin typeface="Amasis MT Pro Medium" panose="02040604050005020304" pitchFamily="18" charset="0"/>
              </a:rPr>
              <a:t>Shobh</a:t>
            </a:r>
            <a:r>
              <a:rPr lang="en-IN" dirty="0">
                <a:latin typeface="Amasis MT Pro Medium" panose="02040604050005020304" pitchFamily="18" charset="0"/>
              </a:rPr>
              <a:t> Nath Singh, Pearson Publication, First Edition 2015 </a:t>
            </a:r>
          </a:p>
          <a:p>
            <a:pPr marL="0" indent="0">
              <a:buNone/>
            </a:pPr>
            <a:r>
              <a:rPr lang="en-IN" dirty="0">
                <a:latin typeface="Amasis MT Pro Medium" panose="02040604050005020304" pitchFamily="18" charset="0"/>
              </a:rPr>
              <a:t>2. </a:t>
            </a:r>
            <a:r>
              <a:rPr lang="en-IN" dirty="0">
                <a:solidFill>
                  <a:schemeClr val="accent2"/>
                </a:solidFill>
                <a:latin typeface="Amasis MT Pro Medium" panose="02040604050005020304" pitchFamily="18" charset="0"/>
              </a:rPr>
              <a:t>Energy Technology, </a:t>
            </a:r>
            <a:r>
              <a:rPr lang="en-IN" dirty="0" err="1">
                <a:solidFill>
                  <a:schemeClr val="accent2"/>
                </a:solidFill>
                <a:latin typeface="Amasis MT Pro Medium" panose="02040604050005020304" pitchFamily="18" charset="0"/>
              </a:rPr>
              <a:t>S.Rao</a:t>
            </a:r>
            <a:r>
              <a:rPr lang="en-IN" dirty="0">
                <a:solidFill>
                  <a:schemeClr val="accent2"/>
                </a:solidFill>
                <a:latin typeface="Amasis MT Pro Medium" panose="02040604050005020304" pitchFamily="18" charset="0"/>
              </a:rPr>
              <a:t> and </a:t>
            </a:r>
            <a:r>
              <a:rPr lang="en-IN" dirty="0" err="1">
                <a:solidFill>
                  <a:schemeClr val="accent2"/>
                </a:solidFill>
                <a:latin typeface="Amasis MT Pro Medium" panose="02040604050005020304" pitchFamily="18" charset="0"/>
              </a:rPr>
              <a:t>Dr.</a:t>
            </a:r>
            <a:r>
              <a:rPr lang="en-IN" dirty="0">
                <a:solidFill>
                  <a:schemeClr val="accent2"/>
                </a:solidFill>
                <a:latin typeface="Amasis MT Pro Medium" panose="02040604050005020304" pitchFamily="18" charset="0"/>
              </a:rPr>
              <a:t> B.B. </a:t>
            </a:r>
            <a:r>
              <a:rPr lang="en-IN" dirty="0" err="1">
                <a:solidFill>
                  <a:schemeClr val="accent2"/>
                </a:solidFill>
                <a:latin typeface="Amasis MT Pro Medium" panose="02040604050005020304" pitchFamily="18" charset="0"/>
              </a:rPr>
              <a:t>Parulekar</a:t>
            </a:r>
            <a:r>
              <a:rPr lang="en-IN" dirty="0">
                <a:latin typeface="Amasis MT Pro Medium" panose="02040604050005020304" pitchFamily="18" charset="0"/>
              </a:rPr>
              <a:t>, Khanna Publication, 2nd Edition, 1996. </a:t>
            </a:r>
          </a:p>
          <a:p>
            <a:endParaRPr lang="en-IN" dirty="0"/>
          </a:p>
        </p:txBody>
      </p:sp>
    </p:spTree>
    <p:extLst>
      <p:ext uri="{BB962C8B-B14F-4D97-AF65-F5344CB8AC3E}">
        <p14:creationId xmlns:p14="http://schemas.microsoft.com/office/powerpoint/2010/main" val="141849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Effect transition="in" filter="fade">
                                      <p:cBhvr>
                                        <p:cTn id="70" dur="1000"/>
                                        <p:tgtEl>
                                          <p:spTgt spid="3">
                                            <p:txEl>
                                              <p:pRg st="8" end="8"/>
                                            </p:txEl>
                                          </p:spTgt>
                                        </p:tgtEl>
                                      </p:cBhvr>
                                    </p:animEffect>
                                    <p:anim calcmode="lin" valueType="num">
                                      <p:cBhvr>
                                        <p:cTn id="7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2776B-9A3B-5FFB-451F-6EC8D628E932}"/>
              </a:ext>
            </a:extLst>
          </p:cNvPr>
          <p:cNvSpPr>
            <a:spLocks noGrp="1"/>
          </p:cNvSpPr>
          <p:nvPr>
            <p:ph type="title"/>
          </p:nvPr>
        </p:nvSpPr>
        <p:spPr>
          <a:xfrm>
            <a:off x="340360" y="1077606"/>
            <a:ext cx="10515600" cy="573172"/>
          </a:xfrm>
        </p:spPr>
        <p:txBody>
          <a:bodyPr>
            <a:normAutofit/>
          </a:bodyPr>
          <a:lstStyle/>
          <a:p>
            <a:r>
              <a:rPr lang="en-IN" sz="3200" dirty="0">
                <a:solidFill>
                  <a:srgbClr val="C00000"/>
                </a:solidFill>
                <a:latin typeface="Amasis MT Pro Medium" panose="02040604050005020304" pitchFamily="18" charset="0"/>
              </a:rPr>
              <a:t>Updraft Gasifier </a:t>
            </a:r>
          </a:p>
        </p:txBody>
      </p:sp>
      <p:pic>
        <p:nvPicPr>
          <p:cNvPr id="4" name="Content Placeholder 3">
            <a:extLst>
              <a:ext uri="{FF2B5EF4-FFF2-40B4-BE49-F238E27FC236}">
                <a16:creationId xmlns:a16="http://schemas.microsoft.com/office/drawing/2014/main" id="{91C1DA07-1944-3628-CDB9-68C303AF5ABB}"/>
              </a:ext>
            </a:extLst>
          </p:cNvPr>
          <p:cNvPicPr>
            <a:picLocks noGrp="1" noChangeAspect="1"/>
          </p:cNvPicPr>
          <p:nvPr>
            <p:ph idx="1"/>
          </p:nvPr>
        </p:nvPicPr>
        <p:blipFill>
          <a:blip r:embed="rId2"/>
          <a:stretch>
            <a:fillRect/>
          </a:stretch>
        </p:blipFill>
        <p:spPr>
          <a:xfrm>
            <a:off x="8107680" y="1811495"/>
            <a:ext cx="3417253" cy="4423347"/>
          </a:xfrm>
          <a:prstGeom prst="rect">
            <a:avLst/>
          </a:prstGeom>
        </p:spPr>
      </p:pic>
      <p:sp>
        <p:nvSpPr>
          <p:cNvPr id="6" name="TextBox 5">
            <a:extLst>
              <a:ext uri="{FF2B5EF4-FFF2-40B4-BE49-F238E27FC236}">
                <a16:creationId xmlns:a16="http://schemas.microsoft.com/office/drawing/2014/main" id="{B6F963A3-7BD4-9C76-BBC7-581D3EC475D7}"/>
              </a:ext>
            </a:extLst>
          </p:cNvPr>
          <p:cNvSpPr txBox="1"/>
          <p:nvPr/>
        </p:nvSpPr>
        <p:spPr>
          <a:xfrm>
            <a:off x="340360" y="1650778"/>
            <a:ext cx="7767320" cy="4832092"/>
          </a:xfrm>
          <a:prstGeom prst="rect">
            <a:avLst/>
          </a:prstGeom>
          <a:noFill/>
        </p:spPr>
        <p:txBody>
          <a:bodyPr wrap="square">
            <a:spAutoFit/>
          </a:bodyPr>
          <a:lstStyle/>
          <a:p>
            <a:r>
              <a:rPr lang="en-US" sz="2800" dirty="0">
                <a:latin typeface="Bahnschrift SemiLight Condensed" panose="020B0502040204020203" pitchFamily="34" charset="0"/>
              </a:rPr>
              <a:t>An updraft gasifier is a type of gasifier that uses a counter-current flow of fuel and gas</a:t>
            </a:r>
          </a:p>
          <a:p>
            <a:endParaRPr lang="en-US" sz="2800" dirty="0">
              <a:latin typeface="Bahnschrift SemiLight Condensed" panose="020B0502040204020203" pitchFamily="34" charset="0"/>
            </a:endParaRPr>
          </a:p>
          <a:p>
            <a:r>
              <a:rPr lang="en-US" sz="2800" dirty="0">
                <a:latin typeface="Bahnschrift SemiLight Condensed" panose="020B0502040204020203" pitchFamily="34" charset="0"/>
              </a:rPr>
              <a:t>The fuel is fed into the top of the gasifier and the gas is drawn out of the bottom</a:t>
            </a:r>
          </a:p>
          <a:p>
            <a:endParaRPr lang="en-US" sz="2800" dirty="0">
              <a:latin typeface="Bahnschrift SemiLight Condensed" panose="020B0502040204020203" pitchFamily="34" charset="0"/>
            </a:endParaRPr>
          </a:p>
          <a:p>
            <a:r>
              <a:rPr lang="en-US" sz="2800" dirty="0">
                <a:latin typeface="Bahnschrift SemiLight Condensed" panose="020B0502040204020203" pitchFamily="34" charset="0"/>
              </a:rPr>
              <a:t>The hot gas flows up through the fuel bed, causing it to pyrolyze and gasify</a:t>
            </a:r>
          </a:p>
          <a:p>
            <a:endParaRPr lang="en-US" sz="2800" dirty="0">
              <a:latin typeface="Bahnschrift SemiLight Condensed" panose="020B0502040204020203" pitchFamily="34" charset="0"/>
            </a:endParaRPr>
          </a:p>
          <a:p>
            <a:r>
              <a:rPr lang="en-US" sz="2800" dirty="0">
                <a:latin typeface="Bahnschrift SemiLight Condensed" panose="020B0502040204020203" pitchFamily="34" charset="0"/>
              </a:rPr>
              <a:t>Updraft gasifiers are the simplest type of gasifier and are easy to build and operate</a:t>
            </a:r>
          </a:p>
        </p:txBody>
      </p:sp>
    </p:spTree>
    <p:extLst>
      <p:ext uri="{BB962C8B-B14F-4D97-AF65-F5344CB8AC3E}">
        <p14:creationId xmlns:p14="http://schemas.microsoft.com/office/powerpoint/2010/main" val="1805968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1000"/>
                                        <p:tgtEl>
                                          <p:spTgt spid="6">
                                            <p:txEl>
                                              <p:pRg st="0" end="0"/>
                                            </p:txEl>
                                          </p:spTgt>
                                        </p:tgtEl>
                                      </p:cBhvr>
                                    </p:animEffect>
                                    <p:anim calcmode="lin" valueType="num">
                                      <p:cBhvr>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1000"/>
                                        <p:tgtEl>
                                          <p:spTgt spid="6">
                                            <p:txEl>
                                              <p:pRg st="2" end="2"/>
                                            </p:txEl>
                                          </p:spTgt>
                                        </p:tgtEl>
                                      </p:cBhvr>
                                    </p:animEffect>
                                    <p:anim calcmode="lin" valueType="num">
                                      <p:cBhvr>
                                        <p:cTn id="29"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Effect transition="in" filter="fade">
                                      <p:cBhvr>
                                        <p:cTn id="35" dur="1000"/>
                                        <p:tgtEl>
                                          <p:spTgt spid="6">
                                            <p:txEl>
                                              <p:pRg st="4" end="4"/>
                                            </p:txEl>
                                          </p:spTgt>
                                        </p:tgtEl>
                                      </p:cBhvr>
                                    </p:animEffect>
                                    <p:anim calcmode="lin" valueType="num">
                                      <p:cBhvr>
                                        <p:cTn id="36"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6" end="6"/>
                                            </p:txEl>
                                          </p:spTgt>
                                        </p:tgtEl>
                                        <p:attrNameLst>
                                          <p:attrName>style.visibility</p:attrName>
                                        </p:attrNameLst>
                                      </p:cBhvr>
                                      <p:to>
                                        <p:strVal val="visible"/>
                                      </p:to>
                                    </p:set>
                                    <p:animEffect transition="in" filter="fade">
                                      <p:cBhvr>
                                        <p:cTn id="42" dur="1000"/>
                                        <p:tgtEl>
                                          <p:spTgt spid="6">
                                            <p:txEl>
                                              <p:pRg st="6" end="6"/>
                                            </p:txEl>
                                          </p:spTgt>
                                        </p:tgtEl>
                                      </p:cBhvr>
                                    </p:animEffect>
                                    <p:anim calcmode="lin" valueType="num">
                                      <p:cBhvr>
                                        <p:cTn id="43"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47A39-D6BF-1F31-25D0-D51688BF0589}"/>
              </a:ext>
            </a:extLst>
          </p:cNvPr>
          <p:cNvSpPr>
            <a:spLocks noGrp="1"/>
          </p:cNvSpPr>
          <p:nvPr>
            <p:ph type="title"/>
          </p:nvPr>
        </p:nvSpPr>
        <p:spPr/>
        <p:txBody>
          <a:bodyPr>
            <a:normAutofit fontScale="90000"/>
          </a:bodyPr>
          <a:lstStyle/>
          <a:p>
            <a:r>
              <a:rPr lang="en-IN" sz="4400" dirty="0">
                <a:solidFill>
                  <a:srgbClr val="C00000"/>
                </a:solidFill>
                <a:latin typeface="Amasis MT Pro Medium" panose="02040604050005020304" pitchFamily="18" charset="0"/>
              </a:rPr>
              <a:t>Updraft Gasifier </a:t>
            </a:r>
            <a:endParaRPr lang="en-IN" dirty="0"/>
          </a:p>
        </p:txBody>
      </p:sp>
      <p:sp>
        <p:nvSpPr>
          <p:cNvPr id="3" name="Content Placeholder 2">
            <a:extLst>
              <a:ext uri="{FF2B5EF4-FFF2-40B4-BE49-F238E27FC236}">
                <a16:creationId xmlns:a16="http://schemas.microsoft.com/office/drawing/2014/main" id="{61A98A7C-0F04-FFB3-4667-18F8F226D4AD}"/>
              </a:ext>
            </a:extLst>
          </p:cNvPr>
          <p:cNvSpPr>
            <a:spLocks noGrp="1"/>
          </p:cNvSpPr>
          <p:nvPr>
            <p:ph idx="1"/>
          </p:nvPr>
        </p:nvSpPr>
        <p:spPr>
          <a:xfrm>
            <a:off x="838200" y="1825625"/>
            <a:ext cx="11211560" cy="4351338"/>
          </a:xfrm>
        </p:spPr>
        <p:txBody>
          <a:bodyPr>
            <a:normAutofit/>
          </a:bodyPr>
          <a:lstStyle/>
          <a:p>
            <a:pPr algn="l">
              <a:buFont typeface="Arial" panose="020B0604020202020204" pitchFamily="34" charset="0"/>
              <a:buChar char="•"/>
            </a:pPr>
            <a:r>
              <a:rPr lang="en-US" dirty="0">
                <a:solidFill>
                  <a:srgbClr val="FF0000"/>
                </a:solidFill>
                <a:latin typeface="Bahnschrift SemiLight Condensed" panose="020B0502040204020203" pitchFamily="34" charset="0"/>
              </a:rPr>
              <a:t>Fuel bed</a:t>
            </a:r>
            <a:r>
              <a:rPr lang="en-US" dirty="0">
                <a:latin typeface="Bahnschrift SemiLight Condensed" panose="020B0502040204020203" pitchFamily="34" charset="0"/>
              </a:rPr>
              <a:t>: The fuel bed is where the fuel is burned. It is typically made of a porous material, such as sand or gravel, to allow for good airflow.</a:t>
            </a:r>
          </a:p>
          <a:p>
            <a:pPr algn="l">
              <a:buFont typeface="Arial" panose="020B0604020202020204" pitchFamily="34" charset="0"/>
              <a:buChar char="•"/>
            </a:pPr>
            <a:r>
              <a:rPr lang="en-US" dirty="0">
                <a:solidFill>
                  <a:srgbClr val="FF0000"/>
                </a:solidFill>
                <a:latin typeface="Bahnschrift SemiLight Condensed" panose="020B0502040204020203" pitchFamily="34" charset="0"/>
              </a:rPr>
              <a:t>Gasifier</a:t>
            </a:r>
            <a:r>
              <a:rPr lang="en-US" dirty="0">
                <a:latin typeface="Bahnschrift SemiLight Condensed" panose="020B0502040204020203" pitchFamily="34" charset="0"/>
              </a:rPr>
              <a:t>: The gasifier is where the fuel is converted into gas. It is typically made of a refractory material, such as a firebrick, to withstand the high temperatures of the gasification process.</a:t>
            </a:r>
          </a:p>
          <a:p>
            <a:pPr algn="l">
              <a:buFont typeface="Arial" panose="020B0604020202020204" pitchFamily="34" charset="0"/>
              <a:buChar char="•"/>
            </a:pPr>
            <a:r>
              <a:rPr lang="en-US" dirty="0">
                <a:solidFill>
                  <a:srgbClr val="FF0000"/>
                </a:solidFill>
                <a:latin typeface="Bahnschrift SemiLight Condensed" panose="020B0502040204020203" pitchFamily="34" charset="0"/>
              </a:rPr>
              <a:t>Heat exchanger</a:t>
            </a:r>
            <a:r>
              <a:rPr lang="en-US" dirty="0">
                <a:latin typeface="Bahnschrift SemiLight Condensed" panose="020B0502040204020203" pitchFamily="34" charset="0"/>
              </a:rPr>
              <a:t>: The heat exchanger is used to cool the gas before it is used. It is typically made of a metal, such as steel, that can withstand the high temperatures of the gas.</a:t>
            </a:r>
          </a:p>
          <a:p>
            <a:pPr algn="l">
              <a:buFont typeface="Arial" panose="020B0604020202020204" pitchFamily="34" charset="0"/>
              <a:buChar char="•"/>
            </a:pPr>
            <a:r>
              <a:rPr lang="en-US" dirty="0">
                <a:solidFill>
                  <a:srgbClr val="FF0000"/>
                </a:solidFill>
                <a:latin typeface="Bahnschrift SemiLight Condensed" panose="020B0502040204020203" pitchFamily="34" charset="0"/>
              </a:rPr>
              <a:t>Burner</a:t>
            </a:r>
            <a:r>
              <a:rPr lang="en-US" dirty="0">
                <a:latin typeface="Bahnschrift SemiLight Condensed" panose="020B0502040204020203" pitchFamily="34" charset="0"/>
              </a:rPr>
              <a:t>: The burner is used to ignite the fuel in the gasifier. It is typically made of a metal, such as steel, that can withstand the high temperatures of the gasification process.</a:t>
            </a:r>
          </a:p>
          <a:p>
            <a:endParaRPr lang="en-IN" dirty="0"/>
          </a:p>
        </p:txBody>
      </p:sp>
    </p:spTree>
    <p:extLst>
      <p:ext uri="{BB962C8B-B14F-4D97-AF65-F5344CB8AC3E}">
        <p14:creationId xmlns:p14="http://schemas.microsoft.com/office/powerpoint/2010/main" val="1147478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51510-1BD7-EDA0-2545-83DE2E911ABB}"/>
              </a:ext>
            </a:extLst>
          </p:cNvPr>
          <p:cNvSpPr>
            <a:spLocks noGrp="1"/>
          </p:cNvSpPr>
          <p:nvPr>
            <p:ph type="title"/>
          </p:nvPr>
        </p:nvSpPr>
        <p:spPr/>
        <p:txBody>
          <a:bodyPr>
            <a:normAutofit fontScale="90000"/>
          </a:bodyPr>
          <a:lstStyle/>
          <a:p>
            <a:r>
              <a:rPr lang="en-IN" sz="4400" dirty="0">
                <a:solidFill>
                  <a:srgbClr val="C00000"/>
                </a:solidFill>
                <a:latin typeface="Amasis MT Pro Medium" panose="02040604050005020304" pitchFamily="18" charset="0"/>
              </a:rPr>
              <a:t>Updraft Gasifier </a:t>
            </a:r>
            <a:endParaRPr lang="en-IN" dirty="0"/>
          </a:p>
        </p:txBody>
      </p:sp>
      <p:sp>
        <p:nvSpPr>
          <p:cNvPr id="3" name="Content Placeholder 2">
            <a:extLst>
              <a:ext uri="{FF2B5EF4-FFF2-40B4-BE49-F238E27FC236}">
                <a16:creationId xmlns:a16="http://schemas.microsoft.com/office/drawing/2014/main" id="{34695D62-12CF-4970-A618-A97A8466AAED}"/>
              </a:ext>
            </a:extLst>
          </p:cNvPr>
          <p:cNvSpPr>
            <a:spLocks noGrp="1"/>
          </p:cNvSpPr>
          <p:nvPr>
            <p:ph idx="1"/>
          </p:nvPr>
        </p:nvSpPr>
        <p:spPr/>
        <p:txBody>
          <a:bodyPr/>
          <a:lstStyle/>
          <a:p>
            <a:pPr algn="just"/>
            <a:r>
              <a:rPr lang="en-US" dirty="0">
                <a:latin typeface="Bahnschrift SemiLight Condensed" panose="020B0502040204020203" pitchFamily="34" charset="0"/>
              </a:rPr>
              <a:t>Updraft gasifiers are typically used for </a:t>
            </a:r>
            <a:r>
              <a:rPr lang="en-US" dirty="0">
                <a:solidFill>
                  <a:schemeClr val="accent1"/>
                </a:solidFill>
                <a:latin typeface="Bahnschrift SemiLight Condensed" panose="020B0502040204020203" pitchFamily="34" charset="0"/>
              </a:rPr>
              <a:t>small-scale applications</a:t>
            </a:r>
            <a:r>
              <a:rPr lang="en-US" dirty="0">
                <a:latin typeface="Bahnschrift SemiLight Condensed" panose="020B0502040204020203" pitchFamily="34" charset="0"/>
              </a:rPr>
              <a:t>, such as </a:t>
            </a:r>
            <a:r>
              <a:rPr lang="en-US" dirty="0">
                <a:solidFill>
                  <a:schemeClr val="accent1"/>
                </a:solidFill>
                <a:latin typeface="Bahnschrift SemiLight Condensed" panose="020B0502040204020203" pitchFamily="34" charset="0"/>
              </a:rPr>
              <a:t>cooking</a:t>
            </a:r>
            <a:r>
              <a:rPr lang="en-US" dirty="0">
                <a:latin typeface="Bahnschrift SemiLight Condensed" panose="020B0502040204020203" pitchFamily="34" charset="0"/>
              </a:rPr>
              <a:t> and </a:t>
            </a:r>
            <a:r>
              <a:rPr lang="en-US" dirty="0">
                <a:solidFill>
                  <a:schemeClr val="accent1"/>
                </a:solidFill>
                <a:latin typeface="Bahnschrift SemiLight Condensed" panose="020B0502040204020203" pitchFamily="34" charset="0"/>
              </a:rPr>
              <a:t>heating</a:t>
            </a:r>
            <a:r>
              <a:rPr lang="en-US" dirty="0">
                <a:latin typeface="Bahnschrift SemiLight Condensed" panose="020B0502040204020203" pitchFamily="34" charset="0"/>
              </a:rPr>
              <a:t>. They can also be used for larger-scale applications, such as </a:t>
            </a:r>
            <a:r>
              <a:rPr lang="en-US" dirty="0">
                <a:solidFill>
                  <a:schemeClr val="accent1"/>
                </a:solidFill>
                <a:latin typeface="Bahnschrift SemiLight Condensed" panose="020B0502040204020203" pitchFamily="34" charset="0"/>
              </a:rPr>
              <a:t>power generation and industrial processes</a:t>
            </a:r>
          </a:p>
          <a:p>
            <a:pPr algn="just"/>
            <a:r>
              <a:rPr lang="en-US" dirty="0">
                <a:latin typeface="Bahnschrift SemiLight Condensed" panose="020B0502040204020203" pitchFamily="34" charset="0"/>
              </a:rPr>
              <a:t>Overall, updraft gasifiers are a versatile and efficient way to convert biomass and other fuels into gas. They are a good option for small-scale applications where simplicity and cost are important factors.</a:t>
            </a:r>
            <a:endParaRPr lang="en-IN" dirty="0">
              <a:latin typeface="Bahnschrift SemiLight Condensed" panose="020B0502040204020203" pitchFamily="34" charset="0"/>
            </a:endParaRPr>
          </a:p>
        </p:txBody>
      </p:sp>
    </p:spTree>
    <p:extLst>
      <p:ext uri="{BB962C8B-B14F-4D97-AF65-F5344CB8AC3E}">
        <p14:creationId xmlns:p14="http://schemas.microsoft.com/office/powerpoint/2010/main" val="2792845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0383F-0F10-5F78-25AF-42D4D4CD9CCE}"/>
              </a:ext>
            </a:extLst>
          </p:cNvPr>
          <p:cNvSpPr>
            <a:spLocks noGrp="1"/>
          </p:cNvSpPr>
          <p:nvPr>
            <p:ph type="title"/>
          </p:nvPr>
        </p:nvSpPr>
        <p:spPr/>
        <p:txBody>
          <a:bodyPr>
            <a:normAutofit fontScale="90000"/>
          </a:bodyPr>
          <a:lstStyle/>
          <a:p>
            <a:r>
              <a:rPr lang="en-US" sz="4000" dirty="0">
                <a:solidFill>
                  <a:srgbClr val="C00000"/>
                </a:solidFill>
                <a:latin typeface="Amasis MT Pro Medium" panose="02040604050005020304" pitchFamily="18" charset="0"/>
              </a:rPr>
              <a:t>Downdraft gasifier</a:t>
            </a:r>
            <a:endParaRPr lang="en-IN" sz="4000" dirty="0">
              <a:solidFill>
                <a:srgbClr val="C00000"/>
              </a:solidFill>
              <a:latin typeface="Amasis MT Pro Medium" panose="02040604050005020304" pitchFamily="18" charset="0"/>
            </a:endParaRPr>
          </a:p>
        </p:txBody>
      </p:sp>
      <p:sp>
        <p:nvSpPr>
          <p:cNvPr id="3" name="Content Placeholder 2">
            <a:extLst>
              <a:ext uri="{FF2B5EF4-FFF2-40B4-BE49-F238E27FC236}">
                <a16:creationId xmlns:a16="http://schemas.microsoft.com/office/drawing/2014/main" id="{F5046A5F-9C17-4C89-1FC5-91ACB8D86E28}"/>
              </a:ext>
            </a:extLst>
          </p:cNvPr>
          <p:cNvSpPr>
            <a:spLocks noGrp="1"/>
          </p:cNvSpPr>
          <p:nvPr>
            <p:ph idx="1"/>
          </p:nvPr>
        </p:nvSpPr>
        <p:spPr>
          <a:xfrm>
            <a:off x="838200" y="1825625"/>
            <a:ext cx="6822440" cy="4351338"/>
          </a:xfrm>
        </p:spPr>
        <p:txBody>
          <a:bodyPr/>
          <a:lstStyle/>
          <a:p>
            <a:pPr algn="just"/>
            <a:r>
              <a:rPr lang="en-US" dirty="0">
                <a:latin typeface="Bahnschrift SemiLight Condensed" panose="020B0502040204020203" pitchFamily="34" charset="0"/>
              </a:rPr>
              <a:t>A downdraft gasifier is a type of gasifier that uses a downward flow of gas and air through a bed of fuel. The fuel is typically biomass, such as wood, agricultural waste, or municipal solid waste</a:t>
            </a:r>
          </a:p>
          <a:p>
            <a:pPr algn="just"/>
            <a:r>
              <a:rPr lang="en-US" dirty="0">
                <a:latin typeface="Bahnschrift SemiLight Condensed" panose="020B0502040204020203" pitchFamily="34" charset="0"/>
              </a:rPr>
              <a:t>Downdraft gasifiers have several advantages over other types of gasifiers</a:t>
            </a:r>
          </a:p>
          <a:p>
            <a:pPr algn="just"/>
            <a:r>
              <a:rPr lang="en-US" dirty="0">
                <a:latin typeface="Bahnschrift SemiLight Condensed" panose="020B0502040204020203" pitchFamily="34" charset="0"/>
              </a:rPr>
              <a:t>They are relatively simple to operate and maintain. They can be used with a wide variety of fuels. And they produce syngas with a high heating value</a:t>
            </a:r>
          </a:p>
          <a:p>
            <a:pPr algn="just"/>
            <a:endParaRPr lang="en-US" dirty="0">
              <a:latin typeface="Bahnschrift SemiLight Condensed" panose="020B0502040204020203" pitchFamily="34" charset="0"/>
            </a:endParaRPr>
          </a:p>
        </p:txBody>
      </p:sp>
      <p:pic>
        <p:nvPicPr>
          <p:cNvPr id="1028" name="Picture 4" descr="schematic diagram of a downdraft gasifier">
            <a:extLst>
              <a:ext uri="{FF2B5EF4-FFF2-40B4-BE49-F238E27FC236}">
                <a16:creationId xmlns:a16="http://schemas.microsoft.com/office/drawing/2014/main" id="{4B79422E-91FA-1FA8-4A71-15681574A9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7128" y="1690688"/>
            <a:ext cx="4092787" cy="4184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119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8"/>
                                        </p:tgtEl>
                                        <p:attrNameLst>
                                          <p:attrName>style.visibility</p:attrName>
                                        </p:attrNameLst>
                                      </p:cBhvr>
                                      <p:to>
                                        <p:strVal val="visible"/>
                                      </p:to>
                                    </p:set>
                                    <p:animEffect transition="in" filter="fade">
                                      <p:cBhvr>
                                        <p:cTn id="14" dur="1000"/>
                                        <p:tgtEl>
                                          <p:spTgt spid="1028"/>
                                        </p:tgtEl>
                                      </p:cBhvr>
                                    </p:animEffect>
                                    <p:anim calcmode="lin" valueType="num">
                                      <p:cBhvr>
                                        <p:cTn id="15" dur="1000" fill="hold"/>
                                        <p:tgtEl>
                                          <p:spTgt spid="1028"/>
                                        </p:tgtEl>
                                        <p:attrNameLst>
                                          <p:attrName>ppt_x</p:attrName>
                                        </p:attrNameLst>
                                      </p:cBhvr>
                                      <p:tavLst>
                                        <p:tav tm="0">
                                          <p:val>
                                            <p:strVal val="#ppt_x"/>
                                          </p:val>
                                        </p:tav>
                                        <p:tav tm="100000">
                                          <p:val>
                                            <p:strVal val="#ppt_x"/>
                                          </p:val>
                                        </p:tav>
                                      </p:tavLst>
                                    </p:anim>
                                    <p:anim calcmode="lin" valueType="num">
                                      <p:cBhvr>
                                        <p:cTn id="16"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1000"/>
                                        <p:tgtEl>
                                          <p:spTgt spid="3">
                                            <p:txEl>
                                              <p:pRg st="1" end="1"/>
                                            </p:txEl>
                                          </p:spTgt>
                                        </p:tgtEl>
                                      </p:cBhvr>
                                    </p:animEffect>
                                    <p:anim calcmode="lin" valueType="num">
                                      <p:cBhvr>
                                        <p:cTn id="2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1000"/>
                                        <p:tgtEl>
                                          <p:spTgt spid="3">
                                            <p:txEl>
                                              <p:pRg st="2" end="2"/>
                                            </p:txEl>
                                          </p:spTgt>
                                        </p:tgtEl>
                                      </p:cBhvr>
                                    </p:animEffect>
                                    <p:anim calcmode="lin" valueType="num">
                                      <p:cBhvr>
                                        <p:cTn id="3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0383F-0F10-5F78-25AF-42D4D4CD9CCE}"/>
              </a:ext>
            </a:extLst>
          </p:cNvPr>
          <p:cNvSpPr>
            <a:spLocks noGrp="1"/>
          </p:cNvSpPr>
          <p:nvPr>
            <p:ph type="title"/>
          </p:nvPr>
        </p:nvSpPr>
        <p:spPr/>
        <p:txBody>
          <a:bodyPr>
            <a:normAutofit fontScale="90000"/>
          </a:bodyPr>
          <a:lstStyle/>
          <a:p>
            <a:r>
              <a:rPr lang="en-US" sz="4000" dirty="0">
                <a:solidFill>
                  <a:srgbClr val="C00000"/>
                </a:solidFill>
                <a:latin typeface="Amasis MT Pro Medium" panose="02040604050005020304" pitchFamily="18" charset="0"/>
              </a:rPr>
              <a:t>Downdraft gasifier</a:t>
            </a:r>
            <a:endParaRPr lang="en-IN" sz="4000" dirty="0">
              <a:solidFill>
                <a:srgbClr val="C00000"/>
              </a:solidFill>
              <a:latin typeface="Amasis MT Pro Medium" panose="02040604050005020304" pitchFamily="18" charset="0"/>
            </a:endParaRPr>
          </a:p>
        </p:txBody>
      </p:sp>
      <p:sp>
        <p:nvSpPr>
          <p:cNvPr id="3" name="Content Placeholder 2">
            <a:extLst>
              <a:ext uri="{FF2B5EF4-FFF2-40B4-BE49-F238E27FC236}">
                <a16:creationId xmlns:a16="http://schemas.microsoft.com/office/drawing/2014/main" id="{F5046A5F-9C17-4C89-1FC5-91ACB8D86E28}"/>
              </a:ext>
            </a:extLst>
          </p:cNvPr>
          <p:cNvSpPr>
            <a:spLocks noGrp="1"/>
          </p:cNvSpPr>
          <p:nvPr>
            <p:ph idx="1"/>
          </p:nvPr>
        </p:nvSpPr>
        <p:spPr>
          <a:xfrm>
            <a:off x="838200" y="1825625"/>
            <a:ext cx="11099800" cy="4351338"/>
          </a:xfrm>
        </p:spPr>
        <p:txBody>
          <a:bodyPr/>
          <a:lstStyle/>
          <a:p>
            <a:pPr algn="just"/>
            <a:r>
              <a:rPr lang="en-US" dirty="0">
                <a:latin typeface="Bahnschrift SemiLight Condensed" panose="020B0502040204020203" pitchFamily="34" charset="0"/>
              </a:rPr>
              <a:t>Downdraft gasifiers also have some disadvantages. They can produce a </a:t>
            </a:r>
            <a:r>
              <a:rPr lang="en-US" dirty="0">
                <a:solidFill>
                  <a:schemeClr val="accent1"/>
                </a:solidFill>
                <a:latin typeface="Bahnschrift SemiLight Condensed" panose="020B0502040204020203" pitchFamily="34" charset="0"/>
              </a:rPr>
              <a:t>high concentration of tar</a:t>
            </a:r>
            <a:r>
              <a:rPr lang="en-US" dirty="0">
                <a:latin typeface="Bahnschrift SemiLight Condensed" panose="020B0502040204020203" pitchFamily="34" charset="0"/>
              </a:rPr>
              <a:t>, which can be harmful to the environment. They can also be difficult to start and stop.</a:t>
            </a:r>
          </a:p>
          <a:p>
            <a:pPr algn="just"/>
            <a:r>
              <a:rPr lang="en-US" u="sng" dirty="0">
                <a:solidFill>
                  <a:schemeClr val="accent1"/>
                </a:solidFill>
                <a:latin typeface="Bahnschrift SemiLight Condensed" panose="020B0502040204020203" pitchFamily="34" charset="0"/>
              </a:rPr>
              <a:t>Components </a:t>
            </a:r>
          </a:p>
          <a:p>
            <a:pPr algn="l">
              <a:buFont typeface="Arial" panose="020B0604020202020204" pitchFamily="34" charset="0"/>
              <a:buChar char="•"/>
            </a:pPr>
            <a:r>
              <a:rPr lang="en-US" dirty="0">
                <a:solidFill>
                  <a:schemeClr val="accent1"/>
                </a:solidFill>
                <a:latin typeface="Bahnschrift SemiLight Condensed" panose="020B0502040204020203" pitchFamily="34" charset="0"/>
              </a:rPr>
              <a:t>Feedstock:</a:t>
            </a:r>
            <a:r>
              <a:rPr lang="en-US" dirty="0">
                <a:latin typeface="Bahnschrift SemiLight Condensed" panose="020B0502040204020203" pitchFamily="34" charset="0"/>
              </a:rPr>
              <a:t> The feedstock is the material that is being gasified. It can be biomass, coal, or other organic materials.</a:t>
            </a:r>
          </a:p>
          <a:p>
            <a:pPr algn="l">
              <a:buFont typeface="Arial" panose="020B0604020202020204" pitchFamily="34" charset="0"/>
              <a:buChar char="•"/>
            </a:pPr>
            <a:r>
              <a:rPr lang="en-US" dirty="0">
                <a:solidFill>
                  <a:schemeClr val="accent1"/>
                </a:solidFill>
                <a:latin typeface="Bahnschrift SemiLight Condensed" panose="020B0502040204020203" pitchFamily="34" charset="0"/>
              </a:rPr>
              <a:t>Gasification agent</a:t>
            </a:r>
            <a:r>
              <a:rPr lang="en-US" dirty="0">
                <a:latin typeface="Bahnschrift SemiLight Condensed" panose="020B0502040204020203" pitchFamily="34" charset="0"/>
              </a:rPr>
              <a:t>: The gasification agent is the gas that is used to convert the feedstock into syngas. Air is the most common gasification agent, but other gases such as oxygen or steam can also be used.</a:t>
            </a:r>
          </a:p>
          <a:p>
            <a:pPr algn="just"/>
            <a:endParaRPr lang="en-US" dirty="0">
              <a:latin typeface="Bahnschrift SemiLight Condensed" panose="020B0502040204020203" pitchFamily="34" charset="0"/>
            </a:endParaRPr>
          </a:p>
          <a:p>
            <a:pPr algn="just"/>
            <a:endParaRPr lang="en-IN" dirty="0">
              <a:latin typeface="Bahnschrift SemiLight Condensed" panose="020B0502040204020203" pitchFamily="34" charset="0"/>
            </a:endParaRPr>
          </a:p>
        </p:txBody>
      </p:sp>
    </p:spTree>
    <p:extLst>
      <p:ext uri="{BB962C8B-B14F-4D97-AF65-F5344CB8AC3E}">
        <p14:creationId xmlns:p14="http://schemas.microsoft.com/office/powerpoint/2010/main" val="2352338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91AE8-78E9-9C7C-F2B6-25AB0E411ACF}"/>
              </a:ext>
            </a:extLst>
          </p:cNvPr>
          <p:cNvSpPr>
            <a:spLocks noGrp="1"/>
          </p:cNvSpPr>
          <p:nvPr>
            <p:ph type="title"/>
          </p:nvPr>
        </p:nvSpPr>
        <p:spPr/>
        <p:txBody>
          <a:bodyPr>
            <a:normAutofit fontScale="90000"/>
          </a:bodyPr>
          <a:lstStyle/>
          <a:p>
            <a:r>
              <a:rPr lang="en-US" sz="4400" dirty="0">
                <a:solidFill>
                  <a:srgbClr val="C00000"/>
                </a:solidFill>
                <a:latin typeface="Amasis MT Pro Medium" panose="02040604050005020304" pitchFamily="18" charset="0"/>
              </a:rPr>
              <a:t>Downdraft gasifier</a:t>
            </a:r>
            <a:endParaRPr lang="en-IN" dirty="0"/>
          </a:p>
        </p:txBody>
      </p:sp>
      <p:sp>
        <p:nvSpPr>
          <p:cNvPr id="3" name="Content Placeholder 2">
            <a:extLst>
              <a:ext uri="{FF2B5EF4-FFF2-40B4-BE49-F238E27FC236}">
                <a16:creationId xmlns:a16="http://schemas.microsoft.com/office/drawing/2014/main" id="{80F6D999-6735-E390-CCB6-AC57436D735E}"/>
              </a:ext>
            </a:extLst>
          </p:cNvPr>
          <p:cNvSpPr>
            <a:spLocks noGrp="1"/>
          </p:cNvSpPr>
          <p:nvPr>
            <p:ph idx="1"/>
          </p:nvPr>
        </p:nvSpPr>
        <p:spPr>
          <a:xfrm>
            <a:off x="838200" y="1825624"/>
            <a:ext cx="11049000" cy="4371975"/>
          </a:xfrm>
        </p:spPr>
        <p:txBody>
          <a:bodyPr>
            <a:normAutofit/>
          </a:bodyPr>
          <a:lstStyle/>
          <a:p>
            <a:pPr algn="l">
              <a:buFont typeface="Arial" panose="020B0604020202020204" pitchFamily="34" charset="0"/>
              <a:buChar char="•"/>
            </a:pPr>
            <a:r>
              <a:rPr lang="en-US" sz="3000" dirty="0">
                <a:solidFill>
                  <a:schemeClr val="accent1"/>
                </a:solidFill>
                <a:latin typeface="Bahnschrift SemiLight Condensed" panose="020B0502040204020203" pitchFamily="34" charset="0"/>
              </a:rPr>
              <a:t>Reactor:</a:t>
            </a:r>
            <a:r>
              <a:rPr lang="en-US" sz="3000" dirty="0">
                <a:latin typeface="Bahnschrift SemiLight Condensed" panose="020B0502040204020203" pitchFamily="34" charset="0"/>
              </a:rPr>
              <a:t> The reactor is the chamber where the gasification reaction takes place. It is typically made of a refractory material such as firebrick or ceramic.</a:t>
            </a:r>
          </a:p>
          <a:p>
            <a:pPr algn="l">
              <a:buFont typeface="Arial" panose="020B0604020202020204" pitchFamily="34" charset="0"/>
              <a:buChar char="•"/>
            </a:pPr>
            <a:r>
              <a:rPr lang="en-US" sz="3000" dirty="0">
                <a:solidFill>
                  <a:schemeClr val="accent1"/>
                </a:solidFill>
                <a:latin typeface="Bahnschrift SemiLight Condensed" panose="020B0502040204020203" pitchFamily="34" charset="0"/>
              </a:rPr>
              <a:t>Heat exchanger: </a:t>
            </a:r>
            <a:r>
              <a:rPr lang="en-US" sz="3000" dirty="0">
                <a:latin typeface="Bahnschrift SemiLight Condensed" panose="020B0502040204020203" pitchFamily="34" charset="0"/>
              </a:rPr>
              <a:t>The heat exchanger is used to recover heat from the syngas. The heat can be used to preheat the feedstock or to generate steam.</a:t>
            </a:r>
          </a:p>
          <a:p>
            <a:pPr algn="l">
              <a:buFont typeface="Arial" panose="020B0604020202020204" pitchFamily="34" charset="0"/>
              <a:buChar char="•"/>
            </a:pPr>
            <a:r>
              <a:rPr lang="en-US" sz="3000" dirty="0">
                <a:solidFill>
                  <a:schemeClr val="accent1"/>
                </a:solidFill>
                <a:latin typeface="Bahnschrift SemiLight Condensed" panose="020B0502040204020203" pitchFamily="34" charset="0"/>
              </a:rPr>
              <a:t>Cooler: </a:t>
            </a:r>
            <a:r>
              <a:rPr lang="en-US" sz="3000" dirty="0">
                <a:latin typeface="Bahnschrift SemiLight Condensed" panose="020B0502040204020203" pitchFamily="34" charset="0"/>
              </a:rPr>
              <a:t>The cooler is used to cool the syngas before it is used. The cooling helps to condense water vapor and other impurities in the syngas.</a:t>
            </a:r>
          </a:p>
          <a:p>
            <a:pPr algn="l">
              <a:buFont typeface="Arial" panose="020B0604020202020204" pitchFamily="34" charset="0"/>
              <a:buChar char="•"/>
            </a:pPr>
            <a:r>
              <a:rPr lang="en-US" sz="3000" dirty="0">
                <a:solidFill>
                  <a:schemeClr val="accent1"/>
                </a:solidFill>
                <a:latin typeface="Bahnschrift SemiLight Condensed" panose="020B0502040204020203" pitchFamily="34" charset="0"/>
              </a:rPr>
              <a:t>Gas cleaning system: </a:t>
            </a:r>
            <a:r>
              <a:rPr lang="en-US" sz="3000" dirty="0">
                <a:latin typeface="Bahnschrift SemiLight Condensed" panose="020B0502040204020203" pitchFamily="34" charset="0"/>
              </a:rPr>
              <a:t>The gas cleaning system is used to remove impurities from the syngas. The impurities can include tar, dust, and other contaminants.</a:t>
            </a:r>
          </a:p>
          <a:p>
            <a:endParaRPr lang="en-IN" dirty="0"/>
          </a:p>
        </p:txBody>
      </p:sp>
    </p:spTree>
    <p:extLst>
      <p:ext uri="{BB962C8B-B14F-4D97-AF65-F5344CB8AC3E}">
        <p14:creationId xmlns:p14="http://schemas.microsoft.com/office/powerpoint/2010/main" val="3938187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D2D4E-81CA-D0D5-AB27-E1B204A2D7C9}"/>
              </a:ext>
            </a:extLst>
          </p:cNvPr>
          <p:cNvSpPr>
            <a:spLocks noGrp="1"/>
          </p:cNvSpPr>
          <p:nvPr>
            <p:ph type="title"/>
          </p:nvPr>
        </p:nvSpPr>
        <p:spPr/>
        <p:txBody>
          <a:bodyPr>
            <a:normAutofit fontScale="90000"/>
          </a:bodyPr>
          <a:lstStyle/>
          <a:p>
            <a:r>
              <a:rPr lang="en-IN" sz="4000" dirty="0">
                <a:solidFill>
                  <a:srgbClr val="C00000"/>
                </a:solidFill>
                <a:latin typeface="Amasis MT Pro Medium" panose="02040604050005020304" pitchFamily="18" charset="0"/>
              </a:rPr>
              <a:t>Cross Draft Gasifier </a:t>
            </a:r>
          </a:p>
        </p:txBody>
      </p:sp>
      <p:pic>
        <p:nvPicPr>
          <p:cNvPr id="7" name="Content Placeholder 6">
            <a:extLst>
              <a:ext uri="{FF2B5EF4-FFF2-40B4-BE49-F238E27FC236}">
                <a16:creationId xmlns:a16="http://schemas.microsoft.com/office/drawing/2014/main" id="{B0152160-F502-F895-027A-00190E980733}"/>
              </a:ext>
            </a:extLst>
          </p:cNvPr>
          <p:cNvPicPr>
            <a:picLocks noGrp="1" noChangeAspect="1"/>
          </p:cNvPicPr>
          <p:nvPr>
            <p:ph idx="1"/>
          </p:nvPr>
        </p:nvPicPr>
        <p:blipFill>
          <a:blip r:embed="rId2"/>
          <a:stretch>
            <a:fillRect/>
          </a:stretch>
        </p:blipFill>
        <p:spPr>
          <a:xfrm>
            <a:off x="7604319" y="1690688"/>
            <a:ext cx="4587681" cy="3892782"/>
          </a:xfrm>
          <a:prstGeom prst="rect">
            <a:avLst/>
          </a:prstGeom>
        </p:spPr>
      </p:pic>
      <p:sp>
        <p:nvSpPr>
          <p:cNvPr id="9" name="TextBox 8">
            <a:extLst>
              <a:ext uri="{FF2B5EF4-FFF2-40B4-BE49-F238E27FC236}">
                <a16:creationId xmlns:a16="http://schemas.microsoft.com/office/drawing/2014/main" id="{E594C219-83DF-4C69-BD27-7A9CB7A7C834}"/>
              </a:ext>
            </a:extLst>
          </p:cNvPr>
          <p:cNvSpPr txBox="1"/>
          <p:nvPr/>
        </p:nvSpPr>
        <p:spPr>
          <a:xfrm>
            <a:off x="594140" y="1690688"/>
            <a:ext cx="7254240" cy="4708981"/>
          </a:xfrm>
          <a:prstGeom prst="rect">
            <a:avLst/>
          </a:prstGeom>
          <a:noFill/>
        </p:spPr>
        <p:txBody>
          <a:bodyPr wrap="square">
            <a:spAutoFit/>
          </a:bodyPr>
          <a:lstStyle/>
          <a:p>
            <a:r>
              <a:rPr lang="en-US" sz="3000" dirty="0">
                <a:latin typeface="Bahnschrift SemiLight Condensed" panose="020B0502040204020203" pitchFamily="34" charset="0"/>
              </a:rPr>
              <a:t>The fuel is fed into the top of the gasifier and the air is blown in from the side</a:t>
            </a:r>
          </a:p>
          <a:p>
            <a:r>
              <a:rPr lang="en-US" sz="3000" dirty="0">
                <a:latin typeface="Bahnschrift SemiLight Condensed" panose="020B0502040204020203" pitchFamily="34" charset="0"/>
              </a:rPr>
              <a:t>The fuel burns in the combustion zone and the heat from the combustion zone is used to heat the unburnt fuel in the reduction zone</a:t>
            </a:r>
          </a:p>
          <a:p>
            <a:r>
              <a:rPr lang="en-US" sz="3000" dirty="0">
                <a:latin typeface="Bahnschrift SemiLight Condensed" panose="020B0502040204020203" pitchFamily="34" charset="0"/>
              </a:rPr>
              <a:t>The unburnt fuel in the reduction zone reacts with the hot gasses from the combustion zone to produce syngas</a:t>
            </a:r>
          </a:p>
          <a:p>
            <a:r>
              <a:rPr lang="en-US" sz="3000" dirty="0">
                <a:latin typeface="Bahnschrift SemiLight Condensed" panose="020B0502040204020203" pitchFamily="34" charset="0"/>
              </a:rPr>
              <a:t>The syngas is then drawn out of the gasifier at the bottom.</a:t>
            </a:r>
            <a:endParaRPr lang="en-IN" sz="3000" dirty="0">
              <a:latin typeface="Bahnschrift SemiLight Condensed" panose="020B0502040204020203" pitchFamily="34" charset="0"/>
            </a:endParaRPr>
          </a:p>
        </p:txBody>
      </p:sp>
    </p:spTree>
    <p:extLst>
      <p:ext uri="{BB962C8B-B14F-4D97-AF65-F5344CB8AC3E}">
        <p14:creationId xmlns:p14="http://schemas.microsoft.com/office/powerpoint/2010/main" val="2669244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
                                            <p:txEl>
                                              <p:pRg st="0" end="0"/>
                                            </p:txEl>
                                          </p:spTgt>
                                        </p:tgtEl>
                                        <p:attrNameLst>
                                          <p:attrName>style.visibility</p:attrName>
                                        </p:attrNameLst>
                                      </p:cBhvr>
                                      <p:to>
                                        <p:strVal val="visible"/>
                                      </p:to>
                                    </p:set>
                                    <p:animEffect transition="in" filter="fade">
                                      <p:cBhvr>
                                        <p:cTn id="28" dur="1000"/>
                                        <p:tgtEl>
                                          <p:spTgt spid="9">
                                            <p:txEl>
                                              <p:pRg st="0" end="0"/>
                                            </p:txEl>
                                          </p:spTgt>
                                        </p:tgtEl>
                                      </p:cBhvr>
                                    </p:animEffect>
                                    <p:anim calcmode="lin" valueType="num">
                                      <p:cBhvr>
                                        <p:cTn id="29"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
                                            <p:txEl>
                                              <p:pRg st="1" end="1"/>
                                            </p:txEl>
                                          </p:spTgt>
                                        </p:tgtEl>
                                        <p:attrNameLst>
                                          <p:attrName>style.visibility</p:attrName>
                                        </p:attrNameLst>
                                      </p:cBhvr>
                                      <p:to>
                                        <p:strVal val="visible"/>
                                      </p:to>
                                    </p:set>
                                    <p:animEffect transition="in" filter="fade">
                                      <p:cBhvr>
                                        <p:cTn id="35" dur="1000"/>
                                        <p:tgtEl>
                                          <p:spTgt spid="9">
                                            <p:txEl>
                                              <p:pRg st="1" end="1"/>
                                            </p:txEl>
                                          </p:spTgt>
                                        </p:tgtEl>
                                      </p:cBhvr>
                                    </p:animEffect>
                                    <p:anim calcmode="lin" valueType="num">
                                      <p:cBhvr>
                                        <p:cTn id="36"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9">
                                            <p:txEl>
                                              <p:pRg st="2" end="2"/>
                                            </p:txEl>
                                          </p:spTgt>
                                        </p:tgtEl>
                                        <p:attrNameLst>
                                          <p:attrName>style.visibility</p:attrName>
                                        </p:attrNameLst>
                                      </p:cBhvr>
                                      <p:to>
                                        <p:strVal val="visible"/>
                                      </p:to>
                                    </p:set>
                                    <p:animEffect transition="in" filter="fade">
                                      <p:cBhvr>
                                        <p:cTn id="42" dur="1000"/>
                                        <p:tgtEl>
                                          <p:spTgt spid="9">
                                            <p:txEl>
                                              <p:pRg st="2" end="2"/>
                                            </p:txEl>
                                          </p:spTgt>
                                        </p:tgtEl>
                                      </p:cBhvr>
                                    </p:animEffect>
                                    <p:anim calcmode="lin" valueType="num">
                                      <p:cBhvr>
                                        <p:cTn id="43"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44"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9">
                                            <p:txEl>
                                              <p:pRg st="3" end="3"/>
                                            </p:txEl>
                                          </p:spTgt>
                                        </p:tgtEl>
                                        <p:attrNameLst>
                                          <p:attrName>style.visibility</p:attrName>
                                        </p:attrNameLst>
                                      </p:cBhvr>
                                      <p:to>
                                        <p:strVal val="visible"/>
                                      </p:to>
                                    </p:set>
                                    <p:animEffect transition="in" filter="fade">
                                      <p:cBhvr>
                                        <p:cTn id="49" dur="1000"/>
                                        <p:tgtEl>
                                          <p:spTgt spid="9">
                                            <p:txEl>
                                              <p:pRg st="3" end="3"/>
                                            </p:txEl>
                                          </p:spTgt>
                                        </p:tgtEl>
                                      </p:cBhvr>
                                    </p:animEffect>
                                    <p:anim calcmode="lin" valueType="num">
                                      <p:cBhvr>
                                        <p:cTn id="50"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51"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3388</TotalTime>
  <Words>1164</Words>
  <Application>Microsoft Office PowerPoint</Application>
  <PresentationFormat>Widescreen</PresentationFormat>
  <Paragraphs>73</Paragraphs>
  <Slides>15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Algerian</vt:lpstr>
      <vt:lpstr>Amasis MT Pro Medium</vt:lpstr>
      <vt:lpstr>Arial</vt:lpstr>
      <vt:lpstr>Bahnschrift SemiLight Condensed</vt:lpstr>
      <vt:lpstr>Calibri</vt:lpstr>
      <vt:lpstr>Calibri Light</vt:lpstr>
      <vt:lpstr>Google Sans</vt:lpstr>
      <vt:lpstr>Lora</vt:lpstr>
      <vt:lpstr>1_Office Theme</vt:lpstr>
      <vt:lpstr>PowerPoint Presentation</vt:lpstr>
      <vt:lpstr>Technologies of Renewable Energy Sources BEE654B  </vt:lpstr>
      <vt:lpstr>Updraft Gasifier </vt:lpstr>
      <vt:lpstr>Updraft Gasifier </vt:lpstr>
      <vt:lpstr>Updraft Gasifier </vt:lpstr>
      <vt:lpstr>Downdraft gasifier</vt:lpstr>
      <vt:lpstr>Downdraft gasifier</vt:lpstr>
      <vt:lpstr>Downdraft gasifier</vt:lpstr>
      <vt:lpstr>Cross Draft Gasifier </vt:lpstr>
      <vt:lpstr>Main components of a cross draft gasifier</vt:lpstr>
      <vt:lpstr>Cross Draft Gasifier </vt:lpstr>
      <vt:lpstr>Use of Biomass Gasifier </vt:lpstr>
      <vt:lpstr>Gasifier Biomass Feed Characteristics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Thejkumar J</dc:creator>
  <cp:lastModifiedBy>Sathish K R</cp:lastModifiedBy>
  <cp:revision>225</cp:revision>
  <dcterms:created xsi:type="dcterms:W3CDTF">2020-09-23T05:32:32Z</dcterms:created>
  <dcterms:modified xsi:type="dcterms:W3CDTF">2025-02-25T04:26:12Z</dcterms:modified>
</cp:coreProperties>
</file>