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0"/>
  </p:notesMasterIdLst>
  <p:sldIdLst>
    <p:sldId id="264" r:id="rId2"/>
    <p:sldId id="307" r:id="rId3"/>
    <p:sldId id="390" r:id="rId4"/>
    <p:sldId id="403" r:id="rId5"/>
    <p:sldId id="404" r:id="rId6"/>
    <p:sldId id="402" r:id="rId7"/>
    <p:sldId id="401" r:id="rId8"/>
    <p:sldId id="405" r:id="rId9"/>
    <p:sldId id="407" r:id="rId10"/>
    <p:sldId id="408" r:id="rId11"/>
    <p:sldId id="406" r:id="rId12"/>
    <p:sldId id="409" r:id="rId13"/>
    <p:sldId id="410" r:id="rId14"/>
    <p:sldId id="411" r:id="rId15"/>
    <p:sldId id="412" r:id="rId16"/>
    <p:sldId id="413" r:id="rId17"/>
    <p:sldId id="414" r:id="rId18"/>
    <p:sldId id="415" r:id="rId19"/>
    <p:sldId id="416" r:id="rId20"/>
    <p:sldId id="417" r:id="rId21"/>
    <p:sldId id="418" r:id="rId22"/>
    <p:sldId id="419" r:id="rId23"/>
    <p:sldId id="420" r:id="rId24"/>
    <p:sldId id="421" r:id="rId25"/>
    <p:sldId id="422" r:id="rId26"/>
    <p:sldId id="423" r:id="rId27"/>
    <p:sldId id="424" r:id="rId28"/>
    <p:sldId id="433" r:id="rId29"/>
    <p:sldId id="432" r:id="rId30"/>
    <p:sldId id="431" r:id="rId31"/>
    <p:sldId id="430" r:id="rId32"/>
    <p:sldId id="425" r:id="rId33"/>
    <p:sldId id="426" r:id="rId34"/>
    <p:sldId id="427" r:id="rId35"/>
    <p:sldId id="428" r:id="rId36"/>
    <p:sldId id="429" r:id="rId37"/>
    <p:sldId id="434" r:id="rId38"/>
    <p:sldId id="387" r:id="rId39"/>
  </p:sldIdLst>
  <p:sldSz cx="12192000" cy="6858000"/>
  <p:notesSz cx="6858000" cy="9144000"/>
  <p:defaultTextStyle>
    <a:defPPr>
      <a:defRPr lang="en-US"/>
    </a:defPPr>
    <a:lvl1pPr marL="0" algn="l" defTabSz="914357" rtl="0" eaLnBrk="1" latinLnBrk="0" hangingPunct="1">
      <a:defRPr sz="1800" kern="1200">
        <a:solidFill>
          <a:schemeClr val="tx1"/>
        </a:solidFill>
        <a:latin typeface="+mn-lt"/>
        <a:ea typeface="+mn-ea"/>
        <a:cs typeface="+mn-cs"/>
      </a:defRPr>
    </a:lvl1pPr>
    <a:lvl2pPr marL="457178" algn="l" defTabSz="914357" rtl="0" eaLnBrk="1" latinLnBrk="0" hangingPunct="1">
      <a:defRPr sz="1800" kern="1200">
        <a:solidFill>
          <a:schemeClr val="tx1"/>
        </a:solidFill>
        <a:latin typeface="+mn-lt"/>
        <a:ea typeface="+mn-ea"/>
        <a:cs typeface="+mn-cs"/>
      </a:defRPr>
    </a:lvl2pPr>
    <a:lvl3pPr marL="914357" algn="l" defTabSz="914357" rtl="0" eaLnBrk="1" latinLnBrk="0" hangingPunct="1">
      <a:defRPr sz="1800" kern="1200">
        <a:solidFill>
          <a:schemeClr val="tx1"/>
        </a:solidFill>
        <a:latin typeface="+mn-lt"/>
        <a:ea typeface="+mn-ea"/>
        <a:cs typeface="+mn-cs"/>
      </a:defRPr>
    </a:lvl3pPr>
    <a:lvl4pPr marL="1371536" algn="l" defTabSz="914357" rtl="0" eaLnBrk="1" latinLnBrk="0" hangingPunct="1">
      <a:defRPr sz="1800" kern="1200">
        <a:solidFill>
          <a:schemeClr val="tx1"/>
        </a:solidFill>
        <a:latin typeface="+mn-lt"/>
        <a:ea typeface="+mn-ea"/>
        <a:cs typeface="+mn-cs"/>
      </a:defRPr>
    </a:lvl4pPr>
    <a:lvl5pPr marL="1828714" algn="l" defTabSz="914357" rtl="0" eaLnBrk="1" latinLnBrk="0" hangingPunct="1">
      <a:defRPr sz="1800" kern="1200">
        <a:solidFill>
          <a:schemeClr val="tx1"/>
        </a:solidFill>
        <a:latin typeface="+mn-lt"/>
        <a:ea typeface="+mn-ea"/>
        <a:cs typeface="+mn-cs"/>
      </a:defRPr>
    </a:lvl5pPr>
    <a:lvl6pPr marL="2285892" algn="l" defTabSz="914357" rtl="0" eaLnBrk="1" latinLnBrk="0" hangingPunct="1">
      <a:defRPr sz="1800" kern="1200">
        <a:solidFill>
          <a:schemeClr val="tx1"/>
        </a:solidFill>
        <a:latin typeface="+mn-lt"/>
        <a:ea typeface="+mn-ea"/>
        <a:cs typeface="+mn-cs"/>
      </a:defRPr>
    </a:lvl6pPr>
    <a:lvl7pPr marL="2743070" algn="l" defTabSz="914357" rtl="0" eaLnBrk="1" latinLnBrk="0" hangingPunct="1">
      <a:defRPr sz="1800" kern="1200">
        <a:solidFill>
          <a:schemeClr val="tx1"/>
        </a:solidFill>
        <a:latin typeface="+mn-lt"/>
        <a:ea typeface="+mn-ea"/>
        <a:cs typeface="+mn-cs"/>
      </a:defRPr>
    </a:lvl7pPr>
    <a:lvl8pPr marL="3200249" algn="l" defTabSz="914357" rtl="0" eaLnBrk="1" latinLnBrk="0" hangingPunct="1">
      <a:defRPr sz="1800" kern="1200">
        <a:solidFill>
          <a:schemeClr val="tx1"/>
        </a:solidFill>
        <a:latin typeface="+mn-lt"/>
        <a:ea typeface="+mn-ea"/>
        <a:cs typeface="+mn-cs"/>
      </a:defRPr>
    </a:lvl8pPr>
    <a:lvl9pPr marL="3657428" algn="l" defTabSz="91435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76707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0" autoAdjust="0"/>
    <p:restoredTop sz="94660"/>
  </p:normalViewPr>
  <p:slideViewPr>
    <p:cSldViewPr snapToGrid="0">
      <p:cViewPr varScale="1">
        <p:scale>
          <a:sx n="63" d="100"/>
          <a:sy n="63" d="100"/>
        </p:scale>
        <p:origin x="804" y="56"/>
      </p:cViewPr>
      <p:guideLst>
        <p:guide orient="horz" pos="2160"/>
        <p:guide pos="3840"/>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154981-BFA4-4393-954B-60994333AF6C}" type="datetimeFigureOut">
              <a:rPr lang="en-IN" smtClean="0"/>
              <a:pPr/>
              <a:t>25-02-2025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6FAA49-98F7-4973-AE56-21A0EB8A9303}" type="slidenum">
              <a:rPr lang="en-IN" smtClean="0"/>
              <a:pPr/>
              <a:t>‹#›</a:t>
            </a:fld>
            <a:endParaRPr lang="en-IN"/>
          </a:p>
        </p:txBody>
      </p:sp>
    </p:spTree>
    <p:extLst>
      <p:ext uri="{BB962C8B-B14F-4D97-AF65-F5344CB8AC3E}">
        <p14:creationId xmlns:p14="http://schemas.microsoft.com/office/powerpoint/2010/main" val="115327636"/>
      </p:ext>
    </p:extLst>
  </p:cSld>
  <p:clrMap bg1="lt1" tx1="dk1" bg2="lt2" tx2="dk2" accent1="accent1" accent2="accent2" accent3="accent3" accent4="accent4" accent5="accent5" accent6="accent6" hlink="hlink" folHlink="folHlink"/>
  <p:notesStyle>
    <a:lvl1pPr marL="0" algn="l" defTabSz="914357" rtl="0" eaLnBrk="1" latinLnBrk="0" hangingPunct="1">
      <a:defRPr sz="1200" kern="1200">
        <a:solidFill>
          <a:schemeClr val="tx1"/>
        </a:solidFill>
        <a:latin typeface="+mn-lt"/>
        <a:ea typeface="+mn-ea"/>
        <a:cs typeface="+mn-cs"/>
      </a:defRPr>
    </a:lvl1pPr>
    <a:lvl2pPr marL="457178" algn="l" defTabSz="914357" rtl="0" eaLnBrk="1" latinLnBrk="0" hangingPunct="1">
      <a:defRPr sz="1200" kern="1200">
        <a:solidFill>
          <a:schemeClr val="tx1"/>
        </a:solidFill>
        <a:latin typeface="+mn-lt"/>
        <a:ea typeface="+mn-ea"/>
        <a:cs typeface="+mn-cs"/>
      </a:defRPr>
    </a:lvl2pPr>
    <a:lvl3pPr marL="914357" algn="l" defTabSz="914357" rtl="0" eaLnBrk="1" latinLnBrk="0" hangingPunct="1">
      <a:defRPr sz="1200" kern="1200">
        <a:solidFill>
          <a:schemeClr val="tx1"/>
        </a:solidFill>
        <a:latin typeface="+mn-lt"/>
        <a:ea typeface="+mn-ea"/>
        <a:cs typeface="+mn-cs"/>
      </a:defRPr>
    </a:lvl3pPr>
    <a:lvl4pPr marL="1371536" algn="l" defTabSz="914357" rtl="0" eaLnBrk="1" latinLnBrk="0" hangingPunct="1">
      <a:defRPr sz="1200" kern="1200">
        <a:solidFill>
          <a:schemeClr val="tx1"/>
        </a:solidFill>
        <a:latin typeface="+mn-lt"/>
        <a:ea typeface="+mn-ea"/>
        <a:cs typeface="+mn-cs"/>
      </a:defRPr>
    </a:lvl4pPr>
    <a:lvl5pPr marL="1828714" algn="l" defTabSz="914357" rtl="0" eaLnBrk="1" latinLnBrk="0" hangingPunct="1">
      <a:defRPr sz="1200" kern="1200">
        <a:solidFill>
          <a:schemeClr val="tx1"/>
        </a:solidFill>
        <a:latin typeface="+mn-lt"/>
        <a:ea typeface="+mn-ea"/>
        <a:cs typeface="+mn-cs"/>
      </a:defRPr>
    </a:lvl5pPr>
    <a:lvl6pPr marL="2285892" algn="l" defTabSz="914357" rtl="0" eaLnBrk="1" latinLnBrk="0" hangingPunct="1">
      <a:defRPr sz="1200" kern="1200">
        <a:solidFill>
          <a:schemeClr val="tx1"/>
        </a:solidFill>
        <a:latin typeface="+mn-lt"/>
        <a:ea typeface="+mn-ea"/>
        <a:cs typeface="+mn-cs"/>
      </a:defRPr>
    </a:lvl6pPr>
    <a:lvl7pPr marL="2743070" algn="l" defTabSz="914357" rtl="0" eaLnBrk="1" latinLnBrk="0" hangingPunct="1">
      <a:defRPr sz="1200" kern="1200">
        <a:solidFill>
          <a:schemeClr val="tx1"/>
        </a:solidFill>
        <a:latin typeface="+mn-lt"/>
        <a:ea typeface="+mn-ea"/>
        <a:cs typeface="+mn-cs"/>
      </a:defRPr>
    </a:lvl7pPr>
    <a:lvl8pPr marL="3200249" algn="l" defTabSz="914357" rtl="0" eaLnBrk="1" latinLnBrk="0" hangingPunct="1">
      <a:defRPr sz="1200" kern="1200">
        <a:solidFill>
          <a:schemeClr val="tx1"/>
        </a:solidFill>
        <a:latin typeface="+mn-lt"/>
        <a:ea typeface="+mn-ea"/>
        <a:cs typeface="+mn-cs"/>
      </a:defRPr>
    </a:lvl8pPr>
    <a:lvl9pPr marL="3657428" algn="l" defTabSz="91435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650609" y="6413103"/>
            <a:ext cx="2743200" cy="365125"/>
          </a:xfrm>
        </p:spPr>
        <p:txBody>
          <a:bodyPr/>
          <a:lstStyle>
            <a:lvl1pPr>
              <a:defRPr>
                <a:solidFill>
                  <a:schemeClr val="bg1"/>
                </a:solidFill>
              </a:defRPr>
            </a:lvl1pPr>
          </a:lstStyle>
          <a:p>
            <a:fld id="{2EA21E43-511D-48F3-91A3-227545D6DA4B}" type="datetimeFigureOut">
              <a:rPr lang="en-US" smtClean="0"/>
              <a:pPr/>
              <a:t>2/25/2025</a:t>
            </a:fld>
            <a:endParaRPr lang="en-US" dirty="0">
              <a:solidFill>
                <a:schemeClr val="bg1"/>
              </a:solidFill>
            </a:endParaRPr>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lvl1pPr>
              <a:defRPr>
                <a:solidFill>
                  <a:schemeClr val="bg1"/>
                </a:solidFill>
              </a:defRPr>
            </a:lvl1pPr>
          </a:lstStyle>
          <a:p>
            <a:pPr algn="r"/>
            <a:fld id="{8D4A074B-606A-4285-8C8E-329671B08E17}" type="slidenum">
              <a:rPr lang="en-US" smtClean="0"/>
              <a:pPr algn="r"/>
              <a:t>‹#›</a:t>
            </a:fld>
            <a:endParaRPr lang="en-US" dirty="0"/>
          </a:p>
        </p:txBody>
      </p:sp>
      <p:sp>
        <p:nvSpPr>
          <p:cNvPr id="8" name="Rectangle 7">
            <a:extLst>
              <a:ext uri="{FF2B5EF4-FFF2-40B4-BE49-F238E27FC236}">
                <a16:creationId xmlns:a16="http://schemas.microsoft.com/office/drawing/2014/main" id="{FE3C467A-5F07-442E-AB6A-2628B37E5D9F}"/>
              </a:ext>
            </a:extLst>
          </p:cNvPr>
          <p:cNvSpPr/>
          <p:nvPr userDrawn="1"/>
        </p:nvSpPr>
        <p:spPr>
          <a:xfrm>
            <a:off x="324773" y="2732442"/>
            <a:ext cx="3515707" cy="1483999"/>
          </a:xfrm>
          <a:prstGeom prst="rect">
            <a:avLst/>
          </a:prstGeom>
          <a:solidFill>
            <a:srgbClr val="76707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9" name="L-Shape 8">
            <a:extLst>
              <a:ext uri="{FF2B5EF4-FFF2-40B4-BE49-F238E27FC236}">
                <a16:creationId xmlns:a16="http://schemas.microsoft.com/office/drawing/2014/main" id="{97FA29F0-3298-4FA2-9AB3-E95DBBF18414}"/>
              </a:ext>
            </a:extLst>
          </p:cNvPr>
          <p:cNvSpPr/>
          <p:nvPr userDrawn="1"/>
        </p:nvSpPr>
        <p:spPr>
          <a:xfrm rot="5400000">
            <a:off x="73133" y="2432352"/>
            <a:ext cx="1729142" cy="1764255"/>
          </a:xfrm>
          <a:prstGeom prst="corner">
            <a:avLst>
              <a:gd name="adj1" fmla="val 11688"/>
              <a:gd name="adj2" fmla="val 116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0" name="L-Shape 9">
            <a:extLst>
              <a:ext uri="{FF2B5EF4-FFF2-40B4-BE49-F238E27FC236}">
                <a16:creationId xmlns:a16="http://schemas.microsoft.com/office/drawing/2014/main" id="{447787E3-976A-46F4-A93A-D0A74D3CBDB6}"/>
              </a:ext>
            </a:extLst>
          </p:cNvPr>
          <p:cNvSpPr/>
          <p:nvPr userDrawn="1"/>
        </p:nvSpPr>
        <p:spPr>
          <a:xfrm rot="5400000" flipH="1" flipV="1">
            <a:off x="2373481" y="2714885"/>
            <a:ext cx="1729142" cy="1764254"/>
          </a:xfrm>
          <a:prstGeom prst="corner">
            <a:avLst>
              <a:gd name="adj1" fmla="val 11688"/>
              <a:gd name="adj2" fmla="val 116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3" name="Subtitle 2"/>
          <p:cNvSpPr>
            <a:spLocks noGrp="1"/>
          </p:cNvSpPr>
          <p:nvPr>
            <p:ph type="subTitle" idx="1"/>
          </p:nvPr>
        </p:nvSpPr>
        <p:spPr>
          <a:xfrm>
            <a:off x="739715" y="2948049"/>
            <a:ext cx="2685824" cy="941293"/>
          </a:xfrm>
        </p:spPr>
        <p:txBody>
          <a:bodyPr/>
          <a:lstStyle>
            <a:lvl1pPr marL="0" indent="0" algn="ctr">
              <a:buNone/>
              <a:defRPr sz="2400">
                <a:solidFill>
                  <a:schemeClr val="bg1"/>
                </a:solidFill>
              </a:defRPr>
            </a:lvl1pPr>
            <a:lvl2pPr marL="457209" indent="0" algn="ctr">
              <a:buNone/>
              <a:defRPr sz="2000"/>
            </a:lvl2pPr>
            <a:lvl3pPr marL="914418" indent="0" algn="ctr">
              <a:buNone/>
              <a:defRPr sz="1800"/>
            </a:lvl3pPr>
            <a:lvl4pPr marL="1371627" indent="0" algn="ctr">
              <a:buNone/>
              <a:defRPr sz="1600"/>
            </a:lvl4pPr>
            <a:lvl5pPr marL="1828837" indent="0" algn="ctr">
              <a:buNone/>
              <a:defRPr sz="1600"/>
            </a:lvl5pPr>
            <a:lvl6pPr marL="2286046" indent="0" algn="ctr">
              <a:buNone/>
              <a:defRPr sz="1600"/>
            </a:lvl6pPr>
            <a:lvl7pPr marL="2743255" indent="0" algn="ctr">
              <a:buNone/>
              <a:defRPr sz="1600"/>
            </a:lvl7pPr>
            <a:lvl8pPr marL="3200464" indent="0" algn="ctr">
              <a:buNone/>
              <a:defRPr sz="1600"/>
            </a:lvl8pPr>
            <a:lvl9pPr marL="3657673" indent="0" algn="ctr">
              <a:buNone/>
              <a:defRPr sz="1600"/>
            </a:lvl9pPr>
          </a:lstStyle>
          <a:p>
            <a:r>
              <a:rPr lang="en-US" dirty="0"/>
              <a:t>Click to edit Master subtitle style</a:t>
            </a:r>
          </a:p>
        </p:txBody>
      </p:sp>
      <p:grpSp>
        <p:nvGrpSpPr>
          <p:cNvPr id="15" name="Group 14">
            <a:extLst>
              <a:ext uri="{FF2B5EF4-FFF2-40B4-BE49-F238E27FC236}">
                <a16:creationId xmlns:a16="http://schemas.microsoft.com/office/drawing/2014/main" id="{395C40E5-8BE4-4DAE-B70D-2A23C38C6A39}"/>
              </a:ext>
            </a:extLst>
          </p:cNvPr>
          <p:cNvGrpSpPr/>
          <p:nvPr userDrawn="1"/>
        </p:nvGrpSpPr>
        <p:grpSpPr>
          <a:xfrm>
            <a:off x="5176991" y="2482738"/>
            <a:ext cx="6883793" cy="1956214"/>
            <a:chOff x="5176990" y="2482738"/>
            <a:chExt cx="6883793" cy="1956214"/>
          </a:xfrm>
        </p:grpSpPr>
        <p:sp>
          <p:nvSpPr>
            <p:cNvPr id="12" name="Rectangle 11">
              <a:extLst>
                <a:ext uri="{FF2B5EF4-FFF2-40B4-BE49-F238E27FC236}">
                  <a16:creationId xmlns:a16="http://schemas.microsoft.com/office/drawing/2014/main" id="{C4871B8F-42E4-4807-BBC5-7DF26323684D}"/>
                </a:ext>
              </a:extLst>
            </p:cNvPr>
            <p:cNvSpPr/>
            <p:nvPr userDrawn="1"/>
          </p:nvSpPr>
          <p:spPr>
            <a:xfrm>
              <a:off x="5496211" y="2772547"/>
              <a:ext cx="6245352" cy="1380744"/>
            </a:xfrm>
            <a:prstGeom prst="rect">
              <a:avLst/>
            </a:prstGeom>
            <a:solidFill>
              <a:srgbClr val="FFC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3" name="L-Shape 12">
              <a:extLst>
                <a:ext uri="{FF2B5EF4-FFF2-40B4-BE49-F238E27FC236}">
                  <a16:creationId xmlns:a16="http://schemas.microsoft.com/office/drawing/2014/main" id="{82EC8FF6-6CDA-4FB5-996B-2716247B95C7}"/>
                </a:ext>
              </a:extLst>
            </p:cNvPr>
            <p:cNvSpPr/>
            <p:nvPr userDrawn="1"/>
          </p:nvSpPr>
          <p:spPr>
            <a:xfrm rot="5400000">
              <a:off x="5776250" y="1883478"/>
              <a:ext cx="1696311" cy="2894831"/>
            </a:xfrm>
            <a:prstGeom prst="corner">
              <a:avLst>
                <a:gd name="adj1" fmla="val 11688"/>
                <a:gd name="adj2" fmla="val 11688"/>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14" name="L-Shape 13">
              <a:extLst>
                <a:ext uri="{FF2B5EF4-FFF2-40B4-BE49-F238E27FC236}">
                  <a16:creationId xmlns:a16="http://schemas.microsoft.com/office/drawing/2014/main" id="{F4DE8AD6-70C3-4F6F-A5FD-C446E02548C6}"/>
                </a:ext>
              </a:extLst>
            </p:cNvPr>
            <p:cNvSpPr/>
            <p:nvPr userDrawn="1"/>
          </p:nvSpPr>
          <p:spPr>
            <a:xfrm rot="16200000">
              <a:off x="9765212" y="2143381"/>
              <a:ext cx="1696311" cy="2894831"/>
            </a:xfrm>
            <a:prstGeom prst="corner">
              <a:avLst>
                <a:gd name="adj1" fmla="val 11688"/>
                <a:gd name="adj2" fmla="val 11688"/>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grpSp>
      <p:sp>
        <p:nvSpPr>
          <p:cNvPr id="2" name="Title 1"/>
          <p:cNvSpPr>
            <a:spLocks noGrp="1"/>
          </p:cNvSpPr>
          <p:nvPr>
            <p:ph type="ctrTitle"/>
          </p:nvPr>
        </p:nvSpPr>
        <p:spPr>
          <a:xfrm>
            <a:off x="5496212" y="2776311"/>
            <a:ext cx="6240537" cy="1376980"/>
          </a:xfrm>
        </p:spPr>
        <p:txBody>
          <a:bodyPr anchor="b">
            <a:noAutofit/>
          </a:bodyPr>
          <a:lstStyle>
            <a:lvl1pPr algn="ctr">
              <a:defRPr sz="4400" b="1">
                <a:ln>
                  <a:noFill/>
                </a:ln>
              </a:defRPr>
            </a:lvl1pPr>
          </a:lstStyle>
          <a:p>
            <a:r>
              <a:rPr lang="en-US" dirty="0"/>
              <a:t>Click to edit Master title style</a:t>
            </a:r>
          </a:p>
        </p:txBody>
      </p:sp>
    </p:spTree>
    <p:extLst>
      <p:ext uri="{BB962C8B-B14F-4D97-AF65-F5344CB8AC3E}">
        <p14:creationId xmlns:p14="http://schemas.microsoft.com/office/powerpoint/2010/main" val="24758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527046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263838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8197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pic>
        <p:nvPicPr>
          <p:cNvPr id="7" name="Picture 6">
            <a:extLst>
              <a:ext uri="{FF2B5EF4-FFF2-40B4-BE49-F238E27FC236}">
                <a16:creationId xmlns:a16="http://schemas.microsoft.com/office/drawing/2014/main" id="{AD5FEB10-6685-BA3B-1370-8623EA55A75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4349" y="103910"/>
            <a:ext cx="1171660" cy="1171660"/>
          </a:xfrm>
          <a:prstGeom prst="rect">
            <a:avLst/>
          </a:prstGeom>
          <a:ln>
            <a:noFill/>
          </a:ln>
          <a:effectLst>
            <a:softEdge rad="112500"/>
          </a:effectLst>
        </p:spPr>
      </p:pic>
      <p:pic>
        <p:nvPicPr>
          <p:cNvPr id="9" name="Picture 8">
            <a:extLst>
              <a:ext uri="{FF2B5EF4-FFF2-40B4-BE49-F238E27FC236}">
                <a16:creationId xmlns:a16="http://schemas.microsoft.com/office/drawing/2014/main" id="{266B47A9-2040-0131-80A1-3226EB922109}"/>
              </a:ext>
            </a:extLst>
          </p:cNvPr>
          <p:cNvPicPr>
            <a:picLocks noChangeAspect="1"/>
          </p:cNvPicPr>
          <p:nvPr userDrawn="1"/>
        </p:nvPicPr>
        <p:blipFill>
          <a:blip r:embed="rId3" cstate="print"/>
          <a:stretch>
            <a:fillRect/>
          </a:stretch>
        </p:blipFill>
        <p:spPr>
          <a:xfrm>
            <a:off x="6232478" y="452780"/>
            <a:ext cx="1171660" cy="501152"/>
          </a:xfrm>
          <a:prstGeom prst="rect">
            <a:avLst/>
          </a:prstGeom>
        </p:spPr>
      </p:pic>
    </p:spTree>
    <p:extLst>
      <p:ext uri="{BB962C8B-B14F-4D97-AF65-F5344CB8AC3E}">
        <p14:creationId xmlns:p14="http://schemas.microsoft.com/office/powerpoint/2010/main" val="165627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9" indent="0">
              <a:buNone/>
              <a:defRPr sz="2000">
                <a:solidFill>
                  <a:schemeClr val="tx1">
                    <a:tint val="75000"/>
                  </a:schemeClr>
                </a:solidFill>
              </a:defRPr>
            </a:lvl2pPr>
            <a:lvl3pPr marL="914418" indent="0">
              <a:buNone/>
              <a:defRPr sz="1800">
                <a:solidFill>
                  <a:schemeClr val="tx1">
                    <a:tint val="75000"/>
                  </a:schemeClr>
                </a:solidFill>
              </a:defRPr>
            </a:lvl3pPr>
            <a:lvl4pPr marL="1371627" indent="0">
              <a:buNone/>
              <a:defRPr sz="1600">
                <a:solidFill>
                  <a:schemeClr val="tx1">
                    <a:tint val="75000"/>
                  </a:schemeClr>
                </a:solidFill>
              </a:defRPr>
            </a:lvl4pPr>
            <a:lvl5pPr marL="1828837" indent="0">
              <a:buNone/>
              <a:defRPr sz="1600">
                <a:solidFill>
                  <a:schemeClr val="tx1">
                    <a:tint val="75000"/>
                  </a:schemeClr>
                </a:solidFill>
              </a:defRPr>
            </a:lvl5pPr>
            <a:lvl6pPr marL="2286046" indent="0">
              <a:buNone/>
              <a:defRPr sz="1600">
                <a:solidFill>
                  <a:schemeClr val="tx1">
                    <a:tint val="75000"/>
                  </a:schemeClr>
                </a:solidFill>
              </a:defRPr>
            </a:lvl6pPr>
            <a:lvl7pPr marL="2743255" indent="0">
              <a:buNone/>
              <a:defRPr sz="1600">
                <a:solidFill>
                  <a:schemeClr val="tx1">
                    <a:tint val="75000"/>
                  </a:schemeClr>
                </a:solidFill>
              </a:defRPr>
            </a:lvl7pPr>
            <a:lvl8pPr marL="3200464" indent="0">
              <a:buNone/>
              <a:defRPr sz="1600">
                <a:solidFill>
                  <a:schemeClr val="tx1">
                    <a:tint val="75000"/>
                  </a:schemeClr>
                </a:solidFill>
              </a:defRPr>
            </a:lvl8pPr>
            <a:lvl9pPr marL="3657673"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A21E43-511D-48F3-91A3-227545D6DA4B}" type="datetimeFigureOut">
              <a:rPr lang="en-US" smtClean="0"/>
              <a:pPr/>
              <a:t>2/25/2025</a:t>
            </a:fld>
            <a:endParaRPr lang="en-US"/>
          </a:p>
        </p:txBody>
      </p:sp>
      <p:sp>
        <p:nvSpPr>
          <p:cNvPr id="5" name="Footer Placeholder 4"/>
          <p:cNvSpPr>
            <a:spLocks noGrp="1"/>
          </p:cNvSpPr>
          <p:nvPr>
            <p:ph type="ftr" sz="quarter" idx="11"/>
          </p:nvPr>
        </p:nvSpPr>
        <p:spPr>
          <a:xfrm>
            <a:off x="4007640" y="6059474"/>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464129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24711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67064"/>
            <a:ext cx="10515600" cy="523625"/>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A21E43-511D-48F3-91A3-227545D6DA4B}" type="datetimeFigureOut">
              <a:rPr lang="en-US" smtClean="0"/>
              <a:pPr/>
              <a:t>2/25/2025</a:t>
            </a:fld>
            <a:endParaRPr lang="en-US"/>
          </a:p>
        </p:txBody>
      </p:sp>
      <p:sp>
        <p:nvSpPr>
          <p:cNvPr id="8" name="Footer Placeholder 7"/>
          <p:cNvSpPr>
            <a:spLocks noGrp="1"/>
          </p:cNvSpPr>
          <p:nvPr>
            <p:ph type="ftr" sz="quarter" idx="11"/>
          </p:nvPr>
        </p:nvSpPr>
        <p:spPr>
          <a:xfrm>
            <a:off x="4007640" y="6059474"/>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676516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A21E43-511D-48F3-91A3-227545D6DA4B}" type="datetimeFigureOut">
              <a:rPr lang="en-US" smtClean="0"/>
              <a:pPr/>
              <a:t>2/25/2025</a:t>
            </a:fld>
            <a:endParaRPr lang="en-US"/>
          </a:p>
        </p:txBody>
      </p:sp>
      <p:sp>
        <p:nvSpPr>
          <p:cNvPr id="4" name="Footer Placeholder 3"/>
          <p:cNvSpPr>
            <a:spLocks noGrp="1"/>
          </p:cNvSpPr>
          <p:nvPr>
            <p:ph type="ftr" sz="quarter" idx="11"/>
          </p:nvPr>
        </p:nvSpPr>
        <p:spPr>
          <a:xfrm>
            <a:off x="4007640" y="6059474"/>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914253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21E43-511D-48F3-91A3-227545D6DA4B}" type="datetimeFigureOut">
              <a:rPr lang="en-US" smtClean="0"/>
              <a:pPr/>
              <a:t>2/25/2025</a:t>
            </a:fld>
            <a:endParaRPr lang="en-US"/>
          </a:p>
        </p:txBody>
      </p:sp>
      <p:sp>
        <p:nvSpPr>
          <p:cNvPr id="3" name="Footer Placeholder 2"/>
          <p:cNvSpPr>
            <a:spLocks noGrp="1"/>
          </p:cNvSpPr>
          <p:nvPr>
            <p:ph type="ftr" sz="quarter" idx="11"/>
          </p:nvPr>
        </p:nvSpPr>
        <p:spPr>
          <a:xfrm>
            <a:off x="4007640" y="6059474"/>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1722700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3158872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209" indent="0">
              <a:buNone/>
              <a:defRPr sz="2800"/>
            </a:lvl2pPr>
            <a:lvl3pPr marL="914418" indent="0">
              <a:buNone/>
              <a:defRPr sz="2400"/>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endParaRPr lang="en-US"/>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A21E43-511D-48F3-91A3-227545D6DA4B}" type="datetimeFigureOut">
              <a:rPr lang="en-US" smtClean="0"/>
              <a:pPr/>
              <a:t>2/25/2025</a:t>
            </a:fld>
            <a:endParaRPr lang="en-US"/>
          </a:p>
        </p:txBody>
      </p:sp>
      <p:sp>
        <p:nvSpPr>
          <p:cNvPr id="6" name="Footer Placeholder 5"/>
          <p:cNvSpPr>
            <a:spLocks noGrp="1"/>
          </p:cNvSpPr>
          <p:nvPr>
            <p:ph type="ftr" sz="quarter" idx="11"/>
          </p:nvPr>
        </p:nvSpPr>
        <p:spPr>
          <a:xfrm>
            <a:off x="4007640" y="6059474"/>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50609" y="6388263"/>
            <a:ext cx="2743200" cy="365125"/>
          </a:xfrm>
          <a:prstGeom prst="rect">
            <a:avLst/>
          </a:prstGeom>
        </p:spPr>
        <p:txBody>
          <a:bodyPr/>
          <a:lstStyle/>
          <a:p>
            <a:fld id="{8D4A074B-606A-4285-8C8E-329671B08E17}" type="slidenum">
              <a:rPr lang="en-US" smtClean="0"/>
              <a:pPr/>
              <a:t>‹#›</a:t>
            </a:fld>
            <a:endParaRPr lang="en-US"/>
          </a:p>
        </p:txBody>
      </p:sp>
    </p:spTree>
    <p:extLst>
      <p:ext uri="{BB962C8B-B14F-4D97-AF65-F5344CB8AC3E}">
        <p14:creationId xmlns:p14="http://schemas.microsoft.com/office/powerpoint/2010/main" val="259251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13A9DFB-F15C-4288-9E22-E2623ED311A3}"/>
              </a:ext>
            </a:extLst>
          </p:cNvPr>
          <p:cNvPicPr>
            <a:picLocks noChangeAspect="1"/>
          </p:cNvPicPr>
          <p:nvPr userDrawn="1"/>
        </p:nvPicPr>
        <p:blipFill>
          <a:blip r:embed="rId14"/>
          <a:stretch>
            <a:fillRect/>
          </a:stretch>
        </p:blipFill>
        <p:spPr>
          <a:xfrm>
            <a:off x="1" y="6415260"/>
            <a:ext cx="12192000" cy="442740"/>
          </a:xfrm>
          <a:prstGeom prst="rect">
            <a:avLst/>
          </a:prstGeom>
        </p:spPr>
      </p:pic>
      <p:grpSp>
        <p:nvGrpSpPr>
          <p:cNvPr id="6" name="Group 5">
            <a:extLst>
              <a:ext uri="{FF2B5EF4-FFF2-40B4-BE49-F238E27FC236}">
                <a16:creationId xmlns:a16="http://schemas.microsoft.com/office/drawing/2014/main" id="{DA90BC36-C60A-4B2E-984D-F6B2E19F177A}"/>
              </a:ext>
            </a:extLst>
          </p:cNvPr>
          <p:cNvGrpSpPr/>
          <p:nvPr userDrawn="1"/>
        </p:nvGrpSpPr>
        <p:grpSpPr>
          <a:xfrm>
            <a:off x="-3" y="566605"/>
            <a:ext cx="12185651" cy="226298"/>
            <a:chOff x="-3" y="919930"/>
            <a:chExt cx="12185651" cy="226298"/>
          </a:xfrm>
        </p:grpSpPr>
        <p:sp>
          <p:nvSpPr>
            <p:cNvPr id="19" name="Rectangle 18">
              <a:extLst>
                <a:ext uri="{FF2B5EF4-FFF2-40B4-BE49-F238E27FC236}">
                  <a16:creationId xmlns:a16="http://schemas.microsoft.com/office/drawing/2014/main" id="{58F32F4C-7D49-4C2E-A552-721BA5F63C0D}"/>
                </a:ext>
              </a:extLst>
            </p:cNvPr>
            <p:cNvSpPr/>
            <p:nvPr userDrawn="1"/>
          </p:nvSpPr>
          <p:spPr>
            <a:xfrm>
              <a:off x="-3" y="919930"/>
              <a:ext cx="12185651" cy="226298"/>
            </a:xfrm>
            <a:prstGeom prst="rect">
              <a:avLst/>
            </a:prstGeom>
            <a:solidFill>
              <a:srgbClr val="7670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sp>
          <p:nvSpPr>
            <p:cNvPr id="5" name="Rectangle 4">
              <a:extLst>
                <a:ext uri="{FF2B5EF4-FFF2-40B4-BE49-F238E27FC236}">
                  <a16:creationId xmlns:a16="http://schemas.microsoft.com/office/drawing/2014/main" id="{E94DCAC0-79CE-445A-8C09-269B07958120}"/>
                </a:ext>
              </a:extLst>
            </p:cNvPr>
            <p:cNvSpPr/>
            <p:nvPr userDrawn="1"/>
          </p:nvSpPr>
          <p:spPr>
            <a:xfrm>
              <a:off x="1290431" y="919930"/>
              <a:ext cx="10881360" cy="2262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117"/>
            </a:p>
          </p:txBody>
        </p:sp>
      </p:grpSp>
      <p:sp>
        <p:nvSpPr>
          <p:cNvPr id="2" name="Title Placeholder 1"/>
          <p:cNvSpPr>
            <a:spLocks noGrp="1"/>
          </p:cNvSpPr>
          <p:nvPr>
            <p:ph type="title"/>
          </p:nvPr>
        </p:nvSpPr>
        <p:spPr>
          <a:xfrm>
            <a:off x="838200" y="1117516"/>
            <a:ext cx="10515600" cy="573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610600" y="6411736"/>
            <a:ext cx="2743200" cy="365125"/>
          </a:xfrm>
          <a:prstGeom prst="rect">
            <a:avLst/>
          </a:prstGeom>
        </p:spPr>
        <p:txBody>
          <a:bodyPr vert="horz" lIns="91440" tIns="45720" rIns="91440" bIns="45720" rtlCol="0" anchor="ctr"/>
          <a:lstStyle>
            <a:lvl1pPr algn="l">
              <a:defRPr sz="1200">
                <a:solidFill>
                  <a:schemeClr val="bg1"/>
                </a:solidFill>
              </a:defRPr>
            </a:lvl1pPr>
          </a:lstStyle>
          <a:p>
            <a:fld id="{2EA21E43-511D-48F3-91A3-227545D6DA4B}" type="datetimeFigureOut">
              <a:rPr lang="en-US" smtClean="0"/>
              <a:pPr/>
              <a:t>2/25/2025</a:t>
            </a:fld>
            <a:endParaRPr lang="en-US" dirty="0"/>
          </a:p>
        </p:txBody>
      </p:sp>
      <p:pic>
        <p:nvPicPr>
          <p:cNvPr id="9" name="Picture 8">
            <a:extLst>
              <a:ext uri="{FF2B5EF4-FFF2-40B4-BE49-F238E27FC236}">
                <a16:creationId xmlns:a16="http://schemas.microsoft.com/office/drawing/2014/main" id="{B9CE7DF0-AC12-4910-8C9B-62CBFB74E18C}"/>
              </a:ext>
            </a:extLst>
          </p:cNvPr>
          <p:cNvPicPr>
            <a:picLocks noChangeAspect="1"/>
          </p:cNvPicPr>
          <p:nvPr/>
        </p:nvPicPr>
        <p:blipFill>
          <a:blip r:embed="rId15" cstate="print"/>
          <a:stretch>
            <a:fillRect/>
          </a:stretch>
        </p:blipFill>
        <p:spPr>
          <a:xfrm>
            <a:off x="207781" y="336784"/>
            <a:ext cx="2468518" cy="738627"/>
          </a:xfrm>
          <a:prstGeom prst="rect">
            <a:avLst/>
          </a:prstGeom>
        </p:spPr>
      </p:pic>
      <p:pic>
        <p:nvPicPr>
          <p:cNvPr id="10" name="Picture 9">
            <a:extLst>
              <a:ext uri="{FF2B5EF4-FFF2-40B4-BE49-F238E27FC236}">
                <a16:creationId xmlns:a16="http://schemas.microsoft.com/office/drawing/2014/main" id="{BA78E132-072C-4C29-A7EB-95E55A442A4A}"/>
              </a:ext>
            </a:extLst>
          </p:cNvPr>
          <p:cNvPicPr>
            <a:picLocks noChangeAspect="1"/>
          </p:cNvPicPr>
          <p:nvPr/>
        </p:nvPicPr>
        <p:blipFill>
          <a:blip r:embed="rId16" cstate="print"/>
          <a:stretch>
            <a:fillRect/>
          </a:stretch>
        </p:blipFill>
        <p:spPr>
          <a:xfrm>
            <a:off x="7619949" y="263702"/>
            <a:ext cx="1004984" cy="832104"/>
          </a:xfrm>
          <a:prstGeom prst="rect">
            <a:avLst/>
          </a:prstGeom>
        </p:spPr>
      </p:pic>
      <p:pic>
        <p:nvPicPr>
          <p:cNvPr id="11" name="Picture 10">
            <a:extLst>
              <a:ext uri="{FF2B5EF4-FFF2-40B4-BE49-F238E27FC236}">
                <a16:creationId xmlns:a16="http://schemas.microsoft.com/office/drawing/2014/main" id="{9C35EC7B-1C2A-48FD-AD9F-756C2781E97B}"/>
              </a:ext>
            </a:extLst>
          </p:cNvPr>
          <p:cNvPicPr>
            <a:picLocks noChangeAspect="1"/>
          </p:cNvPicPr>
          <p:nvPr/>
        </p:nvPicPr>
        <p:blipFill>
          <a:blip r:embed="rId17" cstate="print"/>
          <a:stretch>
            <a:fillRect/>
          </a:stretch>
        </p:blipFill>
        <p:spPr>
          <a:xfrm>
            <a:off x="9925572" y="319077"/>
            <a:ext cx="1043639" cy="738627"/>
          </a:xfrm>
          <a:prstGeom prst="rect">
            <a:avLst/>
          </a:prstGeom>
        </p:spPr>
      </p:pic>
      <p:pic>
        <p:nvPicPr>
          <p:cNvPr id="12" name="Picture 11">
            <a:extLst>
              <a:ext uri="{FF2B5EF4-FFF2-40B4-BE49-F238E27FC236}">
                <a16:creationId xmlns:a16="http://schemas.microsoft.com/office/drawing/2014/main" id="{8F8AB7A0-0D6E-418B-A295-E2304360FC00}"/>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905939" y="319077"/>
            <a:ext cx="738627" cy="738627"/>
          </a:xfrm>
          <a:prstGeom prst="rect">
            <a:avLst/>
          </a:prstGeom>
        </p:spPr>
      </p:pic>
      <p:sp>
        <p:nvSpPr>
          <p:cNvPr id="15" name="Footer Placeholder 7">
            <a:extLst>
              <a:ext uri="{FF2B5EF4-FFF2-40B4-BE49-F238E27FC236}">
                <a16:creationId xmlns:a16="http://schemas.microsoft.com/office/drawing/2014/main" id="{B68A9753-4E39-41D8-866D-C826514964E5}"/>
              </a:ext>
            </a:extLst>
          </p:cNvPr>
          <p:cNvSpPr txBox="1">
            <a:spLocks/>
          </p:cNvSpPr>
          <p:nvPr userDrawn="1"/>
        </p:nvSpPr>
        <p:spPr>
          <a:xfrm>
            <a:off x="838200" y="6468230"/>
            <a:ext cx="1051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dirty="0">
                <a:solidFill>
                  <a:schemeClr val="bg1"/>
                </a:solidFill>
                <a:latin typeface="Lora" panose="02000503000000020004" pitchFamily="2" charset="0"/>
                <a:ea typeface="Cambria" panose="02040503050406030204" pitchFamily="18" charset="0"/>
              </a:rPr>
              <a:t>                                                                                </a:t>
            </a:r>
          </a:p>
        </p:txBody>
      </p:sp>
      <p:sp>
        <p:nvSpPr>
          <p:cNvPr id="21" name="Slide Number Placeholder 20">
            <a:extLst>
              <a:ext uri="{FF2B5EF4-FFF2-40B4-BE49-F238E27FC236}">
                <a16:creationId xmlns:a16="http://schemas.microsoft.com/office/drawing/2014/main" id="{FE1C33E7-1F2D-41BA-9A76-2A0F47E4FC6A}"/>
              </a:ext>
            </a:extLst>
          </p:cNvPr>
          <p:cNvSpPr>
            <a:spLocks noGrp="1"/>
          </p:cNvSpPr>
          <p:nvPr userDrawn="1">
            <p:ph type="sldNum" sz="quarter" idx="4"/>
          </p:nvPr>
        </p:nvSpPr>
        <p:spPr>
          <a:xfrm>
            <a:off x="8624932" y="6435657"/>
            <a:ext cx="2743200" cy="365125"/>
          </a:xfrm>
          <a:prstGeom prst="rect">
            <a:avLst/>
          </a:prstGeom>
        </p:spPr>
        <p:txBody>
          <a:bodyPr vert="horz" lIns="91440" tIns="45720" rIns="91440" bIns="45720" rtlCol="0" anchor="ctr"/>
          <a:lstStyle>
            <a:lvl1pPr algn="r">
              <a:defRPr sz="1200" b="1">
                <a:solidFill>
                  <a:schemeClr val="tx1">
                    <a:tint val="75000"/>
                  </a:schemeClr>
                </a:solidFill>
              </a:defRPr>
            </a:lvl1pPr>
          </a:lstStyle>
          <a:p>
            <a:fld id="{C47827D6-2059-48ED-9496-A3BF1DA6C0C0}" type="slidenum">
              <a:rPr lang="en-IN" smtClean="0"/>
              <a:pPr/>
              <a:t>‹#›</a:t>
            </a:fld>
            <a:endParaRPr lang="en-IN" b="1" dirty="0"/>
          </a:p>
        </p:txBody>
      </p:sp>
    </p:spTree>
    <p:extLst>
      <p:ext uri="{BB962C8B-B14F-4D97-AF65-F5344CB8AC3E}">
        <p14:creationId xmlns:p14="http://schemas.microsoft.com/office/powerpoint/2010/main" val="11069622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49" r:id="rId12"/>
  </p:sldLayoutIdLst>
  <p:txStyles>
    <p:titleStyle>
      <a:lvl1pPr algn="l" defTabSz="9144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4" indent="-228605" algn="l" defTabSz="9144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3" indent="-228605" algn="l" defTabSz="9144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32"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41"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50"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5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69"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78" indent="-228605" algn="l" defTabSz="9144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8" rtl="0" eaLnBrk="1" latinLnBrk="0" hangingPunct="1">
        <a:defRPr sz="1800" kern="1200">
          <a:solidFill>
            <a:schemeClr val="tx1"/>
          </a:solidFill>
          <a:latin typeface="+mn-lt"/>
          <a:ea typeface="+mn-ea"/>
          <a:cs typeface="+mn-cs"/>
        </a:defRPr>
      </a:lvl1pPr>
      <a:lvl2pPr marL="457209" algn="l" defTabSz="914418" rtl="0" eaLnBrk="1" latinLnBrk="0" hangingPunct="1">
        <a:defRPr sz="1800" kern="1200">
          <a:solidFill>
            <a:schemeClr val="tx1"/>
          </a:solidFill>
          <a:latin typeface="+mn-lt"/>
          <a:ea typeface="+mn-ea"/>
          <a:cs typeface="+mn-cs"/>
        </a:defRPr>
      </a:lvl2pPr>
      <a:lvl3pPr marL="914418" algn="l" defTabSz="914418" rtl="0" eaLnBrk="1" latinLnBrk="0" hangingPunct="1">
        <a:defRPr sz="1800" kern="1200">
          <a:solidFill>
            <a:schemeClr val="tx1"/>
          </a:solidFill>
          <a:latin typeface="+mn-lt"/>
          <a:ea typeface="+mn-ea"/>
          <a:cs typeface="+mn-cs"/>
        </a:defRPr>
      </a:lvl3pPr>
      <a:lvl4pPr marL="1371627" algn="l" defTabSz="914418" rtl="0" eaLnBrk="1" latinLnBrk="0" hangingPunct="1">
        <a:defRPr sz="1800" kern="1200">
          <a:solidFill>
            <a:schemeClr val="tx1"/>
          </a:solidFill>
          <a:latin typeface="+mn-lt"/>
          <a:ea typeface="+mn-ea"/>
          <a:cs typeface="+mn-cs"/>
        </a:defRPr>
      </a:lvl4pPr>
      <a:lvl5pPr marL="1828837" algn="l" defTabSz="914418" rtl="0" eaLnBrk="1" latinLnBrk="0" hangingPunct="1">
        <a:defRPr sz="1800" kern="1200">
          <a:solidFill>
            <a:schemeClr val="tx1"/>
          </a:solidFill>
          <a:latin typeface="+mn-lt"/>
          <a:ea typeface="+mn-ea"/>
          <a:cs typeface="+mn-cs"/>
        </a:defRPr>
      </a:lvl5pPr>
      <a:lvl6pPr marL="2286046" algn="l" defTabSz="914418" rtl="0" eaLnBrk="1" latinLnBrk="0" hangingPunct="1">
        <a:defRPr sz="1800" kern="1200">
          <a:solidFill>
            <a:schemeClr val="tx1"/>
          </a:solidFill>
          <a:latin typeface="+mn-lt"/>
          <a:ea typeface="+mn-ea"/>
          <a:cs typeface="+mn-cs"/>
        </a:defRPr>
      </a:lvl6pPr>
      <a:lvl7pPr marL="2743255" algn="l" defTabSz="914418" rtl="0" eaLnBrk="1" latinLnBrk="0" hangingPunct="1">
        <a:defRPr sz="1800" kern="1200">
          <a:solidFill>
            <a:schemeClr val="tx1"/>
          </a:solidFill>
          <a:latin typeface="+mn-lt"/>
          <a:ea typeface="+mn-ea"/>
          <a:cs typeface="+mn-cs"/>
        </a:defRPr>
      </a:lvl7pPr>
      <a:lvl8pPr marL="3200464" algn="l" defTabSz="914418" rtl="0" eaLnBrk="1" latinLnBrk="0" hangingPunct="1">
        <a:defRPr sz="1800" kern="1200">
          <a:solidFill>
            <a:schemeClr val="tx1"/>
          </a:solidFill>
          <a:latin typeface="+mn-lt"/>
          <a:ea typeface="+mn-ea"/>
          <a:cs typeface="+mn-cs"/>
        </a:defRPr>
      </a:lvl8pPr>
      <a:lvl9pPr marL="3657673" algn="l" defTabSz="91441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18646" y="1821714"/>
            <a:ext cx="10559814" cy="1446550"/>
          </a:xfrm>
          <a:prstGeom prst="rect">
            <a:avLst/>
          </a:prstGeom>
          <a:noFill/>
        </p:spPr>
        <p:txBody>
          <a:bodyPr wrap="none" rtlCol="0">
            <a:spAutoFit/>
          </a:bodyPr>
          <a:lstStyle>
            <a:defPPr>
              <a:defRPr lang="en-US"/>
            </a:defPPr>
            <a:lvl1pPr algn="ctr">
              <a:defRPr sz="3600" b="1">
                <a:solidFill>
                  <a:srgbClr val="0033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sz="4400" dirty="0">
                <a:solidFill>
                  <a:srgbClr val="C00000"/>
                </a:solidFill>
              </a:rPr>
              <a:t>Technologies of Renewable Energy Sources</a:t>
            </a:r>
          </a:p>
          <a:p>
            <a:r>
              <a:rPr lang="en-US" sz="4400" dirty="0">
                <a:solidFill>
                  <a:srgbClr val="C00000"/>
                </a:solidFill>
              </a:rPr>
              <a:t>BEE654B</a:t>
            </a:r>
          </a:p>
        </p:txBody>
      </p:sp>
      <p:sp>
        <p:nvSpPr>
          <p:cNvPr id="2" name="TextBox 1">
            <a:extLst>
              <a:ext uri="{FF2B5EF4-FFF2-40B4-BE49-F238E27FC236}">
                <a16:creationId xmlns:a16="http://schemas.microsoft.com/office/drawing/2014/main" id="{B9C9C4F5-BC3A-7536-02A2-026AADC0E611}"/>
              </a:ext>
            </a:extLst>
          </p:cNvPr>
          <p:cNvSpPr txBox="1"/>
          <p:nvPr/>
        </p:nvSpPr>
        <p:spPr>
          <a:xfrm>
            <a:off x="7477760" y="3972561"/>
            <a:ext cx="3931920" cy="1815882"/>
          </a:xfrm>
          <a:prstGeom prst="rect">
            <a:avLst/>
          </a:prstGeom>
          <a:noFill/>
        </p:spPr>
        <p:txBody>
          <a:bodyPr wrap="square" rtlCol="0">
            <a:spAutoFit/>
          </a:bodyPr>
          <a:lstStyle/>
          <a:p>
            <a:r>
              <a:rPr lang="en-IN" sz="2800" b="1" dirty="0" err="1">
                <a:solidFill>
                  <a:srgbClr val="C00000"/>
                </a:solidFill>
                <a:latin typeface="Amasis MT Pro Medium" panose="020B0604020202020204" pitchFamily="18" charset="0"/>
                <a:cs typeface="Times New Roman" panose="02020603050405020304" pitchFamily="18" charset="0"/>
              </a:rPr>
              <a:t>Dr.</a:t>
            </a:r>
            <a:r>
              <a:rPr lang="en-IN" sz="2800" b="1" dirty="0">
                <a:solidFill>
                  <a:srgbClr val="C00000"/>
                </a:solidFill>
                <a:latin typeface="Amasis MT Pro Medium" panose="020B0604020202020204" pitchFamily="18" charset="0"/>
                <a:cs typeface="Times New Roman" panose="02020603050405020304" pitchFamily="18" charset="0"/>
              </a:rPr>
              <a:t> Sathish K R</a:t>
            </a:r>
          </a:p>
          <a:p>
            <a:r>
              <a:rPr lang="en-IN" sz="2800" b="1" dirty="0">
                <a:solidFill>
                  <a:srgbClr val="C00000"/>
                </a:solidFill>
                <a:latin typeface="Amasis MT Pro Medium" panose="020B0604020202020204" pitchFamily="18" charset="0"/>
                <a:cs typeface="Times New Roman" panose="02020603050405020304" pitchFamily="18" charset="0"/>
              </a:rPr>
              <a:t>Assistant Professor</a:t>
            </a:r>
          </a:p>
          <a:p>
            <a:r>
              <a:rPr lang="en-IN" sz="2800" b="1" dirty="0">
                <a:solidFill>
                  <a:srgbClr val="C00000"/>
                </a:solidFill>
                <a:latin typeface="Amasis MT Pro Medium" panose="020B0604020202020204" pitchFamily="18" charset="0"/>
                <a:cs typeface="Times New Roman" panose="02020603050405020304" pitchFamily="18" charset="0"/>
              </a:rPr>
              <a:t>Dept., of EEE</a:t>
            </a:r>
          </a:p>
          <a:p>
            <a:r>
              <a:rPr lang="en-IN" sz="2800" b="1" dirty="0">
                <a:solidFill>
                  <a:srgbClr val="C00000"/>
                </a:solidFill>
                <a:latin typeface="Amasis MT Pro Medium" panose="020B0604020202020204" pitchFamily="18" charset="0"/>
                <a:cs typeface="Times New Roman" panose="02020603050405020304" pitchFamily="18" charset="0"/>
              </a:rPr>
              <a:t>ATMECE</a:t>
            </a:r>
          </a:p>
        </p:txBody>
      </p:sp>
    </p:spTree>
    <p:extLst>
      <p:ext uri="{BB962C8B-B14F-4D97-AF65-F5344CB8AC3E}">
        <p14:creationId xmlns:p14="http://schemas.microsoft.com/office/powerpoint/2010/main" val="198796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34FEA-87E9-AAB4-CEDF-ECA285C12173}"/>
              </a:ext>
            </a:extLst>
          </p:cNvPr>
          <p:cNvSpPr>
            <a:spLocks noGrp="1"/>
          </p:cNvSpPr>
          <p:nvPr>
            <p:ph type="title"/>
          </p:nvPr>
        </p:nvSpPr>
        <p:spPr>
          <a:xfrm>
            <a:off x="838200" y="1361356"/>
            <a:ext cx="10515600" cy="573172"/>
          </a:xfrm>
        </p:spPr>
        <p:txBody>
          <a:bodyPr>
            <a:normAutofit fontScale="90000"/>
          </a:bodyPr>
          <a:lstStyle/>
          <a:p>
            <a:r>
              <a:rPr lang="en-US" sz="4400" dirty="0">
                <a:solidFill>
                  <a:schemeClr val="accent2"/>
                </a:solidFill>
                <a:latin typeface="Angsana New" panose="020B0502040204020203" pitchFamily="18" charset="-34"/>
                <a:cs typeface="Angsana New" panose="020B0502040204020203" pitchFamily="18" charset="-34"/>
              </a:rPr>
              <a:t>Solution to Energy Scarcity</a:t>
            </a:r>
            <a:br>
              <a:rPr lang="en-US" sz="4400" dirty="0">
                <a:latin typeface="Angsana New" panose="020B0502040204020203" pitchFamily="18" charset="-34"/>
                <a:cs typeface="Angsana New" panose="020B0502040204020203" pitchFamily="18" charset="-34"/>
              </a:rPr>
            </a:br>
            <a:endParaRPr lang="en-IN" dirty="0"/>
          </a:p>
        </p:txBody>
      </p:sp>
      <p:sp>
        <p:nvSpPr>
          <p:cNvPr id="3" name="Content Placeholder 2">
            <a:extLst>
              <a:ext uri="{FF2B5EF4-FFF2-40B4-BE49-F238E27FC236}">
                <a16:creationId xmlns:a16="http://schemas.microsoft.com/office/drawing/2014/main" id="{345D3162-BA54-311A-2C78-01609E9DB3B2}"/>
              </a:ext>
            </a:extLst>
          </p:cNvPr>
          <p:cNvSpPr>
            <a:spLocks noGrp="1"/>
          </p:cNvSpPr>
          <p:nvPr>
            <p:ph idx="1"/>
          </p:nvPr>
        </p:nvSpPr>
        <p:spPr/>
        <p:txBody>
          <a:bodyPr>
            <a:noAutofit/>
          </a:bodyPr>
          <a:lstStyle/>
          <a:p>
            <a:pPr marL="0" indent="0" algn="just">
              <a:buNone/>
            </a:pPr>
            <a:r>
              <a:rPr lang="en-US" sz="2600" dirty="0">
                <a:solidFill>
                  <a:srgbClr val="374151"/>
                </a:solidFill>
                <a:latin typeface="Trade Gothic Next Cond" panose="020B0604020202020204" pitchFamily="34" charset="0"/>
              </a:rPr>
              <a:t>There are several solutions to address energy scarcity:</a:t>
            </a:r>
          </a:p>
          <a:p>
            <a:pPr algn="just"/>
            <a:r>
              <a:rPr lang="en-US" sz="2600" dirty="0">
                <a:solidFill>
                  <a:schemeClr val="accent2"/>
                </a:solidFill>
                <a:latin typeface="Trade Gothic Next Cond" panose="020B0604020202020204" pitchFamily="34" charset="0"/>
              </a:rPr>
              <a:t>Increase the use of renewable energy sources</a:t>
            </a:r>
            <a:r>
              <a:rPr lang="en-US" sz="2600" dirty="0">
                <a:solidFill>
                  <a:srgbClr val="374151"/>
                </a:solidFill>
                <a:latin typeface="Trade Gothic Next Cond" panose="020B0604020202020204" pitchFamily="34" charset="0"/>
              </a:rPr>
              <a:t>: Renewable energy sources such as solar, wind, hydro, geothermal, and biomass can play a significant role in reducing energy scarcity. Governments and private sector organizations can invest in the development of renewable energy infrastructure, making it a more accessible and cost-effective alternative to traditional fossil fuels.</a:t>
            </a:r>
          </a:p>
          <a:p>
            <a:pPr algn="just"/>
            <a:r>
              <a:rPr lang="en-US" sz="2600" dirty="0">
                <a:solidFill>
                  <a:schemeClr val="accent2"/>
                </a:solidFill>
                <a:latin typeface="Trade Gothic Next Cond" panose="020B0604020202020204" pitchFamily="34" charset="0"/>
              </a:rPr>
              <a:t>Implement energy efficiency measures: </a:t>
            </a:r>
            <a:r>
              <a:rPr lang="en-US" sz="2600" dirty="0">
                <a:solidFill>
                  <a:srgbClr val="374151"/>
                </a:solidFill>
                <a:latin typeface="Trade Gothic Next Cond" panose="020B0604020202020204" pitchFamily="34" charset="0"/>
              </a:rPr>
              <a:t>Energy efficiency measures, such as improving building insulation and upgrading to energy-efficient appliances, can reduce the demand for energy and decrease the strain on energy infrastructure, ultimately reducing energy scarcity.</a:t>
            </a:r>
            <a:endParaRPr lang="en-IN" sz="2600" dirty="0">
              <a:solidFill>
                <a:srgbClr val="374151"/>
              </a:solidFill>
              <a:latin typeface="Trade Gothic Next Cond" panose="020B0604020202020204" pitchFamily="34" charset="0"/>
            </a:endParaRPr>
          </a:p>
        </p:txBody>
      </p:sp>
    </p:spTree>
    <p:extLst>
      <p:ext uri="{BB962C8B-B14F-4D97-AF65-F5344CB8AC3E}">
        <p14:creationId xmlns:p14="http://schemas.microsoft.com/office/powerpoint/2010/main" val="1697517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04F235-0A43-B3C3-CCC8-1F3CF96393AD}"/>
              </a:ext>
            </a:extLst>
          </p:cNvPr>
          <p:cNvSpPr>
            <a:spLocks noGrp="1"/>
          </p:cNvSpPr>
          <p:nvPr>
            <p:ph idx="1"/>
          </p:nvPr>
        </p:nvSpPr>
        <p:spPr/>
        <p:txBody>
          <a:bodyPr>
            <a:normAutofit/>
          </a:bodyPr>
          <a:lstStyle/>
          <a:p>
            <a:pPr algn="just"/>
            <a:r>
              <a:rPr lang="en-US" sz="2600" dirty="0">
                <a:solidFill>
                  <a:schemeClr val="accent2"/>
                </a:solidFill>
                <a:latin typeface="Trade Gothic Next Cond" panose="020B0604020202020204" pitchFamily="34" charset="0"/>
              </a:rPr>
              <a:t>Develop energy storage technologies: </a:t>
            </a:r>
            <a:r>
              <a:rPr lang="en-US" sz="2600" dirty="0">
                <a:solidFill>
                  <a:srgbClr val="374151"/>
                </a:solidFill>
                <a:latin typeface="Trade Gothic Next Cond" panose="020B0604020202020204" pitchFamily="34" charset="0"/>
              </a:rPr>
              <a:t>Advances in energy storage technologies can allow renewable energy sources to be stored more efficiently and effectively, reducing energy scarcity during periods of high demand.</a:t>
            </a:r>
            <a:endParaRPr lang="en-US" dirty="0"/>
          </a:p>
          <a:p>
            <a:pPr algn="just"/>
            <a:r>
              <a:rPr lang="en-US" sz="2600" dirty="0">
                <a:solidFill>
                  <a:schemeClr val="accent2"/>
                </a:solidFill>
                <a:latin typeface="Trade Gothic Next Cond" panose="020B0604020202020204" pitchFamily="34" charset="0"/>
              </a:rPr>
              <a:t>Implement demand-side management: </a:t>
            </a:r>
            <a:r>
              <a:rPr lang="en-US" sz="2600" dirty="0">
                <a:solidFill>
                  <a:srgbClr val="374151"/>
                </a:solidFill>
                <a:latin typeface="Trade Gothic Next Cond" panose="020B0604020202020204" pitchFamily="34" charset="0"/>
              </a:rPr>
              <a:t>Demand-side management involves managing energy consumption during peak periods to reduce the strain on the energy grid. This can be achieved through the use of smart grids and the implementation of pricing policies that encourage consumers to reduce energy consumption during peak periods.</a:t>
            </a:r>
          </a:p>
          <a:p>
            <a:pPr algn="just"/>
            <a:r>
              <a:rPr lang="en-US" sz="2600" dirty="0">
                <a:solidFill>
                  <a:schemeClr val="accent2"/>
                </a:solidFill>
                <a:latin typeface="Trade Gothic Next Cond" panose="020B0604020202020204" pitchFamily="34" charset="0"/>
              </a:rPr>
              <a:t>Improve energy infrastructure: </a:t>
            </a:r>
            <a:r>
              <a:rPr lang="en-US" sz="2600" dirty="0">
                <a:solidFill>
                  <a:srgbClr val="374151"/>
                </a:solidFill>
                <a:latin typeface="Trade Gothic Next Cond" panose="020B0604020202020204" pitchFamily="34" charset="0"/>
              </a:rPr>
              <a:t>Upgrading energy infrastructure, such as power grids and transmission lines, can increase the capacity of the energy system and reduce the risk of energy scarcity.</a:t>
            </a:r>
            <a:endParaRPr lang="en-IN" sz="2600" dirty="0">
              <a:solidFill>
                <a:srgbClr val="374151"/>
              </a:solidFill>
              <a:latin typeface="Trade Gothic Next Cond" panose="020B0604020202020204" pitchFamily="34" charset="0"/>
            </a:endParaRPr>
          </a:p>
        </p:txBody>
      </p:sp>
      <p:sp>
        <p:nvSpPr>
          <p:cNvPr id="4" name="Title 1">
            <a:extLst>
              <a:ext uri="{FF2B5EF4-FFF2-40B4-BE49-F238E27FC236}">
                <a16:creationId xmlns:a16="http://schemas.microsoft.com/office/drawing/2014/main" id="{BC36BF47-8E04-595F-87A1-DAF526C9C506}"/>
              </a:ext>
            </a:extLst>
          </p:cNvPr>
          <p:cNvSpPr>
            <a:spLocks noGrp="1"/>
          </p:cNvSpPr>
          <p:nvPr>
            <p:ph type="title"/>
          </p:nvPr>
        </p:nvSpPr>
        <p:spPr>
          <a:xfrm>
            <a:off x="838200" y="1371600"/>
            <a:ext cx="10515600" cy="573088"/>
          </a:xfrm>
        </p:spPr>
        <p:txBody>
          <a:bodyPr>
            <a:normAutofit fontScale="90000"/>
          </a:bodyPr>
          <a:lstStyle/>
          <a:p>
            <a:r>
              <a:rPr lang="en-US" sz="4400" dirty="0">
                <a:solidFill>
                  <a:schemeClr val="accent2"/>
                </a:solidFill>
                <a:latin typeface="Angsana New" panose="020B0502040204020203" pitchFamily="18" charset="-34"/>
                <a:cs typeface="Angsana New" panose="020B0502040204020203" pitchFamily="18" charset="-34"/>
              </a:rPr>
              <a:t>Solution to Energy Scarcity</a:t>
            </a:r>
            <a:br>
              <a:rPr lang="en-US" sz="4400" dirty="0">
                <a:latin typeface="Angsana New" panose="020B0502040204020203" pitchFamily="18" charset="-34"/>
                <a:cs typeface="Angsana New" panose="020B0502040204020203" pitchFamily="18" charset="-34"/>
              </a:rPr>
            </a:br>
            <a:endParaRPr lang="en-IN" dirty="0"/>
          </a:p>
        </p:txBody>
      </p:sp>
    </p:spTree>
    <p:extLst>
      <p:ext uri="{BB962C8B-B14F-4D97-AF65-F5344CB8AC3E}">
        <p14:creationId xmlns:p14="http://schemas.microsoft.com/office/powerpoint/2010/main" val="361993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1FD08-D428-1E8C-8126-79C69A45BFA1}"/>
              </a:ext>
            </a:extLst>
          </p:cNvPr>
          <p:cNvSpPr>
            <a:spLocks noGrp="1"/>
          </p:cNvSpPr>
          <p:nvPr>
            <p:ph type="title"/>
          </p:nvPr>
        </p:nvSpPr>
        <p:spPr>
          <a:xfrm>
            <a:off x="838200" y="1412156"/>
            <a:ext cx="10515600" cy="573172"/>
          </a:xfrm>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Factors Affecting Energy Resource Development </a:t>
            </a:r>
            <a:br>
              <a:rPr lang="en-US" sz="4400" dirty="0">
                <a:latin typeface="Angsana New" panose="020B0502040204020203" pitchFamily="18" charset="-34"/>
                <a:cs typeface="Angsana New" panose="020B0502040204020203" pitchFamily="18" charset="-34"/>
              </a:rPr>
            </a:br>
            <a:endParaRPr lang="en-IN" dirty="0"/>
          </a:p>
        </p:txBody>
      </p:sp>
      <p:sp>
        <p:nvSpPr>
          <p:cNvPr id="3" name="Content Placeholder 2">
            <a:extLst>
              <a:ext uri="{FF2B5EF4-FFF2-40B4-BE49-F238E27FC236}">
                <a16:creationId xmlns:a16="http://schemas.microsoft.com/office/drawing/2014/main" id="{652BB277-8698-B75A-1B79-C970DCE61626}"/>
              </a:ext>
            </a:extLst>
          </p:cNvPr>
          <p:cNvSpPr>
            <a:spLocks noGrp="1"/>
          </p:cNvSpPr>
          <p:nvPr>
            <p:ph idx="1"/>
          </p:nvPr>
        </p:nvSpPr>
        <p:spPr/>
        <p:txBody>
          <a:bodyPr>
            <a:normAutofit/>
          </a:bodyPr>
          <a:lstStyle/>
          <a:p>
            <a:pPr algn="just"/>
            <a:r>
              <a:rPr lang="en-US" sz="2600" dirty="0">
                <a:solidFill>
                  <a:srgbClr val="374151"/>
                </a:solidFill>
                <a:latin typeface="Trade Gothic Next Cond" panose="020B0604020202020204" pitchFamily="34" charset="0"/>
              </a:rPr>
              <a:t>Factors affecting energy resource development include:</a:t>
            </a:r>
          </a:p>
          <a:p>
            <a:pPr algn="just">
              <a:buFont typeface="+mj-lt"/>
              <a:buAutoNum type="arabicPeriod"/>
            </a:pPr>
            <a:r>
              <a:rPr lang="en-US" sz="2600" dirty="0">
                <a:solidFill>
                  <a:schemeClr val="accent2"/>
                </a:solidFill>
                <a:latin typeface="Trade Gothic Next Cond" panose="020B0604020202020204" pitchFamily="34" charset="0"/>
              </a:rPr>
              <a:t>Resource Availability: </a:t>
            </a:r>
            <a:r>
              <a:rPr lang="en-US" sz="2600" dirty="0">
                <a:solidFill>
                  <a:srgbClr val="374151"/>
                </a:solidFill>
                <a:latin typeface="Trade Gothic Next Cond" panose="020B0604020202020204" pitchFamily="34" charset="0"/>
              </a:rPr>
              <a:t>The availability of energy resources is a crucial factor that affects energy resource development. Regions with abundant energy resources are more likely to have developed energy industries. For example, countries with significant oil reserves are more likely to have developed oil industries.</a:t>
            </a:r>
          </a:p>
          <a:p>
            <a:pPr algn="just">
              <a:buFont typeface="+mj-lt"/>
              <a:buAutoNum type="arabicPeriod"/>
            </a:pPr>
            <a:r>
              <a:rPr lang="en-US" sz="2600" dirty="0">
                <a:solidFill>
                  <a:schemeClr val="accent2"/>
                </a:solidFill>
                <a:latin typeface="Trade Gothic Next Cond" panose="020B0604020202020204" pitchFamily="34" charset="0"/>
              </a:rPr>
              <a:t>Infrastructure</a:t>
            </a:r>
            <a:r>
              <a:rPr lang="en-US" sz="2600" dirty="0">
                <a:solidFill>
                  <a:srgbClr val="374151"/>
                </a:solidFill>
                <a:latin typeface="Trade Gothic Next Cond" panose="020B0604020202020204" pitchFamily="34" charset="0"/>
              </a:rPr>
              <a:t>: Adequate infrastructure is essential for energy resource development. Infrastructure includes transportation, communication, and energy infrastructure. For example, the development of pipelines, transmission lines, and roads are essential for the transportation of energy resources.</a:t>
            </a:r>
          </a:p>
          <a:p>
            <a:endParaRPr lang="en-IN" dirty="0"/>
          </a:p>
        </p:txBody>
      </p:sp>
    </p:spTree>
    <p:extLst>
      <p:ext uri="{BB962C8B-B14F-4D97-AF65-F5344CB8AC3E}">
        <p14:creationId xmlns:p14="http://schemas.microsoft.com/office/powerpoint/2010/main" val="460080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9A695-5379-2D63-38D8-A84700840A21}"/>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Factors Affecting Energy Resource Development</a:t>
            </a:r>
            <a:endParaRPr lang="en-IN" dirty="0"/>
          </a:p>
        </p:txBody>
      </p:sp>
      <p:sp>
        <p:nvSpPr>
          <p:cNvPr id="3" name="Content Placeholder 2">
            <a:extLst>
              <a:ext uri="{FF2B5EF4-FFF2-40B4-BE49-F238E27FC236}">
                <a16:creationId xmlns:a16="http://schemas.microsoft.com/office/drawing/2014/main" id="{5CE4B2A6-53FF-5662-160F-25B65075545C}"/>
              </a:ext>
            </a:extLst>
          </p:cNvPr>
          <p:cNvSpPr>
            <a:spLocks noGrp="1"/>
          </p:cNvSpPr>
          <p:nvPr>
            <p:ph idx="1"/>
          </p:nvPr>
        </p:nvSpPr>
        <p:spPr/>
        <p:txBody>
          <a:bodyPr>
            <a:normAutofit/>
          </a:bodyPr>
          <a:lstStyle/>
          <a:p>
            <a:pPr marL="0" indent="0" algn="just">
              <a:buNone/>
            </a:pPr>
            <a:r>
              <a:rPr lang="en-US" sz="2600" dirty="0">
                <a:solidFill>
                  <a:schemeClr val="accent2"/>
                </a:solidFill>
                <a:latin typeface="Trade Gothic Next Cond" panose="020B0604020202020204" pitchFamily="34" charset="0"/>
              </a:rPr>
              <a:t>3. Technological Advancements: </a:t>
            </a:r>
            <a:r>
              <a:rPr lang="en-US" sz="2600" dirty="0">
                <a:latin typeface="Trade Gothic Next Cond" panose="020B0604020202020204" pitchFamily="34" charset="0"/>
              </a:rPr>
              <a:t>Advancements in technology can significantly impact energy resource development. New technologies can improve the efficiency and effectiveness of energy production, making it more accessible and cost-effective. For example, advancements in solar panel technology have made solar energy more accessible and cost-effective.</a:t>
            </a:r>
          </a:p>
          <a:p>
            <a:pPr marL="0" indent="0" algn="just">
              <a:buNone/>
            </a:pPr>
            <a:r>
              <a:rPr lang="en-US" sz="2600" dirty="0">
                <a:solidFill>
                  <a:schemeClr val="accent2"/>
                </a:solidFill>
                <a:latin typeface="Trade Gothic Next Cond" panose="020B0604020202020204" pitchFamily="34" charset="0"/>
              </a:rPr>
              <a:t>4. Government Policies: </a:t>
            </a:r>
            <a:r>
              <a:rPr lang="en-US" sz="2600" dirty="0">
                <a:latin typeface="Trade Gothic Next Cond" panose="020B0604020202020204" pitchFamily="34" charset="0"/>
              </a:rPr>
              <a:t>Government policies can impact energy resource development. Policies that provide incentives for renewable energy production and limit the use of fossil fuels can promote sustainable energy development. For example, government policies that provide tax incentives for the production of renewable energy can encourage investment in renewable energy.</a:t>
            </a:r>
          </a:p>
          <a:p>
            <a:endParaRPr lang="en-IN" dirty="0"/>
          </a:p>
        </p:txBody>
      </p:sp>
    </p:spTree>
    <p:extLst>
      <p:ext uri="{BB962C8B-B14F-4D97-AF65-F5344CB8AC3E}">
        <p14:creationId xmlns:p14="http://schemas.microsoft.com/office/powerpoint/2010/main" val="328590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D9991-18AC-0D47-B717-272B038434A7}"/>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Factors Affecting Energy Resource Development</a:t>
            </a:r>
            <a:endParaRPr lang="en-IN" dirty="0"/>
          </a:p>
        </p:txBody>
      </p:sp>
      <p:sp>
        <p:nvSpPr>
          <p:cNvPr id="3" name="Content Placeholder 2">
            <a:extLst>
              <a:ext uri="{FF2B5EF4-FFF2-40B4-BE49-F238E27FC236}">
                <a16:creationId xmlns:a16="http://schemas.microsoft.com/office/drawing/2014/main" id="{C9EFF3E0-999A-D98E-691E-DB732BDC9E78}"/>
              </a:ext>
            </a:extLst>
          </p:cNvPr>
          <p:cNvSpPr>
            <a:spLocks noGrp="1"/>
          </p:cNvSpPr>
          <p:nvPr>
            <p:ph idx="1"/>
          </p:nvPr>
        </p:nvSpPr>
        <p:spPr/>
        <p:txBody>
          <a:bodyPr>
            <a:normAutofit/>
          </a:bodyPr>
          <a:lstStyle/>
          <a:p>
            <a:pPr algn="just">
              <a:buFont typeface="+mj-lt"/>
              <a:buAutoNum type="arabicPeriod"/>
            </a:pPr>
            <a:r>
              <a:rPr lang="en-US" dirty="0">
                <a:solidFill>
                  <a:schemeClr val="accent2"/>
                </a:solidFill>
                <a:latin typeface="Trade Gothic Next Cond" panose="020B0604020202020204" pitchFamily="34" charset="0"/>
              </a:rPr>
              <a:t>Economic Factors: </a:t>
            </a:r>
            <a:r>
              <a:rPr lang="en-US" dirty="0">
                <a:latin typeface="Trade Gothic Next Cond" panose="020B0604020202020204" pitchFamily="34" charset="0"/>
              </a:rPr>
              <a:t>Economic factors such as investment capital and energy prices can impact energy resource development. For example, high energy prices can encourage investment in renewable energy, while low energy prices can discourage investment.</a:t>
            </a:r>
          </a:p>
          <a:p>
            <a:pPr algn="just">
              <a:buFont typeface="+mj-lt"/>
              <a:buAutoNum type="arabicPeriod"/>
            </a:pPr>
            <a:r>
              <a:rPr lang="en-US" dirty="0">
                <a:solidFill>
                  <a:schemeClr val="accent2"/>
                </a:solidFill>
                <a:latin typeface="Trade Gothic Next Cond" panose="020B0604020202020204" pitchFamily="34" charset="0"/>
              </a:rPr>
              <a:t>Environmental Concerns: </a:t>
            </a:r>
            <a:r>
              <a:rPr lang="en-US" dirty="0">
                <a:latin typeface="Trade Gothic Next Cond" panose="020B0604020202020204" pitchFamily="34" charset="0"/>
              </a:rPr>
              <a:t>Environmental concerns such as air and water pollution and climate change can impact energy resource development. The production and use of fossil fuels can result in air and water pollution, while the use of renewable energy can reduce greenhouse gas emissions and promote environmental sustainability.</a:t>
            </a:r>
          </a:p>
          <a:p>
            <a:endParaRPr lang="en-IN" dirty="0"/>
          </a:p>
        </p:txBody>
      </p:sp>
    </p:spTree>
    <p:extLst>
      <p:ext uri="{BB962C8B-B14F-4D97-AF65-F5344CB8AC3E}">
        <p14:creationId xmlns:p14="http://schemas.microsoft.com/office/powerpoint/2010/main" val="110462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78C27-ED4A-1953-B993-A05983F7B35A}"/>
              </a:ext>
            </a:extLst>
          </p:cNvPr>
          <p:cNvSpPr>
            <a:spLocks noGrp="1"/>
          </p:cNvSpPr>
          <p:nvPr>
            <p:ph type="title"/>
          </p:nvPr>
        </p:nvSpPr>
        <p:spPr>
          <a:xfrm>
            <a:off x="838200" y="1066716"/>
            <a:ext cx="10515600" cy="573172"/>
          </a:xfrm>
        </p:spPr>
        <p:txBody>
          <a:bodyPr>
            <a:normAutofit fontScale="90000"/>
          </a:bodyPr>
          <a:lstStyle/>
          <a:p>
            <a:r>
              <a:rPr lang="en-IN" sz="4000" dirty="0">
                <a:solidFill>
                  <a:schemeClr val="accent2"/>
                </a:solidFill>
                <a:latin typeface="Angsana New" panose="020B0502040204020203" pitchFamily="18" charset="-34"/>
                <a:cs typeface="Angsana New" panose="020B0502040204020203" pitchFamily="18" charset="-34"/>
              </a:rPr>
              <a:t>Classification of Renewable Energy </a:t>
            </a:r>
          </a:p>
        </p:txBody>
      </p:sp>
      <p:sp>
        <p:nvSpPr>
          <p:cNvPr id="3" name="Content Placeholder 2">
            <a:extLst>
              <a:ext uri="{FF2B5EF4-FFF2-40B4-BE49-F238E27FC236}">
                <a16:creationId xmlns:a16="http://schemas.microsoft.com/office/drawing/2014/main" id="{5DF55F81-7D0C-42D1-DA96-98D86A687480}"/>
              </a:ext>
            </a:extLst>
          </p:cNvPr>
          <p:cNvSpPr>
            <a:spLocks noGrp="1"/>
          </p:cNvSpPr>
          <p:nvPr>
            <p:ph idx="1"/>
          </p:nvPr>
        </p:nvSpPr>
        <p:spPr>
          <a:xfrm>
            <a:off x="838200" y="1639888"/>
            <a:ext cx="10515600" cy="4351338"/>
          </a:xfrm>
        </p:spPr>
        <p:txBody>
          <a:bodyPr>
            <a:normAutofit fontScale="25000" lnSpcReduction="20000"/>
          </a:bodyPr>
          <a:lstStyle/>
          <a:p>
            <a:pPr marL="0" indent="0" algn="just">
              <a:buNone/>
            </a:pPr>
            <a:r>
              <a:rPr lang="en-US" sz="10400" dirty="0">
                <a:latin typeface="Trade Gothic Next Cond" panose="020B0604020202020204" pitchFamily="34" charset="0"/>
              </a:rPr>
              <a:t>Renewable energy can be classified into several types based on the source of energy. The main types of renewable energy include:</a:t>
            </a:r>
          </a:p>
          <a:p>
            <a:pPr marL="0" indent="0" algn="just">
              <a:buNone/>
            </a:pPr>
            <a:r>
              <a:rPr lang="en-US" sz="10400" dirty="0">
                <a:solidFill>
                  <a:schemeClr val="accent2"/>
                </a:solidFill>
                <a:latin typeface="Trade Gothic Next Cond" panose="020B0604020202020204" pitchFamily="34" charset="0"/>
              </a:rPr>
              <a:t>Solar Energy: </a:t>
            </a:r>
            <a:r>
              <a:rPr lang="en-US" sz="10400" dirty="0">
                <a:latin typeface="Trade Gothic Next Cond" panose="020B0604020202020204" pitchFamily="34" charset="0"/>
              </a:rPr>
              <a:t>Solar energy is obtained from the sun and can be harnessed using solar panels or concentrated solar power (CSP) systems.</a:t>
            </a:r>
          </a:p>
          <a:p>
            <a:pPr marL="0" indent="0" algn="just">
              <a:buNone/>
            </a:pPr>
            <a:endParaRPr lang="en-US" sz="10400" dirty="0">
              <a:latin typeface="Trade Gothic Next Cond" panose="020B0604020202020204" pitchFamily="34" charset="0"/>
            </a:endParaRPr>
          </a:p>
          <a:p>
            <a:pPr marL="0" indent="0" algn="just">
              <a:buNone/>
            </a:pPr>
            <a:r>
              <a:rPr lang="en-US" sz="10400" dirty="0">
                <a:solidFill>
                  <a:schemeClr val="accent2"/>
                </a:solidFill>
                <a:latin typeface="Trade Gothic Next Cond" panose="020B0604020202020204" pitchFamily="34" charset="0"/>
              </a:rPr>
              <a:t>Wind Energy: </a:t>
            </a:r>
            <a:r>
              <a:rPr lang="en-US" sz="10400" dirty="0">
                <a:latin typeface="Trade Gothic Next Cond" panose="020B0604020202020204" pitchFamily="34" charset="0"/>
              </a:rPr>
              <a:t>Wind energy is obtained from the kinetic energy of wind and can be harnessed using wind turbines.</a:t>
            </a:r>
          </a:p>
          <a:p>
            <a:pPr marL="0" indent="0" algn="just">
              <a:buNone/>
            </a:pPr>
            <a:endParaRPr lang="en-US" sz="10400" dirty="0">
              <a:latin typeface="Trade Gothic Next Cond" panose="020B0604020202020204" pitchFamily="34" charset="0"/>
            </a:endParaRPr>
          </a:p>
          <a:p>
            <a:pPr marL="0" indent="0" algn="just">
              <a:buNone/>
            </a:pPr>
            <a:r>
              <a:rPr lang="en-US" sz="10400" dirty="0">
                <a:solidFill>
                  <a:schemeClr val="accent2"/>
                </a:solidFill>
                <a:latin typeface="Trade Gothic Next Cond" panose="020B0604020202020204" pitchFamily="34" charset="0"/>
              </a:rPr>
              <a:t>Hydro Energy: </a:t>
            </a:r>
            <a:r>
              <a:rPr lang="en-US" sz="10400" dirty="0">
                <a:latin typeface="Trade Gothic Next Cond" panose="020B0604020202020204" pitchFamily="34" charset="0"/>
              </a:rPr>
              <a:t>Hydro energy is obtained from the kinetic energy of water and can be harnessed using hydropower plants.</a:t>
            </a:r>
          </a:p>
          <a:p>
            <a:pPr marL="0" indent="0" algn="just">
              <a:buNone/>
            </a:pPr>
            <a:endParaRPr lang="en-US" sz="10400" dirty="0">
              <a:latin typeface="Trade Gothic Next Cond" panose="020B0604020202020204" pitchFamily="34" charset="0"/>
            </a:endParaRPr>
          </a:p>
          <a:p>
            <a:pPr marL="0" indent="0" algn="just">
              <a:buNone/>
            </a:pPr>
            <a:r>
              <a:rPr lang="en-US" sz="10400" dirty="0">
                <a:solidFill>
                  <a:schemeClr val="accent2"/>
                </a:solidFill>
                <a:latin typeface="Trade Gothic Next Cond" panose="020B0604020202020204" pitchFamily="34" charset="0"/>
              </a:rPr>
              <a:t>Geothermal Energy: </a:t>
            </a:r>
            <a:r>
              <a:rPr lang="en-US" sz="10400" dirty="0">
                <a:latin typeface="Trade Gothic Next Cond" panose="020B0604020202020204" pitchFamily="34" charset="0"/>
              </a:rPr>
              <a:t>Geothermal energy is obtained from the heat generated within the Earth and can be harnessed using geothermal power plants</a:t>
            </a:r>
          </a:p>
          <a:p>
            <a:pPr algn="just">
              <a:buFont typeface="+mj-lt"/>
              <a:buAutoNum type="arabicPeriod"/>
            </a:pPr>
            <a:endParaRPr lang="en-US" sz="10400" dirty="0">
              <a:latin typeface="Trade Gothic Next Cond" panose="020B0604020202020204" pitchFamily="34" charset="0"/>
            </a:endParaRPr>
          </a:p>
          <a:p>
            <a:br>
              <a:rPr lang="en-US" b="0" i="0" dirty="0">
                <a:solidFill>
                  <a:srgbClr val="374151"/>
                </a:solidFill>
                <a:effectLst/>
                <a:latin typeface="Söhne"/>
              </a:rPr>
            </a:br>
            <a:endParaRPr lang="en-IN" dirty="0"/>
          </a:p>
        </p:txBody>
      </p:sp>
    </p:spTree>
    <p:extLst>
      <p:ext uri="{BB962C8B-B14F-4D97-AF65-F5344CB8AC3E}">
        <p14:creationId xmlns:p14="http://schemas.microsoft.com/office/powerpoint/2010/main" val="3608456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anim calcmode="lin" valueType="num">
                                      <p:cBhvr>
                                        <p:cTn id="5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2942A-9DF3-B5E4-FB1A-60A3113336D2}"/>
              </a:ext>
            </a:extLst>
          </p:cNvPr>
          <p:cNvSpPr>
            <a:spLocks noGrp="1"/>
          </p:cNvSpPr>
          <p:nvPr>
            <p:ph type="title"/>
          </p:nvPr>
        </p:nvSpPr>
        <p:spPr/>
        <p:txBody>
          <a:bodyPr>
            <a:normAutofit fontScale="90000"/>
          </a:bodyPr>
          <a:lstStyle/>
          <a:p>
            <a:r>
              <a:rPr lang="en-IN" sz="4400" dirty="0">
                <a:solidFill>
                  <a:schemeClr val="accent2"/>
                </a:solidFill>
                <a:latin typeface="Angsana New" panose="020B0502040204020203" pitchFamily="18" charset="-34"/>
                <a:cs typeface="Angsana New" panose="020B0502040204020203" pitchFamily="18" charset="-34"/>
              </a:rPr>
              <a:t>Classification of Renewable Energy </a:t>
            </a:r>
            <a:endParaRPr lang="en-IN" dirty="0"/>
          </a:p>
        </p:txBody>
      </p:sp>
      <p:sp>
        <p:nvSpPr>
          <p:cNvPr id="3" name="Content Placeholder 2">
            <a:extLst>
              <a:ext uri="{FF2B5EF4-FFF2-40B4-BE49-F238E27FC236}">
                <a16:creationId xmlns:a16="http://schemas.microsoft.com/office/drawing/2014/main" id="{97898A96-8E24-EE96-5EC5-D15111B5D74A}"/>
              </a:ext>
            </a:extLst>
          </p:cNvPr>
          <p:cNvSpPr>
            <a:spLocks noGrp="1"/>
          </p:cNvSpPr>
          <p:nvPr>
            <p:ph idx="1"/>
          </p:nvPr>
        </p:nvSpPr>
        <p:spPr/>
        <p:txBody>
          <a:bodyPr/>
          <a:lstStyle/>
          <a:p>
            <a:pPr marL="0" indent="0" algn="just">
              <a:buNone/>
            </a:pPr>
            <a:r>
              <a:rPr lang="en-US" sz="2600" dirty="0">
                <a:solidFill>
                  <a:schemeClr val="accent2"/>
                </a:solidFill>
                <a:latin typeface="Trade Gothic Next Cond" panose="020B0604020202020204" pitchFamily="34" charset="0"/>
              </a:rPr>
              <a:t>Biomass Energy: </a:t>
            </a:r>
            <a:r>
              <a:rPr lang="en-US" sz="2600" dirty="0">
                <a:latin typeface="Trade Gothic Next Cond" panose="020B0604020202020204" pitchFamily="34" charset="0"/>
              </a:rPr>
              <a:t>Biomass energy is obtained from organic matter such as wood, crops, and waste materials, and can be harnessed using various technologies such as combustion, gasification, and anaerobic digestion.</a:t>
            </a:r>
          </a:p>
          <a:p>
            <a:pPr marL="0" indent="0" algn="just">
              <a:buNone/>
            </a:pPr>
            <a:r>
              <a:rPr lang="en-US" sz="2600" dirty="0">
                <a:solidFill>
                  <a:schemeClr val="accent2"/>
                </a:solidFill>
                <a:latin typeface="Trade Gothic Next Cond" panose="020B0604020202020204" pitchFamily="34" charset="0"/>
              </a:rPr>
              <a:t>Ocean Energy: </a:t>
            </a:r>
            <a:r>
              <a:rPr lang="en-US" sz="2600" dirty="0">
                <a:latin typeface="Trade Gothic Next Cond" panose="020B0604020202020204" pitchFamily="34" charset="0"/>
              </a:rPr>
              <a:t>Ocean energy is obtained from the kinetic energy of waves, tides, and currents, and can be harnessed using various technologies such as tidal turbines and wave energy converters.</a:t>
            </a:r>
          </a:p>
          <a:p>
            <a:pPr marL="0" indent="0" algn="just">
              <a:buNone/>
            </a:pPr>
            <a:r>
              <a:rPr lang="en-US" sz="2600" dirty="0">
                <a:latin typeface="Trade Gothic Next Cond" panose="020B0604020202020204" pitchFamily="34" charset="0"/>
              </a:rPr>
              <a:t>Each type of renewable energy has its unique advantages and challenges, and their suitability varies depending on factors such as location, availability of resources, and technology.</a:t>
            </a:r>
          </a:p>
          <a:p>
            <a:endParaRPr lang="en-IN" dirty="0"/>
          </a:p>
        </p:txBody>
      </p:sp>
    </p:spTree>
    <p:extLst>
      <p:ext uri="{BB962C8B-B14F-4D97-AF65-F5344CB8AC3E}">
        <p14:creationId xmlns:p14="http://schemas.microsoft.com/office/powerpoint/2010/main" val="22626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BADD8-9C3B-191B-D9EF-6A6B32350F10}"/>
              </a:ext>
            </a:extLst>
          </p:cNvPr>
          <p:cNvSpPr>
            <a:spLocks noGrp="1"/>
          </p:cNvSpPr>
          <p:nvPr>
            <p:ph type="title"/>
          </p:nvPr>
        </p:nvSpPr>
        <p:spPr>
          <a:xfrm>
            <a:off x="756920" y="1381676"/>
            <a:ext cx="10515600" cy="573172"/>
          </a:xfrm>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Worldwide Renewable Energy Availability</a:t>
            </a:r>
            <a:br>
              <a:rPr lang="en-US" sz="4400" dirty="0">
                <a:latin typeface="Angsana New" panose="020B0502040204020203" pitchFamily="18" charset="-34"/>
                <a:cs typeface="Angsana New" panose="020B0502040204020203" pitchFamily="18" charset="-34"/>
              </a:rPr>
            </a:br>
            <a:endParaRPr lang="en-IN" dirty="0"/>
          </a:p>
        </p:txBody>
      </p:sp>
      <p:pic>
        <p:nvPicPr>
          <p:cNvPr id="4" name="Picture 3">
            <a:extLst>
              <a:ext uri="{FF2B5EF4-FFF2-40B4-BE49-F238E27FC236}">
                <a16:creationId xmlns:a16="http://schemas.microsoft.com/office/drawing/2014/main" id="{F94BB40A-1487-630C-2096-2CA8CD995498}"/>
              </a:ext>
            </a:extLst>
          </p:cNvPr>
          <p:cNvPicPr>
            <a:picLocks noChangeAspect="1"/>
          </p:cNvPicPr>
          <p:nvPr/>
        </p:nvPicPr>
        <p:blipFill>
          <a:blip r:embed="rId2"/>
          <a:stretch>
            <a:fillRect/>
          </a:stretch>
        </p:blipFill>
        <p:spPr>
          <a:xfrm>
            <a:off x="6614160" y="1220314"/>
            <a:ext cx="5577840" cy="4865525"/>
          </a:xfrm>
          <a:prstGeom prst="rect">
            <a:avLst/>
          </a:prstGeom>
        </p:spPr>
      </p:pic>
      <p:sp>
        <p:nvSpPr>
          <p:cNvPr id="6" name="TextBox 5">
            <a:extLst>
              <a:ext uri="{FF2B5EF4-FFF2-40B4-BE49-F238E27FC236}">
                <a16:creationId xmlns:a16="http://schemas.microsoft.com/office/drawing/2014/main" id="{FBB67164-0B27-C127-F5D4-D9C82160D4D6}"/>
              </a:ext>
            </a:extLst>
          </p:cNvPr>
          <p:cNvSpPr txBox="1"/>
          <p:nvPr/>
        </p:nvSpPr>
        <p:spPr>
          <a:xfrm>
            <a:off x="284480" y="1951672"/>
            <a:ext cx="6096000" cy="3108543"/>
          </a:xfrm>
          <a:prstGeom prst="rect">
            <a:avLst/>
          </a:prstGeom>
          <a:noFill/>
        </p:spPr>
        <p:txBody>
          <a:bodyPr wrap="square">
            <a:spAutoFit/>
          </a:bodyPr>
          <a:lstStyle/>
          <a:p>
            <a:pPr algn="just"/>
            <a:r>
              <a:rPr lang="en-US" sz="2800" dirty="0">
                <a:latin typeface="Trade Gothic Next Cond" panose="020B0604020202020204" pitchFamily="34" charset="0"/>
              </a:rPr>
              <a:t>Renewable energy sources are available all around the world, although their availability and potential vary depending on several factors such as geographical location, climate conditions, and natural resources. Here are some general facts about renewable energy availability worldwide</a:t>
            </a:r>
            <a:r>
              <a:rPr lang="en-US" b="0" i="0" dirty="0">
                <a:solidFill>
                  <a:srgbClr val="374151"/>
                </a:solidFill>
                <a:effectLst/>
                <a:latin typeface="Söhne"/>
              </a:rPr>
              <a:t>:</a:t>
            </a:r>
            <a:endParaRPr lang="en-IN" dirty="0"/>
          </a:p>
        </p:txBody>
      </p:sp>
    </p:spTree>
    <p:extLst>
      <p:ext uri="{BB962C8B-B14F-4D97-AF65-F5344CB8AC3E}">
        <p14:creationId xmlns:p14="http://schemas.microsoft.com/office/powerpoint/2010/main" val="1176785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D34F0A-8758-834B-328C-7DD6B80C296F}"/>
              </a:ext>
            </a:extLst>
          </p:cNvPr>
          <p:cNvSpPr>
            <a:spLocks noGrp="1"/>
          </p:cNvSpPr>
          <p:nvPr>
            <p:ph idx="1"/>
          </p:nvPr>
        </p:nvSpPr>
        <p:spPr>
          <a:xfrm>
            <a:off x="838200" y="1094104"/>
            <a:ext cx="10515600" cy="5255895"/>
          </a:xfrm>
        </p:spPr>
        <p:txBody>
          <a:bodyPr/>
          <a:lstStyle/>
          <a:p>
            <a:pPr marL="0" indent="0" algn="just">
              <a:buNone/>
            </a:pPr>
            <a:r>
              <a:rPr lang="en-US" dirty="0">
                <a:solidFill>
                  <a:schemeClr val="accent2"/>
                </a:solidFill>
                <a:latin typeface="Trade Gothic Next Cond" panose="020B0604020202020204" pitchFamily="34" charset="0"/>
              </a:rPr>
              <a:t>Solar Energy: </a:t>
            </a:r>
            <a:r>
              <a:rPr lang="en-US" dirty="0">
                <a:latin typeface="Trade Gothic Next Cond" panose="020B0604020202020204" pitchFamily="34" charset="0"/>
              </a:rPr>
              <a:t>The sun is a source of abundant and free energy, and solar power is one of the fastest-growing sources of renewable energy worldwide. The areas with the highest solar energy potential are </a:t>
            </a:r>
            <a:r>
              <a:rPr lang="en-US" dirty="0">
                <a:solidFill>
                  <a:schemeClr val="accent5"/>
                </a:solidFill>
                <a:latin typeface="Trade Gothic Next Cond" panose="020B0604020202020204" pitchFamily="34" charset="0"/>
              </a:rPr>
              <a:t>deserts </a:t>
            </a:r>
            <a:r>
              <a:rPr lang="en-US" dirty="0">
                <a:latin typeface="Trade Gothic Next Cond" panose="020B0604020202020204" pitchFamily="34" charset="0"/>
              </a:rPr>
              <a:t>and </a:t>
            </a:r>
            <a:r>
              <a:rPr lang="en-US" dirty="0">
                <a:solidFill>
                  <a:schemeClr val="accent5"/>
                </a:solidFill>
                <a:latin typeface="Trade Gothic Next Cond" panose="020B0604020202020204" pitchFamily="34" charset="0"/>
              </a:rPr>
              <a:t>other arid regions</a:t>
            </a:r>
            <a:r>
              <a:rPr lang="en-US" dirty="0">
                <a:latin typeface="Trade Gothic Next Cond" panose="020B0604020202020204" pitchFamily="34" charset="0"/>
              </a:rPr>
              <a:t>, as they receive more sunlight and have less cloud cover.</a:t>
            </a:r>
          </a:p>
          <a:p>
            <a:pPr marL="0" indent="0">
              <a:buNone/>
            </a:pPr>
            <a:r>
              <a:rPr lang="en-US" dirty="0">
                <a:solidFill>
                  <a:schemeClr val="accent2"/>
                </a:solidFill>
                <a:latin typeface="Trade Gothic Next Cond" panose="020B0604020202020204" pitchFamily="34" charset="0"/>
              </a:rPr>
              <a:t>Wind Energy: </a:t>
            </a:r>
            <a:r>
              <a:rPr lang="en-US" dirty="0">
                <a:latin typeface="Trade Gothic Next Cond" panose="020B0604020202020204" pitchFamily="34" charset="0"/>
              </a:rPr>
              <a:t>Wind power is another rapidly growing source of renewable energy, and its potential is highest in areas with consistent and strong winds. Coastal regions, </a:t>
            </a:r>
            <a:r>
              <a:rPr lang="en-US" dirty="0">
                <a:solidFill>
                  <a:schemeClr val="accent1"/>
                </a:solidFill>
                <a:latin typeface="Trade Gothic Next Cond" panose="020B0604020202020204" pitchFamily="34" charset="0"/>
              </a:rPr>
              <a:t>high-altitude areas</a:t>
            </a:r>
            <a:r>
              <a:rPr lang="en-US" dirty="0">
                <a:latin typeface="Trade Gothic Next Cond" panose="020B0604020202020204" pitchFamily="34" charset="0"/>
              </a:rPr>
              <a:t>, and </a:t>
            </a:r>
            <a:r>
              <a:rPr lang="en-US" dirty="0">
                <a:solidFill>
                  <a:schemeClr val="accent1"/>
                </a:solidFill>
                <a:latin typeface="Trade Gothic Next Cond" panose="020B0604020202020204" pitchFamily="34" charset="0"/>
              </a:rPr>
              <a:t>plains</a:t>
            </a:r>
            <a:r>
              <a:rPr lang="en-US" dirty="0">
                <a:latin typeface="Trade Gothic Next Cond" panose="020B0604020202020204" pitchFamily="34" charset="0"/>
              </a:rPr>
              <a:t> are some of the places where wind energy potential is high</a:t>
            </a:r>
          </a:p>
          <a:p>
            <a:pPr marL="0" indent="0" algn="just">
              <a:buNone/>
            </a:pPr>
            <a:r>
              <a:rPr lang="en-US" dirty="0">
                <a:solidFill>
                  <a:schemeClr val="accent2"/>
                </a:solidFill>
                <a:latin typeface="Trade Gothic Next Cond" panose="020B0604020202020204" pitchFamily="34" charset="0"/>
              </a:rPr>
              <a:t>Hydropower: </a:t>
            </a:r>
            <a:r>
              <a:rPr lang="en-US" dirty="0">
                <a:latin typeface="Trade Gothic Next Cond" panose="020B0604020202020204" pitchFamily="34" charset="0"/>
              </a:rPr>
              <a:t>Hydropower is generated by the force of falling water, and its potential depends on factors such as the </a:t>
            </a:r>
            <a:r>
              <a:rPr lang="en-US" dirty="0">
                <a:solidFill>
                  <a:schemeClr val="accent1"/>
                </a:solidFill>
                <a:latin typeface="Trade Gothic Next Cond" panose="020B0604020202020204" pitchFamily="34" charset="0"/>
              </a:rPr>
              <a:t>height of the waterfalls </a:t>
            </a:r>
            <a:r>
              <a:rPr lang="en-US" dirty="0">
                <a:latin typeface="Trade Gothic Next Cond" panose="020B0604020202020204" pitchFamily="34" charset="0"/>
              </a:rPr>
              <a:t>and the </a:t>
            </a:r>
            <a:r>
              <a:rPr lang="en-US" dirty="0">
                <a:solidFill>
                  <a:schemeClr val="accent1"/>
                </a:solidFill>
                <a:latin typeface="Trade Gothic Next Cond" panose="020B0604020202020204" pitchFamily="34" charset="0"/>
              </a:rPr>
              <a:t>volume of the water </a:t>
            </a:r>
            <a:r>
              <a:rPr lang="en-US" dirty="0">
                <a:latin typeface="Trade Gothic Next Cond" panose="020B0604020202020204" pitchFamily="34" charset="0"/>
              </a:rPr>
              <a:t>flow. Areas with high rainfall and mountainous terrain tend to have high hydropower potential.</a:t>
            </a:r>
          </a:p>
          <a:p>
            <a:pPr marL="0" indent="0">
              <a:buNone/>
            </a:pPr>
            <a:endParaRPr lang="en-IN" dirty="0">
              <a:latin typeface="Trade Gothic Next Cond" panose="020B0604020202020204" pitchFamily="34" charset="0"/>
            </a:endParaRPr>
          </a:p>
        </p:txBody>
      </p:sp>
    </p:spTree>
    <p:extLst>
      <p:ext uri="{BB962C8B-B14F-4D97-AF65-F5344CB8AC3E}">
        <p14:creationId xmlns:p14="http://schemas.microsoft.com/office/powerpoint/2010/main" val="39225648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30AABF-4B2D-A78F-7A14-F0F5EC4DADD3}"/>
              </a:ext>
            </a:extLst>
          </p:cNvPr>
          <p:cNvSpPr>
            <a:spLocks noGrp="1"/>
          </p:cNvSpPr>
          <p:nvPr>
            <p:ph idx="1"/>
          </p:nvPr>
        </p:nvSpPr>
        <p:spPr>
          <a:xfrm>
            <a:off x="838200" y="1253331"/>
            <a:ext cx="10515600" cy="4351338"/>
          </a:xfrm>
        </p:spPr>
        <p:txBody>
          <a:bodyPr/>
          <a:lstStyle/>
          <a:p>
            <a:pPr marL="0" indent="0" algn="just">
              <a:buNone/>
            </a:pPr>
            <a:r>
              <a:rPr lang="en-US" dirty="0">
                <a:solidFill>
                  <a:schemeClr val="accent2"/>
                </a:solidFill>
                <a:latin typeface="Trade Gothic Next Cond" panose="020B0604020202020204" pitchFamily="34" charset="0"/>
              </a:rPr>
              <a:t>Geothermal Energy: </a:t>
            </a:r>
            <a:r>
              <a:rPr lang="en-US" dirty="0">
                <a:latin typeface="Trade Gothic Next Cond" panose="020B0604020202020204" pitchFamily="34" charset="0"/>
              </a:rPr>
              <a:t>Geothermal energy is generated by the </a:t>
            </a:r>
            <a:r>
              <a:rPr lang="en-US" dirty="0">
                <a:solidFill>
                  <a:schemeClr val="accent1"/>
                </a:solidFill>
                <a:latin typeface="Trade Gothic Next Cond" panose="020B0604020202020204" pitchFamily="34" charset="0"/>
              </a:rPr>
              <a:t>heat from the Earth's core</a:t>
            </a:r>
            <a:r>
              <a:rPr lang="en-US" dirty="0">
                <a:latin typeface="Trade Gothic Next Cond" panose="020B0604020202020204" pitchFamily="34" charset="0"/>
              </a:rPr>
              <a:t>, and its </a:t>
            </a:r>
            <a:r>
              <a:rPr lang="en-US" dirty="0">
                <a:solidFill>
                  <a:schemeClr val="accent1"/>
                </a:solidFill>
                <a:latin typeface="Trade Gothic Next Cond" panose="020B0604020202020204" pitchFamily="34" charset="0"/>
              </a:rPr>
              <a:t>potential is highest </a:t>
            </a:r>
            <a:r>
              <a:rPr lang="en-US" dirty="0">
                <a:latin typeface="Trade Gothic Next Cond" panose="020B0604020202020204" pitchFamily="34" charset="0"/>
              </a:rPr>
              <a:t>in areas with active tectonic activity or hotspots. Some of the areas with high geothermal energy potential include Iceland, the western United States, and parts of East Africa.</a:t>
            </a:r>
          </a:p>
          <a:p>
            <a:pPr marL="0" indent="0" algn="just">
              <a:buNone/>
            </a:pPr>
            <a:r>
              <a:rPr lang="en-US" dirty="0">
                <a:latin typeface="Trade Gothic Next Cond" panose="020B0604020202020204" pitchFamily="34" charset="0"/>
              </a:rPr>
              <a:t>Overall, renewable energy sources have the potential to meet a significant portion of the world's energy demand and reduce our reliance on fossil fuels. However, the deployment and adoption of renewable energy technologies require significant investments and policy support to overcome technical and economic barriers.</a:t>
            </a:r>
          </a:p>
          <a:p>
            <a:endParaRPr lang="en-IN" dirty="0"/>
          </a:p>
        </p:txBody>
      </p:sp>
    </p:spTree>
    <p:extLst>
      <p:ext uri="{BB962C8B-B14F-4D97-AF65-F5344CB8AC3E}">
        <p14:creationId xmlns:p14="http://schemas.microsoft.com/office/powerpoint/2010/main" val="1175567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5B0DF-0CF3-00E6-AA66-E97212540E6B}"/>
              </a:ext>
            </a:extLst>
          </p:cNvPr>
          <p:cNvSpPr>
            <a:spLocks noGrp="1"/>
          </p:cNvSpPr>
          <p:nvPr>
            <p:ph type="title"/>
          </p:nvPr>
        </p:nvSpPr>
        <p:spPr>
          <a:xfrm>
            <a:off x="929640" y="1686477"/>
            <a:ext cx="10515600" cy="573172"/>
          </a:xfrm>
        </p:spPr>
        <p:txBody>
          <a:bodyPr>
            <a:normAutofit fontScale="90000"/>
          </a:bodyPr>
          <a:lstStyle/>
          <a:p>
            <a:r>
              <a:rPr lang="en-US" sz="3600" dirty="0">
                <a:solidFill>
                  <a:srgbClr val="C00000"/>
                </a:solidFill>
                <a:latin typeface="Amasis MT Pro Medium" panose="02040604050005020304" pitchFamily="18" charset="0"/>
              </a:rPr>
              <a:t>Technologies of Renewable Energy Sources</a:t>
            </a:r>
            <a:br>
              <a:rPr lang="en-US" sz="3600" dirty="0">
                <a:solidFill>
                  <a:srgbClr val="C00000"/>
                </a:solidFill>
                <a:latin typeface="Amasis MT Pro Medium" panose="02040604050005020304" pitchFamily="18" charset="0"/>
              </a:rPr>
            </a:br>
            <a:br>
              <a:rPr lang="en-US" dirty="0">
                <a:solidFill>
                  <a:srgbClr val="C00000"/>
                </a:solidFill>
              </a:rPr>
            </a:br>
            <a:endParaRPr lang="en-IN" dirty="0"/>
          </a:p>
        </p:txBody>
      </p:sp>
      <p:sp>
        <p:nvSpPr>
          <p:cNvPr id="3" name="Content Placeholder 2">
            <a:extLst>
              <a:ext uri="{FF2B5EF4-FFF2-40B4-BE49-F238E27FC236}">
                <a16:creationId xmlns:a16="http://schemas.microsoft.com/office/drawing/2014/main" id="{82D9C102-86D8-B60E-50A7-27BB49E5F9E0}"/>
              </a:ext>
            </a:extLst>
          </p:cNvPr>
          <p:cNvSpPr>
            <a:spLocks noGrp="1"/>
          </p:cNvSpPr>
          <p:nvPr>
            <p:ph idx="1"/>
          </p:nvPr>
        </p:nvSpPr>
        <p:spPr/>
        <p:txBody>
          <a:bodyPr>
            <a:normAutofit fontScale="92500" lnSpcReduction="20000"/>
          </a:bodyPr>
          <a:lstStyle/>
          <a:p>
            <a:r>
              <a:rPr lang="en-IN" dirty="0">
                <a:latin typeface="Amasis MT Pro Medium" panose="02040604050005020304" pitchFamily="18" charset="0"/>
              </a:rPr>
              <a:t>Module-1 –Introduction and Energy from Sun</a:t>
            </a:r>
          </a:p>
          <a:p>
            <a:r>
              <a:rPr lang="en-IN" dirty="0">
                <a:latin typeface="Amasis MT Pro Medium" panose="02040604050005020304" pitchFamily="18" charset="0"/>
              </a:rPr>
              <a:t>Module-2 -Solar Thermal Energy Collectors and Solar Cells </a:t>
            </a:r>
          </a:p>
          <a:p>
            <a:r>
              <a:rPr lang="en-IN" dirty="0">
                <a:latin typeface="Amasis MT Pro Medium" panose="02040604050005020304" pitchFamily="18" charset="0"/>
              </a:rPr>
              <a:t>Module-3 -Hydrogen Energy, Wind Energy, Geothermal &amp; </a:t>
            </a:r>
            <a:r>
              <a:rPr lang="en-US" dirty="0">
                <a:latin typeface="Amasis MT Pro Medium" panose="02040604050005020304" pitchFamily="18" charset="0"/>
              </a:rPr>
              <a:t>Solid</a:t>
            </a:r>
          </a:p>
          <a:p>
            <a:pPr marL="0" indent="0">
              <a:buNone/>
            </a:pPr>
            <a:r>
              <a:rPr lang="en-US" dirty="0">
                <a:latin typeface="Amasis MT Pro Medium" panose="02040604050005020304" pitchFamily="18" charset="0"/>
              </a:rPr>
              <a:t> waste and Agricultural Refuse</a:t>
            </a:r>
            <a:endParaRPr lang="en-IN" dirty="0">
              <a:latin typeface="Amasis MT Pro Medium" panose="02040604050005020304" pitchFamily="18" charset="0"/>
            </a:endParaRPr>
          </a:p>
          <a:p>
            <a:r>
              <a:rPr lang="en-IN" dirty="0">
                <a:latin typeface="Amasis MT Pro Medium" panose="02040604050005020304" pitchFamily="18" charset="0"/>
              </a:rPr>
              <a:t>Module-4 –Biomass ,Biogas and Tidal Power</a:t>
            </a:r>
          </a:p>
          <a:p>
            <a:r>
              <a:rPr lang="en-IN" dirty="0">
                <a:latin typeface="Amasis MT Pro Medium" panose="02040604050005020304" pitchFamily="18" charset="0"/>
              </a:rPr>
              <a:t>Module-5 – Sea Wave and Ocean Thermal Energy</a:t>
            </a:r>
          </a:p>
          <a:p>
            <a:pPr marL="0" indent="0">
              <a:buNone/>
            </a:pPr>
            <a:r>
              <a:rPr lang="en-IN" dirty="0">
                <a:solidFill>
                  <a:schemeClr val="accent2"/>
                </a:solidFill>
                <a:latin typeface="Amasis MT Pro Medium" panose="02040604050005020304" pitchFamily="18" charset="0"/>
              </a:rPr>
              <a:t>Text Books:</a:t>
            </a:r>
          </a:p>
          <a:p>
            <a:pPr marL="0" indent="0">
              <a:buNone/>
            </a:pPr>
            <a:r>
              <a:rPr lang="en-IN" dirty="0">
                <a:latin typeface="Amasis MT Pro Medium" panose="02040604050005020304" pitchFamily="18" charset="0"/>
              </a:rPr>
              <a:t>1. </a:t>
            </a:r>
            <a:r>
              <a:rPr lang="en-IN" dirty="0">
                <a:solidFill>
                  <a:schemeClr val="accent2"/>
                </a:solidFill>
                <a:latin typeface="Amasis MT Pro Medium" panose="02040604050005020304" pitchFamily="18" charset="0"/>
              </a:rPr>
              <a:t>Nonconventional Energy sources, </a:t>
            </a:r>
            <a:r>
              <a:rPr lang="en-IN" dirty="0" err="1">
                <a:latin typeface="Amasis MT Pro Medium" panose="02040604050005020304" pitchFamily="18" charset="0"/>
              </a:rPr>
              <a:t>Shobh</a:t>
            </a:r>
            <a:r>
              <a:rPr lang="en-IN" dirty="0">
                <a:latin typeface="Amasis MT Pro Medium" panose="02040604050005020304" pitchFamily="18" charset="0"/>
              </a:rPr>
              <a:t> Nath Singh, Pearson Publication, First Edition 2015 </a:t>
            </a:r>
          </a:p>
          <a:p>
            <a:pPr marL="0" indent="0">
              <a:buNone/>
            </a:pPr>
            <a:r>
              <a:rPr lang="en-IN" dirty="0">
                <a:latin typeface="Amasis MT Pro Medium" panose="02040604050005020304" pitchFamily="18" charset="0"/>
              </a:rPr>
              <a:t>2. </a:t>
            </a:r>
            <a:r>
              <a:rPr lang="en-IN" dirty="0">
                <a:solidFill>
                  <a:schemeClr val="accent2"/>
                </a:solidFill>
                <a:latin typeface="Amasis MT Pro Medium" panose="02040604050005020304" pitchFamily="18" charset="0"/>
              </a:rPr>
              <a:t>Energy Technology, </a:t>
            </a:r>
            <a:r>
              <a:rPr lang="en-IN" dirty="0" err="1">
                <a:solidFill>
                  <a:schemeClr val="accent2"/>
                </a:solidFill>
                <a:latin typeface="Amasis MT Pro Medium" panose="02040604050005020304" pitchFamily="18" charset="0"/>
              </a:rPr>
              <a:t>S.Rao</a:t>
            </a:r>
            <a:r>
              <a:rPr lang="en-IN" dirty="0">
                <a:solidFill>
                  <a:schemeClr val="accent2"/>
                </a:solidFill>
                <a:latin typeface="Amasis MT Pro Medium" panose="02040604050005020304" pitchFamily="18" charset="0"/>
              </a:rPr>
              <a:t> and </a:t>
            </a:r>
            <a:r>
              <a:rPr lang="en-IN" dirty="0" err="1">
                <a:solidFill>
                  <a:schemeClr val="accent2"/>
                </a:solidFill>
                <a:latin typeface="Amasis MT Pro Medium" panose="02040604050005020304" pitchFamily="18" charset="0"/>
              </a:rPr>
              <a:t>Dr.</a:t>
            </a:r>
            <a:r>
              <a:rPr lang="en-IN" dirty="0">
                <a:solidFill>
                  <a:schemeClr val="accent2"/>
                </a:solidFill>
                <a:latin typeface="Amasis MT Pro Medium" panose="02040604050005020304" pitchFamily="18" charset="0"/>
              </a:rPr>
              <a:t> B.B. </a:t>
            </a:r>
            <a:r>
              <a:rPr lang="en-IN" dirty="0" err="1">
                <a:solidFill>
                  <a:schemeClr val="accent2"/>
                </a:solidFill>
                <a:latin typeface="Amasis MT Pro Medium" panose="02040604050005020304" pitchFamily="18" charset="0"/>
              </a:rPr>
              <a:t>Parulekar</a:t>
            </a:r>
            <a:r>
              <a:rPr lang="en-IN" dirty="0">
                <a:latin typeface="Amasis MT Pro Medium" panose="02040604050005020304" pitchFamily="18" charset="0"/>
              </a:rPr>
              <a:t>, Khanna Publication, 2nd Edition, 1996. </a:t>
            </a:r>
          </a:p>
          <a:p>
            <a:endParaRPr lang="en-IN" dirty="0"/>
          </a:p>
        </p:txBody>
      </p:sp>
    </p:spTree>
    <p:extLst>
      <p:ext uri="{BB962C8B-B14F-4D97-AF65-F5344CB8AC3E}">
        <p14:creationId xmlns:p14="http://schemas.microsoft.com/office/powerpoint/2010/main" val="141849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902D0-40D7-BEA4-6558-EF09C64DB12E}"/>
              </a:ext>
            </a:extLst>
          </p:cNvPr>
          <p:cNvSpPr>
            <a:spLocks noGrp="1"/>
          </p:cNvSpPr>
          <p:nvPr>
            <p:ph type="title"/>
          </p:nvPr>
        </p:nvSpPr>
        <p:spPr>
          <a:xfrm>
            <a:off x="838200" y="1206182"/>
            <a:ext cx="10515600" cy="573172"/>
          </a:xfrm>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Renewable Energy in India </a:t>
            </a:r>
            <a:br>
              <a:rPr lang="en-IN" sz="4400" dirty="0">
                <a:latin typeface="Angsana New" panose="020B0502040204020203" pitchFamily="18" charset="-34"/>
                <a:cs typeface="Angsana New" panose="020B0502040204020203" pitchFamily="18" charset="-34"/>
              </a:rPr>
            </a:br>
            <a:endParaRPr lang="en-IN" dirty="0"/>
          </a:p>
        </p:txBody>
      </p:sp>
      <p:pic>
        <p:nvPicPr>
          <p:cNvPr id="4" name="Picture 3">
            <a:extLst>
              <a:ext uri="{FF2B5EF4-FFF2-40B4-BE49-F238E27FC236}">
                <a16:creationId xmlns:a16="http://schemas.microsoft.com/office/drawing/2014/main" id="{591EC7C5-5003-F86F-2828-417423DC4E1C}"/>
              </a:ext>
            </a:extLst>
          </p:cNvPr>
          <p:cNvPicPr>
            <a:picLocks noChangeAspect="1"/>
          </p:cNvPicPr>
          <p:nvPr/>
        </p:nvPicPr>
        <p:blipFill>
          <a:blip r:embed="rId2"/>
          <a:stretch>
            <a:fillRect/>
          </a:stretch>
        </p:blipFill>
        <p:spPr>
          <a:xfrm>
            <a:off x="7107549" y="1206182"/>
            <a:ext cx="5084451" cy="5110480"/>
          </a:xfrm>
          <a:prstGeom prst="rect">
            <a:avLst/>
          </a:prstGeom>
        </p:spPr>
      </p:pic>
      <p:sp>
        <p:nvSpPr>
          <p:cNvPr id="6" name="TextBox 5">
            <a:extLst>
              <a:ext uri="{FF2B5EF4-FFF2-40B4-BE49-F238E27FC236}">
                <a16:creationId xmlns:a16="http://schemas.microsoft.com/office/drawing/2014/main" id="{9BAA3F62-3797-4480-5B1F-D4E9F685245D}"/>
              </a:ext>
            </a:extLst>
          </p:cNvPr>
          <p:cNvSpPr txBox="1"/>
          <p:nvPr/>
        </p:nvSpPr>
        <p:spPr>
          <a:xfrm>
            <a:off x="579120" y="1555082"/>
            <a:ext cx="6528429" cy="4893647"/>
          </a:xfrm>
          <a:prstGeom prst="rect">
            <a:avLst/>
          </a:prstGeom>
          <a:noFill/>
        </p:spPr>
        <p:txBody>
          <a:bodyPr wrap="square">
            <a:spAutoFit/>
          </a:bodyPr>
          <a:lstStyle/>
          <a:p>
            <a:pPr algn="just"/>
            <a:r>
              <a:rPr lang="en-US" sz="2600" dirty="0">
                <a:latin typeface="Trade Gothic Next Cond" panose="020B0604020202020204" pitchFamily="34" charset="0"/>
              </a:rPr>
              <a:t>India has set ambitious targets for renewable energy deployment as part of its efforts to address energy security, climate change, and sustainable development. Here are some facts about renewable energy in India:</a:t>
            </a:r>
          </a:p>
          <a:p>
            <a:pPr algn="just"/>
            <a:endParaRPr lang="en-US" sz="2600" dirty="0">
              <a:latin typeface="Trade Gothic Next Cond" panose="020B0604020202020204" pitchFamily="34" charset="0"/>
            </a:endParaRPr>
          </a:p>
          <a:p>
            <a:pPr algn="just"/>
            <a:r>
              <a:rPr lang="en-US" sz="2600" dirty="0">
                <a:solidFill>
                  <a:schemeClr val="accent2"/>
                </a:solidFill>
                <a:latin typeface="Trade Gothic Next Cond" panose="020B0604020202020204" pitchFamily="34" charset="0"/>
              </a:rPr>
              <a:t>Solar Energy: </a:t>
            </a:r>
            <a:r>
              <a:rPr lang="en-US" sz="2600" dirty="0">
                <a:latin typeface="Trade Gothic Next Cond" panose="020B0604020202020204" pitchFamily="34" charset="0"/>
              </a:rPr>
              <a:t>India is one of the largest solar power markets in the world, with a total installed capacity of over </a:t>
            </a:r>
            <a:r>
              <a:rPr lang="en-US" sz="2600" dirty="0">
                <a:solidFill>
                  <a:schemeClr val="accent1"/>
                </a:solidFill>
                <a:latin typeface="Trade Gothic Next Cond" panose="020B0604020202020204" pitchFamily="34" charset="0"/>
              </a:rPr>
              <a:t>40 GW as of 2021</a:t>
            </a:r>
            <a:r>
              <a:rPr lang="en-US" sz="2600" dirty="0">
                <a:latin typeface="Trade Gothic Next Cond" panose="020B0604020202020204" pitchFamily="34" charset="0"/>
              </a:rPr>
              <a:t>. The Indian government has launched several programs and policies to promote solar energy deployment, including the </a:t>
            </a:r>
            <a:r>
              <a:rPr lang="en-US" sz="2600" dirty="0">
                <a:solidFill>
                  <a:schemeClr val="accent1"/>
                </a:solidFill>
                <a:latin typeface="Trade Gothic Next Cond" panose="020B0604020202020204" pitchFamily="34" charset="0"/>
              </a:rPr>
              <a:t>Jawaharlal Nehru National Solar Mission and the Kisan </a:t>
            </a:r>
            <a:r>
              <a:rPr lang="en-US" sz="2600" dirty="0" err="1">
                <a:solidFill>
                  <a:schemeClr val="accent1"/>
                </a:solidFill>
                <a:latin typeface="Trade Gothic Next Cond" panose="020B0604020202020204" pitchFamily="34" charset="0"/>
              </a:rPr>
              <a:t>Urja</a:t>
            </a:r>
            <a:r>
              <a:rPr lang="en-US" sz="2600" dirty="0">
                <a:solidFill>
                  <a:schemeClr val="accent1"/>
                </a:solidFill>
                <a:latin typeface="Trade Gothic Next Cond" panose="020B0604020202020204" pitchFamily="34" charset="0"/>
              </a:rPr>
              <a:t> Suraksha </a:t>
            </a:r>
            <a:r>
              <a:rPr lang="en-US" sz="2600" dirty="0" err="1">
                <a:solidFill>
                  <a:schemeClr val="accent1"/>
                </a:solidFill>
                <a:latin typeface="Trade Gothic Next Cond" panose="020B0604020202020204" pitchFamily="34" charset="0"/>
              </a:rPr>
              <a:t>evam</a:t>
            </a:r>
            <a:r>
              <a:rPr lang="en-US" sz="2600" dirty="0">
                <a:solidFill>
                  <a:schemeClr val="accent1"/>
                </a:solidFill>
                <a:latin typeface="Trade Gothic Next Cond" panose="020B0604020202020204" pitchFamily="34" charset="0"/>
              </a:rPr>
              <a:t> </a:t>
            </a:r>
            <a:r>
              <a:rPr lang="en-US" sz="2600" dirty="0" err="1">
                <a:solidFill>
                  <a:schemeClr val="accent1"/>
                </a:solidFill>
                <a:latin typeface="Trade Gothic Next Cond" panose="020B0604020202020204" pitchFamily="34" charset="0"/>
              </a:rPr>
              <a:t>Utthaan</a:t>
            </a:r>
            <a:r>
              <a:rPr lang="en-US" sz="2600" dirty="0">
                <a:solidFill>
                  <a:schemeClr val="accent1"/>
                </a:solidFill>
                <a:latin typeface="Trade Gothic Next Cond" panose="020B0604020202020204" pitchFamily="34" charset="0"/>
              </a:rPr>
              <a:t> </a:t>
            </a:r>
            <a:r>
              <a:rPr lang="en-US" sz="2600" dirty="0" err="1">
                <a:solidFill>
                  <a:schemeClr val="accent1"/>
                </a:solidFill>
                <a:latin typeface="Trade Gothic Next Cond" panose="020B0604020202020204" pitchFamily="34" charset="0"/>
              </a:rPr>
              <a:t>Mahabhiyan</a:t>
            </a:r>
            <a:r>
              <a:rPr lang="en-US" sz="2600" dirty="0">
                <a:solidFill>
                  <a:schemeClr val="accent1"/>
                </a:solidFill>
                <a:latin typeface="Trade Gothic Next Cond" panose="020B0604020202020204" pitchFamily="34" charset="0"/>
              </a:rPr>
              <a:t> (KUSUM) scheme.</a:t>
            </a:r>
          </a:p>
        </p:txBody>
      </p:sp>
    </p:spTree>
    <p:extLst>
      <p:ext uri="{BB962C8B-B14F-4D97-AF65-F5344CB8AC3E}">
        <p14:creationId xmlns:p14="http://schemas.microsoft.com/office/powerpoint/2010/main" val="3822692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8E3796-1863-8C90-959E-D96AC7BA0373}"/>
              </a:ext>
            </a:extLst>
          </p:cNvPr>
          <p:cNvSpPr>
            <a:spLocks noGrp="1"/>
          </p:cNvSpPr>
          <p:nvPr>
            <p:ph idx="1"/>
          </p:nvPr>
        </p:nvSpPr>
        <p:spPr>
          <a:xfrm>
            <a:off x="838200" y="1127760"/>
            <a:ext cx="10515600" cy="5049203"/>
          </a:xfrm>
        </p:spPr>
        <p:txBody>
          <a:bodyPr/>
          <a:lstStyle/>
          <a:p>
            <a:pPr algn="just"/>
            <a:r>
              <a:rPr lang="en-US" sz="2600" dirty="0">
                <a:solidFill>
                  <a:schemeClr val="accent2"/>
                </a:solidFill>
                <a:latin typeface="Trade Gothic Next Cond" panose="020B0604020202020204" pitchFamily="34" charset="0"/>
              </a:rPr>
              <a:t>Wind Energy: </a:t>
            </a:r>
            <a:r>
              <a:rPr lang="en-US" sz="2600" dirty="0">
                <a:latin typeface="Trade Gothic Next Cond" panose="020B0604020202020204" pitchFamily="34" charset="0"/>
              </a:rPr>
              <a:t>India has a total installed wind power capacity of over </a:t>
            </a:r>
            <a:r>
              <a:rPr lang="en-US" sz="2600" dirty="0">
                <a:solidFill>
                  <a:schemeClr val="accent1"/>
                </a:solidFill>
                <a:latin typeface="Trade Gothic Next Cond" panose="020B0604020202020204" pitchFamily="34" charset="0"/>
              </a:rPr>
              <a:t>39 GW </a:t>
            </a:r>
            <a:r>
              <a:rPr lang="en-US" sz="2600" dirty="0">
                <a:latin typeface="Trade Gothic Next Cond" panose="020B0604020202020204" pitchFamily="34" charset="0"/>
              </a:rPr>
              <a:t>as of </a:t>
            </a:r>
            <a:r>
              <a:rPr lang="en-US" sz="2600" dirty="0">
                <a:solidFill>
                  <a:schemeClr val="accent1"/>
                </a:solidFill>
                <a:latin typeface="Trade Gothic Next Cond" panose="020B0604020202020204" pitchFamily="34" charset="0"/>
              </a:rPr>
              <a:t>2021</a:t>
            </a:r>
            <a:r>
              <a:rPr lang="en-US" sz="2600" dirty="0">
                <a:latin typeface="Trade Gothic Next Cond" panose="020B0604020202020204" pitchFamily="34" charset="0"/>
              </a:rPr>
              <a:t>, making it the </a:t>
            </a:r>
            <a:r>
              <a:rPr lang="en-US" sz="2600" dirty="0">
                <a:solidFill>
                  <a:schemeClr val="accent1"/>
                </a:solidFill>
                <a:latin typeface="Trade Gothic Next Cond" panose="020B0604020202020204" pitchFamily="34" charset="0"/>
              </a:rPr>
              <a:t>fourth-largest wind power market in the world</a:t>
            </a:r>
            <a:r>
              <a:rPr lang="en-US" sz="2600" dirty="0">
                <a:latin typeface="Trade Gothic Next Cond" panose="020B0604020202020204" pitchFamily="34" charset="0"/>
              </a:rPr>
              <a:t>. The Indian government has implemented several policies and incentives to support wind energy deployment, such as the </a:t>
            </a:r>
            <a:r>
              <a:rPr lang="en-US" sz="2600" dirty="0">
                <a:solidFill>
                  <a:schemeClr val="accent1"/>
                </a:solidFill>
                <a:latin typeface="Trade Gothic Next Cond" panose="020B0604020202020204" pitchFamily="34" charset="0"/>
              </a:rPr>
              <a:t>National Wind-Solar Hybrid Policy</a:t>
            </a:r>
            <a:r>
              <a:rPr lang="en-US" sz="2600" dirty="0">
                <a:latin typeface="Trade Gothic Next Cond" panose="020B0604020202020204" pitchFamily="34" charset="0"/>
              </a:rPr>
              <a:t> and the </a:t>
            </a:r>
            <a:r>
              <a:rPr lang="en-US" sz="2600" dirty="0">
                <a:solidFill>
                  <a:schemeClr val="accent1"/>
                </a:solidFill>
                <a:latin typeface="Trade Gothic Next Cond" panose="020B0604020202020204" pitchFamily="34" charset="0"/>
              </a:rPr>
              <a:t>Generation-Based Incentive (GBI) </a:t>
            </a:r>
            <a:r>
              <a:rPr lang="en-US" sz="2600" dirty="0">
                <a:latin typeface="Trade Gothic Next Cond" panose="020B0604020202020204" pitchFamily="34" charset="0"/>
              </a:rPr>
              <a:t>scheme.</a:t>
            </a:r>
          </a:p>
          <a:p>
            <a:r>
              <a:rPr lang="en-US" sz="2600" dirty="0">
                <a:solidFill>
                  <a:schemeClr val="accent2"/>
                </a:solidFill>
                <a:latin typeface="Trade Gothic Next Cond" panose="020B0604020202020204" pitchFamily="34" charset="0"/>
              </a:rPr>
              <a:t>Hydropower</a:t>
            </a:r>
            <a:r>
              <a:rPr lang="en-US" sz="2600" dirty="0">
                <a:latin typeface="Trade Gothic Next Cond" panose="020B0604020202020204" pitchFamily="34" charset="0"/>
              </a:rPr>
              <a:t>: India has significant hydropower potential, with an estimated total potential of over </a:t>
            </a:r>
            <a:r>
              <a:rPr lang="en-US" sz="2600" dirty="0">
                <a:solidFill>
                  <a:schemeClr val="accent1"/>
                </a:solidFill>
                <a:latin typeface="Trade Gothic Next Cond" panose="020B0604020202020204" pitchFamily="34" charset="0"/>
              </a:rPr>
              <a:t>145 GW</a:t>
            </a:r>
            <a:r>
              <a:rPr lang="en-US" sz="2600" dirty="0">
                <a:latin typeface="Trade Gothic Next Cond" panose="020B0604020202020204" pitchFamily="34" charset="0"/>
              </a:rPr>
              <a:t>. However, the development of hydropower projects in India faces several challenges, including environmental concerns and social issues.</a:t>
            </a:r>
          </a:p>
          <a:p>
            <a:pPr algn="just"/>
            <a:r>
              <a:rPr lang="en-US" sz="2600" dirty="0">
                <a:solidFill>
                  <a:schemeClr val="accent2"/>
                </a:solidFill>
                <a:latin typeface="Trade Gothic Next Cond" panose="020B0604020202020204" pitchFamily="34" charset="0"/>
              </a:rPr>
              <a:t>Other renewable energy sources: </a:t>
            </a:r>
            <a:r>
              <a:rPr lang="en-US" sz="2600" dirty="0">
                <a:latin typeface="Trade Gothic Next Cond" panose="020B0604020202020204" pitchFamily="34" charset="0"/>
              </a:rPr>
              <a:t>India has also been exploring other renewable energy sources such as biomass, biogas, and small hydropower projects. The Indian government has launched several programs and initiatives to promote these sources, such as the National Bio-Energy Mission and the Small Hydro Power </a:t>
            </a:r>
            <a:r>
              <a:rPr lang="en-US" sz="2600" dirty="0" err="1">
                <a:latin typeface="Trade Gothic Next Cond" panose="020B0604020202020204" pitchFamily="34" charset="0"/>
              </a:rPr>
              <a:t>Programme</a:t>
            </a:r>
            <a:r>
              <a:rPr lang="en-US" sz="2600" dirty="0">
                <a:latin typeface="Trade Gothic Next Cond" panose="020B0604020202020204" pitchFamily="34" charset="0"/>
              </a:rPr>
              <a:t>.</a:t>
            </a:r>
          </a:p>
          <a:p>
            <a:endParaRPr lang="en-IN" dirty="0"/>
          </a:p>
        </p:txBody>
      </p:sp>
    </p:spTree>
    <p:extLst>
      <p:ext uri="{BB962C8B-B14F-4D97-AF65-F5344CB8AC3E}">
        <p14:creationId xmlns:p14="http://schemas.microsoft.com/office/powerpoint/2010/main" val="401134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88615C-F339-7545-415D-924895FEA924}"/>
              </a:ext>
            </a:extLst>
          </p:cNvPr>
          <p:cNvSpPr>
            <a:spLocks noGrp="1"/>
          </p:cNvSpPr>
          <p:nvPr>
            <p:ph idx="1"/>
          </p:nvPr>
        </p:nvSpPr>
        <p:spPr>
          <a:xfrm>
            <a:off x="838200" y="1253331"/>
            <a:ext cx="10515600" cy="4351338"/>
          </a:xfrm>
        </p:spPr>
        <p:txBody>
          <a:bodyPr/>
          <a:lstStyle/>
          <a:p>
            <a:r>
              <a:rPr lang="en-US" sz="2600" dirty="0">
                <a:latin typeface="Trade Gothic Next Cond" panose="020B0604020202020204" pitchFamily="34" charset="0"/>
              </a:rPr>
              <a:t>Overall, renewable energy is a key component of India's energy strategy, and the country has set a target of achieving </a:t>
            </a:r>
            <a:r>
              <a:rPr lang="en-US" sz="2600" dirty="0">
                <a:solidFill>
                  <a:schemeClr val="accent1"/>
                </a:solidFill>
                <a:latin typeface="Trade Gothic Next Cond" panose="020B0604020202020204" pitchFamily="34" charset="0"/>
              </a:rPr>
              <a:t>450 GW of renewable energy capacity by 2030</a:t>
            </a:r>
            <a:r>
              <a:rPr lang="en-US" sz="2600" dirty="0">
                <a:latin typeface="Trade Gothic Next Cond" panose="020B0604020202020204" pitchFamily="34" charset="0"/>
              </a:rPr>
              <a:t>. The deployment of renewable energy technologies in India is expected to provide significant economic, social, and environmental benefits, including job creation, rural development, and greenhouse gas emissions reduction.</a:t>
            </a:r>
            <a:endParaRPr lang="en-IN" sz="2600" dirty="0">
              <a:latin typeface="Trade Gothic Next Cond" panose="020B0604020202020204" pitchFamily="34" charset="0"/>
            </a:endParaRPr>
          </a:p>
        </p:txBody>
      </p:sp>
    </p:spTree>
    <p:extLst>
      <p:ext uri="{BB962C8B-B14F-4D97-AF65-F5344CB8AC3E}">
        <p14:creationId xmlns:p14="http://schemas.microsoft.com/office/powerpoint/2010/main" val="3165555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DC184-3F67-7AE2-E3C0-5475F7DDAAF0}"/>
              </a:ext>
            </a:extLst>
          </p:cNvPr>
          <p:cNvSpPr>
            <a:spLocks noGrp="1"/>
          </p:cNvSpPr>
          <p:nvPr>
            <p:ph type="title"/>
          </p:nvPr>
        </p:nvSpPr>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Sun- Earth Geometric Relationship</a:t>
            </a:r>
          </a:p>
        </p:txBody>
      </p:sp>
      <p:sp>
        <p:nvSpPr>
          <p:cNvPr id="3" name="Content Placeholder 2">
            <a:extLst>
              <a:ext uri="{FF2B5EF4-FFF2-40B4-BE49-F238E27FC236}">
                <a16:creationId xmlns:a16="http://schemas.microsoft.com/office/drawing/2014/main" id="{FAA6827D-7B64-DAD3-45EF-5A19E2B235F7}"/>
              </a:ext>
            </a:extLst>
          </p:cNvPr>
          <p:cNvSpPr>
            <a:spLocks noGrp="1"/>
          </p:cNvSpPr>
          <p:nvPr>
            <p:ph idx="1"/>
          </p:nvPr>
        </p:nvSpPr>
        <p:spPr/>
        <p:txBody>
          <a:bodyPr/>
          <a:lstStyle/>
          <a:p>
            <a:r>
              <a:rPr lang="en-IN" sz="2600" dirty="0">
                <a:latin typeface="Trade Gothic Next Cond" panose="020B0604020202020204" pitchFamily="34" charset="0"/>
              </a:rPr>
              <a:t>The Sun-Earth geometric relationship refers to the way that the Earth and the Sun are positioned relative to each other</a:t>
            </a:r>
          </a:p>
          <a:p>
            <a:r>
              <a:rPr lang="en-IN" sz="2600" dirty="0">
                <a:latin typeface="Trade Gothic Next Cond" panose="020B0604020202020204" pitchFamily="34" charset="0"/>
              </a:rPr>
              <a:t>Some key facts about the Sun-Earth geometric relationship:</a:t>
            </a:r>
          </a:p>
          <a:p>
            <a:pPr>
              <a:buFont typeface="Wingdings" panose="05000000000000000000" pitchFamily="2" charset="2"/>
              <a:buChar char="v"/>
            </a:pPr>
            <a:r>
              <a:rPr lang="en-IN" sz="2600" dirty="0">
                <a:solidFill>
                  <a:schemeClr val="accent5"/>
                </a:solidFill>
                <a:latin typeface="Trade Gothic Next Cond" panose="020B0604020202020204" pitchFamily="34" charset="0"/>
              </a:rPr>
              <a:t>Earth's orbit</a:t>
            </a:r>
          </a:p>
          <a:p>
            <a:pPr>
              <a:buFont typeface="Wingdings" panose="05000000000000000000" pitchFamily="2" charset="2"/>
              <a:buChar char="v"/>
            </a:pPr>
            <a:r>
              <a:rPr lang="en-IN" sz="2600" dirty="0">
                <a:solidFill>
                  <a:schemeClr val="accent5"/>
                </a:solidFill>
                <a:latin typeface="Trade Gothic Next Cond" panose="020B0604020202020204" pitchFamily="34" charset="0"/>
              </a:rPr>
              <a:t>Rotation and revolution</a:t>
            </a:r>
          </a:p>
          <a:p>
            <a:pPr>
              <a:buFont typeface="Wingdings" panose="05000000000000000000" pitchFamily="2" charset="2"/>
              <a:buChar char="v"/>
            </a:pPr>
            <a:r>
              <a:rPr lang="en-IN" sz="2600" dirty="0">
                <a:solidFill>
                  <a:schemeClr val="accent5"/>
                </a:solidFill>
                <a:latin typeface="Trade Gothic Next Cond" panose="020B0604020202020204" pitchFamily="34" charset="0"/>
              </a:rPr>
              <a:t>Seasons</a:t>
            </a:r>
          </a:p>
          <a:p>
            <a:pPr>
              <a:buFont typeface="Wingdings" panose="05000000000000000000" pitchFamily="2" charset="2"/>
              <a:buChar char="v"/>
            </a:pPr>
            <a:r>
              <a:rPr lang="en-IN" sz="2600" dirty="0">
                <a:solidFill>
                  <a:schemeClr val="accent5"/>
                </a:solidFill>
                <a:latin typeface="Trade Gothic Next Cond" panose="020B0604020202020204" pitchFamily="34" charset="0"/>
              </a:rPr>
              <a:t>Solstices and equinoxes</a:t>
            </a:r>
          </a:p>
        </p:txBody>
      </p:sp>
    </p:spTree>
    <p:extLst>
      <p:ext uri="{BB962C8B-B14F-4D97-AF65-F5344CB8AC3E}">
        <p14:creationId xmlns:p14="http://schemas.microsoft.com/office/powerpoint/2010/main" val="15024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F3A31-E6A7-3639-2D22-79CE3FF2D25F}"/>
              </a:ext>
            </a:extLst>
          </p:cNvPr>
          <p:cNvSpPr>
            <a:spLocks noGrp="1"/>
          </p:cNvSpPr>
          <p:nvPr>
            <p:ph type="title"/>
          </p:nvPr>
        </p:nvSpPr>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Sun- earth Geometric Relationship</a:t>
            </a:r>
          </a:p>
        </p:txBody>
      </p:sp>
      <p:sp>
        <p:nvSpPr>
          <p:cNvPr id="3" name="Content Placeholder 2">
            <a:extLst>
              <a:ext uri="{FF2B5EF4-FFF2-40B4-BE49-F238E27FC236}">
                <a16:creationId xmlns:a16="http://schemas.microsoft.com/office/drawing/2014/main" id="{6A18DDE7-B947-F1A0-9856-1E5A537A51FF}"/>
              </a:ext>
            </a:extLst>
          </p:cNvPr>
          <p:cNvSpPr>
            <a:spLocks noGrp="1"/>
          </p:cNvSpPr>
          <p:nvPr>
            <p:ph idx="1"/>
          </p:nvPr>
        </p:nvSpPr>
        <p:spPr/>
        <p:txBody>
          <a:bodyPr/>
          <a:lstStyle/>
          <a:p>
            <a:r>
              <a:rPr lang="en-IN" sz="2800" dirty="0">
                <a:solidFill>
                  <a:schemeClr val="accent5"/>
                </a:solidFill>
                <a:latin typeface="Trade Gothic Next Cond" panose="020B0604020202020204" pitchFamily="34" charset="0"/>
              </a:rPr>
              <a:t>Earth's orbit:</a:t>
            </a:r>
          </a:p>
          <a:p>
            <a:pPr>
              <a:buFont typeface="Wingdings" panose="05000000000000000000" pitchFamily="2" charset="2"/>
              <a:buChar char="v"/>
            </a:pPr>
            <a:r>
              <a:rPr lang="en-US" sz="2600" dirty="0">
                <a:latin typeface="Trade Gothic Next Cond" panose="020B0604020202020204" pitchFamily="34" charset="0"/>
              </a:rPr>
              <a:t>Earth orbits around the Sun in an elliptical path</a:t>
            </a:r>
          </a:p>
          <a:p>
            <a:pPr>
              <a:buFont typeface="Wingdings" panose="05000000000000000000" pitchFamily="2" charset="2"/>
              <a:buChar char="v"/>
            </a:pPr>
            <a:r>
              <a:rPr lang="en-IN" sz="2600" dirty="0">
                <a:latin typeface="Trade Gothic Next Cond" panose="020B0604020202020204" pitchFamily="34" charset="0"/>
              </a:rPr>
              <a:t>365.24 days</a:t>
            </a:r>
          </a:p>
          <a:p>
            <a:pPr>
              <a:buFont typeface="Wingdings" panose="05000000000000000000" pitchFamily="2" charset="2"/>
              <a:buChar char="v"/>
            </a:pPr>
            <a:r>
              <a:rPr lang="en-US" sz="2600" dirty="0">
                <a:latin typeface="Trade Gothic Next Cond" panose="020B0604020202020204" pitchFamily="34" charset="0"/>
              </a:rPr>
              <a:t>Tilted at an angle of about 23.5 degrees </a:t>
            </a:r>
          </a:p>
          <a:p>
            <a:r>
              <a:rPr lang="en-IN" sz="2600" dirty="0">
                <a:solidFill>
                  <a:schemeClr val="accent5"/>
                </a:solidFill>
                <a:latin typeface="Trade Gothic Next Cond" panose="020B0604020202020204" pitchFamily="34" charset="0"/>
              </a:rPr>
              <a:t>Rotation and revolution</a:t>
            </a:r>
          </a:p>
          <a:p>
            <a:pPr>
              <a:buFont typeface="Wingdings" panose="05000000000000000000" pitchFamily="2" charset="2"/>
              <a:buChar char="v"/>
            </a:pPr>
            <a:r>
              <a:rPr lang="en-IN" sz="2600" dirty="0">
                <a:latin typeface="Trade Gothic Next Cond" panose="020B0604020202020204" pitchFamily="34" charset="0"/>
              </a:rPr>
              <a:t>Earth rotates on its own axis once every 24 hours</a:t>
            </a:r>
          </a:p>
          <a:p>
            <a:pPr>
              <a:buFont typeface="Wingdings" panose="05000000000000000000" pitchFamily="2" charset="2"/>
              <a:buChar char="v"/>
            </a:pPr>
            <a:r>
              <a:rPr lang="en-US" sz="2600" dirty="0">
                <a:latin typeface="Trade Gothic Next Cond" panose="020B0604020202020204" pitchFamily="34" charset="0"/>
              </a:rPr>
              <a:t>Earth revolves around the Sun, which gives rise to the different seasons that occur throughout the year.</a:t>
            </a:r>
            <a:endParaRPr lang="en-IN" sz="2600" dirty="0">
              <a:latin typeface="Trade Gothic Next Cond" panose="020B0604020202020204" pitchFamily="34" charset="0"/>
            </a:endParaRPr>
          </a:p>
          <a:p>
            <a:endParaRPr lang="en-IN" dirty="0"/>
          </a:p>
        </p:txBody>
      </p:sp>
    </p:spTree>
    <p:extLst>
      <p:ext uri="{BB962C8B-B14F-4D97-AF65-F5344CB8AC3E}">
        <p14:creationId xmlns:p14="http://schemas.microsoft.com/office/powerpoint/2010/main" val="420689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C451ACD-7172-5E37-3AA7-E99EA3C7A0F6}"/>
              </a:ext>
            </a:extLst>
          </p:cNvPr>
          <p:cNvSpPr>
            <a:spLocks noGrp="1"/>
          </p:cNvSpPr>
          <p:nvPr>
            <p:ph idx="1"/>
          </p:nvPr>
        </p:nvSpPr>
        <p:spPr/>
        <p:txBody>
          <a:bodyPr/>
          <a:lstStyle/>
          <a:p>
            <a:r>
              <a:rPr lang="en-IN" sz="2800" dirty="0">
                <a:solidFill>
                  <a:schemeClr val="accent5"/>
                </a:solidFill>
                <a:latin typeface="Trade Gothic Next Cond" panose="020B0604020202020204" pitchFamily="34" charset="0"/>
              </a:rPr>
              <a:t>Seasons</a:t>
            </a:r>
          </a:p>
          <a:p>
            <a:pPr>
              <a:buFont typeface="Wingdings" panose="05000000000000000000" pitchFamily="2" charset="2"/>
              <a:buChar char="v"/>
            </a:pPr>
            <a:r>
              <a:rPr lang="en-IN" sz="2600" dirty="0">
                <a:latin typeface="Trade Gothic Next Cond" panose="020B0604020202020204" pitchFamily="34" charset="0"/>
              </a:rPr>
              <a:t>The tilt of the Earth's axis means that different parts of the planet receive different amounts of sunlight throughout the year, which causes the seasons</a:t>
            </a:r>
          </a:p>
          <a:p>
            <a:pPr>
              <a:buFont typeface="Wingdings" panose="05000000000000000000" pitchFamily="2" charset="2"/>
              <a:buChar char="v"/>
            </a:pPr>
            <a:r>
              <a:rPr lang="en-IN" sz="2600" dirty="0">
                <a:latin typeface="Trade Gothic Next Cond" panose="020B0604020202020204" pitchFamily="34" charset="0"/>
              </a:rPr>
              <a:t>When the northern hemisphere is tilted towards the Sun, it receives more direct sunlight and experiences summer, while the southern hemisphere experiences winter</a:t>
            </a:r>
          </a:p>
          <a:p>
            <a:pPr>
              <a:buFont typeface="Wingdings" panose="05000000000000000000" pitchFamily="2" charset="2"/>
              <a:buChar char="v"/>
            </a:pPr>
            <a:r>
              <a:rPr lang="en-IN" sz="2600" dirty="0">
                <a:latin typeface="Trade Gothic Next Cond" panose="020B0604020202020204" pitchFamily="34" charset="0"/>
              </a:rPr>
              <a:t>This effect is reversed when the northern hemisphere is tilted away from the Sun.</a:t>
            </a:r>
          </a:p>
          <a:p>
            <a:r>
              <a:rPr lang="en-IN" sz="2800" dirty="0">
                <a:solidFill>
                  <a:schemeClr val="accent5"/>
                </a:solidFill>
                <a:latin typeface="Trade Gothic Next Cond" panose="020B0604020202020204" pitchFamily="34" charset="0"/>
              </a:rPr>
              <a:t>Solstices and equinoxes</a:t>
            </a:r>
          </a:p>
          <a:p>
            <a:pPr>
              <a:buFont typeface="Wingdings" panose="05000000000000000000" pitchFamily="2" charset="2"/>
              <a:buChar char="v"/>
            </a:pPr>
            <a:r>
              <a:rPr lang="en-IN" sz="2600" dirty="0">
                <a:latin typeface="Trade Gothic Next Cond" panose="020B0604020202020204" pitchFamily="34" charset="0"/>
              </a:rPr>
              <a:t>The summer solstice occurs around June 21st in the northern hemisphere</a:t>
            </a:r>
          </a:p>
          <a:p>
            <a:pPr>
              <a:buFont typeface="Wingdings" panose="05000000000000000000" pitchFamily="2" charset="2"/>
              <a:buChar char="v"/>
            </a:pPr>
            <a:r>
              <a:rPr lang="en-IN" sz="2600" dirty="0">
                <a:latin typeface="Trade Gothic Next Cond" panose="020B0604020202020204" pitchFamily="34" charset="0"/>
              </a:rPr>
              <a:t>The winter solstice occurs around December 21st in the northern hemisphere</a:t>
            </a:r>
          </a:p>
          <a:p>
            <a:pPr marL="0" indent="0">
              <a:buNone/>
            </a:pPr>
            <a:endParaRPr lang="en-IN" dirty="0"/>
          </a:p>
        </p:txBody>
      </p:sp>
      <p:sp>
        <p:nvSpPr>
          <p:cNvPr id="4" name="Title 1">
            <a:extLst>
              <a:ext uri="{FF2B5EF4-FFF2-40B4-BE49-F238E27FC236}">
                <a16:creationId xmlns:a16="http://schemas.microsoft.com/office/drawing/2014/main" id="{3252313B-7BD4-BF91-6AF3-5964691C9D66}"/>
              </a:ext>
            </a:extLst>
          </p:cNvPr>
          <p:cNvSpPr>
            <a:spLocks noGrp="1"/>
          </p:cNvSpPr>
          <p:nvPr>
            <p:ph type="title"/>
          </p:nvPr>
        </p:nvSpPr>
        <p:spPr>
          <a:xfrm>
            <a:off x="838200" y="1117600"/>
            <a:ext cx="10515600" cy="573088"/>
          </a:xfrm>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Sun- earth Geometric Relationship</a:t>
            </a:r>
          </a:p>
        </p:txBody>
      </p:sp>
    </p:spTree>
    <p:extLst>
      <p:ext uri="{BB962C8B-B14F-4D97-AF65-F5344CB8AC3E}">
        <p14:creationId xmlns:p14="http://schemas.microsoft.com/office/powerpoint/2010/main" val="209788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86E93F-DB88-1A20-609E-44570DCF28E1}"/>
              </a:ext>
            </a:extLst>
          </p:cNvPr>
          <p:cNvSpPr>
            <a:spLocks noGrp="1"/>
          </p:cNvSpPr>
          <p:nvPr>
            <p:ph idx="1"/>
          </p:nvPr>
        </p:nvSpPr>
        <p:spPr/>
        <p:txBody>
          <a:bodyPr/>
          <a:lstStyle/>
          <a:p>
            <a:r>
              <a:rPr lang="en-US" sz="2600" dirty="0">
                <a:latin typeface="Trade Gothic Next Cond" panose="020B0604020202020204" pitchFamily="34" charset="0"/>
              </a:rPr>
              <a:t>The equinoxes occur around March 20th and September 22nd, when the Sun is directly overhead at the equator, and day and night are of equal length all over the planet</a:t>
            </a:r>
            <a:endParaRPr lang="en-IN" sz="2600" dirty="0">
              <a:latin typeface="Trade Gothic Next Cond" panose="020B0604020202020204" pitchFamily="34" charset="0"/>
            </a:endParaRPr>
          </a:p>
        </p:txBody>
      </p:sp>
      <p:sp>
        <p:nvSpPr>
          <p:cNvPr id="4" name="Title 1">
            <a:extLst>
              <a:ext uri="{FF2B5EF4-FFF2-40B4-BE49-F238E27FC236}">
                <a16:creationId xmlns:a16="http://schemas.microsoft.com/office/drawing/2014/main" id="{4D2CB7DC-1434-89CF-C904-79E183BF38D3}"/>
              </a:ext>
            </a:extLst>
          </p:cNvPr>
          <p:cNvSpPr>
            <a:spLocks noGrp="1"/>
          </p:cNvSpPr>
          <p:nvPr>
            <p:ph type="title"/>
          </p:nvPr>
        </p:nvSpPr>
        <p:spPr>
          <a:xfrm>
            <a:off x="838200" y="1117600"/>
            <a:ext cx="10515600" cy="573088"/>
          </a:xfrm>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Sun- earth Geometric Relationship</a:t>
            </a:r>
          </a:p>
        </p:txBody>
      </p:sp>
    </p:spTree>
    <p:extLst>
      <p:ext uri="{BB962C8B-B14F-4D97-AF65-F5344CB8AC3E}">
        <p14:creationId xmlns:p14="http://schemas.microsoft.com/office/powerpoint/2010/main" val="354357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1F337-5A4B-15D4-6C1D-4DA08BF643F1}"/>
              </a:ext>
            </a:extLst>
          </p:cNvPr>
          <p:cNvSpPr>
            <a:spLocks noGrp="1"/>
          </p:cNvSpPr>
          <p:nvPr>
            <p:ph type="title"/>
          </p:nvPr>
        </p:nvSpPr>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Layers of Sun</a:t>
            </a:r>
          </a:p>
        </p:txBody>
      </p:sp>
      <p:pic>
        <p:nvPicPr>
          <p:cNvPr id="1026" name="Picture 2" descr="ESA - Space for Kids - ESA’s Solar Orbiter mission gets ready to ...">
            <a:extLst>
              <a:ext uri="{FF2B5EF4-FFF2-40B4-BE49-F238E27FC236}">
                <a16:creationId xmlns:a16="http://schemas.microsoft.com/office/drawing/2014/main" id="{9012F630-3B28-5680-BB1F-F0F0A0B20F2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22203" y="1955958"/>
            <a:ext cx="5469797" cy="38759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4D033B5-CAA7-D21A-0C33-C0C09EA70005}"/>
              </a:ext>
            </a:extLst>
          </p:cNvPr>
          <p:cNvSpPr txBox="1"/>
          <p:nvPr/>
        </p:nvSpPr>
        <p:spPr>
          <a:xfrm>
            <a:off x="142240" y="1690688"/>
            <a:ext cx="6471920" cy="5847755"/>
          </a:xfrm>
          <a:prstGeom prst="rect">
            <a:avLst/>
          </a:prstGeom>
          <a:noFill/>
        </p:spPr>
        <p:txBody>
          <a:bodyPr wrap="square">
            <a:spAutoFit/>
          </a:bodyPr>
          <a:lstStyle/>
          <a:p>
            <a:pPr algn="l"/>
            <a:r>
              <a:rPr lang="en-US" sz="2600" dirty="0">
                <a:latin typeface="Trade Gothic Next Cond" panose="020B0604020202020204" pitchFamily="34" charset="0"/>
              </a:rPr>
              <a:t>Layers of the Sun, starting from the center and moving outwards:</a:t>
            </a:r>
          </a:p>
          <a:p>
            <a:pPr algn="just"/>
            <a:r>
              <a:rPr lang="en-US" sz="2600" dirty="0">
                <a:solidFill>
                  <a:schemeClr val="accent2"/>
                </a:solidFill>
                <a:latin typeface="Trade Gothic Next Cond" panose="020B0604020202020204" pitchFamily="34" charset="0"/>
              </a:rPr>
              <a:t>Core:</a:t>
            </a:r>
            <a:r>
              <a:rPr lang="en-US" sz="2600" dirty="0">
                <a:latin typeface="Trade Gothic Next Cond" panose="020B0604020202020204" pitchFamily="34" charset="0"/>
              </a:rPr>
              <a:t> The core is the central region of the Sun where </a:t>
            </a:r>
            <a:r>
              <a:rPr lang="en-US" sz="2600" dirty="0">
                <a:solidFill>
                  <a:schemeClr val="accent5"/>
                </a:solidFill>
                <a:latin typeface="Trade Gothic Next Cond" panose="020B0604020202020204" pitchFamily="34" charset="0"/>
              </a:rPr>
              <a:t>nuclear fusion </a:t>
            </a:r>
            <a:r>
              <a:rPr lang="en-US" sz="2600" dirty="0">
                <a:latin typeface="Trade Gothic Next Cond" panose="020B0604020202020204" pitchFamily="34" charset="0"/>
              </a:rPr>
              <a:t>takes place. This is where hydrogen atoms are fused together to form helium, releasing a huge amount of energy in the process.</a:t>
            </a:r>
          </a:p>
          <a:p>
            <a:pPr algn="just"/>
            <a:r>
              <a:rPr lang="en-US" sz="2600" dirty="0">
                <a:solidFill>
                  <a:schemeClr val="accent2"/>
                </a:solidFill>
                <a:latin typeface="Trade Gothic Next Cond" panose="020B0604020202020204" pitchFamily="34" charset="0"/>
              </a:rPr>
              <a:t>Radiative zone: </a:t>
            </a:r>
            <a:r>
              <a:rPr lang="en-US" sz="2600" dirty="0">
                <a:latin typeface="Trade Gothic Next Cond" panose="020B0604020202020204" pitchFamily="34" charset="0"/>
              </a:rPr>
              <a:t>Surrounding the core is the radiative zone, which is a thick layer of plasma where energy is transferred by radiation. This is where the energy generated in the core gradually moves outward, in the form of </a:t>
            </a:r>
            <a:r>
              <a:rPr lang="en-US" sz="2600" dirty="0">
                <a:solidFill>
                  <a:schemeClr val="accent5"/>
                </a:solidFill>
                <a:latin typeface="Trade Gothic Next Cond" panose="020B0604020202020204" pitchFamily="34" charset="0"/>
              </a:rPr>
              <a:t>electromagnetic radiation</a:t>
            </a:r>
            <a:r>
              <a:rPr lang="en-US" sz="2600" dirty="0">
                <a:latin typeface="Trade Gothic Next Cond" panose="020B0604020202020204" pitchFamily="34" charset="0"/>
              </a:rPr>
              <a:t>.</a:t>
            </a:r>
          </a:p>
          <a:p>
            <a:pPr algn="just"/>
            <a:endParaRPr lang="en-US" sz="2600" dirty="0">
              <a:latin typeface="Trade Gothic Next Cond" panose="020B0604020202020204" pitchFamily="34" charset="0"/>
            </a:endParaRPr>
          </a:p>
          <a:p>
            <a:pPr algn="l"/>
            <a:endParaRPr lang="en-US" sz="2600" dirty="0">
              <a:latin typeface="Trade Gothic Next Cond" panose="020B0604020202020204" pitchFamily="34" charset="0"/>
            </a:endParaRPr>
          </a:p>
          <a:p>
            <a:br>
              <a:rPr lang="en-US" b="0" i="0" dirty="0">
                <a:solidFill>
                  <a:srgbClr val="374151"/>
                </a:solidFill>
                <a:effectLst/>
                <a:latin typeface="Söhne"/>
              </a:rPr>
            </a:br>
            <a:endParaRPr lang="en-IN" dirty="0"/>
          </a:p>
        </p:txBody>
      </p:sp>
    </p:spTree>
    <p:extLst>
      <p:ext uri="{BB962C8B-B14F-4D97-AF65-F5344CB8AC3E}">
        <p14:creationId xmlns:p14="http://schemas.microsoft.com/office/powerpoint/2010/main" val="270977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28A3DC2-F8C0-4E35-7D32-98D000CE254C}"/>
              </a:ext>
            </a:extLst>
          </p:cNvPr>
          <p:cNvPicPr>
            <a:picLocks noChangeAspect="1"/>
          </p:cNvPicPr>
          <p:nvPr/>
        </p:nvPicPr>
        <p:blipFill>
          <a:blip r:embed="rId2"/>
          <a:stretch>
            <a:fillRect/>
          </a:stretch>
        </p:blipFill>
        <p:spPr>
          <a:xfrm>
            <a:off x="2468880" y="1337627"/>
            <a:ext cx="7620000" cy="5076825"/>
          </a:xfrm>
          <a:prstGeom prst="rect">
            <a:avLst/>
          </a:prstGeom>
        </p:spPr>
      </p:pic>
    </p:spTree>
    <p:extLst>
      <p:ext uri="{BB962C8B-B14F-4D97-AF65-F5344CB8AC3E}">
        <p14:creationId xmlns:p14="http://schemas.microsoft.com/office/powerpoint/2010/main" val="2838734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074" name="Picture 2" descr="ESO">
            <a:extLst>
              <a:ext uri="{FF2B5EF4-FFF2-40B4-BE49-F238E27FC236}">
                <a16:creationId xmlns:a16="http://schemas.microsoft.com/office/drawing/2014/main" id="{5BE129C9-95C8-61AE-E444-67DDD6026B7B}"/>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9596" b="27214"/>
          <a:stretch/>
        </p:blipFill>
        <p:spPr bwMode="auto">
          <a:xfrm>
            <a:off x="121940" y="8256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3732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EBDA7-0F7F-67C5-567C-1DFB61DE11FB}"/>
              </a:ext>
            </a:extLst>
          </p:cNvPr>
          <p:cNvSpPr>
            <a:spLocks noGrp="1"/>
          </p:cNvSpPr>
          <p:nvPr>
            <p:ph type="title"/>
          </p:nvPr>
        </p:nvSpPr>
        <p:spPr>
          <a:xfrm>
            <a:off x="330200" y="1825625"/>
            <a:ext cx="12542520" cy="573172"/>
          </a:xfrm>
        </p:spPr>
        <p:txBody>
          <a:bodyPr>
            <a:normAutofit fontScale="90000"/>
          </a:bodyPr>
          <a:lstStyle/>
          <a:p>
            <a:pPr algn="ctr"/>
            <a:r>
              <a:rPr lang="en-IN" dirty="0">
                <a:latin typeface="Amasis MT Pro Medium" panose="02040604050005020304" pitchFamily="18" charset="0"/>
              </a:rPr>
              <a:t>Module-1 –Introduction to </a:t>
            </a:r>
            <a:br>
              <a:rPr lang="en-IN" dirty="0">
                <a:latin typeface="Amasis MT Pro Medium" panose="02040604050005020304" pitchFamily="18" charset="0"/>
              </a:rPr>
            </a:br>
            <a:r>
              <a:rPr lang="en-US" sz="4400" dirty="0">
                <a:solidFill>
                  <a:srgbClr val="C00000"/>
                </a:solidFill>
                <a:latin typeface="Amasis MT Pro Medium" panose="02040604050005020304" pitchFamily="18" charset="0"/>
              </a:rPr>
              <a:t>RENEWABLE  ENERGY RESOURCE</a:t>
            </a:r>
            <a:br>
              <a:rPr lang="en-IN" dirty="0">
                <a:latin typeface="Amasis MT Pro Medium" panose="02040604050005020304" pitchFamily="18" charset="0"/>
              </a:rPr>
            </a:br>
            <a:endParaRPr lang="en-IN" dirty="0"/>
          </a:p>
        </p:txBody>
      </p:sp>
      <p:sp>
        <p:nvSpPr>
          <p:cNvPr id="5" name="TextBox 4">
            <a:extLst>
              <a:ext uri="{FF2B5EF4-FFF2-40B4-BE49-F238E27FC236}">
                <a16:creationId xmlns:a16="http://schemas.microsoft.com/office/drawing/2014/main" id="{BE0DC5F7-F123-B396-B308-7B286F9996F7}"/>
              </a:ext>
            </a:extLst>
          </p:cNvPr>
          <p:cNvSpPr txBox="1"/>
          <p:nvPr/>
        </p:nvSpPr>
        <p:spPr>
          <a:xfrm>
            <a:off x="873760" y="2483396"/>
            <a:ext cx="11054080" cy="3539430"/>
          </a:xfrm>
          <a:prstGeom prst="rect">
            <a:avLst/>
          </a:prstGeom>
          <a:noFill/>
        </p:spPr>
        <p:txBody>
          <a:bodyPr wrap="square">
            <a:spAutoFit/>
          </a:bodyPr>
          <a:lstStyle/>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Causes of Energy Scarcity</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Solution to Energy Scarcity</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Factors Affecting Energy Resource Development </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Energy Resources </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Classification of Renewable Energy </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Worldwide Renewable Energy Availability</a:t>
            </a:r>
          </a:p>
          <a:p>
            <a:pPr marL="457200" indent="-457200">
              <a:buFont typeface="Wingdings" panose="05000000000000000000" pitchFamily="2" charset="2"/>
              <a:buChar char="v"/>
            </a:pPr>
            <a:r>
              <a:rPr lang="en-US" sz="3200" dirty="0">
                <a:latin typeface="Angsana New" panose="020B0502040204020203" pitchFamily="18" charset="-34"/>
                <a:cs typeface="Angsana New" panose="020B0502040204020203" pitchFamily="18" charset="-34"/>
              </a:rPr>
              <a:t>Renewable Energy in India </a:t>
            </a:r>
            <a:endParaRPr lang="en-IN" sz="3200" dirty="0">
              <a:latin typeface="Angsana New" panose="020B0502040204020203" pitchFamily="18" charset="-34"/>
              <a:cs typeface="Angsana New" panose="020B0502040204020203" pitchFamily="18" charset="-34"/>
            </a:endParaRPr>
          </a:p>
        </p:txBody>
      </p:sp>
    </p:spTree>
    <p:extLst>
      <p:ext uri="{BB962C8B-B14F-4D97-AF65-F5344CB8AC3E}">
        <p14:creationId xmlns:p14="http://schemas.microsoft.com/office/powerpoint/2010/main" val="33041270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0" name="Picture 2" descr="Sun Layers and Atmosphere Activity | Cursillo, Geografía, Ciencia">
            <a:extLst>
              <a:ext uri="{FF2B5EF4-FFF2-40B4-BE49-F238E27FC236}">
                <a16:creationId xmlns:a16="http://schemas.microsoft.com/office/drawing/2014/main" id="{E612876D-4746-409A-686D-70061E3DD3A4}"/>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39270" b="23190"/>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00335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Sun Layers and Atmosphere Activity | Cursillo, Geografía, Ciencia">
            <a:extLst>
              <a:ext uri="{FF2B5EF4-FFF2-40B4-BE49-F238E27FC236}">
                <a16:creationId xmlns:a16="http://schemas.microsoft.com/office/drawing/2014/main" id="{2AEC7EFC-2A67-1A23-5062-C0A199CCE2AD}"/>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39270" b="23190"/>
          <a:stretch/>
        </p:blipFill>
        <p:spPr bwMode="auto">
          <a:xfrm>
            <a:off x="-1504" y="1028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0414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018B66-C9B2-90BB-6FBD-E1DCB9B47B9E}"/>
              </a:ext>
            </a:extLst>
          </p:cNvPr>
          <p:cNvSpPr>
            <a:spLocks noGrp="1"/>
          </p:cNvSpPr>
          <p:nvPr>
            <p:ph idx="1"/>
          </p:nvPr>
        </p:nvSpPr>
        <p:spPr/>
        <p:txBody>
          <a:bodyPr/>
          <a:lstStyle/>
          <a:p>
            <a:pPr marL="0" indent="0" algn="just">
              <a:buNone/>
            </a:pPr>
            <a:r>
              <a:rPr lang="en-US" sz="2600" dirty="0">
                <a:solidFill>
                  <a:schemeClr val="accent2"/>
                </a:solidFill>
                <a:latin typeface="Trade Gothic Next Cond" panose="020B0604020202020204" pitchFamily="34" charset="0"/>
              </a:rPr>
              <a:t>Convection zone: </a:t>
            </a:r>
            <a:r>
              <a:rPr lang="en-US" sz="2600" dirty="0">
                <a:latin typeface="Trade Gothic Next Cond" panose="020B0604020202020204" pitchFamily="34" charset="0"/>
              </a:rPr>
              <a:t>Beyond the radiative zone is the convection zone, which is a layer of hot plasma where energy is transferred by convection. This is where the hot plasma rises, cools off, and sinks back down, creating a circulation pattern that helps to transport energy to the Sun's surface.</a:t>
            </a:r>
          </a:p>
          <a:p>
            <a:pPr marL="0" indent="0" algn="just">
              <a:buNone/>
            </a:pPr>
            <a:r>
              <a:rPr lang="en-US" sz="2600" dirty="0">
                <a:solidFill>
                  <a:schemeClr val="accent2"/>
                </a:solidFill>
                <a:latin typeface="Trade Gothic Next Cond" panose="020B0604020202020204" pitchFamily="34" charset="0"/>
              </a:rPr>
              <a:t>Photosphere:</a:t>
            </a:r>
            <a:r>
              <a:rPr lang="en-US" sz="2600" dirty="0">
                <a:latin typeface="Trade Gothic Next Cond" panose="020B0604020202020204" pitchFamily="34" charset="0"/>
              </a:rPr>
              <a:t> The photosphere is the visible surface of the Sun, where most of the light and heat that we receive on Earth originates. </a:t>
            </a:r>
          </a:p>
          <a:p>
            <a:pPr marL="0" indent="0" algn="just">
              <a:buNone/>
            </a:pPr>
            <a:r>
              <a:rPr lang="en-US" sz="2600" dirty="0">
                <a:solidFill>
                  <a:schemeClr val="accent2"/>
                </a:solidFill>
                <a:latin typeface="Trade Gothic Next Cond" panose="020B0604020202020204" pitchFamily="34" charset="0"/>
              </a:rPr>
              <a:t>Chromosphere:</a:t>
            </a:r>
            <a:r>
              <a:rPr lang="en-US" sz="2600" dirty="0">
                <a:latin typeface="Trade Gothic Next Cond" panose="020B0604020202020204" pitchFamily="34" charset="0"/>
              </a:rPr>
              <a:t> The chromosphere is a thin layer of hot plasma that lies just above the photosphere.</a:t>
            </a:r>
          </a:p>
          <a:p>
            <a:pPr marL="0" indent="0" algn="just">
              <a:buNone/>
            </a:pPr>
            <a:r>
              <a:rPr lang="en-US" sz="2600" dirty="0">
                <a:solidFill>
                  <a:schemeClr val="accent2"/>
                </a:solidFill>
                <a:latin typeface="Trade Gothic Next Cond" panose="020B0604020202020204" pitchFamily="34" charset="0"/>
              </a:rPr>
              <a:t>Corona:</a:t>
            </a:r>
            <a:r>
              <a:rPr lang="en-US" sz="2600" dirty="0">
                <a:latin typeface="Trade Gothic Next Cond" panose="020B0604020202020204" pitchFamily="34" charset="0"/>
              </a:rPr>
              <a:t> The corona is the outermost layer of the Sun, extending millions of kilometers into space.</a:t>
            </a:r>
            <a:endParaRPr lang="en-IN" sz="2600" dirty="0">
              <a:latin typeface="Trade Gothic Next Cond" panose="020B0604020202020204" pitchFamily="34" charset="0"/>
            </a:endParaRPr>
          </a:p>
        </p:txBody>
      </p:sp>
      <p:sp>
        <p:nvSpPr>
          <p:cNvPr id="4" name="Title 1">
            <a:extLst>
              <a:ext uri="{FF2B5EF4-FFF2-40B4-BE49-F238E27FC236}">
                <a16:creationId xmlns:a16="http://schemas.microsoft.com/office/drawing/2014/main" id="{A629943A-823B-0FCF-8705-1C7BC73B8F73}"/>
              </a:ext>
            </a:extLst>
          </p:cNvPr>
          <p:cNvSpPr>
            <a:spLocks noGrp="1"/>
          </p:cNvSpPr>
          <p:nvPr>
            <p:ph type="title"/>
          </p:nvPr>
        </p:nvSpPr>
        <p:spPr>
          <a:xfrm>
            <a:off x="838200" y="1117600"/>
            <a:ext cx="10515600" cy="573088"/>
          </a:xfrm>
        </p:spPr>
        <p:txBody>
          <a:bodyPr>
            <a:noAutofit/>
          </a:bodyPr>
          <a:lstStyle/>
          <a:p>
            <a:r>
              <a:rPr lang="en-IN" dirty="0">
                <a:solidFill>
                  <a:schemeClr val="accent2"/>
                </a:solidFill>
                <a:latin typeface="Angsana New" panose="020B0502040204020203" pitchFamily="18" charset="-34"/>
                <a:cs typeface="Angsana New" panose="020B0502040204020203" pitchFamily="18" charset="-34"/>
              </a:rPr>
              <a:t>Layers of Sun</a:t>
            </a:r>
          </a:p>
        </p:txBody>
      </p:sp>
    </p:spTree>
    <p:extLst>
      <p:ext uri="{BB962C8B-B14F-4D97-AF65-F5344CB8AC3E}">
        <p14:creationId xmlns:p14="http://schemas.microsoft.com/office/powerpoint/2010/main" val="119229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C01D5-1D82-28E6-ACCC-A10371EED46A}"/>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Earth – Sun Angles and their Relationships </a:t>
            </a:r>
            <a:endParaRPr lang="en-IN" dirty="0">
              <a:solidFill>
                <a:schemeClr val="accent2"/>
              </a:solidFill>
              <a:latin typeface="Angsana New" panose="020B0502040204020203" pitchFamily="18" charset="-34"/>
              <a:cs typeface="Angsana New" panose="020B0502040204020203" pitchFamily="18" charset="-34"/>
            </a:endParaRPr>
          </a:p>
        </p:txBody>
      </p:sp>
      <p:sp>
        <p:nvSpPr>
          <p:cNvPr id="3" name="Content Placeholder 2">
            <a:extLst>
              <a:ext uri="{FF2B5EF4-FFF2-40B4-BE49-F238E27FC236}">
                <a16:creationId xmlns:a16="http://schemas.microsoft.com/office/drawing/2014/main" id="{4EF006BE-4CE3-9986-6AAB-ACB4F06C71E2}"/>
              </a:ext>
            </a:extLst>
          </p:cNvPr>
          <p:cNvSpPr>
            <a:spLocks noGrp="1"/>
          </p:cNvSpPr>
          <p:nvPr>
            <p:ph idx="1"/>
          </p:nvPr>
        </p:nvSpPr>
        <p:spPr>
          <a:xfrm>
            <a:off x="838200" y="1690688"/>
            <a:ext cx="11130280" cy="4486275"/>
          </a:xfrm>
        </p:spPr>
        <p:txBody>
          <a:bodyPr>
            <a:normAutofit lnSpcReduction="10000"/>
          </a:bodyPr>
          <a:lstStyle/>
          <a:p>
            <a:pPr marL="0" indent="0" algn="l">
              <a:buNone/>
            </a:pPr>
            <a:r>
              <a:rPr lang="en-US" sz="2600" dirty="0">
                <a:solidFill>
                  <a:schemeClr val="accent2"/>
                </a:solidFill>
                <a:latin typeface="Trade Gothic Next Cond" panose="020B0604020202020204" pitchFamily="34" charset="0"/>
              </a:rPr>
              <a:t>Solar altitude angle (h): </a:t>
            </a:r>
            <a:r>
              <a:rPr lang="en-US" sz="2600" dirty="0">
                <a:latin typeface="Trade Gothic Next Cond" panose="020B0604020202020204" pitchFamily="34" charset="0"/>
              </a:rPr>
              <a:t>The solar altitude angle is the angle between the Sun's rays and the Earth's horizon. </a:t>
            </a:r>
          </a:p>
          <a:p>
            <a:pPr marL="0" indent="0" algn="l">
              <a:buNone/>
            </a:pPr>
            <a:r>
              <a:rPr lang="en-US" sz="2600" dirty="0">
                <a:latin typeface="Trade Gothic Next Cond" panose="020B0604020202020204" pitchFamily="34" charset="0"/>
              </a:rPr>
              <a:t>It varies throughout the day as the Sun rises and sets. </a:t>
            </a:r>
          </a:p>
          <a:p>
            <a:pPr marL="0" indent="0" algn="l">
              <a:buNone/>
            </a:pPr>
            <a:r>
              <a:rPr lang="en-US" sz="2600" dirty="0">
                <a:latin typeface="Trade Gothic Next Cond" panose="020B0604020202020204" pitchFamily="34" charset="0"/>
              </a:rPr>
              <a:t>At solar noon, when the Sun is directly overhead, the solar altitude angle is 90 degrees minus the latitude of the observer. </a:t>
            </a:r>
          </a:p>
          <a:p>
            <a:pPr marL="0" indent="0" algn="l">
              <a:buNone/>
            </a:pPr>
            <a:r>
              <a:rPr lang="en-US" sz="2600" dirty="0">
                <a:latin typeface="Trade Gothic Next Cond" panose="020B0604020202020204" pitchFamily="34" charset="0"/>
              </a:rPr>
              <a:t>The solar altitude angle can be calculated using the following equation:</a:t>
            </a:r>
          </a:p>
          <a:p>
            <a:pPr algn="l"/>
            <a:r>
              <a:rPr lang="en-US" sz="2600" dirty="0">
                <a:solidFill>
                  <a:schemeClr val="accent5"/>
                </a:solidFill>
                <a:latin typeface="Trade Gothic Next Cond" panose="020B0604020202020204" pitchFamily="34" charset="0"/>
              </a:rPr>
              <a:t>h = sin^-1(sin(δ)sin(φ) + cos(δ)cos(φ)cos(ha))</a:t>
            </a:r>
          </a:p>
          <a:p>
            <a:pPr algn="l"/>
            <a:r>
              <a:rPr lang="en-US" sz="2600" dirty="0">
                <a:latin typeface="Trade Gothic Next Cond" panose="020B0604020202020204" pitchFamily="34" charset="0"/>
              </a:rPr>
              <a:t>where δ is the declination angle of the Sun, </a:t>
            </a:r>
          </a:p>
          <a:p>
            <a:pPr algn="l"/>
            <a:r>
              <a:rPr lang="en-US" sz="2600" dirty="0">
                <a:latin typeface="Trade Gothic Next Cond" panose="020B0604020202020204" pitchFamily="34" charset="0"/>
              </a:rPr>
              <a:t>φ is the latitude of the observer, and </a:t>
            </a:r>
          </a:p>
          <a:p>
            <a:pPr algn="l"/>
            <a:r>
              <a:rPr lang="en-US" sz="2600" dirty="0">
                <a:latin typeface="Trade Gothic Next Cond" panose="020B0604020202020204" pitchFamily="34" charset="0"/>
              </a:rPr>
              <a:t>ha is the hour angle of the Sun.</a:t>
            </a:r>
          </a:p>
          <a:p>
            <a:endParaRPr lang="en-IN" dirty="0"/>
          </a:p>
        </p:txBody>
      </p:sp>
    </p:spTree>
    <p:extLst>
      <p:ext uri="{BB962C8B-B14F-4D97-AF65-F5344CB8AC3E}">
        <p14:creationId xmlns:p14="http://schemas.microsoft.com/office/powerpoint/2010/main" val="1222193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CDD2D-402E-6D55-E142-0978D71A210E}"/>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Earth – Sun Angles and their Relationships </a:t>
            </a:r>
            <a:endParaRPr lang="en-IN" dirty="0"/>
          </a:p>
        </p:txBody>
      </p:sp>
      <p:sp>
        <p:nvSpPr>
          <p:cNvPr id="3" name="Content Placeholder 2">
            <a:extLst>
              <a:ext uri="{FF2B5EF4-FFF2-40B4-BE49-F238E27FC236}">
                <a16:creationId xmlns:a16="http://schemas.microsoft.com/office/drawing/2014/main" id="{D4B19E6B-73CA-6CBD-0DDC-E62D8F954981}"/>
              </a:ext>
            </a:extLst>
          </p:cNvPr>
          <p:cNvSpPr>
            <a:spLocks noGrp="1"/>
          </p:cNvSpPr>
          <p:nvPr>
            <p:ph idx="1"/>
          </p:nvPr>
        </p:nvSpPr>
        <p:spPr/>
        <p:txBody>
          <a:bodyPr/>
          <a:lstStyle/>
          <a:p>
            <a:pPr marL="0" indent="0" algn="l">
              <a:buNone/>
            </a:pPr>
            <a:r>
              <a:rPr lang="en-US" sz="2600" dirty="0">
                <a:solidFill>
                  <a:schemeClr val="accent2"/>
                </a:solidFill>
                <a:latin typeface="Trade Gothic Next Cond" panose="020B0604020202020204" pitchFamily="34" charset="0"/>
              </a:rPr>
              <a:t>Solar azimuth angle (A): </a:t>
            </a:r>
            <a:r>
              <a:rPr lang="en-US" sz="2600" dirty="0">
                <a:latin typeface="Trade Gothic Next Cond" panose="020B0604020202020204" pitchFamily="34" charset="0"/>
              </a:rPr>
              <a:t>The solar azimuth angle is the angle between the Sun's rays and due south. </a:t>
            </a:r>
          </a:p>
          <a:p>
            <a:pPr marL="0" indent="0" algn="l">
              <a:buNone/>
            </a:pPr>
            <a:r>
              <a:rPr lang="en-US" sz="2600" dirty="0">
                <a:latin typeface="Trade Gothic Next Cond" panose="020B0604020202020204" pitchFamily="34" charset="0"/>
              </a:rPr>
              <a:t>It varies throughout the day as the Sun moves across the sky. </a:t>
            </a:r>
          </a:p>
          <a:p>
            <a:pPr marL="0" indent="0" algn="l">
              <a:buNone/>
            </a:pPr>
            <a:r>
              <a:rPr lang="en-US" sz="2600" dirty="0">
                <a:latin typeface="Trade Gothic Next Cond" panose="020B0604020202020204" pitchFamily="34" charset="0"/>
              </a:rPr>
              <a:t>The solar azimuth angle can be calculated using the following equation:</a:t>
            </a:r>
          </a:p>
          <a:p>
            <a:pPr algn="l"/>
            <a:r>
              <a:rPr lang="en-US" sz="2600" dirty="0">
                <a:solidFill>
                  <a:schemeClr val="accent5"/>
                </a:solidFill>
                <a:latin typeface="Trade Gothic Next Cond" panose="020B0604020202020204" pitchFamily="34" charset="0"/>
              </a:rPr>
              <a:t>cos(A) = sin(δ)cos(φ) - cos(δ)sin(φ)cos(ha) / cos(h)</a:t>
            </a:r>
          </a:p>
          <a:p>
            <a:pPr algn="l"/>
            <a:r>
              <a:rPr lang="en-US" sz="2600" dirty="0">
                <a:latin typeface="Trade Gothic Next Cond" panose="020B0604020202020204" pitchFamily="34" charset="0"/>
              </a:rPr>
              <a:t>where δ is the declination angle of the Sun, </a:t>
            </a:r>
          </a:p>
          <a:p>
            <a:pPr algn="l"/>
            <a:r>
              <a:rPr lang="en-US" sz="2600" dirty="0">
                <a:latin typeface="Trade Gothic Next Cond" panose="020B0604020202020204" pitchFamily="34" charset="0"/>
              </a:rPr>
              <a:t>φ is the latitude of the observer, and </a:t>
            </a:r>
          </a:p>
          <a:p>
            <a:pPr algn="l"/>
            <a:r>
              <a:rPr lang="en-US" sz="2600" dirty="0">
                <a:latin typeface="Trade Gothic Next Cond" panose="020B0604020202020204" pitchFamily="34" charset="0"/>
              </a:rPr>
              <a:t>ha is the hour angle of the Sun.</a:t>
            </a:r>
          </a:p>
          <a:p>
            <a:endParaRPr lang="en-IN" dirty="0"/>
          </a:p>
        </p:txBody>
      </p:sp>
    </p:spTree>
    <p:extLst>
      <p:ext uri="{BB962C8B-B14F-4D97-AF65-F5344CB8AC3E}">
        <p14:creationId xmlns:p14="http://schemas.microsoft.com/office/powerpoint/2010/main" val="219503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78B05-E58C-5DA4-D82B-8A00621EAD72}"/>
              </a:ext>
            </a:extLst>
          </p:cNvPr>
          <p:cNvSpPr>
            <a:spLocks noGrp="1"/>
          </p:cNvSpPr>
          <p:nvPr>
            <p:ph type="title"/>
          </p:nvPr>
        </p:nvSpPr>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Earth – Sun Angles and their Relationships </a:t>
            </a:r>
            <a:endParaRPr lang="en-IN" dirty="0"/>
          </a:p>
        </p:txBody>
      </p:sp>
      <p:sp>
        <p:nvSpPr>
          <p:cNvPr id="3" name="Content Placeholder 2">
            <a:extLst>
              <a:ext uri="{FF2B5EF4-FFF2-40B4-BE49-F238E27FC236}">
                <a16:creationId xmlns:a16="http://schemas.microsoft.com/office/drawing/2014/main" id="{77DF9780-A663-C2FF-09BE-6F61E3DCFC23}"/>
              </a:ext>
            </a:extLst>
          </p:cNvPr>
          <p:cNvSpPr>
            <a:spLocks noGrp="1"/>
          </p:cNvSpPr>
          <p:nvPr>
            <p:ph idx="1"/>
          </p:nvPr>
        </p:nvSpPr>
        <p:spPr/>
        <p:txBody>
          <a:bodyPr/>
          <a:lstStyle/>
          <a:p>
            <a:pPr marL="0" indent="0" algn="l">
              <a:buNone/>
            </a:pPr>
            <a:r>
              <a:rPr lang="en-US" sz="2600" dirty="0">
                <a:solidFill>
                  <a:schemeClr val="accent2"/>
                </a:solidFill>
                <a:latin typeface="Trade Gothic Next Cond" panose="020B0604020202020204" pitchFamily="34" charset="0"/>
              </a:rPr>
              <a:t>Solar declination angle (δ):</a:t>
            </a:r>
            <a:r>
              <a:rPr lang="en-US" sz="2600" dirty="0">
                <a:latin typeface="Trade Gothic Next Cond" panose="020B0604020202020204" pitchFamily="34" charset="0"/>
              </a:rPr>
              <a:t> The solar declination angle is the angle between the plane of the Earth's equator and the line connecting the Earth to the Sun. </a:t>
            </a:r>
          </a:p>
          <a:p>
            <a:pPr marL="0" indent="0" algn="l">
              <a:buNone/>
            </a:pPr>
            <a:r>
              <a:rPr lang="en-US" sz="2600" dirty="0">
                <a:latin typeface="Trade Gothic Next Cond" panose="020B0604020202020204" pitchFamily="34" charset="0"/>
              </a:rPr>
              <a:t>It varies throughout the year as the Earth orbits the Sun. </a:t>
            </a:r>
          </a:p>
          <a:p>
            <a:pPr marL="0" indent="0" algn="l">
              <a:buNone/>
            </a:pPr>
            <a:r>
              <a:rPr lang="en-US" sz="2600" dirty="0">
                <a:latin typeface="Trade Gothic Next Cond" panose="020B0604020202020204" pitchFamily="34" charset="0"/>
              </a:rPr>
              <a:t>The solar declination angle can be calculated using the following equation:</a:t>
            </a:r>
          </a:p>
          <a:p>
            <a:pPr algn="l"/>
            <a:r>
              <a:rPr lang="en-US" sz="2600" dirty="0">
                <a:solidFill>
                  <a:schemeClr val="accent5"/>
                </a:solidFill>
                <a:latin typeface="Trade Gothic Next Cond" panose="020B0604020202020204" pitchFamily="34" charset="0"/>
              </a:rPr>
              <a:t>δ = 23.45°sin(360/365(d-81))</a:t>
            </a:r>
          </a:p>
          <a:p>
            <a:pPr algn="l"/>
            <a:r>
              <a:rPr lang="en-US" sz="2600" dirty="0">
                <a:latin typeface="Trade Gothic Next Cond" panose="020B0604020202020204" pitchFamily="34" charset="0"/>
              </a:rPr>
              <a:t>where d is the day of the year, with January 1st being day 1.</a:t>
            </a:r>
          </a:p>
          <a:p>
            <a:endParaRPr lang="en-IN" dirty="0"/>
          </a:p>
        </p:txBody>
      </p:sp>
    </p:spTree>
    <p:extLst>
      <p:ext uri="{BB962C8B-B14F-4D97-AF65-F5344CB8AC3E}">
        <p14:creationId xmlns:p14="http://schemas.microsoft.com/office/powerpoint/2010/main" val="3089276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D8785B-0FE4-B62B-3CDF-6B869781EDE5}"/>
              </a:ext>
            </a:extLst>
          </p:cNvPr>
          <p:cNvSpPr>
            <a:spLocks noGrp="1"/>
          </p:cNvSpPr>
          <p:nvPr>
            <p:ph idx="1"/>
          </p:nvPr>
        </p:nvSpPr>
        <p:spPr/>
        <p:txBody>
          <a:bodyPr>
            <a:normAutofit/>
          </a:bodyPr>
          <a:lstStyle/>
          <a:p>
            <a:r>
              <a:rPr lang="en-US" sz="2600" dirty="0">
                <a:solidFill>
                  <a:schemeClr val="accent2"/>
                </a:solidFill>
                <a:latin typeface="Trade Gothic Next Cond" panose="020B0604020202020204" pitchFamily="34" charset="0"/>
              </a:rPr>
              <a:t>Hour angle </a:t>
            </a:r>
            <a:r>
              <a:rPr lang="en-US" sz="2600" dirty="0">
                <a:latin typeface="Trade Gothic Next Cond" panose="020B0604020202020204" pitchFamily="34" charset="0"/>
              </a:rPr>
              <a:t>is the angular distance measured westward along the celestial equator from the observer's meridian to the hour circle of a celestial body. It is usually denoted by the symbol "H".</a:t>
            </a:r>
          </a:p>
          <a:p>
            <a:r>
              <a:rPr lang="en-US" sz="2600" dirty="0">
                <a:latin typeface="Trade Gothic Next Cond" panose="020B0604020202020204" pitchFamily="34" charset="0"/>
              </a:rPr>
              <a:t>The formula for calculating the hour angle of a celestial body is:</a:t>
            </a:r>
          </a:p>
          <a:p>
            <a:r>
              <a:rPr lang="en-US" sz="2600" dirty="0">
                <a:solidFill>
                  <a:schemeClr val="accent5"/>
                </a:solidFill>
                <a:latin typeface="Trade Gothic Next Cond" panose="020B0604020202020204" pitchFamily="34" charset="0"/>
              </a:rPr>
              <a:t>H = LST - RA</a:t>
            </a:r>
          </a:p>
          <a:p>
            <a:r>
              <a:rPr lang="en-US" sz="2600" dirty="0">
                <a:latin typeface="Trade Gothic Next Cond" panose="020B0604020202020204" pitchFamily="34" charset="0"/>
              </a:rPr>
              <a:t>Where:</a:t>
            </a:r>
          </a:p>
          <a:p>
            <a:r>
              <a:rPr lang="en-US" sz="2600" dirty="0">
                <a:latin typeface="Trade Gothic Next Cond" panose="020B0604020202020204" pitchFamily="34" charset="0"/>
              </a:rPr>
              <a:t>LST - Local Sidereal Time (the hour angle of the vernal equinox measured from the observer's meridian)</a:t>
            </a:r>
          </a:p>
          <a:p>
            <a:r>
              <a:rPr lang="en-US" sz="2600" dirty="0">
                <a:latin typeface="Trade Gothic Next Cond" panose="020B0604020202020204" pitchFamily="34" charset="0"/>
              </a:rPr>
              <a:t>RA - Right Ascension (the celestial equivalent of longitude, measured in hours, minutes, and seconds)</a:t>
            </a:r>
            <a:endParaRPr lang="en-IN" sz="2600" dirty="0">
              <a:latin typeface="Trade Gothic Next Cond" panose="020B0604020202020204" pitchFamily="34" charset="0"/>
            </a:endParaRPr>
          </a:p>
        </p:txBody>
      </p:sp>
      <p:sp>
        <p:nvSpPr>
          <p:cNvPr id="4" name="Title 1">
            <a:extLst>
              <a:ext uri="{FF2B5EF4-FFF2-40B4-BE49-F238E27FC236}">
                <a16:creationId xmlns:a16="http://schemas.microsoft.com/office/drawing/2014/main" id="{DD236B58-F7D3-E800-AB48-EE419A1933A0}"/>
              </a:ext>
            </a:extLst>
          </p:cNvPr>
          <p:cNvSpPr>
            <a:spLocks noGrp="1"/>
          </p:cNvSpPr>
          <p:nvPr>
            <p:ph type="title"/>
          </p:nvPr>
        </p:nvSpPr>
        <p:spPr>
          <a:xfrm>
            <a:off x="838200" y="1117600"/>
            <a:ext cx="10515600" cy="573088"/>
          </a:xfrm>
        </p:spPr>
        <p:txBody>
          <a:bodyPr>
            <a:normAutofit fontScale="90000"/>
          </a:bodyPr>
          <a:lstStyle/>
          <a:p>
            <a:r>
              <a:rPr lang="en-US" dirty="0">
                <a:solidFill>
                  <a:schemeClr val="accent2"/>
                </a:solidFill>
                <a:latin typeface="Angsana New" panose="020B0502040204020203" pitchFamily="18" charset="-34"/>
                <a:cs typeface="Angsana New" panose="020B0502040204020203" pitchFamily="18" charset="-34"/>
              </a:rPr>
              <a:t>Earth – Sun Angles and their Relationships </a:t>
            </a:r>
            <a:endParaRPr lang="en-IN" dirty="0"/>
          </a:p>
        </p:txBody>
      </p:sp>
    </p:spTree>
    <p:extLst>
      <p:ext uri="{BB962C8B-B14F-4D97-AF65-F5344CB8AC3E}">
        <p14:creationId xmlns:p14="http://schemas.microsoft.com/office/powerpoint/2010/main" val="266682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70ED3-AC47-79CC-5876-A8AD36F5849B}"/>
              </a:ext>
            </a:extLst>
          </p:cNvPr>
          <p:cNvSpPr>
            <a:spLocks noGrp="1"/>
          </p:cNvSpPr>
          <p:nvPr>
            <p:ph type="title"/>
          </p:nvPr>
        </p:nvSpPr>
        <p:spPr/>
        <p:txBody>
          <a:bodyPr>
            <a:normAutofit fontScale="90000"/>
          </a:bodyPr>
          <a:lstStyle/>
          <a:p>
            <a:endParaRPr lang="en-IN"/>
          </a:p>
        </p:txBody>
      </p:sp>
      <p:pic>
        <p:nvPicPr>
          <p:cNvPr id="5" name="Content Placeholder 4" descr="Diagram of the sun and earth's orbit&#10;&#10;AI-generated content may be incorrect.">
            <a:extLst>
              <a:ext uri="{FF2B5EF4-FFF2-40B4-BE49-F238E27FC236}">
                <a16:creationId xmlns:a16="http://schemas.microsoft.com/office/drawing/2014/main" id="{0A9D4CC0-EC69-A30A-F292-3462696D125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9258" y="194558"/>
            <a:ext cx="10261382" cy="6679400"/>
          </a:xfrm>
        </p:spPr>
      </p:pic>
    </p:spTree>
    <p:extLst>
      <p:ext uri="{BB962C8B-B14F-4D97-AF65-F5344CB8AC3E}">
        <p14:creationId xmlns:p14="http://schemas.microsoft.com/office/powerpoint/2010/main" val="36503126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1CC721-BF52-0C6E-8863-19143097DCA8}"/>
              </a:ext>
            </a:extLst>
          </p:cNvPr>
          <p:cNvSpPr txBox="1"/>
          <p:nvPr/>
        </p:nvSpPr>
        <p:spPr>
          <a:xfrm>
            <a:off x="3733013" y="2875002"/>
            <a:ext cx="4725974" cy="1107996"/>
          </a:xfrm>
          <a:prstGeom prst="rect">
            <a:avLst/>
          </a:prstGeom>
          <a:noFill/>
        </p:spPr>
        <p:txBody>
          <a:bodyPr wrap="none" rtlCol="0">
            <a:spAutoFit/>
          </a:bodyPr>
          <a:lstStyle/>
          <a:p>
            <a:r>
              <a:rPr lang="en-US" sz="6600" dirty="0">
                <a:solidFill>
                  <a:srgbClr val="CC0099"/>
                </a:solidFill>
                <a:latin typeface="Algerian" panose="04020705040A02060702" pitchFamily="82" charset="0"/>
              </a:rPr>
              <a:t>Thank you</a:t>
            </a:r>
          </a:p>
        </p:txBody>
      </p:sp>
    </p:spTree>
    <p:extLst>
      <p:ext uri="{BB962C8B-B14F-4D97-AF65-F5344CB8AC3E}">
        <p14:creationId xmlns:p14="http://schemas.microsoft.com/office/powerpoint/2010/main" val="4042179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newable and non-renewable energy sources info-graphic">
            <a:extLst>
              <a:ext uri="{FF2B5EF4-FFF2-40B4-BE49-F238E27FC236}">
                <a16:creationId xmlns:a16="http://schemas.microsoft.com/office/drawing/2014/main" id="{25A55C98-CCB2-78F5-B4CC-E2DE361457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0911" y="1169440"/>
            <a:ext cx="8381229" cy="5052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711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newabne and non-renewable energy sources. Colored vector illustration.">
            <a:extLst>
              <a:ext uri="{FF2B5EF4-FFF2-40B4-BE49-F238E27FC236}">
                <a16:creationId xmlns:a16="http://schemas.microsoft.com/office/drawing/2014/main" id="{39F40FEF-40BF-6B67-2F78-FAA8C952CC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9445" y="1264344"/>
            <a:ext cx="7367425" cy="5080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029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ypes of Renewable Energy: Sources, Advantages &amp; Disadvantages">
            <a:extLst>
              <a:ext uri="{FF2B5EF4-FFF2-40B4-BE49-F238E27FC236}">
                <a16:creationId xmlns:a16="http://schemas.microsoft.com/office/drawing/2014/main" id="{4193DEFB-19F3-0B60-9EA2-B23831CA44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87940"/>
            <a:ext cx="12192000" cy="5770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1093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ources 08 00149 g001 550">
            <a:extLst>
              <a:ext uri="{FF2B5EF4-FFF2-40B4-BE49-F238E27FC236}">
                <a16:creationId xmlns:a16="http://schemas.microsoft.com/office/drawing/2014/main" id="{CB12ED01-5D46-ADA0-593C-5B650BA47F3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50926" y="1476821"/>
            <a:ext cx="5585474" cy="4811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924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34FEA-87E9-AAB4-CEDF-ECA285C12173}"/>
              </a:ext>
            </a:extLst>
          </p:cNvPr>
          <p:cNvSpPr>
            <a:spLocks noGrp="1"/>
          </p:cNvSpPr>
          <p:nvPr>
            <p:ph type="title"/>
          </p:nvPr>
        </p:nvSpPr>
        <p:spPr>
          <a:xfrm>
            <a:off x="838200" y="1371516"/>
            <a:ext cx="10515600" cy="573172"/>
          </a:xfrm>
        </p:spPr>
        <p:txBody>
          <a:bodyPr>
            <a:normAutofit fontScale="90000"/>
          </a:bodyPr>
          <a:lstStyle/>
          <a:p>
            <a:r>
              <a:rPr lang="en-US" sz="4400" dirty="0">
                <a:solidFill>
                  <a:schemeClr val="accent2"/>
                </a:solidFill>
                <a:latin typeface="Angsana New" panose="020B0502040204020203" pitchFamily="18" charset="-34"/>
                <a:cs typeface="Angsana New" panose="020B0502040204020203" pitchFamily="18" charset="-34"/>
              </a:rPr>
              <a:t>Causes of Energy Scarcity</a:t>
            </a:r>
            <a:br>
              <a:rPr lang="en-US" sz="4400" dirty="0">
                <a:latin typeface="Angsana New" panose="020B0502040204020203" pitchFamily="18" charset="-34"/>
                <a:cs typeface="Angsana New" panose="020B0502040204020203" pitchFamily="18" charset="-34"/>
              </a:rPr>
            </a:br>
            <a:endParaRPr lang="en-IN" dirty="0"/>
          </a:p>
        </p:txBody>
      </p:sp>
      <p:sp>
        <p:nvSpPr>
          <p:cNvPr id="3" name="Content Placeholder 2">
            <a:extLst>
              <a:ext uri="{FF2B5EF4-FFF2-40B4-BE49-F238E27FC236}">
                <a16:creationId xmlns:a16="http://schemas.microsoft.com/office/drawing/2014/main" id="{345D3162-BA54-311A-2C78-01609E9DB3B2}"/>
              </a:ext>
            </a:extLst>
          </p:cNvPr>
          <p:cNvSpPr>
            <a:spLocks noGrp="1"/>
          </p:cNvSpPr>
          <p:nvPr>
            <p:ph idx="1"/>
          </p:nvPr>
        </p:nvSpPr>
        <p:spPr/>
        <p:txBody>
          <a:bodyPr>
            <a:normAutofit fontScale="92500"/>
          </a:bodyPr>
          <a:lstStyle/>
          <a:p>
            <a:pPr algn="just"/>
            <a:r>
              <a:rPr lang="en-US" b="0" i="0" dirty="0">
                <a:solidFill>
                  <a:srgbClr val="374151"/>
                </a:solidFill>
                <a:effectLst/>
                <a:latin typeface="Trade Gothic Next Cond" panose="020B0604020202020204" pitchFamily="34" charset="0"/>
              </a:rPr>
              <a:t>Energy scarcity can be caused by several factors:</a:t>
            </a:r>
          </a:p>
          <a:p>
            <a:pPr algn="just">
              <a:buFont typeface="+mj-lt"/>
              <a:buAutoNum type="arabicPeriod"/>
            </a:pPr>
            <a:r>
              <a:rPr lang="en-US" b="0" i="0" dirty="0">
                <a:solidFill>
                  <a:schemeClr val="accent2"/>
                </a:solidFill>
                <a:effectLst/>
                <a:latin typeface="Trade Gothic Next Cond" panose="020B0604020202020204" pitchFamily="34" charset="0"/>
              </a:rPr>
              <a:t>Population growth: </a:t>
            </a:r>
            <a:r>
              <a:rPr lang="en-US" b="0" i="0" dirty="0">
                <a:solidFill>
                  <a:srgbClr val="374151"/>
                </a:solidFill>
                <a:effectLst/>
                <a:latin typeface="Trade Gothic Next Cond" panose="020B0604020202020204" pitchFamily="34" charset="0"/>
              </a:rPr>
              <a:t>The world's population continues to grow, and with it, the demand for energy increases. This increase in energy demand can lead to energy scarcity, especially in developing countries with inadequate infrastructure to meet the energy demand.</a:t>
            </a:r>
          </a:p>
          <a:p>
            <a:pPr algn="just">
              <a:buFont typeface="+mj-lt"/>
              <a:buAutoNum type="arabicPeriod"/>
            </a:pPr>
            <a:r>
              <a:rPr lang="en-US" b="0" i="0" dirty="0">
                <a:solidFill>
                  <a:schemeClr val="accent2"/>
                </a:solidFill>
                <a:effectLst/>
                <a:latin typeface="Trade Gothic Next Cond" panose="020B0604020202020204" pitchFamily="34" charset="0"/>
              </a:rPr>
              <a:t>Limited fossil fuel resources: </a:t>
            </a:r>
            <a:r>
              <a:rPr lang="en-US" b="0" i="0" dirty="0">
                <a:solidFill>
                  <a:srgbClr val="374151"/>
                </a:solidFill>
                <a:effectLst/>
                <a:latin typeface="Trade Gothic Next Cond" panose="020B0604020202020204" pitchFamily="34" charset="0"/>
              </a:rPr>
              <a:t>Fossil fuels like coal, oil, and gas are finite resources and will eventually be depleted. As these resources become scarcer, the cost of extracting them increases, making them less affordable and leading to energy scarcity.</a:t>
            </a:r>
          </a:p>
          <a:p>
            <a:pPr algn="just">
              <a:buFont typeface="+mj-lt"/>
              <a:buAutoNum type="arabicPeriod"/>
            </a:pPr>
            <a:r>
              <a:rPr lang="en-US" b="0" i="0" dirty="0">
                <a:solidFill>
                  <a:schemeClr val="accent2"/>
                </a:solidFill>
                <a:effectLst/>
                <a:latin typeface="Trade Gothic Next Cond" panose="020B0604020202020204" pitchFamily="34" charset="0"/>
              </a:rPr>
              <a:t>Political instability: </a:t>
            </a:r>
            <a:r>
              <a:rPr lang="en-US" b="0" i="0" dirty="0">
                <a:solidFill>
                  <a:srgbClr val="374151"/>
                </a:solidFill>
                <a:effectLst/>
                <a:latin typeface="Trade Gothic Next Cond" panose="020B0604020202020204" pitchFamily="34" charset="0"/>
              </a:rPr>
              <a:t>Political instability and conflicts in regions that produce or transport energy resources can disrupt the supply of energy, leading to energy scarcity. This is especially true for countries heavily reliant on imports of energy resources.</a:t>
            </a:r>
          </a:p>
          <a:p>
            <a:endParaRPr lang="en-IN" dirty="0"/>
          </a:p>
        </p:txBody>
      </p:sp>
    </p:spTree>
    <p:extLst>
      <p:ext uri="{BB962C8B-B14F-4D97-AF65-F5344CB8AC3E}">
        <p14:creationId xmlns:p14="http://schemas.microsoft.com/office/powerpoint/2010/main" val="456640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34FEA-87E9-AAB4-CEDF-ECA285C12173}"/>
              </a:ext>
            </a:extLst>
          </p:cNvPr>
          <p:cNvSpPr>
            <a:spLocks noGrp="1"/>
          </p:cNvSpPr>
          <p:nvPr>
            <p:ph type="title"/>
          </p:nvPr>
        </p:nvSpPr>
        <p:spPr>
          <a:xfrm>
            <a:off x="838200" y="1371516"/>
            <a:ext cx="10515600" cy="573172"/>
          </a:xfrm>
        </p:spPr>
        <p:txBody>
          <a:bodyPr>
            <a:normAutofit fontScale="90000"/>
          </a:bodyPr>
          <a:lstStyle/>
          <a:p>
            <a:r>
              <a:rPr lang="en-US" sz="4400" dirty="0">
                <a:solidFill>
                  <a:schemeClr val="accent2"/>
                </a:solidFill>
                <a:latin typeface="Angsana New" panose="020B0502040204020203" pitchFamily="18" charset="-34"/>
                <a:cs typeface="Angsana New" panose="020B0502040204020203" pitchFamily="18" charset="-34"/>
              </a:rPr>
              <a:t>Causes of Energy Scarcity</a:t>
            </a:r>
            <a:br>
              <a:rPr lang="en-US" sz="4400" dirty="0">
                <a:latin typeface="Angsana New" panose="020B0502040204020203" pitchFamily="18" charset="-34"/>
                <a:cs typeface="Angsana New" panose="020B0502040204020203" pitchFamily="18" charset="-34"/>
              </a:rPr>
            </a:br>
            <a:endParaRPr lang="en-IN" dirty="0"/>
          </a:p>
        </p:txBody>
      </p:sp>
      <p:sp>
        <p:nvSpPr>
          <p:cNvPr id="3" name="Content Placeholder 2">
            <a:extLst>
              <a:ext uri="{FF2B5EF4-FFF2-40B4-BE49-F238E27FC236}">
                <a16:creationId xmlns:a16="http://schemas.microsoft.com/office/drawing/2014/main" id="{345D3162-BA54-311A-2C78-01609E9DB3B2}"/>
              </a:ext>
            </a:extLst>
          </p:cNvPr>
          <p:cNvSpPr>
            <a:spLocks noGrp="1"/>
          </p:cNvSpPr>
          <p:nvPr>
            <p:ph idx="1"/>
          </p:nvPr>
        </p:nvSpPr>
        <p:spPr/>
        <p:txBody>
          <a:bodyPr>
            <a:noAutofit/>
          </a:bodyPr>
          <a:lstStyle/>
          <a:p>
            <a:pPr algn="just"/>
            <a:r>
              <a:rPr lang="en-US" sz="2600" dirty="0">
                <a:solidFill>
                  <a:schemeClr val="accent2"/>
                </a:solidFill>
                <a:latin typeface="Trade Gothic Next Cond" panose="020B0604020202020204" pitchFamily="34" charset="0"/>
              </a:rPr>
              <a:t>Natural disasters: </a:t>
            </a:r>
            <a:r>
              <a:rPr lang="en-US" sz="2600" dirty="0">
                <a:solidFill>
                  <a:srgbClr val="374151"/>
                </a:solidFill>
                <a:latin typeface="Trade Gothic Next Cond" panose="020B0604020202020204" pitchFamily="34" charset="0"/>
              </a:rPr>
              <a:t>Natural disasters such as hurricanes, earthquakes, and floods can damage energy infrastructure, leading to energy scarcity. This was evident during Hurricane Katrina in the United States, where a significant portion of the country's oil and gas production was affected.</a:t>
            </a:r>
          </a:p>
          <a:p>
            <a:pPr algn="just"/>
            <a:r>
              <a:rPr lang="en-US" sz="2600" dirty="0">
                <a:solidFill>
                  <a:schemeClr val="accent2"/>
                </a:solidFill>
                <a:latin typeface="Trade Gothic Next Cond" panose="020B0604020202020204" pitchFamily="34" charset="0"/>
              </a:rPr>
              <a:t>Inadequate infrastructure: </a:t>
            </a:r>
            <a:r>
              <a:rPr lang="en-US" sz="2600" dirty="0">
                <a:solidFill>
                  <a:srgbClr val="374151"/>
                </a:solidFill>
                <a:latin typeface="Trade Gothic Next Cond" panose="020B0604020202020204" pitchFamily="34" charset="0"/>
              </a:rPr>
              <a:t>Inadequate infrastructure, such as outdated power grids, can lead to energy scarcity. Power outages and brownouts can occur when the power grid is unable to meet the energy demand, leading to energy scarcity.</a:t>
            </a:r>
          </a:p>
          <a:p>
            <a:pPr algn="just"/>
            <a:r>
              <a:rPr lang="en-US" sz="2600" dirty="0">
                <a:solidFill>
                  <a:schemeClr val="accent2"/>
                </a:solidFill>
                <a:latin typeface="Trade Gothic Next Cond" panose="020B0604020202020204" pitchFamily="34" charset="0"/>
              </a:rPr>
              <a:t>Climate change: </a:t>
            </a:r>
            <a:r>
              <a:rPr lang="en-US" sz="2600" dirty="0">
                <a:solidFill>
                  <a:srgbClr val="374151"/>
                </a:solidFill>
                <a:latin typeface="Trade Gothic Next Cond" panose="020B0604020202020204" pitchFamily="34" charset="0"/>
              </a:rPr>
              <a:t>Climate change can also contribute to energy scarcity, especially in regions that rely heavily on hydropower. Changes in precipitation patterns and temperatures can affect water availability, reducing the amount of energy that can be generated from hydropower.</a:t>
            </a:r>
            <a:endParaRPr lang="en-IN" sz="2600" dirty="0">
              <a:solidFill>
                <a:srgbClr val="374151"/>
              </a:solidFill>
              <a:latin typeface="Trade Gothic Next Cond" panose="020B0604020202020204" pitchFamily="34" charset="0"/>
            </a:endParaRPr>
          </a:p>
        </p:txBody>
      </p:sp>
    </p:spTree>
    <p:extLst>
      <p:ext uri="{BB962C8B-B14F-4D97-AF65-F5344CB8AC3E}">
        <p14:creationId xmlns:p14="http://schemas.microsoft.com/office/powerpoint/2010/main" val="189346541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3042</TotalTime>
  <Words>2711</Words>
  <Application>Microsoft Office PowerPoint</Application>
  <PresentationFormat>Widescreen</PresentationFormat>
  <Paragraphs>149</Paragraphs>
  <Slides>38</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38</vt:i4>
      </vt:variant>
    </vt:vector>
  </HeadingPairs>
  <TitlesOfParts>
    <vt:vector size="49" baseType="lpstr">
      <vt:lpstr>Algerian</vt:lpstr>
      <vt:lpstr>Amasis MT Pro Medium</vt:lpstr>
      <vt:lpstr>Angsana New</vt:lpstr>
      <vt:lpstr>Arial</vt:lpstr>
      <vt:lpstr>Calibri</vt:lpstr>
      <vt:lpstr>Calibri Light</vt:lpstr>
      <vt:lpstr>Lora</vt:lpstr>
      <vt:lpstr>Söhne</vt:lpstr>
      <vt:lpstr>Trade Gothic Next Cond</vt:lpstr>
      <vt:lpstr>Wingdings</vt:lpstr>
      <vt:lpstr>1_Office Theme</vt:lpstr>
      <vt:lpstr>PowerPoint Presentation</vt:lpstr>
      <vt:lpstr>Technologies of Renewable Energy Sources  </vt:lpstr>
      <vt:lpstr>Module-1 –Introduction to  RENEWABLE  ENERGY RESOURCE </vt:lpstr>
      <vt:lpstr>PowerPoint Presentation</vt:lpstr>
      <vt:lpstr>PowerPoint Presentation</vt:lpstr>
      <vt:lpstr>PowerPoint Presentation</vt:lpstr>
      <vt:lpstr>PowerPoint Presentation</vt:lpstr>
      <vt:lpstr>Causes of Energy Scarcity </vt:lpstr>
      <vt:lpstr>Causes of Energy Scarcity </vt:lpstr>
      <vt:lpstr>Solution to Energy Scarcity </vt:lpstr>
      <vt:lpstr>Solution to Energy Scarcity </vt:lpstr>
      <vt:lpstr>Factors Affecting Energy Resource Development  </vt:lpstr>
      <vt:lpstr>Factors Affecting Energy Resource Development</vt:lpstr>
      <vt:lpstr>Factors Affecting Energy Resource Development</vt:lpstr>
      <vt:lpstr>Classification of Renewable Energy </vt:lpstr>
      <vt:lpstr>Classification of Renewable Energy </vt:lpstr>
      <vt:lpstr>Worldwide Renewable Energy Availability </vt:lpstr>
      <vt:lpstr>PowerPoint Presentation</vt:lpstr>
      <vt:lpstr>PowerPoint Presentation</vt:lpstr>
      <vt:lpstr>Renewable Energy in India  </vt:lpstr>
      <vt:lpstr>PowerPoint Presentation</vt:lpstr>
      <vt:lpstr>PowerPoint Presentation</vt:lpstr>
      <vt:lpstr>Sun- Earth Geometric Relationship</vt:lpstr>
      <vt:lpstr>Sun- earth Geometric Relationship</vt:lpstr>
      <vt:lpstr>Sun- earth Geometric Relationship</vt:lpstr>
      <vt:lpstr>Sun- earth Geometric Relationship</vt:lpstr>
      <vt:lpstr>Layers of Sun</vt:lpstr>
      <vt:lpstr>PowerPoint Presentation</vt:lpstr>
      <vt:lpstr>PowerPoint Presentation</vt:lpstr>
      <vt:lpstr>PowerPoint Presentation</vt:lpstr>
      <vt:lpstr>PowerPoint Presentation</vt:lpstr>
      <vt:lpstr>Layers of Sun</vt:lpstr>
      <vt:lpstr>Earth – Sun Angles and their Relationships </vt:lpstr>
      <vt:lpstr>Earth – Sun Angles and their Relationships </vt:lpstr>
      <vt:lpstr>Earth – Sun Angles and their Relationships </vt:lpstr>
      <vt:lpstr>Earth – Sun Angles and their Relationships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Thejkumar J</dc:creator>
  <cp:lastModifiedBy>Sathish K R</cp:lastModifiedBy>
  <cp:revision>205</cp:revision>
  <dcterms:created xsi:type="dcterms:W3CDTF">2020-09-23T05:32:32Z</dcterms:created>
  <dcterms:modified xsi:type="dcterms:W3CDTF">2025-02-25T04:24:38Z</dcterms:modified>
</cp:coreProperties>
</file>