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5" r:id="rId4"/>
    <p:sldId id="277" r:id="rId5"/>
    <p:sldId id="258" r:id="rId6"/>
    <p:sldId id="267" r:id="rId7"/>
    <p:sldId id="259" r:id="rId8"/>
    <p:sldId id="278" r:id="rId9"/>
    <p:sldId id="260" r:id="rId10"/>
    <p:sldId id="281" r:id="rId11"/>
    <p:sldId id="262" r:id="rId12"/>
    <p:sldId id="280" r:id="rId13"/>
    <p:sldId id="288" r:id="rId14"/>
    <p:sldId id="263" r:id="rId15"/>
    <p:sldId id="286" r:id="rId16"/>
    <p:sldId id="276" r:id="rId17"/>
    <p:sldId id="287" r:id="rId18"/>
    <p:sldId id="264" r:id="rId19"/>
    <p:sldId id="282" r:id="rId20"/>
    <p:sldId id="273" r:id="rId21"/>
    <p:sldId id="283" r:id="rId22"/>
    <p:sldId id="274" r:id="rId23"/>
    <p:sldId id="284" r:id="rId2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2" d="100"/>
          <a:sy n="72" d="100"/>
        </p:scale>
        <p:origin x="-55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8DF28-94A3-48DA-B190-B9591AC56282}" type="datetimeFigureOut">
              <a:rPr lang="ro-RO" smtClean="0"/>
              <a:t>08.05.2024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22B63-8DA1-41BA-B654-A9374DAE63FE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7887955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8DF28-94A3-48DA-B190-B9591AC56282}" type="datetimeFigureOut">
              <a:rPr lang="ro-RO" smtClean="0"/>
              <a:t>08.05.2024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22B63-8DA1-41BA-B654-A9374DAE63FE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181439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8DF28-94A3-48DA-B190-B9591AC56282}" type="datetimeFigureOut">
              <a:rPr lang="ro-RO" smtClean="0"/>
              <a:t>08.05.2024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22B63-8DA1-41BA-B654-A9374DAE63FE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785178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8DF28-94A3-48DA-B190-B9591AC56282}" type="datetimeFigureOut">
              <a:rPr lang="ro-RO" smtClean="0"/>
              <a:t>08.05.2024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22B63-8DA1-41BA-B654-A9374DAE63FE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127360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8DF28-94A3-48DA-B190-B9591AC56282}" type="datetimeFigureOut">
              <a:rPr lang="ro-RO" smtClean="0"/>
              <a:t>08.05.2024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22B63-8DA1-41BA-B654-A9374DAE63FE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302360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8DF28-94A3-48DA-B190-B9591AC56282}" type="datetimeFigureOut">
              <a:rPr lang="ro-RO" smtClean="0"/>
              <a:t>08.05.2024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22B63-8DA1-41BA-B654-A9374DAE63FE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644762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8DF28-94A3-48DA-B190-B9591AC56282}" type="datetimeFigureOut">
              <a:rPr lang="ro-RO" smtClean="0"/>
              <a:t>08.05.2024</a:t>
            </a:fld>
            <a:endParaRPr lang="ro-R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22B63-8DA1-41BA-B654-A9374DAE63FE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4624900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8DF28-94A3-48DA-B190-B9591AC56282}" type="datetimeFigureOut">
              <a:rPr lang="ro-RO" smtClean="0"/>
              <a:t>08.05.2024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22B63-8DA1-41BA-B654-A9374DAE63FE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8641418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8DF28-94A3-48DA-B190-B9591AC56282}" type="datetimeFigureOut">
              <a:rPr lang="ro-RO" smtClean="0"/>
              <a:t>08.05.2024</a:t>
            </a:fld>
            <a:endParaRPr lang="ro-R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22B63-8DA1-41BA-B654-A9374DAE63FE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3130940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8DF28-94A3-48DA-B190-B9591AC56282}" type="datetimeFigureOut">
              <a:rPr lang="ro-RO" smtClean="0"/>
              <a:t>08.05.2024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22B63-8DA1-41BA-B654-A9374DAE63FE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924727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8DF28-94A3-48DA-B190-B9591AC56282}" type="datetimeFigureOut">
              <a:rPr lang="ro-RO" smtClean="0"/>
              <a:t>08.05.2024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22B63-8DA1-41BA-B654-A9374DAE63FE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172368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08DF28-94A3-48DA-B190-B9591AC56282}" type="datetimeFigureOut">
              <a:rPr lang="ro-RO" smtClean="0"/>
              <a:t>08.05.2024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022B63-8DA1-41BA-B654-A9374DAE63FE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338488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8592" y="-1646857"/>
            <a:ext cx="12452519" cy="853896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37458" y="813862"/>
            <a:ext cx="8120418" cy="2159794"/>
          </a:xfrm>
          <a:noFill/>
        </p:spPr>
        <p:txBody>
          <a:bodyPr>
            <a:noAutofit/>
          </a:bodyPr>
          <a:lstStyle/>
          <a:p>
            <a:r>
              <a:rPr lang="en-NZ" sz="4000" b="1" dirty="0" smtClean="0">
                <a:ln w="3175"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ENVIRONMENTAL</a:t>
            </a:r>
            <a:r>
              <a:rPr lang="en-NZ" sz="4000" b="1" dirty="0" smtClean="0">
                <a:ln w="317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MANAGEMENT</a:t>
            </a:r>
            <a:r>
              <a:rPr lang="en-NZ" sz="4000" b="1" dirty="0" smtClean="0">
                <a:ln w="317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en-NZ" sz="4000" b="1" dirty="0" smtClean="0">
                <a:ln w="317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en-NZ" sz="4000" b="1" dirty="0" smtClean="0">
                <a:ln w="3175"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ENVIRONMENTAL</a:t>
            </a:r>
            <a:r>
              <a:rPr lang="en-NZ" sz="4000" b="1" dirty="0" smtClean="0">
                <a:ln w="317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DEGRADATION</a:t>
            </a:r>
            <a:endParaRPr lang="ro-RO" sz="4000" b="1" dirty="0">
              <a:ln w="317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75927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3415" y="-731763"/>
            <a:ext cx="12440558" cy="829370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35429" y="391885"/>
            <a:ext cx="3141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Z" b="1" dirty="0" smtClean="0"/>
              <a:t>Agro industrialisation in Ghana</a:t>
            </a:r>
            <a:endParaRPr lang="ro-RO" b="1" dirty="0"/>
          </a:p>
        </p:txBody>
      </p:sp>
    </p:spTree>
    <p:extLst>
      <p:ext uri="{BB962C8B-B14F-4D97-AF65-F5344CB8AC3E}">
        <p14:creationId xmlns:p14="http://schemas.microsoft.com/office/powerpoint/2010/main" val="33950619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37828"/>
            <a:ext cx="10515600" cy="781287"/>
          </a:xfrm>
        </p:spPr>
        <p:txBody>
          <a:bodyPr>
            <a:normAutofit/>
          </a:bodyPr>
          <a:lstStyle/>
          <a:p>
            <a:r>
              <a:rPr lang="en-NZ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TOPIC</a:t>
            </a:r>
            <a:r>
              <a:rPr lang="en-NZ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SUMMARY</a:t>
            </a:r>
            <a:endParaRPr lang="ro-RO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1847" y="1266056"/>
            <a:ext cx="10680511" cy="546229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NZ" sz="2700" b="1" dirty="0"/>
              <a:t>Pollution</a:t>
            </a:r>
            <a:r>
              <a:rPr lang="en-NZ" sz="2700" dirty="0"/>
              <a:t> is the dominant factor in the </a:t>
            </a:r>
            <a:r>
              <a:rPr lang="en-NZ" sz="2700" dirty="0" smtClean="0"/>
              <a:t>environmental degradation </a:t>
            </a:r>
            <a:r>
              <a:rPr lang="en-NZ" sz="2700" dirty="0"/>
              <a:t>of land, air and water and impacts </a:t>
            </a:r>
            <a:r>
              <a:rPr lang="en-NZ" sz="2700" dirty="0" smtClean="0"/>
              <a:t>significantly on </a:t>
            </a:r>
            <a:r>
              <a:rPr lang="en-NZ" sz="2700" dirty="0"/>
              <a:t>human health.</a:t>
            </a:r>
          </a:p>
          <a:p>
            <a:pPr marL="0" indent="0">
              <a:buNone/>
            </a:pPr>
            <a:r>
              <a:rPr lang="en-NZ" sz="2700" dirty="0" smtClean="0"/>
              <a:t>The </a:t>
            </a:r>
            <a:r>
              <a:rPr lang="en-NZ" sz="2700" b="1" dirty="0"/>
              <a:t>most serious polluters are the large-scale </a:t>
            </a:r>
            <a:r>
              <a:rPr lang="en-NZ" sz="2700" b="1" dirty="0" smtClean="0"/>
              <a:t>processing industries</a:t>
            </a:r>
            <a:r>
              <a:rPr lang="en-NZ" sz="2700" dirty="0"/>
              <a:t>, which tend to form agglomerations as they </a:t>
            </a:r>
            <a:r>
              <a:rPr lang="en-NZ" sz="2700" dirty="0" smtClean="0"/>
              <a:t>have similar </a:t>
            </a:r>
            <a:r>
              <a:rPr lang="en-NZ" sz="2700" dirty="0"/>
              <a:t>locational </a:t>
            </a:r>
            <a:r>
              <a:rPr lang="en-NZ" sz="2700" dirty="0" smtClean="0"/>
              <a:t>requirements.</a:t>
            </a:r>
          </a:p>
          <a:p>
            <a:pPr marL="0" indent="0">
              <a:buNone/>
            </a:pPr>
            <a:r>
              <a:rPr lang="en-NZ" sz="2700" b="1" dirty="0" smtClean="0"/>
              <a:t>Exposure </a:t>
            </a:r>
            <a:r>
              <a:rPr lang="en-NZ" sz="2700" b="1" dirty="0"/>
              <a:t>to pollution </a:t>
            </a:r>
            <a:r>
              <a:rPr lang="en-NZ" sz="2700" dirty="0"/>
              <a:t>can result in health and </a:t>
            </a:r>
            <a:r>
              <a:rPr lang="en-NZ" sz="2700" smtClean="0"/>
              <a:t>environmental effects </a:t>
            </a:r>
            <a:r>
              <a:rPr lang="en-NZ" sz="2700" dirty="0"/>
              <a:t>that range from fairly minor to severe.</a:t>
            </a:r>
          </a:p>
          <a:p>
            <a:pPr marL="0" indent="0">
              <a:buNone/>
            </a:pPr>
            <a:r>
              <a:rPr lang="en-NZ" sz="2700" dirty="0" smtClean="0"/>
              <a:t>It </a:t>
            </a:r>
            <a:r>
              <a:rPr lang="en-NZ" sz="2700" dirty="0"/>
              <a:t>is important to consider the </a:t>
            </a:r>
            <a:r>
              <a:rPr lang="en-NZ" sz="2700" b="1" dirty="0"/>
              <a:t>different impact </a:t>
            </a:r>
            <a:r>
              <a:rPr lang="en-NZ" sz="2700" dirty="0"/>
              <a:t>between </a:t>
            </a:r>
            <a:r>
              <a:rPr lang="en-NZ" sz="2700" dirty="0" smtClean="0"/>
              <a:t>one off pollution </a:t>
            </a:r>
            <a:r>
              <a:rPr lang="en-NZ" sz="2700" dirty="0"/>
              <a:t>incidents (incidental pollution) and </a:t>
            </a:r>
            <a:r>
              <a:rPr lang="en-NZ" sz="2700" dirty="0" smtClean="0"/>
              <a:t>longer-term pollution </a:t>
            </a:r>
            <a:r>
              <a:rPr lang="en-NZ" sz="2700" dirty="0"/>
              <a:t>(sustained pollution).</a:t>
            </a:r>
          </a:p>
          <a:p>
            <a:pPr marL="0" indent="0">
              <a:buNone/>
            </a:pPr>
            <a:r>
              <a:rPr lang="en-NZ" sz="2700" dirty="0" smtClean="0"/>
              <a:t>It </a:t>
            </a:r>
            <a:r>
              <a:rPr lang="en-NZ" sz="2700" dirty="0"/>
              <a:t>is usually the </a:t>
            </a:r>
            <a:r>
              <a:rPr lang="en-NZ" sz="2700" b="1" dirty="0"/>
              <a:t>poorest people in a society </a:t>
            </a:r>
            <a:r>
              <a:rPr lang="en-NZ" sz="2700" dirty="0"/>
              <a:t>who are </a:t>
            </a:r>
            <a:r>
              <a:rPr lang="en-NZ" sz="2700" dirty="0" smtClean="0"/>
              <a:t>exposed to </a:t>
            </a:r>
            <a:r>
              <a:rPr lang="en-NZ" sz="2700" dirty="0"/>
              <a:t>the risks from both incidental and sustained pollution.</a:t>
            </a:r>
            <a:endParaRPr lang="ro-RO" sz="2700" dirty="0"/>
          </a:p>
        </p:txBody>
      </p:sp>
    </p:spTree>
    <p:extLst>
      <p:ext uri="{BB962C8B-B14F-4D97-AF65-F5344CB8AC3E}">
        <p14:creationId xmlns:p14="http://schemas.microsoft.com/office/powerpoint/2010/main" val="4112636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029" y="-741438"/>
            <a:ext cx="12351657" cy="823443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397829" y="493486"/>
            <a:ext cx="6637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Z" b="1" dirty="0"/>
              <a:t>Drought Forces California to Consider Turning Sewage into Drinking </a:t>
            </a:r>
            <a:endParaRPr lang="ro-RO" b="1" dirty="0"/>
          </a:p>
        </p:txBody>
      </p:sp>
    </p:spTree>
    <p:extLst>
      <p:ext uri="{BB962C8B-B14F-4D97-AF65-F5344CB8AC3E}">
        <p14:creationId xmlns:p14="http://schemas.microsoft.com/office/powerpoint/2010/main" val="15494801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9236" y="194278"/>
            <a:ext cx="5336273" cy="6441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5735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37828"/>
            <a:ext cx="10515600" cy="781287"/>
          </a:xfrm>
        </p:spPr>
        <p:txBody>
          <a:bodyPr>
            <a:normAutofit/>
          </a:bodyPr>
          <a:lstStyle/>
          <a:p>
            <a:r>
              <a:rPr lang="en-NZ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TOPIC</a:t>
            </a:r>
            <a:r>
              <a:rPr lang="en-NZ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SUMMARY</a:t>
            </a:r>
            <a:endParaRPr lang="ro-RO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1847" y="1293351"/>
            <a:ext cx="10680511" cy="54077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NZ" sz="2700" b="1" dirty="0"/>
              <a:t>Sustained pollution</a:t>
            </a:r>
            <a:r>
              <a:rPr lang="en-NZ" sz="2700" dirty="0"/>
              <a:t>, such as that caused by </a:t>
            </a:r>
            <a:r>
              <a:rPr lang="en-NZ" sz="2700" dirty="0" smtClean="0"/>
              <a:t>ozone-depleting substances</a:t>
            </a:r>
            <a:r>
              <a:rPr lang="en-NZ" sz="2700" dirty="0"/>
              <a:t>, usually takes much longer to have a </a:t>
            </a:r>
            <a:r>
              <a:rPr lang="en-NZ" sz="2700" dirty="0" smtClean="0"/>
              <a:t>substantial impact </a:t>
            </a:r>
            <a:r>
              <a:rPr lang="en-NZ" sz="2700" dirty="0"/>
              <a:t>on human populations than incidental pollution, but </a:t>
            </a:r>
            <a:r>
              <a:rPr lang="en-NZ" sz="2700" dirty="0" smtClean="0"/>
              <a:t>it is </a:t>
            </a:r>
            <a:r>
              <a:rPr lang="en-NZ" sz="2700" dirty="0"/>
              <a:t>likely to affect many more people in the long term.</a:t>
            </a:r>
          </a:p>
          <a:p>
            <a:pPr marL="0" indent="0">
              <a:buNone/>
            </a:pPr>
            <a:r>
              <a:rPr lang="en-NZ" sz="2700" b="1" dirty="0" smtClean="0"/>
              <a:t>Securing </a:t>
            </a:r>
            <a:r>
              <a:rPr lang="en-NZ" sz="2700" b="1" dirty="0"/>
              <a:t>access to clean water </a:t>
            </a:r>
            <a:r>
              <a:rPr lang="en-NZ" sz="2700" dirty="0"/>
              <a:t>is a vital aspect </a:t>
            </a:r>
            <a:r>
              <a:rPr lang="en-NZ" sz="2700" dirty="0" smtClean="0"/>
              <a:t>of development</a:t>
            </a:r>
            <a:r>
              <a:rPr lang="en-NZ" sz="2700" dirty="0"/>
              <a:t>. The lack of clean, safe drinking water </a:t>
            </a:r>
            <a:r>
              <a:rPr lang="en-NZ" sz="2700" dirty="0" smtClean="0"/>
              <a:t>is estimated </a:t>
            </a:r>
            <a:r>
              <a:rPr lang="en-NZ" sz="2700" dirty="0"/>
              <a:t>to kill almost 4 500 children per day.</a:t>
            </a:r>
          </a:p>
          <a:p>
            <a:pPr marL="0" indent="0">
              <a:buNone/>
            </a:pPr>
            <a:r>
              <a:rPr lang="en-NZ" sz="2700" b="1" dirty="0" smtClean="0"/>
              <a:t>Water </a:t>
            </a:r>
            <a:r>
              <a:rPr lang="en-NZ" sz="2700" b="1" dirty="0"/>
              <a:t>scarcity </a:t>
            </a:r>
            <a:r>
              <a:rPr lang="en-NZ" sz="2700" dirty="0"/>
              <a:t>has been presented as the ‘sleeping </a:t>
            </a:r>
            <a:r>
              <a:rPr lang="en-NZ" sz="2700" dirty="0" smtClean="0"/>
              <a:t>tiger’ of </a:t>
            </a:r>
            <a:r>
              <a:rPr lang="en-NZ" sz="2700" dirty="0"/>
              <a:t>the world’s environmental problems, threatening </a:t>
            </a:r>
            <a:r>
              <a:rPr lang="en-NZ" sz="2700" dirty="0" smtClean="0"/>
              <a:t>to put </a:t>
            </a:r>
            <a:r>
              <a:rPr lang="en-NZ" sz="2700" dirty="0"/>
              <a:t>world food supplies in jeopardy, limit economic </a:t>
            </a:r>
            <a:r>
              <a:rPr lang="en-NZ" sz="2700" dirty="0" smtClean="0"/>
              <a:t>and social </a:t>
            </a:r>
            <a:r>
              <a:rPr lang="en-NZ" sz="2700" dirty="0"/>
              <a:t>development and create serious conflicts </a:t>
            </a:r>
            <a:r>
              <a:rPr lang="en-NZ" sz="2700" dirty="0" smtClean="0"/>
              <a:t>between neighbouring </a:t>
            </a:r>
            <a:r>
              <a:rPr lang="en-NZ" sz="2700" dirty="0"/>
              <a:t>drainage basin countries.</a:t>
            </a:r>
            <a:endParaRPr lang="ro-RO" sz="2700" dirty="0"/>
          </a:p>
        </p:txBody>
      </p:sp>
    </p:spTree>
    <p:extLst>
      <p:ext uri="{BB962C8B-B14F-4D97-AF65-F5344CB8AC3E}">
        <p14:creationId xmlns:p14="http://schemas.microsoft.com/office/powerpoint/2010/main" val="1030712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223" y="633466"/>
            <a:ext cx="10556358" cy="575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1672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0" y="-116115"/>
            <a:ext cx="14006286" cy="700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937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505" y="696036"/>
            <a:ext cx="10351828" cy="5595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484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37828"/>
            <a:ext cx="10515600" cy="781287"/>
          </a:xfrm>
        </p:spPr>
        <p:txBody>
          <a:bodyPr>
            <a:normAutofit/>
          </a:bodyPr>
          <a:lstStyle/>
          <a:p>
            <a:r>
              <a:rPr lang="en-NZ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TOPIC</a:t>
            </a:r>
            <a:r>
              <a:rPr lang="en-NZ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SUMMARY</a:t>
            </a:r>
            <a:endParaRPr lang="ro-RO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1847" y="1266055"/>
            <a:ext cx="10980762" cy="38791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NZ" sz="2700" b="1" dirty="0"/>
              <a:t>Physical water scarcity </a:t>
            </a:r>
            <a:r>
              <a:rPr lang="en-NZ" sz="2700" dirty="0"/>
              <a:t>is when physical access to water </a:t>
            </a:r>
            <a:r>
              <a:rPr lang="en-NZ" sz="2700" dirty="0" smtClean="0"/>
              <a:t>is limited</a:t>
            </a:r>
            <a:r>
              <a:rPr lang="en-NZ" sz="2700" dirty="0"/>
              <a:t>. Economic water scarcity exists when a </a:t>
            </a:r>
            <a:r>
              <a:rPr lang="en-NZ" sz="2700" dirty="0" smtClean="0"/>
              <a:t>population does </a:t>
            </a:r>
            <a:r>
              <a:rPr lang="en-NZ" sz="2700" dirty="0"/>
              <a:t>not have the necessary monetary means to utilise </a:t>
            </a:r>
            <a:r>
              <a:rPr lang="en-NZ" sz="2700" dirty="0" smtClean="0"/>
              <a:t>an adequate </a:t>
            </a:r>
            <a:r>
              <a:rPr lang="en-NZ" sz="2700" dirty="0"/>
              <a:t>source of water.</a:t>
            </a:r>
          </a:p>
          <a:p>
            <a:pPr marL="0" indent="0">
              <a:buNone/>
            </a:pPr>
            <a:r>
              <a:rPr lang="en-NZ" sz="2700" dirty="0" smtClean="0"/>
              <a:t>The </a:t>
            </a:r>
            <a:r>
              <a:rPr lang="en-NZ" sz="2700" dirty="0"/>
              <a:t>importance of the concept of </a:t>
            </a:r>
            <a:r>
              <a:rPr lang="en-NZ" sz="2700" b="1" dirty="0"/>
              <a:t>virtual water </a:t>
            </a:r>
            <a:r>
              <a:rPr lang="en-NZ" sz="2700" dirty="0"/>
              <a:t>is </a:t>
            </a:r>
            <a:r>
              <a:rPr lang="en-NZ" sz="2700" dirty="0" smtClean="0"/>
              <a:t>becoming increasingly </a:t>
            </a:r>
            <a:r>
              <a:rPr lang="en-NZ" sz="2700" dirty="0"/>
              <a:t>recognised. Virtual water is the amount of </a:t>
            </a:r>
            <a:r>
              <a:rPr lang="en-NZ" sz="2700" dirty="0" smtClean="0"/>
              <a:t>water that </a:t>
            </a:r>
            <a:r>
              <a:rPr lang="en-NZ" sz="2700" dirty="0"/>
              <a:t>is used to produce food or any other product and is </a:t>
            </a:r>
            <a:r>
              <a:rPr lang="en-NZ" sz="2700" dirty="0" smtClean="0"/>
              <a:t>thus essentially </a:t>
            </a:r>
            <a:r>
              <a:rPr lang="en-NZ" sz="2700" dirty="0"/>
              <a:t>embedded in the item.</a:t>
            </a:r>
          </a:p>
          <a:p>
            <a:pPr marL="0" indent="0">
              <a:buNone/>
            </a:pPr>
            <a:r>
              <a:rPr lang="en-NZ" sz="2700" b="1" dirty="0" smtClean="0"/>
              <a:t>Rural </a:t>
            </a:r>
            <a:r>
              <a:rPr lang="en-NZ" sz="2700" b="1" dirty="0"/>
              <a:t>areas </a:t>
            </a:r>
            <a:r>
              <a:rPr lang="en-NZ" sz="2700" dirty="0"/>
              <a:t>all around the world </a:t>
            </a:r>
            <a:r>
              <a:rPr lang="en-NZ" sz="2700" b="1" dirty="0"/>
              <a:t>have been degraded </a:t>
            </a:r>
            <a:r>
              <a:rPr lang="en-NZ" sz="2700" dirty="0"/>
              <a:t>at </a:t>
            </a:r>
            <a:r>
              <a:rPr lang="en-NZ" sz="2700" dirty="0" smtClean="0"/>
              <a:t>a rapid </a:t>
            </a:r>
            <a:r>
              <a:rPr lang="en-NZ" sz="2700" dirty="0"/>
              <a:t>rate over the past century. This has been due </a:t>
            </a:r>
            <a:r>
              <a:rPr lang="en-NZ" sz="2700" dirty="0" smtClean="0"/>
              <a:t>primarily to </a:t>
            </a:r>
            <a:r>
              <a:rPr lang="en-NZ" sz="2700" dirty="0"/>
              <a:t>population growth and increasing pressures on the land.</a:t>
            </a:r>
            <a:endParaRPr lang="ro-RO" sz="2700" dirty="0"/>
          </a:p>
        </p:txBody>
      </p:sp>
    </p:spTree>
    <p:extLst>
      <p:ext uri="{BB962C8B-B14F-4D97-AF65-F5344CB8AC3E}">
        <p14:creationId xmlns:p14="http://schemas.microsoft.com/office/powerpoint/2010/main" val="840072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3985"/>
            <a:ext cx="12192000" cy="7257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6820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24180"/>
            <a:ext cx="10515600" cy="781287"/>
          </a:xfrm>
        </p:spPr>
        <p:txBody>
          <a:bodyPr>
            <a:normAutofit/>
          </a:bodyPr>
          <a:lstStyle/>
          <a:p>
            <a:r>
              <a:rPr lang="en-NZ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KEY</a:t>
            </a:r>
            <a:r>
              <a:rPr lang="en-NZ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TERMS</a:t>
            </a:r>
            <a:r>
              <a:rPr lang="en-NZ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r>
              <a:rPr lang="en-NZ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DEFINITIONS</a:t>
            </a:r>
            <a:endParaRPr lang="ro-RO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5495" y="1238759"/>
            <a:ext cx="10980762" cy="508015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NZ" sz="2700" b="1" dirty="0"/>
              <a:t>Pollution</a:t>
            </a:r>
            <a:r>
              <a:rPr lang="en-NZ" sz="2700" dirty="0"/>
              <a:t> is contamination of the environment. It can take </a:t>
            </a:r>
            <a:r>
              <a:rPr lang="en-NZ" sz="2700" dirty="0" smtClean="0"/>
              <a:t>many forms</a:t>
            </a:r>
            <a:r>
              <a:rPr lang="en-NZ" sz="2700" dirty="0"/>
              <a:t>: air, water, soil, noise, visual and others.</a:t>
            </a:r>
          </a:p>
          <a:p>
            <a:pPr marL="0" indent="0">
              <a:buNone/>
            </a:pPr>
            <a:r>
              <a:rPr lang="en-NZ" sz="2700" b="1" dirty="0"/>
              <a:t>Environmental degradation</a:t>
            </a:r>
            <a:r>
              <a:rPr lang="en-NZ" sz="2700" dirty="0"/>
              <a:t> is the deterioration of </a:t>
            </a:r>
            <a:r>
              <a:rPr lang="en-NZ" sz="2700" dirty="0" smtClean="0"/>
              <a:t>the environment </a:t>
            </a:r>
            <a:r>
              <a:rPr lang="en-NZ" sz="2700" dirty="0"/>
              <a:t>through depletion of resources such as air, </a:t>
            </a:r>
            <a:r>
              <a:rPr lang="en-NZ" sz="2700" dirty="0" smtClean="0"/>
              <a:t>water and </a:t>
            </a:r>
            <a:r>
              <a:rPr lang="en-NZ" sz="2700" dirty="0"/>
              <a:t>soil.</a:t>
            </a:r>
          </a:p>
          <a:p>
            <a:pPr marL="0" indent="0">
              <a:buNone/>
            </a:pPr>
            <a:r>
              <a:rPr lang="en-NZ" sz="2700" b="1" dirty="0"/>
              <a:t>Toxicity</a:t>
            </a:r>
            <a:r>
              <a:rPr lang="en-NZ" sz="2700" dirty="0"/>
              <a:t> is a measure of the degree to which something </a:t>
            </a:r>
            <a:r>
              <a:rPr lang="en-NZ" sz="2700" dirty="0" smtClean="0"/>
              <a:t>is poisonous</a:t>
            </a:r>
            <a:r>
              <a:rPr lang="en-NZ" sz="2700" dirty="0"/>
              <a:t>. It is often expressed as a dose–response relationship.</a:t>
            </a:r>
          </a:p>
          <a:p>
            <a:pPr marL="0" indent="0">
              <a:buNone/>
            </a:pPr>
            <a:r>
              <a:rPr lang="en-NZ" sz="2700" b="1" dirty="0"/>
              <a:t>Externalities</a:t>
            </a:r>
            <a:r>
              <a:rPr lang="en-NZ" sz="2700" dirty="0"/>
              <a:t> are the side effects, positive and negative, of </a:t>
            </a:r>
            <a:r>
              <a:rPr lang="en-NZ" sz="2700" dirty="0" smtClean="0"/>
              <a:t>an economic </a:t>
            </a:r>
            <a:r>
              <a:rPr lang="en-NZ" sz="2700" dirty="0"/>
              <a:t>activity that are experienced beyond its site.</a:t>
            </a:r>
          </a:p>
          <a:p>
            <a:pPr marL="0" indent="0">
              <a:buNone/>
            </a:pPr>
            <a:r>
              <a:rPr lang="en-NZ" sz="2700" b="1" dirty="0"/>
              <a:t>Externality gradient and field </a:t>
            </a:r>
            <a:r>
              <a:rPr lang="en-NZ" sz="2700" dirty="0"/>
              <a:t>is the geographical area </a:t>
            </a:r>
            <a:r>
              <a:rPr lang="en-NZ" sz="2700" dirty="0" smtClean="0"/>
              <a:t>within which </a:t>
            </a:r>
            <a:r>
              <a:rPr lang="en-NZ" sz="2700" dirty="0"/>
              <a:t>externalities are experienced.</a:t>
            </a:r>
            <a:endParaRPr lang="ro-RO" sz="2700" dirty="0"/>
          </a:p>
        </p:txBody>
      </p:sp>
    </p:spTree>
    <p:extLst>
      <p:ext uri="{BB962C8B-B14F-4D97-AF65-F5344CB8AC3E}">
        <p14:creationId xmlns:p14="http://schemas.microsoft.com/office/powerpoint/2010/main" val="102150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37828"/>
            <a:ext cx="10515600" cy="781287"/>
          </a:xfrm>
        </p:spPr>
        <p:txBody>
          <a:bodyPr>
            <a:normAutofit/>
          </a:bodyPr>
          <a:lstStyle/>
          <a:p>
            <a:r>
              <a:rPr lang="en-NZ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TOPIC</a:t>
            </a:r>
            <a:r>
              <a:rPr lang="en-NZ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SUMMARY</a:t>
            </a:r>
            <a:endParaRPr lang="ro-RO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1847" y="1266055"/>
            <a:ext cx="10680511" cy="531216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NZ" sz="2700" dirty="0"/>
              <a:t>There has been an increasing reaction to </a:t>
            </a:r>
            <a:r>
              <a:rPr lang="en-NZ" sz="2700" b="1" dirty="0"/>
              <a:t>high input </a:t>
            </a:r>
            <a:r>
              <a:rPr lang="en-NZ" sz="2700" b="1" dirty="0" smtClean="0"/>
              <a:t>farming </a:t>
            </a:r>
            <a:r>
              <a:rPr lang="en-NZ" sz="2700" dirty="0" smtClean="0"/>
              <a:t>as </a:t>
            </a:r>
            <a:r>
              <a:rPr lang="en-NZ" sz="2700" dirty="0"/>
              <a:t>more and more people have become concerned </a:t>
            </a:r>
            <a:r>
              <a:rPr lang="en-NZ" sz="2700" dirty="0" smtClean="0"/>
              <a:t>about the </a:t>
            </a:r>
            <a:r>
              <a:rPr lang="en-NZ" sz="2700" dirty="0"/>
              <a:t>use of fertilisers, pesticides, herbicides and other </a:t>
            </a:r>
            <a:r>
              <a:rPr lang="en-NZ" sz="2700" dirty="0" smtClean="0"/>
              <a:t>high investment </a:t>
            </a:r>
            <a:r>
              <a:rPr lang="en-NZ" sz="2700" dirty="0"/>
              <a:t>farming practices that are having a </a:t>
            </a:r>
            <a:r>
              <a:rPr lang="en-NZ" sz="2700" dirty="0" smtClean="0"/>
              <a:t>significant impact </a:t>
            </a:r>
            <a:r>
              <a:rPr lang="en-NZ" sz="2700" dirty="0"/>
              <a:t>on the environment.</a:t>
            </a:r>
          </a:p>
          <a:p>
            <a:pPr marL="0" indent="0">
              <a:buNone/>
            </a:pPr>
            <a:r>
              <a:rPr lang="en-NZ" sz="2700" b="1" dirty="0" smtClean="0"/>
              <a:t>Large-scale </a:t>
            </a:r>
            <a:r>
              <a:rPr lang="en-NZ" sz="2700" b="1" dirty="0"/>
              <a:t>farming </a:t>
            </a:r>
            <a:r>
              <a:rPr lang="en-NZ" sz="2700" dirty="0"/>
              <a:t>has been expanding geographically </a:t>
            </a:r>
            <a:r>
              <a:rPr lang="en-NZ" sz="2700" dirty="0" smtClean="0"/>
              <a:t>into a </a:t>
            </a:r>
            <a:r>
              <a:rPr lang="en-NZ" sz="2700" dirty="0"/>
              <a:t>number of fragile environments, particularly into areas </a:t>
            </a:r>
            <a:r>
              <a:rPr lang="en-NZ" sz="2700" dirty="0" smtClean="0"/>
              <a:t>of rainforest</a:t>
            </a:r>
            <a:r>
              <a:rPr lang="en-NZ" sz="2700" dirty="0"/>
              <a:t>.</a:t>
            </a:r>
          </a:p>
          <a:p>
            <a:pPr marL="0" indent="0">
              <a:buNone/>
            </a:pPr>
            <a:r>
              <a:rPr lang="en-NZ" sz="2700" b="1" dirty="0" smtClean="0"/>
              <a:t>Urban </a:t>
            </a:r>
            <a:r>
              <a:rPr lang="en-NZ" sz="2700" b="1" dirty="0"/>
              <a:t>areas </a:t>
            </a:r>
            <a:r>
              <a:rPr lang="en-NZ" sz="2700" dirty="0"/>
              <a:t>can impact on the environmental degradation </a:t>
            </a:r>
            <a:r>
              <a:rPr lang="en-NZ" sz="2700" dirty="0" smtClean="0"/>
              <a:t>of their </a:t>
            </a:r>
            <a:r>
              <a:rPr lang="en-NZ" sz="2700" dirty="0"/>
              <a:t>rural surroundings in a number of ways.</a:t>
            </a:r>
            <a:endParaRPr lang="ro-RO" sz="2700" dirty="0"/>
          </a:p>
        </p:txBody>
      </p:sp>
    </p:spTree>
    <p:extLst>
      <p:ext uri="{BB962C8B-B14F-4D97-AF65-F5344CB8AC3E}">
        <p14:creationId xmlns:p14="http://schemas.microsoft.com/office/powerpoint/2010/main" val="2185391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0691" y="-189914"/>
            <a:ext cx="20172803" cy="704791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6520" y="70336"/>
            <a:ext cx="121796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Z" b="1" dirty="0"/>
              <a:t>Away from the small scale family farms towards large, capital intensive, fully mechanised and specialised industrialised farms.</a:t>
            </a:r>
            <a:endParaRPr lang="ro-RO" b="1" dirty="0"/>
          </a:p>
        </p:txBody>
      </p:sp>
    </p:spTree>
    <p:extLst>
      <p:ext uri="{BB962C8B-B14F-4D97-AF65-F5344CB8AC3E}">
        <p14:creationId xmlns:p14="http://schemas.microsoft.com/office/powerpoint/2010/main" val="3182085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37828"/>
            <a:ext cx="10515600" cy="781287"/>
          </a:xfrm>
        </p:spPr>
        <p:txBody>
          <a:bodyPr>
            <a:normAutofit/>
          </a:bodyPr>
          <a:lstStyle/>
          <a:p>
            <a:r>
              <a:rPr lang="en-NZ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TOPIC</a:t>
            </a:r>
            <a:r>
              <a:rPr lang="en-NZ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SUMMARY</a:t>
            </a:r>
            <a:endParaRPr lang="ro-RO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1847" y="1306999"/>
            <a:ext cx="10680511" cy="51620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NZ" sz="2700" b="1" dirty="0"/>
              <a:t>The degradation of urban environments </a:t>
            </a:r>
            <a:r>
              <a:rPr lang="en-NZ" sz="2700" dirty="0"/>
              <a:t>occurs </a:t>
            </a:r>
            <a:r>
              <a:rPr lang="en-NZ" sz="2700" dirty="0" smtClean="0"/>
              <a:t>mainly through </a:t>
            </a:r>
            <a:r>
              <a:rPr lang="en-NZ" sz="2700" dirty="0"/>
              <a:t>urbanisation, industrial development and </a:t>
            </a:r>
            <a:r>
              <a:rPr lang="en-NZ" sz="2700" dirty="0" smtClean="0"/>
              <a:t>inadequate infrastructure</a:t>
            </a:r>
            <a:r>
              <a:rPr lang="en-NZ" sz="2700" dirty="0"/>
              <a:t>.</a:t>
            </a:r>
          </a:p>
          <a:p>
            <a:pPr marL="0" indent="0">
              <a:buNone/>
            </a:pPr>
            <a:r>
              <a:rPr lang="en-NZ" sz="2700" dirty="0" smtClean="0"/>
              <a:t>The </a:t>
            </a:r>
            <a:r>
              <a:rPr lang="en-NZ" sz="2700" dirty="0"/>
              <a:t>relationship between the </a:t>
            </a:r>
            <a:r>
              <a:rPr lang="en-NZ" sz="2700" b="1" dirty="0"/>
              <a:t>urban poor and </a:t>
            </a:r>
            <a:r>
              <a:rPr lang="en-NZ" sz="2700" b="1" dirty="0" smtClean="0"/>
              <a:t>the environment </a:t>
            </a:r>
            <a:r>
              <a:rPr lang="en-NZ" sz="2700" dirty="0"/>
              <a:t>is somewhat different from that of the </a:t>
            </a:r>
            <a:r>
              <a:rPr lang="en-NZ" sz="2700" dirty="0" smtClean="0"/>
              <a:t>rural poor</a:t>
            </a:r>
            <a:r>
              <a:rPr lang="en-NZ" sz="2700" dirty="0"/>
              <a:t>.</a:t>
            </a:r>
          </a:p>
          <a:p>
            <a:pPr marL="0" indent="0">
              <a:buNone/>
            </a:pPr>
            <a:r>
              <a:rPr lang="en-NZ" sz="2700" dirty="0" smtClean="0"/>
              <a:t>There </a:t>
            </a:r>
            <a:r>
              <a:rPr lang="en-NZ" sz="2700" dirty="0"/>
              <a:t>are numerous </a:t>
            </a:r>
            <a:r>
              <a:rPr lang="en-NZ" sz="2700" b="1" dirty="0"/>
              <a:t>constraints on improving the quality </a:t>
            </a:r>
            <a:r>
              <a:rPr lang="en-NZ" sz="2700" b="1" dirty="0" smtClean="0"/>
              <a:t>of degraded </a:t>
            </a:r>
            <a:r>
              <a:rPr lang="en-NZ" sz="2700" b="1" dirty="0"/>
              <a:t>environments.</a:t>
            </a:r>
          </a:p>
          <a:p>
            <a:pPr marL="0" indent="0">
              <a:buNone/>
            </a:pPr>
            <a:r>
              <a:rPr lang="en-NZ" sz="2700" b="1" dirty="0" smtClean="0"/>
              <a:t>Environments </a:t>
            </a:r>
            <a:r>
              <a:rPr lang="en-NZ" sz="2700" b="1" dirty="0"/>
              <a:t>at risk </a:t>
            </a:r>
            <a:r>
              <a:rPr lang="en-NZ" sz="2700" dirty="0"/>
              <a:t>can be protected in various ways. </a:t>
            </a:r>
            <a:r>
              <a:rPr lang="en-NZ" sz="2700" dirty="0" smtClean="0"/>
              <a:t>At the </a:t>
            </a:r>
            <a:r>
              <a:rPr lang="en-NZ" sz="2700" dirty="0"/>
              <a:t>most extreme, human activity and access can be </a:t>
            </a:r>
            <a:r>
              <a:rPr lang="en-NZ" sz="2700" dirty="0" smtClean="0"/>
              <a:t>totally banned </a:t>
            </a:r>
            <a:r>
              <a:rPr lang="en-NZ" sz="2700" dirty="0"/>
              <a:t>such as in Wilderness Areas.</a:t>
            </a:r>
            <a:endParaRPr lang="ro-RO" sz="2700" dirty="0"/>
          </a:p>
        </p:txBody>
      </p:sp>
    </p:spTree>
    <p:extLst>
      <p:ext uri="{BB962C8B-B14F-4D97-AF65-F5344CB8AC3E}">
        <p14:creationId xmlns:p14="http://schemas.microsoft.com/office/powerpoint/2010/main" val="306128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656" y="-1048999"/>
            <a:ext cx="12426021" cy="825165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357803" y="281358"/>
            <a:ext cx="25202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Z" b="1" dirty="0" smtClean="0"/>
              <a:t>Urban pollution in China</a:t>
            </a:r>
            <a:endParaRPr lang="ro-RO" b="1" dirty="0"/>
          </a:p>
        </p:txBody>
      </p:sp>
    </p:spTree>
    <p:extLst>
      <p:ext uri="{BB962C8B-B14F-4D97-AF65-F5344CB8AC3E}">
        <p14:creationId xmlns:p14="http://schemas.microsoft.com/office/powerpoint/2010/main" val="39518405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059" y="1119116"/>
            <a:ext cx="4649421" cy="454470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5045" y="1119116"/>
            <a:ext cx="5668116" cy="4544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74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7" y="0"/>
            <a:ext cx="12184265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05974" y="4112062"/>
            <a:ext cx="368489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dirty="0"/>
              <a:t>Industrial pollution is the contamination of the environment by businesses, particularly plants and factories, that dump waste products into the air and water.</a:t>
            </a:r>
            <a:endParaRPr lang="ro-RO" b="1" dirty="0"/>
          </a:p>
        </p:txBody>
      </p:sp>
    </p:spTree>
    <p:extLst>
      <p:ext uri="{BB962C8B-B14F-4D97-AF65-F5344CB8AC3E}">
        <p14:creationId xmlns:p14="http://schemas.microsoft.com/office/powerpoint/2010/main" val="2394988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37828"/>
            <a:ext cx="10515600" cy="781287"/>
          </a:xfrm>
        </p:spPr>
        <p:txBody>
          <a:bodyPr>
            <a:normAutofit/>
          </a:bodyPr>
          <a:lstStyle/>
          <a:p>
            <a:r>
              <a:rPr lang="en-NZ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KEY</a:t>
            </a:r>
            <a:r>
              <a:rPr lang="en-NZ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TERMS</a:t>
            </a:r>
            <a:r>
              <a:rPr lang="en-NZ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r>
              <a:rPr lang="en-NZ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DEFINITIONS</a:t>
            </a:r>
            <a:endParaRPr lang="ro-RO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1847" y="1238760"/>
            <a:ext cx="10776045" cy="543499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NZ" sz="2700" b="1" dirty="0"/>
              <a:t>Incidental pollution </a:t>
            </a:r>
            <a:r>
              <a:rPr lang="en-NZ" sz="2700" dirty="0"/>
              <a:t>is a one-off pollution incident.</a:t>
            </a:r>
          </a:p>
          <a:p>
            <a:pPr marL="0" indent="0">
              <a:buNone/>
            </a:pPr>
            <a:r>
              <a:rPr lang="en-NZ" sz="2700" b="1" dirty="0"/>
              <a:t>Sustainable pollution </a:t>
            </a:r>
            <a:r>
              <a:rPr lang="en-NZ" sz="2700" dirty="0"/>
              <a:t>is longer-term pollution.</a:t>
            </a:r>
          </a:p>
          <a:p>
            <a:pPr marL="0" indent="0">
              <a:buNone/>
            </a:pPr>
            <a:r>
              <a:rPr lang="en-NZ" sz="2700" b="1" dirty="0"/>
              <a:t>Groundwater</a:t>
            </a:r>
            <a:r>
              <a:rPr lang="en-NZ" sz="2700" dirty="0"/>
              <a:t> is water beneath the surface held in or </a:t>
            </a:r>
            <a:r>
              <a:rPr lang="en-NZ" sz="2700" dirty="0" smtClean="0"/>
              <a:t>moving through </a:t>
            </a:r>
            <a:r>
              <a:rPr lang="en-NZ" sz="2700" dirty="0"/>
              <a:t>saturated layers of soil, sediment or rock.</a:t>
            </a:r>
          </a:p>
          <a:p>
            <a:pPr marL="0" indent="0">
              <a:buNone/>
            </a:pPr>
            <a:r>
              <a:rPr lang="en-NZ" sz="2700" b="1" dirty="0"/>
              <a:t>Aquifer</a:t>
            </a:r>
            <a:r>
              <a:rPr lang="en-NZ" sz="2700" dirty="0"/>
              <a:t> is a water-bearing rock such as chalk or limestone. </a:t>
            </a:r>
            <a:r>
              <a:rPr lang="en-NZ" sz="2700" dirty="0" smtClean="0"/>
              <a:t>The aquifer </a:t>
            </a:r>
            <a:r>
              <a:rPr lang="en-NZ" sz="2700" dirty="0"/>
              <a:t>must occur above a layer that prevents the water </a:t>
            </a:r>
            <a:r>
              <a:rPr lang="en-NZ" sz="2700" dirty="0" smtClean="0"/>
              <a:t>seeping away</a:t>
            </a:r>
            <a:r>
              <a:rPr lang="en-NZ" sz="2700" dirty="0"/>
              <a:t>, such as clay.</a:t>
            </a:r>
          </a:p>
          <a:p>
            <a:pPr marL="0" indent="0">
              <a:buNone/>
            </a:pPr>
            <a:r>
              <a:rPr lang="en-NZ" sz="2700" b="1" dirty="0"/>
              <a:t>Water-stressed areas </a:t>
            </a:r>
            <a:r>
              <a:rPr lang="en-NZ" sz="2700" dirty="0"/>
              <a:t>are when water supply is below </a:t>
            </a:r>
            <a:r>
              <a:rPr lang="en-NZ" sz="2700" dirty="0" smtClean="0"/>
              <a:t>1700 m3 per </a:t>
            </a:r>
            <a:r>
              <a:rPr lang="en-NZ" sz="2700" dirty="0"/>
              <a:t>person per year.</a:t>
            </a:r>
          </a:p>
          <a:p>
            <a:pPr marL="0" indent="0">
              <a:buNone/>
            </a:pPr>
            <a:r>
              <a:rPr lang="en-NZ" sz="2700" b="1" dirty="0"/>
              <a:t>Water-scarce areas </a:t>
            </a:r>
            <a:r>
              <a:rPr lang="en-NZ" sz="2700" dirty="0"/>
              <a:t>are when water supply falls below </a:t>
            </a:r>
            <a:r>
              <a:rPr lang="en-NZ" sz="2700" dirty="0" smtClean="0"/>
              <a:t>1000 m3 per </a:t>
            </a:r>
            <a:r>
              <a:rPr lang="en-NZ" sz="2700" dirty="0"/>
              <a:t>person per year.</a:t>
            </a:r>
            <a:endParaRPr lang="ro-RO" sz="2700" dirty="0"/>
          </a:p>
        </p:txBody>
      </p:sp>
    </p:spTree>
    <p:extLst>
      <p:ext uri="{BB962C8B-B14F-4D97-AF65-F5344CB8AC3E}">
        <p14:creationId xmlns:p14="http://schemas.microsoft.com/office/powerpoint/2010/main" val="106317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489" y="300252"/>
            <a:ext cx="11477768" cy="6298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368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37828"/>
            <a:ext cx="10515600" cy="781287"/>
          </a:xfrm>
        </p:spPr>
        <p:txBody>
          <a:bodyPr>
            <a:normAutofit/>
          </a:bodyPr>
          <a:lstStyle/>
          <a:p>
            <a:r>
              <a:rPr lang="en-NZ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KEY</a:t>
            </a:r>
            <a:r>
              <a:rPr lang="en-NZ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TERMS</a:t>
            </a:r>
            <a:r>
              <a:rPr lang="en-NZ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r>
              <a:rPr lang="en-NZ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DEFINITIONS</a:t>
            </a:r>
            <a:endParaRPr lang="ro-RO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1847" y="1279704"/>
            <a:ext cx="10776045" cy="524392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NZ" sz="2700" b="1" dirty="0"/>
              <a:t>Green water </a:t>
            </a:r>
            <a:r>
              <a:rPr lang="en-NZ" sz="2700" dirty="0"/>
              <a:t>is that part of total precipitation that is absorbed </a:t>
            </a:r>
            <a:r>
              <a:rPr lang="en-NZ" sz="2700" dirty="0" smtClean="0"/>
              <a:t>by soil </a:t>
            </a:r>
            <a:r>
              <a:rPr lang="en-NZ" sz="2700" dirty="0"/>
              <a:t>and plants, then released back into the air.</a:t>
            </a:r>
          </a:p>
          <a:p>
            <a:pPr marL="0" indent="0">
              <a:buNone/>
            </a:pPr>
            <a:r>
              <a:rPr lang="en-NZ" sz="2700" b="1" dirty="0"/>
              <a:t>Blue water </a:t>
            </a:r>
            <a:r>
              <a:rPr lang="en-NZ" sz="2700" dirty="0"/>
              <a:t>collects in rivers, lakes, wetlands and </a:t>
            </a:r>
            <a:r>
              <a:rPr lang="en-NZ" sz="2700" dirty="0" smtClean="0"/>
              <a:t>groundwater. It </a:t>
            </a:r>
            <a:r>
              <a:rPr lang="en-NZ" sz="2700" dirty="0"/>
              <a:t>is available for human use before it evaporates or reaches </a:t>
            </a:r>
            <a:r>
              <a:rPr lang="en-NZ" sz="2700" dirty="0" smtClean="0"/>
              <a:t>the ocean</a:t>
            </a:r>
            <a:r>
              <a:rPr lang="en-NZ" sz="2700" dirty="0"/>
              <a:t>.</a:t>
            </a:r>
          </a:p>
          <a:p>
            <a:pPr marL="0" indent="0">
              <a:buNone/>
            </a:pPr>
            <a:r>
              <a:rPr lang="en-NZ" sz="2700" b="1" dirty="0"/>
              <a:t>Potable water </a:t>
            </a:r>
            <a:r>
              <a:rPr lang="en-NZ" sz="2700" dirty="0"/>
              <a:t>is water that can be consumed by humans </a:t>
            </a:r>
            <a:r>
              <a:rPr lang="en-NZ" sz="2700" dirty="0" smtClean="0"/>
              <a:t>without ill </a:t>
            </a:r>
            <a:r>
              <a:rPr lang="en-NZ" sz="2700" dirty="0"/>
              <a:t>effects.</a:t>
            </a:r>
          </a:p>
          <a:p>
            <a:pPr marL="0" indent="0">
              <a:buNone/>
            </a:pPr>
            <a:r>
              <a:rPr lang="en-NZ" sz="2700" b="1" dirty="0"/>
              <a:t>Evapotranspiration </a:t>
            </a:r>
            <a:r>
              <a:rPr lang="en-NZ" sz="2700" dirty="0"/>
              <a:t>is the combined processes of </a:t>
            </a:r>
            <a:r>
              <a:rPr lang="en-NZ" sz="2700" dirty="0" smtClean="0"/>
              <a:t>evaporation, sublimation </a:t>
            </a:r>
            <a:r>
              <a:rPr lang="en-NZ" sz="2700" dirty="0"/>
              <a:t>and transpiration of the water from the Earth’s </a:t>
            </a:r>
            <a:r>
              <a:rPr lang="en-NZ" sz="2700" dirty="0" smtClean="0"/>
              <a:t>surface into </a:t>
            </a:r>
            <a:r>
              <a:rPr lang="en-NZ" sz="2700" dirty="0"/>
              <a:t>the atmosphere.</a:t>
            </a:r>
          </a:p>
          <a:p>
            <a:pPr marL="0" indent="0">
              <a:buNone/>
            </a:pPr>
            <a:r>
              <a:rPr lang="en-NZ" sz="2700" b="1" dirty="0"/>
              <a:t>Physical water scarcity </a:t>
            </a:r>
            <a:r>
              <a:rPr lang="en-NZ" sz="2700" dirty="0"/>
              <a:t>is when physical access to water </a:t>
            </a:r>
            <a:r>
              <a:rPr lang="en-NZ" sz="2700" dirty="0" smtClean="0"/>
              <a:t>is limited</a:t>
            </a:r>
            <a:r>
              <a:rPr lang="en-NZ" sz="2700" dirty="0"/>
              <a:t>.</a:t>
            </a:r>
          </a:p>
          <a:p>
            <a:pPr marL="0" indent="0">
              <a:buNone/>
            </a:pPr>
            <a:r>
              <a:rPr lang="en-NZ" sz="2700" b="1" dirty="0"/>
              <a:t>Economic water scarcity </a:t>
            </a:r>
            <a:r>
              <a:rPr lang="en-NZ" sz="2700" dirty="0"/>
              <a:t>is when a population does not </a:t>
            </a:r>
            <a:r>
              <a:rPr lang="en-NZ" sz="2700" dirty="0" smtClean="0"/>
              <a:t>have the </a:t>
            </a:r>
            <a:r>
              <a:rPr lang="en-NZ" sz="2700" dirty="0"/>
              <a:t>necessary monetary means to utilise an adequate source </a:t>
            </a:r>
            <a:r>
              <a:rPr lang="en-NZ" sz="2700" dirty="0" smtClean="0"/>
              <a:t>of water</a:t>
            </a:r>
            <a:r>
              <a:rPr lang="en-NZ" sz="2700" dirty="0"/>
              <a:t>.</a:t>
            </a:r>
            <a:endParaRPr lang="ro-RO" sz="2700" dirty="0"/>
          </a:p>
        </p:txBody>
      </p:sp>
    </p:spTree>
    <p:extLst>
      <p:ext uri="{BB962C8B-B14F-4D97-AF65-F5344CB8AC3E}">
        <p14:creationId xmlns:p14="http://schemas.microsoft.com/office/powerpoint/2010/main" val="235395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294" y="-609599"/>
            <a:ext cx="12325003" cy="770312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295320" y="2067917"/>
            <a:ext cx="4601818" cy="4524315"/>
          </a:xfrm>
          <a:prstGeom prst="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NZ" dirty="0"/>
              <a:t>From the perspective of crop production, rainwater may be split in green, blue and white </a:t>
            </a:r>
            <a:r>
              <a:rPr lang="en-NZ" dirty="0" smtClean="0"/>
              <a:t>components. </a:t>
            </a:r>
            <a:r>
              <a:rPr lang="en-NZ" i="1" u="sng" dirty="0" smtClean="0"/>
              <a:t>Green </a:t>
            </a:r>
            <a:r>
              <a:rPr lang="en-NZ" i="1" u="sng" dirty="0"/>
              <a:t>Water</a:t>
            </a:r>
            <a:r>
              <a:rPr lang="en-NZ" dirty="0"/>
              <a:t> is the water infiltrating into the soil, taken up by roots, used in photosynthesis and transpired by the </a:t>
            </a:r>
            <a:r>
              <a:rPr lang="en-NZ" dirty="0" smtClean="0"/>
              <a:t>crop; </a:t>
            </a:r>
            <a:r>
              <a:rPr lang="en-NZ" i="1" u="sng" dirty="0" smtClean="0"/>
              <a:t>White </a:t>
            </a:r>
            <a:r>
              <a:rPr lang="en-NZ" i="1" u="sng" dirty="0"/>
              <a:t>Water</a:t>
            </a:r>
            <a:r>
              <a:rPr lang="en-NZ" dirty="0"/>
              <a:t> is </a:t>
            </a:r>
            <a:r>
              <a:rPr lang="en-NZ" dirty="0" smtClean="0"/>
              <a:t>intercepted </a:t>
            </a:r>
            <a:r>
              <a:rPr lang="en-NZ" dirty="0"/>
              <a:t>and directly evaporated by the crop canopy and the ground </a:t>
            </a:r>
            <a:r>
              <a:rPr lang="en-NZ" dirty="0" smtClean="0"/>
              <a:t>surface; </a:t>
            </a:r>
            <a:r>
              <a:rPr lang="en-NZ" i="1" u="sng" dirty="0" smtClean="0"/>
              <a:t>Blue </a:t>
            </a:r>
            <a:r>
              <a:rPr lang="en-NZ" i="1" u="sng" dirty="0"/>
              <a:t>Water</a:t>
            </a:r>
            <a:r>
              <a:rPr lang="en-NZ" dirty="0"/>
              <a:t> is made up from run-off to rivers and deep percolation to aquifers that finds its way to rivers </a:t>
            </a:r>
            <a:r>
              <a:rPr lang="en-NZ" dirty="0" smtClean="0"/>
              <a:t>indirectly. From </a:t>
            </a:r>
            <a:r>
              <a:rPr lang="en-NZ" dirty="0"/>
              <a:t>the perspective of dry land cropping, green water is the productive </a:t>
            </a:r>
            <a:r>
              <a:rPr lang="en-NZ" dirty="0" smtClean="0"/>
              <a:t>component. In </a:t>
            </a:r>
            <a:r>
              <a:rPr lang="en-NZ" dirty="0"/>
              <a:t>addition to direct input from rain, the amount of green water may be increased by irrigation and </a:t>
            </a:r>
            <a:r>
              <a:rPr lang="en-NZ" dirty="0" smtClean="0"/>
              <a:t>run-on. </a:t>
            </a:r>
            <a:r>
              <a:rPr lang="en-NZ" dirty="0"/>
              <a:t>G</a:t>
            </a:r>
            <a:r>
              <a:rPr lang="en-NZ" dirty="0" smtClean="0"/>
              <a:t>reen </a:t>
            </a:r>
            <a:r>
              <a:rPr lang="en-NZ" dirty="0"/>
              <a:t>water applies to dry land farming and blue water to irrigated farming</a:t>
            </a:r>
            <a:r>
              <a:rPr lang="en-NZ" dirty="0" smtClean="0"/>
              <a:t>.</a:t>
            </a:r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19294426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37828"/>
            <a:ext cx="10515600" cy="781287"/>
          </a:xfrm>
        </p:spPr>
        <p:txBody>
          <a:bodyPr>
            <a:normAutofit/>
          </a:bodyPr>
          <a:lstStyle/>
          <a:p>
            <a:r>
              <a:rPr lang="en-NZ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KEY</a:t>
            </a:r>
            <a:r>
              <a:rPr lang="en-NZ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TERMS</a:t>
            </a:r>
            <a:r>
              <a:rPr lang="en-NZ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r>
              <a:rPr lang="en-NZ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DEFINITIONS</a:t>
            </a:r>
            <a:endParaRPr lang="ro-RO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9143" y="1197815"/>
            <a:ext cx="10776045" cy="560559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NZ" sz="2700" b="1" dirty="0"/>
              <a:t>Virtual water </a:t>
            </a:r>
            <a:r>
              <a:rPr lang="en-NZ" sz="2700" dirty="0"/>
              <a:t>is the amount of water that is used to </a:t>
            </a:r>
            <a:r>
              <a:rPr lang="en-NZ" sz="2700" dirty="0" smtClean="0"/>
              <a:t>produce food </a:t>
            </a:r>
            <a:r>
              <a:rPr lang="en-NZ" sz="2700" dirty="0"/>
              <a:t>or any other product and is thus essentially embedded </a:t>
            </a:r>
            <a:r>
              <a:rPr lang="en-NZ" sz="2700" dirty="0" smtClean="0"/>
              <a:t>in the </a:t>
            </a:r>
            <a:r>
              <a:rPr lang="en-NZ" sz="2700" dirty="0"/>
              <a:t>item.</a:t>
            </a:r>
          </a:p>
          <a:p>
            <a:pPr marL="0" indent="0">
              <a:buNone/>
            </a:pPr>
            <a:r>
              <a:rPr lang="en-NZ" sz="2700" b="1" dirty="0"/>
              <a:t>Agro-industrialisation</a:t>
            </a:r>
            <a:r>
              <a:rPr lang="en-NZ" sz="2700" dirty="0"/>
              <a:t> is the form of modern farming </a:t>
            </a:r>
            <a:r>
              <a:rPr lang="en-NZ" sz="2700" dirty="0" smtClean="0"/>
              <a:t>that refers </a:t>
            </a:r>
            <a:r>
              <a:rPr lang="en-NZ" sz="2700" dirty="0"/>
              <a:t>to the industrialised production of livestock, poultry, </a:t>
            </a:r>
            <a:r>
              <a:rPr lang="en-NZ" sz="2700" dirty="0" smtClean="0"/>
              <a:t>fish and </a:t>
            </a:r>
            <a:r>
              <a:rPr lang="en-NZ" sz="2700" dirty="0"/>
              <a:t>crops</a:t>
            </a:r>
            <a:r>
              <a:rPr lang="en-NZ" sz="2700" dirty="0" smtClean="0"/>
              <a:t>.</a:t>
            </a:r>
          </a:p>
          <a:p>
            <a:pPr marL="0" indent="0">
              <a:buNone/>
            </a:pPr>
            <a:r>
              <a:rPr lang="en-NZ" sz="2700" b="1" dirty="0"/>
              <a:t>Green revolution </a:t>
            </a:r>
            <a:r>
              <a:rPr lang="en-NZ" sz="2700" dirty="0"/>
              <a:t>is the development of high-yielding </a:t>
            </a:r>
            <a:r>
              <a:rPr lang="en-NZ" sz="2700" dirty="0" smtClean="0"/>
              <a:t>varieties of </a:t>
            </a:r>
            <a:r>
              <a:rPr lang="en-NZ" sz="2700" dirty="0"/>
              <a:t>seed for crops such as wheat and rice in LEDCs that </a:t>
            </a:r>
            <a:r>
              <a:rPr lang="en-NZ" sz="2700" dirty="0" smtClean="0"/>
              <a:t>require extensive </a:t>
            </a:r>
            <a:r>
              <a:rPr lang="en-NZ" sz="2700" dirty="0"/>
              <a:t>technology for planting, irrigation, fertilising, </a:t>
            </a:r>
            <a:r>
              <a:rPr lang="en-NZ" sz="2700" dirty="0" smtClean="0"/>
              <a:t>spraying and </a:t>
            </a:r>
            <a:r>
              <a:rPr lang="en-NZ" sz="2700" dirty="0"/>
              <a:t>harvesting.</a:t>
            </a:r>
          </a:p>
          <a:p>
            <a:pPr marL="0" indent="0">
              <a:buNone/>
            </a:pPr>
            <a:r>
              <a:rPr lang="en-NZ" sz="2700" b="1" dirty="0"/>
              <a:t>Newly industrialised countries </a:t>
            </a:r>
            <a:r>
              <a:rPr lang="en-NZ" sz="2700" dirty="0"/>
              <a:t>are where </a:t>
            </a:r>
            <a:r>
              <a:rPr lang="en-NZ" sz="2700" dirty="0" smtClean="0"/>
              <a:t>manufacturing industry </a:t>
            </a:r>
            <a:r>
              <a:rPr lang="en-NZ" sz="2700" dirty="0"/>
              <a:t>has expanded significantly since the 1960s.</a:t>
            </a:r>
          </a:p>
          <a:p>
            <a:pPr marL="0" indent="0">
              <a:buNone/>
            </a:pPr>
            <a:r>
              <a:rPr lang="en-NZ" sz="2700" b="1" dirty="0"/>
              <a:t>Overpopulation</a:t>
            </a:r>
            <a:r>
              <a:rPr lang="en-NZ" sz="2700" dirty="0"/>
              <a:t> is when there are too many people in an </a:t>
            </a:r>
            <a:r>
              <a:rPr lang="en-NZ" sz="2700" dirty="0" smtClean="0"/>
              <a:t>area relative </a:t>
            </a:r>
            <a:r>
              <a:rPr lang="en-NZ" sz="2700" dirty="0"/>
              <a:t>to the resources and the level of technology available.</a:t>
            </a:r>
          </a:p>
          <a:p>
            <a:pPr marL="0" indent="0">
              <a:buNone/>
            </a:pPr>
            <a:r>
              <a:rPr lang="en-NZ" sz="2700" b="1" dirty="0"/>
              <a:t>Urbanisation</a:t>
            </a:r>
            <a:r>
              <a:rPr lang="en-NZ" sz="2700" dirty="0"/>
              <a:t> is the process whereby an increasing proportion </a:t>
            </a:r>
            <a:r>
              <a:rPr lang="en-NZ" sz="2700" dirty="0" smtClean="0"/>
              <a:t>of the </a:t>
            </a:r>
            <a:r>
              <a:rPr lang="en-NZ" sz="2700" dirty="0"/>
              <a:t>population in a geographical area lives in urban settlements.</a:t>
            </a:r>
            <a:endParaRPr lang="ro-RO" sz="2700" dirty="0"/>
          </a:p>
        </p:txBody>
      </p:sp>
    </p:spTree>
    <p:extLst>
      <p:ext uri="{BB962C8B-B14F-4D97-AF65-F5344CB8AC3E}">
        <p14:creationId xmlns:p14="http://schemas.microsoft.com/office/powerpoint/2010/main" val="2179170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744</TotalTime>
  <Words>1139</Words>
  <Application>Microsoft Office PowerPoint</Application>
  <PresentationFormat>Custom</PresentationFormat>
  <Paragraphs>57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ENVIRONMENTALMANAGEMENT ENVIRONMENTALDEGRADATION</vt:lpstr>
      <vt:lpstr>KEYTERMSANDDEFINITIONS</vt:lpstr>
      <vt:lpstr>PowerPoint Presentation</vt:lpstr>
      <vt:lpstr>PowerPoint Presentation</vt:lpstr>
      <vt:lpstr>KEYTERMSANDDEFINITIONS</vt:lpstr>
      <vt:lpstr>PowerPoint Presentation</vt:lpstr>
      <vt:lpstr>KEYTERMSANDDEFINITIONS</vt:lpstr>
      <vt:lpstr>PowerPoint Presentation</vt:lpstr>
      <vt:lpstr>KEYTERMSANDDEFINITIONS</vt:lpstr>
      <vt:lpstr>PowerPoint Presentation</vt:lpstr>
      <vt:lpstr>TOPICSUMMARY</vt:lpstr>
      <vt:lpstr>PowerPoint Presentation</vt:lpstr>
      <vt:lpstr>PowerPoint Presentation</vt:lpstr>
      <vt:lpstr>TOPICSUMMARY</vt:lpstr>
      <vt:lpstr>PowerPoint Presentation</vt:lpstr>
      <vt:lpstr>PowerPoint Presentation</vt:lpstr>
      <vt:lpstr>PowerPoint Presentation</vt:lpstr>
      <vt:lpstr>TOPICSUMMARY</vt:lpstr>
      <vt:lpstr>PowerPoint Presentation</vt:lpstr>
      <vt:lpstr>TOPICSUMMARY</vt:lpstr>
      <vt:lpstr>PowerPoint Presentation</vt:lpstr>
      <vt:lpstr>TOPICSUMMARY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DRAINAGEBASINSYSTEMSREVISION</dc:title>
  <dc:creator>George Dumitrache</dc:creator>
  <cp:lastModifiedBy>Dr SUNEETH KUMAR</cp:lastModifiedBy>
  <cp:revision>117</cp:revision>
  <dcterms:created xsi:type="dcterms:W3CDTF">2015-08-14T09:45:52Z</dcterms:created>
  <dcterms:modified xsi:type="dcterms:W3CDTF">2024-05-08T06:12:57Z</dcterms:modified>
</cp:coreProperties>
</file>