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54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viewProps" Target="view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theme" Target="theme/theme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80540" y="289382"/>
            <a:ext cx="5582919" cy="69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52400" y="6696456"/>
            <a:ext cx="8839200" cy="9525"/>
          </a:xfrm>
          <a:custGeom>
            <a:avLst/>
            <a:gdLst/>
            <a:ahLst/>
            <a:cxnLst/>
            <a:rect l="l" t="t" r="r" b="b"/>
            <a:pathLst>
              <a:path w="8839200" h="9525">
                <a:moveTo>
                  <a:pt x="0" y="9143"/>
                </a:moveTo>
                <a:lnTo>
                  <a:pt x="8839200" y="9143"/>
                </a:lnTo>
                <a:lnTo>
                  <a:pt x="8839200" y="0"/>
                </a:lnTo>
                <a:lnTo>
                  <a:pt x="0" y="0"/>
                </a:lnTo>
                <a:lnTo>
                  <a:pt x="0" y="9143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8991600" y="0"/>
                </a:lnTo>
                <a:lnTo>
                  <a:pt x="8991600" y="1392936"/>
                </a:lnTo>
                <a:lnTo>
                  <a:pt x="8991600" y="6705600"/>
                </a:lnTo>
                <a:lnTo>
                  <a:pt x="152400" y="6705600"/>
                </a:lnTo>
                <a:lnTo>
                  <a:pt x="152400" y="1392936"/>
                </a:lnTo>
                <a:lnTo>
                  <a:pt x="8991600" y="1392936"/>
                </a:lnTo>
                <a:lnTo>
                  <a:pt x="8991600" y="0"/>
                </a:lnTo>
                <a:lnTo>
                  <a:pt x="152400" y="0"/>
                </a:lnTo>
                <a:lnTo>
                  <a:pt x="0" y="0"/>
                </a:lnTo>
                <a:lnTo>
                  <a:pt x="0" y="1392936"/>
                </a:lnTo>
                <a:lnTo>
                  <a:pt x="0" y="6705600"/>
                </a:lnTo>
                <a:lnTo>
                  <a:pt x="0" y="6858000"/>
                </a:lnTo>
                <a:lnTo>
                  <a:pt x="152400" y="6858000"/>
                </a:lnTo>
                <a:lnTo>
                  <a:pt x="8991600" y="6858000"/>
                </a:lnTo>
                <a:lnTo>
                  <a:pt x="9144000" y="6858000"/>
                </a:lnTo>
                <a:lnTo>
                  <a:pt x="9144000" y="6705600"/>
                </a:lnTo>
                <a:lnTo>
                  <a:pt x="9144000" y="1392936"/>
                </a:lnTo>
                <a:lnTo>
                  <a:pt x="9144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49352" y="6388608"/>
            <a:ext cx="8833485" cy="307975"/>
          </a:xfrm>
          <a:custGeom>
            <a:avLst/>
            <a:gdLst/>
            <a:ahLst/>
            <a:cxnLst/>
            <a:rect l="l" t="t" r="r" b="b"/>
            <a:pathLst>
              <a:path w="8833485" h="307975">
                <a:moveTo>
                  <a:pt x="8833104" y="0"/>
                </a:moveTo>
                <a:lnTo>
                  <a:pt x="0" y="0"/>
                </a:lnTo>
                <a:lnTo>
                  <a:pt x="0" y="307847"/>
                </a:lnTo>
                <a:lnTo>
                  <a:pt x="8833104" y="307847"/>
                </a:lnTo>
                <a:lnTo>
                  <a:pt x="8833104" y="0"/>
                </a:lnTo>
                <a:close/>
              </a:path>
            </a:pathLst>
          </a:custGeom>
          <a:solidFill>
            <a:srgbClr val="8BAC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53923" y="156971"/>
            <a:ext cx="8833485" cy="6547484"/>
          </a:xfrm>
          <a:custGeom>
            <a:avLst/>
            <a:gdLst/>
            <a:ahLst/>
            <a:cxnLst/>
            <a:rect l="l" t="t" r="r" b="b"/>
            <a:pathLst>
              <a:path w="8833485" h="6547484">
                <a:moveTo>
                  <a:pt x="0" y="6547104"/>
                </a:moveTo>
                <a:lnTo>
                  <a:pt x="8833104" y="6547104"/>
                </a:lnTo>
                <a:lnTo>
                  <a:pt x="8833104" y="0"/>
                </a:lnTo>
                <a:lnTo>
                  <a:pt x="0" y="0"/>
                </a:lnTo>
                <a:lnTo>
                  <a:pt x="0" y="6547104"/>
                </a:lnTo>
                <a:close/>
              </a:path>
            </a:pathLst>
          </a:custGeom>
          <a:ln w="9143">
            <a:solidFill>
              <a:srgbClr val="7A97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53923" y="1278636"/>
            <a:ext cx="8833485" cy="0"/>
          </a:xfrm>
          <a:custGeom>
            <a:avLst/>
            <a:gdLst/>
            <a:ahLst/>
            <a:cxnLst/>
            <a:rect l="l" t="t" r="r" b="b"/>
            <a:pathLst>
              <a:path w="8833485">
                <a:moveTo>
                  <a:pt x="0" y="0"/>
                </a:moveTo>
                <a:lnTo>
                  <a:pt x="8833104" y="0"/>
                </a:lnTo>
              </a:path>
            </a:pathLst>
          </a:custGeom>
          <a:ln w="9144">
            <a:solidFill>
              <a:srgbClr val="7A9799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4267200" y="957071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609600" y="304800"/>
                </a:moveTo>
                <a:lnTo>
                  <a:pt x="605599" y="255384"/>
                </a:lnTo>
                <a:lnTo>
                  <a:pt x="594042" y="208483"/>
                </a:lnTo>
                <a:lnTo>
                  <a:pt x="575564" y="164757"/>
                </a:lnTo>
                <a:lnTo>
                  <a:pt x="550760" y="124815"/>
                </a:lnTo>
                <a:lnTo>
                  <a:pt x="520293" y="89306"/>
                </a:lnTo>
                <a:lnTo>
                  <a:pt x="484771" y="58826"/>
                </a:lnTo>
                <a:lnTo>
                  <a:pt x="444842" y="34036"/>
                </a:lnTo>
                <a:lnTo>
                  <a:pt x="401116" y="15544"/>
                </a:lnTo>
                <a:lnTo>
                  <a:pt x="354215" y="4000"/>
                </a:lnTo>
                <a:lnTo>
                  <a:pt x="304800" y="0"/>
                </a:lnTo>
                <a:lnTo>
                  <a:pt x="255371" y="4000"/>
                </a:lnTo>
                <a:lnTo>
                  <a:pt x="208470" y="15557"/>
                </a:lnTo>
                <a:lnTo>
                  <a:pt x="164744" y="34036"/>
                </a:lnTo>
                <a:lnTo>
                  <a:pt x="124815" y="58839"/>
                </a:lnTo>
                <a:lnTo>
                  <a:pt x="89293" y="89306"/>
                </a:lnTo>
                <a:lnTo>
                  <a:pt x="58826" y="124828"/>
                </a:lnTo>
                <a:lnTo>
                  <a:pt x="34023" y="164757"/>
                </a:lnTo>
                <a:lnTo>
                  <a:pt x="15544" y="208483"/>
                </a:lnTo>
                <a:lnTo>
                  <a:pt x="3987" y="255384"/>
                </a:lnTo>
                <a:lnTo>
                  <a:pt x="0" y="304800"/>
                </a:lnTo>
                <a:lnTo>
                  <a:pt x="3987" y="354228"/>
                </a:lnTo>
                <a:lnTo>
                  <a:pt x="15544" y="401129"/>
                </a:lnTo>
                <a:lnTo>
                  <a:pt x="34023" y="444855"/>
                </a:lnTo>
                <a:lnTo>
                  <a:pt x="58826" y="484797"/>
                </a:lnTo>
                <a:lnTo>
                  <a:pt x="89293" y="520306"/>
                </a:lnTo>
                <a:lnTo>
                  <a:pt x="124815" y="550773"/>
                </a:lnTo>
                <a:lnTo>
                  <a:pt x="164744" y="575576"/>
                </a:lnTo>
                <a:lnTo>
                  <a:pt x="208483" y="594055"/>
                </a:lnTo>
                <a:lnTo>
                  <a:pt x="255371" y="605612"/>
                </a:lnTo>
                <a:lnTo>
                  <a:pt x="304800" y="609600"/>
                </a:lnTo>
                <a:lnTo>
                  <a:pt x="354215" y="605612"/>
                </a:lnTo>
                <a:lnTo>
                  <a:pt x="401116" y="594055"/>
                </a:lnTo>
                <a:lnTo>
                  <a:pt x="444842" y="575576"/>
                </a:lnTo>
                <a:lnTo>
                  <a:pt x="484784" y="550773"/>
                </a:lnTo>
                <a:lnTo>
                  <a:pt x="520293" y="520306"/>
                </a:lnTo>
                <a:lnTo>
                  <a:pt x="550773" y="484784"/>
                </a:lnTo>
                <a:lnTo>
                  <a:pt x="575564" y="444855"/>
                </a:lnTo>
                <a:lnTo>
                  <a:pt x="594055" y="401116"/>
                </a:lnTo>
                <a:lnTo>
                  <a:pt x="605599" y="354228"/>
                </a:lnTo>
                <a:lnTo>
                  <a:pt x="60960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4337303" y="1028446"/>
            <a:ext cx="472440" cy="471170"/>
          </a:xfrm>
          <a:custGeom>
            <a:avLst/>
            <a:gdLst/>
            <a:ahLst/>
            <a:cxnLst/>
            <a:rect l="l" t="t" r="r" b="b"/>
            <a:pathLst>
              <a:path w="472439" h="471169">
                <a:moveTo>
                  <a:pt x="258953" y="0"/>
                </a:moveTo>
                <a:lnTo>
                  <a:pt x="234950" y="0"/>
                </a:lnTo>
                <a:lnTo>
                  <a:pt x="210693" y="1270"/>
                </a:lnTo>
                <a:lnTo>
                  <a:pt x="164719" y="10160"/>
                </a:lnTo>
                <a:lnTo>
                  <a:pt x="122555" y="29210"/>
                </a:lnTo>
                <a:lnTo>
                  <a:pt x="85090" y="54610"/>
                </a:lnTo>
                <a:lnTo>
                  <a:pt x="53212" y="86360"/>
                </a:lnTo>
                <a:lnTo>
                  <a:pt x="27940" y="124460"/>
                </a:lnTo>
                <a:lnTo>
                  <a:pt x="10287" y="166370"/>
                </a:lnTo>
                <a:lnTo>
                  <a:pt x="1016" y="213360"/>
                </a:lnTo>
                <a:lnTo>
                  <a:pt x="0" y="236220"/>
                </a:lnTo>
                <a:lnTo>
                  <a:pt x="1397" y="261620"/>
                </a:lnTo>
                <a:lnTo>
                  <a:pt x="11049" y="307340"/>
                </a:lnTo>
                <a:lnTo>
                  <a:pt x="29210" y="349250"/>
                </a:lnTo>
                <a:lnTo>
                  <a:pt x="54737" y="387350"/>
                </a:lnTo>
                <a:lnTo>
                  <a:pt x="86995" y="419100"/>
                </a:lnTo>
                <a:lnTo>
                  <a:pt x="124713" y="444500"/>
                </a:lnTo>
                <a:lnTo>
                  <a:pt x="167259" y="461010"/>
                </a:lnTo>
                <a:lnTo>
                  <a:pt x="213487" y="471170"/>
                </a:lnTo>
                <a:lnTo>
                  <a:pt x="237490" y="471170"/>
                </a:lnTo>
                <a:lnTo>
                  <a:pt x="261747" y="469900"/>
                </a:lnTo>
                <a:lnTo>
                  <a:pt x="284988" y="467360"/>
                </a:lnTo>
                <a:lnTo>
                  <a:pt x="307721" y="461010"/>
                </a:lnTo>
                <a:lnTo>
                  <a:pt x="323233" y="454660"/>
                </a:lnTo>
                <a:lnTo>
                  <a:pt x="236600" y="454660"/>
                </a:lnTo>
                <a:lnTo>
                  <a:pt x="214249" y="453390"/>
                </a:lnTo>
                <a:lnTo>
                  <a:pt x="171576" y="444500"/>
                </a:lnTo>
                <a:lnTo>
                  <a:pt x="132207" y="427990"/>
                </a:lnTo>
                <a:lnTo>
                  <a:pt x="97282" y="405130"/>
                </a:lnTo>
                <a:lnTo>
                  <a:pt x="67563" y="375920"/>
                </a:lnTo>
                <a:lnTo>
                  <a:pt x="43942" y="340360"/>
                </a:lnTo>
                <a:lnTo>
                  <a:pt x="27178" y="300990"/>
                </a:lnTo>
                <a:lnTo>
                  <a:pt x="18415" y="257810"/>
                </a:lnTo>
                <a:lnTo>
                  <a:pt x="17272" y="236220"/>
                </a:lnTo>
                <a:lnTo>
                  <a:pt x="18287" y="213360"/>
                </a:lnTo>
                <a:lnTo>
                  <a:pt x="26924" y="171450"/>
                </a:lnTo>
                <a:lnTo>
                  <a:pt x="43561" y="132080"/>
                </a:lnTo>
                <a:lnTo>
                  <a:pt x="67056" y="96520"/>
                </a:lnTo>
                <a:lnTo>
                  <a:pt x="96647" y="67310"/>
                </a:lnTo>
                <a:lnTo>
                  <a:pt x="131572" y="43180"/>
                </a:lnTo>
                <a:lnTo>
                  <a:pt x="170687" y="26670"/>
                </a:lnTo>
                <a:lnTo>
                  <a:pt x="213360" y="17780"/>
                </a:lnTo>
                <a:lnTo>
                  <a:pt x="235838" y="16510"/>
                </a:lnTo>
                <a:lnTo>
                  <a:pt x="323490" y="16510"/>
                </a:lnTo>
                <a:lnTo>
                  <a:pt x="305181" y="10160"/>
                </a:lnTo>
                <a:lnTo>
                  <a:pt x="282575" y="3810"/>
                </a:lnTo>
                <a:lnTo>
                  <a:pt x="258953" y="0"/>
                </a:lnTo>
                <a:close/>
              </a:path>
              <a:path w="472439" h="471169">
                <a:moveTo>
                  <a:pt x="323490" y="16510"/>
                </a:moveTo>
                <a:lnTo>
                  <a:pt x="235838" y="16510"/>
                </a:lnTo>
                <a:lnTo>
                  <a:pt x="258191" y="17780"/>
                </a:lnTo>
                <a:lnTo>
                  <a:pt x="279908" y="21590"/>
                </a:lnTo>
                <a:lnTo>
                  <a:pt x="321183" y="34290"/>
                </a:lnTo>
                <a:lnTo>
                  <a:pt x="358267" y="53340"/>
                </a:lnTo>
                <a:lnTo>
                  <a:pt x="390779" y="80010"/>
                </a:lnTo>
                <a:lnTo>
                  <a:pt x="417575" y="113030"/>
                </a:lnTo>
                <a:lnTo>
                  <a:pt x="437896" y="149860"/>
                </a:lnTo>
                <a:lnTo>
                  <a:pt x="450596" y="190500"/>
                </a:lnTo>
                <a:lnTo>
                  <a:pt x="455168" y="234950"/>
                </a:lnTo>
                <a:lnTo>
                  <a:pt x="454151" y="257810"/>
                </a:lnTo>
                <a:lnTo>
                  <a:pt x="445516" y="299720"/>
                </a:lnTo>
                <a:lnTo>
                  <a:pt x="429006" y="339090"/>
                </a:lnTo>
                <a:lnTo>
                  <a:pt x="405384" y="374650"/>
                </a:lnTo>
                <a:lnTo>
                  <a:pt x="375793" y="403860"/>
                </a:lnTo>
                <a:lnTo>
                  <a:pt x="340995" y="427990"/>
                </a:lnTo>
                <a:lnTo>
                  <a:pt x="301751" y="444500"/>
                </a:lnTo>
                <a:lnTo>
                  <a:pt x="259080" y="453390"/>
                </a:lnTo>
                <a:lnTo>
                  <a:pt x="236600" y="454660"/>
                </a:lnTo>
                <a:lnTo>
                  <a:pt x="323233" y="454660"/>
                </a:lnTo>
                <a:lnTo>
                  <a:pt x="369316" y="430530"/>
                </a:lnTo>
                <a:lnTo>
                  <a:pt x="404241" y="401320"/>
                </a:lnTo>
                <a:lnTo>
                  <a:pt x="432688" y="367030"/>
                </a:lnTo>
                <a:lnTo>
                  <a:pt x="454406" y="326390"/>
                </a:lnTo>
                <a:lnTo>
                  <a:pt x="467868" y="281940"/>
                </a:lnTo>
                <a:lnTo>
                  <a:pt x="472440" y="234950"/>
                </a:lnTo>
                <a:lnTo>
                  <a:pt x="471043" y="209550"/>
                </a:lnTo>
                <a:lnTo>
                  <a:pt x="461391" y="163830"/>
                </a:lnTo>
                <a:lnTo>
                  <a:pt x="443357" y="121920"/>
                </a:lnTo>
                <a:lnTo>
                  <a:pt x="417703" y="83820"/>
                </a:lnTo>
                <a:lnTo>
                  <a:pt x="385572" y="52070"/>
                </a:lnTo>
                <a:lnTo>
                  <a:pt x="347725" y="26670"/>
                </a:lnTo>
                <a:lnTo>
                  <a:pt x="327151" y="17780"/>
                </a:lnTo>
                <a:lnTo>
                  <a:pt x="323490" y="16510"/>
                </a:lnTo>
                <a:close/>
              </a:path>
              <a:path w="472439" h="471169">
                <a:moveTo>
                  <a:pt x="236600" y="34290"/>
                </a:moveTo>
                <a:lnTo>
                  <a:pt x="216026" y="34290"/>
                </a:lnTo>
                <a:lnTo>
                  <a:pt x="195961" y="38100"/>
                </a:lnTo>
                <a:lnTo>
                  <a:pt x="158115" y="49530"/>
                </a:lnTo>
                <a:lnTo>
                  <a:pt x="123825" y="68580"/>
                </a:lnTo>
                <a:lnTo>
                  <a:pt x="93980" y="92710"/>
                </a:lnTo>
                <a:lnTo>
                  <a:pt x="69215" y="121920"/>
                </a:lnTo>
                <a:lnTo>
                  <a:pt x="50546" y="156210"/>
                </a:lnTo>
                <a:lnTo>
                  <a:pt x="38735" y="194310"/>
                </a:lnTo>
                <a:lnTo>
                  <a:pt x="34544" y="234950"/>
                </a:lnTo>
                <a:lnTo>
                  <a:pt x="35433" y="255270"/>
                </a:lnTo>
                <a:lnTo>
                  <a:pt x="43434" y="294640"/>
                </a:lnTo>
                <a:lnTo>
                  <a:pt x="58674" y="331470"/>
                </a:lnTo>
                <a:lnTo>
                  <a:pt x="80263" y="363220"/>
                </a:lnTo>
                <a:lnTo>
                  <a:pt x="107696" y="391160"/>
                </a:lnTo>
                <a:lnTo>
                  <a:pt x="139826" y="412750"/>
                </a:lnTo>
                <a:lnTo>
                  <a:pt x="175895" y="427990"/>
                </a:lnTo>
                <a:lnTo>
                  <a:pt x="215137" y="435610"/>
                </a:lnTo>
                <a:lnTo>
                  <a:pt x="235838" y="436880"/>
                </a:lnTo>
                <a:lnTo>
                  <a:pt x="256412" y="436880"/>
                </a:lnTo>
                <a:lnTo>
                  <a:pt x="276479" y="433070"/>
                </a:lnTo>
                <a:lnTo>
                  <a:pt x="295783" y="427990"/>
                </a:lnTo>
                <a:lnTo>
                  <a:pt x="314325" y="421640"/>
                </a:lnTo>
                <a:lnTo>
                  <a:pt x="316846" y="420370"/>
                </a:lnTo>
                <a:lnTo>
                  <a:pt x="234950" y="420370"/>
                </a:lnTo>
                <a:lnTo>
                  <a:pt x="215900" y="419100"/>
                </a:lnTo>
                <a:lnTo>
                  <a:pt x="163322" y="405130"/>
                </a:lnTo>
                <a:lnTo>
                  <a:pt x="117983" y="377190"/>
                </a:lnTo>
                <a:lnTo>
                  <a:pt x="82550" y="337820"/>
                </a:lnTo>
                <a:lnTo>
                  <a:pt x="59690" y="289560"/>
                </a:lnTo>
                <a:lnTo>
                  <a:pt x="51816" y="234950"/>
                </a:lnTo>
                <a:lnTo>
                  <a:pt x="52832" y="215900"/>
                </a:lnTo>
                <a:lnTo>
                  <a:pt x="66801" y="162560"/>
                </a:lnTo>
                <a:lnTo>
                  <a:pt x="94615" y="116840"/>
                </a:lnTo>
                <a:lnTo>
                  <a:pt x="134238" y="82550"/>
                </a:lnTo>
                <a:lnTo>
                  <a:pt x="182753" y="58420"/>
                </a:lnTo>
                <a:lnTo>
                  <a:pt x="237490" y="50800"/>
                </a:lnTo>
                <a:lnTo>
                  <a:pt x="317608" y="50800"/>
                </a:lnTo>
                <a:lnTo>
                  <a:pt x="315087" y="49530"/>
                </a:lnTo>
                <a:lnTo>
                  <a:pt x="296672" y="43180"/>
                </a:lnTo>
                <a:lnTo>
                  <a:pt x="277241" y="38100"/>
                </a:lnTo>
                <a:lnTo>
                  <a:pt x="257301" y="35560"/>
                </a:lnTo>
                <a:lnTo>
                  <a:pt x="236600" y="34290"/>
                </a:lnTo>
                <a:close/>
              </a:path>
              <a:path w="472439" h="471169">
                <a:moveTo>
                  <a:pt x="317608" y="50800"/>
                </a:moveTo>
                <a:lnTo>
                  <a:pt x="237490" y="50800"/>
                </a:lnTo>
                <a:lnTo>
                  <a:pt x="256540" y="52070"/>
                </a:lnTo>
                <a:lnTo>
                  <a:pt x="274574" y="54610"/>
                </a:lnTo>
                <a:lnTo>
                  <a:pt x="325247" y="73660"/>
                </a:lnTo>
                <a:lnTo>
                  <a:pt x="367538" y="105410"/>
                </a:lnTo>
                <a:lnTo>
                  <a:pt x="399034" y="148590"/>
                </a:lnTo>
                <a:lnTo>
                  <a:pt x="417195" y="199390"/>
                </a:lnTo>
                <a:lnTo>
                  <a:pt x="420624" y="236220"/>
                </a:lnTo>
                <a:lnTo>
                  <a:pt x="419608" y="255270"/>
                </a:lnTo>
                <a:lnTo>
                  <a:pt x="405765" y="308610"/>
                </a:lnTo>
                <a:lnTo>
                  <a:pt x="377825" y="354330"/>
                </a:lnTo>
                <a:lnTo>
                  <a:pt x="338328" y="388620"/>
                </a:lnTo>
                <a:lnTo>
                  <a:pt x="289941" y="412750"/>
                </a:lnTo>
                <a:lnTo>
                  <a:pt x="234950" y="420370"/>
                </a:lnTo>
                <a:lnTo>
                  <a:pt x="316846" y="420370"/>
                </a:lnTo>
                <a:lnTo>
                  <a:pt x="364236" y="391160"/>
                </a:lnTo>
                <a:lnTo>
                  <a:pt x="391668" y="364490"/>
                </a:lnTo>
                <a:lnTo>
                  <a:pt x="413385" y="331470"/>
                </a:lnTo>
                <a:lnTo>
                  <a:pt x="428751" y="295910"/>
                </a:lnTo>
                <a:lnTo>
                  <a:pt x="436880" y="256540"/>
                </a:lnTo>
                <a:lnTo>
                  <a:pt x="437896" y="236220"/>
                </a:lnTo>
                <a:lnTo>
                  <a:pt x="437007" y="215900"/>
                </a:lnTo>
                <a:lnTo>
                  <a:pt x="429006" y="176530"/>
                </a:lnTo>
                <a:lnTo>
                  <a:pt x="413766" y="139700"/>
                </a:lnTo>
                <a:lnTo>
                  <a:pt x="392175" y="107950"/>
                </a:lnTo>
                <a:lnTo>
                  <a:pt x="364871" y="80010"/>
                </a:lnTo>
                <a:lnTo>
                  <a:pt x="332740" y="58420"/>
                </a:lnTo>
                <a:lnTo>
                  <a:pt x="317608" y="50800"/>
                </a:lnTo>
                <a:close/>
              </a:path>
            </a:pathLst>
          </a:custGeom>
          <a:solidFill>
            <a:srgbClr val="7A9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5662" y="83261"/>
            <a:ext cx="7532674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87600" y="1332356"/>
            <a:ext cx="4443095" cy="1962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5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5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5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5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5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5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5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5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5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5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5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5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5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5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5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4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4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4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4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4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4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4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4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4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0"/>
            <a:ext cx="445134" cy="6858000"/>
          </a:xfrm>
          <a:custGeom>
            <a:avLst/>
            <a:gdLst/>
            <a:ahLst/>
            <a:cxnLst/>
            <a:rect l="l" t="t" r="r" b="b"/>
            <a:pathLst>
              <a:path w="445134" h="6858000">
                <a:moveTo>
                  <a:pt x="0" y="6858000"/>
                </a:moveTo>
                <a:lnTo>
                  <a:pt x="445007" y="6858000"/>
                </a:lnTo>
                <a:lnTo>
                  <a:pt x="445007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83919" y="0"/>
            <a:ext cx="3175" cy="6858000"/>
          </a:xfrm>
          <a:custGeom>
            <a:avLst/>
            <a:gdLst/>
            <a:ahLst/>
            <a:cxnLst/>
            <a:rect l="l" t="t" r="r" b="b"/>
            <a:pathLst>
              <a:path w="3175" h="6858000">
                <a:moveTo>
                  <a:pt x="0" y="6858000"/>
                </a:moveTo>
                <a:lnTo>
                  <a:pt x="3048" y="6858000"/>
                </a:lnTo>
                <a:lnTo>
                  <a:pt x="3048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44880" y="0"/>
            <a:ext cx="45720" cy="6858000"/>
          </a:xfrm>
          <a:custGeom>
            <a:avLst/>
            <a:gdLst/>
            <a:ahLst/>
            <a:cxnLst/>
            <a:rect l="l" t="t" r="r" b="b"/>
            <a:pathLst>
              <a:path w="45719" h="6858000">
                <a:moveTo>
                  <a:pt x="0" y="6858000"/>
                </a:moveTo>
                <a:lnTo>
                  <a:pt x="45719" y="6858000"/>
                </a:lnTo>
                <a:lnTo>
                  <a:pt x="45719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>
              <a:alpha val="5411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7368" y="0"/>
            <a:ext cx="104139" cy="6858000"/>
          </a:xfrm>
          <a:custGeom>
            <a:avLst/>
            <a:gdLst/>
            <a:ahLst/>
            <a:cxnLst/>
            <a:rect l="l" t="t" r="r" b="b"/>
            <a:pathLst>
              <a:path w="104139" h="6858000">
                <a:moveTo>
                  <a:pt x="103632" y="0"/>
                </a:moveTo>
                <a:lnTo>
                  <a:pt x="0" y="0"/>
                </a:lnTo>
                <a:lnTo>
                  <a:pt x="0" y="6858000"/>
                </a:lnTo>
                <a:lnTo>
                  <a:pt x="103632" y="6858000"/>
                </a:lnTo>
                <a:lnTo>
                  <a:pt x="103632" y="0"/>
                </a:lnTo>
                <a:close/>
              </a:path>
            </a:pathLst>
          </a:custGeom>
          <a:solidFill>
            <a:srgbClr val="FFD9CE">
              <a:alpha val="3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990600" y="0"/>
            <a:ext cx="381000" cy="6858000"/>
            <a:chOff x="990600" y="0"/>
            <a:chExt cx="381000" cy="6858000"/>
          </a:xfrm>
        </p:grpSpPr>
        <p:sp>
          <p:nvSpPr>
            <p:cNvPr id="7" name="object 7"/>
            <p:cNvSpPr/>
            <p:nvPr/>
          </p:nvSpPr>
          <p:spPr>
            <a:xfrm>
              <a:off x="990600" y="0"/>
              <a:ext cx="182880" cy="6858000"/>
            </a:xfrm>
            <a:custGeom>
              <a:avLst/>
              <a:gdLst/>
              <a:ahLst/>
              <a:cxnLst/>
              <a:rect l="l" t="t" r="r" b="b"/>
              <a:pathLst>
                <a:path w="182880" h="6858000">
                  <a:moveTo>
                    <a:pt x="18288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82880" y="6858000"/>
                  </a:lnTo>
                  <a:lnTo>
                    <a:pt x="182880" y="0"/>
                  </a:lnTo>
                  <a:close/>
                </a:path>
              </a:pathLst>
            </a:custGeom>
            <a:solidFill>
              <a:srgbClr val="FFD9CE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39952" y="0"/>
              <a:ext cx="231775" cy="6858000"/>
            </a:xfrm>
            <a:custGeom>
              <a:avLst/>
              <a:gdLst/>
              <a:ahLst/>
              <a:cxnLst/>
              <a:rect l="l" t="t" r="r" b="b"/>
              <a:pathLst>
                <a:path w="231775" h="6858000">
                  <a:moveTo>
                    <a:pt x="231647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31647" y="6858000"/>
                  </a:lnTo>
                  <a:lnTo>
                    <a:pt x="231647" y="0"/>
                  </a:lnTo>
                  <a:close/>
                </a:path>
              </a:pathLst>
            </a:custGeom>
            <a:solidFill>
              <a:srgbClr val="FFECE8">
                <a:alpha val="7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108204" y="1523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1" y="6857999"/>
                </a:lnTo>
              </a:path>
            </a:pathLst>
          </a:custGeom>
          <a:ln w="57912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826008" y="1523"/>
            <a:ext cx="119380" cy="6858000"/>
            <a:chOff x="826008" y="1523"/>
            <a:chExt cx="119380" cy="6858000"/>
          </a:xfrm>
        </p:grpSpPr>
        <p:sp>
          <p:nvSpPr>
            <p:cNvPr id="11" name="object 11"/>
            <p:cNvSpPr/>
            <p:nvPr/>
          </p:nvSpPr>
          <p:spPr>
            <a:xfrm>
              <a:off x="915924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57912">
              <a:solidFill>
                <a:srgbClr val="FFEC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54964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57912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1726692" y="1523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27432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68324" y="1523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8608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20" h="6858000">
                <a:moveTo>
                  <a:pt x="11557" y="0"/>
                </a:moveTo>
                <a:lnTo>
                  <a:pt x="0" y="0"/>
                </a:lnTo>
                <a:lnTo>
                  <a:pt x="0" y="6857987"/>
                </a:lnTo>
                <a:lnTo>
                  <a:pt x="11557" y="6857987"/>
                </a:lnTo>
                <a:lnTo>
                  <a:pt x="11557" y="0"/>
                </a:lnTo>
                <a:close/>
              </a:path>
              <a:path w="58420" h="6858000">
                <a:moveTo>
                  <a:pt x="57912" y="0"/>
                </a:moveTo>
                <a:lnTo>
                  <a:pt x="23114" y="0"/>
                </a:lnTo>
                <a:lnTo>
                  <a:pt x="2311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09600" y="0"/>
            <a:ext cx="1661160" cy="6858000"/>
            <a:chOff x="609600" y="0"/>
            <a:chExt cx="1661160" cy="6858000"/>
          </a:xfrm>
        </p:grpSpPr>
        <p:sp>
          <p:nvSpPr>
            <p:cNvPr id="17" name="object 17"/>
            <p:cNvSpPr/>
            <p:nvPr/>
          </p:nvSpPr>
          <p:spPr>
            <a:xfrm>
              <a:off x="1219200" y="0"/>
              <a:ext cx="76200" cy="6858000"/>
            </a:xfrm>
            <a:custGeom>
              <a:avLst/>
              <a:gdLst/>
              <a:ahLst/>
              <a:cxnLst/>
              <a:rect l="l" t="t" r="r" b="b"/>
              <a:pathLst>
                <a:path w="76200" h="6858000">
                  <a:moveTo>
                    <a:pt x="762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0" y="68580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FDC3AD">
                <a:alpha val="5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9600" y="3429000"/>
              <a:ext cx="1341120" cy="2078989"/>
            </a:xfrm>
            <a:custGeom>
              <a:avLst/>
              <a:gdLst/>
              <a:ahLst/>
              <a:cxnLst/>
              <a:rect l="l" t="t" r="r" b="b"/>
              <a:pathLst>
                <a:path w="1341120" h="2078989">
                  <a:moveTo>
                    <a:pt x="1295400" y="647700"/>
                  </a:moveTo>
                  <a:lnTo>
                    <a:pt x="1293622" y="599363"/>
                  </a:lnTo>
                  <a:lnTo>
                    <a:pt x="1288376" y="551980"/>
                  </a:lnTo>
                  <a:lnTo>
                    <a:pt x="1279779" y="505701"/>
                  </a:lnTo>
                  <a:lnTo>
                    <a:pt x="1267968" y="460629"/>
                  </a:lnTo>
                  <a:lnTo>
                    <a:pt x="1253070" y="416890"/>
                  </a:lnTo>
                  <a:lnTo>
                    <a:pt x="1235202" y="374637"/>
                  </a:lnTo>
                  <a:lnTo>
                    <a:pt x="1214488" y="333959"/>
                  </a:lnTo>
                  <a:lnTo>
                    <a:pt x="1191056" y="295008"/>
                  </a:lnTo>
                  <a:lnTo>
                    <a:pt x="1165034" y="257898"/>
                  </a:lnTo>
                  <a:lnTo>
                    <a:pt x="1136535" y="222745"/>
                  </a:lnTo>
                  <a:lnTo>
                    <a:pt x="1105700" y="189699"/>
                  </a:lnTo>
                  <a:lnTo>
                    <a:pt x="1072654" y="158864"/>
                  </a:lnTo>
                  <a:lnTo>
                    <a:pt x="1037501" y="130365"/>
                  </a:lnTo>
                  <a:lnTo>
                    <a:pt x="1000391" y="104343"/>
                  </a:lnTo>
                  <a:lnTo>
                    <a:pt x="961440" y="80911"/>
                  </a:lnTo>
                  <a:lnTo>
                    <a:pt x="920762" y="60198"/>
                  </a:lnTo>
                  <a:lnTo>
                    <a:pt x="878509" y="42329"/>
                  </a:lnTo>
                  <a:lnTo>
                    <a:pt x="834771" y="27432"/>
                  </a:lnTo>
                  <a:lnTo>
                    <a:pt x="789698" y="15621"/>
                  </a:lnTo>
                  <a:lnTo>
                    <a:pt x="743419" y="7023"/>
                  </a:lnTo>
                  <a:lnTo>
                    <a:pt x="696036" y="1778"/>
                  </a:lnTo>
                  <a:lnTo>
                    <a:pt x="647700" y="0"/>
                  </a:lnTo>
                  <a:lnTo>
                    <a:pt x="599351" y="1778"/>
                  </a:lnTo>
                  <a:lnTo>
                    <a:pt x="551980" y="7023"/>
                  </a:lnTo>
                  <a:lnTo>
                    <a:pt x="505701" y="15621"/>
                  </a:lnTo>
                  <a:lnTo>
                    <a:pt x="460629" y="27432"/>
                  </a:lnTo>
                  <a:lnTo>
                    <a:pt x="416902" y="42329"/>
                  </a:lnTo>
                  <a:lnTo>
                    <a:pt x="374637" y="60198"/>
                  </a:lnTo>
                  <a:lnTo>
                    <a:pt x="333971" y="80911"/>
                  </a:lnTo>
                  <a:lnTo>
                    <a:pt x="295008" y="104343"/>
                  </a:lnTo>
                  <a:lnTo>
                    <a:pt x="257898" y="130365"/>
                  </a:lnTo>
                  <a:lnTo>
                    <a:pt x="222758" y="158864"/>
                  </a:lnTo>
                  <a:lnTo>
                    <a:pt x="189699" y="189699"/>
                  </a:lnTo>
                  <a:lnTo>
                    <a:pt x="158864" y="222745"/>
                  </a:lnTo>
                  <a:lnTo>
                    <a:pt x="130365" y="257898"/>
                  </a:lnTo>
                  <a:lnTo>
                    <a:pt x="104343" y="295008"/>
                  </a:lnTo>
                  <a:lnTo>
                    <a:pt x="80911" y="333959"/>
                  </a:lnTo>
                  <a:lnTo>
                    <a:pt x="60185" y="374637"/>
                  </a:lnTo>
                  <a:lnTo>
                    <a:pt x="42316" y="416890"/>
                  </a:lnTo>
                  <a:lnTo>
                    <a:pt x="27419" y="460629"/>
                  </a:lnTo>
                  <a:lnTo>
                    <a:pt x="15608" y="505701"/>
                  </a:lnTo>
                  <a:lnTo>
                    <a:pt x="7010" y="551980"/>
                  </a:lnTo>
                  <a:lnTo>
                    <a:pt x="1765" y="599363"/>
                  </a:lnTo>
                  <a:lnTo>
                    <a:pt x="0" y="647700"/>
                  </a:lnTo>
                  <a:lnTo>
                    <a:pt x="1765" y="696048"/>
                  </a:lnTo>
                  <a:lnTo>
                    <a:pt x="7010" y="743432"/>
                  </a:lnTo>
                  <a:lnTo>
                    <a:pt x="15608" y="789711"/>
                  </a:lnTo>
                  <a:lnTo>
                    <a:pt x="27419" y="834783"/>
                  </a:lnTo>
                  <a:lnTo>
                    <a:pt x="42316" y="878522"/>
                  </a:lnTo>
                  <a:lnTo>
                    <a:pt x="60185" y="920775"/>
                  </a:lnTo>
                  <a:lnTo>
                    <a:pt x="80911" y="961453"/>
                  </a:lnTo>
                  <a:lnTo>
                    <a:pt x="104343" y="1000404"/>
                  </a:lnTo>
                  <a:lnTo>
                    <a:pt x="130365" y="1037513"/>
                  </a:lnTo>
                  <a:lnTo>
                    <a:pt x="158864" y="1072667"/>
                  </a:lnTo>
                  <a:lnTo>
                    <a:pt x="189699" y="1105712"/>
                  </a:lnTo>
                  <a:lnTo>
                    <a:pt x="222758" y="1136548"/>
                  </a:lnTo>
                  <a:lnTo>
                    <a:pt x="257898" y="1165047"/>
                  </a:lnTo>
                  <a:lnTo>
                    <a:pt x="295008" y="1191069"/>
                  </a:lnTo>
                  <a:lnTo>
                    <a:pt x="333971" y="1214501"/>
                  </a:lnTo>
                  <a:lnTo>
                    <a:pt x="374637" y="1235214"/>
                  </a:lnTo>
                  <a:lnTo>
                    <a:pt x="416902" y="1253083"/>
                  </a:lnTo>
                  <a:lnTo>
                    <a:pt x="460629" y="1267980"/>
                  </a:lnTo>
                  <a:lnTo>
                    <a:pt x="505701" y="1279791"/>
                  </a:lnTo>
                  <a:lnTo>
                    <a:pt x="551980" y="1288389"/>
                  </a:lnTo>
                  <a:lnTo>
                    <a:pt x="599351" y="1293634"/>
                  </a:lnTo>
                  <a:lnTo>
                    <a:pt x="647700" y="1295400"/>
                  </a:lnTo>
                  <a:lnTo>
                    <a:pt x="696036" y="1293634"/>
                  </a:lnTo>
                  <a:lnTo>
                    <a:pt x="743419" y="1288389"/>
                  </a:lnTo>
                  <a:lnTo>
                    <a:pt x="789698" y="1279791"/>
                  </a:lnTo>
                  <a:lnTo>
                    <a:pt x="834771" y="1267980"/>
                  </a:lnTo>
                  <a:lnTo>
                    <a:pt x="878509" y="1253083"/>
                  </a:lnTo>
                  <a:lnTo>
                    <a:pt x="920762" y="1235214"/>
                  </a:lnTo>
                  <a:lnTo>
                    <a:pt x="961440" y="1214501"/>
                  </a:lnTo>
                  <a:lnTo>
                    <a:pt x="1000391" y="1191069"/>
                  </a:lnTo>
                  <a:lnTo>
                    <a:pt x="1037501" y="1165047"/>
                  </a:lnTo>
                  <a:lnTo>
                    <a:pt x="1072654" y="1136548"/>
                  </a:lnTo>
                  <a:lnTo>
                    <a:pt x="1105700" y="1105712"/>
                  </a:lnTo>
                  <a:lnTo>
                    <a:pt x="1136535" y="1072667"/>
                  </a:lnTo>
                  <a:lnTo>
                    <a:pt x="1165034" y="1037513"/>
                  </a:lnTo>
                  <a:lnTo>
                    <a:pt x="1191056" y="1000404"/>
                  </a:lnTo>
                  <a:lnTo>
                    <a:pt x="1214488" y="961453"/>
                  </a:lnTo>
                  <a:lnTo>
                    <a:pt x="1235202" y="920775"/>
                  </a:lnTo>
                  <a:lnTo>
                    <a:pt x="1253070" y="878522"/>
                  </a:lnTo>
                  <a:lnTo>
                    <a:pt x="1267968" y="834783"/>
                  </a:lnTo>
                  <a:lnTo>
                    <a:pt x="1279779" y="789711"/>
                  </a:lnTo>
                  <a:lnTo>
                    <a:pt x="1288376" y="743432"/>
                  </a:lnTo>
                  <a:lnTo>
                    <a:pt x="1293622" y="696048"/>
                  </a:lnTo>
                  <a:lnTo>
                    <a:pt x="1295400" y="647700"/>
                  </a:lnTo>
                  <a:close/>
                </a:path>
                <a:path w="1341120" h="2078989">
                  <a:moveTo>
                    <a:pt x="1341120" y="1758696"/>
                  </a:moveTo>
                  <a:lnTo>
                    <a:pt x="1337640" y="1711401"/>
                  </a:lnTo>
                  <a:lnTo>
                    <a:pt x="1327569" y="1666265"/>
                  </a:lnTo>
                  <a:lnTo>
                    <a:pt x="1311376" y="1623771"/>
                  </a:lnTo>
                  <a:lnTo>
                    <a:pt x="1289558" y="1584426"/>
                  </a:lnTo>
                  <a:lnTo>
                    <a:pt x="1262621" y="1548714"/>
                  </a:lnTo>
                  <a:lnTo>
                    <a:pt x="1231061" y="1517154"/>
                  </a:lnTo>
                  <a:lnTo>
                    <a:pt x="1195349" y="1490218"/>
                  </a:lnTo>
                  <a:lnTo>
                    <a:pt x="1156004" y="1468399"/>
                  </a:lnTo>
                  <a:lnTo>
                    <a:pt x="1113510" y="1452206"/>
                  </a:lnTo>
                  <a:lnTo>
                    <a:pt x="1068374" y="1442135"/>
                  </a:lnTo>
                  <a:lnTo>
                    <a:pt x="1021080" y="1438656"/>
                  </a:lnTo>
                  <a:lnTo>
                    <a:pt x="973772" y="1442135"/>
                  </a:lnTo>
                  <a:lnTo>
                    <a:pt x="928636" y="1452206"/>
                  </a:lnTo>
                  <a:lnTo>
                    <a:pt x="886142" y="1468399"/>
                  </a:lnTo>
                  <a:lnTo>
                    <a:pt x="846797" y="1490218"/>
                  </a:lnTo>
                  <a:lnTo>
                    <a:pt x="811085" y="1517154"/>
                  </a:lnTo>
                  <a:lnTo>
                    <a:pt x="779526" y="1548714"/>
                  </a:lnTo>
                  <a:lnTo>
                    <a:pt x="752589" y="1584426"/>
                  </a:lnTo>
                  <a:lnTo>
                    <a:pt x="730770" y="1623771"/>
                  </a:lnTo>
                  <a:lnTo>
                    <a:pt x="714578" y="1666265"/>
                  </a:lnTo>
                  <a:lnTo>
                    <a:pt x="704507" y="1711401"/>
                  </a:lnTo>
                  <a:lnTo>
                    <a:pt x="701040" y="1758696"/>
                  </a:lnTo>
                  <a:lnTo>
                    <a:pt x="704507" y="1806003"/>
                  </a:lnTo>
                  <a:lnTo>
                    <a:pt x="714578" y="1851139"/>
                  </a:lnTo>
                  <a:lnTo>
                    <a:pt x="730770" y="1893633"/>
                  </a:lnTo>
                  <a:lnTo>
                    <a:pt x="752589" y="1932978"/>
                  </a:lnTo>
                  <a:lnTo>
                    <a:pt x="779526" y="1968690"/>
                  </a:lnTo>
                  <a:lnTo>
                    <a:pt x="811085" y="2000250"/>
                  </a:lnTo>
                  <a:lnTo>
                    <a:pt x="846797" y="2027186"/>
                  </a:lnTo>
                  <a:lnTo>
                    <a:pt x="886142" y="2049005"/>
                  </a:lnTo>
                  <a:lnTo>
                    <a:pt x="928636" y="2065197"/>
                  </a:lnTo>
                  <a:lnTo>
                    <a:pt x="973772" y="2075268"/>
                  </a:lnTo>
                  <a:lnTo>
                    <a:pt x="1021080" y="2078736"/>
                  </a:lnTo>
                  <a:lnTo>
                    <a:pt x="1068374" y="2075268"/>
                  </a:lnTo>
                  <a:lnTo>
                    <a:pt x="1113510" y="2065197"/>
                  </a:lnTo>
                  <a:lnTo>
                    <a:pt x="1156004" y="2049005"/>
                  </a:lnTo>
                  <a:lnTo>
                    <a:pt x="1195349" y="2027186"/>
                  </a:lnTo>
                  <a:lnTo>
                    <a:pt x="1231061" y="2000250"/>
                  </a:lnTo>
                  <a:lnTo>
                    <a:pt x="1262621" y="1968690"/>
                  </a:lnTo>
                  <a:lnTo>
                    <a:pt x="1289558" y="1932978"/>
                  </a:lnTo>
                  <a:lnTo>
                    <a:pt x="1311376" y="1893633"/>
                  </a:lnTo>
                  <a:lnTo>
                    <a:pt x="1327569" y="1851139"/>
                  </a:lnTo>
                  <a:lnTo>
                    <a:pt x="1337640" y="1806003"/>
                  </a:lnTo>
                  <a:lnTo>
                    <a:pt x="1341120" y="1758696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1183" y="5501640"/>
              <a:ext cx="137159" cy="1371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664195" y="4495800"/>
              <a:ext cx="607060" cy="1567180"/>
            </a:xfrm>
            <a:custGeom>
              <a:avLst/>
              <a:gdLst/>
              <a:ahLst/>
              <a:cxnLst/>
              <a:rect l="l" t="t" r="r" b="b"/>
              <a:pathLst>
                <a:path w="607060" h="1567179">
                  <a:moveTo>
                    <a:pt x="274332" y="1429512"/>
                  </a:moveTo>
                  <a:lnTo>
                    <a:pt x="267322" y="1386166"/>
                  </a:lnTo>
                  <a:lnTo>
                    <a:pt x="247840" y="1348511"/>
                  </a:lnTo>
                  <a:lnTo>
                    <a:pt x="218147" y="1318818"/>
                  </a:lnTo>
                  <a:lnTo>
                    <a:pt x="180492" y="1299349"/>
                  </a:lnTo>
                  <a:lnTo>
                    <a:pt x="137172" y="1292352"/>
                  </a:lnTo>
                  <a:lnTo>
                    <a:pt x="93840" y="1299349"/>
                  </a:lnTo>
                  <a:lnTo>
                    <a:pt x="56184" y="1318818"/>
                  </a:lnTo>
                  <a:lnTo>
                    <a:pt x="26492" y="1348511"/>
                  </a:lnTo>
                  <a:lnTo>
                    <a:pt x="7010" y="1386166"/>
                  </a:lnTo>
                  <a:lnTo>
                    <a:pt x="0" y="1429512"/>
                  </a:lnTo>
                  <a:lnTo>
                    <a:pt x="7010" y="1472869"/>
                  </a:lnTo>
                  <a:lnTo>
                    <a:pt x="26492" y="1510525"/>
                  </a:lnTo>
                  <a:lnTo>
                    <a:pt x="56184" y="1540217"/>
                  </a:lnTo>
                  <a:lnTo>
                    <a:pt x="93840" y="1559687"/>
                  </a:lnTo>
                  <a:lnTo>
                    <a:pt x="137172" y="1566672"/>
                  </a:lnTo>
                  <a:lnTo>
                    <a:pt x="180492" y="1559687"/>
                  </a:lnTo>
                  <a:lnTo>
                    <a:pt x="218147" y="1540217"/>
                  </a:lnTo>
                  <a:lnTo>
                    <a:pt x="247840" y="1510525"/>
                  </a:lnTo>
                  <a:lnTo>
                    <a:pt x="267322" y="1472869"/>
                  </a:lnTo>
                  <a:lnTo>
                    <a:pt x="274332" y="1429512"/>
                  </a:lnTo>
                  <a:close/>
                </a:path>
                <a:path w="607060" h="1567179">
                  <a:moveTo>
                    <a:pt x="606564" y="182880"/>
                  </a:moveTo>
                  <a:lnTo>
                    <a:pt x="600024" y="134277"/>
                  </a:lnTo>
                  <a:lnTo>
                    <a:pt x="581583" y="90601"/>
                  </a:lnTo>
                  <a:lnTo>
                    <a:pt x="552983" y="53581"/>
                  </a:lnTo>
                  <a:lnTo>
                    <a:pt x="515962" y="24980"/>
                  </a:lnTo>
                  <a:lnTo>
                    <a:pt x="472287" y="6540"/>
                  </a:lnTo>
                  <a:lnTo>
                    <a:pt x="423684" y="0"/>
                  </a:lnTo>
                  <a:lnTo>
                    <a:pt x="375069" y="6540"/>
                  </a:lnTo>
                  <a:lnTo>
                    <a:pt x="331393" y="24980"/>
                  </a:lnTo>
                  <a:lnTo>
                    <a:pt x="294373" y="53581"/>
                  </a:lnTo>
                  <a:lnTo>
                    <a:pt x="265772" y="90601"/>
                  </a:lnTo>
                  <a:lnTo>
                    <a:pt x="247332" y="134277"/>
                  </a:lnTo>
                  <a:lnTo>
                    <a:pt x="240804" y="182880"/>
                  </a:lnTo>
                  <a:lnTo>
                    <a:pt x="247332" y="231495"/>
                  </a:lnTo>
                  <a:lnTo>
                    <a:pt x="265772" y="275170"/>
                  </a:lnTo>
                  <a:lnTo>
                    <a:pt x="294373" y="312191"/>
                  </a:lnTo>
                  <a:lnTo>
                    <a:pt x="331393" y="340791"/>
                  </a:lnTo>
                  <a:lnTo>
                    <a:pt x="375069" y="359232"/>
                  </a:lnTo>
                  <a:lnTo>
                    <a:pt x="423684" y="365760"/>
                  </a:lnTo>
                  <a:lnTo>
                    <a:pt x="472287" y="359232"/>
                  </a:lnTo>
                  <a:lnTo>
                    <a:pt x="515962" y="340791"/>
                  </a:lnTo>
                  <a:lnTo>
                    <a:pt x="552983" y="312191"/>
                  </a:lnTo>
                  <a:lnTo>
                    <a:pt x="581583" y="275170"/>
                  </a:lnTo>
                  <a:lnTo>
                    <a:pt x="600024" y="231495"/>
                  </a:lnTo>
                  <a:lnTo>
                    <a:pt x="606564" y="18288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158646" y="2976378"/>
            <a:ext cx="6985000" cy="1215076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610"/>
              </a:spcBef>
            </a:pPr>
            <a:r>
              <a:rPr sz="3600" b="1" spc="185" smtClean="0">
                <a:solidFill>
                  <a:srgbClr val="565F6C"/>
                </a:solidFill>
                <a:latin typeface="Cambria"/>
                <a:cs typeface="Cambria"/>
              </a:rPr>
              <a:t>Water</a:t>
            </a:r>
            <a:r>
              <a:rPr sz="3600" b="1" spc="235" smtClean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3600" b="1" spc="280" dirty="0">
                <a:solidFill>
                  <a:srgbClr val="565F6C"/>
                </a:solidFill>
                <a:latin typeface="Cambria"/>
                <a:cs typeface="Cambria"/>
              </a:rPr>
              <a:t>Governance</a:t>
            </a:r>
            <a:r>
              <a:rPr sz="3600" b="1" spc="175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3600" b="1" spc="275" dirty="0">
                <a:solidFill>
                  <a:srgbClr val="565F6C"/>
                </a:solidFill>
                <a:latin typeface="Cambria"/>
                <a:cs typeface="Cambria"/>
              </a:rPr>
              <a:t>and</a:t>
            </a:r>
            <a:r>
              <a:rPr sz="3600" b="1" spc="225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3600" b="1" spc="229" dirty="0">
                <a:solidFill>
                  <a:srgbClr val="565F6C"/>
                </a:solidFill>
                <a:latin typeface="Cambria"/>
                <a:cs typeface="Cambria"/>
              </a:rPr>
              <a:t>water </a:t>
            </a:r>
            <a:r>
              <a:rPr sz="3600" b="1" spc="-780" dirty="0">
                <a:solidFill>
                  <a:srgbClr val="565F6C"/>
                </a:solidFill>
                <a:latin typeface="Cambria"/>
                <a:cs typeface="Cambria"/>
              </a:rPr>
              <a:t> </a:t>
            </a:r>
            <a:r>
              <a:rPr sz="3600" b="1" spc="270" dirty="0">
                <a:solidFill>
                  <a:srgbClr val="565F6C"/>
                </a:solidFill>
                <a:latin typeface="Cambria"/>
                <a:cs typeface="Cambria"/>
              </a:rPr>
              <a:t>Policy</a:t>
            </a:r>
            <a:endParaRPr sz="36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347217"/>
            <a:ext cx="5740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15" dirty="0">
                <a:latin typeface="Cambria"/>
                <a:cs typeface="Cambria"/>
              </a:rPr>
              <a:t>5.P</a:t>
            </a:r>
            <a:r>
              <a:rPr sz="1900" spc="215" dirty="0">
                <a:latin typeface="Cambria"/>
                <a:cs typeface="Cambria"/>
              </a:rPr>
              <a:t>UBLIC</a:t>
            </a:r>
            <a:r>
              <a:rPr sz="1900" spc="200" dirty="0">
                <a:latin typeface="Cambria"/>
                <a:cs typeface="Cambria"/>
              </a:rPr>
              <a:t> </a:t>
            </a:r>
            <a:r>
              <a:rPr sz="1900" spc="204" dirty="0">
                <a:latin typeface="Cambria"/>
                <a:cs typeface="Cambria"/>
              </a:rPr>
              <a:t>LIABILITY</a:t>
            </a:r>
            <a:r>
              <a:rPr sz="1900" spc="250" dirty="0">
                <a:latin typeface="Cambria"/>
                <a:cs typeface="Cambria"/>
              </a:rPr>
              <a:t> </a:t>
            </a:r>
            <a:r>
              <a:rPr sz="1900" spc="254" dirty="0">
                <a:latin typeface="Cambria"/>
                <a:cs typeface="Cambria"/>
              </a:rPr>
              <a:t>INSURANCE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2400" spc="235" dirty="0">
                <a:latin typeface="Cambria"/>
                <a:cs typeface="Cambria"/>
              </a:rPr>
              <a:t>A</a:t>
            </a:r>
            <a:r>
              <a:rPr sz="1900" spc="235" dirty="0">
                <a:latin typeface="Cambria"/>
                <a:cs typeface="Cambria"/>
              </a:rPr>
              <a:t>CT</a:t>
            </a:r>
            <a:r>
              <a:rPr sz="1900" spc="229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1991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323213"/>
            <a:ext cx="784796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75" dirty="0">
                <a:latin typeface="Cambria"/>
                <a:cs typeface="Cambria"/>
              </a:rPr>
              <a:t>An </a:t>
            </a:r>
            <a:r>
              <a:rPr sz="2400" spc="95" dirty="0">
                <a:latin typeface="Cambria"/>
                <a:cs typeface="Cambria"/>
              </a:rPr>
              <a:t>act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35" dirty="0">
                <a:latin typeface="Cambria"/>
                <a:cs typeface="Cambria"/>
              </a:rPr>
              <a:t>provide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60" dirty="0">
                <a:latin typeface="Cambria"/>
                <a:cs typeface="Cambria"/>
              </a:rPr>
              <a:t>public </a:t>
            </a:r>
            <a:r>
              <a:rPr sz="2400" spc="90" dirty="0">
                <a:latin typeface="Cambria"/>
                <a:cs typeface="Cambria"/>
              </a:rPr>
              <a:t>liability </a:t>
            </a:r>
            <a:r>
              <a:rPr sz="2400" spc="85" dirty="0">
                <a:latin typeface="Cambria"/>
                <a:cs typeface="Cambria"/>
              </a:rPr>
              <a:t>insurance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purpose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60" dirty="0">
                <a:latin typeface="Cambria"/>
                <a:cs typeface="Cambria"/>
              </a:rPr>
              <a:t>providing </a:t>
            </a:r>
            <a:r>
              <a:rPr sz="2400" spc="95" dirty="0">
                <a:latin typeface="Cambria"/>
                <a:cs typeface="Cambria"/>
              </a:rPr>
              <a:t>immediate </a:t>
            </a:r>
            <a:r>
              <a:rPr sz="2400" spc="55" dirty="0">
                <a:latin typeface="Cambria"/>
                <a:cs typeface="Cambria"/>
              </a:rPr>
              <a:t>relief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45" dirty="0">
                <a:latin typeface="Cambria"/>
                <a:cs typeface="Cambria"/>
              </a:rPr>
              <a:t>persons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affected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by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accident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occurring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while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handling</a:t>
            </a:r>
            <a:r>
              <a:rPr sz="2400" spc="110" dirty="0">
                <a:latin typeface="Cambria"/>
                <a:cs typeface="Cambria"/>
              </a:rPr>
              <a:t> any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hazardous </a:t>
            </a:r>
            <a:r>
              <a:rPr sz="2400" spc="80" dirty="0">
                <a:latin typeface="Cambria"/>
                <a:cs typeface="Cambria"/>
              </a:rPr>
              <a:t>substance </a:t>
            </a:r>
            <a:r>
              <a:rPr sz="2400" spc="114" dirty="0">
                <a:latin typeface="Cambria"/>
                <a:cs typeface="Cambria"/>
              </a:rPr>
              <a:t>and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100" dirty="0">
                <a:latin typeface="Cambria"/>
                <a:cs typeface="Cambria"/>
              </a:rPr>
              <a:t>matters </a:t>
            </a:r>
            <a:r>
              <a:rPr sz="2400" spc="40" dirty="0">
                <a:latin typeface="Cambria"/>
                <a:cs typeface="Cambria"/>
              </a:rPr>
              <a:t>connected </a:t>
            </a:r>
            <a:r>
              <a:rPr sz="2400" spc="70" dirty="0">
                <a:latin typeface="Cambria"/>
                <a:cs typeface="Cambria"/>
              </a:rPr>
              <a:t>there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with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incidental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there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to.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6826" y="205867"/>
            <a:ext cx="508000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Surface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spc="-15" dirty="0"/>
              <a:t> </a:t>
            </a:r>
            <a:r>
              <a:rPr spc="-10" dirty="0"/>
              <a:t>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155014"/>
            <a:ext cx="8079740" cy="505015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56870" marR="5080" indent="-344805" algn="just">
              <a:lnSpc>
                <a:spcPct val="80000"/>
              </a:lnSpc>
              <a:spcBef>
                <a:spcPts val="76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India’s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average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annual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run-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off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generated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rainfall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snowmelt is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estimated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about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1869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cubic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km.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topographical,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other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constraints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,only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about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690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cubic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km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(32%)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available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utilized.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Many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perennial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though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few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seasonal.</a:t>
            </a:r>
            <a:endParaRPr sz="2700">
              <a:latin typeface="Calibri"/>
              <a:cs typeface="Calibri"/>
            </a:endParaRPr>
          </a:p>
          <a:p>
            <a:pPr marL="247015" marR="1807845" indent="-234950">
              <a:lnSpc>
                <a:spcPct val="100000"/>
              </a:lnSpc>
              <a:buClr>
                <a:srgbClr val="001F5F"/>
              </a:buClr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dirty="0"/>
              <a:t>	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Following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basins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flows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1.the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Indus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system</a:t>
            </a:r>
            <a:endParaRPr sz="2700">
              <a:latin typeface="Calibri"/>
              <a:cs typeface="Calibri"/>
            </a:endParaRPr>
          </a:p>
          <a:p>
            <a:pPr marL="247015" marR="3139440">
              <a:lnSpc>
                <a:spcPct val="100000"/>
              </a:lnSpc>
              <a:spcBef>
                <a:spcPts val="5"/>
              </a:spcBef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2.Ganga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Brahmaputra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system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3.River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Rajasthan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Gujarat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4.East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flowing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perennial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River.</a:t>
            </a:r>
            <a:endParaRPr sz="2700">
              <a:latin typeface="Calibri"/>
              <a:cs typeface="Calibri"/>
            </a:endParaRPr>
          </a:p>
          <a:p>
            <a:pPr marL="247015" marR="3077845">
              <a:lnSpc>
                <a:spcPct val="100000"/>
              </a:lnSpc>
            </a:pP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5.Western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flowing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perennial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River.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6.western</a:t>
            </a:r>
            <a:r>
              <a:rPr sz="27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coast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River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228600"/>
            <a:ext cx="8686800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6826" y="281762"/>
            <a:ext cx="50812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Surface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444" y="1290025"/>
            <a:ext cx="8077200" cy="450786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301625" indent="-289560" algn="just">
              <a:lnSpc>
                <a:spcPct val="100000"/>
              </a:lnSpc>
              <a:spcBef>
                <a:spcPts val="455"/>
              </a:spcBef>
              <a:buSzPct val="96666"/>
              <a:buAutoNum type="arabicPeriod"/>
              <a:tabLst>
                <a:tab pos="302260" algn="l"/>
              </a:tabLst>
            </a:pPr>
            <a:r>
              <a:rPr sz="3000" spc="-15" dirty="0">
                <a:solidFill>
                  <a:srgbClr val="00AFEF"/>
                </a:solidFill>
                <a:latin typeface="Calibri"/>
                <a:cs typeface="Calibri"/>
              </a:rPr>
              <a:t>Fresh</a:t>
            </a:r>
            <a:r>
              <a:rPr sz="3000" spc="-20" dirty="0">
                <a:solidFill>
                  <a:srgbClr val="00AFEF"/>
                </a:solidFill>
                <a:latin typeface="Calibri"/>
                <a:cs typeface="Calibri"/>
              </a:rPr>
              <a:t> water</a:t>
            </a:r>
            <a:r>
              <a:rPr sz="30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AFEF"/>
                </a:solidFill>
                <a:latin typeface="Calibri"/>
                <a:cs typeface="Calibri"/>
              </a:rPr>
              <a:t>Lakes</a:t>
            </a:r>
            <a:endParaRPr sz="3000">
              <a:latin typeface="Calibri"/>
              <a:cs typeface="Calibri"/>
            </a:endParaRPr>
          </a:p>
          <a:p>
            <a:pPr marL="12700" marR="8255" indent="85090" algn="just">
              <a:lnSpc>
                <a:spcPts val="3240"/>
              </a:lnSpc>
              <a:spcBef>
                <a:spcPts val="770"/>
              </a:spcBef>
            </a:pP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Natural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fresh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lakes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account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about 0.26%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freshwater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50%</a:t>
            </a:r>
            <a:r>
              <a:rPr sz="3000" spc="6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these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lakes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found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Canada</a:t>
            </a:r>
            <a:endParaRPr sz="3000">
              <a:latin typeface="Calibri"/>
              <a:cs typeface="Calibri"/>
            </a:endParaRPr>
          </a:p>
          <a:p>
            <a:pPr marL="301625" indent="-289560">
              <a:lnSpc>
                <a:spcPct val="100000"/>
              </a:lnSpc>
              <a:spcBef>
                <a:spcPts val="315"/>
              </a:spcBef>
              <a:buSzPct val="96666"/>
              <a:buAutoNum type="arabicPeriod" startAt="2"/>
              <a:tabLst>
                <a:tab pos="302260" algn="l"/>
              </a:tabLst>
            </a:pPr>
            <a:r>
              <a:rPr sz="3000" spc="-20" dirty="0">
                <a:solidFill>
                  <a:srgbClr val="00AFEF"/>
                </a:solidFill>
                <a:latin typeface="Calibri"/>
                <a:cs typeface="Calibri"/>
              </a:rPr>
              <a:t>Wetlands</a:t>
            </a:r>
            <a:endParaRPr sz="3000">
              <a:latin typeface="Calibri"/>
              <a:cs typeface="Calibri"/>
            </a:endParaRPr>
          </a:p>
          <a:p>
            <a:pPr marL="12700" marR="5080" algn="just">
              <a:lnSpc>
                <a:spcPct val="90100"/>
              </a:lnSpc>
              <a:spcBef>
                <a:spcPts val="720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part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freshwater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distributed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the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globe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wetlands,marshes,lagoons,Swamps,bogs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mires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these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bearing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bodies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play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very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important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role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maintaining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freshwater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ecology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well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recharge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ground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6826" y="281762"/>
            <a:ext cx="50812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Surface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92732"/>
            <a:ext cx="8077834" cy="44469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3.Rivers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73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Flowing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form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most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important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part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fresh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water(surface)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 sustaining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human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activity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ecology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world.</a:t>
            </a:r>
            <a:endParaRPr sz="30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8000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Even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though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this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component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forms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tiny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fraction(0.006%)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fresh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resource,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form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core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human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activity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related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natural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  <a:p>
            <a:pPr marL="356870" marR="7620" indent="-344805" algn="just">
              <a:lnSpc>
                <a:spcPts val="2880"/>
              </a:lnSpc>
              <a:spcBef>
                <a:spcPts val="70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substantial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part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subject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Engineering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hydrology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deals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river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3000" spc="-45" dirty="0"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6826" y="281762"/>
            <a:ext cx="50812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Surface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22628"/>
            <a:ext cx="22853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0AFEF"/>
                </a:solidFill>
                <a:latin typeface="Calibri"/>
                <a:cs typeface="Calibri"/>
              </a:rPr>
              <a:t>4.</a:t>
            </a:r>
            <a:r>
              <a:rPr sz="3600" spc="-80" dirty="0">
                <a:solidFill>
                  <a:srgbClr val="00AFEF"/>
                </a:solidFill>
                <a:latin typeface="Calibri"/>
                <a:cs typeface="Calibri"/>
              </a:rPr>
              <a:t>R</a:t>
            </a:r>
            <a:r>
              <a:rPr sz="3600" dirty="0">
                <a:solidFill>
                  <a:srgbClr val="00AFEF"/>
                </a:solidFill>
                <a:latin typeface="Calibri"/>
                <a:cs typeface="Calibri"/>
              </a:rPr>
              <a:t>e</a:t>
            </a:r>
            <a:r>
              <a:rPr sz="3600" spc="10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r>
              <a:rPr sz="3600" dirty="0">
                <a:solidFill>
                  <a:srgbClr val="00AFEF"/>
                </a:solidFill>
                <a:latin typeface="Calibri"/>
                <a:cs typeface="Calibri"/>
              </a:rPr>
              <a:t>e</a:t>
            </a:r>
            <a:r>
              <a:rPr sz="3600" spc="15" dirty="0">
                <a:solidFill>
                  <a:srgbClr val="00AFEF"/>
                </a:solidFill>
                <a:latin typeface="Calibri"/>
                <a:cs typeface="Calibri"/>
              </a:rPr>
              <a:t>r</a:t>
            </a:r>
            <a:r>
              <a:rPr sz="3600" spc="-20" dirty="0">
                <a:solidFill>
                  <a:srgbClr val="00AFEF"/>
                </a:solidFill>
                <a:latin typeface="Calibri"/>
                <a:cs typeface="Calibri"/>
              </a:rPr>
              <a:t>v</a:t>
            </a:r>
            <a:r>
              <a:rPr sz="3600" spc="-5" dirty="0">
                <a:solidFill>
                  <a:srgbClr val="00AFEF"/>
                </a:solidFill>
                <a:latin typeface="Calibri"/>
                <a:cs typeface="Calibri"/>
              </a:rPr>
              <a:t>o</a:t>
            </a:r>
            <a:r>
              <a:rPr sz="3600" spc="-20" dirty="0">
                <a:solidFill>
                  <a:srgbClr val="00AFEF"/>
                </a:solidFill>
                <a:latin typeface="Calibri"/>
                <a:cs typeface="Calibri"/>
              </a:rPr>
              <a:t>i</a:t>
            </a:r>
            <a:r>
              <a:rPr sz="3600" spc="-80" dirty="0">
                <a:solidFill>
                  <a:srgbClr val="00AFEF"/>
                </a:solidFill>
                <a:latin typeface="Calibri"/>
                <a:cs typeface="Calibri"/>
              </a:rPr>
              <a:t>r</a:t>
            </a:r>
            <a:r>
              <a:rPr sz="3600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1874596"/>
            <a:ext cx="3130550" cy="2073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870" algn="l"/>
                <a:tab pos="357505" algn="l"/>
                <a:tab pos="2390140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Reservoirs	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humans</a:t>
            </a:r>
            <a:r>
              <a:rPr sz="3200" spc="1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through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rivers.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6870" algn="l"/>
                <a:tab pos="357505" algn="l"/>
                <a:tab pos="1567180" algn="l"/>
                <a:tab pos="226568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Most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	the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04082" y="1874596"/>
            <a:ext cx="4902835" cy="2073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2405" marR="5080" indent="-104139">
              <a:lnSpc>
                <a:spcPct val="100000"/>
              </a:lnSpc>
              <a:spcBef>
                <a:spcPts val="95"/>
              </a:spcBef>
              <a:tabLst>
                <a:tab pos="1765300" algn="l"/>
                <a:tab pos="2918460" algn="l"/>
                <a:tab pos="4497705" algn="l"/>
              </a:tabLst>
            </a:pP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rt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ic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114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by 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construction</a:t>
            </a:r>
            <a:r>
              <a:rPr sz="3200" spc="2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20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dams</a:t>
            </a:r>
            <a:r>
              <a:rPr sz="3200" spc="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across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7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1326515" algn="l"/>
                <a:tab pos="1993900" algn="l"/>
                <a:tab pos="3265804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water	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these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reservoirs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0668" y="3924426"/>
            <a:ext cx="7729855" cy="197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0"/>
              </a:spcBef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estimated 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order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4300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km^3,are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used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beneficial purposes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such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irrigation,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drinking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water,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hydropower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generation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industrial</a:t>
            </a:r>
            <a:r>
              <a:rPr sz="32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use.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4633" y="357962"/>
            <a:ext cx="51047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Ground</a:t>
            </a:r>
            <a:r>
              <a:rPr spc="-35" dirty="0"/>
              <a:t> </a:t>
            </a:r>
            <a:r>
              <a:rPr spc="-30" dirty="0"/>
              <a:t>water </a:t>
            </a:r>
            <a:r>
              <a:rPr spc="-10" dirty="0"/>
              <a:t>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609420"/>
            <a:ext cx="8078470" cy="4325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Present Beneath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earth’s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soil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pore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spaces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fractures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rock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formations.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part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subsurface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occurs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within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saturated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earth's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crust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pores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filled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7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0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has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also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been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referred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part</a:t>
            </a:r>
            <a:r>
              <a:rPr sz="3000" spc="3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3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subsurface</a:t>
            </a:r>
            <a:r>
              <a:rPr sz="3000" spc="3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3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spc="3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000" spc="3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0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lifted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flows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naturally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earth’s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5175" y="228600"/>
            <a:ext cx="8763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4633" y="205867"/>
            <a:ext cx="510349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Ground</a:t>
            </a:r>
            <a:r>
              <a:rPr spc="-20" dirty="0"/>
              <a:t> </a:t>
            </a:r>
            <a:r>
              <a:rPr spc="-30" dirty="0"/>
              <a:t>water</a:t>
            </a:r>
            <a:r>
              <a:rPr spc="-20" dirty="0"/>
              <a:t> </a:t>
            </a:r>
            <a:r>
              <a:rPr spc="-10" dirty="0"/>
              <a:t>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191590"/>
            <a:ext cx="8077200" cy="501967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7620" algn="just">
              <a:lnSpc>
                <a:spcPts val="2810"/>
              </a:lnSpc>
              <a:spcBef>
                <a:spcPts val="445"/>
              </a:spcBef>
            </a:pP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The selection of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ground </a:t>
            </a:r>
            <a:r>
              <a:rPr sz="2600" spc="-20" dirty="0">
                <a:solidFill>
                  <a:srgbClr val="FF0000"/>
                </a:solidFill>
                <a:latin typeface="Calibri"/>
                <a:cs typeface="Calibri"/>
              </a:rPr>
              <a:t>water 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as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source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of </a:t>
            </a:r>
            <a:r>
              <a:rPr sz="2600" spc="-20" dirty="0">
                <a:solidFill>
                  <a:srgbClr val="FF0000"/>
                </a:solidFill>
                <a:latin typeface="Calibri"/>
                <a:cs typeface="Calibri"/>
              </a:rPr>
              <a:t>water </a:t>
            </a:r>
            <a:r>
              <a:rPr sz="2600" spc="-35" dirty="0">
                <a:solidFill>
                  <a:srgbClr val="FF0000"/>
                </a:solidFill>
                <a:latin typeface="Calibri"/>
                <a:cs typeface="Calibri"/>
              </a:rPr>
              <a:t>supply, </a:t>
            </a:r>
            <a:r>
              <a:rPr sz="26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rather</a:t>
            </a:r>
            <a:r>
              <a:rPr sz="2600" spc="5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than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surface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FF0000"/>
                </a:solidFill>
                <a:latin typeface="Calibri"/>
                <a:cs typeface="Calibri"/>
              </a:rPr>
              <a:t>water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sources,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 has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following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advantages:</a:t>
            </a:r>
            <a:endParaRPr sz="26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281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is made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within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600" spc="-35" dirty="0">
                <a:solidFill>
                  <a:srgbClr val="001F5F"/>
                </a:solidFill>
                <a:latin typeface="Calibri"/>
                <a:cs typeface="Calibri"/>
              </a:rPr>
              <a:t>few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hundred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meters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place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required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irrigation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requires</a:t>
            </a:r>
            <a:r>
              <a:rPr sz="2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long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conveying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channel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system.</a:t>
            </a:r>
            <a:endParaRPr sz="2600">
              <a:latin typeface="Calibri"/>
              <a:cs typeface="Calibri"/>
            </a:endParaRPr>
          </a:p>
          <a:p>
            <a:pPr marL="356870" marR="8255" indent="-344805" algn="just">
              <a:lnSpc>
                <a:spcPts val="2810"/>
              </a:lnSpc>
              <a:spcBef>
                <a:spcPts val="62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made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available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areas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utilized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other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uses.</a:t>
            </a:r>
            <a:endParaRPr sz="2600">
              <a:latin typeface="Calibri"/>
              <a:cs typeface="Calibri"/>
            </a:endParaRPr>
          </a:p>
          <a:p>
            <a:pPr marL="356870" marR="10795" indent="-344805" algn="just">
              <a:lnSpc>
                <a:spcPts val="281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Yield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wells generally exhibit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less fluctuations than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stream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alternating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wet</a:t>
            </a:r>
            <a:r>
              <a:rPr sz="26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dry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periods.</a:t>
            </a:r>
            <a:endParaRPr sz="26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Compared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600" spc="-50" dirty="0">
                <a:solidFill>
                  <a:srgbClr val="001F5F"/>
                </a:solidFill>
                <a:latin typeface="Calibri"/>
                <a:cs typeface="Calibri"/>
              </a:rPr>
              <a:t>water,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relatively free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effect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pollutants because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results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deep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percolation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infiltration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soil.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385" y="337457"/>
            <a:ext cx="2793206" cy="293914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600" y="304800"/>
            <a:ext cx="4495800" cy="28194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" y="3581400"/>
            <a:ext cx="8458200" cy="2989297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4594" y="235966"/>
            <a:ext cx="57372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Ground</a:t>
            </a:r>
            <a:r>
              <a:rPr spc="-20" dirty="0"/>
              <a:t> </a:t>
            </a:r>
            <a:r>
              <a:rPr spc="-30" dirty="0"/>
              <a:t>water</a:t>
            </a:r>
            <a:r>
              <a:rPr spc="-10" dirty="0"/>
              <a:t> </a:t>
            </a:r>
            <a:r>
              <a:rPr spc="-30" dirty="0"/>
              <a:t>storage</a:t>
            </a:r>
            <a:r>
              <a:rPr spc="-25" dirty="0"/>
              <a:t> </a:t>
            </a:r>
            <a:r>
              <a:rPr spc="-5" dirty="0"/>
              <a:t>basin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0044" y="1228166"/>
            <a:ext cx="8230870" cy="524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6350" indent="-34480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derived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precipitation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recharge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7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the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has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infiltrated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earth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directly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precipitation,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recharge from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streams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other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natural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bodies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artificial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recharge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to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action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man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100000"/>
              </a:lnSpc>
              <a:spcBef>
                <a:spcPts val="73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Infiltration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further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downward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percolation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sources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like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rain,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melting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6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snow</a:t>
            </a:r>
            <a:r>
              <a:rPr sz="3000" spc="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ice</a:t>
            </a:r>
            <a:endParaRPr sz="3000">
              <a:latin typeface="Calibri"/>
              <a:cs typeface="Calibri"/>
            </a:endParaRPr>
          </a:p>
          <a:p>
            <a:pPr marL="356870" marR="5080" algn="just">
              <a:lnSpc>
                <a:spcPct val="100000"/>
              </a:lnSpc>
            </a:pP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,rivers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streams, lakes,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reservoirs,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canals and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other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sources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usual main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sources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that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contribute</a:t>
            </a:r>
            <a:r>
              <a:rPr sz="30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ground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region.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6244" y="621614"/>
            <a:ext cx="7627620" cy="2282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2110" algn="ctr">
              <a:lnSpc>
                <a:spcPct val="100000"/>
              </a:lnSpc>
              <a:spcBef>
                <a:spcPts val="100"/>
              </a:spcBef>
            </a:pPr>
            <a:r>
              <a:rPr sz="2400" spc="220" dirty="0">
                <a:solidFill>
                  <a:srgbClr val="FF0000"/>
                </a:solidFill>
                <a:latin typeface="Cambria"/>
                <a:cs typeface="Cambria"/>
              </a:rPr>
              <a:t>6.E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NVIRONMENTAL</a:t>
            </a:r>
            <a:r>
              <a:rPr sz="1900" spc="21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50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SSESSMENT</a:t>
            </a:r>
            <a:r>
              <a:rPr sz="1900" spc="30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50" dirty="0">
                <a:solidFill>
                  <a:srgbClr val="FF0000"/>
                </a:solidFill>
                <a:latin typeface="Cambria"/>
                <a:cs typeface="Cambria"/>
              </a:rPr>
              <a:t>D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EVELOPMENT</a:t>
            </a:r>
            <a:r>
              <a:rPr sz="1900" spc="2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OF</a:t>
            </a:r>
            <a:endParaRPr sz="1900">
              <a:latin typeface="Cambria"/>
              <a:cs typeface="Cambria"/>
            </a:endParaRPr>
          </a:p>
          <a:p>
            <a:pPr marL="367030" algn="ctr">
              <a:lnSpc>
                <a:spcPct val="100000"/>
              </a:lnSpc>
              <a:spcBef>
                <a:spcPts val="5"/>
              </a:spcBef>
            </a:pPr>
            <a:r>
              <a:rPr sz="1900" spc="180" dirty="0">
                <a:solidFill>
                  <a:srgbClr val="FF0000"/>
                </a:solidFill>
                <a:latin typeface="Cambria"/>
                <a:cs typeface="Cambria"/>
              </a:rPr>
              <a:t>PROJECTS</a:t>
            </a:r>
            <a:r>
              <a:rPr sz="2400" spc="180" dirty="0">
                <a:solidFill>
                  <a:srgbClr val="FF0000"/>
                </a:solidFill>
                <a:latin typeface="Cambria"/>
                <a:cs typeface="Cambria"/>
              </a:rPr>
              <a:t>,1994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235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14" dirty="0">
                <a:latin typeface="Cambria"/>
                <a:cs typeface="Cambria"/>
              </a:rPr>
              <a:t>Enacted</a:t>
            </a:r>
            <a:r>
              <a:rPr sz="2400" spc="110" dirty="0">
                <a:latin typeface="Cambria"/>
                <a:cs typeface="Cambria"/>
              </a:rPr>
              <a:t> in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year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1994</a:t>
            </a:r>
            <a:endParaRPr sz="2400">
              <a:latin typeface="Cambria"/>
              <a:cs typeface="Cambria"/>
            </a:endParaRPr>
          </a:p>
          <a:p>
            <a:pPr marL="287020" marR="508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0" dirty="0">
                <a:latin typeface="Cambria"/>
                <a:cs typeface="Cambria"/>
              </a:rPr>
              <a:t>This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assessment</a:t>
            </a:r>
            <a:r>
              <a:rPr sz="2400" spc="18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concentrates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all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environmental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consequences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plan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policy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program.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86" y="381116"/>
            <a:ext cx="8238962" cy="6172083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9561" y="197866"/>
            <a:ext cx="54889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Forms</a:t>
            </a:r>
            <a:r>
              <a:rPr spc="-20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spc="-10" dirty="0"/>
              <a:t>subsurface</a:t>
            </a:r>
            <a:r>
              <a:rPr spc="-80" dirty="0"/>
              <a:t> </a:t>
            </a:r>
            <a:r>
              <a:rPr spc="-30" dirty="0"/>
              <a:t>water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28725"/>
            <a:ext cx="7259955" cy="2171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3200" spc="-40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 in the</a:t>
            </a:r>
            <a:r>
              <a:rPr sz="3200" spc="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soil</a:t>
            </a:r>
            <a:r>
              <a:rPr sz="32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mantle</a:t>
            </a:r>
            <a:r>
              <a:rPr sz="3200" spc="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AFEF"/>
                </a:solidFill>
                <a:latin typeface="Calibri"/>
                <a:cs typeface="Calibri"/>
              </a:rPr>
              <a:t>is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called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subsurface </a:t>
            </a:r>
            <a:r>
              <a:rPr sz="3200" spc="-70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is 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considered</a:t>
            </a:r>
            <a:r>
              <a:rPr sz="3200" spc="3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two</a:t>
            </a:r>
            <a:r>
              <a:rPr sz="32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zones</a:t>
            </a:r>
            <a:endParaRPr sz="3200">
              <a:latin typeface="Calibri"/>
              <a:cs typeface="Calibri"/>
            </a:endParaRPr>
          </a:p>
          <a:p>
            <a:pPr marL="12700" marR="4457065">
              <a:lnSpc>
                <a:spcPct val="120100"/>
              </a:lnSpc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1.Saturated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2.Aeration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81400" y="2362200"/>
            <a:ext cx="4896992" cy="2198116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8382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2194" y="465200"/>
            <a:ext cx="6037580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400" spc="-20" dirty="0"/>
              <a:t>Forms</a:t>
            </a:r>
            <a:r>
              <a:rPr sz="4400" spc="30" dirty="0"/>
              <a:t> </a:t>
            </a:r>
            <a:r>
              <a:rPr sz="4400" spc="-5" dirty="0"/>
              <a:t>of</a:t>
            </a:r>
            <a:r>
              <a:rPr sz="4400" spc="-15" dirty="0"/>
              <a:t> </a:t>
            </a:r>
            <a:r>
              <a:rPr sz="4400" spc="-20" dirty="0"/>
              <a:t>subsurface</a:t>
            </a:r>
            <a:r>
              <a:rPr sz="4400" spc="40" dirty="0"/>
              <a:t> </a:t>
            </a:r>
            <a:r>
              <a:rPr sz="4400" spc="-35" dirty="0"/>
              <a:t>water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6244" y="1510650"/>
            <a:ext cx="8074025" cy="373380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69"/>
              </a:spcBef>
            </a:pP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1.Saturated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FF0000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also known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groundwater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zone,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space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which all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pores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soil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filled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200">
              <a:latin typeface="Calibri"/>
              <a:cs typeface="Calibri"/>
            </a:endParaRPr>
          </a:p>
          <a:p>
            <a:pPr marL="356870" marR="8255" indent="-344805" algn="just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table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forms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its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upper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limit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marks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free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surface,i.e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having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atmospheric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pressure.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2194" y="289382"/>
            <a:ext cx="6036945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20" dirty="0"/>
              <a:t>Forms</a:t>
            </a:r>
            <a:r>
              <a:rPr sz="4400" spc="20" dirty="0"/>
              <a:t> </a:t>
            </a:r>
            <a:r>
              <a:rPr sz="4400" spc="-5" dirty="0"/>
              <a:t>of </a:t>
            </a:r>
            <a:r>
              <a:rPr sz="4400" spc="-20" dirty="0"/>
              <a:t>subsurface</a:t>
            </a:r>
            <a:r>
              <a:rPr sz="4400" spc="30" dirty="0"/>
              <a:t> </a:t>
            </a:r>
            <a:r>
              <a:rPr sz="4400" spc="-35" dirty="0"/>
              <a:t>water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07340" y="1510650"/>
            <a:ext cx="8609330" cy="431927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69"/>
              </a:spcBef>
            </a:pP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2.Aeration</a:t>
            </a:r>
            <a:r>
              <a:rPr sz="32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FF0000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,the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soil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pores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only</a:t>
            </a:r>
            <a:r>
              <a:rPr sz="3200" spc="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partially</a:t>
            </a:r>
            <a:r>
              <a:rPr sz="3200" spc="7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filled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with 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200">
              <a:latin typeface="Calibri"/>
              <a:cs typeface="Calibri"/>
            </a:endParaRPr>
          </a:p>
          <a:p>
            <a:pPr marL="356870" marR="6985" indent="-344805" algn="just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space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200" spc="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table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marks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extent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aeration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three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sub-zones.</a:t>
            </a:r>
            <a:endParaRPr sz="3200">
              <a:latin typeface="Calibri"/>
              <a:cs typeface="Calibri"/>
            </a:endParaRPr>
          </a:p>
          <a:p>
            <a:pPr marL="12700" marR="5080" indent="182880" algn="just">
              <a:lnSpc>
                <a:spcPct val="100000"/>
              </a:lnSpc>
              <a:spcBef>
                <a:spcPts val="770"/>
              </a:spcBef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Soil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Zone,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Capillary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fringe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intermediate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8382000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2194" y="289382"/>
            <a:ext cx="6036945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20" dirty="0"/>
              <a:t>Forms</a:t>
            </a:r>
            <a:r>
              <a:rPr sz="4400" spc="20" dirty="0"/>
              <a:t> </a:t>
            </a:r>
            <a:r>
              <a:rPr sz="4400" spc="-5" dirty="0"/>
              <a:t>of </a:t>
            </a:r>
            <a:r>
              <a:rPr sz="4400" spc="-20" dirty="0"/>
              <a:t>subsurface</a:t>
            </a:r>
            <a:r>
              <a:rPr sz="4400" spc="30" dirty="0"/>
              <a:t> </a:t>
            </a:r>
            <a:r>
              <a:rPr sz="4400" spc="-35" dirty="0"/>
              <a:t>water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83540" y="1510650"/>
            <a:ext cx="8376920" cy="480695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a.Soil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  <a:p>
            <a:pPr marL="12700" marR="205104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lies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close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major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root </a:t>
            </a:r>
            <a:r>
              <a:rPr sz="3200" spc="-7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band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vegetation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transported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atmosphere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evapotranspiration.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3200" dirty="0">
                <a:solidFill>
                  <a:srgbClr val="00AFEF"/>
                </a:solidFill>
                <a:latin typeface="Calibri"/>
                <a:cs typeface="Calibri"/>
              </a:rPr>
              <a:t>b.capillary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fringe</a:t>
            </a:r>
            <a:endParaRPr sz="3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sub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water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held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capillary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action,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subzone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extends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table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upwards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limit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capillary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rise.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9561" y="281762"/>
            <a:ext cx="548957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Forms</a:t>
            </a:r>
            <a:r>
              <a:rPr spc="-20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10" dirty="0"/>
              <a:t>subsurface</a:t>
            </a:r>
            <a:r>
              <a:rPr spc="-70" dirty="0"/>
              <a:t> </a:t>
            </a:r>
            <a:r>
              <a:rPr spc="-30" dirty="0"/>
              <a:t>water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510650"/>
            <a:ext cx="8380095" cy="363664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69"/>
              </a:spcBef>
            </a:pP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c.intermediate</a:t>
            </a:r>
            <a:r>
              <a:rPr sz="3200" spc="-3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zone</a:t>
            </a:r>
            <a:endParaRPr sz="3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sub-zone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lies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soil</a:t>
            </a:r>
            <a:r>
              <a:rPr sz="3200" spc="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6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capillary</a:t>
            </a:r>
            <a:r>
              <a:rPr sz="3200" spc="3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fringe</a:t>
            </a:r>
            <a:r>
              <a:rPr sz="3200" spc="3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thickness</a:t>
            </a:r>
            <a:r>
              <a:rPr sz="3200" spc="3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3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aeration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its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constituent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subzones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depend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upon 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soil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moisture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zone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aeration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importance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agricultural practice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irrigation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engineering.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3257" y="154635"/>
            <a:ext cx="57778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Classification</a:t>
            </a:r>
            <a:r>
              <a:rPr sz="3600" dirty="0"/>
              <a:t> </a:t>
            </a:r>
            <a:r>
              <a:rPr sz="3600" spc="-5" dirty="0"/>
              <a:t>of</a:t>
            </a:r>
            <a:r>
              <a:rPr sz="3600" spc="-45" dirty="0"/>
              <a:t> </a:t>
            </a:r>
            <a:r>
              <a:rPr sz="3600" spc="-20" dirty="0"/>
              <a:t>saturated</a:t>
            </a:r>
            <a:r>
              <a:rPr sz="3600" spc="-50" dirty="0"/>
              <a:t> </a:t>
            </a:r>
            <a:r>
              <a:rPr sz="3600" spc="-25" dirty="0"/>
              <a:t>zone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83540" y="1578940"/>
            <a:ext cx="2019935" cy="37325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01F5F"/>
              </a:buClr>
              <a:buFont typeface="Arial MT"/>
              <a:buChar char="•"/>
            </a:pPr>
            <a:endParaRPr sz="375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Aquiclude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01F5F"/>
              </a:buClr>
              <a:buFont typeface="Arial MT"/>
              <a:buChar char="•"/>
            </a:pPr>
            <a:endParaRPr sz="375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Aquifuge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01F5F"/>
              </a:buClr>
              <a:buFont typeface="Arial MT"/>
              <a:buChar char="•"/>
            </a:pPr>
            <a:endParaRPr sz="375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Aquitard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24200" y="1682234"/>
            <a:ext cx="5334000" cy="4413765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3217" y="243967"/>
            <a:ext cx="64160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Classification</a:t>
            </a:r>
            <a:r>
              <a:rPr spc="-60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spc="-25" dirty="0"/>
              <a:t>saturated zone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210214"/>
            <a:ext cx="8380730" cy="485457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1.Aquifer</a:t>
            </a:r>
            <a:endParaRPr sz="3000">
              <a:latin typeface="Calibri"/>
              <a:cs typeface="Calibri"/>
            </a:endParaRPr>
          </a:p>
          <a:p>
            <a:pPr marL="356870" marR="6985" indent="-344805" algn="just">
              <a:lnSpc>
                <a:spcPts val="2810"/>
              </a:lnSpc>
              <a:spcBef>
                <a:spcPts val="68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Aquifer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is a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Saturated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formation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Earth material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not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only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stores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but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yields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6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sufficient</a:t>
            </a:r>
            <a:r>
              <a:rPr sz="26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quantity.</a:t>
            </a:r>
            <a:endParaRPr sz="2600">
              <a:latin typeface="Calibri"/>
              <a:cs typeface="Calibri"/>
            </a:endParaRPr>
          </a:p>
          <a:p>
            <a:pPr marL="356870" marR="6985" indent="-344805" algn="just">
              <a:lnSpc>
                <a:spcPct val="9000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Thus an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aquifer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transmits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relatively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easily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due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its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high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permeability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unconsolidated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deposits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sand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gravel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form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good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aquifers.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2600" spc="-10" dirty="0">
                <a:solidFill>
                  <a:srgbClr val="00AFEF"/>
                </a:solidFill>
                <a:latin typeface="Calibri"/>
                <a:cs typeface="Calibri"/>
              </a:rPr>
              <a:t>2.Aquitard</a:t>
            </a:r>
            <a:endParaRPr sz="26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2810"/>
              </a:lnSpc>
              <a:spcBef>
                <a:spcPts val="67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formation through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which only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seepage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possible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thus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yield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significant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compared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6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partly permeable, a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sandy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clay</a:t>
            </a:r>
            <a:r>
              <a:rPr sz="2600" spc="5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unit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example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aquitard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appreciable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quantities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may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leak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below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it.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12444" y="346913"/>
            <a:ext cx="664019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85" dirty="0">
                <a:latin typeface="Cambria"/>
                <a:cs typeface="Cambria"/>
              </a:rPr>
              <a:t>E</a:t>
            </a:r>
            <a:r>
              <a:rPr sz="2200" spc="285" dirty="0">
                <a:latin typeface="Cambria"/>
                <a:cs typeface="Cambria"/>
              </a:rPr>
              <a:t>XISTING</a:t>
            </a:r>
            <a:r>
              <a:rPr sz="2200" spc="325" dirty="0">
                <a:latin typeface="Cambria"/>
                <a:cs typeface="Cambria"/>
              </a:rPr>
              <a:t> </a:t>
            </a:r>
            <a:r>
              <a:rPr sz="2200" spc="315" dirty="0">
                <a:latin typeface="Cambria"/>
                <a:cs typeface="Cambria"/>
              </a:rPr>
              <a:t>LEGAL</a:t>
            </a:r>
            <a:r>
              <a:rPr sz="2200" spc="320" dirty="0">
                <a:latin typeface="Cambria"/>
                <a:cs typeface="Cambria"/>
              </a:rPr>
              <a:t> </a:t>
            </a:r>
            <a:r>
              <a:rPr sz="2200" spc="270" dirty="0">
                <a:latin typeface="Cambria"/>
                <a:cs typeface="Cambria"/>
              </a:rPr>
              <a:t>FRAMEWORK</a:t>
            </a:r>
            <a:r>
              <a:rPr sz="2200" spc="340" dirty="0">
                <a:latin typeface="Cambria"/>
                <a:cs typeface="Cambria"/>
              </a:rPr>
              <a:t> </a:t>
            </a:r>
            <a:r>
              <a:rPr sz="2200" spc="280" dirty="0">
                <a:latin typeface="Cambria"/>
                <a:cs typeface="Cambria"/>
              </a:rPr>
              <a:t>FOR</a:t>
            </a:r>
            <a:r>
              <a:rPr sz="2200" spc="325" dirty="0">
                <a:latin typeface="Cambria"/>
                <a:cs typeface="Cambria"/>
              </a:rPr>
              <a:t> </a:t>
            </a:r>
            <a:r>
              <a:rPr sz="2200" spc="229" dirty="0">
                <a:latin typeface="Cambria"/>
                <a:cs typeface="Cambria"/>
              </a:rPr>
              <a:t>WATER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7340" y="1093821"/>
            <a:ext cx="8383905" cy="5347335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15"/>
              </a:spcBef>
            </a:pPr>
            <a:r>
              <a:rPr sz="2400" spc="85" dirty="0">
                <a:solidFill>
                  <a:srgbClr val="FF0000"/>
                </a:solidFill>
                <a:latin typeface="Cambria"/>
                <a:cs typeface="Cambria"/>
              </a:rPr>
              <a:t>Priority</a:t>
            </a:r>
            <a:r>
              <a:rPr sz="2400" spc="100" dirty="0">
                <a:solidFill>
                  <a:srgbClr val="FF0000"/>
                </a:solidFill>
                <a:latin typeface="Cambria"/>
                <a:cs typeface="Cambria"/>
              </a:rPr>
              <a:t> areas</a:t>
            </a:r>
            <a:r>
              <a:rPr sz="2400" spc="13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14" dirty="0">
                <a:solidFill>
                  <a:srgbClr val="FF0000"/>
                </a:solidFill>
                <a:latin typeface="Cambria"/>
                <a:cs typeface="Cambria"/>
              </a:rPr>
              <a:t>and</a:t>
            </a:r>
            <a:r>
              <a:rPr sz="24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8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2400" spc="13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0" dirty="0">
                <a:solidFill>
                  <a:srgbClr val="FF0000"/>
                </a:solidFill>
                <a:latin typeface="Cambria"/>
                <a:cs typeface="Cambria"/>
              </a:rPr>
              <a:t>rights</a:t>
            </a:r>
            <a:r>
              <a:rPr sz="2400" spc="114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70" dirty="0">
                <a:solidFill>
                  <a:srgbClr val="FF0000"/>
                </a:solidFill>
                <a:latin typeface="Cambria"/>
                <a:cs typeface="Cambria"/>
              </a:rPr>
              <a:t>groundwater</a:t>
            </a:r>
            <a:r>
              <a:rPr sz="24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95" dirty="0">
                <a:solidFill>
                  <a:srgbClr val="FF0000"/>
                </a:solidFill>
                <a:latin typeface="Cambria"/>
                <a:cs typeface="Cambria"/>
              </a:rPr>
              <a:t>law</a:t>
            </a:r>
            <a:endParaRPr sz="2400">
              <a:latin typeface="Cambria"/>
              <a:cs typeface="Cambria"/>
            </a:endParaRPr>
          </a:p>
          <a:p>
            <a:pPr marL="287020" marR="7620" indent="-274955" algn="just">
              <a:lnSpc>
                <a:spcPct val="9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95" dirty="0">
                <a:latin typeface="Cambria"/>
                <a:cs typeface="Cambria"/>
              </a:rPr>
              <a:t>Groundwater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governance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comprises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promotion</a:t>
            </a:r>
            <a:r>
              <a:rPr sz="2400" spc="6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responsible </a:t>
            </a:r>
            <a:r>
              <a:rPr sz="2400" spc="40" dirty="0">
                <a:latin typeface="Cambria"/>
                <a:cs typeface="Cambria"/>
              </a:rPr>
              <a:t>collective </a:t>
            </a:r>
            <a:r>
              <a:rPr sz="2400" spc="70" dirty="0">
                <a:latin typeface="Cambria"/>
                <a:cs typeface="Cambria"/>
              </a:rPr>
              <a:t>action </a:t>
            </a:r>
            <a:r>
              <a:rPr sz="2400" spc="25" dirty="0">
                <a:latin typeface="Cambria"/>
                <a:cs typeface="Cambria"/>
              </a:rPr>
              <a:t>to </a:t>
            </a:r>
            <a:r>
              <a:rPr sz="2400" spc="70" dirty="0">
                <a:latin typeface="Cambria"/>
                <a:cs typeface="Cambria"/>
              </a:rPr>
              <a:t>ensure </a:t>
            </a:r>
            <a:r>
              <a:rPr sz="2400" spc="35" dirty="0">
                <a:latin typeface="Cambria"/>
                <a:cs typeface="Cambria"/>
              </a:rPr>
              <a:t>control </a:t>
            </a:r>
            <a:r>
              <a:rPr sz="2400" spc="40" dirty="0">
                <a:latin typeface="Cambria"/>
                <a:cs typeface="Cambria"/>
              </a:rPr>
              <a:t>protection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socially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sustainable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utilization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resources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65" dirty="0">
                <a:latin typeface="Cambria"/>
                <a:cs typeface="Cambria"/>
              </a:rPr>
              <a:t>benefit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humankind </a:t>
            </a:r>
            <a:r>
              <a:rPr sz="2400" spc="114" dirty="0">
                <a:latin typeface="Cambria"/>
                <a:cs typeface="Cambria"/>
              </a:rPr>
              <a:t>and </a:t>
            </a:r>
            <a:r>
              <a:rPr sz="2400" spc="60" dirty="0">
                <a:latin typeface="Cambria"/>
                <a:cs typeface="Cambria"/>
              </a:rPr>
              <a:t>dependent 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ecosystems.</a:t>
            </a:r>
            <a:endParaRPr sz="2400">
              <a:latin typeface="Cambria"/>
              <a:cs typeface="Cambria"/>
            </a:endParaRPr>
          </a:p>
          <a:p>
            <a:pPr marL="12700" algn="just">
              <a:lnSpc>
                <a:spcPts val="2735"/>
              </a:lnSpc>
              <a:spcBef>
                <a:spcPts val="315"/>
              </a:spcBef>
            </a:pPr>
            <a:r>
              <a:rPr sz="2400" spc="170" dirty="0">
                <a:latin typeface="Cambria"/>
                <a:cs typeface="Cambria"/>
              </a:rPr>
              <a:t>But,   </a:t>
            </a:r>
            <a:r>
              <a:rPr sz="2400" spc="250" dirty="0">
                <a:latin typeface="Cambria"/>
                <a:cs typeface="Cambria"/>
              </a:rPr>
              <a:t> </a:t>
            </a:r>
            <a:r>
              <a:rPr sz="2400" spc="165" dirty="0">
                <a:latin typeface="Cambria"/>
                <a:cs typeface="Cambria"/>
              </a:rPr>
              <a:t>In   </a:t>
            </a:r>
            <a:r>
              <a:rPr sz="2400" spc="26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India   </a:t>
            </a:r>
            <a:r>
              <a:rPr sz="2400" spc="434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the   </a:t>
            </a:r>
            <a:r>
              <a:rPr sz="2400" spc="50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existing   </a:t>
            </a:r>
            <a:r>
              <a:rPr sz="2400" spc="48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groundwater   </a:t>
            </a:r>
            <a:r>
              <a:rPr sz="2400" spc="57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law   </a:t>
            </a:r>
            <a:r>
              <a:rPr sz="2400" spc="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is</a:t>
            </a:r>
            <a:endParaRPr sz="2400">
              <a:latin typeface="Cambria"/>
              <a:cs typeface="Cambria"/>
            </a:endParaRPr>
          </a:p>
          <a:p>
            <a:pPr marL="12700" algn="just">
              <a:lnSpc>
                <a:spcPts val="2735"/>
              </a:lnSpc>
            </a:pPr>
            <a:r>
              <a:rPr sz="2400" spc="70" dirty="0">
                <a:latin typeface="Cambria"/>
                <a:cs typeface="Cambria"/>
              </a:rPr>
              <a:t>inappropriate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because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following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reasons</a:t>
            </a:r>
            <a:endParaRPr sz="2400">
              <a:latin typeface="Cambria"/>
              <a:cs typeface="Cambria"/>
            </a:endParaRPr>
          </a:p>
          <a:p>
            <a:pPr marL="287020" marR="6985" indent="-274955" algn="just">
              <a:lnSpc>
                <a:spcPct val="9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90" dirty="0">
                <a:latin typeface="Cambria"/>
                <a:cs typeface="Cambria"/>
              </a:rPr>
              <a:t>Traditionally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groundwater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has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been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treated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as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105" dirty="0">
                <a:latin typeface="Cambria"/>
                <a:cs typeface="Cambria"/>
              </a:rPr>
              <a:t>land 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property,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where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access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private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land  </a:t>
            </a:r>
            <a:r>
              <a:rPr sz="2400" spc="30" dirty="0">
                <a:latin typeface="Cambria"/>
                <a:cs typeface="Cambria"/>
              </a:rPr>
              <a:t>owners 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alone.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901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45" dirty="0">
                <a:latin typeface="Cambria"/>
                <a:cs typeface="Cambria"/>
              </a:rPr>
              <a:t>Such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40" dirty="0">
                <a:latin typeface="Cambria"/>
                <a:cs typeface="Cambria"/>
              </a:rPr>
              <a:t>property </a:t>
            </a:r>
            <a:r>
              <a:rPr sz="2400" spc="-20" dirty="0">
                <a:latin typeface="Cambria"/>
                <a:cs typeface="Cambria"/>
              </a:rPr>
              <a:t>do</a:t>
            </a:r>
            <a:r>
              <a:rPr sz="2400" spc="484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not </a:t>
            </a:r>
            <a:r>
              <a:rPr sz="2400" spc="85" dirty="0">
                <a:latin typeface="Cambria"/>
                <a:cs typeface="Cambria"/>
              </a:rPr>
              <a:t>relate </a:t>
            </a:r>
            <a:r>
              <a:rPr sz="2400" spc="25" dirty="0">
                <a:latin typeface="Cambria"/>
                <a:cs typeface="Cambria"/>
              </a:rPr>
              <a:t>to  </a:t>
            </a:r>
            <a:r>
              <a:rPr sz="2400" spc="65" dirty="0">
                <a:latin typeface="Cambria"/>
                <a:cs typeface="Cambria"/>
              </a:rPr>
              <a:t>hydrological, </a:t>
            </a:r>
            <a:r>
              <a:rPr sz="2400" spc="40" dirty="0">
                <a:latin typeface="Cambria"/>
                <a:cs typeface="Cambria"/>
              </a:rPr>
              <a:t>ecological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80" dirty="0">
                <a:latin typeface="Cambria"/>
                <a:cs typeface="Cambria"/>
              </a:rPr>
              <a:t>equity </a:t>
            </a:r>
            <a:r>
              <a:rPr sz="2400" spc="40" dirty="0">
                <a:latin typeface="Cambria"/>
                <a:cs typeface="Cambria"/>
              </a:rPr>
              <a:t>concerns </a:t>
            </a:r>
            <a:r>
              <a:rPr sz="2400" spc="140" dirty="0">
                <a:latin typeface="Cambria"/>
                <a:cs typeface="Cambria"/>
              </a:rPr>
              <a:t>at </a:t>
            </a:r>
            <a:r>
              <a:rPr sz="2400" spc="135" dirty="0">
                <a:latin typeface="Cambria"/>
                <a:cs typeface="Cambria"/>
              </a:rPr>
              <a:t>all. </a:t>
            </a:r>
            <a:r>
              <a:rPr sz="2400" spc="100" dirty="0">
                <a:latin typeface="Cambria"/>
                <a:cs typeface="Cambria"/>
              </a:rPr>
              <a:t>Hence </a:t>
            </a:r>
            <a:r>
              <a:rPr sz="2400" spc="55" dirty="0">
                <a:latin typeface="Cambria"/>
                <a:cs typeface="Cambria"/>
              </a:rPr>
              <a:t>access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70" dirty="0">
                <a:latin typeface="Cambria"/>
                <a:cs typeface="Cambria"/>
              </a:rPr>
              <a:t>groundwater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highly </a:t>
            </a:r>
            <a:r>
              <a:rPr sz="2400" spc="85" dirty="0">
                <a:latin typeface="Cambria"/>
                <a:cs typeface="Cambria"/>
              </a:rPr>
              <a:t>inequitable, </a:t>
            </a:r>
            <a:r>
              <a:rPr sz="2400" spc="70" dirty="0">
                <a:latin typeface="Cambria"/>
                <a:cs typeface="Cambria"/>
              </a:rPr>
              <a:t>which </a:t>
            </a:r>
            <a:r>
              <a:rPr sz="2400" spc="50" dirty="0">
                <a:latin typeface="Cambria"/>
                <a:cs typeface="Cambria"/>
              </a:rPr>
              <a:t>depend </a:t>
            </a:r>
            <a:r>
              <a:rPr sz="2400" spc="90" dirty="0">
                <a:latin typeface="Cambria"/>
                <a:cs typeface="Cambria"/>
              </a:rPr>
              <a:t>up </a:t>
            </a:r>
            <a:r>
              <a:rPr sz="2400" spc="25" dirty="0">
                <a:latin typeface="Cambria"/>
                <a:cs typeface="Cambria"/>
              </a:rPr>
              <a:t>on </a:t>
            </a:r>
            <a:r>
              <a:rPr sz="2400" spc="110" dirty="0">
                <a:latin typeface="Cambria"/>
                <a:cs typeface="Cambria"/>
              </a:rPr>
              <a:t>land </a:t>
            </a:r>
            <a:r>
              <a:rPr sz="2400" spc="55" dirty="0">
                <a:latin typeface="Cambria"/>
                <a:cs typeface="Cambria"/>
              </a:rPr>
              <a:t>ownership 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economics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capacity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draw.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3217" y="205867"/>
            <a:ext cx="64160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Classification</a:t>
            </a:r>
            <a:r>
              <a:rPr spc="-60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spc="-25" dirty="0"/>
              <a:t>saturated zone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060638"/>
            <a:ext cx="8078470" cy="50114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3.Aquiclude</a:t>
            </a:r>
            <a:endParaRPr sz="30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9000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3000" spc="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6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geological</a:t>
            </a:r>
            <a:r>
              <a:rPr sz="3000" spc="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formation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spc="6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6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essentially </a:t>
            </a:r>
            <a:r>
              <a:rPr sz="3000" spc="-6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impermeable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the flow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may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contain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large</a:t>
            </a:r>
            <a:r>
              <a:rPr sz="3000" spc="4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amounts</a:t>
            </a:r>
            <a:r>
              <a:rPr sz="3000" spc="45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4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4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3000" spc="4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45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its</a:t>
            </a:r>
            <a:r>
              <a:rPr sz="3000" spc="4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high</a:t>
            </a:r>
            <a:r>
              <a:rPr sz="3000" spc="45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porosity</a:t>
            </a:r>
            <a:endParaRPr sz="3000">
              <a:latin typeface="Calibri"/>
              <a:cs typeface="Calibri"/>
            </a:endParaRPr>
          </a:p>
          <a:p>
            <a:pPr marL="356870" algn="just">
              <a:lnSpc>
                <a:spcPts val="3240"/>
              </a:lnSpc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.clay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example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aquiclude.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4.Aquifuge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3240"/>
              </a:lnSpc>
              <a:spcBef>
                <a:spcPts val="76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geological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formation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6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neither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porous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nor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permeable.</a:t>
            </a:r>
            <a:endParaRPr sz="30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68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There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no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interconnected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openings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hence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cannot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transmit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massive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compact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rock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without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any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fractures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aquifuge.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2879" y="289382"/>
            <a:ext cx="3702050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45" dirty="0"/>
              <a:t>Types</a:t>
            </a:r>
            <a:r>
              <a:rPr sz="4400" spc="-25" dirty="0"/>
              <a:t> </a:t>
            </a:r>
            <a:r>
              <a:rPr sz="4400" dirty="0"/>
              <a:t>of</a:t>
            </a:r>
            <a:r>
              <a:rPr sz="4400" spc="-40" dirty="0"/>
              <a:t> </a:t>
            </a:r>
            <a:r>
              <a:rPr sz="4400" spc="-20" dirty="0"/>
              <a:t>Aquifer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6244" y="1411604"/>
            <a:ext cx="8079105" cy="4142104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6870" marR="5080" indent="-344805" algn="just">
              <a:lnSpc>
                <a:spcPts val="3240"/>
              </a:lnSpc>
              <a:spcBef>
                <a:spcPts val="50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Any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geological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formation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bearing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called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  <a:p>
            <a:pPr marL="356870" marR="6985" indent="-344805" algn="just">
              <a:lnSpc>
                <a:spcPts val="324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rocks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may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readily transmit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6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wells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springs.</a:t>
            </a:r>
            <a:endParaRPr sz="3000">
              <a:latin typeface="Calibri"/>
              <a:cs typeface="Calibri"/>
            </a:endParaRPr>
          </a:p>
          <a:p>
            <a:pPr marL="356870" marR="8255" indent="-344805" algn="just">
              <a:lnSpc>
                <a:spcPct val="9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Based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nature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distribution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bearing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zones,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Aquifers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could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classified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two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types.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endParaRPr sz="3000">
              <a:latin typeface="Calibri"/>
              <a:cs typeface="Calibri"/>
            </a:endParaRPr>
          </a:p>
          <a:p>
            <a:pPr marL="698500" marR="5296535">
              <a:lnSpc>
                <a:spcPts val="3960"/>
              </a:lnSpc>
              <a:spcBef>
                <a:spcPts val="105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Un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fi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ed 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b.confined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7726" y="159766"/>
            <a:ext cx="3373754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" dirty="0"/>
              <a:t>Types</a:t>
            </a:r>
            <a:r>
              <a:rPr spc="-6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spc="-10" dirty="0"/>
              <a:t>Aquifer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136838"/>
            <a:ext cx="8154670" cy="50114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59"/>
              </a:spcBef>
            </a:pP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1.Un</a:t>
            </a:r>
            <a:r>
              <a:rPr sz="30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confined</a:t>
            </a:r>
            <a:r>
              <a:rPr sz="3000" spc="-4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aquifer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324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also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known as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table 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aquifer.is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free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water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surface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exists.</a:t>
            </a:r>
            <a:endParaRPr sz="3000">
              <a:latin typeface="Calibri"/>
              <a:cs typeface="Calibri"/>
            </a:endParaRPr>
          </a:p>
          <a:p>
            <a:pPr marL="356870" marR="10160" indent="-344805" algn="just">
              <a:lnSpc>
                <a:spcPts val="324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unconfined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table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forms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upper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zone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saturation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table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upper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limit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extends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below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till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impermeable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rock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strata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called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unconfined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aquifer.</a:t>
            </a:r>
            <a:endParaRPr sz="3000">
              <a:latin typeface="Calibri"/>
              <a:cs typeface="Calibri"/>
            </a:endParaRPr>
          </a:p>
          <a:p>
            <a:pPr marL="356870" marR="7620" indent="-344805" algn="just">
              <a:lnSpc>
                <a:spcPts val="324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directly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accessible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atmosphere.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7726" y="121107"/>
            <a:ext cx="337248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40" dirty="0"/>
              <a:t>Types</a:t>
            </a:r>
            <a:r>
              <a:rPr spc="-50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spc="-15" dirty="0"/>
              <a:t>Aquifer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989937"/>
            <a:ext cx="8383905" cy="535559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50"/>
              </a:spcBef>
            </a:pPr>
            <a:r>
              <a:rPr sz="2800" spc="-5" dirty="0">
                <a:solidFill>
                  <a:srgbClr val="00AFEF"/>
                </a:solidFill>
                <a:latin typeface="Calibri"/>
                <a:cs typeface="Calibri"/>
              </a:rPr>
              <a:t>2.Confined</a:t>
            </a:r>
            <a:r>
              <a:rPr sz="2800" spc="-5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AFEF"/>
                </a:solidFill>
                <a:latin typeface="Calibri"/>
                <a:cs typeface="Calibri"/>
              </a:rPr>
              <a:t>Aquifer</a:t>
            </a:r>
            <a:endParaRPr sz="2800">
              <a:latin typeface="Calibri"/>
              <a:cs typeface="Calibri"/>
            </a:endParaRPr>
          </a:p>
          <a:p>
            <a:pPr marL="356870" marR="6350" indent="-344805" algn="just">
              <a:lnSpc>
                <a:spcPts val="290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an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sandwiched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two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impermeable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layers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known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confined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aquifer.</a:t>
            </a:r>
            <a:endParaRPr sz="27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291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is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also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known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a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pressure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aquifer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or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an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artesian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7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90000"/>
              </a:lnSpc>
              <a:spcBef>
                <a:spcPts val="615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Confined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aquifers are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completely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filled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with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do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not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free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table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aquifer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pressure.</a:t>
            </a:r>
            <a:endParaRPr sz="27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2930"/>
              </a:lnSpc>
              <a:spcBef>
                <a:spcPts val="67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Recharge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takes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place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only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area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exposed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surface.</a:t>
            </a:r>
            <a:endParaRPr sz="27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59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imaginary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rises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walls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tapping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artesian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aquifer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known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piezometric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surface.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255" y="699383"/>
            <a:ext cx="7933578" cy="5734944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88310" y="296621"/>
            <a:ext cx="301371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45" dirty="0"/>
              <a:t>Water</a:t>
            </a:r>
            <a:r>
              <a:rPr spc="-75" dirty="0"/>
              <a:t> </a:t>
            </a:r>
            <a:r>
              <a:rPr spc="-5" dirty="0"/>
              <a:t>balance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408556"/>
            <a:ext cx="8378825" cy="192722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6870" marR="5080" indent="-344805" algn="just">
              <a:lnSpc>
                <a:spcPct val="90000"/>
              </a:lnSpc>
              <a:spcBef>
                <a:spcPts val="4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equation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describe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out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system.</a:t>
            </a:r>
            <a:endParaRPr sz="32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3200" spc="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2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2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established</a:t>
            </a:r>
            <a:r>
              <a:rPr sz="3200" spc="1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200" spc="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any</a:t>
            </a:r>
            <a:r>
              <a:rPr sz="3200" spc="1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area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8268" y="3262629"/>
            <a:ext cx="3308985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61670" algn="l"/>
                <a:tab pos="2094864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earth</a:t>
            </a:r>
            <a:r>
              <a:rPr sz="3200" spc="-200" dirty="0">
                <a:solidFill>
                  <a:srgbClr val="001F5F"/>
                </a:solidFill>
                <a:latin typeface="Calibri"/>
                <a:cs typeface="Calibri"/>
              </a:rPr>
              <a:t>’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28591" y="3262629"/>
            <a:ext cx="4532630" cy="95123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2700" marR="5080" indent="93980">
              <a:lnSpc>
                <a:spcPts val="3460"/>
              </a:lnSpc>
              <a:spcBef>
                <a:spcPts val="525"/>
              </a:spcBef>
              <a:tabLst>
                <a:tab pos="810895" algn="l"/>
                <a:tab pos="893444" algn="l"/>
                <a:tab pos="1704339" algn="l"/>
                <a:tab pos="2729230" algn="l"/>
                <a:tab pos="2890520" algn="l"/>
                <a:tab pos="3326765" algn="l"/>
                <a:tab pos="3753485" algn="l"/>
              </a:tabLst>
            </a:pP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  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arious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8268" y="3701237"/>
            <a:ext cx="3264535" cy="951865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25"/>
              </a:spcBef>
              <a:tabLst>
                <a:tab pos="237553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ion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pu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  outputs.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540" y="4677536"/>
            <a:ext cx="8378190" cy="139065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6870" marR="5080" indent="-344805" algn="just">
              <a:lnSpc>
                <a:spcPct val="90000"/>
              </a:lnSpc>
              <a:spcBef>
                <a:spcPts val="4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approach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allows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examination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cycle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any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period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time.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64510" y="319862"/>
            <a:ext cx="301371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45" dirty="0"/>
              <a:t>Water</a:t>
            </a:r>
            <a:r>
              <a:rPr spc="-75" dirty="0"/>
              <a:t> </a:t>
            </a:r>
            <a:r>
              <a:rPr spc="-5" dirty="0"/>
              <a:t>balance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457325"/>
            <a:ext cx="8303895" cy="35369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5715" indent="-344805" algn="just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purpose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balance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describe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various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ways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supply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expended.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balance is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method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we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amount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hydrologic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cycle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specific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area,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emphasis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plants</a:t>
            </a:r>
            <a:r>
              <a:rPr sz="3200" spc="7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7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soil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moisture.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6910" y="215849"/>
            <a:ext cx="27108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45" dirty="0"/>
              <a:t>Water</a:t>
            </a:r>
            <a:r>
              <a:rPr sz="3600" spc="-90" dirty="0"/>
              <a:t> </a:t>
            </a:r>
            <a:r>
              <a:rPr sz="3600" spc="-5" dirty="0"/>
              <a:t>balance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1234262"/>
            <a:ext cx="47726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Heneral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equation</a:t>
            </a:r>
            <a:r>
              <a:rPr sz="25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1614512"/>
            <a:ext cx="2807970" cy="277114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441959">
              <a:lnSpc>
                <a:spcPct val="100000"/>
              </a:lnSpc>
              <a:spcBef>
                <a:spcPts val="705"/>
              </a:spcBef>
              <a:tabLst>
                <a:tab pos="1920875" algn="l"/>
              </a:tabLst>
            </a:pP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P=Q+E+ΔS	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endParaRPr sz="2500">
              <a:latin typeface="Calibri"/>
              <a:cs typeface="Calibri"/>
            </a:endParaRPr>
          </a:p>
          <a:p>
            <a:pPr marL="12700" marR="5080">
              <a:lnSpc>
                <a:spcPct val="120100"/>
              </a:lnSpc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Where,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P=Precipitation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Q=Runoff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E=Evapotranspiration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ΔS=Change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5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storage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1097" y="1614512"/>
            <a:ext cx="4466590" cy="368554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P-R-G-E-T=</a:t>
            </a:r>
            <a:r>
              <a:rPr sz="25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ΔS</a:t>
            </a:r>
            <a:endParaRPr sz="2500">
              <a:latin typeface="Calibri"/>
              <a:cs typeface="Calibri"/>
            </a:endParaRPr>
          </a:p>
          <a:p>
            <a:pPr marL="1054735">
              <a:lnSpc>
                <a:spcPct val="100000"/>
              </a:lnSpc>
              <a:spcBef>
                <a:spcPts val="605"/>
              </a:spcBef>
            </a:pP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where,</a:t>
            </a:r>
            <a:endParaRPr sz="2500">
              <a:latin typeface="Calibri"/>
              <a:cs typeface="Calibri"/>
            </a:endParaRPr>
          </a:p>
          <a:p>
            <a:pPr marL="1765300" marR="485775" indent="15240">
              <a:lnSpc>
                <a:spcPts val="3600"/>
              </a:lnSpc>
              <a:spcBef>
                <a:spcPts val="219"/>
              </a:spcBef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P=Precipitation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R=surface</a:t>
            </a:r>
            <a:r>
              <a:rPr sz="25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Runoff </a:t>
            </a:r>
            <a:r>
              <a:rPr sz="2500" spc="-5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G=Infiltration</a:t>
            </a:r>
            <a:endParaRPr sz="2500">
              <a:latin typeface="Calibri"/>
              <a:cs typeface="Calibri"/>
            </a:endParaRPr>
          </a:p>
          <a:p>
            <a:pPr marL="1814195" marR="637540" indent="-6350">
              <a:lnSpc>
                <a:spcPts val="3600"/>
              </a:lnSpc>
              <a:spcBef>
                <a:spcPts val="5"/>
              </a:spcBef>
            </a:pP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E=Evaporation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=</a:t>
            </a:r>
            <a:r>
              <a:rPr sz="2500" spc="-14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500" spc="-6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500" spc="-6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endParaRPr sz="2500">
              <a:latin typeface="Calibri"/>
              <a:cs typeface="Calibri"/>
            </a:endParaRPr>
          </a:p>
          <a:p>
            <a:pPr marL="1673860">
              <a:lnSpc>
                <a:spcPct val="100000"/>
              </a:lnSpc>
              <a:spcBef>
                <a:spcPts val="380"/>
              </a:spcBef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ΔS=Change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5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storage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244" y="5270774"/>
            <a:ext cx="6552565" cy="1049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33525" marR="5080" indent="-1521460">
              <a:lnSpc>
                <a:spcPct val="120000"/>
              </a:lnSpc>
              <a:spcBef>
                <a:spcPts val="95"/>
              </a:spcBef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its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simplest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form,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equation reads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E36C09"/>
                </a:solidFill>
                <a:latin typeface="Calibri"/>
                <a:cs typeface="Calibri"/>
              </a:rPr>
              <a:t>Inflow=out</a:t>
            </a:r>
            <a:r>
              <a:rPr sz="2800" spc="-50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E36C09"/>
                </a:solidFill>
                <a:latin typeface="Calibri"/>
                <a:cs typeface="Calibri"/>
              </a:rPr>
              <a:t>flow+change</a:t>
            </a:r>
            <a:r>
              <a:rPr sz="2800" spc="-35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E36C09"/>
                </a:solidFill>
                <a:latin typeface="Calibri"/>
                <a:cs typeface="Calibri"/>
              </a:rPr>
              <a:t>in</a:t>
            </a:r>
            <a:r>
              <a:rPr sz="2800" spc="5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E36C09"/>
                </a:solidFill>
                <a:latin typeface="Calibri"/>
                <a:cs typeface="Calibri"/>
              </a:rPr>
              <a:t>storage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1740407"/>
            <a:ext cx="1627632" cy="4084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52800" y="1740407"/>
            <a:ext cx="2237231" cy="408432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3230" marR="5080" indent="-124079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The </a:t>
            </a:r>
            <a:r>
              <a:rPr sz="3600" spc="-30" dirty="0"/>
              <a:t>water </a:t>
            </a:r>
            <a:r>
              <a:rPr sz="3600" spc="-5" dirty="0"/>
              <a:t>balance method has </a:t>
            </a:r>
            <a:r>
              <a:rPr sz="3600" spc="-25" dirty="0"/>
              <a:t>four </a:t>
            </a:r>
            <a:r>
              <a:rPr sz="3600" spc="-800" dirty="0"/>
              <a:t> </a:t>
            </a:r>
            <a:r>
              <a:rPr sz="3600" spc="-20" dirty="0"/>
              <a:t>characteristic</a:t>
            </a:r>
            <a:r>
              <a:rPr sz="3600" spc="30" dirty="0"/>
              <a:t> </a:t>
            </a:r>
            <a:r>
              <a:rPr sz="3600" spc="-25" dirty="0"/>
              <a:t>features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83540" y="1615821"/>
            <a:ext cx="8382634" cy="427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1.A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expressed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any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subsystem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cycle,</a:t>
            </a:r>
            <a:r>
              <a:rPr sz="24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any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size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area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any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period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time.</a:t>
            </a:r>
            <a:endParaRPr sz="24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575"/>
              </a:spcBef>
            </a:pP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2.A</a:t>
            </a:r>
            <a:r>
              <a:rPr sz="2400" spc="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1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2400" spc="1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400" spc="1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serve</a:t>
            </a:r>
            <a:r>
              <a:rPr sz="2400" spc="1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1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check</a:t>
            </a:r>
            <a:r>
              <a:rPr sz="24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whether</a:t>
            </a:r>
            <a:r>
              <a:rPr sz="24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400" spc="1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400" spc="1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storage</a:t>
            </a:r>
            <a:endParaRPr sz="24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components</a:t>
            </a:r>
            <a:r>
              <a:rPr sz="24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involved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been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considered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quantitatively.</a:t>
            </a:r>
            <a:endParaRPr sz="24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3.A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balance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serve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calculate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unknown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balance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equation,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provided that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other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components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known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with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sufficient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accuracy.</a:t>
            </a:r>
            <a:endParaRPr sz="24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580"/>
              </a:spcBef>
            </a:pP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4.A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balance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regarded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 a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model 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complete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hydrologic process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under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study,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which means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predict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what effect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changes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imposed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certain components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will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other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components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system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subsystem.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88894" y="44907"/>
            <a:ext cx="296608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45" dirty="0"/>
              <a:t>Water</a:t>
            </a:r>
            <a:r>
              <a:rPr spc="-85" dirty="0"/>
              <a:t> </a:t>
            </a:r>
            <a:r>
              <a:rPr spc="-10" dirty="0"/>
              <a:t>scarcity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0044" y="1005966"/>
            <a:ext cx="8383270" cy="544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6985" indent="-34480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life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because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plants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animals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cannot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live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without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24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needed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ensure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food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security,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feed livestock,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take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up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industrial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production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conserve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biodiversity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environment.</a:t>
            </a:r>
            <a:endParaRPr sz="24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580"/>
              </a:spcBef>
              <a:buClr>
                <a:srgbClr val="001F5F"/>
              </a:buClr>
              <a:buFont typeface="Arial MT"/>
              <a:buChar char="•"/>
              <a:tabLst>
                <a:tab pos="427355" algn="l"/>
              </a:tabLst>
            </a:pPr>
            <a:r>
              <a:rPr dirty="0"/>
              <a:t>	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Although,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India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is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not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poor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country,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due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growing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human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population,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severe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neglect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over-exploitation 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resource,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becoming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scarce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commodity.</a:t>
            </a:r>
            <a:endParaRPr sz="24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100000"/>
              </a:lnSpc>
              <a:spcBef>
                <a:spcPts val="585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While this is a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growing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concern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over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world,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India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most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vulnerable because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growing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demand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in-disciplined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lifestyle.</a:t>
            </a:r>
            <a:endParaRPr sz="24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calls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immediate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attention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make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sustainable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use 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available water resources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ensure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better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quality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lives.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67334" y="180435"/>
            <a:ext cx="7934959" cy="11868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algn="ctr">
              <a:lnSpc>
                <a:spcPct val="121900"/>
              </a:lnSpc>
              <a:spcBef>
                <a:spcPts val="65"/>
              </a:spcBef>
            </a:pPr>
            <a:r>
              <a:rPr sz="2400" spc="290" dirty="0">
                <a:latin typeface="Cambria"/>
                <a:cs typeface="Cambria"/>
              </a:rPr>
              <a:t>N</a:t>
            </a:r>
            <a:r>
              <a:rPr sz="1900" spc="290" dirty="0">
                <a:latin typeface="Cambria"/>
                <a:cs typeface="Cambria"/>
              </a:rPr>
              <a:t>EED</a:t>
            </a:r>
            <a:r>
              <a:rPr sz="1900" spc="195" dirty="0">
                <a:latin typeface="Cambria"/>
                <a:cs typeface="Cambria"/>
              </a:rPr>
              <a:t> </a:t>
            </a:r>
            <a:r>
              <a:rPr sz="1900" spc="250" dirty="0">
                <a:latin typeface="Cambria"/>
                <a:cs typeface="Cambria"/>
              </a:rPr>
              <a:t>OF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1900" spc="265" dirty="0">
                <a:latin typeface="Cambria"/>
                <a:cs typeface="Cambria"/>
              </a:rPr>
              <a:t>LEGAL</a:t>
            </a:r>
            <a:r>
              <a:rPr sz="1900" spc="240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FRAMEWORK</a:t>
            </a:r>
            <a:r>
              <a:rPr sz="1900" spc="215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FOR</a:t>
            </a:r>
            <a:r>
              <a:rPr sz="1900" spc="225" dirty="0">
                <a:latin typeface="Cambria"/>
                <a:cs typeface="Cambria"/>
              </a:rPr>
              <a:t> </a:t>
            </a:r>
            <a:r>
              <a:rPr sz="1900" spc="210" dirty="0">
                <a:latin typeface="Cambria"/>
                <a:cs typeface="Cambria"/>
              </a:rPr>
              <a:t>GROUND</a:t>
            </a:r>
            <a:r>
              <a:rPr sz="2400" spc="210" dirty="0">
                <a:latin typeface="Cambria"/>
                <a:cs typeface="Cambria"/>
              </a:rPr>
              <a:t>-</a:t>
            </a:r>
            <a:r>
              <a:rPr sz="1900" spc="210" dirty="0">
                <a:latin typeface="Cambria"/>
                <a:cs typeface="Cambria"/>
              </a:rPr>
              <a:t>WATER</a:t>
            </a:r>
            <a:r>
              <a:rPr sz="1900" spc="260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RIGHTS </a:t>
            </a:r>
            <a:r>
              <a:rPr sz="1900" spc="-405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EXISTING</a:t>
            </a:r>
            <a:r>
              <a:rPr sz="1900" spc="245" dirty="0">
                <a:latin typeface="Cambria"/>
                <a:cs typeface="Cambria"/>
              </a:rPr>
              <a:t> </a:t>
            </a:r>
            <a:r>
              <a:rPr sz="1900" spc="265" dirty="0">
                <a:latin typeface="Cambria"/>
                <a:cs typeface="Cambria"/>
              </a:rPr>
              <a:t>LEGAL</a:t>
            </a:r>
            <a:r>
              <a:rPr sz="1900" spc="220" dirty="0">
                <a:latin typeface="Cambria"/>
                <a:cs typeface="Cambria"/>
              </a:rPr>
              <a:t> </a:t>
            </a:r>
            <a:r>
              <a:rPr sz="1900" spc="245" dirty="0">
                <a:latin typeface="Cambria"/>
                <a:cs typeface="Cambria"/>
              </a:rPr>
              <a:t>FRAME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1900" spc="215" dirty="0">
                <a:latin typeface="Cambria"/>
                <a:cs typeface="Cambria"/>
              </a:rPr>
              <a:t>WORK</a:t>
            </a:r>
            <a:r>
              <a:rPr sz="1900" spc="245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FOR</a:t>
            </a:r>
            <a:r>
              <a:rPr sz="1900" spc="250" dirty="0">
                <a:latin typeface="Cambria"/>
                <a:cs typeface="Cambria"/>
              </a:rPr>
              <a:t> </a:t>
            </a:r>
            <a:r>
              <a:rPr sz="1900" spc="270" dirty="0">
                <a:latin typeface="Cambria"/>
                <a:cs typeface="Cambria"/>
              </a:rPr>
              <a:t>GROUND</a:t>
            </a:r>
            <a:r>
              <a:rPr sz="1900" spc="204" dirty="0">
                <a:latin typeface="Cambria"/>
                <a:cs typeface="Cambria"/>
              </a:rPr>
              <a:t> </a:t>
            </a:r>
            <a:r>
              <a:rPr sz="1900" spc="190" dirty="0">
                <a:latin typeface="Cambria"/>
                <a:cs typeface="Cambria"/>
              </a:rPr>
              <a:t>WATER</a:t>
            </a:r>
            <a:r>
              <a:rPr sz="1900" spc="254" dirty="0">
                <a:latin typeface="Cambria"/>
                <a:cs typeface="Cambria"/>
              </a:rPr>
              <a:t> </a:t>
            </a:r>
            <a:r>
              <a:rPr sz="1900" spc="220" dirty="0">
                <a:latin typeface="Cambria"/>
                <a:cs typeface="Cambria"/>
              </a:rPr>
              <a:t>IS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1900" spc="240" dirty="0">
                <a:latin typeface="Cambria"/>
                <a:cs typeface="Cambria"/>
              </a:rPr>
              <a:t>AS </a:t>
            </a:r>
            <a:r>
              <a:rPr sz="1900" spc="245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FOLLOWS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628013"/>
            <a:ext cx="8077200" cy="4355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635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14" dirty="0">
                <a:latin typeface="Cambria"/>
                <a:cs typeface="Cambria"/>
              </a:rPr>
              <a:t>The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existing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groundwater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rights 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7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under  </a:t>
            </a:r>
            <a:r>
              <a:rPr sz="2400" spc="85" dirty="0">
                <a:latin typeface="Cambria"/>
                <a:cs typeface="Cambria"/>
              </a:rPr>
              <a:t>totally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land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owners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regime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There </a:t>
            </a:r>
            <a:r>
              <a:rPr sz="2400" spc="34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36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no 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limit </a:t>
            </a:r>
            <a:r>
              <a:rPr sz="2400" spc="33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 </a:t>
            </a:r>
            <a:r>
              <a:rPr sz="2400" spc="4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3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volume </a:t>
            </a:r>
            <a:r>
              <a:rPr sz="2400" spc="38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95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groundwater </a:t>
            </a:r>
            <a:r>
              <a:rPr sz="2400" spc="38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  <a:spcBef>
                <a:spcPts val="5"/>
              </a:spcBef>
            </a:pPr>
            <a:r>
              <a:rPr sz="2400" spc="65" dirty="0">
                <a:latin typeface="Cambria"/>
                <a:cs typeface="Cambria"/>
              </a:rPr>
              <a:t>landowner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may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draw.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65" dirty="0">
                <a:latin typeface="Cambria"/>
                <a:cs typeface="Cambria"/>
              </a:rPr>
              <a:t>In</a:t>
            </a:r>
            <a:r>
              <a:rPr sz="2400" spc="59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such</a:t>
            </a:r>
            <a:r>
              <a:rPr sz="2400" spc="59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58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legal</a:t>
            </a:r>
            <a:r>
              <a:rPr sz="2400" spc="61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framework</a:t>
            </a:r>
            <a:r>
              <a:rPr sz="2400" spc="59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only</a:t>
            </a:r>
            <a:r>
              <a:rPr sz="2400" spc="58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landowners</a:t>
            </a:r>
            <a:r>
              <a:rPr sz="2400" spc="57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can</a:t>
            </a:r>
            <a:r>
              <a:rPr sz="2400" spc="59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own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</a:pPr>
            <a:r>
              <a:rPr sz="2400" spc="70" dirty="0">
                <a:latin typeface="Cambria"/>
                <a:cs typeface="Cambria"/>
              </a:rPr>
              <a:t>groundwater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India</a:t>
            </a:r>
            <a:endParaRPr sz="24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45" dirty="0">
                <a:latin typeface="Cambria"/>
                <a:cs typeface="Cambria"/>
              </a:rPr>
              <a:t>All </a:t>
            </a:r>
            <a:r>
              <a:rPr sz="2400" spc="85" dirty="0">
                <a:latin typeface="Cambria"/>
                <a:cs typeface="Cambria"/>
              </a:rPr>
              <a:t>landless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tribal's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Community </a:t>
            </a:r>
            <a:r>
              <a:rPr sz="2400" spc="95" dirty="0">
                <a:latin typeface="Cambria"/>
                <a:cs typeface="Cambria"/>
              </a:rPr>
              <a:t>rights </a:t>
            </a:r>
            <a:r>
              <a:rPr sz="2400" spc="85" dirty="0">
                <a:latin typeface="Cambria"/>
                <a:cs typeface="Cambria"/>
              </a:rPr>
              <a:t>but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who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may 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have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over</a:t>
            </a:r>
            <a:r>
              <a:rPr sz="2400" spc="110" dirty="0">
                <a:latin typeface="Cambria"/>
                <a:cs typeface="Cambria"/>
              </a:rPr>
              <a:t> land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but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not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private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ownership</a:t>
            </a:r>
            <a:endParaRPr sz="24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60" dirty="0">
                <a:latin typeface="Cambria"/>
                <a:cs typeface="Cambria"/>
              </a:rPr>
              <a:t>It </a:t>
            </a:r>
            <a:r>
              <a:rPr sz="2400" spc="65" dirty="0">
                <a:latin typeface="Cambria"/>
                <a:cs typeface="Cambria"/>
              </a:rPr>
              <a:t>also </a:t>
            </a:r>
            <a:r>
              <a:rPr sz="2400" spc="75" dirty="0">
                <a:latin typeface="Cambria"/>
                <a:cs typeface="Cambria"/>
              </a:rPr>
              <a:t>implies </a:t>
            </a:r>
            <a:r>
              <a:rPr sz="2400" spc="135" dirty="0">
                <a:latin typeface="Cambria"/>
                <a:cs typeface="Cambria"/>
              </a:rPr>
              <a:t>that </a:t>
            </a:r>
            <a:r>
              <a:rPr sz="2400" spc="65" dirty="0">
                <a:latin typeface="Cambria"/>
                <a:cs typeface="Cambria"/>
              </a:rPr>
              <a:t>rich </a:t>
            </a:r>
            <a:r>
              <a:rPr sz="2400" spc="110" dirty="0">
                <a:latin typeface="Cambria"/>
                <a:cs typeface="Cambria"/>
              </a:rPr>
              <a:t>land </a:t>
            </a:r>
            <a:r>
              <a:rPr sz="2400" spc="40" dirty="0">
                <a:latin typeface="Cambria"/>
                <a:cs typeface="Cambria"/>
              </a:rPr>
              <a:t>lords </a:t>
            </a:r>
            <a:r>
              <a:rPr sz="2400" spc="95" dirty="0">
                <a:latin typeface="Cambria"/>
                <a:cs typeface="Cambria"/>
              </a:rPr>
              <a:t>can </a:t>
            </a:r>
            <a:r>
              <a:rPr sz="2400" spc="30" dirty="0">
                <a:latin typeface="Cambria"/>
                <a:cs typeface="Cambria"/>
              </a:rPr>
              <a:t>be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40" dirty="0">
                <a:latin typeface="Cambria"/>
                <a:cs typeface="Cambria"/>
              </a:rPr>
              <a:t>lords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85" dirty="0">
                <a:latin typeface="Cambria"/>
                <a:cs typeface="Cambria"/>
              </a:rPr>
              <a:t>indulge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45" dirty="0">
                <a:latin typeface="Cambria"/>
                <a:cs typeface="Cambria"/>
              </a:rPr>
              <a:t>openly </a:t>
            </a:r>
            <a:r>
              <a:rPr sz="2400" spc="120" dirty="0">
                <a:latin typeface="Cambria"/>
                <a:cs typeface="Cambria"/>
              </a:rPr>
              <a:t>Selling </a:t>
            </a:r>
            <a:r>
              <a:rPr sz="2400" spc="125" dirty="0">
                <a:latin typeface="Cambria"/>
                <a:cs typeface="Cambria"/>
              </a:rPr>
              <a:t>as </a:t>
            </a:r>
            <a:r>
              <a:rPr sz="2400" spc="100" dirty="0">
                <a:latin typeface="Cambria"/>
                <a:cs typeface="Cambria"/>
              </a:rPr>
              <a:t>much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125" dirty="0">
                <a:latin typeface="Cambria"/>
                <a:cs typeface="Cambria"/>
              </a:rPr>
              <a:t>as </a:t>
            </a:r>
            <a:r>
              <a:rPr sz="2400" spc="85" dirty="0">
                <a:latin typeface="Cambria"/>
                <a:cs typeface="Cambria"/>
              </a:rPr>
              <a:t>they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wish.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88894" y="243967"/>
            <a:ext cx="296545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/>
              <a:t>Water</a:t>
            </a:r>
            <a:r>
              <a:rPr spc="-95" dirty="0"/>
              <a:t> </a:t>
            </a:r>
            <a:r>
              <a:rPr spc="-10" dirty="0"/>
              <a:t>scarcity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56156"/>
            <a:ext cx="8077834" cy="465899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6870" marR="5080" indent="-344805" algn="just">
              <a:lnSpc>
                <a:spcPct val="90000"/>
              </a:lnSpc>
              <a:spcBef>
                <a:spcPts val="4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scarcity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lack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sufficient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meet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demands</a:t>
            </a:r>
            <a:r>
              <a:rPr sz="3200" spc="7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usage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within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region.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already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affects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every continent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around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2.8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billion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people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around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world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at least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month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out 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every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year.</a:t>
            </a:r>
            <a:endParaRPr sz="3200">
              <a:latin typeface="Calibri"/>
              <a:cs typeface="Calibri"/>
            </a:endParaRPr>
          </a:p>
          <a:p>
            <a:pPr marL="356870" marR="8890" indent="-344805" algn="just">
              <a:lnSpc>
                <a:spcPts val="3460"/>
              </a:lnSpc>
              <a:spcBef>
                <a:spcPts val="819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1.2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billion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lack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access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clean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drinking</a:t>
            </a:r>
            <a:r>
              <a:rPr sz="32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3460"/>
              </a:lnSpc>
              <a:spcBef>
                <a:spcPts val="76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scarcity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involves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stress,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shortage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deficits,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crisis.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88894" y="281762"/>
            <a:ext cx="296608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45" dirty="0"/>
              <a:t>Water</a:t>
            </a:r>
            <a:r>
              <a:rPr spc="-85" dirty="0"/>
              <a:t> </a:t>
            </a:r>
            <a:r>
              <a:rPr spc="-10" dirty="0"/>
              <a:t>scarcity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61694"/>
            <a:ext cx="8079740" cy="438150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6870" marR="5080" indent="-344805" algn="just">
              <a:lnSpc>
                <a:spcPct val="90100"/>
              </a:lnSpc>
              <a:spcBef>
                <a:spcPts val="44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While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concept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stress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relatively 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new,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4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45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difficulty</a:t>
            </a:r>
            <a:r>
              <a:rPr sz="2800" spc="4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4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obtaining</a:t>
            </a:r>
            <a:r>
              <a:rPr sz="2800" spc="4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sources</a:t>
            </a:r>
            <a:r>
              <a:rPr sz="2800" spc="4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4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fresh</a:t>
            </a:r>
            <a:r>
              <a:rPr sz="2800" spc="4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use during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period of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time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may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result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further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depletion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deterioration</a:t>
            </a:r>
            <a:r>
              <a:rPr sz="2800" spc="6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resources. 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shortages 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may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caused 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climate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change,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altered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weather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patterns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including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droughts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floods,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increased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pollution, and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increased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human</a:t>
            </a:r>
            <a:r>
              <a:rPr sz="28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demand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overuse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302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crisis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a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potable, unpolluted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within a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region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less than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region's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demand.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7543800" cy="304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600" y="3505200"/>
            <a:ext cx="754380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1545" y="280238"/>
            <a:ext cx="574294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0" dirty="0"/>
              <a:t>World</a:t>
            </a:r>
            <a:r>
              <a:rPr sz="5400" spc="-25" dirty="0"/>
              <a:t> </a:t>
            </a:r>
            <a:r>
              <a:rPr sz="5400" spc="-35" dirty="0"/>
              <a:t>water</a:t>
            </a:r>
            <a:r>
              <a:rPr sz="5400" spc="-20" dirty="0"/>
              <a:t> scarcity</a:t>
            </a:r>
            <a:endParaRPr sz="5400"/>
          </a:p>
        </p:txBody>
      </p:sp>
      <p:sp>
        <p:nvSpPr>
          <p:cNvPr id="3" name="object 3"/>
          <p:cNvSpPr txBox="1"/>
          <p:nvPr/>
        </p:nvSpPr>
        <p:spPr>
          <a:xfrm>
            <a:off x="663244" y="1676475"/>
            <a:ext cx="8154670" cy="374522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2270" marR="55880" indent="-344805" algn="just">
              <a:lnSpc>
                <a:spcPct val="100000"/>
              </a:lnSpc>
              <a:spcBef>
                <a:spcPts val="110"/>
              </a:spcBef>
              <a:buFont typeface="Arial MT"/>
              <a:buChar char="•"/>
              <a:tabLst>
                <a:tab pos="382905" algn="l"/>
              </a:tabLst>
            </a:pP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Calibri"/>
                <a:cs typeface="Calibri"/>
              </a:rPr>
              <a:t>world’s</a:t>
            </a:r>
            <a:r>
              <a:rPr sz="4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4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2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4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5" dirty="0">
                <a:solidFill>
                  <a:srgbClr val="001F5F"/>
                </a:solidFill>
                <a:latin typeface="Calibri"/>
                <a:cs typeface="Calibri"/>
              </a:rPr>
              <a:t>rapidly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running 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dry </a:t>
            </a:r>
            <a:r>
              <a:rPr sz="4000" spc="-15" dirty="0">
                <a:solidFill>
                  <a:srgbClr val="001F5F"/>
                </a:solidFill>
                <a:latin typeface="Calibri"/>
                <a:cs typeface="Calibri"/>
              </a:rPr>
              <a:t>creating 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global 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 crisis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3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4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5" dirty="0">
                <a:solidFill>
                  <a:srgbClr val="001F5F"/>
                </a:solidFill>
                <a:latin typeface="Calibri"/>
                <a:cs typeface="Calibri"/>
              </a:rPr>
              <a:t>every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 living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being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planet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 nearly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 1/6</a:t>
            </a:r>
            <a:r>
              <a:rPr sz="3975" baseline="25157" dirty="0">
                <a:solidFill>
                  <a:srgbClr val="001F5F"/>
                </a:solidFill>
                <a:latin typeface="Calibri"/>
                <a:cs typeface="Calibri"/>
              </a:rPr>
              <a:t>th</a:t>
            </a:r>
            <a:r>
              <a:rPr sz="3975" spc="7" baseline="2515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Calibri"/>
                <a:cs typeface="Calibri"/>
              </a:rPr>
              <a:t>world’s </a:t>
            </a:r>
            <a:r>
              <a:rPr sz="4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population </a:t>
            </a:r>
            <a:r>
              <a:rPr sz="4000" spc="-2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4000" spc="-15" dirty="0">
                <a:solidFill>
                  <a:srgbClr val="001F5F"/>
                </a:solidFill>
                <a:latin typeface="Calibri"/>
                <a:cs typeface="Calibri"/>
              </a:rPr>
              <a:t>already </a:t>
            </a:r>
            <a:r>
              <a:rPr sz="4000" spc="-20" dirty="0">
                <a:solidFill>
                  <a:srgbClr val="001F5F"/>
                </a:solidFill>
                <a:latin typeface="Calibri"/>
                <a:cs typeface="Calibri"/>
              </a:rPr>
              <a:t>facing </a:t>
            </a:r>
            <a:r>
              <a:rPr sz="4000" spc="-3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4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Calibri"/>
                <a:cs typeface="Calibri"/>
              </a:rPr>
              <a:t>shortage</a:t>
            </a:r>
            <a:r>
              <a:rPr sz="4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4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4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daily</a:t>
            </a:r>
            <a:r>
              <a:rPr sz="4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basis</a:t>
            </a:r>
            <a:r>
              <a:rPr sz="44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72817" y="327482"/>
            <a:ext cx="5203190" cy="695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0" dirty="0"/>
              <a:t>Water</a:t>
            </a:r>
            <a:r>
              <a:rPr sz="4400" spc="-5" dirty="0"/>
              <a:t> </a:t>
            </a:r>
            <a:r>
              <a:rPr sz="4400" spc="-20" dirty="0"/>
              <a:t>scarcity</a:t>
            </a:r>
            <a:r>
              <a:rPr sz="4400" spc="35" dirty="0"/>
              <a:t> </a:t>
            </a:r>
            <a:r>
              <a:rPr sz="4400" spc="-5" dirty="0"/>
              <a:t>in</a:t>
            </a:r>
            <a:r>
              <a:rPr sz="4400" spc="10" dirty="0"/>
              <a:t> </a:t>
            </a:r>
            <a:r>
              <a:rPr sz="4400" spc="-5" dirty="0"/>
              <a:t>India.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6244" y="1570100"/>
            <a:ext cx="8079740" cy="439102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6870" marR="5715" indent="-344805" algn="just">
              <a:lnSpc>
                <a:spcPts val="2900"/>
              </a:lnSpc>
              <a:spcBef>
                <a:spcPts val="49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world’s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oldest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civilization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grew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around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Indus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Ganges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still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thriving.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But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not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for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long.</a:t>
            </a:r>
            <a:endParaRPr sz="27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9000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Post-independence,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importance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given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harnessing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power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water by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way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controlling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storing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through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large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Dams.</a:t>
            </a:r>
            <a:endParaRPr sz="27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64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was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need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hour. 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However,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our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cities and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towns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subsequently grown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without planning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need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vs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availability.</a:t>
            </a:r>
            <a:endParaRPr sz="27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66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1951,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per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capita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availability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about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5177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m3.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has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now reduced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about 1545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m3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2011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7582" y="185369"/>
            <a:ext cx="709040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Reasons</a:t>
            </a:r>
            <a:r>
              <a:rPr sz="3600" spc="-35" dirty="0"/>
              <a:t> </a:t>
            </a:r>
            <a:r>
              <a:rPr sz="3600" spc="-5" dirty="0"/>
              <a:t>behind</a:t>
            </a:r>
            <a:r>
              <a:rPr sz="3600" spc="-30" dirty="0"/>
              <a:t> water</a:t>
            </a:r>
            <a:r>
              <a:rPr sz="3600" spc="-10" dirty="0"/>
              <a:t> </a:t>
            </a:r>
            <a:r>
              <a:rPr sz="3600" spc="-15" dirty="0"/>
              <a:t>scarcity</a:t>
            </a:r>
            <a:r>
              <a:rPr sz="3600" spc="-5" dirty="0"/>
              <a:t> </a:t>
            </a:r>
            <a:r>
              <a:rPr sz="3600" spc="-10" dirty="0"/>
              <a:t>in</a:t>
            </a:r>
            <a:r>
              <a:rPr sz="3600" spc="-15" dirty="0"/>
              <a:t> </a:t>
            </a:r>
            <a:r>
              <a:rPr sz="3600" dirty="0"/>
              <a:t>India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1167206"/>
            <a:ext cx="8460740" cy="529526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6350" algn="just">
              <a:lnSpc>
                <a:spcPts val="2310"/>
              </a:lnSpc>
              <a:spcBef>
                <a:spcPts val="655"/>
              </a:spcBef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scarcity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mostly man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made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due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excess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population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growth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mismanagement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resources.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Some of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major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reasons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scarcity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are:</a:t>
            </a:r>
            <a:endParaRPr sz="2400">
              <a:latin typeface="Calibri"/>
              <a:cs typeface="Calibri"/>
            </a:endParaRPr>
          </a:p>
          <a:p>
            <a:pPr marL="356870" marR="6350" indent="-344805" algn="just">
              <a:lnSpc>
                <a:spcPts val="2310"/>
              </a:lnSpc>
              <a:spcBef>
                <a:spcPts val="560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Inefficient </a:t>
            </a: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use 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of </a:t>
            </a:r>
            <a:r>
              <a:rPr sz="2400" spc="-20" dirty="0">
                <a:solidFill>
                  <a:srgbClr val="00AFEF"/>
                </a:solidFill>
                <a:latin typeface="Calibri"/>
                <a:cs typeface="Calibri"/>
              </a:rPr>
              <a:t>water </a:t>
            </a:r>
            <a:r>
              <a:rPr sz="2400" spc="-15" dirty="0">
                <a:solidFill>
                  <a:srgbClr val="00AFEF"/>
                </a:solidFill>
                <a:latin typeface="Calibri"/>
                <a:cs typeface="Calibri"/>
              </a:rPr>
              <a:t>for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agriculture.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India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among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top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growers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agricultural produce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world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therefore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consumption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irrigation</a:t>
            </a:r>
            <a:r>
              <a:rPr sz="24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amongst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highest.</a:t>
            </a:r>
            <a:endParaRPr sz="24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585"/>
              </a:spcBef>
              <a:buClr>
                <a:srgbClr val="00AFEF"/>
              </a:buClr>
              <a:buFont typeface="Arial MT"/>
              <a:buChar char="•"/>
              <a:tabLst>
                <a:tab pos="427990" algn="l"/>
              </a:tabLst>
            </a:pPr>
            <a:r>
              <a:rPr dirty="0"/>
              <a:t>	</a:t>
            </a:r>
            <a:r>
              <a:rPr sz="2400" spc="-20" dirty="0">
                <a:solidFill>
                  <a:srgbClr val="00AFEF"/>
                </a:solidFill>
                <a:latin typeface="Calibri"/>
                <a:cs typeface="Calibri"/>
              </a:rPr>
              <a:t>Traditional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techniques 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of irrigation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causes maximum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loss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evaporation,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drainage,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percolation,</a:t>
            </a:r>
            <a:r>
              <a:rPr sz="2400" spc="5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4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conveyance,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excess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groundwater.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areas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come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under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traditional irrigation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techniques, 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stress for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other purposes will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continue.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solution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lies in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extensive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use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micro-irrigation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techniques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drip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sprinkler irrigation.</a:t>
            </a:r>
            <a:endParaRPr sz="24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Reduction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in</a:t>
            </a:r>
            <a:r>
              <a:rPr sz="24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traditional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24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recharging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areas.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Rapid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construction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ignoring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traditional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bodies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also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acted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recharging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mechanism.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We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need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urgently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revive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traditional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aquifers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while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implementing</a:t>
            </a:r>
            <a:r>
              <a:rPr sz="2400" spc="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new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ones.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4390" y="220421"/>
            <a:ext cx="787654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Reasons</a:t>
            </a:r>
            <a:r>
              <a:rPr spc="-50" dirty="0"/>
              <a:t> </a:t>
            </a:r>
            <a:r>
              <a:rPr dirty="0"/>
              <a:t>behind</a:t>
            </a:r>
            <a:r>
              <a:rPr spc="-40" dirty="0"/>
              <a:t> </a:t>
            </a:r>
            <a:r>
              <a:rPr spc="-30" dirty="0"/>
              <a:t>water</a:t>
            </a:r>
            <a:r>
              <a:rPr spc="-10" dirty="0"/>
              <a:t> scarcity</a:t>
            </a:r>
            <a:r>
              <a:rPr spc="-65" dirty="0"/>
              <a:t> </a:t>
            </a:r>
            <a:r>
              <a:rPr dirty="0"/>
              <a:t>in</a:t>
            </a:r>
            <a:r>
              <a:rPr spc="-20" dirty="0"/>
              <a:t> </a:t>
            </a:r>
            <a:r>
              <a:rPr dirty="0"/>
              <a:t>India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0044" y="1393317"/>
            <a:ext cx="8230234" cy="421767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356870" marR="5715" indent="-344805" algn="just">
              <a:lnSpc>
                <a:spcPct val="80000"/>
              </a:lnSpc>
              <a:spcBef>
                <a:spcPts val="695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10" dirty="0">
                <a:solidFill>
                  <a:srgbClr val="00AFEF"/>
                </a:solidFill>
                <a:latin typeface="Calibri"/>
                <a:cs typeface="Calibri"/>
              </a:rPr>
              <a:t>Release 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of chemicals </a:t>
            </a:r>
            <a:r>
              <a:rPr sz="2500" dirty="0">
                <a:solidFill>
                  <a:srgbClr val="00AFEF"/>
                </a:solidFill>
                <a:latin typeface="Calibri"/>
                <a:cs typeface="Calibri"/>
              </a:rPr>
              <a:t>and </a:t>
            </a:r>
            <a:r>
              <a:rPr sz="2500" spc="-15" dirty="0">
                <a:solidFill>
                  <a:srgbClr val="00AFEF"/>
                </a:solidFill>
                <a:latin typeface="Calibri"/>
                <a:cs typeface="Calibri"/>
              </a:rPr>
              <a:t>effluents </a:t>
            </a:r>
            <a:r>
              <a:rPr sz="2500" spc="-20" dirty="0">
                <a:solidFill>
                  <a:srgbClr val="00AFEF"/>
                </a:solidFill>
                <a:latin typeface="Calibri"/>
                <a:cs typeface="Calibri"/>
              </a:rPr>
              <a:t>into </a:t>
            </a:r>
            <a:r>
              <a:rPr sz="2500" spc="-15" dirty="0">
                <a:solidFill>
                  <a:srgbClr val="00AFEF"/>
                </a:solidFill>
                <a:latin typeface="Calibri"/>
                <a:cs typeface="Calibri"/>
              </a:rPr>
              <a:t>rivers,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streams and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ponds. Strict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monitoring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implementation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laws by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government,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NGOs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social</a:t>
            </a:r>
            <a:r>
              <a:rPr sz="25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activists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required.</a:t>
            </a:r>
            <a:endParaRPr sz="25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80000"/>
              </a:lnSpc>
              <a:spcBef>
                <a:spcPts val="600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Lack of on-time de-silting </a:t>
            </a:r>
            <a:r>
              <a:rPr sz="2500" spc="-15" dirty="0">
                <a:solidFill>
                  <a:srgbClr val="00AFEF"/>
                </a:solidFill>
                <a:latin typeface="Calibri"/>
                <a:cs typeface="Calibri"/>
              </a:rPr>
              <a:t>operations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 large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bodies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enhance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storage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capacity during monsoon.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surprising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governments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state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levels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has not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taken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this up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priority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annual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practice. This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act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alone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5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significantly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add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storage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levels.</a:t>
            </a:r>
            <a:endParaRPr sz="25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00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Lack</a:t>
            </a:r>
            <a:r>
              <a:rPr sz="250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of</a:t>
            </a:r>
            <a:r>
              <a:rPr sz="250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AFEF"/>
                </a:solidFill>
                <a:latin typeface="Calibri"/>
                <a:cs typeface="Calibri"/>
              </a:rPr>
              <a:t>efficient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2500" spc="-2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management</a:t>
            </a:r>
            <a:r>
              <a:rPr sz="2500" dirty="0">
                <a:solidFill>
                  <a:srgbClr val="00AFEF"/>
                </a:solidFill>
                <a:latin typeface="Calibri"/>
                <a:cs typeface="Calibri"/>
              </a:rPr>
              <a:t> and</a:t>
            </a:r>
            <a:r>
              <a:rPr sz="25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AFEF"/>
                </a:solidFill>
                <a:latin typeface="Calibri"/>
                <a:cs typeface="Calibri"/>
              </a:rPr>
              <a:t>distribution</a:t>
            </a:r>
            <a:r>
              <a:rPr sz="2500" spc="54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of </a:t>
            </a:r>
            <a:r>
              <a:rPr sz="250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AFEF"/>
                </a:solidFill>
                <a:latin typeface="Calibri"/>
                <a:cs typeface="Calibri"/>
              </a:rPr>
              <a:t>water </a:t>
            </a:r>
            <a:r>
              <a:rPr sz="2500" spc="-10" dirty="0">
                <a:solidFill>
                  <a:srgbClr val="00AFEF"/>
                </a:solidFill>
                <a:latin typeface="Calibri"/>
                <a:cs typeface="Calibri"/>
              </a:rPr>
              <a:t>between </a:t>
            </a:r>
            <a:r>
              <a:rPr sz="2500" spc="-5" dirty="0">
                <a:solidFill>
                  <a:srgbClr val="00AFEF"/>
                </a:solidFill>
                <a:latin typeface="Calibri"/>
                <a:cs typeface="Calibri"/>
              </a:rPr>
              <a:t>urban </a:t>
            </a:r>
            <a:r>
              <a:rPr sz="2500" spc="-10" dirty="0">
                <a:solidFill>
                  <a:srgbClr val="00AFEF"/>
                </a:solidFill>
                <a:latin typeface="Calibri"/>
                <a:cs typeface="Calibri"/>
              </a:rPr>
              <a:t>consumers,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agriculture sector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industry.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government</a:t>
            </a:r>
            <a:r>
              <a:rPr sz="2500" spc="5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needs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enhance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its</a:t>
            </a:r>
            <a:r>
              <a:rPr sz="2500" spc="5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investment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 technology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include all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at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planning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level</a:t>
            </a:r>
            <a:r>
              <a:rPr sz="25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ensure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optimization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existing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66515" y="357962"/>
            <a:ext cx="141351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5" dirty="0"/>
              <a:t>S</a:t>
            </a:r>
            <a:r>
              <a:rPr spc="10" dirty="0"/>
              <a:t>u</a:t>
            </a:r>
            <a:r>
              <a:rPr spc="35" dirty="0"/>
              <a:t>r</a:t>
            </a:r>
            <a:r>
              <a:rPr spc="-60" dirty="0"/>
              <a:t>v</a:t>
            </a:r>
            <a:r>
              <a:rPr spc="-25" dirty="0"/>
              <a:t>e</a:t>
            </a:r>
            <a:r>
              <a:rPr dirty="0"/>
              <a:t>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304925"/>
            <a:ext cx="233045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356870" algn="l"/>
                <a:tab pos="357505" algn="l"/>
                <a:tab pos="1247140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united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18866" y="1304925"/>
            <a:ext cx="2610485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591310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204" dirty="0">
                <a:solidFill>
                  <a:srgbClr val="001F5F"/>
                </a:solidFill>
                <a:latin typeface="Calibri"/>
                <a:cs typeface="Calibri"/>
              </a:rPr>
              <a:t>’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“</a:t>
            </a:r>
            <a:r>
              <a:rPr sz="3200" spc="-175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”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84875" y="1304925"/>
            <a:ext cx="2628265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10795" algn="r">
              <a:lnSpc>
                <a:spcPct val="100000"/>
              </a:lnSpc>
              <a:spcBef>
                <a:spcPts val="90"/>
              </a:spcBef>
              <a:tabLst>
                <a:tab pos="1246505" algn="l"/>
                <a:tab pos="2204085" algn="l"/>
              </a:tabLst>
            </a:pP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endParaRPr sz="32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0668" y="1792300"/>
            <a:ext cx="772985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778000" algn="l"/>
                <a:tab pos="1847850" algn="l"/>
                <a:tab pos="2500630" algn="l"/>
                <a:tab pos="3119755" algn="l"/>
                <a:tab pos="4010025" algn="l"/>
                <a:tab pos="4579620" algn="l"/>
                <a:tab pos="5040630" algn="l"/>
                <a:tab pos="5476240" algn="l"/>
                <a:tab pos="6214110" algn="l"/>
                <a:tab pos="6763384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2025,1.9	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billion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people	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will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	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living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ou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ies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eg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wi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sol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er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6244" y="2768600"/>
            <a:ext cx="8073390" cy="2658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6985">
              <a:lnSpc>
                <a:spcPct val="100000"/>
              </a:lnSpc>
              <a:spcBef>
                <a:spcPts val="90"/>
              </a:spcBef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scarcity,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2/3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world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population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could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stress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conditions.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780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million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lack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access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clean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3200">
              <a:latin typeface="Calibri"/>
              <a:cs typeface="Calibri"/>
            </a:endParaRPr>
          </a:p>
          <a:p>
            <a:pPr marL="356870" marR="508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  <a:tab pos="2399665" algn="l"/>
                <a:tab pos="3622675" algn="l"/>
                <a:tab pos="4131310" algn="l"/>
                <a:tab pos="4960620" algn="l"/>
                <a:tab pos="6476365" algn="l"/>
                <a:tab pos="7588884" algn="l"/>
              </a:tabLst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equ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cess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or 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about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884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million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people.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5178" y="159766"/>
            <a:ext cx="145923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Causes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145870"/>
            <a:ext cx="8078470" cy="5057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1.Demand</a:t>
            </a:r>
            <a:r>
              <a:rPr sz="30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3000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usage</a:t>
            </a:r>
            <a:endParaRPr sz="3000">
              <a:latin typeface="Calibri"/>
              <a:cs typeface="Calibri"/>
            </a:endParaRPr>
          </a:p>
          <a:p>
            <a:pPr marL="356870" marR="6350" indent="-344805">
              <a:lnSpc>
                <a:spcPts val="2880"/>
              </a:lnSpc>
              <a:spcBef>
                <a:spcPts val="70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Domestic: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30%</a:t>
            </a:r>
            <a:r>
              <a:rPr sz="3000" spc="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1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1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rural</a:t>
            </a:r>
            <a:r>
              <a:rPr sz="3000" spc="1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population</a:t>
            </a:r>
            <a:r>
              <a:rPr sz="3000" spc="1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lack</a:t>
            </a:r>
            <a:r>
              <a:rPr sz="3000" spc="1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access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drinking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3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Agricultural: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90%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total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endParaRPr sz="3000">
              <a:latin typeface="Calibri"/>
              <a:cs typeface="Calibri"/>
            </a:endParaRPr>
          </a:p>
          <a:p>
            <a:pPr marL="356870" marR="6985" indent="-344805">
              <a:lnSpc>
                <a:spcPts val="2880"/>
              </a:lnSpc>
              <a:spcBef>
                <a:spcPts val="700"/>
              </a:spcBef>
              <a:buFont typeface="Arial MT"/>
              <a:buChar char="•"/>
              <a:tabLst>
                <a:tab pos="356870" algn="l"/>
                <a:tab pos="357505" algn="l"/>
                <a:tab pos="2174240" algn="l"/>
                <a:tab pos="3323590" algn="l"/>
                <a:tab pos="3814445" algn="l"/>
                <a:tab pos="4802505" algn="l"/>
                <a:tab pos="5439410" algn="l"/>
                <a:tab pos="7247890" algn="l"/>
              </a:tabLst>
            </a:pPr>
            <a:r>
              <a:rPr sz="3000" spc="5" dirty="0">
                <a:solidFill>
                  <a:srgbClr val="00AFEF"/>
                </a:solidFill>
                <a:latin typeface="Calibri"/>
                <a:cs typeface="Calibri"/>
              </a:rPr>
              <a:t>I</a:t>
            </a: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ndu</a:t>
            </a:r>
            <a:r>
              <a:rPr sz="3000" spc="-50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t</a:t>
            </a:r>
            <a:r>
              <a:rPr sz="3000" spc="5" dirty="0">
                <a:solidFill>
                  <a:srgbClr val="00AFEF"/>
                </a:solidFill>
                <a:latin typeface="Calibri"/>
                <a:cs typeface="Calibri"/>
              </a:rPr>
              <a:t>r</a:t>
            </a: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i</a:t>
            </a:r>
            <a:r>
              <a:rPr sz="3000" spc="-20" dirty="0">
                <a:solidFill>
                  <a:srgbClr val="00AFEF"/>
                </a:solidFill>
                <a:latin typeface="Calibri"/>
                <a:cs typeface="Calibri"/>
              </a:rPr>
              <a:t>a</a:t>
            </a:r>
            <a:r>
              <a:rPr sz="3000" spc="20" dirty="0">
                <a:solidFill>
                  <a:srgbClr val="00AFEF"/>
                </a:solidFill>
                <a:latin typeface="Calibri"/>
                <a:cs typeface="Calibri"/>
              </a:rPr>
              <a:t>l</a:t>
            </a: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:	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r	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oth	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	i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	i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ut  (polluted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&amp;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non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polluted)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2.Supply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2880"/>
              </a:lnSpc>
              <a:spcBef>
                <a:spcPts val="70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Surface </a:t>
            </a:r>
            <a:r>
              <a:rPr sz="3000" spc="-25" dirty="0">
                <a:solidFill>
                  <a:srgbClr val="00AFE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:a)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only 48%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rainfall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ends up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indias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b)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only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18%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be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74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AFEF"/>
                </a:solidFill>
                <a:latin typeface="Calibri"/>
                <a:cs typeface="Calibri"/>
              </a:rPr>
              <a:t>Ground</a:t>
            </a: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AFEF"/>
                </a:solidFill>
                <a:latin typeface="Calibri"/>
                <a:cs typeface="Calibri"/>
              </a:rPr>
              <a:t>water:</a:t>
            </a:r>
            <a:r>
              <a:rPr sz="30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AFEF"/>
                </a:solidFill>
                <a:latin typeface="Calibri"/>
                <a:cs typeface="Calibri"/>
              </a:rPr>
              <a:t>a)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82%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goes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irrigation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agricultural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purposes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AFEF"/>
                </a:solidFill>
                <a:latin typeface="Calibri"/>
                <a:cs typeface="Calibri"/>
              </a:rPr>
              <a:t>b)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only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18%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divided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domestic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industrial.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5178" y="319862"/>
            <a:ext cx="14598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5" dirty="0"/>
              <a:t>Causes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365503"/>
            <a:ext cx="8306434" cy="46913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3.Climate</a:t>
            </a:r>
            <a:r>
              <a:rPr sz="30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change</a:t>
            </a:r>
            <a:endParaRPr sz="3000">
              <a:latin typeface="Calibri"/>
              <a:cs typeface="Calibri"/>
            </a:endParaRPr>
          </a:p>
          <a:p>
            <a:pPr marL="356870" marR="1041400" indent="-344805">
              <a:lnSpc>
                <a:spcPts val="3240"/>
              </a:lnSpc>
              <a:spcBef>
                <a:spcPts val="7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Climate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change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exacerbating</a:t>
            </a:r>
            <a:r>
              <a:rPr sz="30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depleting </a:t>
            </a:r>
            <a:r>
              <a:rPr sz="3000" spc="-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supply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7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4.Population</a:t>
            </a:r>
            <a:endParaRPr sz="3000">
              <a:latin typeface="Calibri"/>
              <a:cs typeface="Calibri"/>
            </a:endParaRPr>
          </a:p>
          <a:p>
            <a:pPr marL="356870" marR="6350" indent="-344805">
              <a:lnSpc>
                <a:spcPts val="324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  <a:tab pos="1539875" algn="l"/>
                <a:tab pos="2884805" algn="l"/>
                <a:tab pos="3622675" algn="l"/>
                <a:tab pos="4778375" algn="l"/>
                <a:tab pos="653732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ia	ne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ds	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	</a:t>
            </a:r>
            <a:r>
              <a:rPr sz="3000" spc="-95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	b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oo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ng	ag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ic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 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production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order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feed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its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growing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population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5.Pollution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polluted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seeps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 ground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contaminates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agricultural products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when used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irrigation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484073"/>
            <a:ext cx="29775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35" dirty="0">
                <a:latin typeface="Cambria"/>
                <a:cs typeface="Cambria"/>
              </a:rPr>
              <a:t>T</a:t>
            </a:r>
            <a:r>
              <a:rPr sz="1900" spc="235" dirty="0">
                <a:latin typeface="Cambria"/>
                <a:cs typeface="Cambria"/>
              </a:rPr>
              <a:t>ANK</a:t>
            </a:r>
            <a:r>
              <a:rPr sz="1900" spc="190" dirty="0">
                <a:latin typeface="Cambria"/>
                <a:cs typeface="Cambria"/>
              </a:rPr>
              <a:t> </a:t>
            </a:r>
            <a:r>
              <a:rPr sz="2400" spc="195" dirty="0">
                <a:latin typeface="Cambria"/>
                <a:cs typeface="Cambria"/>
              </a:rPr>
              <a:t>W</a:t>
            </a:r>
            <a:r>
              <a:rPr sz="1900" spc="195" dirty="0">
                <a:latin typeface="Cambria"/>
                <a:cs typeface="Cambria"/>
              </a:rPr>
              <a:t>ATER</a:t>
            </a:r>
            <a:r>
              <a:rPr sz="1900" spc="210" dirty="0">
                <a:latin typeface="Cambria"/>
                <a:cs typeface="Cambria"/>
              </a:rPr>
              <a:t> </a:t>
            </a:r>
            <a:r>
              <a:rPr sz="2400" spc="240" dirty="0">
                <a:latin typeface="Cambria"/>
                <a:cs typeface="Cambria"/>
              </a:rPr>
              <a:t>B</a:t>
            </a:r>
            <a:r>
              <a:rPr sz="1900" spc="240" dirty="0">
                <a:latin typeface="Cambria"/>
                <a:cs typeface="Cambria"/>
              </a:rPr>
              <a:t>ODIES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439036"/>
            <a:ext cx="8154670" cy="45720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algn="just">
              <a:lnSpc>
                <a:spcPts val="2590"/>
              </a:lnSpc>
              <a:spcBef>
                <a:spcPts val="425"/>
              </a:spcBef>
            </a:pPr>
            <a:r>
              <a:rPr sz="2400" spc="165" dirty="0">
                <a:latin typeface="Cambria"/>
                <a:cs typeface="Cambria"/>
              </a:rPr>
              <a:t>In </a:t>
            </a:r>
            <a:r>
              <a:rPr sz="2400" spc="125" dirty="0">
                <a:latin typeface="Cambria"/>
                <a:cs typeface="Cambria"/>
              </a:rPr>
              <a:t>many </a:t>
            </a:r>
            <a:r>
              <a:rPr sz="2400" spc="90" dirty="0">
                <a:latin typeface="Cambria"/>
                <a:cs typeface="Cambria"/>
              </a:rPr>
              <a:t>parts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130" dirty="0">
                <a:latin typeface="Cambria"/>
                <a:cs typeface="Cambria"/>
              </a:rPr>
              <a:t>India, </a:t>
            </a:r>
            <a:r>
              <a:rPr sz="2400" spc="80" dirty="0">
                <a:latin typeface="Cambria"/>
                <a:cs typeface="Cambria"/>
              </a:rPr>
              <a:t>irrigation </a:t>
            </a:r>
            <a:r>
              <a:rPr sz="2400" spc="114" dirty="0">
                <a:latin typeface="Cambria"/>
                <a:cs typeface="Cambria"/>
              </a:rPr>
              <a:t>has </a:t>
            </a:r>
            <a:r>
              <a:rPr sz="2400" spc="85" dirty="0">
                <a:latin typeface="Cambria"/>
                <a:cs typeface="Cambria"/>
              </a:rPr>
              <a:t>traditionally </a:t>
            </a:r>
            <a:r>
              <a:rPr sz="2400" spc="50" dirty="0">
                <a:latin typeface="Cambria"/>
                <a:cs typeface="Cambria"/>
              </a:rPr>
              <a:t>been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tank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based</a:t>
            </a:r>
            <a:endParaRPr sz="2400">
              <a:latin typeface="Cambria"/>
              <a:cs typeface="Cambria"/>
            </a:endParaRPr>
          </a:p>
          <a:p>
            <a:pPr marL="12700" marR="5080" indent="915035" algn="just">
              <a:lnSpc>
                <a:spcPct val="90000"/>
              </a:lnSpc>
              <a:spcBef>
                <a:spcPts val="570"/>
              </a:spcBef>
            </a:pPr>
            <a:r>
              <a:rPr sz="2400" spc="165" dirty="0">
                <a:latin typeface="Cambria"/>
                <a:cs typeface="Cambria"/>
              </a:rPr>
              <a:t>In </a:t>
            </a:r>
            <a:r>
              <a:rPr sz="2400" spc="75" dirty="0">
                <a:latin typeface="Cambria"/>
                <a:cs typeface="Cambria"/>
              </a:rPr>
              <a:t>major </a:t>
            </a:r>
            <a:r>
              <a:rPr sz="2400" spc="80" dirty="0">
                <a:latin typeface="Cambria"/>
                <a:cs typeface="Cambria"/>
              </a:rPr>
              <a:t>irrigation </a:t>
            </a:r>
            <a:r>
              <a:rPr sz="2400" spc="95" dirty="0">
                <a:latin typeface="Cambria"/>
                <a:cs typeface="Cambria"/>
              </a:rPr>
              <a:t>system, </a:t>
            </a:r>
            <a:r>
              <a:rPr sz="2400" spc="90" dirty="0">
                <a:latin typeface="Cambria"/>
                <a:cs typeface="Cambria"/>
              </a:rPr>
              <a:t>Irrigation </a:t>
            </a:r>
            <a:r>
              <a:rPr sz="2400" spc="95" dirty="0">
                <a:latin typeface="Cambria"/>
                <a:cs typeface="Cambria"/>
              </a:rPr>
              <a:t>canals </a:t>
            </a:r>
            <a:r>
              <a:rPr sz="2400" spc="25" dirty="0">
                <a:latin typeface="Cambria"/>
                <a:cs typeface="Cambria"/>
              </a:rPr>
              <a:t>covers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only </a:t>
            </a:r>
            <a:r>
              <a:rPr sz="2400" spc="10" dirty="0">
                <a:latin typeface="Cambria"/>
                <a:cs typeface="Cambria"/>
              </a:rPr>
              <a:t>367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100" dirty="0">
                <a:latin typeface="Cambria"/>
                <a:cs typeface="Cambria"/>
              </a:rPr>
              <a:t>agricultural </a:t>
            </a:r>
            <a:r>
              <a:rPr sz="2400" spc="120" dirty="0">
                <a:latin typeface="Cambria"/>
                <a:cs typeface="Cambria"/>
              </a:rPr>
              <a:t>land. </a:t>
            </a:r>
            <a:r>
              <a:rPr sz="2400" spc="114" dirty="0">
                <a:latin typeface="Cambria"/>
                <a:cs typeface="Cambria"/>
              </a:rPr>
              <a:t>Remaining </a:t>
            </a:r>
            <a:r>
              <a:rPr sz="2400" spc="-40" dirty="0">
                <a:latin typeface="Cambria"/>
                <a:cs typeface="Cambria"/>
              </a:rPr>
              <a:t>64%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110" dirty="0">
                <a:latin typeface="Cambria"/>
                <a:cs typeface="Cambria"/>
              </a:rPr>
              <a:t>rain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fed </a:t>
            </a:r>
            <a:r>
              <a:rPr sz="2400" spc="65" dirty="0">
                <a:latin typeface="Cambria"/>
                <a:cs typeface="Cambria"/>
              </a:rPr>
              <a:t>ground </a:t>
            </a:r>
            <a:r>
              <a:rPr sz="2400" spc="80" dirty="0">
                <a:latin typeface="Cambria"/>
                <a:cs typeface="Cambria"/>
              </a:rPr>
              <a:t>water </a:t>
            </a:r>
            <a:r>
              <a:rPr sz="2400" spc="85" dirty="0">
                <a:latin typeface="Cambria"/>
                <a:cs typeface="Cambria"/>
              </a:rPr>
              <a:t>irrigated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20" dirty="0">
                <a:latin typeface="Cambria"/>
                <a:cs typeface="Cambria"/>
              </a:rPr>
              <a:t>natural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90" dirty="0">
                <a:latin typeface="Cambria"/>
                <a:cs typeface="Cambria"/>
              </a:rPr>
              <a:t>artificial </a:t>
            </a:r>
            <a:r>
              <a:rPr sz="2400" spc="140" dirty="0">
                <a:latin typeface="Cambria"/>
                <a:cs typeface="Cambria"/>
              </a:rPr>
              <a:t>tank 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Irrigated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crop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lands.</a:t>
            </a:r>
            <a:endParaRPr sz="2400">
              <a:latin typeface="Cambria"/>
              <a:cs typeface="Cambria"/>
            </a:endParaRPr>
          </a:p>
          <a:p>
            <a:pPr marL="287020" marR="7620" indent="-274955" algn="just">
              <a:lnSpc>
                <a:spcPct val="901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90" dirty="0">
                <a:latin typeface="Cambria"/>
                <a:cs typeface="Cambria"/>
              </a:rPr>
              <a:t>Despite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this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crucial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dependence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tanks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wells,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India </a:t>
            </a:r>
            <a:r>
              <a:rPr sz="2400" spc="114" dirty="0">
                <a:latin typeface="Cambria"/>
                <a:cs typeface="Cambria"/>
              </a:rPr>
              <a:t>has </a:t>
            </a:r>
            <a:r>
              <a:rPr sz="2400" spc="60" dirty="0">
                <a:latin typeface="Cambria"/>
                <a:cs typeface="Cambria"/>
              </a:rPr>
              <a:t>witnessed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70" dirty="0">
                <a:latin typeface="Cambria"/>
                <a:cs typeface="Cambria"/>
              </a:rPr>
              <a:t>negligence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65" dirty="0">
                <a:latin typeface="Cambria"/>
                <a:cs typeface="Cambria"/>
              </a:rPr>
              <a:t>destructions </a:t>
            </a:r>
            <a:r>
              <a:rPr sz="2400" dirty="0">
                <a:latin typeface="Cambria"/>
                <a:cs typeface="Cambria"/>
              </a:rPr>
              <a:t>of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thousands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tanks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gross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misuse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water.</a:t>
            </a:r>
            <a:endParaRPr sz="2400">
              <a:latin typeface="Cambria"/>
              <a:cs typeface="Cambria"/>
            </a:endParaRPr>
          </a:p>
          <a:p>
            <a:pPr marL="287020" marR="5715" indent="-274955" algn="just">
              <a:lnSpc>
                <a:spcPct val="90100"/>
              </a:lnSpc>
              <a:spcBef>
                <a:spcPts val="59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2745" algn="l"/>
              </a:tabLst>
            </a:pPr>
            <a:r>
              <a:rPr dirty="0"/>
              <a:t>	</a:t>
            </a:r>
            <a:r>
              <a:rPr sz="2400" spc="85" dirty="0">
                <a:latin typeface="Cambria"/>
                <a:cs typeface="Cambria"/>
              </a:rPr>
              <a:t>There</a:t>
            </a:r>
            <a:r>
              <a:rPr sz="2400" spc="70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need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to</a:t>
            </a:r>
            <a:r>
              <a:rPr sz="2400" spc="55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reform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appropriate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legal 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structure </a:t>
            </a:r>
            <a:r>
              <a:rPr sz="2400" spc="135" dirty="0">
                <a:latin typeface="Cambria"/>
                <a:cs typeface="Cambria"/>
              </a:rPr>
              <a:t>that </a:t>
            </a:r>
            <a:r>
              <a:rPr sz="2400" spc="65" dirty="0">
                <a:latin typeface="Cambria"/>
                <a:cs typeface="Cambria"/>
              </a:rPr>
              <a:t>will </a:t>
            </a:r>
            <a:r>
              <a:rPr sz="2400" spc="50" dirty="0">
                <a:latin typeface="Cambria"/>
                <a:cs typeface="Cambria"/>
              </a:rPr>
              <a:t>support </a:t>
            </a:r>
            <a:r>
              <a:rPr sz="2400" spc="60" dirty="0">
                <a:latin typeface="Cambria"/>
                <a:cs typeface="Cambria"/>
              </a:rPr>
              <a:t>local </a:t>
            </a:r>
            <a:r>
              <a:rPr sz="2400" spc="40" dirty="0">
                <a:latin typeface="Cambria"/>
                <a:cs typeface="Cambria"/>
              </a:rPr>
              <a:t>controls </a:t>
            </a:r>
            <a:r>
              <a:rPr sz="2400" spc="105" dirty="0">
                <a:latin typeface="Cambria"/>
                <a:cs typeface="Cambria"/>
              </a:rPr>
              <a:t>and </a:t>
            </a:r>
            <a:r>
              <a:rPr sz="2400" spc="40" dirty="0">
                <a:latin typeface="Cambria"/>
                <a:cs typeface="Cambria"/>
              </a:rPr>
              <a:t>provides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incentives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sustainable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5" dirty="0">
                <a:latin typeface="Cambria"/>
                <a:cs typeface="Cambria"/>
              </a:rPr>
              <a:t>equitable use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tanks.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8707" y="281762"/>
            <a:ext cx="139255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5" dirty="0"/>
              <a:t>E</a:t>
            </a:r>
            <a:r>
              <a:rPr spc="-50" dirty="0"/>
              <a:t>f</a:t>
            </a:r>
            <a:r>
              <a:rPr spc="-100" dirty="0"/>
              <a:t>f</a:t>
            </a:r>
            <a:r>
              <a:rPr dirty="0"/>
              <a:t>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444" y="1335404"/>
            <a:ext cx="8079105" cy="48742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356870" marR="7620" indent="-344805" algn="just">
              <a:lnSpc>
                <a:spcPts val="3240"/>
              </a:lnSpc>
              <a:spcBef>
                <a:spcPts val="50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1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out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every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4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deaths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age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5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worldwide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to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related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disease.</a:t>
            </a:r>
            <a:endParaRPr sz="3000">
              <a:latin typeface="Calibri"/>
              <a:cs typeface="Calibri"/>
            </a:endParaRPr>
          </a:p>
          <a:p>
            <a:pPr marL="356870" marR="7620" indent="-344805" algn="just">
              <a:lnSpc>
                <a:spcPts val="324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80%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illness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cause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unsafe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sanitation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condition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world.</a:t>
            </a:r>
            <a:endParaRPr sz="3000">
              <a:latin typeface="Calibri"/>
              <a:cs typeface="Calibri"/>
            </a:endParaRPr>
          </a:p>
          <a:p>
            <a:pPr marL="356870" marR="5715" indent="-344805" algn="just">
              <a:lnSpc>
                <a:spcPts val="324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Every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day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rural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communities 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poor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urban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centres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.hundreds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millions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suffer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lack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access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clean,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safe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68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Women's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girls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especially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bear 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burden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walking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miles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time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gather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from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streams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ponds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full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water-borne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disease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making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them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their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family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sick.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3113" rIns="0" bIns="0" rtlCol="0">
            <a:spAutoFit/>
          </a:bodyPr>
          <a:lstStyle/>
          <a:p>
            <a:pPr marL="2609215" marR="5080" indent="-2216785">
              <a:lnSpc>
                <a:spcPct val="100000"/>
              </a:lnSpc>
              <a:spcBef>
                <a:spcPts val="100"/>
              </a:spcBef>
            </a:pPr>
            <a:r>
              <a:rPr sz="3600" spc="-45" dirty="0"/>
              <a:t>Water</a:t>
            </a:r>
            <a:r>
              <a:rPr sz="3600" spc="-20" dirty="0"/>
              <a:t> </a:t>
            </a:r>
            <a:r>
              <a:rPr sz="3600" spc="-15" dirty="0"/>
              <a:t>scarcity</a:t>
            </a:r>
            <a:r>
              <a:rPr sz="3600" spc="20" dirty="0"/>
              <a:t> </a:t>
            </a:r>
            <a:r>
              <a:rPr sz="3600" spc="-15" dirty="0"/>
              <a:t>can </a:t>
            </a:r>
            <a:r>
              <a:rPr sz="3600" spc="-5" dirty="0"/>
              <a:t>be</a:t>
            </a:r>
            <a:r>
              <a:rPr sz="3600" spc="-15" dirty="0"/>
              <a:t> </a:t>
            </a:r>
            <a:r>
              <a:rPr sz="3600" dirty="0"/>
              <a:t>a </a:t>
            </a:r>
            <a:r>
              <a:rPr sz="3600" spc="-10" dirty="0"/>
              <a:t>result </a:t>
            </a:r>
            <a:r>
              <a:rPr sz="3600" spc="-5" dirty="0"/>
              <a:t>of </a:t>
            </a:r>
            <a:r>
              <a:rPr sz="3600" spc="-15" dirty="0"/>
              <a:t>two </a:t>
            </a:r>
            <a:r>
              <a:rPr sz="3600" spc="-800" dirty="0"/>
              <a:t> </a:t>
            </a:r>
            <a:r>
              <a:rPr sz="3600" dirty="0"/>
              <a:t>mechanisms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1510306"/>
            <a:ext cx="8074025" cy="446595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49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Physical</a:t>
            </a:r>
            <a:r>
              <a:rPr sz="3200" spc="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3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scarcity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Economic</a:t>
            </a:r>
            <a:r>
              <a:rPr sz="3200" spc="2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Scarcity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har char="•"/>
            </a:pPr>
            <a:endParaRPr sz="4100">
              <a:latin typeface="Calibri"/>
              <a:cs typeface="Calibri"/>
            </a:endParaRPr>
          </a:p>
          <a:p>
            <a:pPr marL="356870" marR="5080" indent="-344805" algn="just">
              <a:lnSpc>
                <a:spcPts val="3460"/>
              </a:lnSpc>
              <a:spcBef>
                <a:spcPts val="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physical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 scarcity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result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inadequate</a:t>
            </a:r>
            <a:r>
              <a:rPr sz="3200" spc="3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natural</a:t>
            </a:r>
            <a:r>
              <a:rPr sz="3200" spc="3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3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200" spc="3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supply </a:t>
            </a:r>
            <a:r>
              <a:rPr sz="3200" spc="-7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regions</a:t>
            </a:r>
            <a:r>
              <a:rPr sz="32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demand.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1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5" dirty="0">
                <a:solidFill>
                  <a:srgbClr val="00AFEF"/>
                </a:solidFill>
                <a:latin typeface="Calibri"/>
                <a:cs typeface="Calibri"/>
              </a:rPr>
              <a:t>Economic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AFE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AFEF"/>
                </a:solidFill>
                <a:latin typeface="Calibri"/>
                <a:cs typeface="Calibri"/>
              </a:rPr>
              <a:t>scarcity</a:t>
            </a:r>
            <a:r>
              <a:rPr sz="32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result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poor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management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sufficient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resources.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4054" y="495680"/>
            <a:ext cx="71653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States</a:t>
            </a:r>
            <a:r>
              <a:rPr spc="-30" dirty="0"/>
              <a:t> </a:t>
            </a:r>
            <a:r>
              <a:rPr spc="-5" dirty="0"/>
              <a:t>hit</a:t>
            </a:r>
            <a:r>
              <a:rPr spc="-25" dirty="0"/>
              <a:t> </a:t>
            </a:r>
            <a:r>
              <a:rPr spc="-5" dirty="0"/>
              <a:t>by</a:t>
            </a:r>
            <a:r>
              <a:rPr spc="-35" dirty="0"/>
              <a:t> </a:t>
            </a:r>
            <a:r>
              <a:rPr spc="-30" dirty="0"/>
              <a:t>water</a:t>
            </a:r>
            <a:r>
              <a:rPr dirty="0"/>
              <a:t> </a:t>
            </a:r>
            <a:r>
              <a:rPr spc="-10" dirty="0"/>
              <a:t>scarcity</a:t>
            </a:r>
            <a:r>
              <a:rPr spc="-65" dirty="0"/>
              <a:t> </a:t>
            </a:r>
            <a:r>
              <a:rPr dirty="0"/>
              <a:t>in</a:t>
            </a:r>
            <a:r>
              <a:rPr spc="-20" dirty="0"/>
              <a:t> </a:t>
            </a:r>
            <a:r>
              <a:rPr spc="5" dirty="0"/>
              <a:t>India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10306"/>
            <a:ext cx="3293110" cy="431990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49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Rajasthan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Gujarat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Maharashtra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Uttar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Pradesh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Madhya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Pradesh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9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Chhattisgarh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Andra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Pradesh</a:t>
            </a:r>
            <a:endParaRPr sz="32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3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Tamil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Nadu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406" y="129667"/>
            <a:ext cx="7626350" cy="1246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38450" marR="5080" indent="-2826385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Solutions</a:t>
            </a:r>
            <a:r>
              <a:rPr spc="-10" dirty="0"/>
              <a:t> </a:t>
            </a:r>
            <a:r>
              <a:rPr spc="-20" dirty="0"/>
              <a:t>to</a:t>
            </a:r>
            <a:r>
              <a:rPr dirty="0"/>
              <a:t> </a:t>
            </a:r>
            <a:r>
              <a:rPr spc="-20" dirty="0"/>
              <a:t>overcome</a:t>
            </a:r>
            <a:r>
              <a:rPr spc="-25" dirty="0"/>
              <a:t> </a:t>
            </a:r>
            <a:r>
              <a:rPr spc="-30" dirty="0"/>
              <a:t>water</a:t>
            </a:r>
            <a:r>
              <a:rPr spc="10" dirty="0"/>
              <a:t> </a:t>
            </a:r>
            <a:r>
              <a:rPr spc="-10" dirty="0"/>
              <a:t>scarcity </a:t>
            </a:r>
            <a:r>
              <a:rPr spc="-890" dirty="0"/>
              <a:t> </a:t>
            </a:r>
            <a:r>
              <a:rPr spc="-10" dirty="0"/>
              <a:t>problems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63700"/>
            <a:ext cx="8080375" cy="427990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6870" marR="6985" indent="-344805" algn="just">
              <a:lnSpc>
                <a:spcPct val="90000"/>
              </a:lnSpc>
              <a:spcBef>
                <a:spcPts val="459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amount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 is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wasted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during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dish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washing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home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significant.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We</a:t>
            </a:r>
            <a:r>
              <a:rPr sz="3000" spc="5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need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change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our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dish washing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methods 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minimize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habit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keeping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running.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small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step here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make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significant saving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consumption.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Every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independent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home/flat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group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housing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colony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must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have rain 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harvesting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facility.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If 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efficiently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designed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properly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managed,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alone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reduce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demand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significantly.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3113" rIns="0" bIns="0" rtlCol="0">
            <a:spAutoFit/>
          </a:bodyPr>
          <a:lstStyle/>
          <a:p>
            <a:pPr marL="2889250" marR="5080" indent="-2536825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Solutions </a:t>
            </a:r>
            <a:r>
              <a:rPr sz="3600" spc="-15" dirty="0"/>
              <a:t>to </a:t>
            </a:r>
            <a:r>
              <a:rPr sz="3600" spc="-20" dirty="0"/>
              <a:t>overcome </a:t>
            </a:r>
            <a:r>
              <a:rPr sz="3600" spc="-25" dirty="0"/>
              <a:t>water </a:t>
            </a:r>
            <a:r>
              <a:rPr sz="3600" spc="-15" dirty="0"/>
              <a:t>scarcity </a:t>
            </a:r>
            <a:r>
              <a:rPr sz="3600" spc="-800" dirty="0"/>
              <a:t> </a:t>
            </a:r>
            <a:r>
              <a:rPr sz="3600" spc="-15" dirty="0"/>
              <a:t>problems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1563700"/>
            <a:ext cx="8079105" cy="46913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6870" marR="6985" indent="-344805" algn="just">
              <a:lnSpc>
                <a:spcPct val="90000"/>
              </a:lnSpc>
              <a:spcBef>
                <a:spcPts val="459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Waste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treatment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recycling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non-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drinking purposes.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Several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low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cost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technologies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 available that can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implemented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group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housing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areas.</a:t>
            </a:r>
            <a:endParaRPr sz="3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2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Very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often,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see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leaking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our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homes,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public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areas and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colonies.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small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steady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leak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cause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loss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of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226,800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liters</a:t>
            </a:r>
            <a:r>
              <a:rPr sz="3000" spc="6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year!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Unless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aware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conscious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wastage we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will not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able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avail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basic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quantity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need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carry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our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normal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lives.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3846" y="495680"/>
            <a:ext cx="7595234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Available</a:t>
            </a:r>
            <a:r>
              <a:rPr spc="-55" dirty="0"/>
              <a:t> </a:t>
            </a:r>
            <a:r>
              <a:rPr spc="-15" dirty="0"/>
              <a:t>renewable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dirty="0"/>
              <a:t> </a:t>
            </a:r>
            <a:r>
              <a:rPr spc="-10" dirty="0"/>
              <a:t>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45717"/>
            <a:ext cx="8078470" cy="406527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356870" marR="5080" indent="-344805" algn="just">
              <a:lnSpc>
                <a:spcPct val="80000"/>
              </a:lnSpc>
              <a:spcBef>
                <a:spcPts val="695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These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defined as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average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manual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flow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rivers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recharge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aquifers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generated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precipitation.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distinguishes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natural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situation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(natural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renewable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resources),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which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corresponds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situation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without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human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influence,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Natural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renewable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total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amount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country’s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(internal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external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resources),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both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groundwater,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generated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through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cycle.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amount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computed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on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yearly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basis.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Renewable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computed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basis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cycle.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They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represent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long-term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average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annual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(surface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water)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groundwater.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0046" y="372821"/>
            <a:ext cx="7598409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5" dirty="0"/>
              <a:t>Available</a:t>
            </a:r>
            <a:r>
              <a:rPr spc="-60" dirty="0"/>
              <a:t> </a:t>
            </a:r>
            <a:r>
              <a:rPr spc="-10" dirty="0"/>
              <a:t>renewable</a:t>
            </a:r>
            <a:r>
              <a:rPr spc="-60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54861"/>
            <a:ext cx="8080375" cy="4186554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356870" marR="6350" indent="-344805" algn="just">
              <a:lnSpc>
                <a:spcPct val="80000"/>
              </a:lnSpc>
              <a:spcBef>
                <a:spcPts val="635"/>
              </a:spcBef>
              <a:buFont typeface="Arial MT"/>
              <a:buChar char="•"/>
              <a:tabLst>
                <a:tab pos="357505" algn="l"/>
              </a:tabLst>
            </a:pP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Non-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human time-scale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thus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considered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non-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renewable.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computation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actual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resources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 water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resources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groundwater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bodies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(deep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aquifers)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negligible 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rate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recharge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country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takes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account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possible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reductions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resulting</a:t>
            </a:r>
            <a:r>
              <a:rPr sz="2200" spc="4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200" spc="4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abstraction</a:t>
            </a:r>
            <a:r>
              <a:rPr sz="2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upstream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countries</a:t>
            </a:r>
            <a:endParaRPr sz="2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525"/>
              </a:spcBef>
              <a:buFont typeface="Arial MT"/>
              <a:buChar char="•"/>
              <a:tabLst>
                <a:tab pos="357505" algn="l"/>
              </a:tabLst>
            </a:pP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Actual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resources.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These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defined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as the sum 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internal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(IRWR)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external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(ERWR),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taking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consideration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quantity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flow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reserved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upstream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downstream countries through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formal 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2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informal agreements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treaties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possible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reduction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external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flow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due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upstream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abstraction.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Unlike natural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resources,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actual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renewable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resources vary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with time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consumption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patterns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and,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therefore,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must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associated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specific</a:t>
            </a:r>
            <a:r>
              <a:rPr sz="2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45" dirty="0">
                <a:solidFill>
                  <a:srgbClr val="001F5F"/>
                </a:solidFill>
                <a:latin typeface="Calibri"/>
                <a:cs typeface="Calibri"/>
              </a:rPr>
              <a:t>year.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4366" y="243967"/>
            <a:ext cx="6744970" cy="1246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5075" marR="5080" indent="-1223010">
              <a:lnSpc>
                <a:spcPct val="100000"/>
              </a:lnSpc>
              <a:spcBef>
                <a:spcPts val="105"/>
              </a:spcBef>
            </a:pPr>
            <a:r>
              <a:rPr dirty="0"/>
              <a:t>The</a:t>
            </a:r>
            <a:r>
              <a:rPr spc="-20" dirty="0"/>
              <a:t> </a:t>
            </a:r>
            <a:r>
              <a:rPr spc="-45" dirty="0"/>
              <a:t>Water</a:t>
            </a:r>
            <a:r>
              <a:rPr spc="-15" dirty="0"/>
              <a:t> </a:t>
            </a:r>
            <a:r>
              <a:rPr dirty="0"/>
              <a:t>Balance</a:t>
            </a:r>
            <a:r>
              <a:rPr spc="-30" dirty="0"/>
              <a:t> </a:t>
            </a:r>
            <a:r>
              <a:rPr dirty="0"/>
              <a:t>as</a:t>
            </a:r>
            <a:r>
              <a:rPr spc="-20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spc="-10" dirty="0"/>
              <a:t>Result</a:t>
            </a:r>
            <a:r>
              <a:rPr spc="-35" dirty="0"/>
              <a:t> </a:t>
            </a:r>
            <a:r>
              <a:rPr spc="-5" dirty="0"/>
              <a:t>of </a:t>
            </a:r>
            <a:r>
              <a:rPr spc="-890" dirty="0"/>
              <a:t> </a:t>
            </a:r>
            <a:r>
              <a:rPr dirty="0"/>
              <a:t>Human</a:t>
            </a:r>
            <a:r>
              <a:rPr spc="-45" dirty="0"/>
              <a:t> </a:t>
            </a:r>
            <a:r>
              <a:rPr spc="-20" dirty="0"/>
              <a:t>Interference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685619"/>
            <a:ext cx="8076565" cy="310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spcBef>
                <a:spcPts val="11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Human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activity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potential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indirectly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directly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affect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quantity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natural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flow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regime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river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system.</a:t>
            </a:r>
            <a:endParaRPr sz="28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Indirect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impacts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hydrologic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cycle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result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land-use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changes.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Direct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impacts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800" spc="6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result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diversions,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withdrawals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discharges,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dams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(flow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regulation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storage).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0648" y="274066"/>
            <a:ext cx="436943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Human</a:t>
            </a:r>
            <a:r>
              <a:rPr spc="-80" dirty="0"/>
              <a:t> </a:t>
            </a:r>
            <a:r>
              <a:rPr spc="-20" dirty="0"/>
              <a:t>interferences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310462"/>
            <a:ext cx="8079105" cy="5076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Man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influences 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hydrological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cycle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several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ways,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either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protect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himself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against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60" dirty="0">
                <a:solidFill>
                  <a:srgbClr val="001F5F"/>
                </a:solidFill>
                <a:latin typeface="Calibri"/>
                <a:cs typeface="Calibri"/>
              </a:rPr>
              <a:t>Water,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or to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try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make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use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next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main activities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distinguished: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Flood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protection,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Irrigation,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Drainage,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Groundwater</a:t>
            </a:r>
            <a:r>
              <a:rPr sz="24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withdrawal,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supply,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Sanitation,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regulation,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Power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generation,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Navigation.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0648" y="311861"/>
            <a:ext cx="43681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Human</a:t>
            </a:r>
            <a:r>
              <a:rPr spc="-90" dirty="0"/>
              <a:t> </a:t>
            </a:r>
            <a:r>
              <a:rPr spc="-20" dirty="0"/>
              <a:t>interferences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59204"/>
            <a:ext cx="7894955" cy="505714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 marR="1101725">
              <a:lnSpc>
                <a:spcPts val="3240"/>
              </a:lnSpc>
              <a:spcBef>
                <a:spcPts val="505"/>
              </a:spcBef>
            </a:pP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Unfortunately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there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also a number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unproductive</a:t>
            </a:r>
            <a:r>
              <a:rPr sz="30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interferences</a:t>
            </a:r>
            <a:r>
              <a:rPr sz="30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man,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as:</a:t>
            </a:r>
            <a:endParaRPr sz="3000">
              <a:latin typeface="Calibri"/>
              <a:cs typeface="Calibri"/>
            </a:endParaRPr>
          </a:p>
          <a:p>
            <a:pPr marL="289560" indent="-277495">
              <a:lnSpc>
                <a:spcPct val="100000"/>
              </a:lnSpc>
              <a:spcBef>
                <a:spcPts val="315"/>
              </a:spcBef>
              <a:buChar char="•"/>
              <a:tabLst>
                <a:tab pos="29019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Discharge</a:t>
            </a:r>
            <a:r>
              <a:rPr sz="30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wastes,</a:t>
            </a:r>
            <a:endParaRPr sz="3000">
              <a:latin typeface="Calibri"/>
              <a:cs typeface="Calibri"/>
            </a:endParaRPr>
          </a:p>
          <a:p>
            <a:pPr marL="289560" indent="-277495">
              <a:lnSpc>
                <a:spcPct val="100000"/>
              </a:lnSpc>
              <a:spcBef>
                <a:spcPts val="365"/>
              </a:spcBef>
              <a:buChar char="•"/>
              <a:tabLst>
                <a:tab pos="29019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Discharge</a:t>
            </a:r>
            <a:r>
              <a:rPr sz="30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polluted</a:t>
            </a:r>
            <a:r>
              <a:rPr sz="30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water,</a:t>
            </a:r>
            <a:endParaRPr sz="3000">
              <a:latin typeface="Calibri"/>
              <a:cs typeface="Calibri"/>
            </a:endParaRPr>
          </a:p>
          <a:p>
            <a:pPr marL="289560" indent="-277495">
              <a:lnSpc>
                <a:spcPct val="100000"/>
              </a:lnSpc>
              <a:spcBef>
                <a:spcPts val="360"/>
              </a:spcBef>
              <a:buChar char="•"/>
              <a:tabLst>
                <a:tab pos="29019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Pollution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aquifers,</a:t>
            </a:r>
            <a:endParaRPr sz="3000">
              <a:latin typeface="Calibri"/>
              <a:cs typeface="Calibri"/>
            </a:endParaRPr>
          </a:p>
          <a:p>
            <a:pPr marL="12700" marR="473709">
              <a:lnSpc>
                <a:spcPts val="3240"/>
              </a:lnSpc>
              <a:spcBef>
                <a:spcPts val="770"/>
              </a:spcBef>
              <a:buChar char="•"/>
              <a:tabLst>
                <a:tab pos="289560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Discharge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cooling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industrial</a:t>
            </a:r>
            <a:r>
              <a:rPr sz="30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thermal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plants.</a:t>
            </a:r>
            <a:endParaRPr sz="3000">
              <a:latin typeface="Calibri"/>
              <a:cs typeface="Calibri"/>
            </a:endParaRPr>
          </a:p>
          <a:p>
            <a:pPr marL="356870" marR="5080" indent="-344805">
              <a:lnSpc>
                <a:spcPct val="90000"/>
              </a:lnSpc>
              <a:spcBef>
                <a:spcPts val="675"/>
              </a:spcBef>
              <a:buFont typeface="Arial MT"/>
              <a:buChar char="•"/>
              <a:tabLst>
                <a:tab pos="356870" algn="l"/>
                <a:tab pos="357505" algn="l"/>
                <a:tab pos="4997450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Man tries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control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system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through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hydraulic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structures.	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These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structures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designed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taking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consideration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risk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failure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acceptable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Specific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case.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423113"/>
            <a:ext cx="3239770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90" dirty="0">
                <a:latin typeface="Cambria"/>
                <a:cs typeface="Cambria"/>
              </a:rPr>
              <a:t>R</a:t>
            </a:r>
            <a:r>
              <a:rPr sz="2200" spc="290" dirty="0">
                <a:latin typeface="Cambria"/>
                <a:cs typeface="Cambria"/>
              </a:rPr>
              <a:t>ECOMMENDATIONS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246454"/>
            <a:ext cx="8002905" cy="3990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6985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55" dirty="0">
                <a:latin typeface="Cambria"/>
                <a:cs typeface="Cambria"/>
              </a:rPr>
              <a:t>To </a:t>
            </a:r>
            <a:r>
              <a:rPr sz="2400" spc="75" dirty="0">
                <a:latin typeface="Cambria"/>
                <a:cs typeface="Cambria"/>
              </a:rPr>
              <a:t>ensure </a:t>
            </a:r>
            <a:r>
              <a:rPr sz="2400" spc="25" dirty="0">
                <a:latin typeface="Cambria"/>
                <a:cs typeface="Cambria"/>
              </a:rPr>
              <a:t>proper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 </a:t>
            </a:r>
            <a:r>
              <a:rPr sz="2400" spc="110" dirty="0">
                <a:latin typeface="Cambria"/>
                <a:cs typeface="Cambria"/>
              </a:rPr>
              <a:t>it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95" dirty="0">
                <a:latin typeface="Cambria"/>
                <a:cs typeface="Cambria"/>
              </a:rPr>
              <a:t>rights </a:t>
            </a:r>
            <a:r>
              <a:rPr sz="2400" spc="65" dirty="0">
                <a:latin typeface="Cambria"/>
                <a:cs typeface="Cambria"/>
              </a:rPr>
              <a:t>should </a:t>
            </a:r>
            <a:r>
              <a:rPr sz="2400" spc="25" dirty="0">
                <a:latin typeface="Cambria"/>
                <a:cs typeface="Cambria"/>
              </a:rPr>
              <a:t>be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equitable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recommended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separated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from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distribution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that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land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rights.</a:t>
            </a:r>
            <a:endParaRPr sz="2400">
              <a:latin typeface="Cambria"/>
              <a:cs typeface="Cambria"/>
            </a:endParaRPr>
          </a:p>
          <a:p>
            <a:pPr marL="12700" algn="just">
              <a:lnSpc>
                <a:spcPct val="100000"/>
              </a:lnSpc>
              <a:spcBef>
                <a:spcPts val="605"/>
              </a:spcBef>
            </a:pPr>
            <a:r>
              <a:rPr sz="2400" spc="110" dirty="0">
                <a:latin typeface="Cambria"/>
                <a:cs typeface="Cambria"/>
              </a:rPr>
              <a:t>Areas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where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legal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sanction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needed</a:t>
            </a:r>
            <a:endParaRPr sz="2400">
              <a:latin typeface="Cambria"/>
              <a:cs typeface="Cambria"/>
            </a:endParaRPr>
          </a:p>
          <a:p>
            <a:pPr marL="12700" marR="8255" algn="just">
              <a:lnSpc>
                <a:spcPct val="100000"/>
              </a:lnSpc>
              <a:spcBef>
                <a:spcPts val="605"/>
              </a:spcBef>
            </a:pPr>
            <a:r>
              <a:rPr sz="2400" spc="80" dirty="0">
                <a:latin typeface="Cambria"/>
                <a:cs typeface="Cambria"/>
              </a:rPr>
              <a:t>1.Where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there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over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exploitation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2.Where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there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7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disputes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between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two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parties </a:t>
            </a:r>
            <a:r>
              <a:rPr sz="2400" spc="85" dirty="0">
                <a:latin typeface="Cambria"/>
                <a:cs typeface="Cambria"/>
              </a:rPr>
              <a:t> regarding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exploitation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water.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  <a:buSzPct val="95833"/>
              <a:buAutoNum type="arabicPeriod" startAt="3"/>
              <a:tabLst>
                <a:tab pos="269240" algn="l"/>
              </a:tabLst>
            </a:pPr>
            <a:r>
              <a:rPr sz="2400" spc="80" dirty="0">
                <a:latin typeface="Cambria"/>
                <a:cs typeface="Cambria"/>
              </a:rPr>
              <a:t>Where </a:t>
            </a:r>
            <a:r>
              <a:rPr sz="2400" spc="70" dirty="0">
                <a:latin typeface="Cambria"/>
                <a:cs typeface="Cambria"/>
              </a:rPr>
              <a:t>there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80" dirty="0">
                <a:latin typeface="Cambria"/>
                <a:cs typeface="Cambria"/>
              </a:rPr>
              <a:t>environmental </a:t>
            </a:r>
            <a:r>
              <a:rPr sz="2400" spc="70" dirty="0">
                <a:latin typeface="Cambria"/>
                <a:cs typeface="Cambria"/>
              </a:rPr>
              <a:t>degradation </a:t>
            </a:r>
            <a:r>
              <a:rPr sz="2400" spc="65" dirty="0">
                <a:latin typeface="Cambria"/>
                <a:cs typeface="Cambria"/>
              </a:rPr>
              <a:t>due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25" dirty="0">
                <a:latin typeface="Cambria"/>
                <a:cs typeface="Cambria"/>
              </a:rPr>
              <a:t>over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exploitation</a:t>
            </a:r>
            <a:endParaRPr sz="2400">
              <a:latin typeface="Cambria"/>
              <a:cs typeface="Cambria"/>
            </a:endParaRPr>
          </a:p>
          <a:p>
            <a:pPr marL="268605" indent="-256540" algn="just">
              <a:lnSpc>
                <a:spcPct val="100000"/>
              </a:lnSpc>
              <a:spcBef>
                <a:spcPts val="600"/>
              </a:spcBef>
              <a:buSzPct val="95833"/>
              <a:buAutoNum type="arabicPeriod" startAt="3"/>
              <a:tabLst>
                <a:tab pos="269240" algn="l"/>
              </a:tabLst>
            </a:pPr>
            <a:r>
              <a:rPr sz="2400" spc="80" dirty="0">
                <a:latin typeface="Cambria"/>
                <a:cs typeface="Cambria"/>
              </a:rPr>
              <a:t>Where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there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pollution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7840" rIns="0" bIns="0" rtlCol="0">
            <a:spAutoFit/>
          </a:bodyPr>
          <a:lstStyle/>
          <a:p>
            <a:pPr marL="1212850" marR="5080" indent="-253365">
              <a:lnSpc>
                <a:spcPct val="100000"/>
              </a:lnSpc>
              <a:spcBef>
                <a:spcPts val="105"/>
              </a:spcBef>
            </a:pPr>
            <a:r>
              <a:rPr dirty="0"/>
              <a:t>The</a:t>
            </a:r>
            <a:r>
              <a:rPr spc="-25" dirty="0"/>
              <a:t> </a:t>
            </a:r>
            <a:r>
              <a:rPr spc="-10" dirty="0"/>
              <a:t>objectives</a:t>
            </a:r>
            <a:r>
              <a:rPr spc="-35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dirty="0"/>
              <a:t>the</a:t>
            </a:r>
            <a:r>
              <a:rPr spc="-10" dirty="0"/>
              <a:t> </a:t>
            </a:r>
            <a:r>
              <a:rPr spc="-30" dirty="0"/>
              <a:t>water </a:t>
            </a:r>
            <a:r>
              <a:rPr spc="-890" dirty="0"/>
              <a:t> </a:t>
            </a:r>
            <a:r>
              <a:rPr spc="-5" dirty="0"/>
              <a:t>management</a:t>
            </a:r>
            <a:r>
              <a:rPr spc="-65" dirty="0"/>
              <a:t> </a:t>
            </a:r>
            <a:r>
              <a:rPr spc="-20" dirty="0"/>
              <a:t>framework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0044" y="1679524"/>
            <a:ext cx="8079740" cy="450850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6870" marR="6350" indent="-344805" algn="just">
              <a:lnSpc>
                <a:spcPts val="2880"/>
              </a:lnSpc>
              <a:spcBef>
                <a:spcPts val="795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Provide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high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level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protection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aquatic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ecosystem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over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long-term;</a:t>
            </a:r>
            <a:endParaRPr sz="3000">
              <a:latin typeface="Calibri"/>
              <a:cs typeface="Calibri"/>
            </a:endParaRPr>
          </a:p>
          <a:p>
            <a:pPr marL="356870" marR="6350" indent="-344805" algn="just">
              <a:lnSpc>
                <a:spcPct val="80000"/>
              </a:lnSpc>
              <a:spcBef>
                <a:spcPts val="75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Provide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incentive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develop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cooperative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management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options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Athabasca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River;</a:t>
            </a:r>
            <a:endParaRPr sz="3000">
              <a:latin typeface="Calibri"/>
              <a:cs typeface="Calibri"/>
            </a:endParaRPr>
          </a:p>
          <a:p>
            <a:pPr marL="356870" marR="7620" indent="-344805">
              <a:lnSpc>
                <a:spcPts val="2880"/>
              </a:lnSpc>
              <a:spcBef>
                <a:spcPts val="695"/>
              </a:spcBef>
              <a:buFont typeface="Arial MT"/>
              <a:buChar char="•"/>
              <a:tabLst>
                <a:tab pos="356870" algn="l"/>
                <a:tab pos="357505" algn="l"/>
                <a:tab pos="1759585" algn="l"/>
                <a:tab pos="3390265" algn="l"/>
                <a:tab pos="4061460" algn="l"/>
                <a:tab pos="5750560" algn="l"/>
                <a:tab pos="6799580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	i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ce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3000" spc="-75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r	ac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g	mo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ef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fic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 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use;</a:t>
            </a:r>
            <a:endParaRPr sz="3000">
              <a:latin typeface="Calibri"/>
              <a:cs typeface="Calibri"/>
            </a:endParaRPr>
          </a:p>
          <a:p>
            <a:pPr marL="356870" marR="5080" indent="-344805">
              <a:lnSpc>
                <a:spcPts val="2880"/>
              </a:lnSpc>
              <a:spcBef>
                <a:spcPts val="725"/>
              </a:spcBef>
              <a:buFont typeface="Arial MT"/>
              <a:buChar char="•"/>
              <a:tabLst>
                <a:tab pos="356870" algn="l"/>
                <a:tab pos="357505" algn="l"/>
                <a:tab pos="1680210" algn="l"/>
                <a:tab pos="2012314" algn="l"/>
                <a:tab pos="3311525" algn="l"/>
                <a:tab pos="4469765" algn="l"/>
                <a:tab pos="4936490" algn="l"/>
                <a:tab pos="5863590" algn="l"/>
                <a:tab pos="707072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	a	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le	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upp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y	of	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oo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	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q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ity	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er;  and</a:t>
            </a:r>
            <a:endParaRPr sz="3000">
              <a:latin typeface="Calibri"/>
              <a:cs typeface="Calibri"/>
            </a:endParaRPr>
          </a:p>
          <a:p>
            <a:pPr marL="356870" marR="5715" indent="-344805">
              <a:lnSpc>
                <a:spcPct val="80000"/>
              </a:lnSpc>
              <a:spcBef>
                <a:spcPts val="75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Ensure</a:t>
            </a:r>
            <a:r>
              <a:rPr sz="3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3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restrictions</a:t>
            </a:r>
            <a:r>
              <a:rPr sz="3000" spc="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realistic</a:t>
            </a:r>
            <a:r>
              <a:rPr sz="3000" spc="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r>
              <a:rPr sz="3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straightforward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administer.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5656" y="152400"/>
            <a:ext cx="8543153" cy="6419765"/>
          </a:xfrm>
          <a:prstGeom prst="rect">
            <a:avLst/>
          </a:prstGeo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26463" y="3511339"/>
              <a:ext cx="3046222" cy="8060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64563" y="3552444"/>
              <a:ext cx="2971800" cy="1905"/>
            </a:xfrm>
            <a:custGeom>
              <a:avLst/>
              <a:gdLst/>
              <a:ahLst/>
              <a:cxnLst/>
              <a:rect l="l" t="t" r="r" b="b"/>
              <a:pathLst>
                <a:path w="2971800" h="1904">
                  <a:moveTo>
                    <a:pt x="0" y="0"/>
                  </a:moveTo>
                  <a:lnTo>
                    <a:pt x="2971800" y="1523"/>
                  </a:lnTo>
                </a:path>
              </a:pathLst>
            </a:custGeom>
            <a:ln w="9144">
              <a:solidFill>
                <a:srgbClr val="E9E9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2584" y="3511339"/>
              <a:ext cx="3046221" cy="806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10684" y="3552444"/>
              <a:ext cx="2971800" cy="1905"/>
            </a:xfrm>
            <a:custGeom>
              <a:avLst/>
              <a:gdLst/>
              <a:ahLst/>
              <a:cxnLst/>
              <a:rect l="l" t="t" r="r" b="b"/>
              <a:pathLst>
                <a:path w="2971800" h="1904">
                  <a:moveTo>
                    <a:pt x="0" y="0"/>
                  </a:moveTo>
                  <a:lnTo>
                    <a:pt x="2971799" y="1523"/>
                  </a:lnTo>
                </a:path>
              </a:pathLst>
            </a:custGeom>
            <a:ln w="9144">
              <a:solidFill>
                <a:srgbClr val="E9E9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86655" y="3471633"/>
              <a:ext cx="153835" cy="15383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23232" y="3508247"/>
              <a:ext cx="85343" cy="8534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543050" y="3484188"/>
            <a:ext cx="6339840" cy="19716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1430" algn="ctr">
              <a:lnSpc>
                <a:spcPct val="100000"/>
              </a:lnSpc>
              <a:spcBef>
                <a:spcPts val="865"/>
              </a:spcBef>
            </a:pPr>
            <a:r>
              <a:rPr sz="3600" b="1" spc="75" dirty="0">
                <a:solidFill>
                  <a:srgbClr val="001F5F"/>
                </a:solidFill>
                <a:latin typeface="Constantia"/>
                <a:cs typeface="Constantia"/>
              </a:rPr>
              <a:t>MODULE-</a:t>
            </a:r>
            <a:r>
              <a:rPr sz="4400" b="1" spc="75" dirty="0">
                <a:solidFill>
                  <a:srgbClr val="001F5F"/>
                </a:solidFill>
                <a:latin typeface="Constantia"/>
                <a:cs typeface="Constantia"/>
              </a:rPr>
              <a:t>2</a:t>
            </a:r>
            <a:endParaRPr sz="4400">
              <a:latin typeface="Constantia"/>
              <a:cs typeface="Constantia"/>
            </a:endParaRPr>
          </a:p>
          <a:p>
            <a:pPr marL="12700" marR="5080" algn="ctr">
              <a:lnSpc>
                <a:spcPct val="100000"/>
              </a:lnSpc>
              <a:spcBef>
                <a:spcPts val="635"/>
              </a:spcBef>
            </a:pPr>
            <a:r>
              <a:rPr sz="3600" spc="15" dirty="0">
                <a:solidFill>
                  <a:srgbClr val="79610D"/>
                </a:solidFill>
                <a:latin typeface="Constantia"/>
                <a:cs typeface="Constantia"/>
              </a:rPr>
              <a:t>Water</a:t>
            </a:r>
            <a:r>
              <a:rPr sz="3600" spc="70" dirty="0">
                <a:solidFill>
                  <a:srgbClr val="79610D"/>
                </a:solidFill>
                <a:latin typeface="Constantia"/>
                <a:cs typeface="Constantia"/>
              </a:rPr>
              <a:t> </a:t>
            </a:r>
            <a:r>
              <a:rPr sz="3600" spc="60" dirty="0">
                <a:solidFill>
                  <a:srgbClr val="79610D"/>
                </a:solidFill>
                <a:latin typeface="Constantia"/>
                <a:cs typeface="Constantia"/>
              </a:rPr>
              <a:t>Resources</a:t>
            </a:r>
            <a:r>
              <a:rPr sz="3600" spc="65" dirty="0">
                <a:solidFill>
                  <a:srgbClr val="79610D"/>
                </a:solidFill>
                <a:latin typeface="Constantia"/>
                <a:cs typeface="Constantia"/>
              </a:rPr>
              <a:t> </a:t>
            </a:r>
            <a:r>
              <a:rPr sz="3600" spc="70" dirty="0">
                <a:solidFill>
                  <a:srgbClr val="79610D"/>
                </a:solidFill>
                <a:latin typeface="Constantia"/>
                <a:cs typeface="Constantia"/>
              </a:rPr>
              <a:t>planning</a:t>
            </a:r>
            <a:r>
              <a:rPr sz="3600" spc="170" dirty="0">
                <a:solidFill>
                  <a:srgbClr val="79610D"/>
                </a:solidFill>
                <a:latin typeface="Constantia"/>
                <a:cs typeface="Constantia"/>
              </a:rPr>
              <a:t> </a:t>
            </a:r>
            <a:r>
              <a:rPr sz="3600" spc="55" dirty="0">
                <a:solidFill>
                  <a:srgbClr val="79610D"/>
                </a:solidFill>
                <a:latin typeface="Constantia"/>
                <a:cs typeface="Constantia"/>
              </a:rPr>
              <a:t>and </a:t>
            </a:r>
            <a:r>
              <a:rPr sz="3600" spc="-890" dirty="0">
                <a:solidFill>
                  <a:srgbClr val="79610D"/>
                </a:solidFill>
                <a:latin typeface="Constantia"/>
                <a:cs typeface="Constantia"/>
              </a:rPr>
              <a:t> </a:t>
            </a:r>
            <a:r>
              <a:rPr sz="3600" spc="65" dirty="0">
                <a:solidFill>
                  <a:srgbClr val="79610D"/>
                </a:solidFill>
                <a:latin typeface="Constantia"/>
                <a:cs typeface="Constantia"/>
              </a:rPr>
              <a:t>Management</a:t>
            </a:r>
            <a:endParaRPr sz="3600">
              <a:latin typeface="Constantia"/>
              <a:cs typeface="Constanti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29639" y="603504"/>
            <a:ext cx="7284720" cy="1936114"/>
            <a:chOff x="929639" y="603504"/>
            <a:chExt cx="7284720" cy="1936114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16095" y="603504"/>
              <a:ext cx="1520318" cy="2319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9639" y="954062"/>
              <a:ext cx="7284340" cy="60473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99487" y="1655000"/>
              <a:ext cx="5182617" cy="454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47543" y="2182406"/>
              <a:ext cx="4267836" cy="3569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167206"/>
            <a:ext cx="7932420" cy="471868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marR="12065" indent="-274320" algn="just">
              <a:lnSpc>
                <a:spcPct val="80100"/>
              </a:lnSpc>
              <a:spcBef>
                <a:spcPts val="67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main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sources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water supply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 surface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ground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which 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have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been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used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variety of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purposes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such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drinking,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irrigation,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hydroelectric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energy,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transport,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recreation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etc.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ts val="2595"/>
              </a:lnSpc>
              <a:spcBef>
                <a:spcPts val="2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Often,</a:t>
            </a:r>
            <a:r>
              <a:rPr sz="2400" spc="10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human</a:t>
            </a:r>
            <a:r>
              <a:rPr sz="2400" spc="10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activities</a:t>
            </a:r>
            <a:r>
              <a:rPr sz="2400" spc="9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10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based</a:t>
            </a:r>
            <a:r>
              <a:rPr sz="2400" spc="10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400" spc="99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9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“usual</a:t>
            </a:r>
            <a:r>
              <a:rPr sz="2400" spc="10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endParaRPr sz="2400">
              <a:latin typeface="Constantia"/>
              <a:cs typeface="Constantia"/>
            </a:endParaRPr>
          </a:p>
          <a:p>
            <a:pPr marL="287020" algn="just">
              <a:lnSpc>
                <a:spcPts val="2595"/>
              </a:lnSpc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normal”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 range</a:t>
            </a:r>
            <a:r>
              <a:rPr sz="24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30" dirty="0">
                <a:solidFill>
                  <a:srgbClr val="001F5F"/>
                </a:solidFill>
                <a:latin typeface="Constantia"/>
                <a:cs typeface="Constantia"/>
              </a:rPr>
              <a:t>flow</a:t>
            </a:r>
            <a:r>
              <a:rPr sz="2400" spc="-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conditions.</a:t>
            </a:r>
            <a:endParaRPr sz="2400">
              <a:latin typeface="Constantia"/>
              <a:cs typeface="Constantia"/>
            </a:endParaRPr>
          </a:p>
          <a:p>
            <a:pPr marL="287020" marR="8255" indent="-274320" algn="just">
              <a:lnSpc>
                <a:spcPct val="8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However, </a:t>
            </a:r>
            <a:r>
              <a:rPr sz="2400" spc="25" dirty="0">
                <a:solidFill>
                  <a:srgbClr val="001F5F"/>
                </a:solidFill>
                <a:latin typeface="Constantia"/>
                <a:cs typeface="Constantia"/>
              </a:rPr>
              <a:t>flows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storage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vary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Partially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Temporarily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also they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finite (limited) in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nature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i.e.,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there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limit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the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services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that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can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expected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from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these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resources.</a:t>
            </a:r>
            <a:endParaRPr sz="2400">
              <a:latin typeface="Constantia"/>
              <a:cs typeface="Constantia"/>
            </a:endParaRPr>
          </a:p>
          <a:p>
            <a:pPr marL="287020" marR="7620" indent="-274320" algn="just">
              <a:lnSpc>
                <a:spcPct val="8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Rare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“extreme”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25" dirty="0">
                <a:solidFill>
                  <a:srgbClr val="001F5F"/>
                </a:solidFill>
                <a:latin typeface="Constantia"/>
                <a:cs typeface="Constantia"/>
              </a:rPr>
              <a:t>flows</a:t>
            </a:r>
            <a:r>
              <a:rPr sz="2400" spc="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quality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conditions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outside the normal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ranges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will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result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losses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river-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dependent,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human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activities.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Therefore,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planning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needed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benefits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from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available water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sources.</a:t>
            </a:r>
            <a:endParaRPr sz="24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10967" y="399237"/>
            <a:ext cx="3577083" cy="351715"/>
          </a:xfrm>
          <a:prstGeom prst="rect">
            <a:avLst/>
          </a:prstGeo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60044" y="1579245"/>
            <a:ext cx="8079105" cy="46482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715" algn="just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Planning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management 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resources systems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essential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due</a:t>
            </a:r>
            <a:r>
              <a:rPr sz="24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following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factors:</a:t>
            </a:r>
            <a:endParaRPr sz="2400">
              <a:latin typeface="Constantia"/>
              <a:cs typeface="Constantia"/>
            </a:endParaRPr>
          </a:p>
          <a:p>
            <a:pPr marL="12700" marR="5080" algn="just">
              <a:lnSpc>
                <a:spcPts val="2590"/>
              </a:lnSpc>
              <a:spcBef>
                <a:spcPts val="610"/>
              </a:spcBef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(1)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Severity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adverse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consequences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droughts, 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floods </a:t>
            </a:r>
            <a:r>
              <a:rPr sz="2400" spc="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excessive</a:t>
            </a:r>
            <a:r>
              <a:rPr sz="24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pollution.</a:t>
            </a:r>
            <a:r>
              <a:rPr sz="24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These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can</a:t>
            </a:r>
            <a:r>
              <a:rPr sz="24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lead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 to</a:t>
            </a:r>
            <a:endParaRPr sz="2400">
              <a:latin typeface="Constantia"/>
              <a:cs typeface="Constantia"/>
            </a:endParaRPr>
          </a:p>
          <a:p>
            <a:pPr marL="12700" marR="11430" indent="69850" algn="just">
              <a:lnSpc>
                <a:spcPct val="90100"/>
              </a:lnSpc>
              <a:spcBef>
                <a:spcPts val="560"/>
              </a:spcBef>
              <a:buAutoNum type="alphaLcPeriod"/>
              <a:tabLst>
                <a:tab pos="433705" algn="l"/>
              </a:tabLst>
            </a:pP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Too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little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due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growing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urbanization, additional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requirements,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in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stream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30" dirty="0">
                <a:solidFill>
                  <a:srgbClr val="001F5F"/>
                </a:solidFill>
                <a:latin typeface="Constantia"/>
                <a:cs typeface="Constantia"/>
              </a:rPr>
              <a:t>flow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requirements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etc.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Measures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should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be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taken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reduce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demand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during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scarcity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times</a:t>
            </a:r>
            <a:endParaRPr sz="2400">
              <a:latin typeface="Constantia"/>
              <a:cs typeface="Constantia"/>
            </a:endParaRPr>
          </a:p>
          <a:p>
            <a:pPr marL="12700" marR="12065" algn="just">
              <a:lnSpc>
                <a:spcPct val="90000"/>
              </a:lnSpc>
              <a:spcBef>
                <a:spcPts val="600"/>
              </a:spcBef>
              <a:buAutoNum type="alphaLcPeriod"/>
              <a:tabLst>
                <a:tab pos="378460" algn="l"/>
              </a:tabLst>
            </a:pP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Too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much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due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increased 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flood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frequencies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also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in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requirements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due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economic</a:t>
            </a:r>
            <a:r>
              <a:rPr sz="24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development</a:t>
            </a:r>
            <a:r>
              <a:rPr sz="24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floodplains</a:t>
            </a:r>
            <a:endParaRPr sz="2400">
              <a:latin typeface="Constantia"/>
              <a:cs typeface="Constantia"/>
            </a:endParaRPr>
          </a:p>
          <a:p>
            <a:pPr marL="12700" marR="12700" algn="just">
              <a:lnSpc>
                <a:spcPts val="2590"/>
              </a:lnSpc>
              <a:spcBef>
                <a:spcPts val="645"/>
              </a:spcBef>
              <a:buAutoNum type="alphaLcPeriod"/>
              <a:tabLst>
                <a:tab pos="418465" algn="l"/>
              </a:tabLst>
            </a:pP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Polluted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water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both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industrial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household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discharges</a:t>
            </a:r>
            <a:endParaRPr sz="24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23544" y="627926"/>
            <a:ext cx="6711315" cy="767080"/>
            <a:chOff x="923544" y="627926"/>
            <a:chExt cx="6711315" cy="7670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3544" y="627926"/>
              <a:ext cx="4214242" cy="26094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1223" y="627926"/>
              <a:ext cx="2413636" cy="2609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08832" y="1057694"/>
              <a:ext cx="1344550" cy="33689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60044" y="1045286"/>
            <a:ext cx="8237855" cy="497776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100"/>
              </a:lnSpc>
              <a:spcBef>
                <a:spcPts val="385"/>
              </a:spcBef>
              <a:buAutoNum type="arabicParenBoth" startAt="2"/>
              <a:tabLst>
                <a:tab pos="503555" algn="l"/>
              </a:tabLst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Degradation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 aquatic and riparian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systems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due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river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training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reclamation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floodplains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urban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industrial development, poor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quality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due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discharges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pesticides,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fertilizers</a:t>
            </a:r>
            <a:r>
              <a:rPr sz="24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wastewater</a:t>
            </a:r>
            <a:r>
              <a:rPr sz="2400" spc="-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effluents</a:t>
            </a:r>
            <a:r>
              <a:rPr sz="24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etc.</a:t>
            </a:r>
            <a:endParaRPr sz="2400">
              <a:latin typeface="Constantia"/>
              <a:cs typeface="Constantia"/>
            </a:endParaRPr>
          </a:p>
          <a:p>
            <a:pPr marL="472440" indent="-460375" algn="just">
              <a:lnSpc>
                <a:spcPts val="2735"/>
              </a:lnSpc>
              <a:spcBef>
                <a:spcPts val="315"/>
              </a:spcBef>
              <a:buAutoNum type="arabicParenBoth" startAt="2"/>
              <a:tabLst>
                <a:tab pos="473075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While</a:t>
            </a:r>
            <a:r>
              <a:rPr sz="2400" spc="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port</a:t>
            </a:r>
            <a:r>
              <a:rPr sz="2400" spc="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development</a:t>
            </a:r>
            <a:r>
              <a:rPr sz="2400" spc="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requires</a:t>
            </a:r>
            <a:r>
              <a:rPr sz="2400" spc="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deeper</a:t>
            </a:r>
            <a:r>
              <a:rPr sz="24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rivers,</a:t>
            </a:r>
            <a:r>
              <a:rPr sz="2400" spc="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narrowing</a:t>
            </a:r>
            <a:endParaRPr sz="2400">
              <a:latin typeface="Constantia"/>
              <a:cs typeface="Constantia"/>
            </a:endParaRPr>
          </a:p>
          <a:p>
            <a:pPr marL="12700" algn="just">
              <a:lnSpc>
                <a:spcPts val="2735"/>
              </a:lnSpc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shipping</a:t>
            </a: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purposes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will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increase</a:t>
            </a:r>
            <a:r>
              <a:rPr sz="24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flood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level</a:t>
            </a:r>
            <a:endParaRPr sz="2400">
              <a:latin typeface="Constantia"/>
              <a:cs typeface="Constantia"/>
            </a:endParaRPr>
          </a:p>
          <a:p>
            <a:pPr marL="494030" indent="-481965" algn="just">
              <a:lnSpc>
                <a:spcPts val="2735"/>
              </a:lnSpc>
              <a:spcBef>
                <a:spcPts val="310"/>
              </a:spcBef>
              <a:buAutoNum type="arabicParenBoth" startAt="4"/>
              <a:tabLst>
                <a:tab pos="494665" algn="l"/>
              </a:tabLst>
            </a:pP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bank</a:t>
            </a:r>
            <a:r>
              <a:rPr sz="2400" spc="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erosion</a:t>
            </a:r>
            <a:r>
              <a:rPr sz="2400" spc="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degradation</a:t>
            </a:r>
            <a:r>
              <a:rPr sz="2400" spc="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1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bed</a:t>
            </a:r>
            <a:r>
              <a:rPr sz="2400" spc="1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upstream</a:t>
            </a:r>
            <a:endParaRPr sz="2400">
              <a:latin typeface="Constantia"/>
              <a:cs typeface="Constantia"/>
            </a:endParaRPr>
          </a:p>
          <a:p>
            <a:pPr marL="12700" algn="just">
              <a:lnSpc>
                <a:spcPts val="2735"/>
              </a:lnSpc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reservoirs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may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</a:t>
            </a:r>
            <a:r>
              <a:rPr sz="24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Constantia"/>
                <a:cs typeface="Constantia"/>
              </a:rPr>
              <a:t>flooding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risks</a:t>
            </a:r>
            <a:endParaRPr sz="2400">
              <a:latin typeface="Constantia"/>
              <a:cs typeface="Constantia"/>
            </a:endParaRPr>
          </a:p>
          <a:p>
            <a:pPr marL="481965" indent="-469900" algn="just">
              <a:lnSpc>
                <a:spcPts val="2735"/>
              </a:lnSpc>
              <a:spcBef>
                <a:spcPts val="310"/>
              </a:spcBef>
              <a:buAutoNum type="arabicParenBoth" startAt="5"/>
              <a:tabLst>
                <a:tab pos="48260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Sediment</a:t>
            </a:r>
            <a:r>
              <a:rPr sz="2400" spc="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accumulation</a:t>
            </a:r>
            <a:r>
              <a:rPr sz="2400" spc="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400" spc="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reservoir</a:t>
            </a:r>
            <a:r>
              <a:rPr sz="2400" spc="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due</a:t>
            </a:r>
            <a:r>
              <a:rPr sz="2400" spc="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poor</a:t>
            </a:r>
            <a:r>
              <a:rPr sz="2400" spc="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endParaRPr sz="2400">
              <a:latin typeface="Constantia"/>
              <a:cs typeface="Constantia"/>
            </a:endParaRPr>
          </a:p>
          <a:p>
            <a:pPr marL="12700">
              <a:lnSpc>
                <a:spcPts val="2735"/>
              </a:lnSpc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quality</a:t>
            </a:r>
            <a:endParaRPr sz="2400">
              <a:latin typeface="Constantia"/>
              <a:cs typeface="Constantia"/>
            </a:endParaRPr>
          </a:p>
          <a:p>
            <a:pPr marL="12700" marR="14604" algn="just">
              <a:lnSpc>
                <a:spcPct val="90100"/>
              </a:lnSpc>
              <a:spcBef>
                <a:spcPts val="600"/>
              </a:spcBef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Considering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all these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factors,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identification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evaluation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alternative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measures that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may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increase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quantitative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qualitative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system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performance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primary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goal</a:t>
            </a: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planning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4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policies.</a:t>
            </a:r>
            <a:endParaRPr sz="24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24928" y="326174"/>
            <a:ext cx="1153288" cy="348324"/>
          </a:xfrm>
          <a:prstGeom prst="rect">
            <a:avLst/>
          </a:prstGeom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154432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0375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1.	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Natural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16860" y="1536573"/>
            <a:ext cx="629348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15035" algn="l"/>
                <a:tab pos="2653030" algn="l"/>
                <a:tab pos="3192145" algn="l"/>
                <a:tab pos="4320540" algn="l"/>
                <a:tab pos="5036820" algn="l"/>
              </a:tabLst>
            </a:pP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bs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y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em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hi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y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,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244" y="1855073"/>
            <a:ext cx="8085455" cy="342582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5"/>
              </a:spcBef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chemical</a:t>
            </a:r>
            <a:r>
              <a:rPr sz="26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biological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processes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takes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place</a:t>
            </a:r>
            <a:endParaRPr sz="2600">
              <a:latin typeface="Constantia"/>
              <a:cs typeface="Constantia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  <a:buAutoNum type="arabicPeriod" startAt="2"/>
              <a:tabLst>
                <a:tab pos="549275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Socio-economic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subsystem,</a:t>
            </a:r>
            <a:r>
              <a:rPr sz="2600" spc="6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which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includes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the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human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activities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related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use of the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natural river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system</a:t>
            </a:r>
            <a:endParaRPr sz="2600">
              <a:latin typeface="Constantia"/>
              <a:cs typeface="Constantia"/>
            </a:endParaRPr>
          </a:p>
          <a:p>
            <a:pPr marL="12700" marR="9525" algn="just">
              <a:lnSpc>
                <a:spcPct val="100000"/>
              </a:lnSpc>
              <a:spcBef>
                <a:spcPts val="605"/>
              </a:spcBef>
              <a:buAutoNum type="arabicPeriod" startAt="2"/>
              <a:tabLst>
                <a:tab pos="574040" algn="l"/>
              </a:tabLst>
            </a:pP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Administrative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institutional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subsystem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administration,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legislation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regulation,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where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decision,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planning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processes</a:t>
            </a:r>
            <a:r>
              <a:rPr sz="2600" spc="6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take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place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79448" y="478472"/>
            <a:ext cx="5795011" cy="455360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" y="1371600"/>
              <a:ext cx="7620000" cy="51054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41170" y="459689"/>
            <a:ext cx="57429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0" dirty="0">
                <a:solidFill>
                  <a:srgbClr val="C00000"/>
                </a:solidFill>
                <a:latin typeface="Constantia"/>
                <a:cs typeface="Constantia"/>
              </a:rPr>
              <a:t>System</a:t>
            </a:r>
            <a:r>
              <a:rPr sz="3600" spc="-17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3600" spc="-10" dirty="0">
                <a:solidFill>
                  <a:srgbClr val="C00000"/>
                </a:solidFill>
                <a:latin typeface="Constantia"/>
                <a:cs typeface="Constantia"/>
              </a:rPr>
              <a:t>components</a:t>
            </a:r>
            <a:r>
              <a:rPr sz="3600" spc="-6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3600" spc="-10" dirty="0">
                <a:solidFill>
                  <a:srgbClr val="C00000"/>
                </a:solidFill>
                <a:latin typeface="Constantia"/>
                <a:cs typeface="Constantia"/>
              </a:rPr>
              <a:t>in</a:t>
            </a:r>
            <a:r>
              <a:rPr sz="3600" spc="-8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3600" dirty="0">
                <a:solidFill>
                  <a:srgbClr val="C00000"/>
                </a:solidFill>
                <a:latin typeface="Constantia"/>
                <a:cs typeface="Constantia"/>
              </a:rPr>
              <a:t>WRM</a:t>
            </a:r>
            <a:endParaRPr sz="3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311365"/>
            <a:ext cx="8082280" cy="468757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09"/>
              </a:spcBef>
            </a:pPr>
            <a:r>
              <a:rPr sz="2400" spc="-5" dirty="0">
                <a:solidFill>
                  <a:srgbClr val="C00000"/>
                </a:solidFill>
                <a:latin typeface="Constantia"/>
                <a:cs typeface="Constantia"/>
              </a:rPr>
              <a:t>1.</a:t>
            </a:r>
            <a:r>
              <a:rPr sz="2400" spc="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onstantia"/>
                <a:cs typeface="Constantia"/>
              </a:rPr>
              <a:t>Spatial</a:t>
            </a:r>
            <a:r>
              <a:rPr sz="2400" spc="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onstantia"/>
                <a:cs typeface="Constantia"/>
              </a:rPr>
              <a:t>Scales</a:t>
            </a:r>
            <a:r>
              <a:rPr sz="2400" spc="-3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onstantia"/>
                <a:cs typeface="Constantia"/>
              </a:rPr>
              <a:t>for</a:t>
            </a:r>
            <a:r>
              <a:rPr sz="2400" spc="-8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onstantia"/>
                <a:cs typeface="Constantia"/>
              </a:rPr>
              <a:t>Planning</a:t>
            </a:r>
            <a:r>
              <a:rPr sz="2400" spc="-3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onstantia"/>
                <a:cs typeface="Constantia"/>
              </a:rPr>
              <a:t>Management</a:t>
            </a:r>
            <a:endParaRPr sz="2400">
              <a:latin typeface="Constantia"/>
              <a:cs typeface="Constantia"/>
            </a:endParaRPr>
          </a:p>
          <a:p>
            <a:pPr marL="287020" marR="6350" indent="-274320" algn="just">
              <a:lnSpc>
                <a:spcPct val="90100"/>
              </a:lnSpc>
              <a:spcBef>
                <a:spcPts val="59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20" dirty="0">
                <a:solidFill>
                  <a:srgbClr val="FFFF00"/>
                </a:solidFill>
                <a:latin typeface="Constantia"/>
                <a:cs typeface="Constantia"/>
              </a:rPr>
              <a:t>Watersheds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or </a:t>
            </a:r>
            <a:r>
              <a:rPr sz="2400" spc="-20" dirty="0">
                <a:solidFill>
                  <a:srgbClr val="FFFF00"/>
                </a:solidFill>
                <a:latin typeface="Constantia"/>
                <a:cs typeface="Constantia"/>
              </a:rPr>
              <a:t>river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basins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usually considered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logical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regions for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resources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planning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arrangement. if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impacts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decisions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regarding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resources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ana</a:t>
            </a:r>
            <a:r>
              <a:rPr sz="2400" spc="-50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ent</a:t>
            </a:r>
            <a:r>
              <a:rPr sz="2400" spc="-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4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ta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ne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d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4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4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er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hed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ba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.</a:t>
            </a:r>
            <a:endParaRPr sz="24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How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land </a:t>
            </a:r>
            <a:r>
              <a:rPr sz="2400" spc="5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managed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 one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part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river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basin can affect the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land and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 other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parts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basin.</a:t>
            </a:r>
            <a:endParaRPr sz="2400">
              <a:latin typeface="Constantia"/>
              <a:cs typeface="Constantia"/>
            </a:endParaRPr>
          </a:p>
          <a:p>
            <a:pPr marL="287020" marR="7620" indent="-274320" algn="just">
              <a:lnSpc>
                <a:spcPct val="90000"/>
              </a:lnSpc>
              <a:spcBef>
                <a:spcPts val="60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construction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of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a dam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or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weir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 the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downstream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part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a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may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prevent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vessels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and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fish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from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travelling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upstream.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ts val="2735"/>
              </a:lnSpc>
              <a:spcBef>
                <a:spcPts val="31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basin</a:t>
            </a:r>
            <a:r>
              <a:rPr sz="2400" spc="18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boundaries</a:t>
            </a:r>
            <a:r>
              <a:rPr sz="2400" spc="15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make</a:t>
            </a:r>
            <a:r>
              <a:rPr sz="2400" spc="1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sense</a:t>
            </a:r>
            <a:r>
              <a:rPr sz="2400" spc="1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from</a:t>
            </a:r>
            <a:r>
              <a:rPr sz="2400" spc="1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400" spc="1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hydrological</a:t>
            </a:r>
            <a:r>
              <a:rPr sz="2400" spc="2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point</a:t>
            </a:r>
            <a:r>
              <a:rPr sz="2400" spc="1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endParaRPr sz="2400">
              <a:latin typeface="Constantia"/>
              <a:cs typeface="Constantia"/>
            </a:endParaRPr>
          </a:p>
          <a:p>
            <a:pPr marL="287020">
              <a:lnSpc>
                <a:spcPts val="2735"/>
              </a:lnSpc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view</a:t>
            </a:r>
            <a:endParaRPr sz="24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44495" y="557720"/>
            <a:ext cx="4277869" cy="4548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60044" y="407873"/>
            <a:ext cx="7999095" cy="3425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spc="225" dirty="0">
                <a:solidFill>
                  <a:srgbClr val="FF0000"/>
                </a:solidFill>
                <a:latin typeface="Cambria"/>
                <a:cs typeface="Cambria"/>
              </a:rPr>
              <a:t>N</a:t>
            </a:r>
            <a:r>
              <a:rPr sz="1900" spc="225" dirty="0">
                <a:solidFill>
                  <a:srgbClr val="FF0000"/>
                </a:solidFill>
                <a:latin typeface="Cambria"/>
                <a:cs typeface="Cambria"/>
              </a:rPr>
              <a:t>ATIONAL</a:t>
            </a:r>
            <a:r>
              <a:rPr sz="1900" spc="204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19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10" dirty="0">
                <a:solidFill>
                  <a:srgbClr val="FF0000"/>
                </a:solidFill>
                <a:latin typeface="Cambria"/>
                <a:cs typeface="Cambria"/>
              </a:rPr>
              <a:t>LAWS</a:t>
            </a:r>
            <a:endParaRPr sz="19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14" dirty="0">
                <a:solidFill>
                  <a:srgbClr val="FF0000"/>
                </a:solidFill>
                <a:latin typeface="Cambria"/>
                <a:cs typeface="Cambria"/>
              </a:rPr>
              <a:t>Why </a:t>
            </a:r>
            <a:r>
              <a:rPr sz="2400" spc="85" dirty="0">
                <a:solidFill>
                  <a:srgbClr val="FF0000"/>
                </a:solidFill>
                <a:latin typeface="Cambria"/>
                <a:cs typeface="Cambria"/>
              </a:rPr>
              <a:t>is</a:t>
            </a:r>
            <a:r>
              <a:rPr sz="24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60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2400" spc="14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0" dirty="0">
                <a:solidFill>
                  <a:srgbClr val="FF0000"/>
                </a:solidFill>
                <a:latin typeface="Cambria"/>
                <a:cs typeface="Cambria"/>
              </a:rPr>
              <a:t>national</a:t>
            </a:r>
            <a:r>
              <a:rPr sz="2400" spc="80" dirty="0">
                <a:solidFill>
                  <a:srgbClr val="FF0000"/>
                </a:solidFill>
                <a:latin typeface="Cambria"/>
                <a:cs typeface="Cambria"/>
              </a:rPr>
              <a:t> water</a:t>
            </a:r>
            <a:r>
              <a:rPr sz="24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90" dirty="0">
                <a:solidFill>
                  <a:srgbClr val="FF0000"/>
                </a:solidFill>
                <a:latin typeface="Cambria"/>
                <a:cs typeface="Cambria"/>
              </a:rPr>
              <a:t>law</a:t>
            </a:r>
            <a:r>
              <a:rPr sz="2400" spc="1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65" dirty="0">
                <a:solidFill>
                  <a:srgbClr val="FF0000"/>
                </a:solidFill>
                <a:latin typeface="Cambria"/>
                <a:cs typeface="Cambria"/>
              </a:rPr>
              <a:t>necessary?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2400" spc="100" dirty="0">
                <a:latin typeface="Cambria"/>
                <a:cs typeface="Cambria"/>
              </a:rPr>
              <a:t>Water </a:t>
            </a:r>
            <a:r>
              <a:rPr sz="2400" spc="95" dirty="0">
                <a:latin typeface="Cambria"/>
                <a:cs typeface="Cambria"/>
              </a:rPr>
              <a:t>like </a:t>
            </a:r>
            <a:r>
              <a:rPr sz="2400" spc="105" dirty="0">
                <a:latin typeface="Cambria"/>
                <a:cs typeface="Cambria"/>
              </a:rPr>
              <a:t>air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25" dirty="0">
                <a:latin typeface="Cambria"/>
                <a:cs typeface="Cambria"/>
              </a:rPr>
              <a:t>one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60" dirty="0">
                <a:latin typeface="Cambria"/>
                <a:cs typeface="Cambria"/>
              </a:rPr>
              <a:t>most </a:t>
            </a:r>
            <a:r>
              <a:rPr sz="2400" spc="70" dirty="0">
                <a:latin typeface="Cambria"/>
                <a:cs typeface="Cambria"/>
              </a:rPr>
              <a:t>basic </a:t>
            </a:r>
            <a:r>
              <a:rPr sz="2400" spc="75" dirty="0">
                <a:latin typeface="Cambria"/>
                <a:cs typeface="Cambria"/>
              </a:rPr>
              <a:t>requirement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life. </a:t>
            </a:r>
            <a:r>
              <a:rPr sz="2400" spc="135" dirty="0">
                <a:latin typeface="Cambria"/>
                <a:cs typeface="Cambria"/>
              </a:rPr>
              <a:t>If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95" dirty="0">
                <a:latin typeface="Cambria"/>
                <a:cs typeface="Cambria"/>
              </a:rPr>
              <a:t>national </a:t>
            </a:r>
            <a:r>
              <a:rPr sz="2400" spc="85" dirty="0">
                <a:latin typeface="Cambria"/>
                <a:cs typeface="Cambria"/>
              </a:rPr>
              <a:t>law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40" dirty="0">
                <a:latin typeface="Cambria"/>
                <a:cs typeface="Cambria"/>
              </a:rPr>
              <a:t>considered </a:t>
            </a:r>
            <a:r>
              <a:rPr sz="2400" spc="65" dirty="0">
                <a:latin typeface="Cambria"/>
                <a:cs typeface="Cambria"/>
              </a:rPr>
              <a:t>necessary </a:t>
            </a:r>
            <a:r>
              <a:rPr sz="2400" spc="25" dirty="0">
                <a:latin typeface="Cambria"/>
                <a:cs typeface="Cambria"/>
              </a:rPr>
              <a:t>on </a:t>
            </a:r>
            <a:r>
              <a:rPr sz="2400" spc="65" dirty="0">
                <a:latin typeface="Cambria"/>
                <a:cs typeface="Cambria"/>
              </a:rPr>
              <a:t>subjects 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such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as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environment,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forests,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wildlife,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biological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diversity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etc.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national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law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even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more 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necessary.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basic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(if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not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more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basic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than)those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subjects.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472565"/>
            <a:ext cx="8085455" cy="4578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C00000"/>
                </a:solidFill>
                <a:latin typeface="Constantia"/>
                <a:cs typeface="Constantia"/>
              </a:rPr>
              <a:t>2.</a:t>
            </a:r>
            <a:r>
              <a:rPr sz="2400" spc="-5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35" dirty="0">
                <a:solidFill>
                  <a:srgbClr val="C00000"/>
                </a:solidFill>
                <a:latin typeface="Constantia"/>
                <a:cs typeface="Constantia"/>
              </a:rPr>
              <a:t>Temporal</a:t>
            </a:r>
            <a:r>
              <a:rPr sz="2400" spc="1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Scales</a:t>
            </a:r>
            <a:r>
              <a:rPr sz="2400" spc="-6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onstantia"/>
                <a:cs typeface="Constantia"/>
              </a:rPr>
              <a:t>for</a:t>
            </a:r>
            <a:r>
              <a:rPr sz="2400" spc="-6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onstantia"/>
                <a:cs typeface="Constantia"/>
              </a:rPr>
              <a:t>Planning</a:t>
            </a:r>
            <a:r>
              <a:rPr sz="2400" spc="-3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and </a:t>
            </a:r>
            <a:r>
              <a:rPr sz="2400" spc="-5" dirty="0">
                <a:solidFill>
                  <a:srgbClr val="C00000"/>
                </a:solidFill>
                <a:latin typeface="Constantia"/>
                <a:cs typeface="Constantia"/>
              </a:rPr>
              <a:t>Management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ts val="2595"/>
              </a:lnSpc>
              <a:spcBef>
                <a:spcPts val="2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Decisions</a:t>
            </a:r>
            <a:r>
              <a:rPr sz="2400" spc="2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recommended</a:t>
            </a:r>
            <a:r>
              <a:rPr sz="2400" spc="34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2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2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immediate</a:t>
            </a:r>
            <a:r>
              <a:rPr sz="2400" spc="2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future</a:t>
            </a:r>
            <a:r>
              <a:rPr sz="2400" spc="2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should</a:t>
            </a:r>
            <a:endParaRPr sz="2400">
              <a:latin typeface="Constantia"/>
              <a:cs typeface="Constantia"/>
            </a:endParaRPr>
          </a:p>
          <a:p>
            <a:pPr marL="287020" algn="just">
              <a:lnSpc>
                <a:spcPts val="2595"/>
              </a:lnSpc>
            </a:pP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take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account</a:t>
            </a:r>
            <a:r>
              <a:rPr sz="24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their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long-term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future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impacts.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ts val="2595"/>
              </a:lnSpc>
              <a:spcBef>
                <a:spcPts val="2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question</a:t>
            </a:r>
            <a:r>
              <a:rPr sz="24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just</a:t>
            </a:r>
            <a:r>
              <a:rPr sz="2400" spc="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how</a:t>
            </a:r>
            <a:r>
              <a:rPr sz="2400" spc="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far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 into</a:t>
            </a:r>
            <a:r>
              <a:rPr sz="2400" spc="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the</a:t>
            </a:r>
            <a:r>
              <a:rPr sz="2400" spc="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future</a:t>
            </a:r>
            <a:r>
              <a:rPr sz="2400" spc="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one</a:t>
            </a:r>
            <a:r>
              <a:rPr sz="2400" spc="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need</a:t>
            </a:r>
            <a:r>
              <a:rPr sz="2400" spc="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look,</a:t>
            </a:r>
            <a:endParaRPr sz="2400">
              <a:latin typeface="Constantia"/>
              <a:cs typeface="Constantia"/>
            </a:endParaRPr>
          </a:p>
          <a:p>
            <a:pPr marL="287020" algn="just">
              <a:lnSpc>
                <a:spcPts val="2595"/>
              </a:lnSpc>
            </a:pP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try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forecast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4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important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2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Planning</a:t>
            </a:r>
            <a:r>
              <a:rPr sz="2400" spc="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4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4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continuing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 sequential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process</a:t>
            </a:r>
            <a:endParaRPr sz="24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801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Irrigation planning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summer season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water recreation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planning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may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require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greater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number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within-year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periods</a:t>
            </a:r>
            <a:endParaRPr sz="2400">
              <a:latin typeface="Constantia"/>
              <a:cs typeface="Constantia"/>
            </a:endParaRPr>
          </a:p>
          <a:p>
            <a:pPr marL="287020" marR="8255" indent="-274320" algn="just">
              <a:lnSpc>
                <a:spcPct val="8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Assessing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impacts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alternatives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for</a:t>
            </a:r>
            <a:r>
              <a:rPr sz="2400" spc="5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FFFF00"/>
                </a:solidFill>
                <a:latin typeface="Constantia"/>
                <a:cs typeface="Constantia"/>
              </a:rPr>
              <a:t>conjunctive </a:t>
            </a:r>
            <a:r>
              <a:rPr sz="2400" spc="-5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surface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groundwater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management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quantity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quality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management,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require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attention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processes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that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take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place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on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different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spatial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temporal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scales.</a:t>
            </a:r>
            <a:endParaRPr sz="24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22576" y="533425"/>
            <a:ext cx="4524757" cy="47902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682572"/>
            <a:ext cx="7659370" cy="25273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-2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spc="-60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800" spc="-1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800" spc="-5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ches</a:t>
            </a:r>
            <a:r>
              <a:rPr sz="2800" spc="-114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of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lan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in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g</a:t>
            </a:r>
            <a:r>
              <a:rPr sz="2800" spc="-1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d</a:t>
            </a:r>
            <a:r>
              <a:rPr sz="28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85" dirty="0">
                <a:solidFill>
                  <a:srgbClr val="FFFF00"/>
                </a:solidFill>
                <a:latin typeface="Constantia"/>
                <a:cs typeface="Constantia"/>
              </a:rPr>
              <a:t>g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ent</a:t>
            </a:r>
            <a:endParaRPr sz="2800">
              <a:latin typeface="Constantia"/>
              <a:cs typeface="Constantia"/>
            </a:endParaRPr>
          </a:p>
          <a:p>
            <a:pPr marL="287020" marR="5080" indent="-274320">
              <a:lnSpc>
                <a:spcPct val="150100"/>
              </a:lnSpc>
              <a:spcBef>
                <a:spcPts val="600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-30" dirty="0">
                <a:solidFill>
                  <a:srgbClr val="FFFF00"/>
                </a:solidFill>
                <a:latin typeface="Constantia"/>
                <a:cs typeface="Constantia"/>
              </a:rPr>
              <a:t>From</a:t>
            </a:r>
            <a:r>
              <a:rPr sz="2800" spc="-8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the</a:t>
            </a:r>
            <a:r>
              <a:rPr sz="2800" spc="-114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top</a:t>
            </a:r>
            <a:r>
              <a:rPr sz="2800" spc="-15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down</a:t>
            </a:r>
            <a:r>
              <a:rPr sz="2800" spc="-1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8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800" spc="-1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command</a:t>
            </a:r>
            <a:r>
              <a:rPr sz="28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8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control </a:t>
            </a:r>
            <a:r>
              <a:rPr sz="2800" spc="-6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approach</a:t>
            </a:r>
            <a:endParaRPr sz="28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2280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-30" dirty="0">
                <a:solidFill>
                  <a:srgbClr val="FFFF00"/>
                </a:solidFill>
                <a:latin typeface="Constantia"/>
                <a:cs typeface="Constantia"/>
              </a:rPr>
              <a:t>From</a:t>
            </a:r>
            <a:r>
              <a:rPr sz="28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the</a:t>
            </a:r>
            <a:r>
              <a:rPr sz="2800" spc="-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20" dirty="0">
                <a:solidFill>
                  <a:srgbClr val="FFFF00"/>
                </a:solidFill>
                <a:latin typeface="Constantia"/>
                <a:cs typeface="Constantia"/>
              </a:rPr>
              <a:t>bottom</a:t>
            </a:r>
            <a:r>
              <a:rPr sz="28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up</a:t>
            </a:r>
            <a:r>
              <a:rPr sz="2800" spc="-14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8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800" spc="-1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grass-roots</a:t>
            </a:r>
            <a:r>
              <a:rPr sz="28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approach</a:t>
            </a:r>
            <a:endParaRPr sz="28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84503" y="280454"/>
            <a:ext cx="7188200" cy="927735"/>
            <a:chOff x="984503" y="280454"/>
            <a:chExt cx="7188200" cy="92773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4503" y="280454"/>
              <a:ext cx="6878829" cy="34857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58327" y="484631"/>
              <a:ext cx="214352" cy="3187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81527" y="856437"/>
              <a:ext cx="2963673" cy="3517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496949"/>
            <a:ext cx="8087995" cy="449770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287020" marR="12700" indent="-274320" algn="just">
              <a:lnSpc>
                <a:spcPct val="90000"/>
              </a:lnSpc>
              <a:spcBef>
                <a:spcPts val="4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4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resources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professionals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prepare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integrated,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multipurpose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„master</a:t>
            </a:r>
            <a:r>
              <a:rPr sz="2600" spc="-10" dirty="0">
                <a:solidFill>
                  <a:srgbClr val="001F5F"/>
                </a:solidFill>
                <a:latin typeface="Times New Roman"/>
                <a:cs typeface="Times New Roman"/>
              </a:rPr>
              <a:t>‟</a:t>
            </a:r>
            <a:r>
              <a:rPr sz="2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development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with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alternative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structural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non-structural management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options.</a:t>
            </a:r>
            <a:endParaRPr sz="2600">
              <a:latin typeface="Constantia"/>
              <a:cs typeface="Constantia"/>
            </a:endParaRPr>
          </a:p>
          <a:p>
            <a:pPr marL="287020" marR="10795" indent="-274320" algn="just">
              <a:lnSpc>
                <a:spcPct val="90100"/>
              </a:lnSpc>
              <a:spcBef>
                <a:spcPts val="5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There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dominance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professionals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little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participation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 stakeholders.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In this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approach, one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or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more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institutions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have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ability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authority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develop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implement</a:t>
            </a:r>
            <a:r>
              <a:rPr sz="26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plan.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However,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nowadays,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since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public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FFFF00"/>
                </a:solidFill>
                <a:latin typeface="Constantia"/>
                <a:cs typeface="Constantia"/>
              </a:rPr>
              <a:t>have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active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participation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planning and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 activities,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top-down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approaches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becoming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less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desirable 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or 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acceptable.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624327" y="557809"/>
            <a:ext cx="3901440" cy="451484"/>
            <a:chOff x="2624327" y="557809"/>
            <a:chExt cx="3901440" cy="451484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24327" y="685749"/>
              <a:ext cx="137796" cy="21557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785744" y="586613"/>
              <a:ext cx="773430" cy="421005"/>
            </a:xfrm>
            <a:custGeom>
              <a:avLst/>
              <a:gdLst/>
              <a:ahLst/>
              <a:cxnLst/>
              <a:rect l="l" t="t" r="r" b="b"/>
              <a:pathLst>
                <a:path w="773429" h="421005">
                  <a:moveTo>
                    <a:pt x="34798" y="265684"/>
                  </a:moveTo>
                  <a:lnTo>
                    <a:pt x="18923" y="265684"/>
                  </a:lnTo>
                  <a:lnTo>
                    <a:pt x="12318" y="268097"/>
                  </a:lnTo>
                  <a:lnTo>
                    <a:pt x="7366" y="272923"/>
                  </a:lnTo>
                  <a:lnTo>
                    <a:pt x="2540" y="277749"/>
                  </a:lnTo>
                  <a:lnTo>
                    <a:pt x="0" y="284099"/>
                  </a:lnTo>
                  <a:lnTo>
                    <a:pt x="0" y="299847"/>
                  </a:lnTo>
                  <a:lnTo>
                    <a:pt x="2540" y="306324"/>
                  </a:lnTo>
                  <a:lnTo>
                    <a:pt x="12318" y="316357"/>
                  </a:lnTo>
                  <a:lnTo>
                    <a:pt x="18923" y="318770"/>
                  </a:lnTo>
                  <a:lnTo>
                    <a:pt x="34798" y="318770"/>
                  </a:lnTo>
                  <a:lnTo>
                    <a:pt x="41148" y="316357"/>
                  </a:lnTo>
                  <a:lnTo>
                    <a:pt x="46100" y="311276"/>
                  </a:lnTo>
                  <a:lnTo>
                    <a:pt x="51181" y="306324"/>
                  </a:lnTo>
                  <a:lnTo>
                    <a:pt x="53593" y="299847"/>
                  </a:lnTo>
                  <a:lnTo>
                    <a:pt x="53593" y="284099"/>
                  </a:lnTo>
                  <a:lnTo>
                    <a:pt x="51181" y="277749"/>
                  </a:lnTo>
                  <a:lnTo>
                    <a:pt x="46100" y="272923"/>
                  </a:lnTo>
                  <a:lnTo>
                    <a:pt x="41148" y="268097"/>
                  </a:lnTo>
                  <a:lnTo>
                    <a:pt x="34798" y="265684"/>
                  </a:lnTo>
                  <a:close/>
                </a:path>
                <a:path w="773429" h="421005">
                  <a:moveTo>
                    <a:pt x="613664" y="100457"/>
                  </a:moveTo>
                  <a:lnTo>
                    <a:pt x="596659" y="104647"/>
                  </a:lnTo>
                  <a:lnTo>
                    <a:pt x="579167" y="108648"/>
                  </a:lnTo>
                  <a:lnTo>
                    <a:pt x="561175" y="112458"/>
                  </a:lnTo>
                  <a:lnTo>
                    <a:pt x="542670" y="116077"/>
                  </a:lnTo>
                  <a:lnTo>
                    <a:pt x="543814" y="123698"/>
                  </a:lnTo>
                  <a:lnTo>
                    <a:pt x="573405" y="132207"/>
                  </a:lnTo>
                  <a:lnTo>
                    <a:pt x="573811" y="149804"/>
                  </a:lnTo>
                  <a:lnTo>
                    <a:pt x="574087" y="176498"/>
                  </a:lnTo>
                  <a:lnTo>
                    <a:pt x="574210" y="374673"/>
                  </a:lnTo>
                  <a:lnTo>
                    <a:pt x="574130" y="383317"/>
                  </a:lnTo>
                  <a:lnTo>
                    <a:pt x="568325" y="404240"/>
                  </a:lnTo>
                  <a:lnTo>
                    <a:pt x="542670" y="411861"/>
                  </a:lnTo>
                  <a:lnTo>
                    <a:pt x="543559" y="421004"/>
                  </a:lnTo>
                  <a:lnTo>
                    <a:pt x="571484" y="420544"/>
                  </a:lnTo>
                  <a:lnTo>
                    <a:pt x="583975" y="420415"/>
                  </a:lnTo>
                  <a:lnTo>
                    <a:pt x="652227" y="420370"/>
                  </a:lnTo>
                  <a:lnTo>
                    <a:pt x="651637" y="411861"/>
                  </a:lnTo>
                  <a:lnTo>
                    <a:pt x="622300" y="403606"/>
                  </a:lnTo>
                  <a:lnTo>
                    <a:pt x="618617" y="402716"/>
                  </a:lnTo>
                  <a:lnTo>
                    <a:pt x="616584" y="400050"/>
                  </a:lnTo>
                  <a:lnTo>
                    <a:pt x="615822" y="315467"/>
                  </a:lnTo>
                  <a:lnTo>
                    <a:pt x="684671" y="315467"/>
                  </a:lnTo>
                  <a:lnTo>
                    <a:pt x="703421" y="310848"/>
                  </a:lnTo>
                  <a:lnTo>
                    <a:pt x="724257" y="300928"/>
                  </a:lnTo>
                  <a:lnTo>
                    <a:pt x="725942" y="299592"/>
                  </a:lnTo>
                  <a:lnTo>
                    <a:pt x="653288" y="299592"/>
                  </a:lnTo>
                  <a:lnTo>
                    <a:pt x="644165" y="299331"/>
                  </a:lnTo>
                  <a:lnTo>
                    <a:pt x="634888" y="298545"/>
                  </a:lnTo>
                  <a:lnTo>
                    <a:pt x="625445" y="297235"/>
                  </a:lnTo>
                  <a:lnTo>
                    <a:pt x="615822" y="295401"/>
                  </a:lnTo>
                  <a:lnTo>
                    <a:pt x="615822" y="137287"/>
                  </a:lnTo>
                  <a:lnTo>
                    <a:pt x="625564" y="133026"/>
                  </a:lnTo>
                  <a:lnTo>
                    <a:pt x="635936" y="129968"/>
                  </a:lnTo>
                  <a:lnTo>
                    <a:pt x="646951" y="128125"/>
                  </a:lnTo>
                  <a:lnTo>
                    <a:pt x="658621" y="127508"/>
                  </a:lnTo>
                  <a:lnTo>
                    <a:pt x="748077" y="127508"/>
                  </a:lnTo>
                  <a:lnTo>
                    <a:pt x="744151" y="123951"/>
                  </a:lnTo>
                  <a:lnTo>
                    <a:pt x="615822" y="123951"/>
                  </a:lnTo>
                  <a:lnTo>
                    <a:pt x="615752" y="101931"/>
                  </a:lnTo>
                  <a:lnTo>
                    <a:pt x="613664" y="100457"/>
                  </a:lnTo>
                  <a:close/>
                </a:path>
                <a:path w="773429" h="421005">
                  <a:moveTo>
                    <a:pt x="652227" y="420370"/>
                  </a:moveTo>
                  <a:lnTo>
                    <a:pt x="595503" y="420370"/>
                  </a:lnTo>
                  <a:lnTo>
                    <a:pt x="652271" y="421004"/>
                  </a:lnTo>
                  <a:lnTo>
                    <a:pt x="652227" y="420370"/>
                  </a:lnTo>
                  <a:close/>
                </a:path>
                <a:path w="773429" h="421005">
                  <a:moveTo>
                    <a:pt x="684671" y="315467"/>
                  </a:moveTo>
                  <a:lnTo>
                    <a:pt x="615822" y="315467"/>
                  </a:lnTo>
                  <a:lnTo>
                    <a:pt x="625084" y="316894"/>
                  </a:lnTo>
                  <a:lnTo>
                    <a:pt x="634190" y="317928"/>
                  </a:lnTo>
                  <a:lnTo>
                    <a:pt x="643129" y="318557"/>
                  </a:lnTo>
                  <a:lnTo>
                    <a:pt x="651891" y="318770"/>
                  </a:lnTo>
                  <a:lnTo>
                    <a:pt x="679299" y="316791"/>
                  </a:lnTo>
                  <a:lnTo>
                    <a:pt x="684671" y="315467"/>
                  </a:lnTo>
                  <a:close/>
                </a:path>
                <a:path w="773429" h="421005">
                  <a:moveTo>
                    <a:pt x="748077" y="127508"/>
                  </a:moveTo>
                  <a:lnTo>
                    <a:pt x="658621" y="127508"/>
                  </a:lnTo>
                  <a:lnTo>
                    <a:pt x="674389" y="128795"/>
                  </a:lnTo>
                  <a:lnTo>
                    <a:pt x="688181" y="132667"/>
                  </a:lnTo>
                  <a:lnTo>
                    <a:pt x="717690" y="159851"/>
                  </a:lnTo>
                  <a:lnTo>
                    <a:pt x="727709" y="209803"/>
                  </a:lnTo>
                  <a:lnTo>
                    <a:pt x="726543" y="230239"/>
                  </a:lnTo>
                  <a:lnTo>
                    <a:pt x="709041" y="276351"/>
                  </a:lnTo>
                  <a:lnTo>
                    <a:pt x="670625" y="298140"/>
                  </a:lnTo>
                  <a:lnTo>
                    <a:pt x="653288" y="299592"/>
                  </a:lnTo>
                  <a:lnTo>
                    <a:pt x="725942" y="299592"/>
                  </a:lnTo>
                  <a:lnTo>
                    <a:pt x="755642" y="269684"/>
                  </a:lnTo>
                  <a:lnTo>
                    <a:pt x="771453" y="226441"/>
                  </a:lnTo>
                  <a:lnTo>
                    <a:pt x="773430" y="200533"/>
                  </a:lnTo>
                  <a:lnTo>
                    <a:pt x="771904" y="179312"/>
                  </a:lnTo>
                  <a:lnTo>
                    <a:pt x="767318" y="160210"/>
                  </a:lnTo>
                  <a:lnTo>
                    <a:pt x="759660" y="143204"/>
                  </a:lnTo>
                  <a:lnTo>
                    <a:pt x="748919" y="128270"/>
                  </a:lnTo>
                  <a:lnTo>
                    <a:pt x="748077" y="127508"/>
                  </a:lnTo>
                  <a:close/>
                </a:path>
                <a:path w="773429" h="421005">
                  <a:moveTo>
                    <a:pt x="682370" y="100457"/>
                  </a:moveTo>
                  <a:lnTo>
                    <a:pt x="666204" y="101931"/>
                  </a:lnTo>
                  <a:lnTo>
                    <a:pt x="649716" y="106346"/>
                  </a:lnTo>
                  <a:lnTo>
                    <a:pt x="632918" y="113690"/>
                  </a:lnTo>
                  <a:lnTo>
                    <a:pt x="615822" y="123951"/>
                  </a:lnTo>
                  <a:lnTo>
                    <a:pt x="744151" y="123951"/>
                  </a:lnTo>
                  <a:lnTo>
                    <a:pt x="735442" y="116077"/>
                  </a:lnTo>
                  <a:lnTo>
                    <a:pt x="719931" y="107410"/>
                  </a:lnTo>
                  <a:lnTo>
                    <a:pt x="702234" y="102195"/>
                  </a:lnTo>
                  <a:lnTo>
                    <a:pt x="682370" y="100457"/>
                  </a:lnTo>
                  <a:close/>
                </a:path>
                <a:path w="773429" h="421005">
                  <a:moveTo>
                    <a:pt x="425704" y="100457"/>
                  </a:moveTo>
                  <a:lnTo>
                    <a:pt x="381396" y="108251"/>
                  </a:lnTo>
                  <a:lnTo>
                    <a:pt x="346710" y="131572"/>
                  </a:lnTo>
                  <a:lnTo>
                    <a:pt x="324310" y="167227"/>
                  </a:lnTo>
                  <a:lnTo>
                    <a:pt x="316865" y="211836"/>
                  </a:lnTo>
                  <a:lnTo>
                    <a:pt x="318648" y="234600"/>
                  </a:lnTo>
                  <a:lnTo>
                    <a:pt x="332884" y="273272"/>
                  </a:lnTo>
                  <a:lnTo>
                    <a:pt x="360697" y="302160"/>
                  </a:lnTo>
                  <a:lnTo>
                    <a:pt x="398087" y="316932"/>
                  </a:lnTo>
                  <a:lnTo>
                    <a:pt x="420116" y="318770"/>
                  </a:lnTo>
                  <a:lnTo>
                    <a:pt x="442785" y="316815"/>
                  </a:lnTo>
                  <a:lnTo>
                    <a:pt x="463359" y="310943"/>
                  </a:lnTo>
                  <a:lnTo>
                    <a:pt x="481407" y="301371"/>
                  </a:lnTo>
                  <a:lnTo>
                    <a:pt x="424434" y="301371"/>
                  </a:lnTo>
                  <a:lnTo>
                    <a:pt x="410049" y="299729"/>
                  </a:lnTo>
                  <a:lnTo>
                    <a:pt x="378206" y="275209"/>
                  </a:lnTo>
                  <a:lnTo>
                    <a:pt x="363561" y="227042"/>
                  </a:lnTo>
                  <a:lnTo>
                    <a:pt x="362677" y="205104"/>
                  </a:lnTo>
                  <a:lnTo>
                    <a:pt x="363537" y="186160"/>
                  </a:lnTo>
                  <a:lnTo>
                    <a:pt x="377825" y="140208"/>
                  </a:lnTo>
                  <a:lnTo>
                    <a:pt x="421640" y="118110"/>
                  </a:lnTo>
                  <a:lnTo>
                    <a:pt x="487161" y="118110"/>
                  </a:lnTo>
                  <a:lnTo>
                    <a:pt x="485300" y="116584"/>
                  </a:lnTo>
                  <a:lnTo>
                    <a:pt x="467693" y="107616"/>
                  </a:lnTo>
                  <a:lnTo>
                    <a:pt x="447823" y="102244"/>
                  </a:lnTo>
                  <a:lnTo>
                    <a:pt x="425704" y="100457"/>
                  </a:lnTo>
                  <a:close/>
                </a:path>
                <a:path w="773429" h="421005">
                  <a:moveTo>
                    <a:pt x="232918" y="20827"/>
                  </a:moveTo>
                  <a:lnTo>
                    <a:pt x="189230" y="20827"/>
                  </a:lnTo>
                  <a:lnTo>
                    <a:pt x="189136" y="261090"/>
                  </a:lnTo>
                  <a:lnTo>
                    <a:pt x="189024" y="270541"/>
                  </a:lnTo>
                  <a:lnTo>
                    <a:pt x="182880" y="293750"/>
                  </a:lnTo>
                  <a:lnTo>
                    <a:pt x="149860" y="303657"/>
                  </a:lnTo>
                  <a:lnTo>
                    <a:pt x="150749" y="313182"/>
                  </a:lnTo>
                  <a:lnTo>
                    <a:pt x="211455" y="312547"/>
                  </a:lnTo>
                  <a:lnTo>
                    <a:pt x="272643" y="312547"/>
                  </a:lnTo>
                  <a:lnTo>
                    <a:pt x="272288" y="303657"/>
                  </a:lnTo>
                  <a:lnTo>
                    <a:pt x="239141" y="293750"/>
                  </a:lnTo>
                  <a:lnTo>
                    <a:pt x="235457" y="292735"/>
                  </a:lnTo>
                  <a:lnTo>
                    <a:pt x="233553" y="290449"/>
                  </a:lnTo>
                  <a:lnTo>
                    <a:pt x="233419" y="286637"/>
                  </a:lnTo>
                  <a:lnTo>
                    <a:pt x="233197" y="278257"/>
                  </a:lnTo>
                  <a:lnTo>
                    <a:pt x="233074" y="270541"/>
                  </a:lnTo>
                  <a:lnTo>
                    <a:pt x="232980" y="261090"/>
                  </a:lnTo>
                  <a:lnTo>
                    <a:pt x="232918" y="20827"/>
                  </a:lnTo>
                  <a:close/>
                </a:path>
                <a:path w="773429" h="421005">
                  <a:moveTo>
                    <a:pt x="272643" y="312547"/>
                  </a:moveTo>
                  <a:lnTo>
                    <a:pt x="211455" y="312547"/>
                  </a:lnTo>
                  <a:lnTo>
                    <a:pt x="272669" y="313182"/>
                  </a:lnTo>
                  <a:lnTo>
                    <a:pt x="272643" y="312547"/>
                  </a:lnTo>
                  <a:close/>
                </a:path>
                <a:path w="773429" h="421005">
                  <a:moveTo>
                    <a:pt x="487161" y="118110"/>
                  </a:moveTo>
                  <a:lnTo>
                    <a:pt x="421640" y="118110"/>
                  </a:lnTo>
                  <a:lnTo>
                    <a:pt x="435713" y="119635"/>
                  </a:lnTo>
                  <a:lnTo>
                    <a:pt x="448024" y="124221"/>
                  </a:lnTo>
                  <a:lnTo>
                    <a:pt x="474287" y="156047"/>
                  </a:lnTo>
                  <a:lnTo>
                    <a:pt x="483102" y="207137"/>
                  </a:lnTo>
                  <a:lnTo>
                    <a:pt x="483144" y="211836"/>
                  </a:lnTo>
                  <a:lnTo>
                    <a:pt x="482284" y="231090"/>
                  </a:lnTo>
                  <a:lnTo>
                    <a:pt x="468121" y="278257"/>
                  </a:lnTo>
                  <a:lnTo>
                    <a:pt x="424434" y="301371"/>
                  </a:lnTo>
                  <a:lnTo>
                    <a:pt x="481407" y="301371"/>
                  </a:lnTo>
                  <a:lnTo>
                    <a:pt x="511649" y="270541"/>
                  </a:lnTo>
                  <a:lnTo>
                    <a:pt x="527028" y="229393"/>
                  </a:lnTo>
                  <a:lnTo>
                    <a:pt x="528955" y="205104"/>
                  </a:lnTo>
                  <a:lnTo>
                    <a:pt x="527190" y="182647"/>
                  </a:lnTo>
                  <a:lnTo>
                    <a:pt x="521890" y="162512"/>
                  </a:lnTo>
                  <a:lnTo>
                    <a:pt x="513042" y="144686"/>
                  </a:lnTo>
                  <a:lnTo>
                    <a:pt x="500633" y="129159"/>
                  </a:lnTo>
                  <a:lnTo>
                    <a:pt x="487161" y="118110"/>
                  </a:lnTo>
                  <a:close/>
                </a:path>
                <a:path w="773429" h="421005">
                  <a:moveTo>
                    <a:pt x="77343" y="0"/>
                  </a:moveTo>
                  <a:lnTo>
                    <a:pt x="75818" y="1777"/>
                  </a:lnTo>
                  <a:lnTo>
                    <a:pt x="81534" y="81661"/>
                  </a:lnTo>
                  <a:lnTo>
                    <a:pt x="90550" y="80137"/>
                  </a:lnTo>
                  <a:lnTo>
                    <a:pt x="110362" y="20827"/>
                  </a:lnTo>
                  <a:lnTo>
                    <a:pt x="345568" y="20827"/>
                  </a:lnTo>
                  <a:lnTo>
                    <a:pt x="348996" y="1777"/>
                  </a:lnTo>
                  <a:lnTo>
                    <a:pt x="348361" y="888"/>
                  </a:lnTo>
                  <a:lnTo>
                    <a:pt x="182499" y="888"/>
                  </a:lnTo>
                  <a:lnTo>
                    <a:pt x="77343" y="0"/>
                  </a:lnTo>
                  <a:close/>
                </a:path>
                <a:path w="773429" h="421005">
                  <a:moveTo>
                    <a:pt x="345568" y="20827"/>
                  </a:moveTo>
                  <a:lnTo>
                    <a:pt x="311785" y="20827"/>
                  </a:lnTo>
                  <a:lnTo>
                    <a:pt x="326009" y="81661"/>
                  </a:lnTo>
                  <a:lnTo>
                    <a:pt x="334899" y="80137"/>
                  </a:lnTo>
                  <a:lnTo>
                    <a:pt x="345568" y="20827"/>
                  </a:lnTo>
                  <a:close/>
                </a:path>
                <a:path w="773429" h="421005">
                  <a:moveTo>
                    <a:pt x="347725" y="0"/>
                  </a:moveTo>
                  <a:lnTo>
                    <a:pt x="242062" y="888"/>
                  </a:lnTo>
                  <a:lnTo>
                    <a:pt x="348361" y="888"/>
                  </a:lnTo>
                  <a:lnTo>
                    <a:pt x="347725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785744" y="852297"/>
              <a:ext cx="53975" cy="53340"/>
            </a:xfrm>
            <a:custGeom>
              <a:avLst/>
              <a:gdLst/>
              <a:ahLst/>
              <a:cxnLst/>
              <a:rect l="l" t="t" r="r" b="b"/>
              <a:pathLst>
                <a:path w="53975" h="53340">
                  <a:moveTo>
                    <a:pt x="27050" y="0"/>
                  </a:moveTo>
                  <a:lnTo>
                    <a:pt x="34798" y="0"/>
                  </a:lnTo>
                  <a:lnTo>
                    <a:pt x="41148" y="2412"/>
                  </a:lnTo>
                  <a:lnTo>
                    <a:pt x="46100" y="7238"/>
                  </a:lnTo>
                  <a:lnTo>
                    <a:pt x="51181" y="12064"/>
                  </a:lnTo>
                  <a:lnTo>
                    <a:pt x="53593" y="18414"/>
                  </a:lnTo>
                  <a:lnTo>
                    <a:pt x="53593" y="26288"/>
                  </a:lnTo>
                  <a:lnTo>
                    <a:pt x="53593" y="34162"/>
                  </a:lnTo>
                  <a:lnTo>
                    <a:pt x="51181" y="40639"/>
                  </a:lnTo>
                  <a:lnTo>
                    <a:pt x="46100" y="45592"/>
                  </a:lnTo>
                  <a:lnTo>
                    <a:pt x="41148" y="50673"/>
                  </a:lnTo>
                  <a:lnTo>
                    <a:pt x="34798" y="53086"/>
                  </a:lnTo>
                  <a:lnTo>
                    <a:pt x="27050" y="53086"/>
                  </a:lnTo>
                  <a:lnTo>
                    <a:pt x="18923" y="53086"/>
                  </a:lnTo>
                  <a:lnTo>
                    <a:pt x="12318" y="50673"/>
                  </a:lnTo>
                  <a:lnTo>
                    <a:pt x="7366" y="45592"/>
                  </a:lnTo>
                  <a:lnTo>
                    <a:pt x="2540" y="40639"/>
                  </a:lnTo>
                  <a:lnTo>
                    <a:pt x="0" y="34162"/>
                  </a:lnTo>
                  <a:lnTo>
                    <a:pt x="0" y="26288"/>
                  </a:lnTo>
                  <a:lnTo>
                    <a:pt x="0" y="18414"/>
                  </a:lnTo>
                  <a:lnTo>
                    <a:pt x="2540" y="12064"/>
                  </a:lnTo>
                  <a:lnTo>
                    <a:pt x="7366" y="7238"/>
                  </a:lnTo>
                  <a:lnTo>
                    <a:pt x="12318" y="2412"/>
                  </a:lnTo>
                  <a:lnTo>
                    <a:pt x="18923" y="0"/>
                  </a:lnTo>
                  <a:lnTo>
                    <a:pt x="27050" y="0"/>
                  </a:lnTo>
                  <a:close/>
                </a:path>
              </a:pathLst>
            </a:custGeom>
            <a:ln w="3175">
              <a:solidFill>
                <a:srgbClr val="3A43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00042" y="712595"/>
              <a:ext cx="114938" cy="1751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46804" y="703197"/>
              <a:ext cx="123701" cy="18631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328415" y="687070"/>
              <a:ext cx="231140" cy="320675"/>
            </a:xfrm>
            <a:custGeom>
              <a:avLst/>
              <a:gdLst/>
              <a:ahLst/>
              <a:cxnLst/>
              <a:rect l="l" t="t" r="r" b="b"/>
              <a:pathLst>
                <a:path w="231139" h="320675">
                  <a:moveTo>
                    <a:pt x="70993" y="0"/>
                  </a:moveTo>
                  <a:lnTo>
                    <a:pt x="73151" y="1524"/>
                  </a:lnTo>
                  <a:lnTo>
                    <a:pt x="73151" y="23494"/>
                  </a:lnTo>
                  <a:lnTo>
                    <a:pt x="90247" y="13233"/>
                  </a:lnTo>
                  <a:lnTo>
                    <a:pt x="107045" y="5889"/>
                  </a:lnTo>
                  <a:lnTo>
                    <a:pt x="123533" y="1474"/>
                  </a:lnTo>
                  <a:lnTo>
                    <a:pt x="139700" y="0"/>
                  </a:lnTo>
                  <a:lnTo>
                    <a:pt x="159563" y="1738"/>
                  </a:lnTo>
                  <a:lnTo>
                    <a:pt x="206248" y="27812"/>
                  </a:lnTo>
                  <a:lnTo>
                    <a:pt x="229233" y="78855"/>
                  </a:lnTo>
                  <a:lnTo>
                    <a:pt x="230759" y="100075"/>
                  </a:lnTo>
                  <a:lnTo>
                    <a:pt x="228782" y="125984"/>
                  </a:lnTo>
                  <a:lnTo>
                    <a:pt x="212971" y="169227"/>
                  </a:lnTo>
                  <a:lnTo>
                    <a:pt x="181586" y="200471"/>
                  </a:lnTo>
                  <a:lnTo>
                    <a:pt x="136628" y="216334"/>
                  </a:lnTo>
                  <a:lnTo>
                    <a:pt x="109220" y="218312"/>
                  </a:lnTo>
                  <a:lnTo>
                    <a:pt x="100458" y="218100"/>
                  </a:lnTo>
                  <a:lnTo>
                    <a:pt x="91519" y="217471"/>
                  </a:lnTo>
                  <a:lnTo>
                    <a:pt x="82413" y="216437"/>
                  </a:lnTo>
                  <a:lnTo>
                    <a:pt x="73151" y="215010"/>
                  </a:lnTo>
                  <a:lnTo>
                    <a:pt x="73151" y="263905"/>
                  </a:lnTo>
                  <a:lnTo>
                    <a:pt x="75946" y="302259"/>
                  </a:lnTo>
                  <a:lnTo>
                    <a:pt x="79629" y="303149"/>
                  </a:lnTo>
                  <a:lnTo>
                    <a:pt x="108966" y="311403"/>
                  </a:lnTo>
                  <a:lnTo>
                    <a:pt x="109600" y="320547"/>
                  </a:lnTo>
                  <a:lnTo>
                    <a:pt x="92979" y="320288"/>
                  </a:lnTo>
                  <a:lnTo>
                    <a:pt x="77978" y="320087"/>
                  </a:lnTo>
                  <a:lnTo>
                    <a:pt x="64595" y="319958"/>
                  </a:lnTo>
                  <a:lnTo>
                    <a:pt x="52832" y="319913"/>
                  </a:lnTo>
                  <a:lnTo>
                    <a:pt x="41304" y="319958"/>
                  </a:lnTo>
                  <a:lnTo>
                    <a:pt x="28813" y="320087"/>
                  </a:lnTo>
                  <a:lnTo>
                    <a:pt x="15345" y="320288"/>
                  </a:lnTo>
                  <a:lnTo>
                    <a:pt x="888" y="320547"/>
                  </a:lnTo>
                  <a:lnTo>
                    <a:pt x="0" y="311403"/>
                  </a:lnTo>
                  <a:lnTo>
                    <a:pt x="25654" y="303783"/>
                  </a:lnTo>
                  <a:lnTo>
                    <a:pt x="29210" y="302767"/>
                  </a:lnTo>
                  <a:lnTo>
                    <a:pt x="31114" y="300481"/>
                  </a:lnTo>
                  <a:lnTo>
                    <a:pt x="31623" y="247522"/>
                  </a:lnTo>
                  <a:lnTo>
                    <a:pt x="31623" y="156717"/>
                  </a:lnTo>
                  <a:lnTo>
                    <a:pt x="31573" y="111831"/>
                  </a:lnTo>
                  <a:lnTo>
                    <a:pt x="31140" y="49347"/>
                  </a:lnTo>
                  <a:lnTo>
                    <a:pt x="1143" y="23240"/>
                  </a:lnTo>
                  <a:lnTo>
                    <a:pt x="0" y="15620"/>
                  </a:lnTo>
                  <a:lnTo>
                    <a:pt x="18504" y="12001"/>
                  </a:lnTo>
                  <a:lnTo>
                    <a:pt x="36496" y="8191"/>
                  </a:lnTo>
                  <a:lnTo>
                    <a:pt x="53988" y="4190"/>
                  </a:lnTo>
                  <a:lnTo>
                    <a:pt x="70993" y="0"/>
                  </a:lnTo>
                  <a:close/>
                </a:path>
              </a:pathLst>
            </a:custGeom>
            <a:ln w="3175">
              <a:solidFill>
                <a:srgbClr val="3A43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01084" y="685544"/>
              <a:ext cx="215141" cy="22136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861563" y="586613"/>
              <a:ext cx="273685" cy="313690"/>
            </a:xfrm>
            <a:custGeom>
              <a:avLst/>
              <a:gdLst/>
              <a:ahLst/>
              <a:cxnLst/>
              <a:rect l="l" t="t" r="r" b="b"/>
              <a:pathLst>
                <a:path w="273685" h="313690">
                  <a:moveTo>
                    <a:pt x="1524" y="0"/>
                  </a:moveTo>
                  <a:lnTo>
                    <a:pt x="28670" y="406"/>
                  </a:lnTo>
                  <a:lnTo>
                    <a:pt x="55244" y="682"/>
                  </a:lnTo>
                  <a:lnTo>
                    <a:pt x="81248" y="839"/>
                  </a:lnTo>
                  <a:lnTo>
                    <a:pt x="106680" y="888"/>
                  </a:lnTo>
                  <a:lnTo>
                    <a:pt x="166243" y="888"/>
                  </a:lnTo>
                  <a:lnTo>
                    <a:pt x="191629" y="839"/>
                  </a:lnTo>
                  <a:lnTo>
                    <a:pt x="217693" y="682"/>
                  </a:lnTo>
                  <a:lnTo>
                    <a:pt x="244449" y="406"/>
                  </a:lnTo>
                  <a:lnTo>
                    <a:pt x="271906" y="0"/>
                  </a:lnTo>
                  <a:lnTo>
                    <a:pt x="273177" y="1777"/>
                  </a:lnTo>
                  <a:lnTo>
                    <a:pt x="259080" y="80137"/>
                  </a:lnTo>
                  <a:lnTo>
                    <a:pt x="250190" y="81661"/>
                  </a:lnTo>
                  <a:lnTo>
                    <a:pt x="235966" y="20827"/>
                  </a:lnTo>
                  <a:lnTo>
                    <a:pt x="157099" y="20827"/>
                  </a:lnTo>
                  <a:lnTo>
                    <a:pt x="157099" y="243586"/>
                  </a:lnTo>
                  <a:lnTo>
                    <a:pt x="157124" y="256157"/>
                  </a:lnTo>
                  <a:lnTo>
                    <a:pt x="163322" y="293750"/>
                  </a:lnTo>
                  <a:lnTo>
                    <a:pt x="196469" y="303657"/>
                  </a:lnTo>
                  <a:lnTo>
                    <a:pt x="196850" y="313182"/>
                  </a:lnTo>
                  <a:lnTo>
                    <a:pt x="180034" y="312922"/>
                  </a:lnTo>
                  <a:lnTo>
                    <a:pt x="164242" y="312721"/>
                  </a:lnTo>
                  <a:lnTo>
                    <a:pt x="149451" y="312592"/>
                  </a:lnTo>
                  <a:lnTo>
                    <a:pt x="135636" y="312547"/>
                  </a:lnTo>
                  <a:lnTo>
                    <a:pt x="121560" y="312592"/>
                  </a:lnTo>
                  <a:lnTo>
                    <a:pt x="106759" y="312721"/>
                  </a:lnTo>
                  <a:lnTo>
                    <a:pt x="91219" y="312922"/>
                  </a:lnTo>
                  <a:lnTo>
                    <a:pt x="74930" y="313182"/>
                  </a:lnTo>
                  <a:lnTo>
                    <a:pt x="74041" y="303657"/>
                  </a:lnTo>
                  <a:lnTo>
                    <a:pt x="107061" y="293750"/>
                  </a:lnTo>
                  <a:lnTo>
                    <a:pt x="110871" y="292735"/>
                  </a:lnTo>
                  <a:lnTo>
                    <a:pt x="112775" y="290449"/>
                  </a:lnTo>
                  <a:lnTo>
                    <a:pt x="113411" y="243586"/>
                  </a:lnTo>
                  <a:lnTo>
                    <a:pt x="113411" y="20827"/>
                  </a:lnTo>
                  <a:lnTo>
                    <a:pt x="34543" y="20827"/>
                  </a:lnTo>
                  <a:lnTo>
                    <a:pt x="14731" y="80137"/>
                  </a:lnTo>
                  <a:lnTo>
                    <a:pt x="5715" y="81661"/>
                  </a:lnTo>
                  <a:lnTo>
                    <a:pt x="0" y="1777"/>
                  </a:lnTo>
                  <a:lnTo>
                    <a:pt x="1524" y="0"/>
                  </a:lnTo>
                  <a:close/>
                </a:path>
              </a:pathLst>
            </a:custGeom>
            <a:ln w="3175">
              <a:solidFill>
                <a:srgbClr val="3A43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9775" y="582117"/>
              <a:ext cx="778560" cy="4249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54552" y="557809"/>
              <a:ext cx="2870836" cy="45133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294640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829310" algn="l"/>
                <a:tab pos="1604010" algn="l"/>
              </a:tabLst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ap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3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4938" y="1536573"/>
            <a:ext cx="490474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96950" algn="l"/>
                <a:tab pos="1463675" algn="l"/>
                <a:tab pos="2524760" algn="l"/>
                <a:tab pos="4613275" algn="l"/>
              </a:tabLst>
            </a:pP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80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244" y="1932508"/>
            <a:ext cx="8084820" cy="1686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9525">
              <a:lnSpc>
                <a:spcPct val="100000"/>
              </a:lnSpc>
              <a:spcBef>
                <a:spcPts val="95"/>
              </a:spcBef>
              <a:tabLst>
                <a:tab pos="1993900" algn="l"/>
                <a:tab pos="4076700" algn="l"/>
                <a:tab pos="4525010" algn="l"/>
                <a:tab pos="5576570" algn="l"/>
                <a:tab pos="6985634" algn="l"/>
                <a:tab pos="7598409" algn="l"/>
              </a:tabLst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sta</a:t>
            </a:r>
            <a:r>
              <a:rPr sz="2600" spc="-45" dirty="0">
                <a:solidFill>
                  <a:srgbClr val="FFFF00"/>
                </a:solidFill>
                <a:latin typeface="Constantia"/>
                <a:cs typeface="Constantia"/>
              </a:rPr>
              <a:t>k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h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ol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d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ers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–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b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y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 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water</a:t>
            </a:r>
            <a:r>
              <a:rPr sz="26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land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resources.</a:t>
            </a:r>
            <a:endParaRPr sz="2600">
              <a:latin typeface="Constantia"/>
              <a:cs typeface="Constantia"/>
            </a:endParaRPr>
          </a:p>
          <a:p>
            <a:pPr marL="287020" marR="5080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213485" algn="l"/>
                <a:tab pos="1808480" algn="l"/>
                <a:tab pos="2771775" algn="l"/>
                <a:tab pos="3988435" algn="l"/>
                <a:tab pos="4832985" algn="l"/>
                <a:tab pos="5457825" algn="l"/>
                <a:tab pos="6668134" algn="l"/>
                <a:tab pos="7198995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Plans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b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r 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than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top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down.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04541" y="3670757"/>
            <a:ext cx="2509520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3220" marR="5080" indent="-351155">
              <a:lnSpc>
                <a:spcPct val="100000"/>
              </a:lnSpc>
              <a:spcBef>
                <a:spcPts val="95"/>
              </a:spcBef>
              <a:tabLst>
                <a:tab pos="1226185" algn="l"/>
                <a:tab pos="1680210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approach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plans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erns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66917" y="3670757"/>
            <a:ext cx="2143760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1445" marR="5080" indent="-119380">
              <a:lnSpc>
                <a:spcPct val="100000"/>
              </a:lnSpc>
              <a:spcBef>
                <a:spcPts val="95"/>
              </a:spcBef>
              <a:tabLst>
                <a:tab pos="707390" algn="l"/>
                <a:tab pos="1527810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ta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k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 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75019" y="4067683"/>
            <a:ext cx="115633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affected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08797" y="3670757"/>
            <a:ext cx="709295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9220">
              <a:lnSpc>
                <a:spcPct val="100000"/>
              </a:lnSpc>
              <a:spcBef>
                <a:spcPts val="95"/>
              </a:spcBef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 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lo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2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3670757"/>
            <a:ext cx="2245360" cy="1686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152525" algn="l"/>
              </a:tabLst>
            </a:pPr>
            <a:r>
              <a:rPr sz="2600" spc="-85" dirty="0">
                <a:solidFill>
                  <a:srgbClr val="FFFF00"/>
                </a:solidFill>
                <a:latin typeface="Constantia"/>
                <a:cs typeface="Constantia"/>
              </a:rPr>
              <a:t>Top	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down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 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stakeholders.</a:t>
            </a:r>
            <a:endParaRPr sz="2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683385" algn="l"/>
              </a:tabLst>
            </a:pP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Bottom	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up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11220" y="4936616"/>
            <a:ext cx="569722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680210" algn="l"/>
                <a:tab pos="3101340" algn="l"/>
                <a:tab pos="5144135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-6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h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op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d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0564" y="5333187"/>
            <a:ext cx="451485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commitment</a:t>
            </a:r>
            <a:r>
              <a:rPr sz="2600" spc="-1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from</a:t>
            </a:r>
            <a:r>
              <a:rPr sz="26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stakeholders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164079" y="484593"/>
            <a:ext cx="4834255" cy="524510"/>
            <a:chOff x="2164079" y="484593"/>
            <a:chExt cx="4834255" cy="52451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64079" y="627862"/>
              <a:ext cx="224410" cy="25529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9255" y="508990"/>
              <a:ext cx="1744092" cy="38064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70247" y="484593"/>
              <a:ext cx="2727580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244" y="2211588"/>
            <a:ext cx="7269480" cy="208407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02895" indent="-290830">
              <a:lnSpc>
                <a:spcPct val="100000"/>
              </a:lnSpc>
              <a:spcBef>
                <a:spcPts val="700"/>
              </a:spcBef>
              <a:buSzPct val="97500"/>
              <a:buAutoNum type="arabicPeriod"/>
              <a:tabLst>
                <a:tab pos="303530" algn="l"/>
              </a:tabLst>
            </a:pPr>
            <a:r>
              <a:rPr spc="-40" dirty="0">
                <a:solidFill>
                  <a:srgbClr val="001F5F"/>
                </a:solidFill>
                <a:latin typeface="Constantia"/>
                <a:cs typeface="Constantia"/>
              </a:rPr>
              <a:t>Technical</a:t>
            </a:r>
            <a:r>
              <a:rPr spc="-1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dirty="0">
                <a:solidFill>
                  <a:srgbClr val="001F5F"/>
                </a:solidFill>
                <a:latin typeface="Constantia"/>
                <a:cs typeface="Constantia"/>
              </a:rPr>
              <a:t>aspects</a:t>
            </a:r>
          </a:p>
          <a:p>
            <a:pPr marL="12700" marR="5080">
              <a:lnSpc>
                <a:spcPct val="112500"/>
              </a:lnSpc>
              <a:buSzPct val="97500"/>
              <a:buAutoNum type="arabicPeriod"/>
              <a:tabLst>
                <a:tab pos="390525" algn="l"/>
              </a:tabLst>
            </a:pPr>
            <a:r>
              <a:rPr spc="-10" dirty="0">
                <a:solidFill>
                  <a:srgbClr val="001F5F"/>
                </a:solidFill>
                <a:latin typeface="Constantia"/>
                <a:cs typeface="Constantia"/>
              </a:rPr>
              <a:t>Economic</a:t>
            </a:r>
            <a:r>
              <a:rPr spc="-2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pc="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pc="10" dirty="0">
                <a:solidFill>
                  <a:srgbClr val="001F5F"/>
                </a:solidFill>
                <a:latin typeface="Constantia"/>
                <a:cs typeface="Constantia"/>
              </a:rPr>
              <a:t>financial</a:t>
            </a:r>
            <a:r>
              <a:rPr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dirty="0">
                <a:solidFill>
                  <a:srgbClr val="001F5F"/>
                </a:solidFill>
                <a:latin typeface="Constantia"/>
                <a:cs typeface="Constantia"/>
              </a:rPr>
              <a:t>aspects </a:t>
            </a:r>
            <a:r>
              <a:rPr spc="-9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dirty="0">
                <a:solidFill>
                  <a:srgbClr val="001F5F"/>
                </a:solidFill>
                <a:latin typeface="Constantia"/>
                <a:cs typeface="Constantia"/>
              </a:rPr>
              <a:t>3.Institutional</a:t>
            </a:r>
            <a:r>
              <a:rPr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dirty="0">
                <a:solidFill>
                  <a:srgbClr val="001F5F"/>
                </a:solidFill>
                <a:latin typeface="Constantia"/>
                <a:cs typeface="Constantia"/>
              </a:rPr>
              <a:t>aspects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563624" y="627849"/>
            <a:ext cx="6207125" cy="1219200"/>
            <a:chOff x="1563624" y="627849"/>
            <a:chExt cx="6207125" cy="121920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3624" y="627849"/>
              <a:ext cx="6207126" cy="55248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2944" y="1322793"/>
              <a:ext cx="1788542" cy="52404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8084184" cy="24790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9525" indent="-274320" algn="just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Predicting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changes 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land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use/covers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economic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activities</a:t>
            </a:r>
            <a:r>
              <a:rPr sz="2600" spc="-1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at</a:t>
            </a:r>
            <a:r>
              <a:rPr sz="26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watershed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river</a:t>
            </a:r>
            <a:r>
              <a:rPr sz="26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basin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levels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Estimation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 the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costs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benefits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any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measures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being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and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taken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 the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basin’s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resource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including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engineering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structures,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canals,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diversion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structures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etc.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4067683"/>
            <a:ext cx="2245360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Identification </a:t>
            </a:r>
            <a:r>
              <a:rPr sz="2600" spc="-6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management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32557" y="4067683"/>
            <a:ext cx="5683885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323215">
              <a:lnSpc>
                <a:spcPct val="100000"/>
              </a:lnSpc>
              <a:spcBef>
                <a:spcPts val="90"/>
              </a:spcBef>
              <a:tabLst>
                <a:tab pos="1378585" algn="l"/>
                <a:tab pos="1628139" algn="l"/>
                <a:tab pos="2430145" algn="l"/>
                <a:tab pos="3247390" algn="l"/>
                <a:tab pos="3366135" algn="l"/>
                <a:tab pos="4159250" algn="l"/>
                <a:tab pos="5015865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	e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al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f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al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ern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80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 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st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also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al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er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at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ti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0564" y="4860416"/>
            <a:ext cx="625856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schedules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implementing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those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measures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538983" y="560793"/>
            <a:ext cx="4062729" cy="524510"/>
            <a:chOff x="2538983" y="560793"/>
            <a:chExt cx="4062729" cy="52451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38983" y="707174"/>
              <a:ext cx="160910" cy="25218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4911" y="560793"/>
              <a:ext cx="3876549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3524"/>
            <a:ext cx="8087995" cy="40976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105"/>
              </a:spcBef>
              <a:buClr>
                <a:srgbClr val="F3A346"/>
              </a:buClr>
              <a:buSzPct val="78571"/>
              <a:buFont typeface="Segoe UI Symbol"/>
              <a:buChar char="⚫"/>
              <a:tabLst>
                <a:tab pos="369570" algn="l"/>
              </a:tabLst>
            </a:pPr>
            <a:r>
              <a:rPr dirty="0"/>
              <a:t>	</a:t>
            </a:r>
            <a:r>
              <a:rPr sz="2800" spc="-4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800" spc="-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should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treated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an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economic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commodity</a:t>
            </a:r>
            <a:r>
              <a:rPr sz="28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800" spc="-1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extract</a:t>
            </a:r>
            <a:r>
              <a:rPr sz="28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8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maximum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benefits</a:t>
            </a:r>
            <a:endParaRPr sz="2800">
              <a:latin typeface="Constantia"/>
              <a:cs typeface="Constantia"/>
            </a:endParaRPr>
          </a:p>
          <a:p>
            <a:pPr marL="287020" marR="10795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Revenues </a:t>
            </a:r>
            <a:r>
              <a:rPr sz="2800" spc="-35" dirty="0">
                <a:solidFill>
                  <a:srgbClr val="FFFF00"/>
                </a:solidFill>
                <a:latin typeface="Constantia"/>
                <a:cs typeface="Constantia"/>
              </a:rPr>
              <a:t>recovered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far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below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the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capital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cost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incurred.</a:t>
            </a:r>
            <a:endParaRPr sz="2800">
              <a:latin typeface="Constantia"/>
              <a:cs typeface="Constantia"/>
            </a:endParaRPr>
          </a:p>
          <a:p>
            <a:pPr marL="287020" marR="1016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Financial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component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any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planning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process </a:t>
            </a:r>
            <a:r>
              <a:rPr sz="2800" spc="20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800" spc="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needed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8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35" dirty="0">
                <a:solidFill>
                  <a:srgbClr val="001F5F"/>
                </a:solidFill>
                <a:latin typeface="Constantia"/>
                <a:cs typeface="Constantia"/>
              </a:rPr>
              <a:t>recover</a:t>
            </a:r>
            <a:r>
              <a:rPr sz="28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construction</a:t>
            </a:r>
            <a:r>
              <a:rPr sz="2800" spc="6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20" dirty="0">
                <a:solidFill>
                  <a:srgbClr val="FFFF00"/>
                </a:solidFill>
                <a:latin typeface="Constantia"/>
                <a:cs typeface="Constantia"/>
              </a:rPr>
              <a:t>costs,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ai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-6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en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-55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e,</a:t>
            </a:r>
            <a:r>
              <a:rPr sz="2800" spc="-10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8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air</a:t>
            </a:r>
            <a:r>
              <a:rPr sz="2800" spc="-18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8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800" spc="-20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800" spc="-5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800" spc="-1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800" spc="-20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spc="-65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.</a:t>
            </a:r>
            <a:endParaRPr sz="2800">
              <a:latin typeface="Constantia"/>
              <a:cs typeface="Constantia"/>
            </a:endParaRPr>
          </a:p>
          <a:p>
            <a:pPr marL="287020" marR="1016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8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 policies,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financial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viability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800" spc="-6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viewed</a:t>
            </a:r>
            <a:r>
              <a:rPr sz="28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8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8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constraint</a:t>
            </a:r>
            <a:r>
              <a:rPr sz="2800" spc="-13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that</a:t>
            </a:r>
            <a:r>
              <a:rPr sz="28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must</a:t>
            </a:r>
            <a:r>
              <a:rPr sz="28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800" spc="-1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satisfied</a:t>
            </a:r>
            <a:endParaRPr sz="28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32688" y="636993"/>
            <a:ext cx="7290434" cy="524510"/>
            <a:chOff x="932688" y="636993"/>
            <a:chExt cx="7290434" cy="5245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2688" y="780262"/>
              <a:ext cx="224486" cy="2552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7864" y="661390"/>
              <a:ext cx="2290573" cy="38064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81400" y="636993"/>
              <a:ext cx="4641597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3524"/>
            <a:ext cx="8087995" cy="3670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11430" indent="-274320">
              <a:lnSpc>
                <a:spcPct val="100000"/>
              </a:lnSpc>
              <a:spcBef>
                <a:spcPts val="1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  <a:tab pos="1402715" algn="l"/>
                <a:tab pos="1829435" algn="l"/>
                <a:tab pos="2179955" algn="l"/>
                <a:tab pos="3662045" algn="l"/>
                <a:tab pos="4982210" algn="l"/>
                <a:tab pos="6488430" algn="l"/>
                <a:tab pos="7561580" algn="l"/>
                <a:tab pos="7842250" algn="l"/>
              </a:tabLst>
            </a:pPr>
            <a:r>
              <a:rPr sz="2800" spc="-175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6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er	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s	a	</a:t>
            </a:r>
            <a:r>
              <a:rPr sz="2800" spc="-4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ou</a:t>
            </a:r>
            <a:r>
              <a:rPr sz="2800" spc="-4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e	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800" spc="-85" dirty="0">
                <a:solidFill>
                  <a:srgbClr val="001F5F"/>
                </a:solidFill>
                <a:latin typeface="Constantia"/>
                <a:cs typeface="Constantia"/>
              </a:rPr>
              <a:t>y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d	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800" spc="-4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800" spc="-20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erty	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ri</a:t>
            </a:r>
            <a:r>
              <a:rPr sz="2800" spc="-35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hts	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:	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it  cannot</a:t>
            </a:r>
            <a:r>
              <a:rPr sz="2800" spc="-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be</a:t>
            </a:r>
            <a:r>
              <a:rPr sz="2800" spc="-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30" dirty="0">
                <a:solidFill>
                  <a:srgbClr val="FFFF00"/>
                </a:solidFill>
                <a:latin typeface="Constantia"/>
                <a:cs typeface="Constantia"/>
              </a:rPr>
              <a:t>‘owned’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by</a:t>
            </a:r>
            <a:r>
              <a:rPr sz="28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private</a:t>
            </a:r>
            <a:r>
              <a:rPr sz="28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persons.</a:t>
            </a:r>
            <a:endParaRPr sz="2800">
              <a:latin typeface="Constantia"/>
              <a:cs typeface="Constantia"/>
            </a:endParaRPr>
          </a:p>
          <a:p>
            <a:pPr marL="287020" marR="8255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  <a:tab pos="1466850" algn="l"/>
                <a:tab pos="1957705" algn="l"/>
                <a:tab pos="2372360" algn="l"/>
                <a:tab pos="3914775" algn="l"/>
                <a:tab pos="4787265" algn="l"/>
                <a:tab pos="5833110" algn="l"/>
                <a:tab pos="7327265" algn="l"/>
              </a:tabLst>
            </a:pPr>
            <a:r>
              <a:rPr sz="2800" spc="-170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800" spc="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800" spc="-6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er	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s	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800" spc="10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800" spc="-7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t	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800" spc="-20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8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en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q</a:t>
            </a:r>
            <a:r>
              <a:rPr sz="2800" spc="5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800" spc="-5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es	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la</a:t>
            </a:r>
            <a:r>
              <a:rPr sz="2800" spc="-5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800" spc="-80" dirty="0">
                <a:solidFill>
                  <a:srgbClr val="FFFF00"/>
                </a:solidFill>
                <a:latin typeface="Constantia"/>
                <a:cs typeface="Constantia"/>
              </a:rPr>
              <a:t>g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e 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investment</a:t>
            </a:r>
            <a:r>
              <a:rPr sz="2800" spc="-14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8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onstantia"/>
                <a:cs typeface="Constantia"/>
              </a:rPr>
              <a:t>develop.</a:t>
            </a:r>
            <a:endParaRPr sz="2800">
              <a:latin typeface="Constantia"/>
              <a:cs typeface="Constantia"/>
            </a:endParaRPr>
          </a:p>
          <a:p>
            <a:pPr marL="287020" marR="17780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spc="-4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8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8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8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medium</a:t>
            </a:r>
            <a:r>
              <a:rPr sz="28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that</a:t>
            </a:r>
            <a:r>
              <a:rPr sz="28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can</a:t>
            </a:r>
            <a:r>
              <a:rPr sz="28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easily</a:t>
            </a:r>
            <a:r>
              <a:rPr sz="28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transfer</a:t>
            </a:r>
            <a:r>
              <a:rPr sz="2800" spc="-8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external </a:t>
            </a:r>
            <a:r>
              <a:rPr sz="2800" spc="-6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FFFF00"/>
                </a:solidFill>
                <a:latin typeface="Constantia"/>
                <a:cs typeface="Constantia"/>
              </a:rPr>
              <a:t>effects.</a:t>
            </a:r>
            <a:endParaRPr sz="2800">
              <a:latin typeface="Constantia"/>
              <a:cs typeface="Constantia"/>
            </a:endParaRPr>
          </a:p>
          <a:p>
            <a:pPr marL="287020" marR="5080" indent="-274320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3928"/>
              <a:buFont typeface="Segoe UI Symbol"/>
              <a:buChar char="⚫"/>
              <a:tabLst>
                <a:tab pos="287020" algn="l"/>
              </a:tabLst>
            </a:pP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8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use</a:t>
            </a:r>
            <a:r>
              <a:rPr sz="2800" spc="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800" spc="2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800" spc="6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by</a:t>
            </a:r>
            <a:r>
              <a:rPr sz="2800" spc="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one</a:t>
            </a:r>
            <a:r>
              <a:rPr sz="2800" spc="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dirty="0">
                <a:solidFill>
                  <a:srgbClr val="001F5F"/>
                </a:solidFill>
                <a:latin typeface="Constantia"/>
                <a:cs typeface="Constantia"/>
              </a:rPr>
              <a:t>person</a:t>
            </a:r>
            <a:r>
              <a:rPr sz="2800" spc="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onstantia"/>
                <a:cs typeface="Constantia"/>
              </a:rPr>
              <a:t>often</a:t>
            </a:r>
            <a:r>
              <a:rPr sz="2800" spc="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has</a:t>
            </a:r>
            <a:r>
              <a:rPr sz="2800" spc="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5" dirty="0">
                <a:solidFill>
                  <a:srgbClr val="FFFF00"/>
                </a:solidFill>
                <a:latin typeface="Constantia"/>
                <a:cs typeface="Constantia"/>
              </a:rPr>
              <a:t>negative </a:t>
            </a:r>
            <a:r>
              <a:rPr sz="2800" spc="-6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FFFF00"/>
                </a:solidFill>
                <a:latin typeface="Constantia"/>
                <a:cs typeface="Constantia"/>
              </a:rPr>
              <a:t>effects</a:t>
            </a:r>
            <a:r>
              <a:rPr sz="2800" spc="-14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8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onstantia"/>
                <a:cs typeface="Constantia"/>
              </a:rPr>
              <a:t>others.</a:t>
            </a:r>
            <a:endParaRPr sz="28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88464" y="560882"/>
            <a:ext cx="4772660" cy="524510"/>
            <a:chOff x="2188464" y="560882"/>
            <a:chExt cx="4772660" cy="5245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8464" y="704113"/>
              <a:ext cx="230379" cy="37424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53640" y="560882"/>
              <a:ext cx="2820671" cy="40495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79720" y="643166"/>
              <a:ext cx="1581405" cy="4420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83540" y="255778"/>
            <a:ext cx="26187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45" dirty="0">
                <a:latin typeface="Cambria"/>
                <a:cs typeface="Cambria"/>
              </a:rPr>
              <a:t>O</a:t>
            </a:r>
            <a:r>
              <a:rPr sz="1900" spc="245" dirty="0">
                <a:latin typeface="Cambria"/>
                <a:cs typeface="Cambria"/>
              </a:rPr>
              <a:t>THER</a:t>
            </a:r>
            <a:r>
              <a:rPr sz="1900" spc="215" dirty="0">
                <a:latin typeface="Cambria"/>
                <a:cs typeface="Cambria"/>
              </a:rPr>
              <a:t> </a:t>
            </a:r>
            <a:r>
              <a:rPr sz="1900" spc="280" dirty="0">
                <a:latin typeface="Cambria"/>
                <a:cs typeface="Cambria"/>
              </a:rPr>
              <a:t>KEY</a:t>
            </a:r>
            <a:r>
              <a:rPr sz="1900" spc="195" dirty="0">
                <a:latin typeface="Cambria"/>
                <a:cs typeface="Cambria"/>
              </a:rPr>
              <a:t> </a:t>
            </a:r>
            <a:r>
              <a:rPr sz="1900" spc="260" dirty="0">
                <a:latin typeface="Cambria"/>
                <a:cs typeface="Cambria"/>
              </a:rPr>
              <a:t>ISSUES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908430"/>
            <a:ext cx="8002270" cy="504317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287020" marR="5715" indent="-274320" algn="just">
              <a:lnSpc>
                <a:spcPct val="90000"/>
              </a:lnSpc>
              <a:spcBef>
                <a:spcPts val="3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45" dirty="0">
                <a:solidFill>
                  <a:srgbClr val="FF0000"/>
                </a:solidFill>
                <a:latin typeface="Cambria"/>
                <a:cs typeface="Cambria"/>
              </a:rPr>
              <a:t>Lack </a:t>
            </a:r>
            <a:r>
              <a:rPr sz="2200" dirty="0">
                <a:solidFill>
                  <a:srgbClr val="FF0000"/>
                </a:solidFill>
                <a:latin typeface="Cambria"/>
                <a:cs typeface="Cambria"/>
              </a:rPr>
              <a:t>of </a:t>
            </a:r>
            <a:r>
              <a:rPr sz="2200" spc="70" dirty="0">
                <a:solidFill>
                  <a:srgbClr val="FF0000"/>
                </a:solidFill>
                <a:latin typeface="Cambria"/>
                <a:cs typeface="Cambria"/>
              </a:rPr>
              <a:t>awareness </a:t>
            </a:r>
            <a:r>
              <a:rPr sz="2200" spc="60" dirty="0">
                <a:solidFill>
                  <a:srgbClr val="FF0000"/>
                </a:solidFill>
                <a:latin typeface="Cambria"/>
                <a:cs typeface="Cambria"/>
              </a:rPr>
              <a:t>:</a:t>
            </a:r>
            <a:r>
              <a:rPr sz="2200" spc="60" dirty="0">
                <a:latin typeface="Cambria"/>
                <a:cs typeface="Cambria"/>
              </a:rPr>
              <a:t>about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80" dirty="0">
                <a:latin typeface="Cambria"/>
                <a:cs typeface="Cambria"/>
              </a:rPr>
              <a:t>laws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50" dirty="0">
                <a:latin typeface="Cambria"/>
                <a:cs typeface="Cambria"/>
              </a:rPr>
              <a:t>policies, </a:t>
            </a:r>
            <a:r>
              <a:rPr sz="2200" spc="85" dirty="0">
                <a:latin typeface="Cambria"/>
                <a:cs typeface="Cambria"/>
              </a:rPr>
              <a:t>frame </a:t>
            </a:r>
            <a:r>
              <a:rPr sz="2200" spc="35" dirty="0">
                <a:latin typeface="Cambria"/>
                <a:cs typeface="Cambria"/>
              </a:rPr>
              <a:t>work 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is </a:t>
            </a:r>
            <a:r>
              <a:rPr sz="2200" spc="85" dirty="0">
                <a:latin typeface="Cambria"/>
                <a:cs typeface="Cambria"/>
              </a:rPr>
              <a:t>still </a:t>
            </a:r>
            <a:r>
              <a:rPr sz="2200" spc="155" dirty="0">
                <a:latin typeface="Cambria"/>
                <a:cs typeface="Cambria"/>
              </a:rPr>
              <a:t>a </a:t>
            </a:r>
            <a:r>
              <a:rPr sz="2200" spc="60" dirty="0">
                <a:latin typeface="Cambria"/>
                <a:cs typeface="Cambria"/>
              </a:rPr>
              <a:t>major </a:t>
            </a:r>
            <a:r>
              <a:rPr sz="2200" spc="75" dirty="0">
                <a:latin typeface="Cambria"/>
                <a:cs typeface="Cambria"/>
              </a:rPr>
              <a:t>issue </a:t>
            </a:r>
            <a:r>
              <a:rPr sz="2200" spc="40" dirty="0">
                <a:latin typeface="Cambria"/>
                <a:cs typeface="Cambria"/>
              </a:rPr>
              <a:t>(issue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105" dirty="0">
                <a:latin typeface="Cambria"/>
                <a:cs typeface="Cambria"/>
              </a:rPr>
              <a:t>rural </a:t>
            </a:r>
            <a:r>
              <a:rPr sz="2200" spc="90" dirty="0">
                <a:latin typeface="Cambria"/>
                <a:cs typeface="Cambria"/>
              </a:rPr>
              <a:t>India).all </a:t>
            </a:r>
            <a:r>
              <a:rPr sz="2200" spc="80" dirty="0">
                <a:latin typeface="Cambria"/>
                <a:cs typeface="Cambria"/>
              </a:rPr>
              <a:t>participants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are </a:t>
            </a:r>
            <a:r>
              <a:rPr sz="2200" spc="50" dirty="0">
                <a:latin typeface="Cambria"/>
                <a:cs typeface="Cambria"/>
              </a:rPr>
              <a:t>completely </a:t>
            </a:r>
            <a:r>
              <a:rPr sz="2200" spc="85" dirty="0">
                <a:latin typeface="Cambria"/>
                <a:cs typeface="Cambria"/>
              </a:rPr>
              <a:t>unaware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85" dirty="0">
                <a:latin typeface="Cambria"/>
                <a:cs typeface="Cambria"/>
              </a:rPr>
              <a:t>law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35" dirty="0">
                <a:latin typeface="Cambria"/>
                <a:cs typeface="Cambria"/>
              </a:rPr>
              <a:t>policy </a:t>
            </a:r>
            <a:r>
              <a:rPr sz="2200" spc="85" dirty="0">
                <a:latin typeface="Cambria"/>
                <a:cs typeface="Cambria"/>
              </a:rPr>
              <a:t>changes </a:t>
            </a:r>
            <a:r>
              <a:rPr sz="2200" spc="120" dirty="0">
                <a:latin typeface="Cambria"/>
                <a:cs typeface="Cambria"/>
              </a:rPr>
              <a:t>that 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is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happening</a:t>
            </a:r>
            <a:r>
              <a:rPr sz="2200" spc="13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across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country.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45" dirty="0">
                <a:solidFill>
                  <a:srgbClr val="FF0000"/>
                </a:solidFill>
                <a:latin typeface="Cambria"/>
                <a:cs typeface="Cambria"/>
              </a:rPr>
              <a:t>Lack </a:t>
            </a:r>
            <a:r>
              <a:rPr sz="2200" dirty="0">
                <a:solidFill>
                  <a:srgbClr val="FF0000"/>
                </a:solidFill>
                <a:latin typeface="Cambria"/>
                <a:cs typeface="Cambria"/>
              </a:rPr>
              <a:t>of</a:t>
            </a:r>
            <a:r>
              <a:rPr sz="2200" spc="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65" dirty="0">
                <a:solidFill>
                  <a:srgbClr val="FF0000"/>
                </a:solidFill>
                <a:latin typeface="Cambria"/>
                <a:cs typeface="Cambria"/>
              </a:rPr>
              <a:t>participation:</a:t>
            </a:r>
            <a:r>
              <a:rPr sz="2200" spc="7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145" dirty="0">
                <a:latin typeface="Cambria"/>
                <a:cs typeface="Cambria"/>
              </a:rPr>
              <a:t>In </a:t>
            </a:r>
            <a:r>
              <a:rPr sz="2200" spc="85" dirty="0">
                <a:latin typeface="Cambria"/>
                <a:cs typeface="Cambria"/>
              </a:rPr>
              <a:t>law</a:t>
            </a:r>
            <a:r>
              <a:rPr sz="2200" spc="90" dirty="0">
                <a:latin typeface="Cambria"/>
                <a:cs typeface="Cambria"/>
              </a:rPr>
              <a:t> and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making </a:t>
            </a:r>
            <a:r>
              <a:rPr sz="2200" spc="25" dirty="0">
                <a:latin typeface="Cambria"/>
                <a:cs typeface="Cambria"/>
              </a:rPr>
              <a:t>process 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there </a:t>
            </a:r>
            <a:r>
              <a:rPr sz="2200" spc="65" dirty="0">
                <a:latin typeface="Cambria"/>
                <a:cs typeface="Cambria"/>
              </a:rPr>
              <a:t>is </a:t>
            </a:r>
            <a:r>
              <a:rPr sz="2200" spc="155" dirty="0">
                <a:latin typeface="Cambria"/>
                <a:cs typeface="Cambria"/>
              </a:rPr>
              <a:t>a </a:t>
            </a:r>
            <a:r>
              <a:rPr sz="2200" spc="70" dirty="0">
                <a:latin typeface="Cambria"/>
                <a:cs typeface="Cambria"/>
              </a:rPr>
              <a:t>collateral </a:t>
            </a:r>
            <a:r>
              <a:rPr sz="2200" spc="80" dirty="0">
                <a:latin typeface="Cambria"/>
                <a:cs typeface="Cambria"/>
              </a:rPr>
              <a:t>impact </a:t>
            </a:r>
            <a:r>
              <a:rPr sz="2200" spc="65" dirty="0">
                <a:latin typeface="Cambria"/>
                <a:cs typeface="Cambria"/>
              </a:rPr>
              <a:t>due </a:t>
            </a:r>
            <a:r>
              <a:rPr sz="2200" spc="25" dirty="0">
                <a:latin typeface="Cambria"/>
                <a:cs typeface="Cambria"/>
              </a:rPr>
              <a:t>to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95" dirty="0">
                <a:latin typeface="Cambria"/>
                <a:cs typeface="Cambria"/>
              </a:rPr>
              <a:t>lack </a:t>
            </a:r>
            <a:r>
              <a:rPr sz="2200" spc="-15" dirty="0">
                <a:latin typeface="Cambria"/>
                <a:cs typeface="Cambria"/>
              </a:rPr>
              <a:t>of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awareness.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Mostly </a:t>
            </a:r>
            <a:r>
              <a:rPr sz="2200" spc="75" dirty="0">
                <a:latin typeface="Cambria"/>
                <a:cs typeface="Cambria"/>
              </a:rPr>
              <a:t>law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making </a:t>
            </a:r>
            <a:r>
              <a:rPr sz="2200" spc="30" dirty="0">
                <a:latin typeface="Cambria"/>
                <a:cs typeface="Cambria"/>
              </a:rPr>
              <a:t>process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follow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150" dirty="0">
                <a:latin typeface="Cambria"/>
                <a:cs typeface="Cambria"/>
              </a:rPr>
              <a:t>a </a:t>
            </a:r>
            <a:r>
              <a:rPr sz="2200" spc="25" dirty="0">
                <a:latin typeface="Cambria"/>
                <a:cs typeface="Cambria"/>
              </a:rPr>
              <a:t>top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down 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approaches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where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people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are </a:t>
            </a:r>
            <a:r>
              <a:rPr sz="2200" spc="130" dirty="0">
                <a:latin typeface="Cambria"/>
                <a:cs typeface="Cambria"/>
              </a:rPr>
              <a:t>at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60" dirty="0">
                <a:latin typeface="Cambria"/>
                <a:cs typeface="Cambria"/>
              </a:rPr>
              <a:t>receiving  end  </a:t>
            </a:r>
            <a:r>
              <a:rPr sz="2200" spc="105" dirty="0">
                <a:latin typeface="Cambria"/>
                <a:cs typeface="Cambria"/>
              </a:rPr>
              <a:t>having 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no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role to </a:t>
            </a:r>
            <a:r>
              <a:rPr sz="2200" spc="85" dirty="0">
                <a:latin typeface="Cambria"/>
                <a:cs typeface="Cambria"/>
              </a:rPr>
              <a:t>play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95" dirty="0">
                <a:latin typeface="Cambria"/>
                <a:cs typeface="Cambria"/>
              </a:rPr>
              <a:t>framing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48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norms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85" dirty="0">
                <a:latin typeface="Cambria"/>
                <a:cs typeface="Cambria"/>
              </a:rPr>
              <a:t>regulations. </a:t>
            </a:r>
            <a:r>
              <a:rPr sz="2200" spc="105" dirty="0">
                <a:latin typeface="Cambria"/>
                <a:cs typeface="Cambria"/>
              </a:rPr>
              <a:t>The 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idea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of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participation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is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important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from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the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angle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implementation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various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policies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160" dirty="0">
                <a:latin typeface="Cambria"/>
                <a:cs typeface="Cambria"/>
              </a:rPr>
              <a:t>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10" dirty="0">
                <a:solidFill>
                  <a:srgbClr val="FF0000"/>
                </a:solidFill>
                <a:latin typeface="Cambria"/>
                <a:cs typeface="Cambria"/>
              </a:rPr>
              <a:t>Gender </a:t>
            </a:r>
            <a:r>
              <a:rPr sz="2200" spc="100" dirty="0">
                <a:solidFill>
                  <a:srgbClr val="FF0000"/>
                </a:solidFill>
                <a:latin typeface="Cambria"/>
                <a:cs typeface="Cambria"/>
              </a:rPr>
              <a:t>and </a:t>
            </a:r>
            <a:r>
              <a:rPr sz="2200" spc="65" dirty="0">
                <a:solidFill>
                  <a:srgbClr val="FF0000"/>
                </a:solidFill>
                <a:latin typeface="Cambria"/>
                <a:cs typeface="Cambria"/>
              </a:rPr>
              <a:t>caste </a:t>
            </a:r>
            <a:r>
              <a:rPr sz="2200" spc="70" dirty="0">
                <a:solidFill>
                  <a:srgbClr val="FF0000"/>
                </a:solidFill>
                <a:latin typeface="Cambria"/>
                <a:cs typeface="Cambria"/>
              </a:rPr>
              <a:t>discrimination: </a:t>
            </a:r>
            <a:r>
              <a:rPr sz="2200" spc="55" dirty="0">
                <a:latin typeface="Cambria"/>
                <a:cs typeface="Cambria"/>
              </a:rPr>
              <a:t>gender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65" dirty="0">
                <a:latin typeface="Cambria"/>
                <a:cs typeface="Cambria"/>
              </a:rPr>
              <a:t>caste </a:t>
            </a:r>
            <a:r>
              <a:rPr sz="2200" spc="80" dirty="0">
                <a:latin typeface="Cambria"/>
                <a:cs typeface="Cambria"/>
              </a:rPr>
              <a:t>are </a:t>
            </a:r>
            <a:r>
              <a:rPr sz="2200" spc="15" dirty="0">
                <a:latin typeface="Cambria"/>
                <a:cs typeface="Cambria"/>
              </a:rPr>
              <a:t>two 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important </a:t>
            </a:r>
            <a:r>
              <a:rPr sz="2200" spc="50" dirty="0">
                <a:latin typeface="Cambria"/>
                <a:cs typeface="Cambria"/>
              </a:rPr>
              <a:t>factors </a:t>
            </a:r>
            <a:r>
              <a:rPr sz="2200" spc="15" dirty="0">
                <a:latin typeface="Cambria"/>
                <a:cs typeface="Cambria"/>
              </a:rPr>
              <a:t>to </a:t>
            </a:r>
            <a:r>
              <a:rPr sz="2200" spc="20" dirty="0">
                <a:latin typeface="Cambria"/>
                <a:cs typeface="Cambria"/>
              </a:rPr>
              <a:t>be </a:t>
            </a:r>
            <a:r>
              <a:rPr sz="2200" spc="80" dirty="0">
                <a:latin typeface="Cambria"/>
                <a:cs typeface="Cambria"/>
              </a:rPr>
              <a:t>given adequate </a:t>
            </a:r>
            <a:r>
              <a:rPr sz="2200" spc="75" dirty="0">
                <a:latin typeface="Cambria"/>
                <a:cs typeface="Cambria"/>
              </a:rPr>
              <a:t>attention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75" dirty="0">
                <a:latin typeface="Cambria"/>
                <a:cs typeface="Cambria"/>
              </a:rPr>
              <a:t>law 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making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framework</a:t>
            </a:r>
            <a:r>
              <a:rPr sz="2200" spc="70" dirty="0">
                <a:latin typeface="Cambria"/>
                <a:cs typeface="Cambria"/>
              </a:rPr>
              <a:t> related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to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sanitation.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Women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and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lower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caste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people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are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often 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neglected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in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process.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8079740" cy="1213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Analysis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water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resources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planning</a:t>
            </a:r>
            <a:r>
              <a:rPr sz="2600" spc="6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generally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comprise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several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stages.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explicit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description</a:t>
            </a:r>
            <a:r>
              <a:rPr sz="2600" spc="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1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these</a:t>
            </a:r>
            <a:r>
              <a:rPr sz="2600" spc="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stages</a:t>
            </a:r>
            <a:r>
              <a:rPr sz="2600" spc="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referred</a:t>
            </a:r>
            <a:r>
              <a:rPr sz="2600" spc="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600" spc="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0564" y="2725927"/>
            <a:ext cx="7804784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7620" algn="r">
              <a:lnSpc>
                <a:spcPct val="100000"/>
              </a:lnSpc>
              <a:spcBef>
                <a:spcPts val="90"/>
              </a:spcBef>
              <a:tabLst>
                <a:tab pos="1594485" algn="l"/>
                <a:tab pos="2237740" algn="l"/>
                <a:tab pos="4146550" algn="l"/>
                <a:tab pos="5996940" algn="l"/>
                <a:tab pos="7240905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yt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al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(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2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al)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f</a:t>
            </a:r>
            <a:r>
              <a:rPr sz="2600" spc="-6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k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.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Wit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endParaRPr sz="2600">
              <a:latin typeface="Constantia"/>
              <a:cs typeface="Constantia"/>
            </a:endParaRPr>
          </a:p>
          <a:p>
            <a:pPr marR="5080" algn="r">
              <a:lnSpc>
                <a:spcPct val="100000"/>
              </a:lnSpc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0564" y="3121863"/>
            <a:ext cx="3532504" cy="8172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927225" algn="l"/>
                <a:tab pos="2406015" algn="l"/>
                <a:tab pos="3119120" algn="l"/>
                <a:tab pos="3241675" algn="l"/>
              </a:tabLst>
            </a:pP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framework,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	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set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quant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tat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80" dirty="0">
                <a:solidFill>
                  <a:srgbClr val="001F5F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l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y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5103" y="3121863"/>
            <a:ext cx="4102735" cy="8172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940" marR="5080" indent="-15240">
              <a:lnSpc>
                <a:spcPct val="100000"/>
              </a:lnSpc>
              <a:spcBef>
                <a:spcPts val="95"/>
              </a:spcBef>
              <a:tabLst>
                <a:tab pos="1564640" algn="l"/>
                <a:tab pos="2305050" algn="l"/>
                <a:tab pos="2921000" algn="l"/>
                <a:tab pos="3860165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coherent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models	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me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0564" y="3914597"/>
            <a:ext cx="7806055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used.</a:t>
            </a:r>
            <a:r>
              <a:rPr sz="2600" spc="1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This</a:t>
            </a:r>
            <a:r>
              <a:rPr sz="2600" spc="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set</a:t>
            </a:r>
            <a:r>
              <a:rPr sz="2600" spc="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2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models</a:t>
            </a:r>
            <a:r>
              <a:rPr sz="2600" spc="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1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related</a:t>
            </a:r>
            <a:r>
              <a:rPr sz="2600" spc="1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databases</a:t>
            </a:r>
            <a:r>
              <a:rPr sz="2600" spc="1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will</a:t>
            </a:r>
            <a:r>
              <a:rPr sz="2600" spc="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2600" spc="-6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referred</a:t>
            </a:r>
            <a:r>
              <a:rPr sz="26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computational</a:t>
            </a:r>
            <a:r>
              <a:rPr sz="2600" spc="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framework.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52855" y="609561"/>
            <a:ext cx="7727315" cy="479425"/>
            <a:chOff x="752855" y="609561"/>
            <a:chExt cx="7727315" cy="47942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855" y="609561"/>
              <a:ext cx="1638301" cy="47667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96311" y="609625"/>
              <a:ext cx="5983352" cy="4790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8080375" cy="38207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purpose of the analyses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prepare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 support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planning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management</a:t>
            </a:r>
            <a:r>
              <a:rPr sz="2600" spc="-1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decisions.</a:t>
            </a:r>
            <a:endParaRPr sz="2600">
              <a:latin typeface="Constantia"/>
              <a:cs typeface="Constantia"/>
            </a:endParaRPr>
          </a:p>
          <a:p>
            <a:pPr marL="287020" marR="889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distinction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made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between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comprehension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cycles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feedback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cycles.</a:t>
            </a:r>
            <a:endParaRPr sz="2600">
              <a:latin typeface="Constantia"/>
              <a:cs typeface="Constantia"/>
            </a:endParaRPr>
          </a:p>
          <a:p>
            <a:pPr marL="287020" marR="8255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comprehension cycle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improves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‘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decision-makers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’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understanding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complex problem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by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cycling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within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between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steps.</a:t>
            </a:r>
            <a:endParaRPr sz="2600">
              <a:latin typeface="Constantia"/>
              <a:cs typeface="Constantia"/>
            </a:endParaRPr>
          </a:p>
          <a:p>
            <a:pPr marL="287020" marR="24765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Feedback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cycles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imply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returning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earlier phases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the</a:t>
            </a:r>
            <a:r>
              <a:rPr sz="26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process.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" y="533425"/>
            <a:ext cx="7726681" cy="479020"/>
          </a:xfrm>
          <a:prstGeom prst="rect">
            <a:avLst/>
          </a:prstGeom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458772"/>
            <a:ext cx="8080375" cy="357822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5"/>
              </a:spcBef>
            </a:pPr>
            <a:r>
              <a:rPr sz="2600" spc="-20" dirty="0">
                <a:solidFill>
                  <a:srgbClr val="C00000"/>
                </a:solidFill>
                <a:latin typeface="Constantia"/>
                <a:cs typeface="Constantia"/>
              </a:rPr>
              <a:t>Feedback</a:t>
            </a:r>
            <a:r>
              <a:rPr sz="2600" spc="-5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C00000"/>
                </a:solidFill>
                <a:latin typeface="Constantia"/>
                <a:cs typeface="Constantia"/>
              </a:rPr>
              <a:t>cycling</a:t>
            </a:r>
            <a:r>
              <a:rPr sz="2600" spc="-25" dirty="0">
                <a:solidFill>
                  <a:srgbClr val="C00000"/>
                </a:solidFill>
                <a:latin typeface="Constantia"/>
                <a:cs typeface="Constantia"/>
              </a:rPr>
              <a:t> process</a:t>
            </a:r>
            <a:r>
              <a:rPr sz="2600" spc="-7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C00000"/>
                </a:solidFill>
                <a:latin typeface="Constantia"/>
                <a:cs typeface="Constantia"/>
              </a:rPr>
              <a:t>are</a:t>
            </a:r>
            <a:r>
              <a:rPr sz="2600" spc="-3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C00000"/>
                </a:solidFill>
                <a:latin typeface="Constantia"/>
                <a:cs typeface="Constantia"/>
              </a:rPr>
              <a:t>needed</a:t>
            </a:r>
            <a:r>
              <a:rPr sz="2600" spc="-3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C00000"/>
                </a:solidFill>
                <a:latin typeface="Constantia"/>
                <a:cs typeface="Constantia"/>
              </a:rPr>
              <a:t>when</a:t>
            </a:r>
            <a:endParaRPr sz="2600">
              <a:latin typeface="Constantia"/>
              <a:cs typeface="Constantia"/>
            </a:endParaRPr>
          </a:p>
          <a:p>
            <a:pPr marL="368935" indent="-35687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369570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Solutions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fail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meet</a:t>
            </a:r>
            <a:r>
              <a:rPr sz="2600" spc="-1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criteria.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369570" algn="l"/>
              </a:tabLst>
            </a:pPr>
            <a:r>
              <a:rPr dirty="0"/>
              <a:t>	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New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insights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change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perception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problem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its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solutions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(e.g.,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due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more/better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information).</a:t>
            </a:r>
            <a:endParaRPr sz="26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Essential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system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links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have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been</a:t>
            </a:r>
            <a:r>
              <a:rPr sz="26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overlooked.</a:t>
            </a:r>
            <a:endParaRPr sz="2600">
              <a:latin typeface="Constantia"/>
              <a:cs typeface="Constantia"/>
            </a:endParaRPr>
          </a:p>
          <a:p>
            <a:pPr marL="287020" marR="13335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Situations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change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(political,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international,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societal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developments).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" y="457225"/>
            <a:ext cx="7726681" cy="479020"/>
          </a:xfrm>
          <a:prstGeom prst="rect">
            <a:avLst/>
          </a:prstGeom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993310"/>
            <a:ext cx="2216150" cy="144272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Inception</a:t>
            </a:r>
            <a:endParaRPr sz="2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el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ent</a:t>
            </a:r>
            <a:endParaRPr sz="2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Selection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371600" y="487641"/>
            <a:ext cx="6316345" cy="947419"/>
            <a:chOff x="1371600" y="487641"/>
            <a:chExt cx="6316345" cy="947419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1600" y="512102"/>
              <a:ext cx="241428" cy="3375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30679" y="487641"/>
              <a:ext cx="2021587" cy="4766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24655" y="487641"/>
              <a:ext cx="1856614" cy="47552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29655" y="487641"/>
              <a:ext cx="2057782" cy="47667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41192" y="1066736"/>
              <a:ext cx="2142618" cy="36785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458772"/>
            <a:ext cx="8082915" cy="437134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287020" indent="-274320" algn="just">
              <a:lnSpc>
                <a:spcPct val="100000"/>
              </a:lnSpc>
              <a:spcBef>
                <a:spcPts val="7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first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phase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analysis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inception</a:t>
            </a:r>
            <a:r>
              <a:rPr sz="2600" spc="-7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phase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.</a:t>
            </a:r>
            <a:endParaRPr sz="26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Subject</a:t>
            </a:r>
            <a:r>
              <a:rPr sz="2600" spc="-1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analysis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analyzed.</a:t>
            </a:r>
            <a:endParaRPr sz="2600">
              <a:latin typeface="Constantia"/>
              <a:cs typeface="Constantia"/>
            </a:endParaRPr>
          </a:p>
          <a:p>
            <a:pPr marL="287020" marR="6985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its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objectives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(the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desired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results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the analysis)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specified.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Based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this initial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analysis, during which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intensive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communication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with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decision-makers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essential,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approach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6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policy</a:t>
            </a:r>
            <a:r>
              <a:rPr sz="2600" spc="-9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analysis</a:t>
            </a:r>
            <a:r>
              <a:rPr sz="2600" spc="-7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specified.</a:t>
            </a:r>
            <a:endParaRPr sz="2600">
              <a:latin typeface="Constantia"/>
              <a:cs typeface="Constantia"/>
            </a:endParaRPr>
          </a:p>
          <a:p>
            <a:pPr marL="287020" marR="762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results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the inception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phase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presented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the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inception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report,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which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includes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the 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work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plan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for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other</a:t>
            </a:r>
            <a:r>
              <a:rPr sz="26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phases</a:t>
            </a:r>
            <a:r>
              <a:rPr sz="2600" spc="-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analysis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process.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1687" y="484593"/>
            <a:ext cx="3863975" cy="524510"/>
            <a:chOff x="551687" y="484593"/>
            <a:chExt cx="3863975" cy="5245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1687" y="509066"/>
              <a:ext cx="2396110" cy="49994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4952" y="484593"/>
              <a:ext cx="1370331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9621"/>
            <a:ext cx="8085455" cy="4355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19685" indent="-274320" algn="just">
              <a:lnSpc>
                <a:spcPct val="100000"/>
              </a:lnSpc>
              <a:spcBef>
                <a:spcPts val="1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this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phase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tools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developed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analysing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identifying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possible</a:t>
            </a:r>
            <a:r>
              <a:rPr sz="24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solutions</a:t>
            </a:r>
            <a:r>
              <a:rPr sz="24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WRM</a:t>
            </a:r>
            <a:r>
              <a:rPr sz="24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problems.</a:t>
            </a:r>
            <a:endParaRPr sz="2400">
              <a:latin typeface="Constantia"/>
              <a:cs typeface="Constantia"/>
            </a:endParaRPr>
          </a:p>
          <a:p>
            <a:pPr marL="287020" marR="889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main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block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activities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usually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related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data </a:t>
            </a:r>
            <a:r>
              <a:rPr sz="24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collection</a:t>
            </a:r>
            <a:r>
              <a:rPr sz="2400" spc="-6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modelling.</a:t>
            </a:r>
            <a:endParaRPr sz="24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25" dirty="0">
                <a:solidFill>
                  <a:srgbClr val="001F5F"/>
                </a:solidFill>
                <a:latin typeface="Constantia"/>
                <a:cs typeface="Constantia"/>
              </a:rPr>
              <a:t>Various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preliminary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analyses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will be made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ensure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that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tools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developed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purpose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appropriate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 </a:t>
            </a:r>
            <a:r>
              <a:rPr sz="2400" spc="-5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solving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WRM</a:t>
            </a:r>
            <a:r>
              <a:rPr sz="24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problems.</a:t>
            </a:r>
            <a:endParaRPr sz="2400">
              <a:latin typeface="Constantia"/>
              <a:cs typeface="Constantia"/>
            </a:endParaRPr>
          </a:p>
          <a:p>
            <a:pPr marL="287020" marR="6985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Scanning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possible measures should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also start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as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soon </a:t>
            </a:r>
            <a:r>
              <a:rPr sz="2400" spc="25" dirty="0">
                <a:solidFill>
                  <a:srgbClr val="001F5F"/>
                </a:solidFill>
                <a:latin typeface="Constantia"/>
                <a:cs typeface="Constantia"/>
              </a:rPr>
              <a:t>as </a:t>
            </a:r>
            <a:r>
              <a:rPr sz="2400" spc="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possible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during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this</a:t>
            </a:r>
            <a:r>
              <a:rPr sz="24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phase.</a:t>
            </a:r>
            <a:endParaRPr sz="24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Interactions</a:t>
            </a:r>
            <a:r>
              <a:rPr sz="2400" spc="37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with</a:t>
            </a:r>
            <a:r>
              <a:rPr sz="2400" spc="409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decision</a:t>
            </a:r>
            <a:r>
              <a:rPr sz="2400" spc="3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makers</a:t>
            </a:r>
            <a:r>
              <a:rPr sz="2400" spc="3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3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facilitated</a:t>
            </a:r>
            <a:r>
              <a:rPr sz="2400" spc="4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through</a:t>
            </a:r>
            <a:endParaRPr sz="2400">
              <a:latin typeface="Constantia"/>
              <a:cs typeface="Constantia"/>
            </a:endParaRPr>
          </a:p>
          <a:p>
            <a:pPr marL="287020" algn="just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4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presentation</a:t>
            </a:r>
            <a:r>
              <a:rPr sz="24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interim</a:t>
            </a:r>
            <a:r>
              <a:rPr sz="24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results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4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interim</a:t>
            </a:r>
            <a:r>
              <a:rPr sz="2400" spc="-6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reports.</a:t>
            </a:r>
            <a:endParaRPr sz="24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60831" y="560793"/>
            <a:ext cx="4602480" cy="524510"/>
            <a:chOff x="560831" y="560793"/>
            <a:chExt cx="4602480" cy="5245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0831" y="704062"/>
              <a:ext cx="226861" cy="2552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9056" y="560793"/>
              <a:ext cx="2976500" cy="52442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98391" y="560793"/>
              <a:ext cx="1264540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8081009" cy="37445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purpose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selection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phase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prepare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limited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number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promising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strategies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based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detailed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analysis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their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effects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evaluation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criteria,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present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them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decision-makers,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who</a:t>
            </a:r>
            <a:r>
              <a:rPr sz="2600" spc="-1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will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make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final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selection.</a:t>
            </a:r>
            <a:endParaRPr sz="2600">
              <a:latin typeface="Constantia"/>
              <a:cs typeface="Constantia"/>
            </a:endParaRPr>
          </a:p>
          <a:p>
            <a:pPr marL="287020" marR="1651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Important activities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this phase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strategy design,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evaluation</a:t>
            </a:r>
            <a:r>
              <a:rPr sz="26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strategies</a:t>
            </a:r>
            <a:r>
              <a:rPr sz="2600" spc="-8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presentation.</a:t>
            </a:r>
            <a:endParaRPr sz="2600">
              <a:latin typeface="Constantia"/>
              <a:cs typeface="Constantia"/>
            </a:endParaRPr>
          </a:p>
          <a:p>
            <a:pPr marL="287020" marR="1397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results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this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phase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included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in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final 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report.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45591" y="560793"/>
            <a:ext cx="3736975" cy="524510"/>
            <a:chOff x="545591" y="560793"/>
            <a:chExt cx="3736975" cy="5245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5591" y="704113"/>
              <a:ext cx="232729" cy="37424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3815" y="560882"/>
              <a:ext cx="2106550" cy="40495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17519" y="560793"/>
              <a:ext cx="1264540" cy="5244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841068"/>
            <a:ext cx="8081645" cy="32721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6985" indent="-274320" algn="just">
              <a:lnSpc>
                <a:spcPct val="100000"/>
              </a:lnSpc>
              <a:spcBef>
                <a:spcPts val="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Models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are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used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assist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identification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600" spc="-6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evaluation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alternate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ways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meeting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various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planning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objectives.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They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provide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efficient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way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analysing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spatial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temporal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data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effort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predict the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interaction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impacts,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over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space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time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,of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various</a:t>
            </a:r>
            <a:r>
              <a:rPr sz="2600" spc="6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river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basin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components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under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alternative</a:t>
            </a:r>
            <a:r>
              <a:rPr sz="2600" spc="6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designs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operating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policies.</a:t>
            </a:r>
            <a:endParaRPr sz="26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225296" y="335216"/>
            <a:ext cx="6554470" cy="947419"/>
            <a:chOff x="1225296" y="335216"/>
            <a:chExt cx="6554470" cy="947419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25296" y="335216"/>
              <a:ext cx="1434085" cy="36785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64536" y="335241"/>
              <a:ext cx="5014850" cy="47552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65575" y="914336"/>
              <a:ext cx="2081023" cy="36785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48765"/>
            <a:ext cx="8084820" cy="413321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87020" marR="5080" indent="-274320" algn="just">
              <a:lnSpc>
                <a:spcPct val="80100"/>
              </a:lnSpc>
              <a:spcBef>
                <a:spcPts val="67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Some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used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preliminary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screening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4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alternative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plans and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policies,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and as such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do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not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require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major data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collection</a:t>
            </a:r>
            <a:r>
              <a:rPr sz="2400" spc="-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efforts.</a:t>
            </a:r>
            <a:endParaRPr sz="2400">
              <a:latin typeface="Constantia"/>
              <a:cs typeface="Constantia"/>
            </a:endParaRPr>
          </a:p>
          <a:p>
            <a:pPr marL="287020" marR="8255" indent="-274320" algn="just">
              <a:lnSpc>
                <a:spcPct val="8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Screening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models</a:t>
            </a:r>
            <a:r>
              <a:rPr sz="24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can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also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be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used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estimate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how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significant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certain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data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assumptions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5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the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decisions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being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considered,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and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hence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can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help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guide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additional</a:t>
            </a:r>
            <a:r>
              <a:rPr sz="24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data</a:t>
            </a:r>
            <a:r>
              <a:rPr sz="2400" spc="-1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collection</a:t>
            </a:r>
            <a:r>
              <a:rPr sz="24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activities.</a:t>
            </a:r>
            <a:endParaRPr sz="24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80000"/>
              </a:lnSpc>
              <a:spcBef>
                <a:spcPts val="60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Much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more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detailed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models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can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used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engineering 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design.</a:t>
            </a:r>
            <a:r>
              <a:rPr sz="24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These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more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complex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models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more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data </a:t>
            </a:r>
            <a:r>
              <a:rPr sz="2400" spc="-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demanding,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typically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require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higher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levels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of expertise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their</a:t>
            </a:r>
            <a:r>
              <a:rPr sz="24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proper</a:t>
            </a:r>
            <a:r>
              <a:rPr sz="24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use.</a:t>
            </a:r>
            <a:endParaRPr sz="2400">
              <a:latin typeface="Constantia"/>
              <a:cs typeface="Constantia"/>
            </a:endParaRPr>
          </a:p>
          <a:p>
            <a:pPr marL="287020" marR="23495" indent="-274320" algn="just">
              <a:lnSpc>
                <a:spcPts val="2300"/>
              </a:lnSpc>
              <a:spcBef>
                <a:spcPts val="590"/>
              </a:spcBef>
              <a:buClr>
                <a:srgbClr val="F3A346"/>
              </a:buClr>
              <a:buSzPct val="85416"/>
              <a:buFont typeface="Segoe UI Symbol"/>
              <a:buChar char="⚫"/>
              <a:tabLst>
                <a:tab pos="287020" algn="l"/>
              </a:tabLst>
            </a:pP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This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models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might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especially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 useful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simulations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001F5F"/>
                </a:solidFill>
                <a:latin typeface="Constantia"/>
                <a:cs typeface="Constantia"/>
              </a:rPr>
              <a:t>of </a:t>
            </a:r>
            <a:r>
              <a:rPr sz="24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natural</a:t>
            </a:r>
            <a:r>
              <a:rPr sz="2400" spc="-3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FF00"/>
                </a:solidFill>
                <a:latin typeface="Constantia"/>
                <a:cs typeface="Constantia"/>
              </a:rPr>
              <a:t>disasters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,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4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onstantia"/>
                <a:cs typeface="Constantia"/>
              </a:rPr>
              <a:t>training</a:t>
            </a:r>
            <a:r>
              <a:rPr sz="2400" spc="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onstantia"/>
                <a:cs typeface="Constantia"/>
              </a:rPr>
              <a:t>in</a:t>
            </a:r>
            <a:r>
              <a:rPr sz="24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FF00"/>
                </a:solidFill>
                <a:latin typeface="Constantia"/>
                <a:cs typeface="Constantia"/>
              </a:rPr>
              <a:t>educational</a:t>
            </a:r>
            <a:r>
              <a:rPr sz="2400" spc="2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FF00"/>
                </a:solidFill>
                <a:latin typeface="Constantia"/>
                <a:cs typeface="Constantia"/>
              </a:rPr>
              <a:t>institutions.</a:t>
            </a:r>
            <a:endParaRPr sz="2400">
              <a:latin typeface="Constantia"/>
              <a:cs typeface="Constant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80872" y="429780"/>
            <a:ext cx="7691755" cy="796925"/>
            <a:chOff x="880872" y="429780"/>
            <a:chExt cx="7691755" cy="79692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0872" y="429780"/>
              <a:ext cx="7691502" cy="40245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41776" y="917460"/>
              <a:ext cx="2359407" cy="3088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6244" y="407873"/>
            <a:ext cx="7802245" cy="3578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25" dirty="0">
                <a:solidFill>
                  <a:srgbClr val="FF0000"/>
                </a:solidFill>
                <a:latin typeface="Cambria"/>
                <a:cs typeface="Cambria"/>
              </a:rPr>
              <a:t>N</a:t>
            </a:r>
            <a:r>
              <a:rPr sz="1900" spc="225" dirty="0">
                <a:solidFill>
                  <a:srgbClr val="FF0000"/>
                </a:solidFill>
                <a:latin typeface="Cambria"/>
                <a:cs typeface="Cambria"/>
              </a:rPr>
              <a:t>ATIONAL</a:t>
            </a:r>
            <a:r>
              <a:rPr sz="1900" spc="204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195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1900" spc="2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COMMISSIONS</a:t>
            </a:r>
            <a:endParaRPr sz="19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400" spc="100" dirty="0">
                <a:latin typeface="Cambria"/>
                <a:cs typeface="Cambria"/>
              </a:rPr>
              <a:t>Functions </a:t>
            </a:r>
            <a:r>
              <a:rPr sz="2400" dirty="0">
                <a:latin typeface="Cambria"/>
                <a:cs typeface="Cambria"/>
              </a:rPr>
              <a:t>of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national</a:t>
            </a:r>
            <a:r>
              <a:rPr sz="2400" spc="80" dirty="0">
                <a:latin typeface="Cambria"/>
                <a:cs typeface="Cambria"/>
              </a:rPr>
              <a:t> water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commission:</a:t>
            </a:r>
            <a:endParaRPr sz="2400">
              <a:latin typeface="Cambria"/>
              <a:cs typeface="Cambria"/>
            </a:endParaRPr>
          </a:p>
          <a:p>
            <a:pPr marL="287020" marR="60579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Incentive</a:t>
            </a:r>
            <a:r>
              <a:rPr sz="2400" spc="90" dirty="0">
                <a:latin typeface="Cambria"/>
                <a:cs typeface="Cambria"/>
              </a:rPr>
              <a:t> the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government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implement the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irrigation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projects.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40" dirty="0">
                <a:latin typeface="Cambria"/>
                <a:cs typeface="Cambria"/>
              </a:rPr>
              <a:t>Lead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national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aquifer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mapping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spc="110" dirty="0">
                <a:latin typeface="Cambria"/>
                <a:cs typeface="Cambria"/>
              </a:rPr>
              <a:t>management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program.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70" dirty="0">
                <a:latin typeface="Cambria"/>
                <a:cs typeface="Cambria"/>
              </a:rPr>
              <a:t>Develop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specific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program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rejuvenation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of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65" dirty="0">
                <a:latin typeface="Cambria"/>
                <a:cs typeface="Cambria"/>
              </a:rPr>
              <a:t>rivers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example:Ganga</a:t>
            </a:r>
            <a:r>
              <a:rPr sz="2400" spc="80" dirty="0">
                <a:latin typeface="Cambria"/>
                <a:cs typeface="Cambria"/>
              </a:rPr>
              <a:t> rejuvenation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program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etc.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646112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First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issue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address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product</a:t>
            </a:r>
            <a:r>
              <a:rPr sz="2600" spc="-7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desired.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99069" y="2009394"/>
            <a:ext cx="82232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4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244" y="2009394"/>
            <a:ext cx="7287259" cy="1289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227965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475740" algn="l"/>
                <a:tab pos="2673985" algn="l"/>
                <a:tab pos="3978910" algn="l"/>
                <a:tab pos="4360545" algn="l"/>
                <a:tab pos="6070600" algn="l"/>
                <a:tab pos="6586220" algn="l"/>
              </a:tabLst>
            </a:pPr>
            <a:r>
              <a:rPr sz="2600" spc="-6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ep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di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cuss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resources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issues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options.</a:t>
            </a:r>
            <a:endParaRPr sz="2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List</a:t>
            </a:r>
            <a:r>
              <a:rPr sz="2600" spc="-1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strategies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6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addressing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existing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problems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244" y="3351021"/>
            <a:ext cx="8079740" cy="16859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499870" algn="l"/>
                <a:tab pos="2085339" algn="l"/>
                <a:tab pos="3058160" algn="l"/>
                <a:tab pos="4100829" algn="l"/>
                <a:tab pos="5479415" algn="l"/>
                <a:tab pos="6494780" algn="l"/>
                <a:tab pos="7192645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si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k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op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op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45" dirty="0">
                <a:solidFill>
                  <a:srgbClr val="FFFF00"/>
                </a:solidFill>
                <a:latin typeface="Constantia"/>
                <a:cs typeface="Constantia"/>
              </a:rPr>
              <a:t>f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f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 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generations</a:t>
            </a:r>
            <a:endParaRPr sz="2600">
              <a:latin typeface="Constantia"/>
              <a:cs typeface="Constantia"/>
            </a:endParaRPr>
          </a:p>
          <a:p>
            <a:pPr marL="287020" marR="5080" indent="-274320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399540" algn="l"/>
                <a:tab pos="1887220" algn="l"/>
                <a:tab pos="2426970" algn="l"/>
                <a:tab pos="3832860" algn="l"/>
                <a:tab pos="4320540" algn="l"/>
                <a:tab pos="5113020" algn="l"/>
                <a:tab pos="7031355" algn="l"/>
                <a:tab pos="7778115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si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dapti</a:t>
            </a:r>
            <a:r>
              <a:rPr sz="2600" spc="-75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3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i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nf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rm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15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to 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respond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-1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surprises.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05711" y="408470"/>
            <a:ext cx="6110733" cy="528156"/>
          </a:xfrm>
          <a:prstGeom prst="rect">
            <a:avLst/>
          </a:prstGeo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353009"/>
            <a:ext cx="8082280" cy="37846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715" algn="just">
              <a:lnSpc>
                <a:spcPct val="90100"/>
              </a:lnSpc>
              <a:spcBef>
                <a:spcPts val="400"/>
              </a:spcBef>
            </a:pP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Models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developed for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predicting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the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economic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well 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as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ecologic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interactions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impacts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due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5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changes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land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water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management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use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could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 used 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to 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address</a:t>
            </a:r>
            <a:r>
              <a:rPr sz="26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questions</a:t>
            </a:r>
            <a:r>
              <a:rPr sz="2600" spc="-8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such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as:</a:t>
            </a:r>
            <a:endParaRPr sz="2600">
              <a:latin typeface="Constantia"/>
              <a:cs typeface="Constantia"/>
            </a:endParaRPr>
          </a:p>
          <a:p>
            <a:pPr marL="287020" marR="7620" indent="-274320" algn="just">
              <a:lnSpc>
                <a:spcPct val="901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What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are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the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hydrological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,ecological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economic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consequences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 clustering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or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dispersing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human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land 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uses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such as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urban 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commercial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developments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600" spc="-6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FFFF00"/>
                </a:solidFill>
                <a:latin typeface="Constantia"/>
                <a:cs typeface="Constantia"/>
              </a:rPr>
              <a:t>large</a:t>
            </a:r>
            <a:r>
              <a:rPr sz="2600" spc="-5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residential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areas?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ts val="2810"/>
              </a:lnSpc>
              <a:spcBef>
                <a:spcPts val="64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Should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large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intensive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developments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best</a:t>
            </a:r>
            <a:r>
              <a:rPr sz="2600" spc="-7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located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3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up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16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35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al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ey</a:t>
            </a:r>
            <a:r>
              <a:rPr sz="2600" spc="-9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s?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4149978"/>
            <a:ext cx="365252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935990" algn="l"/>
                <a:tab pos="1939289" algn="l"/>
                <a:tab pos="3134360" algn="l"/>
              </a:tabLst>
            </a:pPr>
            <a:r>
              <a:rPr sz="2600" spc="-229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x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15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0564" y="4506290"/>
            <a:ext cx="3460115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262505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en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h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m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ent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mi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ti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g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66335" y="4149978"/>
            <a:ext cx="4149725" cy="77724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91440" marR="5080" indent="-79375">
              <a:lnSpc>
                <a:spcPts val="2810"/>
              </a:lnSpc>
              <a:spcBef>
                <a:spcPts val="445"/>
              </a:spcBef>
              <a:tabLst>
                <a:tab pos="1399540" algn="l"/>
                <a:tab pos="1448435" algn="l"/>
                <a:tab pos="2722880" algn="l"/>
                <a:tab pos="3589020" algn="l"/>
                <a:tab pos="3658870" algn="l"/>
              </a:tabLst>
            </a:pP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	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c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e</a:t>
            </a:r>
            <a:r>
              <a:rPr sz="2600" spc="50" dirty="0">
                <a:solidFill>
                  <a:srgbClr val="FFFF00"/>
                </a:solidFill>
                <a:latin typeface="Constantia"/>
                <a:cs typeface="Constantia"/>
              </a:rPr>
              <a:t>r</a:t>
            </a:r>
            <a:r>
              <a:rPr sz="2600" spc="-35" dirty="0">
                <a:solidFill>
                  <a:srgbClr val="FFFF00"/>
                </a:solidFill>
                <a:latin typeface="Constantia"/>
                <a:cs typeface="Constantia"/>
              </a:rPr>
              <a:t>v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 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p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h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m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	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u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0564" y="4863464"/>
            <a:ext cx="7806055" cy="77724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5080">
              <a:lnSpc>
                <a:spcPts val="2810"/>
              </a:lnSpc>
              <a:spcBef>
                <a:spcPts val="445"/>
              </a:spcBef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effects?</a:t>
            </a:r>
            <a:r>
              <a:rPr sz="2600" spc="2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How</a:t>
            </a:r>
            <a:r>
              <a:rPr sz="2600" spc="1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do</a:t>
            </a:r>
            <a:r>
              <a:rPr sz="2600" spc="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costs</a:t>
            </a:r>
            <a:r>
              <a:rPr sz="2600" spc="1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27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upland</a:t>
            </a:r>
            <a:r>
              <a:rPr sz="2600" spc="1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controls</a:t>
            </a:r>
            <a:r>
              <a:rPr sz="2600" spc="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compare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with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costs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riparian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mitigation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measures?</a:t>
            </a:r>
            <a:endParaRPr sz="2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392633"/>
            <a:ext cx="1758950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304925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What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87548" y="392633"/>
            <a:ext cx="4923790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98500" algn="l"/>
                <a:tab pos="2301875" algn="l"/>
                <a:tab pos="306451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economic	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and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environment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0564" y="392633"/>
            <a:ext cx="7806055" cy="817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790055">
              <a:lnSpc>
                <a:spcPct val="100000"/>
              </a:lnSpc>
              <a:spcBef>
                <a:spcPts val="95"/>
              </a:spcBef>
              <a:tabLst>
                <a:tab pos="1451610" algn="l"/>
                <a:tab pos="3113405" algn="l"/>
                <a:tab pos="3942715" algn="l"/>
                <a:tab pos="5357495" algn="l"/>
                <a:tab pos="6278245" algn="l"/>
                <a:tab pos="6757034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qua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l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y 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ad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s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soc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20" dirty="0">
                <a:solidFill>
                  <a:srgbClr val="FFFF00"/>
                </a:solidFill>
                <a:latin typeface="Constantia"/>
                <a:cs typeface="Constantia"/>
              </a:rPr>
              <a:t>a</a:t>
            </a:r>
            <a:r>
              <a:rPr sz="2600" spc="-6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w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h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f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v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u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244" y="1185494"/>
            <a:ext cx="8080375" cy="50101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16510" algn="just">
              <a:lnSpc>
                <a:spcPct val="100000"/>
              </a:lnSpc>
              <a:spcBef>
                <a:spcPts val="95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classes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land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use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such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commercial/urban,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residential,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agriculture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forest?</a:t>
            </a:r>
            <a:endParaRPr sz="2600">
              <a:latin typeface="Constantia"/>
              <a:cs typeface="Constantia"/>
            </a:endParaRPr>
          </a:p>
          <a:p>
            <a:pPr marL="287020" marR="5715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Can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adverse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effect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on </a:t>
            </a:r>
            <a:r>
              <a:rPr sz="2600" spc="-40" dirty="0">
                <a:solidFill>
                  <a:srgbClr val="FFFF00"/>
                </a:solidFill>
                <a:latin typeface="Constantia"/>
                <a:cs typeface="Constantia"/>
              </a:rPr>
              <a:t>hydrology,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aquatic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ecology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and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quality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urban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areas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better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mitigated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through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upstream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downstream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management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approaches?</a:t>
            </a:r>
            <a:endParaRPr sz="2600">
              <a:latin typeface="Constantia"/>
              <a:cs typeface="Constantia"/>
            </a:endParaRPr>
          </a:p>
          <a:p>
            <a:pPr marL="287020" marR="15875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there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a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threshold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size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for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residential/commercial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areas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that</a:t>
            </a:r>
            <a:r>
              <a:rPr sz="2600" spc="-15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yield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marked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ecological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effect?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Mitigating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30" dirty="0">
                <a:solidFill>
                  <a:srgbClr val="FFFF00"/>
                </a:solidFill>
                <a:latin typeface="Constantia"/>
                <a:cs typeface="Constantia"/>
              </a:rPr>
              <a:t>flood</a:t>
            </a:r>
            <a:r>
              <a:rPr sz="2600" spc="3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risk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by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minimizing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10" dirty="0">
                <a:solidFill>
                  <a:srgbClr val="001F5F"/>
                </a:solidFill>
                <a:latin typeface="Constantia"/>
                <a:cs typeface="Constantia"/>
              </a:rPr>
              <a:t>floodplain </a:t>
            </a:r>
            <a:r>
              <a:rPr sz="2600" spc="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developments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coincides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with conservation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of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aquatic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life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streams.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What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economic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costs of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this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type</a:t>
            </a:r>
            <a:r>
              <a:rPr sz="26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risk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avoidance?</a:t>
            </a:r>
            <a:endParaRPr sz="2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426834" y="392633"/>
            <a:ext cx="2181225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49935" algn="l"/>
              </a:tabLst>
            </a:pP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and	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ecological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71971" y="789558"/>
            <a:ext cx="84391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z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90256" y="789558"/>
            <a:ext cx="122364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bet</a:t>
            </a:r>
            <a:r>
              <a:rPr sz="2600" spc="-8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ee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90259" y="1185494"/>
            <a:ext cx="2217420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1815" algn="l"/>
              </a:tabLst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or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agricultural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6244" y="392633"/>
            <a:ext cx="5720080" cy="1610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9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What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economic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limitations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benefits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having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light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residential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waterways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commercial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,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urban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lands?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6244" y="2055113"/>
            <a:ext cx="8082915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What</a:t>
            </a:r>
            <a:r>
              <a:rPr sz="26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600" spc="-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economic</a:t>
            </a:r>
            <a:r>
              <a:rPr sz="2600" spc="-1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development</a:t>
            </a:r>
            <a:r>
              <a:rPr sz="2600" spc="-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decisions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that</a:t>
            </a:r>
            <a:r>
              <a:rPr sz="2600" spc="-1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are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irreversible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on</a:t>
            </a:r>
            <a:r>
              <a:rPr sz="2600" spc="-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landscape?</a:t>
            </a:r>
            <a:endParaRPr sz="2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384173"/>
            <a:ext cx="8080375" cy="4293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1426845" algn="just">
              <a:lnSpc>
                <a:spcPct val="100000"/>
              </a:lnSpc>
              <a:spcBef>
                <a:spcPts val="90"/>
              </a:spcBef>
            </a:pP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Once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</a:t>
            </a:r>
            <a:r>
              <a:rPr sz="26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or</a:t>
            </a:r>
            <a:r>
              <a:rPr sz="2600" spc="-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strategy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is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produced</a:t>
            </a:r>
            <a:r>
              <a:rPr sz="2600" spc="9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,a</a:t>
            </a:r>
            <a:r>
              <a:rPr sz="2600" spc="-1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common </a:t>
            </a:r>
            <a:r>
              <a:rPr sz="2600" spc="-64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implementation</a:t>
            </a:r>
            <a:r>
              <a:rPr sz="2600" spc="-3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issues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include: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How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are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impacts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resulting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from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implementation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any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decision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going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to</a:t>
            </a:r>
            <a:r>
              <a:rPr sz="2600" spc="6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monitored,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assessed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modified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required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and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desired</a:t>
            </a:r>
            <a:r>
              <a:rPr sz="2600" spc="6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?</a:t>
            </a:r>
            <a:endParaRPr sz="26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Who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will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keep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9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stakeholders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informed?</a:t>
            </a:r>
            <a:endParaRPr sz="2600">
              <a:latin typeface="Constantia"/>
              <a:cs typeface="Constantia"/>
            </a:endParaRPr>
          </a:p>
          <a:p>
            <a:pPr marL="28702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Who</a:t>
            </a:r>
            <a:r>
              <a:rPr sz="2600" spc="-12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will</a:t>
            </a:r>
            <a:r>
              <a:rPr sz="2600" spc="-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keep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</a:t>
            </a:r>
            <a:r>
              <a:rPr sz="2600" spc="-8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current?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How</a:t>
            </a:r>
            <a:r>
              <a:rPr sz="2600" spc="-4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often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should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plans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and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their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data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bases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be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updated.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457225"/>
            <a:ext cx="7493509" cy="479020"/>
          </a:xfrm>
          <a:prstGeom prst="rect">
            <a:avLst/>
          </a:prstGeom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6244" y="1536573"/>
            <a:ext cx="168338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  <a:tab pos="1167765" algn="l"/>
              </a:tabLst>
            </a:pPr>
            <a:r>
              <a:rPr sz="2600" spc="-70" dirty="0">
                <a:solidFill>
                  <a:srgbClr val="001F5F"/>
                </a:solidFill>
                <a:latin typeface="Constantia"/>
                <a:cs typeface="Constantia"/>
              </a:rPr>
              <a:t>Ho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an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11348" y="1536573"/>
            <a:ext cx="61658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2498" y="1536573"/>
            <a:ext cx="318643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362710" algn="l"/>
                <a:tab pos="1917700" algn="l"/>
              </a:tabLst>
            </a:pP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p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</a:t>
            </a:r>
            <a:r>
              <a:rPr sz="2600" spc="25" dirty="0">
                <a:solidFill>
                  <a:srgbClr val="001F5F"/>
                </a:solidFill>
                <a:latin typeface="Constantia"/>
                <a:cs typeface="Constantia"/>
              </a:rPr>
              <a:t>j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c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op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spc="-65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2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ed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06920" y="1536573"/>
            <a:ext cx="201041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18159" algn="l"/>
                <a:tab pos="1414780" algn="l"/>
              </a:tabLst>
            </a:pP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n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40" dirty="0">
                <a:solidFill>
                  <a:srgbClr val="001F5F"/>
                </a:solidFill>
                <a:latin typeface="Constantia"/>
                <a:cs typeface="Constantia"/>
              </a:rPr>
              <a:t>w</a:t>
            </a:r>
            <a:r>
              <a:rPr sz="2600" spc="-5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30" dirty="0">
                <a:solidFill>
                  <a:srgbClr val="001F5F"/>
                </a:solidFill>
                <a:latin typeface="Constantia"/>
                <a:cs typeface="Constantia"/>
              </a:rPr>
              <a:t>y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t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0564" y="1932508"/>
            <a:ext cx="1863089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84300" algn="l"/>
              </a:tabLst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nc</a:t>
            </a:r>
            <a:r>
              <a:rPr sz="2600" spc="-60" dirty="0">
                <a:solidFill>
                  <a:srgbClr val="001F5F"/>
                </a:solidFill>
                <a:latin typeface="Constantia"/>
                <a:cs typeface="Constantia"/>
              </a:rPr>
              <a:t>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a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se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53308" y="1932508"/>
            <a:ext cx="5766435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23720" algn="l"/>
                <a:tab pos="2573655" algn="l"/>
                <a:tab pos="4585970" algn="l"/>
                <a:tab pos="5086350" algn="l"/>
              </a:tabLst>
            </a:pP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efficiencies	and	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effectiveness	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	joint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6244" y="2329129"/>
            <a:ext cx="8085455" cy="32721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8255" algn="just">
              <a:lnSpc>
                <a:spcPct val="100000"/>
              </a:lnSpc>
              <a:spcBef>
                <a:spcPts val="95"/>
              </a:spcBef>
            </a:pP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operation of multiple projects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in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watersheds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or </a:t>
            </a:r>
            <a:r>
              <a:rPr sz="2600" spc="-20" dirty="0">
                <a:solidFill>
                  <a:srgbClr val="001F5F"/>
                </a:solidFill>
                <a:latin typeface="Constantia"/>
                <a:cs typeface="Constantia"/>
              </a:rPr>
              <a:t>river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basins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rather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than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 each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project</a:t>
            </a:r>
            <a:r>
              <a:rPr sz="2600" spc="62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001F5F"/>
                </a:solidFill>
                <a:latin typeface="Constantia"/>
                <a:cs typeface="Constantia"/>
              </a:rPr>
              <a:t>being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onstantia"/>
                <a:cs typeface="Constantia"/>
              </a:rPr>
              <a:t>operated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 independently</a:t>
            </a:r>
            <a:r>
              <a:rPr sz="2600" spc="-10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of</a:t>
            </a:r>
            <a:r>
              <a:rPr sz="2600" spc="55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onstantia"/>
                <a:cs typeface="Constantia"/>
              </a:rPr>
              <a:t>the</a:t>
            </a:r>
            <a:r>
              <a:rPr sz="2600" spc="-114" dirty="0">
                <a:solidFill>
                  <a:srgbClr val="001F5F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onstantia"/>
                <a:cs typeface="Constantia"/>
              </a:rPr>
              <a:t>others?</a:t>
            </a:r>
            <a:endParaRPr sz="2600">
              <a:latin typeface="Constantia"/>
              <a:cs typeface="Constant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0"/>
              </a:spcBef>
              <a:buClr>
                <a:srgbClr val="F3A346"/>
              </a:buClr>
              <a:buSzPct val="84615"/>
              <a:buFont typeface="Segoe UI Symbol"/>
              <a:buChar char="⚫"/>
              <a:tabLst>
                <a:tab pos="287020" algn="l"/>
              </a:tabLst>
            </a:pP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These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questions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should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be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asked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answered,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25" dirty="0">
                <a:solidFill>
                  <a:srgbClr val="FFFF00"/>
                </a:solidFill>
                <a:latin typeface="Constantia"/>
                <a:cs typeface="Constantia"/>
              </a:rPr>
              <a:t>at </a:t>
            </a:r>
            <a:r>
              <a:rPr sz="2600" spc="-64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least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in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general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terms,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before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the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water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resources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planning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and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management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process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begins.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The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questions should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be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revisited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as decisions </a:t>
            </a:r>
            <a:r>
              <a:rPr sz="2600" spc="-25" dirty="0">
                <a:solidFill>
                  <a:srgbClr val="FFFF00"/>
                </a:solidFill>
                <a:latin typeface="Constantia"/>
                <a:cs typeface="Constantia"/>
              </a:rPr>
              <a:t>are </a:t>
            </a:r>
            <a:r>
              <a:rPr sz="2600" dirty="0">
                <a:solidFill>
                  <a:srgbClr val="FFFF00"/>
                </a:solidFill>
                <a:latin typeface="Constantia"/>
                <a:cs typeface="Constantia"/>
              </a:rPr>
              <a:t>made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and</a:t>
            </a:r>
            <a:r>
              <a:rPr sz="2600" spc="-6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when</a:t>
            </a:r>
            <a:r>
              <a:rPr sz="2600" spc="-10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FF00"/>
                </a:solidFill>
                <a:latin typeface="Constantia"/>
                <a:cs typeface="Constantia"/>
              </a:rPr>
              <a:t>answers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30" dirty="0">
                <a:solidFill>
                  <a:srgbClr val="FFFF00"/>
                </a:solidFill>
                <a:latin typeface="Constantia"/>
                <a:cs typeface="Constantia"/>
              </a:rPr>
              <a:t>to</a:t>
            </a:r>
            <a:r>
              <a:rPr sz="2600" spc="-9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them</a:t>
            </a:r>
            <a:r>
              <a:rPr sz="2600" spc="-9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FF00"/>
                </a:solidFill>
                <a:latin typeface="Constantia"/>
                <a:cs typeface="Constantia"/>
              </a:rPr>
              <a:t>can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be</a:t>
            </a:r>
            <a:r>
              <a:rPr sz="2600" spc="-5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-10" dirty="0">
                <a:solidFill>
                  <a:srgbClr val="FFFF00"/>
                </a:solidFill>
                <a:latin typeface="Constantia"/>
                <a:cs typeface="Constantia"/>
              </a:rPr>
              <a:t>much</a:t>
            </a:r>
            <a:r>
              <a:rPr sz="2600" spc="-20" dirty="0">
                <a:solidFill>
                  <a:srgbClr val="FFFF00"/>
                </a:solidFill>
                <a:latin typeface="Constantia"/>
                <a:cs typeface="Constantia"/>
              </a:rPr>
              <a:t> more</a:t>
            </a:r>
            <a:r>
              <a:rPr sz="2600" spc="-80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2600" spc="5" dirty="0">
                <a:solidFill>
                  <a:srgbClr val="FFFF00"/>
                </a:solidFill>
                <a:latin typeface="Constantia"/>
                <a:cs typeface="Constantia"/>
              </a:rPr>
              <a:t>specific</a:t>
            </a:r>
            <a:r>
              <a:rPr sz="2600" spc="5" dirty="0">
                <a:solidFill>
                  <a:srgbClr val="001F5F"/>
                </a:solidFill>
                <a:latin typeface="Constantia"/>
                <a:cs typeface="Constantia"/>
              </a:rPr>
              <a:t>.</a:t>
            </a:r>
            <a:endParaRPr sz="2600">
              <a:latin typeface="Constantia"/>
              <a:cs typeface="Constanti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457225"/>
            <a:ext cx="7493509" cy="479020"/>
          </a:xfrm>
          <a:prstGeom prst="rect">
            <a:avLst/>
          </a:prstGeom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2514600"/>
            <a:ext cx="8839200" cy="3877310"/>
          </a:xfrm>
          <a:custGeom>
            <a:avLst/>
            <a:gdLst/>
            <a:ahLst/>
            <a:cxnLst/>
            <a:rect l="l" t="t" r="r" b="b"/>
            <a:pathLst>
              <a:path w="8839200" h="3877310">
                <a:moveTo>
                  <a:pt x="0" y="3877055"/>
                </a:moveTo>
                <a:lnTo>
                  <a:pt x="8839200" y="3877055"/>
                </a:lnTo>
                <a:lnTo>
                  <a:pt x="8839200" y="0"/>
                </a:lnTo>
                <a:lnTo>
                  <a:pt x="0" y="0"/>
                </a:lnTo>
                <a:lnTo>
                  <a:pt x="0" y="3877055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702552"/>
              <a:ext cx="8839200" cy="3175"/>
            </a:xfrm>
            <a:custGeom>
              <a:avLst/>
              <a:gdLst/>
              <a:ahLst/>
              <a:cxnLst/>
              <a:rect l="l" t="t" r="r" b="b"/>
              <a:pathLst>
                <a:path w="8839200" h="3175">
                  <a:moveTo>
                    <a:pt x="0" y="3047"/>
                  </a:moveTo>
                  <a:lnTo>
                    <a:pt x="8839200" y="3047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2514600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2514600"/>
                  </a:lnTo>
                  <a:lnTo>
                    <a:pt x="8991600" y="2514600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2514600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3987" y="6858000"/>
                  </a:lnTo>
                  <a:lnTo>
                    <a:pt x="9144000" y="6705600"/>
                  </a:lnTo>
                  <a:lnTo>
                    <a:pt x="9143987" y="25146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6304" y="6391655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5447" y="2420111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12192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53923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211531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84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2186685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908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668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4191" y="3701541"/>
            <a:ext cx="698500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303020" algn="l"/>
                <a:tab pos="3586479" algn="l"/>
                <a:tab pos="4393565" algn="l"/>
              </a:tabLst>
            </a:pPr>
            <a:r>
              <a:rPr sz="2000" b="1" spc="215" dirty="0">
                <a:solidFill>
                  <a:srgbClr val="006FC0"/>
                </a:solidFill>
                <a:latin typeface="Georgia"/>
                <a:cs typeface="Georgia"/>
              </a:rPr>
              <a:t>W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ATE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R</a:t>
            </a:r>
            <a:r>
              <a:rPr sz="2000" b="1" dirty="0">
                <a:solidFill>
                  <a:srgbClr val="006FC0"/>
                </a:solidFill>
                <a:latin typeface="Georgia"/>
                <a:cs typeface="Georgia"/>
              </a:rPr>
              <a:t>	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HA</a:t>
            </a:r>
            <a:r>
              <a:rPr sz="2000" b="1" spc="220" dirty="0">
                <a:solidFill>
                  <a:srgbClr val="006FC0"/>
                </a:solidFill>
                <a:latin typeface="Georgia"/>
                <a:cs typeface="Georgia"/>
              </a:rPr>
              <a:t>RV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ESTI</a:t>
            </a:r>
            <a:r>
              <a:rPr sz="2000" b="1" spc="235" dirty="0">
                <a:solidFill>
                  <a:srgbClr val="006FC0"/>
                </a:solidFill>
                <a:latin typeface="Georgia"/>
                <a:cs typeface="Georgia"/>
              </a:rPr>
              <a:t>N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G</a:t>
            </a:r>
            <a:r>
              <a:rPr sz="2000" b="1" dirty="0">
                <a:solidFill>
                  <a:srgbClr val="006FC0"/>
                </a:solidFill>
                <a:latin typeface="Georgia"/>
                <a:cs typeface="Georgia"/>
              </a:rPr>
              <a:t>	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A</a:t>
            </a:r>
            <a:r>
              <a:rPr sz="2000" b="1" spc="235" dirty="0">
                <a:solidFill>
                  <a:srgbClr val="006FC0"/>
                </a:solidFill>
                <a:latin typeface="Georgia"/>
                <a:cs typeface="Georgia"/>
              </a:rPr>
              <a:t>N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D</a:t>
            </a:r>
            <a:r>
              <a:rPr sz="2000" b="1" dirty="0">
                <a:solidFill>
                  <a:srgbClr val="006FC0"/>
                </a:solidFill>
                <a:latin typeface="Georgia"/>
                <a:cs typeface="Georgia"/>
              </a:rPr>
              <a:t>	</a:t>
            </a:r>
            <a:r>
              <a:rPr sz="2000" b="1" spc="215" dirty="0">
                <a:solidFill>
                  <a:srgbClr val="006FC0"/>
                </a:solidFill>
                <a:latin typeface="Georgia"/>
                <a:cs typeface="Georgia"/>
              </a:rPr>
              <a:t>C</a:t>
            </a:r>
            <a:r>
              <a:rPr sz="2000" b="1" spc="225" dirty="0">
                <a:solidFill>
                  <a:srgbClr val="006FC0"/>
                </a:solidFill>
                <a:latin typeface="Georgia"/>
                <a:cs typeface="Georgia"/>
              </a:rPr>
              <a:t>O</a:t>
            </a:r>
            <a:r>
              <a:rPr sz="2000" b="1" spc="235" dirty="0">
                <a:solidFill>
                  <a:srgbClr val="006FC0"/>
                </a:solidFill>
                <a:latin typeface="Georgia"/>
                <a:cs typeface="Georgia"/>
              </a:rPr>
              <a:t>N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SE</a:t>
            </a:r>
            <a:r>
              <a:rPr sz="2000" b="1" spc="220" dirty="0">
                <a:solidFill>
                  <a:srgbClr val="006FC0"/>
                </a:solidFill>
                <a:latin typeface="Georgia"/>
                <a:cs typeface="Georgia"/>
              </a:rPr>
              <a:t>RV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A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T</a:t>
            </a:r>
            <a:r>
              <a:rPr sz="2000" b="1" spc="-245" dirty="0">
                <a:solidFill>
                  <a:srgbClr val="006FC0"/>
                </a:solidFill>
                <a:latin typeface="Georgia"/>
                <a:cs typeface="Georgia"/>
              </a:rPr>
              <a:t> </a:t>
            </a:r>
            <a:r>
              <a:rPr sz="2000" b="1" spc="229" dirty="0">
                <a:solidFill>
                  <a:srgbClr val="006FC0"/>
                </a:solidFill>
                <a:latin typeface="Georgia"/>
                <a:cs typeface="Georgia"/>
              </a:rPr>
              <a:t>I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O</a:t>
            </a:r>
            <a:r>
              <a:rPr sz="2000" b="1" spc="-250" dirty="0">
                <a:solidFill>
                  <a:srgbClr val="006FC0"/>
                </a:solidFill>
                <a:latin typeface="Georgia"/>
                <a:cs typeface="Georgia"/>
              </a:rPr>
              <a:t> </a:t>
            </a:r>
            <a:r>
              <a:rPr sz="2000" b="1" spc="-10" dirty="0">
                <a:solidFill>
                  <a:srgbClr val="006FC0"/>
                </a:solidFill>
                <a:latin typeface="Georgia"/>
                <a:cs typeface="Georgia"/>
              </a:rPr>
              <a:t>N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30853" y="484073"/>
            <a:ext cx="215963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||Jai</a:t>
            </a:r>
            <a:r>
              <a:rPr sz="2000" spc="1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Sri</a:t>
            </a:r>
            <a:r>
              <a:rPr sz="2000" spc="-1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Georgia"/>
                <a:cs typeface="Georgia"/>
              </a:rPr>
              <a:t>Gurudev||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692401" y="780110"/>
            <a:ext cx="583819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Georgia"/>
                <a:cs typeface="Georgia"/>
              </a:rPr>
              <a:t>Adichunchanagiri</a:t>
            </a:r>
            <a:r>
              <a:rPr sz="3600" dirty="0">
                <a:latin typeface="Georgia"/>
                <a:cs typeface="Georgia"/>
              </a:rPr>
              <a:t> </a:t>
            </a:r>
            <a:r>
              <a:rPr sz="3600" spc="-5" dirty="0">
                <a:latin typeface="Georgia"/>
                <a:cs typeface="Georgia"/>
              </a:rPr>
              <a:t>University</a:t>
            </a:r>
            <a:endParaRPr sz="3600">
              <a:latin typeface="Georgia"/>
              <a:cs typeface="Georgi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BGS</a:t>
            </a:r>
            <a:r>
              <a:rPr spc="-25" dirty="0"/>
              <a:t> </a:t>
            </a:r>
            <a:r>
              <a:rPr spc="-5" dirty="0"/>
              <a:t>Institute</a:t>
            </a:r>
            <a:r>
              <a:rPr spc="-25" dirty="0"/>
              <a:t> </a:t>
            </a:r>
            <a:r>
              <a:rPr dirty="0"/>
              <a:t>of </a:t>
            </a:r>
            <a:r>
              <a:rPr spc="-5" dirty="0"/>
              <a:t>Technology</a:t>
            </a:r>
          </a:p>
          <a:p>
            <a:pPr marL="7620" algn="ctr">
              <a:lnSpc>
                <a:spcPct val="100000"/>
              </a:lnSpc>
              <a:spcBef>
                <a:spcPts val="35"/>
              </a:spcBef>
            </a:pPr>
            <a:r>
              <a:rPr sz="2000" spc="-5" dirty="0"/>
              <a:t>Department</a:t>
            </a:r>
            <a:r>
              <a:rPr sz="2000" spc="40" dirty="0"/>
              <a:t> </a:t>
            </a:r>
            <a:r>
              <a:rPr sz="2000" spc="-5" dirty="0"/>
              <a:t>of</a:t>
            </a:r>
            <a:r>
              <a:rPr sz="2000" spc="-10" dirty="0"/>
              <a:t> </a:t>
            </a:r>
            <a:r>
              <a:rPr sz="2000" spc="-15" dirty="0"/>
              <a:t>Civil</a:t>
            </a:r>
            <a:r>
              <a:rPr sz="2000" spc="40" dirty="0"/>
              <a:t> </a:t>
            </a:r>
            <a:r>
              <a:rPr sz="2000" spc="-10" dirty="0"/>
              <a:t>Engineering</a:t>
            </a:r>
            <a:endParaRPr sz="2000"/>
          </a:p>
          <a:p>
            <a:pPr>
              <a:lnSpc>
                <a:spcPct val="100000"/>
              </a:lnSpc>
            </a:pPr>
            <a:endParaRPr sz="2200"/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150"/>
          </a:p>
          <a:p>
            <a:pPr marL="1125220">
              <a:lnSpc>
                <a:spcPct val="100000"/>
              </a:lnSpc>
              <a:spcBef>
                <a:spcPts val="5"/>
              </a:spcBef>
            </a:pPr>
            <a:r>
              <a:rPr b="1" spc="215" dirty="0">
                <a:latin typeface="Georgia"/>
                <a:cs typeface="Georgia"/>
              </a:rPr>
              <a:t>MODULE-5</a:t>
            </a: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899917" y="410921"/>
            <a:ext cx="334264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dirty="0">
                <a:latin typeface="Georgia"/>
                <a:cs typeface="Georgia"/>
              </a:rPr>
              <a:t>INTRODUCTION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7340" y="1469516"/>
            <a:ext cx="7742555" cy="44735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87020" marR="158115" indent="-274955">
              <a:lnSpc>
                <a:spcPct val="100000"/>
              </a:lnSpc>
              <a:spcBef>
                <a:spcPts val="11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Water</a:t>
            </a:r>
            <a:r>
              <a:rPr sz="2700" spc="-3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is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an</a:t>
            </a:r>
            <a:r>
              <a:rPr sz="2700" spc="-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important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natural</a:t>
            </a:r>
            <a:r>
              <a:rPr sz="2700" spc="-4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resource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and</a:t>
            </a:r>
            <a:r>
              <a:rPr sz="2700" spc="-2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very </a:t>
            </a:r>
            <a:r>
              <a:rPr sz="2700" spc="-64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basic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to our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life</a:t>
            </a:r>
            <a:endParaRPr sz="2700">
              <a:latin typeface="Georgia"/>
              <a:cs typeface="Georgia"/>
            </a:endParaRPr>
          </a:p>
          <a:p>
            <a:pPr marL="287020" marR="508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We </a:t>
            </a:r>
            <a:r>
              <a:rPr sz="2700" dirty="0">
                <a:latin typeface="Georgia"/>
                <a:cs typeface="Georgia"/>
              </a:rPr>
              <a:t>use </a:t>
            </a:r>
            <a:r>
              <a:rPr sz="2700" spc="5" dirty="0">
                <a:latin typeface="Georgia"/>
                <a:cs typeface="Georgia"/>
              </a:rPr>
              <a:t>water </a:t>
            </a:r>
            <a:r>
              <a:rPr sz="2700" dirty="0">
                <a:latin typeface="Georgia"/>
                <a:cs typeface="Georgia"/>
              </a:rPr>
              <a:t>for 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drinking,irrigation,industry,transport </a:t>
            </a:r>
            <a:r>
              <a:rPr sz="2700" spc="5" dirty="0">
                <a:latin typeface="Georgia"/>
                <a:cs typeface="Georgia"/>
              </a:rPr>
              <a:t>and </a:t>
            </a:r>
            <a:r>
              <a:rPr sz="2700" dirty="0">
                <a:latin typeface="Georgia"/>
                <a:cs typeface="Georgia"/>
              </a:rPr>
              <a:t>for the </a:t>
            </a:r>
            <a:r>
              <a:rPr sz="2700" spc="-64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production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hydro-electricity.</a:t>
            </a:r>
            <a:endParaRPr sz="27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2700" spc="5" dirty="0">
                <a:solidFill>
                  <a:srgbClr val="FF0000"/>
                </a:solidFill>
                <a:latin typeface="Georgia"/>
                <a:cs typeface="Georgia"/>
              </a:rPr>
              <a:t>Definitions</a:t>
            </a:r>
            <a:endParaRPr sz="2700">
              <a:latin typeface="Georgia"/>
              <a:cs typeface="Georgia"/>
            </a:endParaRPr>
          </a:p>
          <a:p>
            <a:pPr marL="12700" marR="675640">
              <a:lnSpc>
                <a:spcPct val="100000"/>
              </a:lnSpc>
              <a:spcBef>
                <a:spcPts val="650"/>
              </a:spcBef>
            </a:pPr>
            <a:r>
              <a:rPr sz="2700" spc="5" dirty="0">
                <a:solidFill>
                  <a:srgbClr val="001F5F"/>
                </a:solidFill>
                <a:latin typeface="Georgia"/>
                <a:cs typeface="Georgia"/>
              </a:rPr>
              <a:t>Water</a:t>
            </a:r>
            <a:r>
              <a:rPr sz="2700" spc="-45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700" dirty="0">
                <a:solidFill>
                  <a:srgbClr val="001F5F"/>
                </a:solidFill>
                <a:latin typeface="Georgia"/>
                <a:cs typeface="Georgia"/>
              </a:rPr>
              <a:t>Conservation</a:t>
            </a:r>
            <a:r>
              <a:rPr sz="2700" dirty="0">
                <a:latin typeface="Georgia"/>
                <a:cs typeface="Georgia"/>
              </a:rPr>
              <a:t>:</a:t>
            </a:r>
            <a:r>
              <a:rPr sz="2700" spc="-6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Preservation,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control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and </a:t>
            </a:r>
            <a:r>
              <a:rPr sz="2700" spc="-64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development</a:t>
            </a:r>
            <a:endParaRPr sz="2700">
              <a:latin typeface="Georgia"/>
              <a:cs typeface="Georgia"/>
            </a:endParaRPr>
          </a:p>
          <a:p>
            <a:pPr marL="12700" marR="97790">
              <a:lnSpc>
                <a:spcPct val="100000"/>
              </a:lnSpc>
              <a:spcBef>
                <a:spcPts val="650"/>
              </a:spcBef>
            </a:pPr>
            <a:r>
              <a:rPr sz="2700" spc="5" dirty="0">
                <a:solidFill>
                  <a:srgbClr val="001F5F"/>
                </a:solidFill>
                <a:latin typeface="Georgia"/>
                <a:cs typeface="Georgia"/>
              </a:rPr>
              <a:t>Water</a:t>
            </a:r>
            <a:r>
              <a:rPr sz="2700" spc="-40" dirty="0">
                <a:solidFill>
                  <a:srgbClr val="001F5F"/>
                </a:solidFill>
                <a:latin typeface="Georgia"/>
                <a:cs typeface="Georgia"/>
              </a:rPr>
              <a:t> </a:t>
            </a:r>
            <a:r>
              <a:rPr sz="2700" dirty="0">
                <a:solidFill>
                  <a:srgbClr val="001F5F"/>
                </a:solidFill>
                <a:latin typeface="Georgia"/>
                <a:cs typeface="Georgia"/>
              </a:rPr>
              <a:t>harvesting</a:t>
            </a:r>
            <a:r>
              <a:rPr sz="2700" dirty="0">
                <a:latin typeface="Georgia"/>
                <a:cs typeface="Georgia"/>
              </a:rPr>
              <a:t>:</a:t>
            </a:r>
            <a:r>
              <a:rPr sz="2700" spc="-6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collection,</a:t>
            </a:r>
            <a:r>
              <a:rPr sz="2700" spc="-7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storage</a:t>
            </a:r>
            <a:r>
              <a:rPr sz="2700" spc="-7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and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resuse</a:t>
            </a:r>
            <a:r>
              <a:rPr sz="2700" spc="-7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 </a:t>
            </a:r>
            <a:r>
              <a:rPr sz="2700" spc="-63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water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00" y="304800"/>
              <a:ext cx="8534400" cy="60198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07340" y="362203"/>
            <a:ext cx="8384540" cy="6033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8800">
              <a:lnSpc>
                <a:spcPct val="100000"/>
              </a:lnSpc>
              <a:spcBef>
                <a:spcPts val="100"/>
              </a:spcBef>
            </a:pPr>
            <a:r>
              <a:rPr sz="2400" spc="260" dirty="0">
                <a:solidFill>
                  <a:srgbClr val="FF0000"/>
                </a:solidFill>
                <a:latin typeface="Cambria"/>
                <a:cs typeface="Cambria"/>
              </a:rPr>
              <a:t>T</a:t>
            </a:r>
            <a:r>
              <a:rPr sz="1900" spc="260" dirty="0">
                <a:solidFill>
                  <a:srgbClr val="FF0000"/>
                </a:solidFill>
                <a:latin typeface="Cambria"/>
                <a:cs typeface="Cambria"/>
              </a:rPr>
              <a:t>HE</a:t>
            </a:r>
            <a:r>
              <a:rPr sz="1900" spc="229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45" dirty="0">
                <a:solidFill>
                  <a:srgbClr val="FF0000"/>
                </a:solidFill>
                <a:latin typeface="Cambria"/>
                <a:cs typeface="Cambria"/>
              </a:rPr>
              <a:t>N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ATURE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AND</a:t>
            </a:r>
            <a:r>
              <a:rPr sz="1900" spc="24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60" dirty="0">
                <a:solidFill>
                  <a:srgbClr val="FF0000"/>
                </a:solidFill>
                <a:latin typeface="Cambria"/>
                <a:cs typeface="Cambria"/>
              </a:rPr>
              <a:t>SCOPE</a:t>
            </a:r>
            <a:r>
              <a:rPr sz="1900" spc="26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OF</a:t>
            </a:r>
            <a:r>
              <a:rPr sz="1900" spc="21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00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1900" spc="26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25" dirty="0">
                <a:solidFill>
                  <a:srgbClr val="FF0000"/>
                </a:solidFill>
                <a:latin typeface="Cambria"/>
                <a:cs typeface="Cambria"/>
              </a:rPr>
              <a:t>N</a:t>
            </a:r>
            <a:r>
              <a:rPr sz="1900" spc="225" dirty="0">
                <a:solidFill>
                  <a:srgbClr val="FF0000"/>
                </a:solidFill>
                <a:latin typeface="Cambria"/>
                <a:cs typeface="Cambria"/>
              </a:rPr>
              <a:t>ATIONAL</a:t>
            </a:r>
            <a:r>
              <a:rPr sz="1900" spc="20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19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1900" spc="26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190" dirty="0">
                <a:solidFill>
                  <a:srgbClr val="FF0000"/>
                </a:solidFill>
                <a:latin typeface="Cambria"/>
                <a:cs typeface="Cambria"/>
              </a:rPr>
              <a:t>LAW</a:t>
            </a:r>
            <a:endParaRPr sz="19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50">
              <a:latin typeface="Cambria"/>
              <a:cs typeface="Cambria"/>
            </a:endParaRPr>
          </a:p>
          <a:p>
            <a:pPr marL="12700" marR="5715" algn="just">
              <a:lnSpc>
                <a:spcPct val="100000"/>
              </a:lnSpc>
              <a:buAutoNum type="arabicPeriod"/>
              <a:tabLst>
                <a:tab pos="448945" algn="l"/>
              </a:tabLst>
            </a:pPr>
            <a:r>
              <a:rPr sz="2400" spc="110" dirty="0">
                <a:latin typeface="Cambria"/>
                <a:cs typeface="Cambria"/>
              </a:rPr>
              <a:t>The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proposed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national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85" dirty="0">
                <a:latin typeface="Cambria"/>
                <a:cs typeface="Cambria"/>
              </a:rPr>
              <a:t> law</a:t>
            </a:r>
            <a:r>
              <a:rPr sz="2400" spc="90" dirty="0">
                <a:latin typeface="Cambria"/>
                <a:cs typeface="Cambria"/>
              </a:rPr>
              <a:t> 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not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intended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centralise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management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change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center  </a:t>
            </a:r>
            <a:r>
              <a:rPr sz="2400" dirty="0">
                <a:latin typeface="Cambria"/>
                <a:cs typeface="Cambria"/>
              </a:rPr>
              <a:t>-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 </a:t>
            </a:r>
            <a:r>
              <a:rPr sz="2400" spc="75" dirty="0">
                <a:latin typeface="Cambria"/>
                <a:cs typeface="Cambria"/>
              </a:rPr>
              <a:t>relations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120" dirty="0">
                <a:latin typeface="Cambria"/>
                <a:cs typeface="Cambria"/>
              </a:rPr>
              <a:t>any </a:t>
            </a:r>
            <a:r>
              <a:rPr sz="2400" spc="105" dirty="0">
                <a:latin typeface="Cambria"/>
                <a:cs typeface="Cambria"/>
              </a:rPr>
              <a:t>way. </a:t>
            </a:r>
            <a:r>
              <a:rPr sz="2400" spc="160" dirty="0">
                <a:latin typeface="Cambria"/>
                <a:cs typeface="Cambria"/>
              </a:rPr>
              <a:t>It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90" dirty="0">
                <a:latin typeface="Cambria"/>
                <a:cs typeface="Cambria"/>
              </a:rPr>
              <a:t>frame </a:t>
            </a:r>
            <a:r>
              <a:rPr sz="2400" spc="30" dirty="0">
                <a:latin typeface="Cambria"/>
                <a:cs typeface="Cambria"/>
              </a:rPr>
              <a:t>work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90" dirty="0">
                <a:latin typeface="Cambria"/>
                <a:cs typeface="Cambria"/>
              </a:rPr>
              <a:t>law </a:t>
            </a:r>
            <a:r>
              <a:rPr sz="2400" spc="125" dirty="0">
                <a:latin typeface="Cambria"/>
                <a:cs typeface="Cambria"/>
              </a:rPr>
              <a:t>i.e.an 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umbrella</a:t>
            </a:r>
            <a:r>
              <a:rPr sz="2400" spc="100" dirty="0">
                <a:latin typeface="Cambria"/>
                <a:cs typeface="Cambria"/>
              </a:rPr>
              <a:t> statement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general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principles</a:t>
            </a:r>
            <a:r>
              <a:rPr sz="2400" spc="65" dirty="0">
                <a:latin typeface="Cambria"/>
                <a:cs typeface="Cambria"/>
              </a:rPr>
              <a:t> governing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exercise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legislative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executive  </a:t>
            </a:r>
            <a:r>
              <a:rPr sz="2400" spc="20" dirty="0">
                <a:latin typeface="Cambria"/>
                <a:cs typeface="Cambria"/>
              </a:rPr>
              <a:t>powers  </a:t>
            </a:r>
            <a:r>
              <a:rPr sz="2400" spc="50" dirty="0">
                <a:latin typeface="Cambria"/>
                <a:cs typeface="Cambria"/>
              </a:rPr>
              <a:t>by 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75" dirty="0">
                <a:latin typeface="Cambria"/>
                <a:cs typeface="Cambria"/>
              </a:rPr>
              <a:t>center,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local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governance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Institutions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10"/>
              </a:spcBef>
              <a:buAutoNum type="arabicPeriod"/>
              <a:tabLst>
                <a:tab pos="400685" algn="l"/>
              </a:tabLst>
            </a:pPr>
            <a:r>
              <a:rPr sz="2400" spc="114" dirty="0">
                <a:latin typeface="Cambria"/>
                <a:cs typeface="Cambria"/>
              </a:rPr>
              <a:t>The </a:t>
            </a:r>
            <a:r>
              <a:rPr sz="2400" spc="85" dirty="0">
                <a:latin typeface="Cambria"/>
                <a:cs typeface="Cambria"/>
              </a:rPr>
              <a:t>law is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25" dirty="0">
                <a:latin typeface="Cambria"/>
                <a:cs typeface="Cambria"/>
              </a:rPr>
              <a:t>be </a:t>
            </a:r>
            <a:r>
              <a:rPr sz="2400" spc="80" dirty="0">
                <a:latin typeface="Cambria"/>
                <a:cs typeface="Cambria"/>
              </a:rPr>
              <a:t>justiciable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55" dirty="0">
                <a:latin typeface="Cambria"/>
                <a:cs typeface="Cambria"/>
              </a:rPr>
              <a:t>sense </a:t>
            </a:r>
            <a:r>
              <a:rPr sz="2400" spc="135" dirty="0">
                <a:latin typeface="Cambria"/>
                <a:cs typeface="Cambria"/>
              </a:rPr>
              <a:t>that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85" dirty="0">
                <a:latin typeface="Cambria"/>
                <a:cs typeface="Cambria"/>
              </a:rPr>
              <a:t>laws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passed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65" dirty="0">
                <a:latin typeface="Cambria"/>
                <a:cs typeface="Cambria"/>
              </a:rPr>
              <a:t>executive </a:t>
            </a:r>
            <a:r>
              <a:rPr sz="2400" spc="70" dirty="0">
                <a:latin typeface="Cambria"/>
                <a:cs typeface="Cambria"/>
              </a:rPr>
              <a:t>actions </a:t>
            </a:r>
            <a:r>
              <a:rPr sz="2400" spc="120" dirty="0">
                <a:latin typeface="Cambria"/>
                <a:cs typeface="Cambria"/>
              </a:rPr>
              <a:t>taken </a:t>
            </a:r>
            <a:r>
              <a:rPr sz="2400" spc="50" dirty="0">
                <a:latin typeface="Cambria"/>
                <a:cs typeface="Cambria"/>
              </a:rPr>
              <a:t>by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85" dirty="0">
                <a:latin typeface="Cambria"/>
                <a:cs typeface="Cambria"/>
              </a:rPr>
              <a:t>central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governments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75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developed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functions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exercised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85" dirty="0">
                <a:latin typeface="Cambria"/>
                <a:cs typeface="Cambria"/>
              </a:rPr>
              <a:t>nation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Any </a:t>
            </a:r>
            <a:r>
              <a:rPr sz="2400" spc="70" dirty="0">
                <a:latin typeface="Cambria"/>
                <a:cs typeface="Cambria"/>
              </a:rPr>
              <a:t>deviations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from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this </a:t>
            </a:r>
            <a:r>
              <a:rPr sz="2400" spc="95" dirty="0">
                <a:latin typeface="Cambria"/>
                <a:cs typeface="Cambria"/>
              </a:rPr>
              <a:t>can </a:t>
            </a:r>
            <a:r>
              <a:rPr sz="2400" spc="35" dirty="0">
                <a:latin typeface="Cambria"/>
                <a:cs typeface="Cambria"/>
              </a:rPr>
              <a:t>be 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challenged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court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law.</a:t>
            </a:r>
            <a:endParaRPr sz="2400">
              <a:latin typeface="Cambria"/>
              <a:cs typeface="Cambria"/>
            </a:endParaRPr>
          </a:p>
          <a:p>
            <a:pPr marL="12700" marR="6350" algn="just">
              <a:lnSpc>
                <a:spcPct val="100000"/>
              </a:lnSpc>
              <a:spcBef>
                <a:spcPts val="605"/>
              </a:spcBef>
              <a:buAutoNum type="arabicPeriod"/>
              <a:tabLst>
                <a:tab pos="394335" algn="l"/>
              </a:tabLst>
            </a:pPr>
            <a:r>
              <a:rPr sz="2400" spc="130" dirty="0">
                <a:latin typeface="Cambria"/>
                <a:cs typeface="Cambria"/>
              </a:rPr>
              <a:t>No </a:t>
            </a:r>
            <a:r>
              <a:rPr sz="2400" spc="100" dirty="0">
                <a:latin typeface="Cambria"/>
                <a:cs typeface="Cambria"/>
              </a:rPr>
              <a:t>administrative </a:t>
            </a:r>
            <a:r>
              <a:rPr sz="2400" spc="90" dirty="0">
                <a:latin typeface="Cambria"/>
                <a:cs typeface="Cambria"/>
              </a:rPr>
              <a:t>machinery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institutional </a:t>
            </a:r>
            <a:r>
              <a:rPr sz="2400" spc="80" dirty="0">
                <a:latin typeface="Cambria"/>
                <a:cs typeface="Cambria"/>
              </a:rPr>
              <a:t>structure </a:t>
            </a:r>
            <a:r>
              <a:rPr sz="2400" spc="85" dirty="0">
                <a:latin typeface="Cambria"/>
                <a:cs typeface="Cambria"/>
              </a:rPr>
              <a:t> is </a:t>
            </a:r>
            <a:r>
              <a:rPr sz="2400" spc="65" dirty="0">
                <a:latin typeface="Cambria"/>
                <a:cs typeface="Cambria"/>
              </a:rPr>
              <a:t>predicting </a:t>
            </a:r>
            <a:r>
              <a:rPr sz="2400" spc="140" dirty="0">
                <a:latin typeface="Cambria"/>
                <a:cs typeface="Cambria"/>
              </a:rPr>
              <a:t>at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60" dirty="0">
                <a:latin typeface="Cambria"/>
                <a:cs typeface="Cambria"/>
              </a:rPr>
              <a:t>center </a:t>
            </a:r>
            <a:r>
              <a:rPr sz="2400" spc="80" dirty="0">
                <a:latin typeface="Cambria"/>
                <a:cs typeface="Cambria"/>
              </a:rPr>
              <a:t>under </a:t>
            </a:r>
            <a:r>
              <a:rPr sz="2400" spc="105" dirty="0">
                <a:latin typeface="Cambria"/>
                <a:cs typeface="Cambria"/>
              </a:rPr>
              <a:t>this </a:t>
            </a:r>
            <a:r>
              <a:rPr sz="2400" spc="65" dirty="0">
                <a:latin typeface="Cambria"/>
                <a:cs typeface="Cambria"/>
              </a:rPr>
              <a:t>framework hence </a:t>
            </a:r>
            <a:r>
              <a:rPr sz="2400" spc="25" dirty="0">
                <a:latin typeface="Cambria"/>
                <a:cs typeface="Cambria"/>
              </a:rPr>
              <a:t>no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penal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provisions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expected.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457200"/>
              <a:ext cx="3352800" cy="5562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33800" y="457200"/>
              <a:ext cx="4953000" cy="5715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741170" y="410921"/>
            <a:ext cx="551053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spc="5" dirty="0">
                <a:latin typeface="Georgia"/>
                <a:cs typeface="Georgia"/>
              </a:rPr>
              <a:t>Need</a:t>
            </a:r>
            <a:r>
              <a:rPr sz="3300" spc="-20" dirty="0">
                <a:latin typeface="Georgia"/>
                <a:cs typeface="Georgia"/>
              </a:rPr>
              <a:t> </a:t>
            </a:r>
            <a:r>
              <a:rPr sz="3300" spc="-5" dirty="0">
                <a:latin typeface="Georgia"/>
                <a:cs typeface="Georgia"/>
              </a:rPr>
              <a:t>of </a:t>
            </a:r>
            <a:r>
              <a:rPr sz="3300" spc="5" dirty="0">
                <a:latin typeface="Georgia"/>
                <a:cs typeface="Georgia"/>
              </a:rPr>
              <a:t>rain</a:t>
            </a:r>
            <a:r>
              <a:rPr sz="3300" spc="-50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water</a:t>
            </a:r>
            <a:r>
              <a:rPr sz="3300" spc="-7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harvesting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320165"/>
            <a:ext cx="8291195" cy="437007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marR="5080" indent="-274955">
              <a:lnSpc>
                <a:spcPts val="2400"/>
              </a:lnSpc>
              <a:spcBef>
                <a:spcPts val="675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overcome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the </a:t>
            </a:r>
            <a:r>
              <a:rPr sz="2500" spc="-10" dirty="0">
                <a:latin typeface="Georgia"/>
                <a:cs typeface="Georgia"/>
              </a:rPr>
              <a:t>inadequacy</a:t>
            </a:r>
            <a:r>
              <a:rPr sz="2500" spc="6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of </a:t>
            </a:r>
            <a:r>
              <a:rPr sz="2500" spc="-10" dirty="0">
                <a:latin typeface="Georgia"/>
                <a:cs typeface="Georgia"/>
              </a:rPr>
              <a:t>surface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water</a:t>
            </a:r>
            <a:r>
              <a:rPr sz="2500" spc="-5" dirty="0">
                <a:latin typeface="Georgia"/>
                <a:cs typeface="Georgia"/>
              </a:rPr>
              <a:t> to meet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our </a:t>
            </a:r>
            <a:r>
              <a:rPr sz="2500" spc="-59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demands.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20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arrest </a:t>
            </a:r>
            <a:r>
              <a:rPr sz="2500" spc="-10" dirty="0">
                <a:latin typeface="Georgia"/>
                <a:cs typeface="Georgia"/>
              </a:rPr>
              <a:t>decline</a:t>
            </a:r>
            <a:r>
              <a:rPr sz="2500" spc="3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</a:t>
            </a:r>
            <a:r>
              <a:rPr sz="2500" spc="3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ground</a:t>
            </a:r>
            <a:r>
              <a:rPr sz="2500" spc="-5" dirty="0">
                <a:latin typeface="Georgia"/>
                <a:cs typeface="Georgia"/>
              </a:rPr>
              <a:t> water </a:t>
            </a:r>
            <a:r>
              <a:rPr sz="2500" spc="-10" dirty="0">
                <a:latin typeface="Georgia"/>
                <a:cs typeface="Georgia"/>
              </a:rPr>
              <a:t>levels.</a:t>
            </a:r>
            <a:endParaRPr sz="2500">
              <a:latin typeface="Georgia"/>
              <a:cs typeface="Georgia"/>
            </a:endParaRPr>
          </a:p>
          <a:p>
            <a:pPr marL="287020" marR="180340" indent="-274955">
              <a:lnSpc>
                <a:spcPts val="2400"/>
              </a:lnSpc>
              <a:spcBef>
                <a:spcPts val="580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enhance</a:t>
            </a:r>
            <a:r>
              <a:rPr sz="2500" spc="2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availability</a:t>
            </a:r>
            <a:r>
              <a:rPr sz="2500" spc="5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of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ground</a:t>
            </a:r>
            <a:r>
              <a:rPr sz="2500" spc="-5" dirty="0">
                <a:latin typeface="Georgia"/>
                <a:cs typeface="Georgia"/>
              </a:rPr>
              <a:t> water </a:t>
            </a:r>
            <a:r>
              <a:rPr sz="2500" spc="-10" dirty="0">
                <a:latin typeface="Georgia"/>
                <a:cs typeface="Georgia"/>
              </a:rPr>
              <a:t>at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specific</a:t>
            </a:r>
            <a:r>
              <a:rPr sz="2500" spc="5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place </a:t>
            </a:r>
            <a:r>
              <a:rPr sz="2500" spc="-58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and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time.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25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increase</a:t>
            </a:r>
            <a:r>
              <a:rPr sz="2500" spc="6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infiltration</a:t>
            </a:r>
            <a:r>
              <a:rPr sz="2500" spc="5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of </a:t>
            </a:r>
            <a:r>
              <a:rPr sz="2500" spc="-10" dirty="0">
                <a:latin typeface="Georgia"/>
                <a:cs typeface="Georgia"/>
              </a:rPr>
              <a:t>rain</a:t>
            </a:r>
            <a:r>
              <a:rPr sz="2500" spc="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water</a:t>
            </a:r>
            <a:r>
              <a:rPr sz="2500" spc="2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</a:t>
            </a:r>
            <a:r>
              <a:rPr sz="2500" spc="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the</a:t>
            </a:r>
            <a:r>
              <a:rPr sz="2500" spc="-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subsoil.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improve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ground</a:t>
            </a:r>
            <a:r>
              <a:rPr sz="2500" spc="-5" dirty="0">
                <a:latin typeface="Georgia"/>
                <a:cs typeface="Georgia"/>
              </a:rPr>
              <a:t> water quality</a:t>
            </a:r>
            <a:r>
              <a:rPr sz="2500" spc="3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by</a:t>
            </a:r>
            <a:r>
              <a:rPr sz="2500" spc="-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diversion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increase</a:t>
            </a:r>
            <a:r>
              <a:rPr sz="2500" spc="4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agriculture</a:t>
            </a:r>
            <a:r>
              <a:rPr sz="2500" spc="-10" dirty="0">
                <a:latin typeface="Georgia"/>
                <a:cs typeface="Georgia"/>
              </a:rPr>
              <a:t> production.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5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improve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ecology</a:t>
            </a:r>
            <a:r>
              <a:rPr sz="2500" spc="1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of</a:t>
            </a:r>
            <a:r>
              <a:rPr sz="250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the </a:t>
            </a:r>
            <a:r>
              <a:rPr sz="2500" spc="-10" dirty="0">
                <a:latin typeface="Georgia"/>
                <a:cs typeface="Georgia"/>
              </a:rPr>
              <a:t>area</a:t>
            </a:r>
            <a:r>
              <a:rPr sz="2500" spc="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by</a:t>
            </a:r>
            <a:r>
              <a:rPr sz="2500" spc="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increase</a:t>
            </a:r>
            <a:r>
              <a:rPr sz="2500" spc="4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in</a:t>
            </a:r>
            <a:r>
              <a:rPr sz="2500" spc="3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vegetation.</a:t>
            </a:r>
            <a:endParaRPr sz="25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1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reducing</a:t>
            </a:r>
            <a:r>
              <a:rPr sz="2500" spc="4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the</a:t>
            </a:r>
            <a:r>
              <a:rPr sz="2500" spc="-4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load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on</a:t>
            </a:r>
            <a:r>
              <a:rPr sz="250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treatment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plants.</a:t>
            </a:r>
            <a:endParaRPr sz="2500">
              <a:latin typeface="Georgia"/>
              <a:cs typeface="Georgia"/>
            </a:endParaRPr>
          </a:p>
          <a:p>
            <a:pPr marL="287020" marR="1050925" indent="-274955">
              <a:lnSpc>
                <a:spcPts val="2400"/>
              </a:lnSpc>
              <a:spcBef>
                <a:spcPts val="580"/>
              </a:spcBef>
              <a:buClr>
                <a:srgbClr val="D16248"/>
              </a:buClr>
              <a:buSzPct val="84000"/>
              <a:buFont typeface="Segoe UI Symbol"/>
              <a:buChar char="⚫"/>
              <a:tabLst>
                <a:tab pos="287655" algn="l"/>
              </a:tabLst>
            </a:pPr>
            <a:r>
              <a:rPr sz="2500" spc="-10" dirty="0">
                <a:latin typeface="Georgia"/>
                <a:cs typeface="Georgia"/>
              </a:rPr>
              <a:t>To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reduces</a:t>
            </a:r>
            <a:r>
              <a:rPr sz="2500" spc="2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urban</a:t>
            </a:r>
            <a:r>
              <a:rPr sz="2500" spc="1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flooding</a:t>
            </a:r>
            <a:r>
              <a:rPr sz="2500" spc="25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,</a:t>
            </a:r>
            <a:r>
              <a:rPr sz="2500" spc="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soil</a:t>
            </a:r>
            <a:r>
              <a:rPr sz="250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erosion,</a:t>
            </a:r>
            <a:r>
              <a:rPr sz="2500" spc="45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effects</a:t>
            </a:r>
            <a:r>
              <a:rPr sz="2500" spc="30" dirty="0">
                <a:latin typeface="Georgia"/>
                <a:cs typeface="Georgia"/>
              </a:rPr>
              <a:t> </a:t>
            </a:r>
            <a:r>
              <a:rPr sz="2500" spc="-10" dirty="0">
                <a:latin typeface="Georgia"/>
                <a:cs typeface="Georgia"/>
              </a:rPr>
              <a:t>of </a:t>
            </a:r>
            <a:r>
              <a:rPr sz="2500" spc="-590" dirty="0">
                <a:latin typeface="Georgia"/>
                <a:cs typeface="Georgia"/>
              </a:rPr>
              <a:t> </a:t>
            </a:r>
            <a:r>
              <a:rPr sz="2500" spc="-5" dirty="0">
                <a:latin typeface="Georgia"/>
                <a:cs typeface="Georgia"/>
              </a:rPr>
              <a:t>drought.</a:t>
            </a:r>
            <a:endParaRPr sz="25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796033" y="261569"/>
            <a:ext cx="554609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spc="10" dirty="0">
                <a:latin typeface="Georgia"/>
                <a:cs typeface="Georgia"/>
              </a:rPr>
              <a:t>Water</a:t>
            </a:r>
            <a:r>
              <a:rPr sz="3300" spc="-80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Harvesting</a:t>
            </a:r>
            <a:r>
              <a:rPr sz="3300" spc="-10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Techniques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156954"/>
            <a:ext cx="3284220" cy="455739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87020" indent="-274955">
              <a:lnSpc>
                <a:spcPct val="100000"/>
              </a:lnSpc>
              <a:spcBef>
                <a:spcPts val="434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Terraces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35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Cisterns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15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Recharge</a:t>
            </a:r>
            <a:r>
              <a:rPr sz="2700" spc="-9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wells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4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Roof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top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harvesting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1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Percolation</a:t>
            </a:r>
            <a:r>
              <a:rPr sz="2700" spc="-10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tank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4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Check</a:t>
            </a:r>
            <a:r>
              <a:rPr sz="2700" spc="-8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dams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1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Gabion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structure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4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Farm</a:t>
            </a:r>
            <a:r>
              <a:rPr sz="2700" spc="-8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pond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15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Ground</a:t>
            </a:r>
            <a:r>
              <a:rPr sz="2700" spc="-8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water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34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10" dirty="0">
                <a:latin typeface="Georgia"/>
                <a:cs typeface="Georgia"/>
              </a:rPr>
              <a:t>Dams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3534" y="462737"/>
            <a:ext cx="78511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latin typeface="Georgia"/>
                <a:cs typeface="Georgia"/>
              </a:rPr>
              <a:t>Components</a:t>
            </a:r>
            <a:r>
              <a:rPr sz="3000" spc="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 </a:t>
            </a:r>
            <a:r>
              <a:rPr sz="3000" dirty="0">
                <a:latin typeface="Georgia"/>
                <a:cs typeface="Georgia"/>
              </a:rPr>
              <a:t>a </a:t>
            </a:r>
            <a:r>
              <a:rPr sz="3000" spc="-5" dirty="0">
                <a:latin typeface="Georgia"/>
                <a:cs typeface="Georgia"/>
              </a:rPr>
              <a:t>rainwater</a:t>
            </a:r>
            <a:r>
              <a:rPr sz="3000" spc="10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Harvesting</a:t>
            </a:r>
            <a:r>
              <a:rPr sz="3000" spc="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System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540" y="1313225"/>
            <a:ext cx="3456304" cy="3977004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87020" indent="-274955">
              <a:lnSpc>
                <a:spcPct val="100000"/>
              </a:lnSpc>
              <a:spcBef>
                <a:spcPts val="74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5" dirty="0">
                <a:latin typeface="Georgia"/>
                <a:cs typeface="Georgia"/>
              </a:rPr>
              <a:t>Catchments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Coarse</a:t>
            </a:r>
            <a:r>
              <a:rPr sz="2700" spc="-10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mesh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Gutters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Conduits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First-flushing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Filter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  <a:tab pos="1865630" algn="l"/>
              </a:tabLst>
            </a:pPr>
            <a:r>
              <a:rPr sz="2700" dirty="0">
                <a:latin typeface="Georgia"/>
                <a:cs typeface="Georgia"/>
              </a:rPr>
              <a:t>Recharge	</a:t>
            </a:r>
            <a:r>
              <a:rPr sz="2700" spc="-5" dirty="0">
                <a:latin typeface="Georgia"/>
                <a:cs typeface="Georgia"/>
              </a:rPr>
              <a:t>Structures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Storage</a:t>
            </a:r>
            <a:r>
              <a:rPr sz="2700" spc="-8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Facility.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457200"/>
              <a:ext cx="8382000" cy="5867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4923" y="486828"/>
              <a:ext cx="7727156" cy="54724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3534" y="459689"/>
            <a:ext cx="78511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latin typeface="Georgia"/>
                <a:cs typeface="Georgia"/>
              </a:rPr>
              <a:t>Components</a:t>
            </a:r>
            <a:r>
              <a:rPr sz="3000" spc="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 </a:t>
            </a:r>
            <a:r>
              <a:rPr sz="3000" dirty="0">
                <a:latin typeface="Georgia"/>
                <a:cs typeface="Georgia"/>
              </a:rPr>
              <a:t>a </a:t>
            </a:r>
            <a:r>
              <a:rPr sz="3000" spc="-5" dirty="0">
                <a:latin typeface="Georgia"/>
                <a:cs typeface="Georgia"/>
              </a:rPr>
              <a:t>rainwater</a:t>
            </a:r>
            <a:r>
              <a:rPr sz="3000" spc="10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Harvesting</a:t>
            </a:r>
            <a:r>
              <a:rPr sz="3000" spc="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System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554861"/>
            <a:ext cx="8347075" cy="22199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715" indent="-274955" algn="just">
              <a:lnSpc>
                <a:spcPct val="100000"/>
              </a:lnSpc>
              <a:spcBef>
                <a:spcPts val="90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Catchments :</a:t>
            </a:r>
            <a:r>
              <a:rPr sz="2000" spc="-5" dirty="0">
                <a:latin typeface="Georgia"/>
                <a:cs typeface="Georgia"/>
              </a:rPr>
              <a:t>The surface </a:t>
            </a:r>
            <a:r>
              <a:rPr sz="2000" dirty="0">
                <a:latin typeface="Georgia"/>
                <a:cs typeface="Georgia"/>
              </a:rPr>
              <a:t>that </a:t>
            </a:r>
            <a:r>
              <a:rPr sz="2000" spc="-5" dirty="0">
                <a:latin typeface="Georgia"/>
                <a:cs typeface="Georgia"/>
              </a:rPr>
              <a:t>receives </a:t>
            </a:r>
            <a:r>
              <a:rPr sz="2000" spc="-10" dirty="0">
                <a:latin typeface="Georgia"/>
                <a:cs typeface="Georgia"/>
              </a:rPr>
              <a:t>the </a:t>
            </a:r>
            <a:r>
              <a:rPr sz="2000" spc="-5" dirty="0">
                <a:latin typeface="Georgia"/>
                <a:cs typeface="Georgia"/>
              </a:rPr>
              <a:t>rainfall </a:t>
            </a:r>
            <a:r>
              <a:rPr sz="2000" dirty="0">
                <a:latin typeface="Georgia"/>
                <a:cs typeface="Georgia"/>
              </a:rPr>
              <a:t>directly </a:t>
            </a:r>
            <a:r>
              <a:rPr sz="2000" spc="-5" dirty="0">
                <a:latin typeface="Georgia"/>
                <a:cs typeface="Georgia"/>
              </a:rPr>
              <a:t>and transfers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water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5" dirty="0">
                <a:latin typeface="Georgia"/>
                <a:cs typeface="Georgia"/>
              </a:rPr>
              <a:t>the system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is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called </a:t>
            </a:r>
            <a:r>
              <a:rPr sz="2000" spc="-5" dirty="0">
                <a:latin typeface="Georgia"/>
                <a:cs typeface="Georgia"/>
              </a:rPr>
              <a:t>catchment</a:t>
            </a:r>
            <a:r>
              <a:rPr sz="2000" dirty="0">
                <a:latin typeface="Georgia"/>
                <a:cs typeface="Georgia"/>
              </a:rPr>
              <a:t> area. </a:t>
            </a:r>
            <a:r>
              <a:rPr sz="2000" spc="-10" dirty="0">
                <a:latin typeface="Georgia"/>
                <a:cs typeface="Georgia"/>
              </a:rPr>
              <a:t>It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can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15" dirty="0">
                <a:latin typeface="Georgia"/>
                <a:cs typeface="Georgia"/>
              </a:rPr>
              <a:t>be</a:t>
            </a:r>
            <a:r>
              <a:rPr sz="2000" spc="-1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</a:t>
            </a:r>
            <a:r>
              <a:rPr sz="2000" spc="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paved</a:t>
            </a:r>
            <a:r>
              <a:rPr sz="2000" spc="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area </a:t>
            </a:r>
            <a:r>
              <a:rPr sz="2000" spc="-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such as a building’s terrace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 </a:t>
            </a:r>
            <a:r>
              <a:rPr sz="2000" spc="5" dirty="0">
                <a:latin typeface="Georgia"/>
                <a:cs typeface="Georgia"/>
              </a:rPr>
              <a:t>an </a:t>
            </a:r>
            <a:r>
              <a:rPr sz="2000" spc="-5" dirty="0">
                <a:latin typeface="Georgia"/>
                <a:cs typeface="Georgia"/>
              </a:rPr>
              <a:t>unpaved </a:t>
            </a:r>
            <a:r>
              <a:rPr sz="2000" dirty="0">
                <a:latin typeface="Georgia"/>
                <a:cs typeface="Georgia"/>
              </a:rPr>
              <a:t>area </a:t>
            </a:r>
            <a:r>
              <a:rPr sz="2000" spc="-5" dirty="0">
                <a:latin typeface="Georgia"/>
                <a:cs typeface="Georgia"/>
              </a:rPr>
              <a:t>such as a </a:t>
            </a:r>
            <a:r>
              <a:rPr sz="2000" dirty="0">
                <a:latin typeface="Georgia"/>
                <a:cs typeface="Georgia"/>
              </a:rPr>
              <a:t>lawn </a:t>
            </a:r>
            <a:r>
              <a:rPr sz="2000" spc="10" dirty="0">
                <a:latin typeface="Georgia"/>
                <a:cs typeface="Georgia"/>
              </a:rPr>
              <a:t>or </a:t>
            </a:r>
            <a:r>
              <a:rPr sz="2000" spc="-5" dirty="0">
                <a:latin typeface="Georgia"/>
                <a:cs typeface="Georgia"/>
              </a:rPr>
              <a:t>open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field. </a:t>
            </a:r>
            <a:r>
              <a:rPr sz="2000" spc="-5" dirty="0">
                <a:latin typeface="Georgia"/>
                <a:cs typeface="Georgia"/>
              </a:rPr>
              <a:t>Often usable </a:t>
            </a:r>
            <a:r>
              <a:rPr sz="2000" spc="-10" dirty="0">
                <a:latin typeface="Georgia"/>
                <a:cs typeface="Georgia"/>
              </a:rPr>
              <a:t>for </a:t>
            </a:r>
            <a:r>
              <a:rPr sz="2000" spc="-5" dirty="0">
                <a:latin typeface="Georgia"/>
                <a:cs typeface="Georgia"/>
              </a:rPr>
              <a:t>water harvesting </a:t>
            </a:r>
            <a:r>
              <a:rPr sz="2000" spc="-10" dirty="0">
                <a:latin typeface="Georgia"/>
                <a:cs typeface="Georgia"/>
              </a:rPr>
              <a:t>is </a:t>
            </a:r>
            <a:r>
              <a:rPr sz="2000" spc="-5" dirty="0">
                <a:latin typeface="Georgia"/>
                <a:cs typeface="Georgia"/>
              </a:rPr>
              <a:t>a roof </a:t>
            </a:r>
            <a:r>
              <a:rPr sz="2000" dirty="0">
                <a:latin typeface="Georgia"/>
                <a:cs typeface="Georgia"/>
              </a:rPr>
              <a:t>made </a:t>
            </a:r>
            <a:r>
              <a:rPr sz="2000" spc="-5" dirty="0">
                <a:latin typeface="Georgia"/>
                <a:cs typeface="Georgia"/>
              </a:rPr>
              <a:t>of reinforced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cement</a:t>
            </a:r>
            <a:r>
              <a:rPr sz="2000" spc="3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concrete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(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15" dirty="0">
                <a:latin typeface="Georgia"/>
                <a:cs typeface="Georgia"/>
              </a:rPr>
              <a:t>RCC),</a:t>
            </a:r>
            <a:r>
              <a:rPr sz="2000" spc="3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galvanized</a:t>
            </a:r>
            <a:r>
              <a:rPr sz="2000" spc="6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iron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corrugated</a:t>
            </a:r>
            <a:r>
              <a:rPr sz="2000" spc="3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sheets.</a:t>
            </a:r>
            <a:endParaRPr sz="2000">
              <a:latin typeface="Georgia"/>
              <a:cs typeface="Georgia"/>
            </a:endParaRPr>
          </a:p>
          <a:p>
            <a:pPr marL="287020" indent="-274955" algn="just">
              <a:lnSpc>
                <a:spcPct val="100000"/>
              </a:lnSpc>
              <a:spcBef>
                <a:spcPts val="484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Coarse</a:t>
            </a:r>
            <a:r>
              <a:rPr sz="2000" spc="23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Georgia"/>
                <a:cs typeface="Georgia"/>
              </a:rPr>
              <a:t>mesh:</a:t>
            </a:r>
            <a:r>
              <a:rPr sz="2000" spc="24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Coarse</a:t>
            </a:r>
            <a:r>
              <a:rPr sz="2000" spc="21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Mesh</a:t>
            </a:r>
            <a:r>
              <a:rPr sz="2000" spc="229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In</a:t>
            </a:r>
            <a:r>
              <a:rPr sz="2000" spc="23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Rainwater</a:t>
            </a:r>
            <a:r>
              <a:rPr sz="2000" spc="2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Harvesting</a:t>
            </a:r>
            <a:r>
              <a:rPr sz="2000" spc="26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–</a:t>
            </a:r>
            <a:r>
              <a:rPr sz="2000" spc="2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It</a:t>
            </a:r>
            <a:r>
              <a:rPr sz="2000" spc="24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prevents</a:t>
            </a:r>
            <a:r>
              <a:rPr sz="2000" spc="22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</a:t>
            </a:r>
            <a:endParaRPr sz="2000">
              <a:latin typeface="Georgia"/>
              <a:cs typeface="Georgia"/>
            </a:endParaRPr>
          </a:p>
          <a:p>
            <a:pPr marL="287020" algn="just">
              <a:lnSpc>
                <a:spcPct val="100000"/>
              </a:lnSpc>
            </a:pPr>
            <a:r>
              <a:rPr sz="2000" spc="-10" dirty="0">
                <a:latin typeface="Georgia"/>
                <a:cs typeface="Georgia"/>
              </a:rPr>
              <a:t>passage</a:t>
            </a:r>
            <a:r>
              <a:rPr sz="2000" spc="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of </a:t>
            </a:r>
            <a:r>
              <a:rPr sz="2000" spc="-10" dirty="0">
                <a:latin typeface="Georgia"/>
                <a:cs typeface="Georgia"/>
              </a:rPr>
              <a:t>debris,</a:t>
            </a:r>
            <a:r>
              <a:rPr sz="2000" spc="6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provided</a:t>
            </a:r>
            <a:r>
              <a:rPr sz="2000" spc="3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in</a:t>
            </a:r>
            <a:r>
              <a:rPr sz="2000" spc="4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</a:t>
            </a:r>
            <a:r>
              <a:rPr sz="2000" spc="-5" dirty="0">
                <a:latin typeface="Georgia"/>
                <a:cs typeface="Georgia"/>
              </a:rPr>
              <a:t> roof.</a:t>
            </a:r>
            <a:endParaRPr sz="2000">
              <a:latin typeface="Georgia"/>
              <a:cs typeface="Georgi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" y="3962400"/>
            <a:ext cx="51054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3534" y="459689"/>
            <a:ext cx="78511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latin typeface="Georgia"/>
                <a:cs typeface="Georgia"/>
              </a:rPr>
              <a:t>Components</a:t>
            </a:r>
            <a:r>
              <a:rPr sz="3000" spc="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 </a:t>
            </a:r>
            <a:r>
              <a:rPr sz="3000" dirty="0">
                <a:latin typeface="Georgia"/>
                <a:cs typeface="Georgia"/>
              </a:rPr>
              <a:t>a </a:t>
            </a:r>
            <a:r>
              <a:rPr sz="3000" spc="-5" dirty="0">
                <a:latin typeface="Georgia"/>
                <a:cs typeface="Georgia"/>
              </a:rPr>
              <a:t>rainwater</a:t>
            </a:r>
            <a:r>
              <a:rPr sz="3000" spc="10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Harvesting</a:t>
            </a:r>
            <a:r>
              <a:rPr sz="3000" spc="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System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554861"/>
            <a:ext cx="8350884" cy="44151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5715" indent="-274955" algn="just">
              <a:lnSpc>
                <a:spcPct val="100000"/>
              </a:lnSpc>
              <a:spcBef>
                <a:spcPts val="90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Gutters:</a:t>
            </a:r>
            <a:r>
              <a:rPr sz="200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Channels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that</a:t>
            </a:r>
            <a:r>
              <a:rPr sz="2000" dirty="0">
                <a:latin typeface="Georgia"/>
                <a:cs typeface="Georgia"/>
              </a:rPr>
              <a:t> circle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edge</a:t>
            </a:r>
            <a:r>
              <a:rPr sz="2000" spc="-5" dirty="0">
                <a:latin typeface="Georgia"/>
                <a:cs typeface="Georgia"/>
              </a:rPr>
              <a:t> of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sloping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roof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to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capture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rainwater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5" dirty="0">
                <a:latin typeface="Georgia"/>
                <a:cs typeface="Georgia"/>
              </a:rPr>
              <a:t>the </a:t>
            </a:r>
            <a:r>
              <a:rPr sz="2000" spc="-10" dirty="0">
                <a:latin typeface="Georgia"/>
                <a:cs typeface="Georgia"/>
              </a:rPr>
              <a:t>storage </a:t>
            </a:r>
            <a:r>
              <a:rPr sz="2000" dirty="0">
                <a:latin typeface="Georgia"/>
                <a:cs typeface="Georgia"/>
              </a:rPr>
              <a:t>tank and </a:t>
            </a:r>
            <a:r>
              <a:rPr sz="2000" spc="-10" dirty="0">
                <a:latin typeface="Georgia"/>
                <a:cs typeface="Georgia"/>
              </a:rPr>
              <a:t>move </a:t>
            </a:r>
            <a:r>
              <a:rPr sz="2000" spc="-5" dirty="0">
                <a:latin typeface="Georgia"/>
                <a:cs typeface="Georgia"/>
              </a:rPr>
              <a:t>it. Gutters may </a:t>
            </a:r>
            <a:r>
              <a:rPr sz="2000" spc="-15" dirty="0">
                <a:latin typeface="Georgia"/>
                <a:cs typeface="Georgia"/>
              </a:rPr>
              <a:t>be </a:t>
            </a:r>
            <a:r>
              <a:rPr sz="2000" spc="-5" dirty="0">
                <a:latin typeface="Georgia"/>
                <a:cs typeface="Georgia"/>
              </a:rPr>
              <a:t>semi-circular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 rectangular </a:t>
            </a:r>
            <a:r>
              <a:rPr sz="2000" dirty="0">
                <a:latin typeface="Georgia"/>
                <a:cs typeface="Georgia"/>
              </a:rPr>
              <a:t>and </a:t>
            </a:r>
            <a:r>
              <a:rPr sz="2000" spc="-5" dirty="0">
                <a:latin typeface="Georgia"/>
                <a:cs typeface="Georgia"/>
              </a:rPr>
              <a:t>made mainly from simple galvanized </a:t>
            </a:r>
            <a:r>
              <a:rPr sz="2000" spc="-10" dirty="0">
                <a:latin typeface="Georgia"/>
                <a:cs typeface="Georgia"/>
              </a:rPr>
              <a:t>sheet </a:t>
            </a:r>
            <a:r>
              <a:rPr sz="2000" spc="-5" dirty="0">
                <a:latin typeface="Georgia"/>
                <a:cs typeface="Georgia"/>
              </a:rPr>
              <a:t>of iron.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Gutters </a:t>
            </a:r>
            <a:r>
              <a:rPr sz="2000" spc="-10" dirty="0">
                <a:latin typeface="Georgia"/>
                <a:cs typeface="Georgia"/>
              </a:rPr>
              <a:t>need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15" dirty="0">
                <a:latin typeface="Georgia"/>
                <a:cs typeface="Georgia"/>
              </a:rPr>
              <a:t>be </a:t>
            </a:r>
            <a:r>
              <a:rPr sz="2000" spc="-5" dirty="0">
                <a:latin typeface="Georgia"/>
                <a:cs typeface="Georgia"/>
              </a:rPr>
              <a:t>protected so that when </a:t>
            </a:r>
            <a:r>
              <a:rPr sz="2000" spc="-10" dirty="0">
                <a:latin typeface="Georgia"/>
                <a:cs typeface="Georgia"/>
              </a:rPr>
              <a:t>filled </a:t>
            </a:r>
            <a:r>
              <a:rPr sz="2000" spc="-5" dirty="0">
                <a:latin typeface="Georgia"/>
                <a:cs typeface="Georgia"/>
              </a:rPr>
              <a:t>with </a:t>
            </a:r>
            <a:r>
              <a:rPr sz="2000" spc="-10" dirty="0">
                <a:latin typeface="Georgia"/>
                <a:cs typeface="Georgia"/>
              </a:rPr>
              <a:t>water, they don’t </a:t>
            </a:r>
            <a:r>
              <a:rPr sz="2000" spc="-5" dirty="0">
                <a:latin typeface="Georgia"/>
                <a:cs typeface="Georgia"/>
              </a:rPr>
              <a:t> sag or fall off. The </a:t>
            </a:r>
            <a:r>
              <a:rPr sz="2000" spc="-10" dirty="0">
                <a:latin typeface="Georgia"/>
                <a:cs typeface="Georgia"/>
              </a:rPr>
              <a:t>way </a:t>
            </a:r>
            <a:r>
              <a:rPr sz="2000" spc="-5" dirty="0">
                <a:latin typeface="Georgia"/>
                <a:cs typeface="Georgia"/>
              </a:rPr>
              <a:t>gutters </a:t>
            </a:r>
            <a:r>
              <a:rPr sz="2000" dirty="0">
                <a:latin typeface="Georgia"/>
                <a:cs typeface="Georgia"/>
              </a:rPr>
              <a:t>are </a:t>
            </a:r>
            <a:r>
              <a:rPr sz="2000" spc="-5" dirty="0">
                <a:latin typeface="Georgia"/>
                <a:cs typeface="Georgia"/>
              </a:rPr>
              <a:t>installed depends mainly on building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house,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usually</a:t>
            </a:r>
            <a:r>
              <a:rPr sz="2000" spc="3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iron</a:t>
            </a:r>
            <a:r>
              <a:rPr sz="2000" spc="3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timber</a:t>
            </a:r>
            <a:r>
              <a:rPr sz="2000" spc="5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brackets</a:t>
            </a:r>
            <a:r>
              <a:rPr sz="2000" spc="6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are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fastened</a:t>
            </a:r>
            <a:r>
              <a:rPr sz="2000" spc="3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into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 walls.</a:t>
            </a:r>
            <a:endParaRPr sz="20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484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15" dirty="0">
                <a:latin typeface="Georgia"/>
                <a:cs typeface="Georgia"/>
              </a:rPr>
              <a:t>The</a:t>
            </a:r>
            <a:r>
              <a:rPr sz="2000" spc="-10" dirty="0">
                <a:latin typeface="Georgia"/>
                <a:cs typeface="Georgia"/>
              </a:rPr>
              <a:t> size</a:t>
            </a:r>
            <a:r>
              <a:rPr sz="2000" spc="-5" dirty="0">
                <a:latin typeface="Georgia"/>
                <a:cs typeface="Georgia"/>
              </a:rPr>
              <a:t> of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gutter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during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highest</a:t>
            </a:r>
            <a:r>
              <a:rPr sz="2000" spc="-5" dirty="0">
                <a:latin typeface="Georgia"/>
                <a:cs typeface="Georgia"/>
              </a:rPr>
              <a:t> intensity</a:t>
            </a:r>
            <a:r>
              <a:rPr sz="2000" dirty="0">
                <a:latin typeface="Georgia"/>
                <a:cs typeface="Georgia"/>
              </a:rPr>
              <a:t> rain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should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20" dirty="0">
                <a:latin typeface="Georgia"/>
                <a:cs typeface="Georgia"/>
              </a:rPr>
              <a:t>be </a:t>
            </a:r>
            <a:r>
              <a:rPr sz="2000" spc="-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according</a:t>
            </a:r>
            <a:r>
              <a:rPr sz="2000" spc="19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to</a:t>
            </a:r>
            <a:r>
              <a:rPr sz="2000" spc="19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</a:t>
            </a:r>
            <a:r>
              <a:rPr sz="2000" spc="18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river.</a:t>
            </a:r>
            <a:r>
              <a:rPr sz="2000" spc="204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It</a:t>
            </a:r>
            <a:r>
              <a:rPr sz="2000" spc="19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is</a:t>
            </a:r>
            <a:r>
              <a:rPr sz="2000" spc="19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advisable</a:t>
            </a:r>
            <a:r>
              <a:rPr sz="2000" spc="19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to</a:t>
            </a:r>
            <a:r>
              <a:rPr sz="2000" spc="19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over</a:t>
            </a:r>
            <a:r>
              <a:rPr sz="2000" spc="19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dimension</a:t>
            </a:r>
            <a:r>
              <a:rPr sz="2000" spc="2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them</a:t>
            </a:r>
            <a:r>
              <a:rPr sz="2000" spc="190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by</a:t>
            </a:r>
            <a:r>
              <a:rPr sz="2000" spc="19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10</a:t>
            </a:r>
            <a:r>
              <a:rPr sz="2000" spc="19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15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15" dirty="0">
                <a:latin typeface="Georgia"/>
                <a:cs typeface="Georgia"/>
              </a:rPr>
              <a:t>per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cent.</a:t>
            </a:r>
            <a:endParaRPr sz="20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484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10" dirty="0">
                <a:latin typeface="Georgia"/>
                <a:cs typeface="Georgia"/>
              </a:rPr>
              <a:t>Gutters need </a:t>
            </a:r>
            <a:r>
              <a:rPr sz="2000" spc="-5" dirty="0">
                <a:latin typeface="Georgia"/>
                <a:cs typeface="Georgia"/>
              </a:rPr>
              <a:t>to </a:t>
            </a:r>
            <a:r>
              <a:rPr sz="2000" spc="-15" dirty="0">
                <a:latin typeface="Georgia"/>
                <a:cs typeface="Georgia"/>
              </a:rPr>
              <a:t>be </a:t>
            </a:r>
            <a:r>
              <a:rPr sz="2000" spc="-5" dirty="0">
                <a:latin typeface="Georgia"/>
                <a:cs typeface="Georgia"/>
              </a:rPr>
              <a:t>protected so that </a:t>
            </a:r>
            <a:r>
              <a:rPr sz="2000" spc="-10" dirty="0">
                <a:latin typeface="Georgia"/>
                <a:cs typeface="Georgia"/>
              </a:rPr>
              <a:t>when filled </a:t>
            </a:r>
            <a:r>
              <a:rPr sz="2000" spc="-5" dirty="0">
                <a:latin typeface="Georgia"/>
                <a:cs typeface="Georgia"/>
              </a:rPr>
              <a:t>with </a:t>
            </a:r>
            <a:r>
              <a:rPr sz="2000" spc="-10" dirty="0">
                <a:latin typeface="Georgia"/>
                <a:cs typeface="Georgia"/>
              </a:rPr>
              <a:t>water, they </a:t>
            </a:r>
            <a:r>
              <a:rPr sz="2000" spc="-5" dirty="0">
                <a:latin typeface="Georgia"/>
                <a:cs typeface="Georgia"/>
              </a:rPr>
              <a:t>don’t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sag</a:t>
            </a:r>
            <a:r>
              <a:rPr sz="2000" spc="229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</a:t>
            </a:r>
            <a:r>
              <a:rPr sz="2000" spc="2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fall</a:t>
            </a:r>
            <a:r>
              <a:rPr sz="2000" spc="2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off.</a:t>
            </a:r>
            <a:r>
              <a:rPr sz="2000" spc="254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</a:t>
            </a:r>
            <a:r>
              <a:rPr sz="2000" spc="26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manner</a:t>
            </a:r>
            <a:r>
              <a:rPr sz="2000" spc="260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in</a:t>
            </a:r>
            <a:r>
              <a:rPr sz="2000" spc="26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which</a:t>
            </a:r>
            <a:r>
              <a:rPr sz="2000" spc="26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gutters</a:t>
            </a:r>
            <a:r>
              <a:rPr sz="2000" spc="24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are</a:t>
            </a:r>
            <a:r>
              <a:rPr sz="2000" spc="26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mounted</a:t>
            </a:r>
            <a:r>
              <a:rPr sz="2000" spc="25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depends</a:t>
            </a:r>
            <a:r>
              <a:rPr sz="2000" spc="240" dirty="0">
                <a:latin typeface="Georgia"/>
                <a:cs typeface="Georgia"/>
              </a:rPr>
              <a:t> </a:t>
            </a:r>
            <a:r>
              <a:rPr sz="2000" spc="25" dirty="0">
                <a:latin typeface="Georgia"/>
                <a:cs typeface="Georgia"/>
              </a:rPr>
              <a:t>on </a:t>
            </a:r>
            <a:r>
              <a:rPr sz="2000" spc="-47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 </a:t>
            </a:r>
            <a:r>
              <a:rPr sz="2000" spc="-5" dirty="0">
                <a:latin typeface="Georgia"/>
                <a:cs typeface="Georgia"/>
              </a:rPr>
              <a:t>structure of </a:t>
            </a:r>
            <a:r>
              <a:rPr sz="2000" spc="-10" dirty="0">
                <a:latin typeface="Georgia"/>
                <a:cs typeface="Georgia"/>
              </a:rPr>
              <a:t>the house; </a:t>
            </a:r>
            <a:r>
              <a:rPr sz="2000" spc="-5" dirty="0">
                <a:latin typeface="Georgia"/>
                <a:cs typeface="Georgia"/>
              </a:rPr>
              <a:t>iron </a:t>
            </a:r>
            <a:r>
              <a:rPr sz="2000" spc="10" dirty="0">
                <a:latin typeface="Georgia"/>
                <a:cs typeface="Georgia"/>
              </a:rPr>
              <a:t>or </a:t>
            </a:r>
            <a:r>
              <a:rPr sz="2000" spc="-5" dirty="0">
                <a:latin typeface="Georgia"/>
                <a:cs typeface="Georgia"/>
              </a:rPr>
              <a:t>timber brackets may </a:t>
            </a:r>
            <a:r>
              <a:rPr sz="2000" spc="-15" dirty="0">
                <a:latin typeface="Georgia"/>
                <a:cs typeface="Georgia"/>
              </a:rPr>
              <a:t>be </a:t>
            </a:r>
            <a:r>
              <a:rPr sz="2000" spc="-5" dirty="0">
                <a:latin typeface="Georgia"/>
                <a:cs typeface="Georgia"/>
              </a:rPr>
              <a:t>fastened </a:t>
            </a:r>
            <a:r>
              <a:rPr sz="2000" dirty="0">
                <a:latin typeface="Georgia"/>
                <a:cs typeface="Georgia"/>
              </a:rPr>
              <a:t>into 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 walls, </a:t>
            </a:r>
            <a:r>
              <a:rPr sz="2000" spc="-10" dirty="0">
                <a:latin typeface="Georgia"/>
                <a:cs typeface="Georgia"/>
              </a:rPr>
              <a:t>but </a:t>
            </a:r>
            <a:r>
              <a:rPr sz="2000" spc="-5" dirty="0">
                <a:latin typeface="Georgia"/>
                <a:cs typeface="Georgia"/>
              </a:rPr>
              <a:t>some form of attachment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5" dirty="0">
                <a:latin typeface="Georgia"/>
                <a:cs typeface="Georgia"/>
              </a:rPr>
              <a:t>the </a:t>
            </a:r>
            <a:r>
              <a:rPr sz="2000" dirty="0">
                <a:latin typeface="Georgia"/>
                <a:cs typeface="Georgia"/>
              </a:rPr>
              <a:t>rafters </a:t>
            </a:r>
            <a:r>
              <a:rPr sz="2000" spc="-10" dirty="0">
                <a:latin typeface="Georgia"/>
                <a:cs typeface="Georgia"/>
              </a:rPr>
              <a:t>is </a:t>
            </a:r>
            <a:r>
              <a:rPr sz="2000" spc="-5" dirty="0">
                <a:latin typeface="Georgia"/>
                <a:cs typeface="Georgia"/>
              </a:rPr>
              <a:t>required </a:t>
            </a:r>
            <a:r>
              <a:rPr sz="2000" spc="-10" dirty="0">
                <a:latin typeface="Georgia"/>
                <a:cs typeface="Georgia"/>
              </a:rPr>
              <a:t>for 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houses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with</a:t>
            </a:r>
            <a:r>
              <a:rPr sz="2000" spc="4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wider</a:t>
            </a:r>
            <a:r>
              <a:rPr sz="2000" spc="1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eaves.</a:t>
            </a:r>
            <a:endParaRPr sz="20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3534" y="234137"/>
            <a:ext cx="78511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latin typeface="Georgia"/>
                <a:cs typeface="Georgia"/>
              </a:rPr>
              <a:t>Components</a:t>
            </a:r>
            <a:r>
              <a:rPr sz="3000" spc="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 </a:t>
            </a:r>
            <a:r>
              <a:rPr sz="3000" dirty="0">
                <a:latin typeface="Georgia"/>
                <a:cs typeface="Georgia"/>
              </a:rPr>
              <a:t>a </a:t>
            </a:r>
            <a:r>
              <a:rPr sz="3000" spc="-5" dirty="0">
                <a:latin typeface="Georgia"/>
                <a:cs typeface="Georgia"/>
              </a:rPr>
              <a:t>rainwater</a:t>
            </a:r>
            <a:r>
              <a:rPr sz="3000" spc="10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Harvesting</a:t>
            </a:r>
            <a:r>
              <a:rPr sz="3000" spc="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System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1140" y="1448181"/>
            <a:ext cx="8688705" cy="479552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287020" marR="8890" indent="-274955" algn="just">
              <a:lnSpc>
                <a:spcPct val="90000"/>
              </a:lnSpc>
              <a:spcBef>
                <a:spcPts val="305"/>
              </a:spcBef>
              <a:buClr>
                <a:srgbClr val="D16248"/>
              </a:buClr>
              <a:buSzPct val="85294"/>
              <a:buFont typeface="Segoe UI Symbol"/>
              <a:buChar char="⚫"/>
              <a:tabLst>
                <a:tab pos="287655" algn="l"/>
              </a:tabLst>
            </a:pPr>
            <a:r>
              <a:rPr sz="1700" spc="-5" dirty="0">
                <a:solidFill>
                  <a:srgbClr val="FF0000"/>
                </a:solidFill>
                <a:latin typeface="Georgia"/>
                <a:cs typeface="Georgia"/>
              </a:rPr>
              <a:t>Conduits: </a:t>
            </a:r>
            <a:r>
              <a:rPr sz="1700" spc="-5" dirty="0">
                <a:latin typeface="Georgia"/>
                <a:cs typeface="Georgia"/>
              </a:rPr>
              <a:t>The </a:t>
            </a:r>
            <a:r>
              <a:rPr sz="1700" dirty="0">
                <a:latin typeface="Georgia"/>
                <a:cs typeface="Georgia"/>
              </a:rPr>
              <a:t>conduits are </a:t>
            </a:r>
            <a:r>
              <a:rPr sz="1700" spc="-5" dirty="0">
                <a:latin typeface="Georgia"/>
                <a:cs typeface="Georgia"/>
              </a:rPr>
              <a:t>pipelines or </a:t>
            </a:r>
            <a:r>
              <a:rPr sz="1700" dirty="0">
                <a:latin typeface="Georgia"/>
                <a:cs typeface="Georgia"/>
              </a:rPr>
              <a:t>drains that </a:t>
            </a:r>
            <a:r>
              <a:rPr sz="1700" spc="-5" dirty="0">
                <a:latin typeface="Georgia"/>
                <a:cs typeface="Georgia"/>
              </a:rPr>
              <a:t>bring rainwater </a:t>
            </a:r>
            <a:r>
              <a:rPr sz="1700" spc="5" dirty="0">
                <a:latin typeface="Georgia"/>
                <a:cs typeface="Georgia"/>
              </a:rPr>
              <a:t>to </a:t>
            </a:r>
            <a:r>
              <a:rPr sz="1700" dirty="0">
                <a:latin typeface="Georgia"/>
                <a:cs typeface="Georgia"/>
              </a:rPr>
              <a:t>the irrigation 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system </a:t>
            </a:r>
            <a:r>
              <a:rPr sz="1700" spc="-5" dirty="0">
                <a:latin typeface="Georgia"/>
                <a:cs typeface="Georgia"/>
              </a:rPr>
              <a:t>from </a:t>
            </a:r>
            <a:r>
              <a:rPr sz="1700" dirty="0">
                <a:latin typeface="Georgia"/>
                <a:cs typeface="Georgia"/>
              </a:rPr>
              <a:t>the </a:t>
            </a:r>
            <a:r>
              <a:rPr sz="1700" spc="-5" dirty="0">
                <a:latin typeface="Georgia"/>
                <a:cs typeface="Georgia"/>
              </a:rPr>
              <a:t>catchment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or rooftop</a:t>
            </a:r>
            <a:r>
              <a:rPr sz="1700" dirty="0">
                <a:latin typeface="Georgia"/>
                <a:cs typeface="Georgia"/>
              </a:rPr>
              <a:t> area. Conducts may </a:t>
            </a:r>
            <a:r>
              <a:rPr sz="1700" spc="-10" dirty="0">
                <a:latin typeface="Georgia"/>
                <a:cs typeface="Georgia"/>
              </a:rPr>
              <a:t>be </a:t>
            </a:r>
            <a:r>
              <a:rPr sz="1700" spc="-5" dirty="0">
                <a:latin typeface="Georgia"/>
                <a:cs typeface="Georgia"/>
              </a:rPr>
              <a:t>of</a:t>
            </a:r>
            <a:r>
              <a:rPr sz="1700" dirty="0">
                <a:latin typeface="Georgia"/>
                <a:cs typeface="Georgia"/>
              </a:rPr>
              <a:t> any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type,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such </a:t>
            </a:r>
            <a:r>
              <a:rPr sz="1700" spc="-20" dirty="0">
                <a:latin typeface="Georgia"/>
                <a:cs typeface="Georgia"/>
              </a:rPr>
              <a:t>as </a:t>
            </a:r>
            <a:r>
              <a:rPr sz="1700" spc="-1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polyvinyl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chloride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(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PVC)</a:t>
            </a:r>
            <a:r>
              <a:rPr sz="1700" spc="1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or</a:t>
            </a:r>
            <a:r>
              <a:rPr sz="1700" dirty="0">
                <a:latin typeface="Georgia"/>
                <a:cs typeface="Georgia"/>
              </a:rPr>
              <a:t> galvanized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iron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(GI), </a:t>
            </a:r>
            <a:r>
              <a:rPr sz="1700" spc="-5" dirty="0">
                <a:latin typeface="Georgia"/>
                <a:cs typeface="Georgia"/>
              </a:rPr>
              <a:t>commercially</a:t>
            </a:r>
            <a:r>
              <a:rPr sz="1700" spc="3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available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materials.</a:t>
            </a:r>
            <a:endParaRPr sz="1700">
              <a:latin typeface="Georgia"/>
              <a:cs typeface="Georgia"/>
            </a:endParaRPr>
          </a:p>
          <a:p>
            <a:pPr marL="287020" marR="10160" indent="-274955" algn="just">
              <a:lnSpc>
                <a:spcPts val="1820"/>
              </a:lnSpc>
              <a:spcBef>
                <a:spcPts val="465"/>
              </a:spcBef>
              <a:buClr>
                <a:srgbClr val="D16248"/>
              </a:buClr>
              <a:buSzPct val="85294"/>
              <a:buFont typeface="Segoe UI Symbol"/>
              <a:buChar char="⚫"/>
              <a:tabLst>
                <a:tab pos="287655" algn="l"/>
              </a:tabLst>
            </a:pPr>
            <a:r>
              <a:rPr sz="1700" spc="-5" dirty="0">
                <a:solidFill>
                  <a:srgbClr val="FF0000"/>
                </a:solidFill>
                <a:latin typeface="Georgia"/>
                <a:cs typeface="Georgia"/>
              </a:rPr>
              <a:t>First-Flushing: </a:t>
            </a:r>
            <a:r>
              <a:rPr sz="1700" dirty="0">
                <a:latin typeface="Georgia"/>
                <a:cs typeface="Georgia"/>
              </a:rPr>
              <a:t>A </a:t>
            </a:r>
            <a:r>
              <a:rPr sz="1700" spc="-10" dirty="0">
                <a:latin typeface="Georgia"/>
                <a:cs typeface="Georgia"/>
              </a:rPr>
              <a:t>first </a:t>
            </a:r>
            <a:r>
              <a:rPr sz="1700" spc="-5" dirty="0">
                <a:latin typeface="Georgia"/>
                <a:cs typeface="Georgia"/>
              </a:rPr>
              <a:t>flush </a:t>
            </a:r>
            <a:r>
              <a:rPr sz="1700" spc="-10" dirty="0">
                <a:latin typeface="Georgia"/>
                <a:cs typeface="Georgia"/>
              </a:rPr>
              <a:t>device </a:t>
            </a:r>
            <a:r>
              <a:rPr sz="1700" dirty="0">
                <a:latin typeface="Georgia"/>
                <a:cs typeface="Georgia"/>
              </a:rPr>
              <a:t>is a valve </a:t>
            </a:r>
            <a:r>
              <a:rPr sz="1700" spc="-5" dirty="0">
                <a:latin typeface="Georgia"/>
                <a:cs typeface="Georgia"/>
              </a:rPr>
              <a:t>which ensures </a:t>
            </a:r>
            <a:r>
              <a:rPr sz="1700" dirty="0">
                <a:latin typeface="Georgia"/>
                <a:cs typeface="Georgia"/>
              </a:rPr>
              <a:t>that </a:t>
            </a:r>
            <a:r>
              <a:rPr sz="1700" spc="-10" dirty="0">
                <a:latin typeface="Georgia"/>
                <a:cs typeface="Georgia"/>
              </a:rPr>
              <a:t>the </a:t>
            </a:r>
            <a:r>
              <a:rPr sz="1700" dirty="0">
                <a:latin typeface="Georgia"/>
                <a:cs typeface="Georgia"/>
              </a:rPr>
              <a:t>runoff </a:t>
            </a:r>
            <a:r>
              <a:rPr sz="1700" spc="-5" dirty="0">
                <a:latin typeface="Georgia"/>
                <a:cs typeface="Georgia"/>
              </a:rPr>
              <a:t>from </a:t>
            </a:r>
            <a:r>
              <a:rPr sz="1700" dirty="0">
                <a:latin typeface="Georgia"/>
                <a:cs typeface="Georgia"/>
              </a:rPr>
              <a:t>the </a:t>
            </a:r>
            <a:r>
              <a:rPr sz="1700" spc="-5" dirty="0">
                <a:latin typeface="Georgia"/>
                <a:cs typeface="Georgia"/>
              </a:rPr>
              <a:t>first </a:t>
            </a:r>
            <a:r>
              <a:rPr sz="1700" dirty="0">
                <a:latin typeface="Georgia"/>
                <a:cs typeface="Georgia"/>
              </a:rPr>
              <a:t> rain</a:t>
            </a:r>
            <a:r>
              <a:rPr sz="1700" spc="-5" dirty="0">
                <a:latin typeface="Georgia"/>
                <a:cs typeface="Georgia"/>
              </a:rPr>
              <a:t> spell </a:t>
            </a:r>
            <a:r>
              <a:rPr sz="1700" dirty="0">
                <a:latin typeface="Georgia"/>
                <a:cs typeface="Georgia"/>
              </a:rPr>
              <a:t>is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flushed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out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and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is</a:t>
            </a:r>
            <a:r>
              <a:rPr sz="1700" spc="-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not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entering</a:t>
            </a:r>
            <a:r>
              <a:rPr sz="1700" spc="-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the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system.</a:t>
            </a:r>
            <a:endParaRPr sz="1700">
              <a:latin typeface="Georgia"/>
              <a:cs typeface="Georgia"/>
            </a:endParaRPr>
          </a:p>
          <a:p>
            <a:pPr marL="287020" marR="8255" indent="-274955" algn="just">
              <a:lnSpc>
                <a:spcPct val="90000"/>
              </a:lnSpc>
              <a:spcBef>
                <a:spcPts val="400"/>
              </a:spcBef>
              <a:buClr>
                <a:srgbClr val="D16248"/>
              </a:buClr>
              <a:buSzPct val="85294"/>
              <a:buFont typeface="Segoe UI Symbol"/>
              <a:buChar char="⚫"/>
              <a:tabLst>
                <a:tab pos="287655" algn="l"/>
              </a:tabLst>
            </a:pPr>
            <a:r>
              <a:rPr sz="1700" dirty="0">
                <a:solidFill>
                  <a:srgbClr val="FF0000"/>
                </a:solidFill>
                <a:latin typeface="Georgia"/>
                <a:cs typeface="Georgia"/>
              </a:rPr>
              <a:t>Filters:</a:t>
            </a:r>
            <a:r>
              <a:rPr sz="1700" spc="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Using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the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filter,</a:t>
            </a:r>
            <a:r>
              <a:rPr sz="1700" dirty="0">
                <a:latin typeface="Georgia"/>
                <a:cs typeface="Georgia"/>
              </a:rPr>
              <a:t> suspended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contaminants</a:t>
            </a:r>
            <a:r>
              <a:rPr sz="1700" dirty="0">
                <a:latin typeface="Georgia"/>
                <a:cs typeface="Georgia"/>
              </a:rPr>
              <a:t> are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separated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from</a:t>
            </a:r>
            <a:r>
              <a:rPr sz="1700" dirty="0">
                <a:latin typeface="Georgia"/>
                <a:cs typeface="Georgia"/>
              </a:rPr>
              <a:t> rainwater 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accumulated</a:t>
            </a:r>
            <a:r>
              <a:rPr sz="1700" spc="280" dirty="0">
                <a:latin typeface="Georgia"/>
                <a:cs typeface="Georgia"/>
              </a:rPr>
              <a:t> </a:t>
            </a:r>
            <a:r>
              <a:rPr sz="1700" spc="-10" dirty="0">
                <a:latin typeface="Georgia"/>
                <a:cs typeface="Georgia"/>
              </a:rPr>
              <a:t>over</a:t>
            </a:r>
            <a:r>
              <a:rPr sz="1700" spc="26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the</a:t>
            </a:r>
            <a:r>
              <a:rPr sz="1700" spc="26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roof.</a:t>
            </a:r>
            <a:r>
              <a:rPr sz="1700" spc="26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</a:t>
            </a:r>
            <a:r>
              <a:rPr sz="1700" spc="275" dirty="0">
                <a:latin typeface="Georgia"/>
                <a:cs typeface="Georgia"/>
              </a:rPr>
              <a:t> </a:t>
            </a:r>
            <a:r>
              <a:rPr sz="1700" spc="-10" dirty="0">
                <a:latin typeface="Georgia"/>
                <a:cs typeface="Georgia"/>
              </a:rPr>
              <a:t>filter</a:t>
            </a:r>
            <a:r>
              <a:rPr sz="1700" spc="27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unit</a:t>
            </a:r>
            <a:r>
              <a:rPr sz="1700" spc="28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is</a:t>
            </a:r>
            <a:r>
              <a:rPr sz="1700" spc="254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</a:t>
            </a:r>
            <a:r>
              <a:rPr sz="1700" spc="27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chamber</a:t>
            </a:r>
            <a:r>
              <a:rPr sz="1700" spc="270" dirty="0">
                <a:latin typeface="Georgia"/>
                <a:cs typeface="Georgia"/>
              </a:rPr>
              <a:t> </a:t>
            </a:r>
            <a:r>
              <a:rPr sz="1700" spc="-10" dirty="0">
                <a:latin typeface="Georgia"/>
                <a:cs typeface="Georgia"/>
              </a:rPr>
              <a:t>filled</a:t>
            </a:r>
            <a:r>
              <a:rPr sz="1700" spc="27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with</a:t>
            </a:r>
            <a:r>
              <a:rPr sz="1700" spc="254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filter</a:t>
            </a:r>
            <a:r>
              <a:rPr sz="1700" spc="27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media</a:t>
            </a:r>
            <a:r>
              <a:rPr sz="1700" spc="28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such</a:t>
            </a:r>
            <a:r>
              <a:rPr sz="1700" spc="260" dirty="0">
                <a:latin typeface="Georgia"/>
                <a:cs typeface="Georgia"/>
              </a:rPr>
              <a:t> </a:t>
            </a:r>
            <a:r>
              <a:rPr sz="1700" spc="5" dirty="0">
                <a:latin typeface="Georgia"/>
                <a:cs typeface="Georgia"/>
              </a:rPr>
              <a:t>as </a:t>
            </a:r>
            <a:r>
              <a:rPr sz="1700" spc="-39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fibre, coarse </a:t>
            </a:r>
            <a:r>
              <a:rPr sz="1700" dirty="0">
                <a:latin typeface="Georgia"/>
                <a:cs typeface="Georgia"/>
              </a:rPr>
              <a:t>sand </a:t>
            </a:r>
            <a:r>
              <a:rPr sz="1700" spc="-10" dirty="0">
                <a:latin typeface="Georgia"/>
                <a:cs typeface="Georgia"/>
              </a:rPr>
              <a:t>and </a:t>
            </a:r>
            <a:r>
              <a:rPr sz="1700" spc="-5" dirty="0">
                <a:latin typeface="Georgia"/>
                <a:cs typeface="Georgia"/>
              </a:rPr>
              <a:t>gravel layers </a:t>
            </a:r>
            <a:r>
              <a:rPr sz="1700" spc="5" dirty="0">
                <a:latin typeface="Georgia"/>
                <a:cs typeface="Georgia"/>
              </a:rPr>
              <a:t>to </a:t>
            </a:r>
            <a:r>
              <a:rPr sz="1700" spc="-5" dirty="0">
                <a:latin typeface="Georgia"/>
                <a:cs typeface="Georgia"/>
              </a:rPr>
              <a:t>remove sediment </a:t>
            </a:r>
            <a:r>
              <a:rPr sz="1700" spc="-10" dirty="0">
                <a:latin typeface="Georgia"/>
                <a:cs typeface="Georgia"/>
              </a:rPr>
              <a:t>and </a:t>
            </a:r>
            <a:r>
              <a:rPr sz="1700" dirty="0">
                <a:latin typeface="Georgia"/>
                <a:cs typeface="Georgia"/>
              </a:rPr>
              <a:t>soil </a:t>
            </a:r>
            <a:r>
              <a:rPr sz="1700" spc="-5" dirty="0">
                <a:latin typeface="Georgia"/>
                <a:cs typeface="Georgia"/>
              </a:rPr>
              <a:t>from water until </a:t>
            </a:r>
            <a:r>
              <a:rPr sz="1700" spc="-20" dirty="0">
                <a:latin typeface="Georgia"/>
                <a:cs typeface="Georgia"/>
              </a:rPr>
              <a:t>it </a:t>
            </a:r>
            <a:r>
              <a:rPr sz="1700" spc="-1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reaches </a:t>
            </a:r>
            <a:r>
              <a:rPr sz="1700" dirty="0">
                <a:latin typeface="Georgia"/>
                <a:cs typeface="Georgia"/>
              </a:rPr>
              <a:t>the storage tank </a:t>
            </a:r>
            <a:r>
              <a:rPr sz="1700" spc="-5" dirty="0">
                <a:latin typeface="Georgia"/>
                <a:cs typeface="Georgia"/>
              </a:rPr>
              <a:t>or </a:t>
            </a:r>
            <a:r>
              <a:rPr sz="1700" dirty="0">
                <a:latin typeface="Georgia"/>
                <a:cs typeface="Georgia"/>
              </a:rPr>
              <a:t>recharges structure. For </a:t>
            </a:r>
            <a:r>
              <a:rPr sz="1700" spc="5" dirty="0">
                <a:latin typeface="Georgia"/>
                <a:cs typeface="Georgia"/>
              </a:rPr>
              <a:t>additional </a:t>
            </a:r>
            <a:r>
              <a:rPr sz="1700" dirty="0">
                <a:latin typeface="Georgia"/>
                <a:cs typeface="Georgia"/>
              </a:rPr>
              <a:t>filtration </a:t>
            </a:r>
            <a:r>
              <a:rPr sz="1700" spc="-5" dirty="0">
                <a:latin typeface="Georgia"/>
                <a:cs typeface="Georgia"/>
              </a:rPr>
              <a:t>Charcoal </a:t>
            </a:r>
            <a:r>
              <a:rPr sz="1700" dirty="0">
                <a:latin typeface="Georgia"/>
                <a:cs typeface="Georgia"/>
              </a:rPr>
              <a:t>may 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be</a:t>
            </a:r>
            <a:r>
              <a:rPr sz="1700" spc="-1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added.</a:t>
            </a:r>
            <a:endParaRPr sz="1700">
              <a:latin typeface="Georgia"/>
              <a:cs typeface="Georgia"/>
            </a:endParaRPr>
          </a:p>
          <a:p>
            <a:pPr marL="347980" lvl="1" indent="-284480" algn="just">
              <a:lnSpc>
                <a:spcPts val="1945"/>
              </a:lnSpc>
              <a:spcBef>
                <a:spcPts val="190"/>
              </a:spcBef>
              <a:buAutoNum type="romanLcParenBoth"/>
              <a:tabLst>
                <a:tab pos="348615" algn="l"/>
              </a:tabLst>
            </a:pPr>
            <a:r>
              <a:rPr sz="1700" dirty="0">
                <a:solidFill>
                  <a:srgbClr val="006FC0"/>
                </a:solidFill>
                <a:latin typeface="Georgia"/>
                <a:cs typeface="Georgia"/>
              </a:rPr>
              <a:t>Charcoal</a:t>
            </a:r>
            <a:r>
              <a:rPr sz="1700" spc="20" dirty="0">
                <a:solidFill>
                  <a:srgbClr val="006FC0"/>
                </a:solidFill>
                <a:latin typeface="Georgia"/>
                <a:cs typeface="Georgia"/>
              </a:rPr>
              <a:t> </a:t>
            </a:r>
            <a:r>
              <a:rPr sz="1700" dirty="0">
                <a:solidFill>
                  <a:srgbClr val="006FC0"/>
                </a:solidFill>
                <a:latin typeface="Georgia"/>
                <a:cs typeface="Georgia"/>
              </a:rPr>
              <a:t>water</a:t>
            </a:r>
            <a:r>
              <a:rPr sz="1700" spc="20" dirty="0">
                <a:solidFill>
                  <a:srgbClr val="006FC0"/>
                </a:solidFill>
                <a:latin typeface="Georgia"/>
                <a:cs typeface="Georgia"/>
              </a:rPr>
              <a:t> </a:t>
            </a:r>
            <a:r>
              <a:rPr sz="1700" spc="-5" dirty="0">
                <a:solidFill>
                  <a:srgbClr val="006FC0"/>
                </a:solidFill>
                <a:latin typeface="Georgia"/>
                <a:cs typeface="Georgia"/>
              </a:rPr>
              <a:t>filter:</a:t>
            </a:r>
            <a:r>
              <a:rPr sz="1700" spc="15" dirty="0">
                <a:solidFill>
                  <a:srgbClr val="006FC0"/>
                </a:solidFill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simple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charcoal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filter</a:t>
            </a:r>
            <a:r>
              <a:rPr sz="1700" spc="4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can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be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spc="5" dirty="0">
                <a:latin typeface="Georgia"/>
                <a:cs typeface="Georgia"/>
              </a:rPr>
              <a:t>made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in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drum</a:t>
            </a:r>
            <a:r>
              <a:rPr sz="1700" spc="3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or</a:t>
            </a:r>
            <a:r>
              <a:rPr sz="1700" spc="15" dirty="0">
                <a:latin typeface="Georgia"/>
                <a:cs typeface="Georgia"/>
              </a:rPr>
              <a:t> </a:t>
            </a:r>
            <a:r>
              <a:rPr sz="1700" spc="5" dirty="0">
                <a:latin typeface="Georgia"/>
                <a:cs typeface="Georgia"/>
              </a:rPr>
              <a:t>an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earthen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pot.</a:t>
            </a:r>
            <a:endParaRPr sz="1700">
              <a:latin typeface="Georgia"/>
              <a:cs typeface="Georgia"/>
            </a:endParaRPr>
          </a:p>
          <a:p>
            <a:pPr marL="12700" algn="just">
              <a:lnSpc>
                <a:spcPts val="1945"/>
              </a:lnSpc>
            </a:pPr>
            <a:r>
              <a:rPr sz="1700" spc="-5" dirty="0">
                <a:latin typeface="Georgia"/>
                <a:cs typeface="Georgia"/>
              </a:rPr>
              <a:t>The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filter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consists</a:t>
            </a:r>
            <a:r>
              <a:rPr sz="1700" spc="-3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of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gravel,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sand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and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charcoal </a:t>
            </a:r>
            <a:r>
              <a:rPr sz="1700" spc="-5" dirty="0">
                <a:latin typeface="Georgia"/>
                <a:cs typeface="Georgia"/>
              </a:rPr>
              <a:t>which</a:t>
            </a:r>
            <a:r>
              <a:rPr sz="1700" spc="1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are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all</a:t>
            </a:r>
            <a:r>
              <a:rPr sz="1700" spc="1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generally</a:t>
            </a:r>
            <a:r>
              <a:rPr sz="1700" spc="2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available.</a:t>
            </a:r>
            <a:endParaRPr sz="1700">
              <a:latin typeface="Georgia"/>
              <a:cs typeface="Georgia"/>
            </a:endParaRPr>
          </a:p>
          <a:p>
            <a:pPr marL="12700" marR="6985" lvl="1" algn="just">
              <a:lnSpc>
                <a:spcPct val="90000"/>
              </a:lnSpc>
              <a:spcBef>
                <a:spcPts val="395"/>
              </a:spcBef>
              <a:buAutoNum type="romanLcParenBoth" startAt="2"/>
              <a:tabLst>
                <a:tab pos="360680" algn="l"/>
              </a:tabLst>
            </a:pPr>
            <a:r>
              <a:rPr sz="1700" spc="-5" dirty="0">
                <a:solidFill>
                  <a:srgbClr val="006FC0"/>
                </a:solidFill>
                <a:latin typeface="Georgia"/>
                <a:cs typeface="Georgia"/>
              </a:rPr>
              <a:t>Sand filters: </a:t>
            </a:r>
            <a:r>
              <a:rPr sz="1700" spc="-5" dirty="0">
                <a:latin typeface="Georgia"/>
                <a:cs typeface="Georgia"/>
              </a:rPr>
              <a:t>Sand filters </a:t>
            </a:r>
            <a:r>
              <a:rPr sz="1700" spc="-10" dirty="0">
                <a:latin typeface="Georgia"/>
                <a:cs typeface="Georgia"/>
              </a:rPr>
              <a:t>have </a:t>
            </a:r>
            <a:r>
              <a:rPr sz="1700" spc="-5" dirty="0">
                <a:latin typeface="Georgia"/>
                <a:cs typeface="Georgia"/>
              </a:rPr>
              <a:t>commonly </a:t>
            </a:r>
            <a:r>
              <a:rPr sz="1700" dirty="0">
                <a:latin typeface="Georgia"/>
                <a:cs typeface="Georgia"/>
              </a:rPr>
              <a:t>available sand </a:t>
            </a:r>
            <a:r>
              <a:rPr sz="1700" spc="-10" dirty="0">
                <a:latin typeface="Georgia"/>
                <a:cs typeface="Georgia"/>
              </a:rPr>
              <a:t>as filter </a:t>
            </a:r>
            <a:r>
              <a:rPr sz="1700" dirty="0">
                <a:latin typeface="Georgia"/>
                <a:cs typeface="Georgia"/>
              </a:rPr>
              <a:t>media. </a:t>
            </a:r>
            <a:r>
              <a:rPr sz="1700" spc="-5" dirty="0">
                <a:latin typeface="Georgia"/>
                <a:cs typeface="Georgia"/>
              </a:rPr>
              <a:t>Sand filters </a:t>
            </a:r>
            <a:r>
              <a:rPr sz="1700" dirty="0">
                <a:latin typeface="Georgia"/>
                <a:cs typeface="Georgia"/>
              </a:rPr>
              <a:t>are 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easy </a:t>
            </a:r>
            <a:r>
              <a:rPr sz="1700" spc="5" dirty="0">
                <a:latin typeface="Georgia"/>
                <a:cs typeface="Georgia"/>
              </a:rPr>
              <a:t>to </a:t>
            </a:r>
            <a:r>
              <a:rPr sz="1700" spc="-5" dirty="0">
                <a:latin typeface="Georgia"/>
                <a:cs typeface="Georgia"/>
              </a:rPr>
              <a:t>set </a:t>
            </a:r>
            <a:r>
              <a:rPr sz="1700" dirty="0">
                <a:latin typeface="Georgia"/>
                <a:cs typeface="Georgia"/>
              </a:rPr>
              <a:t>up and are inexpensive. These </a:t>
            </a:r>
            <a:r>
              <a:rPr sz="1700" spc="-5" dirty="0">
                <a:latin typeface="Georgia"/>
                <a:cs typeface="Georgia"/>
              </a:rPr>
              <a:t>filters </a:t>
            </a:r>
            <a:r>
              <a:rPr sz="1700" dirty="0">
                <a:latin typeface="Georgia"/>
                <a:cs typeface="Georgia"/>
              </a:rPr>
              <a:t>can be used </a:t>
            </a:r>
            <a:r>
              <a:rPr sz="1700" spc="5" dirty="0">
                <a:latin typeface="Georgia"/>
                <a:cs typeface="Georgia"/>
              </a:rPr>
              <a:t>to </a:t>
            </a:r>
            <a:r>
              <a:rPr sz="1700" dirty="0">
                <a:latin typeface="Georgia"/>
                <a:cs typeface="Georgia"/>
              </a:rPr>
              <a:t>treat water </a:t>
            </a:r>
            <a:r>
              <a:rPr sz="1700" spc="5" dirty="0">
                <a:latin typeface="Georgia"/>
                <a:cs typeface="Georgia"/>
              </a:rPr>
              <a:t>to </a:t>
            </a:r>
            <a:r>
              <a:rPr sz="1700" spc="-5" dirty="0">
                <a:latin typeface="Georgia"/>
                <a:cs typeface="Georgia"/>
              </a:rPr>
              <a:t>efficiently 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reduce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turbidity</a:t>
            </a:r>
            <a:r>
              <a:rPr sz="1700" spc="-6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(suspended</a:t>
            </a:r>
            <a:r>
              <a:rPr sz="1700" spc="-3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particles such</a:t>
            </a:r>
            <a:r>
              <a:rPr sz="1700" spc="-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as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silt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and</a:t>
            </a:r>
            <a:r>
              <a:rPr sz="1700" spc="-1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clay),</a:t>
            </a:r>
            <a:r>
              <a:rPr sz="1700" spc="3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color,</a:t>
            </a:r>
            <a:r>
              <a:rPr sz="1700" spc="2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and</a:t>
            </a:r>
            <a:r>
              <a:rPr sz="1700" spc="-1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microorganisms.</a:t>
            </a:r>
            <a:endParaRPr sz="17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00">
              <a:latin typeface="Georgia"/>
              <a:cs typeface="Georgia"/>
            </a:endParaRPr>
          </a:p>
          <a:p>
            <a:pPr marL="12700" marR="10160" algn="just">
              <a:lnSpc>
                <a:spcPct val="90000"/>
              </a:lnSpc>
            </a:pPr>
            <a:r>
              <a:rPr sz="1700" spc="-5" dirty="0">
                <a:latin typeface="Georgia"/>
                <a:cs typeface="Georgia"/>
              </a:rPr>
              <a:t>The </a:t>
            </a:r>
            <a:r>
              <a:rPr sz="1700" dirty="0">
                <a:latin typeface="Georgia"/>
                <a:cs typeface="Georgia"/>
              </a:rPr>
              <a:t>top </a:t>
            </a:r>
            <a:r>
              <a:rPr sz="1700" spc="-5" dirty="0">
                <a:latin typeface="Georgia"/>
                <a:cs typeface="Georgia"/>
              </a:rPr>
              <a:t>layer </a:t>
            </a:r>
            <a:r>
              <a:rPr sz="1700" dirty="0">
                <a:latin typeface="Georgia"/>
                <a:cs typeface="Georgia"/>
              </a:rPr>
              <a:t>contains </a:t>
            </a:r>
            <a:r>
              <a:rPr sz="1700" spc="-5" dirty="0">
                <a:latin typeface="Georgia"/>
                <a:cs typeface="Georgia"/>
              </a:rPr>
              <a:t>coarse </a:t>
            </a:r>
            <a:r>
              <a:rPr sz="1700" dirty="0">
                <a:latin typeface="Georgia"/>
                <a:cs typeface="Georgia"/>
              </a:rPr>
              <a:t>sand </a:t>
            </a:r>
            <a:r>
              <a:rPr sz="1700" spc="-10" dirty="0">
                <a:latin typeface="Georgia"/>
                <a:cs typeface="Georgia"/>
              </a:rPr>
              <a:t>followed </a:t>
            </a:r>
            <a:r>
              <a:rPr sz="1700" dirty="0">
                <a:latin typeface="Georgia"/>
                <a:cs typeface="Georgia"/>
              </a:rPr>
              <a:t>by a 5-10 </a:t>
            </a:r>
            <a:r>
              <a:rPr sz="1700" spc="5" dirty="0">
                <a:latin typeface="Georgia"/>
                <a:cs typeface="Georgia"/>
              </a:rPr>
              <a:t>mm </a:t>
            </a:r>
            <a:r>
              <a:rPr sz="1700" spc="-5" dirty="0">
                <a:latin typeface="Georgia"/>
                <a:cs typeface="Georgia"/>
              </a:rPr>
              <a:t>layer of gravel followed </a:t>
            </a:r>
            <a:r>
              <a:rPr sz="1700" spc="5" dirty="0">
                <a:latin typeface="Georgia"/>
                <a:cs typeface="Georgia"/>
              </a:rPr>
              <a:t>by </a:t>
            </a:r>
            <a:r>
              <a:rPr sz="1700" spc="1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another</a:t>
            </a:r>
            <a:r>
              <a:rPr sz="1700" dirty="0">
                <a:latin typeface="Georgia"/>
                <a:cs typeface="Georgia"/>
              </a:rPr>
              <a:t> 5-25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cm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layer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of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gravel</a:t>
            </a:r>
            <a:r>
              <a:rPr sz="1700" dirty="0">
                <a:latin typeface="Georgia"/>
                <a:cs typeface="Georgia"/>
              </a:rPr>
              <a:t> and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boulders</a:t>
            </a:r>
            <a:r>
              <a:rPr sz="1700" dirty="0">
                <a:latin typeface="Georgia"/>
                <a:cs typeface="Georgia"/>
              </a:rPr>
              <a:t> in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a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basic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sand</a:t>
            </a:r>
            <a:r>
              <a:rPr sz="1700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filter</a:t>
            </a:r>
            <a:r>
              <a:rPr sz="1700" dirty="0">
                <a:latin typeface="Georgia"/>
                <a:cs typeface="Georgia"/>
              </a:rPr>
              <a:t> that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can</a:t>
            </a:r>
            <a:r>
              <a:rPr sz="1700" dirty="0">
                <a:latin typeface="Georgia"/>
                <a:cs typeface="Georgia"/>
              </a:rPr>
              <a:t> be</a:t>
            </a:r>
            <a:r>
              <a:rPr sz="1700" spc="5" dirty="0">
                <a:latin typeface="Georgia"/>
                <a:cs typeface="Georgia"/>
              </a:rPr>
              <a:t> </a:t>
            </a:r>
            <a:r>
              <a:rPr sz="1700" spc="-5" dirty="0">
                <a:latin typeface="Georgia"/>
                <a:cs typeface="Georgia"/>
              </a:rPr>
              <a:t>built </a:t>
            </a:r>
            <a:r>
              <a:rPr sz="1700" spc="-400" dirty="0">
                <a:latin typeface="Georgia"/>
                <a:cs typeface="Georgia"/>
              </a:rPr>
              <a:t> </a:t>
            </a:r>
            <a:r>
              <a:rPr sz="1700" dirty="0">
                <a:latin typeface="Georgia"/>
                <a:cs typeface="Georgia"/>
              </a:rPr>
              <a:t>domestically.</a:t>
            </a:r>
            <a:endParaRPr sz="1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3534" y="310337"/>
            <a:ext cx="78511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latin typeface="Georgia"/>
                <a:cs typeface="Georgia"/>
              </a:rPr>
              <a:t>Components</a:t>
            </a:r>
            <a:r>
              <a:rPr sz="3000" spc="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 </a:t>
            </a:r>
            <a:r>
              <a:rPr sz="3000" dirty="0">
                <a:latin typeface="Georgia"/>
                <a:cs typeface="Georgia"/>
              </a:rPr>
              <a:t>a </a:t>
            </a:r>
            <a:r>
              <a:rPr sz="3000" spc="-5" dirty="0">
                <a:latin typeface="Georgia"/>
                <a:cs typeface="Georgia"/>
              </a:rPr>
              <a:t>rainwater</a:t>
            </a:r>
            <a:r>
              <a:rPr sz="3000" spc="10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Harvesting</a:t>
            </a:r>
            <a:r>
              <a:rPr sz="3000" spc="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System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554861"/>
            <a:ext cx="8347709" cy="44761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marR="6985" indent="-274955" algn="just">
              <a:lnSpc>
                <a:spcPct val="100000"/>
              </a:lnSpc>
              <a:spcBef>
                <a:spcPts val="90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Storage</a:t>
            </a:r>
            <a:r>
              <a:rPr sz="200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Facility:</a:t>
            </a:r>
            <a:r>
              <a:rPr sz="200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There</a:t>
            </a:r>
            <a:r>
              <a:rPr sz="2000" spc="-5" dirty="0">
                <a:latin typeface="Georgia"/>
                <a:cs typeface="Georgia"/>
              </a:rPr>
              <a:t> are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different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options</a:t>
            </a:r>
            <a:r>
              <a:rPr sz="2000" dirty="0">
                <a:latin typeface="Georgia"/>
                <a:cs typeface="Georgia"/>
              </a:rPr>
              <a:t> available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for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 </a:t>
            </a:r>
            <a:r>
              <a:rPr sz="2000" spc="-5" dirty="0">
                <a:latin typeface="Georgia"/>
                <a:cs typeface="Georgia"/>
              </a:rPr>
              <a:t> construction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of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these</a:t>
            </a:r>
            <a:r>
              <a:rPr sz="2000" spc="-5" dirty="0">
                <a:latin typeface="Georgia"/>
                <a:cs typeface="Georgia"/>
              </a:rPr>
              <a:t> tanks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in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terms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of</a:t>
            </a:r>
            <a:r>
              <a:rPr sz="2000" dirty="0">
                <a:latin typeface="Georgia"/>
                <a:cs typeface="Georgia"/>
              </a:rPr>
              <a:t> form,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height,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construction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material </a:t>
            </a:r>
            <a:r>
              <a:rPr sz="2000" spc="-5" dirty="0">
                <a:latin typeface="Georgia"/>
                <a:cs typeface="Georgia"/>
              </a:rPr>
              <a:t>and </a:t>
            </a:r>
            <a:r>
              <a:rPr sz="2000" dirty="0">
                <a:latin typeface="Georgia"/>
                <a:cs typeface="Georgia"/>
              </a:rPr>
              <a:t>tank </a:t>
            </a:r>
            <a:r>
              <a:rPr sz="2000" spc="-5" dirty="0">
                <a:latin typeface="Georgia"/>
                <a:cs typeface="Georgia"/>
              </a:rPr>
              <a:t>location and </a:t>
            </a:r>
            <a:r>
              <a:rPr sz="2000" spc="-10" dirty="0">
                <a:latin typeface="Georgia"/>
                <a:cs typeface="Georgia"/>
              </a:rPr>
              <a:t>they </a:t>
            </a:r>
            <a:r>
              <a:rPr sz="2000" dirty="0">
                <a:latin typeface="Georgia"/>
                <a:cs typeface="Georgia"/>
              </a:rPr>
              <a:t>are: </a:t>
            </a:r>
            <a:r>
              <a:rPr sz="2000" spc="-10" dirty="0">
                <a:latin typeface="Georgia"/>
                <a:cs typeface="Georgia"/>
              </a:rPr>
              <a:t>– </a:t>
            </a:r>
            <a:r>
              <a:rPr sz="2000" spc="-5" dirty="0">
                <a:latin typeface="Georgia"/>
                <a:cs typeface="Georgia"/>
              </a:rPr>
              <a:t>Shape: Cylindrical, </a:t>
            </a:r>
            <a:r>
              <a:rPr sz="2000" dirty="0">
                <a:latin typeface="Georgia"/>
                <a:cs typeface="Georgia"/>
              </a:rPr>
              <a:t>Square 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and</a:t>
            </a:r>
            <a:r>
              <a:rPr sz="2000" spc="2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Rectangular.</a:t>
            </a:r>
            <a:endParaRPr sz="2000">
              <a:latin typeface="Georgia"/>
              <a:cs typeface="Georgia"/>
            </a:endParaRPr>
          </a:p>
          <a:p>
            <a:pPr marL="12700" marR="5080" algn="just">
              <a:lnSpc>
                <a:spcPct val="100000"/>
              </a:lnSpc>
              <a:spcBef>
                <a:spcPts val="484"/>
              </a:spcBef>
            </a:pPr>
            <a:r>
              <a:rPr sz="2000" spc="-10" dirty="0">
                <a:solidFill>
                  <a:srgbClr val="006FC0"/>
                </a:solidFill>
                <a:latin typeface="Georgia"/>
                <a:cs typeface="Georgia"/>
              </a:rPr>
              <a:t>Material</a:t>
            </a:r>
            <a:r>
              <a:rPr sz="2000" spc="-5" dirty="0">
                <a:solidFill>
                  <a:srgbClr val="006FC0"/>
                </a:solidFill>
                <a:latin typeface="Georgia"/>
                <a:cs typeface="Georgia"/>
              </a:rPr>
              <a:t> of</a:t>
            </a:r>
            <a:r>
              <a:rPr sz="2000" dirty="0">
                <a:solidFill>
                  <a:srgbClr val="006FC0"/>
                </a:solidFill>
                <a:latin typeface="Georgia"/>
                <a:cs typeface="Georgia"/>
              </a:rPr>
              <a:t> construction</a:t>
            </a:r>
            <a:r>
              <a:rPr sz="2000" dirty="0">
                <a:latin typeface="Georgia"/>
                <a:cs typeface="Georgia"/>
              </a:rPr>
              <a:t>: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Reinforced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cement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concrete,</a:t>
            </a:r>
            <a:r>
              <a:rPr sz="2000" spc="47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(RCC), </a:t>
            </a:r>
            <a:r>
              <a:rPr sz="2000" spc="-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ferrocement, masonry, plastic (polyethylene) </a:t>
            </a:r>
            <a:r>
              <a:rPr sz="2000" spc="10" dirty="0">
                <a:latin typeface="Georgia"/>
                <a:cs typeface="Georgia"/>
              </a:rPr>
              <a:t>or </a:t>
            </a:r>
            <a:r>
              <a:rPr sz="2000" dirty="0">
                <a:latin typeface="Georgia"/>
                <a:cs typeface="Georgia"/>
              </a:rPr>
              <a:t>metal </a:t>
            </a:r>
            <a:r>
              <a:rPr sz="2000" spc="-5" dirty="0">
                <a:latin typeface="Georgia"/>
                <a:cs typeface="Georgia"/>
              </a:rPr>
              <a:t>(galvanized </a:t>
            </a:r>
            <a:r>
              <a:rPr sz="2000" dirty="0">
                <a:latin typeface="Georgia"/>
                <a:cs typeface="Georgia"/>
              </a:rPr>
              <a:t>iron) 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sheets</a:t>
            </a:r>
            <a:r>
              <a:rPr sz="2000" spc="-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are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commonly</a:t>
            </a:r>
            <a:r>
              <a:rPr sz="2000" spc="5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used.</a:t>
            </a:r>
            <a:endParaRPr sz="2000">
              <a:latin typeface="Georgia"/>
              <a:cs typeface="Georgia"/>
            </a:endParaRPr>
          </a:p>
          <a:p>
            <a:pPr marL="12700" marR="5080" algn="just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solidFill>
                  <a:srgbClr val="006FC0"/>
                </a:solidFill>
                <a:latin typeface="Georgia"/>
                <a:cs typeface="Georgia"/>
              </a:rPr>
              <a:t>Position of </a:t>
            </a:r>
            <a:r>
              <a:rPr sz="2000" dirty="0">
                <a:solidFill>
                  <a:srgbClr val="006FC0"/>
                </a:solidFill>
                <a:latin typeface="Georgia"/>
                <a:cs typeface="Georgia"/>
              </a:rPr>
              <a:t>tank: </a:t>
            </a:r>
            <a:r>
              <a:rPr sz="2000" spc="-5" dirty="0">
                <a:latin typeface="Georgia"/>
                <a:cs typeface="Georgia"/>
              </a:rPr>
              <a:t>Depending on space availability these tanks could </a:t>
            </a:r>
            <a:r>
              <a:rPr sz="2000" spc="-20" dirty="0">
                <a:latin typeface="Georgia"/>
                <a:cs typeface="Georgia"/>
              </a:rPr>
              <a:t>be </a:t>
            </a:r>
            <a:r>
              <a:rPr sz="2000" spc="-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constructed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above</a:t>
            </a:r>
            <a:r>
              <a:rPr sz="2000" spc="-5" dirty="0">
                <a:latin typeface="Georgia"/>
                <a:cs typeface="Georgia"/>
              </a:rPr>
              <a:t> ground,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partly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underground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or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fully</a:t>
            </a:r>
            <a:r>
              <a:rPr sz="2000" spc="470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underground. 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Some </a:t>
            </a:r>
            <a:r>
              <a:rPr sz="2000" dirty="0">
                <a:latin typeface="Georgia"/>
                <a:cs typeface="Georgia"/>
              </a:rPr>
              <a:t>maintenance </a:t>
            </a:r>
            <a:r>
              <a:rPr sz="2000" spc="-5" dirty="0">
                <a:latin typeface="Georgia"/>
                <a:cs typeface="Georgia"/>
              </a:rPr>
              <a:t>measures like </a:t>
            </a:r>
            <a:r>
              <a:rPr sz="2000" dirty="0">
                <a:latin typeface="Georgia"/>
                <a:cs typeface="Georgia"/>
              </a:rPr>
              <a:t>cleaning </a:t>
            </a:r>
            <a:r>
              <a:rPr sz="2000" spc="-5" dirty="0">
                <a:latin typeface="Georgia"/>
                <a:cs typeface="Georgia"/>
              </a:rPr>
              <a:t>and</a:t>
            </a:r>
            <a:r>
              <a:rPr sz="2000" spc="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disinfection</a:t>
            </a:r>
            <a:r>
              <a:rPr sz="2000" spc="47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are </a:t>
            </a:r>
            <a:r>
              <a:rPr sz="2000" dirty="0">
                <a:latin typeface="Georgia"/>
                <a:cs typeface="Georgia"/>
              </a:rPr>
              <a:t>required 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dirty="0">
                <a:latin typeface="Georgia"/>
                <a:cs typeface="Georgia"/>
              </a:rPr>
              <a:t>to </a:t>
            </a:r>
            <a:r>
              <a:rPr sz="2000" spc="-10" dirty="0">
                <a:latin typeface="Georgia"/>
                <a:cs typeface="Georgia"/>
              </a:rPr>
              <a:t>ensure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the</a:t>
            </a:r>
            <a:r>
              <a:rPr sz="2000" spc="-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quality</a:t>
            </a:r>
            <a:r>
              <a:rPr sz="2000" spc="5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of water</a:t>
            </a:r>
            <a:r>
              <a:rPr sz="2000" spc="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stored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in</a:t>
            </a:r>
            <a:r>
              <a:rPr sz="2000" spc="4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the</a:t>
            </a:r>
            <a:r>
              <a:rPr sz="2000" spc="-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container.</a:t>
            </a:r>
            <a:endParaRPr sz="2000">
              <a:latin typeface="Georgia"/>
              <a:cs typeface="Georgia"/>
            </a:endParaRPr>
          </a:p>
          <a:p>
            <a:pPr marL="287020" marR="5715" indent="-274955" algn="just">
              <a:lnSpc>
                <a:spcPct val="100000"/>
              </a:lnSpc>
              <a:spcBef>
                <a:spcPts val="484"/>
              </a:spcBef>
              <a:buClr>
                <a:srgbClr val="D16248"/>
              </a:buClr>
              <a:buSzPct val="85000"/>
              <a:buFont typeface="Segoe UI Symbol"/>
              <a:buChar char="⚫"/>
              <a:tabLst>
                <a:tab pos="287655" algn="l"/>
              </a:tabLst>
            </a:pPr>
            <a:r>
              <a:rPr sz="2000" spc="-10" dirty="0">
                <a:solidFill>
                  <a:srgbClr val="FF0000"/>
                </a:solidFill>
                <a:latin typeface="Georgia"/>
                <a:cs typeface="Georgia"/>
              </a:rPr>
              <a:t>Recharge</a:t>
            </a:r>
            <a:r>
              <a:rPr sz="2000" spc="-5" dirty="0">
                <a:solidFill>
                  <a:srgbClr val="FF0000"/>
                </a:solidFill>
                <a:latin typeface="Georgia"/>
                <a:cs typeface="Georgia"/>
              </a:rPr>
              <a:t> Structures:</a:t>
            </a:r>
            <a:r>
              <a:rPr sz="200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Rainwater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5" dirty="0">
                <a:latin typeface="Georgia"/>
                <a:cs typeface="Georgia"/>
              </a:rPr>
              <a:t>can</a:t>
            </a:r>
            <a:r>
              <a:rPr sz="2000" spc="10" dirty="0">
                <a:latin typeface="Georgia"/>
                <a:cs typeface="Georgia"/>
              </a:rPr>
              <a:t> </a:t>
            </a:r>
            <a:r>
              <a:rPr sz="2000" spc="-15" dirty="0">
                <a:latin typeface="Georgia"/>
                <a:cs typeface="Georgia"/>
              </a:rPr>
              <a:t>be</a:t>
            </a:r>
            <a:r>
              <a:rPr sz="2000" spc="-1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charged</a:t>
            </a:r>
            <a:r>
              <a:rPr sz="2000" dirty="0">
                <a:latin typeface="Georgia"/>
                <a:cs typeface="Georgia"/>
              </a:rPr>
              <a:t> into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groundwater 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aquifers</a:t>
            </a:r>
            <a:r>
              <a:rPr sz="2000" spc="-5" dirty="0">
                <a:latin typeface="Georgia"/>
                <a:cs typeface="Georgia"/>
              </a:rPr>
              <a:t> through</a:t>
            </a:r>
            <a:r>
              <a:rPr sz="2000" dirty="0">
                <a:latin typeface="Georgia"/>
                <a:cs typeface="Georgia"/>
              </a:rPr>
              <a:t> any</a:t>
            </a:r>
            <a:r>
              <a:rPr sz="2000" spc="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appropriate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structures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such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as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dug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wells,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bore </a:t>
            </a:r>
            <a:r>
              <a:rPr sz="2000" spc="-47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wells,</a:t>
            </a:r>
            <a:r>
              <a:rPr sz="2000" spc="1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trenches</a:t>
            </a:r>
            <a:r>
              <a:rPr sz="2000" spc="45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for</a:t>
            </a:r>
            <a:r>
              <a:rPr sz="200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recharge</a:t>
            </a:r>
            <a:r>
              <a:rPr sz="2000" spc="3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and</a:t>
            </a:r>
            <a:r>
              <a:rPr sz="2000" spc="30" dirty="0">
                <a:latin typeface="Georgia"/>
                <a:cs typeface="Georgia"/>
              </a:rPr>
              <a:t> </a:t>
            </a:r>
            <a:r>
              <a:rPr sz="2000" spc="-10" dirty="0">
                <a:latin typeface="Georgia"/>
                <a:cs typeface="Georgia"/>
              </a:rPr>
              <a:t>pits</a:t>
            </a:r>
            <a:r>
              <a:rPr sz="2000" spc="25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for</a:t>
            </a:r>
            <a:r>
              <a:rPr sz="2000" spc="-10" dirty="0">
                <a:latin typeface="Georgia"/>
                <a:cs typeface="Georgia"/>
              </a:rPr>
              <a:t> </a:t>
            </a:r>
            <a:r>
              <a:rPr sz="2000" spc="-5" dirty="0">
                <a:latin typeface="Georgia"/>
                <a:cs typeface="Georgia"/>
              </a:rPr>
              <a:t>recharge.</a:t>
            </a:r>
            <a:endParaRPr sz="20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346913"/>
            <a:ext cx="496760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29" dirty="0">
                <a:latin typeface="Cambria"/>
                <a:cs typeface="Cambria"/>
              </a:rPr>
              <a:t>W</a:t>
            </a:r>
            <a:r>
              <a:rPr sz="2200" spc="229" dirty="0">
                <a:latin typeface="Cambria"/>
                <a:cs typeface="Cambria"/>
              </a:rPr>
              <a:t>HAT</a:t>
            </a:r>
            <a:r>
              <a:rPr sz="2200" spc="285" dirty="0">
                <a:latin typeface="Cambria"/>
                <a:cs typeface="Cambria"/>
              </a:rPr>
              <a:t> </a:t>
            </a:r>
            <a:r>
              <a:rPr sz="2200" spc="254" dirty="0">
                <a:latin typeface="Cambria"/>
                <a:cs typeface="Cambria"/>
              </a:rPr>
              <a:t>IS</a:t>
            </a:r>
            <a:r>
              <a:rPr sz="2200" spc="280" dirty="0">
                <a:latin typeface="Cambria"/>
                <a:cs typeface="Cambria"/>
              </a:rPr>
              <a:t> </a:t>
            </a:r>
            <a:r>
              <a:rPr sz="2200" spc="235" dirty="0">
                <a:latin typeface="Cambria"/>
                <a:cs typeface="Cambria"/>
              </a:rPr>
              <a:t>WATER</a:t>
            </a:r>
            <a:r>
              <a:rPr sz="2200" spc="305" dirty="0">
                <a:latin typeface="Cambria"/>
                <a:cs typeface="Cambria"/>
              </a:rPr>
              <a:t> </a:t>
            </a:r>
            <a:r>
              <a:rPr sz="2200" spc="285" dirty="0">
                <a:latin typeface="Cambria"/>
                <a:cs typeface="Cambria"/>
              </a:rPr>
              <a:t>GOVERNANCE</a:t>
            </a:r>
            <a:r>
              <a:rPr sz="2800" spc="285" dirty="0">
                <a:latin typeface="Cambria"/>
                <a:cs typeface="Cambria"/>
              </a:rPr>
              <a:t>?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246454"/>
            <a:ext cx="8157209" cy="4569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0"/>
              </a:spcBef>
            </a:pPr>
            <a:r>
              <a:rPr sz="2400" spc="10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governance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related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range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of 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political,social,economic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5" dirty="0">
                <a:latin typeface="Cambria"/>
                <a:cs typeface="Cambria"/>
              </a:rPr>
              <a:t>administrative </a:t>
            </a:r>
            <a:r>
              <a:rPr sz="2400" spc="80" dirty="0">
                <a:latin typeface="Cambria"/>
                <a:cs typeface="Cambria"/>
              </a:rPr>
              <a:t>systems </a:t>
            </a:r>
            <a:r>
              <a:rPr sz="2400" spc="135" dirty="0">
                <a:latin typeface="Cambria"/>
                <a:cs typeface="Cambria"/>
              </a:rPr>
              <a:t>that 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60" dirty="0">
                <a:latin typeface="Cambria"/>
                <a:cs typeface="Cambria"/>
              </a:rPr>
              <a:t>place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  </a:t>
            </a:r>
            <a:r>
              <a:rPr sz="2400" spc="30" dirty="0">
                <a:latin typeface="Cambria"/>
                <a:cs typeface="Cambria"/>
              </a:rPr>
              <a:t>develop 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manage </a:t>
            </a:r>
            <a:r>
              <a:rPr sz="2400" spc="70" dirty="0">
                <a:latin typeface="Cambria"/>
                <a:cs typeface="Cambria"/>
              </a:rPr>
              <a:t>water  </a:t>
            </a:r>
            <a:r>
              <a:rPr sz="2400" spc="45" dirty="0">
                <a:latin typeface="Cambria"/>
                <a:cs typeface="Cambria"/>
              </a:rPr>
              <a:t>resources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60" dirty="0">
                <a:latin typeface="Cambria"/>
                <a:cs typeface="Cambria"/>
              </a:rPr>
              <a:t>delivery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55" dirty="0">
                <a:latin typeface="Cambria"/>
                <a:cs typeface="Cambria"/>
              </a:rPr>
              <a:t>services </a:t>
            </a:r>
            <a:r>
              <a:rPr sz="2400" spc="140" dirty="0">
                <a:latin typeface="Cambria"/>
                <a:cs typeface="Cambria"/>
              </a:rPr>
              <a:t>at </a:t>
            </a:r>
            <a:r>
              <a:rPr sz="2400" spc="65" dirty="0">
                <a:latin typeface="Cambria"/>
                <a:cs typeface="Cambria"/>
              </a:rPr>
              <a:t>different levels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society.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2400" spc="185" dirty="0">
                <a:latin typeface="Cambria"/>
                <a:cs typeface="Cambria"/>
              </a:rPr>
              <a:t>Or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2400" spc="100" dirty="0">
                <a:latin typeface="Cambria"/>
                <a:cs typeface="Cambria"/>
              </a:rPr>
              <a:t>Water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governance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90" dirty="0">
                <a:latin typeface="Cambria"/>
                <a:cs typeface="Cambria"/>
              </a:rPr>
              <a:t> 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set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systems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that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control 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decision-making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with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regard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development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5" dirty="0">
                <a:latin typeface="Cambria"/>
                <a:cs typeface="Cambria"/>
              </a:rPr>
              <a:t>mangement.hence,water </a:t>
            </a:r>
            <a:r>
              <a:rPr sz="2400" spc="60" dirty="0">
                <a:latin typeface="Cambria"/>
                <a:cs typeface="Cambria"/>
              </a:rPr>
              <a:t>governance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much </a:t>
            </a:r>
            <a:r>
              <a:rPr sz="2400" spc="35" dirty="0">
                <a:latin typeface="Cambria"/>
                <a:cs typeface="Cambria"/>
              </a:rPr>
              <a:t>more  </a:t>
            </a:r>
            <a:r>
              <a:rPr sz="2400" spc="75" dirty="0">
                <a:latin typeface="Cambria"/>
                <a:cs typeface="Cambria"/>
              </a:rPr>
              <a:t>about </a:t>
            </a:r>
            <a:r>
              <a:rPr sz="2400" spc="85" dirty="0">
                <a:latin typeface="Cambria"/>
                <a:cs typeface="Cambria"/>
              </a:rPr>
              <a:t>the </a:t>
            </a:r>
            <a:r>
              <a:rPr sz="2400" spc="80" dirty="0">
                <a:latin typeface="Cambria"/>
                <a:cs typeface="Cambria"/>
              </a:rPr>
              <a:t>way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70" dirty="0">
                <a:latin typeface="Cambria"/>
                <a:cs typeface="Cambria"/>
              </a:rPr>
              <a:t>which </a:t>
            </a:r>
            <a:r>
              <a:rPr sz="2400" spc="45" dirty="0">
                <a:latin typeface="Cambria"/>
                <a:cs typeface="Cambria"/>
              </a:rPr>
              <a:t>decisions  </a:t>
            </a:r>
            <a:r>
              <a:rPr sz="2400" spc="85" dirty="0">
                <a:latin typeface="Cambria"/>
                <a:cs typeface="Cambria"/>
              </a:rPr>
              <a:t>are </a:t>
            </a:r>
            <a:r>
              <a:rPr sz="2400" spc="90" dirty="0">
                <a:latin typeface="Cambria"/>
                <a:cs typeface="Cambria"/>
              </a:rPr>
              <a:t>made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(i,e  </a:t>
            </a:r>
            <a:r>
              <a:rPr sz="2400" spc="55" dirty="0">
                <a:latin typeface="Cambria"/>
                <a:cs typeface="Cambria"/>
              </a:rPr>
              <a:t>how,by </a:t>
            </a:r>
            <a:r>
              <a:rPr sz="2400" spc="80" dirty="0">
                <a:latin typeface="Cambria"/>
                <a:cs typeface="Cambria"/>
              </a:rPr>
              <a:t>whom, </a:t>
            </a:r>
            <a:r>
              <a:rPr sz="2400" spc="105" dirty="0">
                <a:latin typeface="Cambria"/>
                <a:cs typeface="Cambria"/>
              </a:rPr>
              <a:t>and </a:t>
            </a:r>
            <a:r>
              <a:rPr sz="2400" spc="80" dirty="0">
                <a:latin typeface="Cambria"/>
                <a:cs typeface="Cambria"/>
              </a:rPr>
              <a:t>under </a:t>
            </a:r>
            <a:r>
              <a:rPr sz="2400" spc="110" dirty="0">
                <a:latin typeface="Cambria"/>
                <a:cs typeface="Cambria"/>
              </a:rPr>
              <a:t>what </a:t>
            </a:r>
            <a:r>
              <a:rPr sz="2400" spc="50" dirty="0">
                <a:latin typeface="Cambria"/>
                <a:cs typeface="Cambria"/>
              </a:rPr>
              <a:t>conditions decisions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made)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than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decisions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themselves.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346659"/>
            <a:ext cx="594296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70" dirty="0">
                <a:latin typeface="Cambria"/>
                <a:cs typeface="Cambria"/>
              </a:rPr>
              <a:t>I</a:t>
            </a:r>
            <a:r>
              <a:rPr sz="2400" spc="270" dirty="0">
                <a:latin typeface="Cambria"/>
                <a:cs typeface="Cambria"/>
              </a:rPr>
              <a:t>NDIAN</a:t>
            </a:r>
            <a:r>
              <a:rPr sz="2400" spc="260" dirty="0">
                <a:latin typeface="Cambria"/>
                <a:cs typeface="Cambria"/>
              </a:rPr>
              <a:t> </a:t>
            </a:r>
            <a:r>
              <a:rPr sz="3000" spc="270" dirty="0">
                <a:latin typeface="Cambria"/>
                <a:cs typeface="Cambria"/>
              </a:rPr>
              <a:t>N</a:t>
            </a:r>
            <a:r>
              <a:rPr sz="2400" spc="270" dirty="0">
                <a:latin typeface="Cambria"/>
                <a:cs typeface="Cambria"/>
              </a:rPr>
              <a:t>ATIONAL</a:t>
            </a:r>
            <a:r>
              <a:rPr sz="2400" spc="280" dirty="0">
                <a:latin typeface="Cambria"/>
                <a:cs typeface="Cambria"/>
              </a:rPr>
              <a:t> </a:t>
            </a:r>
            <a:r>
              <a:rPr sz="3000" spc="235" dirty="0">
                <a:latin typeface="Cambria"/>
                <a:cs typeface="Cambria"/>
              </a:rPr>
              <a:t>W</a:t>
            </a:r>
            <a:r>
              <a:rPr sz="2400" spc="235" dirty="0">
                <a:latin typeface="Cambria"/>
                <a:cs typeface="Cambria"/>
              </a:rPr>
              <a:t>ATER</a:t>
            </a:r>
            <a:r>
              <a:rPr sz="2400" spc="290" dirty="0">
                <a:latin typeface="Cambria"/>
                <a:cs typeface="Cambria"/>
              </a:rPr>
              <a:t> </a:t>
            </a:r>
            <a:r>
              <a:rPr sz="3000" spc="285" dirty="0">
                <a:latin typeface="Cambria"/>
                <a:cs typeface="Cambria"/>
              </a:rPr>
              <a:t>P</a:t>
            </a:r>
            <a:r>
              <a:rPr sz="2400" spc="285" dirty="0">
                <a:latin typeface="Cambria"/>
                <a:cs typeface="Cambria"/>
              </a:rPr>
              <a:t>OLICY</a:t>
            </a:r>
            <a:r>
              <a:rPr sz="3000" spc="285" dirty="0">
                <a:latin typeface="Cambria"/>
                <a:cs typeface="Cambria"/>
              </a:rPr>
              <a:t>.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136726"/>
            <a:ext cx="7974330" cy="5046345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287020" marR="210185" indent="-274320">
              <a:lnSpc>
                <a:spcPct val="90100"/>
              </a:lnSpc>
              <a:spcBef>
                <a:spcPts val="3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14" dirty="0">
                <a:latin typeface="Cambria"/>
                <a:cs typeface="Cambria"/>
              </a:rPr>
              <a:t>National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water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is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formulated </a:t>
            </a:r>
            <a:r>
              <a:rPr sz="2200" spc="45" dirty="0">
                <a:latin typeface="Cambria"/>
                <a:cs typeface="Cambria"/>
              </a:rPr>
              <a:t>by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ministry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 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resources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Government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India;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to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govern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the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planning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development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water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resources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their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optimum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utilization.</a:t>
            </a:r>
            <a:endParaRPr sz="2200">
              <a:latin typeface="Cambria"/>
              <a:cs typeface="Cambria"/>
            </a:endParaRPr>
          </a:p>
          <a:p>
            <a:pPr marL="287020" marR="268605" indent="-274320">
              <a:lnSpc>
                <a:spcPct val="900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05" dirty="0">
                <a:latin typeface="Cambria"/>
                <a:cs typeface="Cambria"/>
              </a:rPr>
              <a:t>The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first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national </a:t>
            </a:r>
            <a:r>
              <a:rPr sz="2200" spc="75" dirty="0">
                <a:latin typeface="Cambria"/>
                <a:cs typeface="Cambria"/>
              </a:rPr>
              <a:t>water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adopted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was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in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September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1987.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40" dirty="0">
                <a:latin typeface="Cambria"/>
                <a:cs typeface="Cambria"/>
              </a:rPr>
              <a:t>It </a:t>
            </a:r>
            <a:r>
              <a:rPr sz="2200" spc="80" dirty="0">
                <a:latin typeface="Cambria"/>
                <a:cs typeface="Cambria"/>
              </a:rPr>
              <a:t>was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reviewed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4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updated</a:t>
            </a:r>
            <a:r>
              <a:rPr sz="2200" spc="100" dirty="0">
                <a:latin typeface="Cambria"/>
                <a:cs typeface="Cambria"/>
              </a:rPr>
              <a:t> in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2002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later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30" dirty="0">
                <a:latin typeface="Cambria"/>
                <a:cs typeface="Cambria"/>
              </a:rPr>
              <a:t>2012.</a:t>
            </a:r>
            <a:endParaRPr sz="2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200" spc="105" dirty="0">
                <a:solidFill>
                  <a:srgbClr val="FF0000"/>
                </a:solidFill>
                <a:latin typeface="Cambria"/>
                <a:cs typeface="Cambria"/>
              </a:rPr>
              <a:t>The</a:t>
            </a:r>
            <a:r>
              <a:rPr sz="2200" spc="12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100" dirty="0">
                <a:solidFill>
                  <a:srgbClr val="FF0000"/>
                </a:solidFill>
                <a:latin typeface="Cambria"/>
                <a:cs typeface="Cambria"/>
              </a:rPr>
              <a:t>Need </a:t>
            </a:r>
            <a:r>
              <a:rPr sz="2200" spc="25" dirty="0">
                <a:solidFill>
                  <a:srgbClr val="FF0000"/>
                </a:solidFill>
                <a:latin typeface="Cambria"/>
                <a:cs typeface="Cambria"/>
              </a:rPr>
              <a:t>for</a:t>
            </a:r>
            <a:r>
              <a:rPr sz="22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150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2200" spc="11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120" dirty="0">
                <a:solidFill>
                  <a:srgbClr val="FF0000"/>
                </a:solidFill>
                <a:latin typeface="Cambria"/>
                <a:cs typeface="Cambria"/>
              </a:rPr>
              <a:t>National</a:t>
            </a:r>
            <a:r>
              <a:rPr sz="2200" spc="8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7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2200" spc="9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200" spc="35" dirty="0">
                <a:solidFill>
                  <a:srgbClr val="FF0000"/>
                </a:solidFill>
                <a:latin typeface="Cambria"/>
                <a:cs typeface="Cambria"/>
              </a:rPr>
              <a:t>policy</a:t>
            </a:r>
            <a:endParaRPr sz="2200">
              <a:latin typeface="Cambria"/>
              <a:cs typeface="Cambria"/>
            </a:endParaRPr>
          </a:p>
          <a:p>
            <a:pPr marL="12700" marR="509270">
              <a:lnSpc>
                <a:spcPct val="90100"/>
              </a:lnSpc>
              <a:spcBef>
                <a:spcPts val="595"/>
              </a:spcBef>
              <a:buAutoNum type="arabicPeriod"/>
              <a:tabLst>
                <a:tab pos="323850" algn="l"/>
              </a:tabLst>
            </a:pPr>
            <a:r>
              <a:rPr sz="2200" spc="95" dirty="0">
                <a:latin typeface="Cambria"/>
                <a:cs typeface="Cambria"/>
              </a:rPr>
              <a:t>Water </a:t>
            </a:r>
            <a:r>
              <a:rPr sz="2200" spc="80" dirty="0">
                <a:latin typeface="Cambria"/>
                <a:cs typeface="Cambria"/>
              </a:rPr>
              <a:t>is </a:t>
            </a:r>
            <a:r>
              <a:rPr sz="2200" spc="155" dirty="0">
                <a:latin typeface="Cambria"/>
                <a:cs typeface="Cambria"/>
              </a:rPr>
              <a:t>a </a:t>
            </a:r>
            <a:r>
              <a:rPr sz="2200" spc="105" dirty="0">
                <a:latin typeface="Cambria"/>
                <a:cs typeface="Cambria"/>
              </a:rPr>
              <a:t>Prime </a:t>
            </a:r>
            <a:r>
              <a:rPr sz="2200" spc="114" dirty="0">
                <a:latin typeface="Cambria"/>
                <a:cs typeface="Cambria"/>
              </a:rPr>
              <a:t>natural </a:t>
            </a:r>
            <a:r>
              <a:rPr sz="2200" spc="55" dirty="0">
                <a:latin typeface="Cambria"/>
                <a:cs typeface="Cambria"/>
              </a:rPr>
              <a:t>resource, </a:t>
            </a:r>
            <a:r>
              <a:rPr sz="2200" spc="155" dirty="0">
                <a:latin typeface="Cambria"/>
                <a:cs typeface="Cambria"/>
              </a:rPr>
              <a:t>a </a:t>
            </a:r>
            <a:r>
              <a:rPr sz="2200" spc="65" dirty="0">
                <a:latin typeface="Cambria"/>
                <a:cs typeface="Cambria"/>
              </a:rPr>
              <a:t>basic </a:t>
            </a:r>
            <a:r>
              <a:rPr sz="2200" spc="130" dirty="0">
                <a:latin typeface="Cambria"/>
                <a:cs typeface="Cambria"/>
              </a:rPr>
              <a:t>human </a:t>
            </a:r>
            <a:r>
              <a:rPr sz="2200" spc="55" dirty="0">
                <a:latin typeface="Cambria"/>
                <a:cs typeface="Cambria"/>
              </a:rPr>
              <a:t>need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150" dirty="0">
                <a:latin typeface="Cambria"/>
                <a:cs typeface="Cambria"/>
              </a:rPr>
              <a:t>a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precious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national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asset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planning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development 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resources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-need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to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be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governed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by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national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perspectives.</a:t>
            </a:r>
            <a:endParaRPr sz="2200">
              <a:latin typeface="Cambria"/>
              <a:cs typeface="Cambria"/>
            </a:endParaRPr>
          </a:p>
          <a:p>
            <a:pPr marL="323215" indent="-311150">
              <a:lnSpc>
                <a:spcPts val="2510"/>
              </a:lnSpc>
              <a:spcBef>
                <a:spcPts val="340"/>
              </a:spcBef>
              <a:buAutoNum type="arabicPeriod"/>
              <a:tabLst>
                <a:tab pos="323850" algn="l"/>
              </a:tabLst>
            </a:pPr>
            <a:r>
              <a:rPr sz="2200" spc="114" dirty="0">
                <a:latin typeface="Cambria"/>
                <a:cs typeface="Cambria"/>
              </a:rPr>
              <a:t>India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has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more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125" dirty="0">
                <a:latin typeface="Cambria"/>
                <a:cs typeface="Cambria"/>
              </a:rPr>
              <a:t>than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-40" dirty="0">
                <a:latin typeface="Cambria"/>
                <a:cs typeface="Cambria"/>
              </a:rPr>
              <a:t>18%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world's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population, </a:t>
            </a:r>
            <a:r>
              <a:rPr sz="2200" spc="85" dirty="0">
                <a:latin typeface="Cambria"/>
                <a:cs typeface="Cambria"/>
              </a:rPr>
              <a:t>but</a:t>
            </a:r>
            <a:r>
              <a:rPr sz="2200" spc="114" dirty="0">
                <a:latin typeface="Cambria"/>
                <a:cs typeface="Cambria"/>
              </a:rPr>
              <a:t> has</a:t>
            </a:r>
            <a:endParaRPr sz="2200">
              <a:latin typeface="Cambria"/>
              <a:cs typeface="Cambria"/>
            </a:endParaRPr>
          </a:p>
          <a:p>
            <a:pPr marL="12700">
              <a:lnSpc>
                <a:spcPts val="2510"/>
              </a:lnSpc>
            </a:pPr>
            <a:r>
              <a:rPr sz="2200" spc="55" dirty="0">
                <a:latin typeface="Cambria"/>
                <a:cs typeface="Cambria"/>
              </a:rPr>
              <a:t>only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  <a:tab pos="1142365" algn="l"/>
              </a:tabLst>
            </a:pPr>
            <a:r>
              <a:rPr sz="2200" spc="-60" dirty="0">
                <a:latin typeface="Cambria"/>
                <a:cs typeface="Cambria"/>
              </a:rPr>
              <a:t>4%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	</a:t>
            </a:r>
            <a:r>
              <a:rPr sz="2200" spc="60" dirty="0">
                <a:latin typeface="Cambria"/>
                <a:cs typeface="Cambria"/>
              </a:rPr>
              <a:t>renewable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resources</a:t>
            </a:r>
            <a:endParaRPr sz="22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34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40" dirty="0">
                <a:latin typeface="Cambria"/>
                <a:cs typeface="Cambria"/>
              </a:rPr>
              <a:t>2.4%.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00" dirty="0">
                <a:latin typeface="Cambria"/>
                <a:cs typeface="Cambria"/>
              </a:rPr>
              <a:t> land </a:t>
            </a:r>
            <a:r>
              <a:rPr sz="2200" spc="110" dirty="0">
                <a:latin typeface="Cambria"/>
                <a:cs typeface="Cambria"/>
              </a:rPr>
              <a:t>area.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2479"/>
            <a:ext cx="8845550" cy="6559550"/>
            <a:chOff x="146304" y="152479"/>
            <a:chExt cx="8845550" cy="6559550"/>
          </a:xfrm>
        </p:grpSpPr>
        <p:sp>
          <p:nvSpPr>
            <p:cNvPr id="3" name="object 3"/>
            <p:cNvSpPr/>
            <p:nvPr/>
          </p:nvSpPr>
          <p:spPr>
            <a:xfrm>
              <a:off x="146304" y="6391655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599" y="152479"/>
              <a:ext cx="8603687" cy="64007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140711" y="261569"/>
            <a:ext cx="485648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dirty="0">
                <a:latin typeface="Georgia"/>
                <a:cs typeface="Georgia"/>
              </a:rPr>
              <a:t>Micro-catchment</a:t>
            </a:r>
            <a:r>
              <a:rPr sz="3300" spc="-125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Systems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1140" y="1167206"/>
            <a:ext cx="8661400" cy="5368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126364" indent="-274955" algn="just">
              <a:lnSpc>
                <a:spcPct val="100000"/>
              </a:lnSpc>
              <a:spcBef>
                <a:spcPts val="100"/>
              </a:spcBef>
              <a:buClr>
                <a:srgbClr val="D16248"/>
              </a:buClr>
              <a:buSzPct val="85416"/>
              <a:buFont typeface="Segoe UI Symbol"/>
              <a:buChar char="⚫"/>
              <a:tabLst>
                <a:tab pos="287655" algn="l"/>
              </a:tabLst>
            </a:pPr>
            <a:r>
              <a:rPr sz="2400" spc="-5" dirty="0">
                <a:latin typeface="Georgia"/>
                <a:cs typeface="Georgia"/>
              </a:rPr>
              <a:t>Micro-catchment </a:t>
            </a:r>
            <a:r>
              <a:rPr sz="2400" spc="-10" dirty="0">
                <a:latin typeface="Georgia"/>
                <a:cs typeface="Georgia"/>
              </a:rPr>
              <a:t>systems </a:t>
            </a:r>
            <a:r>
              <a:rPr sz="2400" spc="-5" dirty="0">
                <a:latin typeface="Georgia"/>
                <a:cs typeface="Georgia"/>
              </a:rPr>
              <a:t>are those </a:t>
            </a:r>
            <a:r>
              <a:rPr sz="2400" spc="-10" dirty="0">
                <a:latin typeface="Georgia"/>
                <a:cs typeface="Georgia"/>
              </a:rPr>
              <a:t>in which </a:t>
            </a:r>
            <a:r>
              <a:rPr sz="2400" spc="-5" dirty="0">
                <a:latin typeface="Georgia"/>
                <a:cs typeface="Georgia"/>
              </a:rPr>
              <a:t>surface </a:t>
            </a:r>
            <a:r>
              <a:rPr sz="2400" dirty="0">
                <a:latin typeface="Georgia"/>
                <a:cs typeface="Georgia"/>
              </a:rPr>
              <a:t>runoff </a:t>
            </a:r>
            <a:r>
              <a:rPr sz="2400" spc="-5" dirty="0">
                <a:latin typeface="Georgia"/>
                <a:cs typeface="Georgia"/>
              </a:rPr>
              <a:t>is </a:t>
            </a:r>
            <a:r>
              <a:rPr sz="2400" spc="-56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collected </a:t>
            </a:r>
            <a:r>
              <a:rPr sz="2400" dirty="0">
                <a:latin typeface="Georgia"/>
                <a:cs typeface="Georgia"/>
              </a:rPr>
              <a:t>from a </a:t>
            </a:r>
            <a:r>
              <a:rPr sz="2400" spc="-5" dirty="0">
                <a:latin typeface="Georgia"/>
                <a:cs typeface="Georgia"/>
              </a:rPr>
              <a:t>small </a:t>
            </a:r>
            <a:r>
              <a:rPr sz="2400" spc="-10" dirty="0">
                <a:latin typeface="Georgia"/>
                <a:cs typeface="Georgia"/>
              </a:rPr>
              <a:t>catchment area </a:t>
            </a:r>
            <a:r>
              <a:rPr sz="2400" spc="-5" dirty="0">
                <a:latin typeface="Georgia"/>
                <a:cs typeface="Georgia"/>
              </a:rPr>
              <a:t>with mainly </a:t>
            </a:r>
            <a:r>
              <a:rPr sz="2400" spc="-10" dirty="0">
                <a:latin typeface="Georgia"/>
                <a:cs typeface="Georgia"/>
              </a:rPr>
              <a:t>sheet </a:t>
            </a:r>
            <a:r>
              <a:rPr sz="2400" dirty="0">
                <a:latin typeface="Georgia"/>
                <a:cs typeface="Georgia"/>
              </a:rPr>
              <a:t>flow 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over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a </a:t>
            </a:r>
            <a:r>
              <a:rPr sz="2400" spc="-5" dirty="0">
                <a:latin typeface="Georgia"/>
                <a:cs typeface="Georgia"/>
              </a:rPr>
              <a:t>short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distance.</a:t>
            </a:r>
            <a:endParaRPr sz="2400">
              <a:latin typeface="Georgia"/>
              <a:cs typeface="Georgia"/>
            </a:endParaRPr>
          </a:p>
          <a:p>
            <a:pPr marL="287020" marR="266700" indent="-274955">
              <a:lnSpc>
                <a:spcPct val="100000"/>
              </a:lnSpc>
              <a:spcBef>
                <a:spcPts val="580"/>
              </a:spcBef>
              <a:buClr>
                <a:srgbClr val="D16248"/>
              </a:buClr>
              <a:buSzPct val="85416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400" dirty="0">
                <a:latin typeface="Georgia"/>
                <a:cs typeface="Georgia"/>
              </a:rPr>
              <a:t>Runoff</a:t>
            </a:r>
            <a:r>
              <a:rPr sz="2400" spc="-4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water</a:t>
            </a:r>
            <a:r>
              <a:rPr sz="2400" spc="2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is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usually</a:t>
            </a:r>
            <a:r>
              <a:rPr sz="2400" spc="-35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applied</a:t>
            </a:r>
            <a:r>
              <a:rPr sz="2400" spc="3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to</a:t>
            </a:r>
            <a:r>
              <a:rPr sz="2400" spc="-2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an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adjacent</a:t>
            </a:r>
            <a:r>
              <a:rPr sz="2400" spc="5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agricultural 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area,</a:t>
            </a:r>
            <a:r>
              <a:rPr sz="2400" spc="4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where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it</a:t>
            </a:r>
            <a:r>
              <a:rPr sz="2400" spc="-2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is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either</a:t>
            </a:r>
            <a:r>
              <a:rPr sz="2400" spc="2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stored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in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the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root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zone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and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used 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directly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by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plants,</a:t>
            </a:r>
            <a:r>
              <a:rPr sz="2400" spc="-3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or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stored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in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a </a:t>
            </a:r>
            <a:r>
              <a:rPr sz="2400" spc="-5" dirty="0">
                <a:latin typeface="Georgia"/>
                <a:cs typeface="Georgia"/>
              </a:rPr>
              <a:t>small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reservoir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for</a:t>
            </a:r>
            <a:r>
              <a:rPr sz="2400" spc="-5" dirty="0">
                <a:latin typeface="Georgia"/>
                <a:cs typeface="Georgia"/>
              </a:rPr>
              <a:t> later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use.</a:t>
            </a:r>
            <a:endParaRPr sz="2400">
              <a:latin typeface="Georgia"/>
              <a:cs typeface="Georgia"/>
            </a:endParaRPr>
          </a:p>
          <a:p>
            <a:pPr marL="287020" marR="5080" indent="-274955">
              <a:lnSpc>
                <a:spcPct val="100000"/>
              </a:lnSpc>
              <a:spcBef>
                <a:spcPts val="580"/>
              </a:spcBef>
              <a:buClr>
                <a:srgbClr val="D16248"/>
              </a:buClr>
              <a:buSzPct val="85416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400" dirty="0">
                <a:latin typeface="Georgia"/>
                <a:cs typeface="Georgia"/>
              </a:rPr>
              <a:t>The </a:t>
            </a:r>
            <a:r>
              <a:rPr sz="2400" spc="-5" dirty="0">
                <a:latin typeface="Georgia"/>
                <a:cs typeface="Georgia"/>
              </a:rPr>
              <a:t>target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area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may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be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planted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with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trees,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bushes,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or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with 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annual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crops.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The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size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of</a:t>
            </a:r>
            <a:r>
              <a:rPr sz="2400" spc="-2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the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catchment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ranges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from</a:t>
            </a:r>
            <a:r>
              <a:rPr sz="2400" spc="-3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a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few 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square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meters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to</a:t>
            </a:r>
            <a:r>
              <a:rPr sz="2400" spc="-2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around</a:t>
            </a:r>
            <a:r>
              <a:rPr sz="2400" spc="2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1000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m2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Land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catchment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surfaces 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may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be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natural,</a:t>
            </a:r>
            <a:r>
              <a:rPr sz="2400" spc="-2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with their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vegetation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intact,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or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cleared</a:t>
            </a:r>
            <a:r>
              <a:rPr sz="2400" spc="3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and 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treated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in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some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way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to</a:t>
            </a:r>
            <a:r>
              <a:rPr sz="2400" spc="-5" dirty="0">
                <a:latin typeface="Georgia"/>
                <a:cs typeface="Georgia"/>
              </a:rPr>
              <a:t> induce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runoff,</a:t>
            </a:r>
            <a:r>
              <a:rPr sz="2400" spc="-50" dirty="0">
                <a:latin typeface="Georgia"/>
                <a:cs typeface="Georgia"/>
              </a:rPr>
              <a:t> </a:t>
            </a:r>
            <a:r>
              <a:rPr sz="2400" spc="-10" dirty="0">
                <a:latin typeface="Georgia"/>
                <a:cs typeface="Georgia"/>
              </a:rPr>
              <a:t>especially</a:t>
            </a:r>
            <a:r>
              <a:rPr sz="2400" spc="3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when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soils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are </a:t>
            </a:r>
            <a:r>
              <a:rPr sz="2400" spc="-56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light.</a:t>
            </a:r>
            <a:endParaRPr sz="24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585"/>
              </a:spcBef>
              <a:buClr>
                <a:srgbClr val="D16248"/>
              </a:buClr>
              <a:buSzPct val="85416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400" spc="-5" dirty="0">
                <a:latin typeface="Georgia"/>
                <a:cs typeface="Georgia"/>
              </a:rPr>
              <a:t>Non-land</a:t>
            </a:r>
            <a:r>
              <a:rPr sz="2400" spc="-2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catchment</a:t>
            </a:r>
            <a:r>
              <a:rPr sz="2400" spc="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surfaces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include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the</a:t>
            </a:r>
            <a:r>
              <a:rPr sz="2400" spc="-20" dirty="0">
                <a:latin typeface="Georgia"/>
                <a:cs typeface="Georgia"/>
              </a:rPr>
              <a:t> </a:t>
            </a:r>
            <a:r>
              <a:rPr sz="2400" dirty="0">
                <a:latin typeface="Georgia"/>
                <a:cs typeface="Georgia"/>
              </a:rPr>
              <a:t>rooftops</a:t>
            </a:r>
            <a:r>
              <a:rPr sz="2400" spc="-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of</a:t>
            </a:r>
            <a:endParaRPr sz="2400">
              <a:latin typeface="Georgia"/>
              <a:cs typeface="Georg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Georgia"/>
                <a:cs typeface="Georgia"/>
              </a:rPr>
              <a:t>buildings,</a:t>
            </a:r>
            <a:r>
              <a:rPr sz="2400" spc="-1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courtyards</a:t>
            </a:r>
            <a:r>
              <a:rPr sz="2400" spc="1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and</a:t>
            </a:r>
            <a:r>
              <a:rPr sz="2400" spc="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similar</a:t>
            </a:r>
            <a:r>
              <a:rPr sz="2400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impermeable</a:t>
            </a:r>
            <a:r>
              <a:rPr sz="2400" spc="55" dirty="0">
                <a:latin typeface="Georgia"/>
                <a:cs typeface="Georgia"/>
              </a:rPr>
              <a:t> </a:t>
            </a:r>
            <a:r>
              <a:rPr sz="2400" spc="-5" dirty="0">
                <a:latin typeface="Georgia"/>
                <a:cs typeface="Georgia"/>
              </a:rPr>
              <a:t>structures.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424177" y="410921"/>
            <a:ext cx="628840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dirty="0">
                <a:latin typeface="Georgia"/>
                <a:cs typeface="Georgia"/>
              </a:rPr>
              <a:t>Methods</a:t>
            </a:r>
            <a:r>
              <a:rPr sz="3300" spc="-30" dirty="0">
                <a:latin typeface="Georgia"/>
                <a:cs typeface="Georgia"/>
              </a:rPr>
              <a:t> </a:t>
            </a:r>
            <a:r>
              <a:rPr sz="3300" spc="-5" dirty="0">
                <a:latin typeface="Georgia"/>
                <a:cs typeface="Georgia"/>
              </a:rPr>
              <a:t>of</a:t>
            </a:r>
            <a:r>
              <a:rPr sz="3300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Rainwater</a:t>
            </a:r>
            <a:r>
              <a:rPr sz="3300" spc="-9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Harvesting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464868"/>
            <a:ext cx="8353425" cy="451485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34"/>
              </a:spcBef>
            </a:pPr>
            <a:r>
              <a:rPr sz="2700" spc="5" dirty="0">
                <a:solidFill>
                  <a:srgbClr val="FF0000"/>
                </a:solidFill>
                <a:latin typeface="Georgia"/>
                <a:cs typeface="Georgia"/>
              </a:rPr>
              <a:t>1.</a:t>
            </a:r>
            <a:r>
              <a:rPr sz="2700" spc="-3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dirty="0">
                <a:solidFill>
                  <a:srgbClr val="FF0000"/>
                </a:solidFill>
                <a:latin typeface="Georgia"/>
                <a:cs typeface="Georgia"/>
              </a:rPr>
              <a:t>Surface</a:t>
            </a:r>
            <a:r>
              <a:rPr sz="2700" spc="-6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Georgia"/>
                <a:cs typeface="Georgia"/>
              </a:rPr>
              <a:t>Runoff</a:t>
            </a:r>
            <a:r>
              <a:rPr sz="2700" spc="-5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dirty="0">
                <a:solidFill>
                  <a:srgbClr val="FF0000"/>
                </a:solidFill>
                <a:latin typeface="Georgia"/>
                <a:cs typeface="Georgia"/>
              </a:rPr>
              <a:t>Harvesting</a:t>
            </a:r>
            <a:endParaRPr sz="27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89900"/>
              </a:lnSpc>
              <a:spcBef>
                <a:spcPts val="665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In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urban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areas,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rainwater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flows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10" dirty="0">
                <a:latin typeface="Georgia"/>
                <a:cs typeface="Georgia"/>
              </a:rPr>
              <a:t>away</a:t>
            </a:r>
            <a:r>
              <a:rPr sz="2700" spc="-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as</a:t>
            </a:r>
            <a:r>
              <a:rPr sz="2700" spc="10" dirty="0">
                <a:latin typeface="Georgia"/>
                <a:cs typeface="Georgia"/>
              </a:rPr>
              <a:t> </a:t>
            </a:r>
            <a:r>
              <a:rPr sz="2700" spc="-10" dirty="0">
                <a:latin typeface="Georgia"/>
                <a:cs typeface="Georgia"/>
              </a:rPr>
              <a:t>surface </a:t>
            </a:r>
            <a:r>
              <a:rPr sz="2700" spc="-5" dirty="0">
                <a:latin typeface="Georgia"/>
                <a:cs typeface="Georgia"/>
              </a:rPr>
              <a:t> runoff.</a:t>
            </a:r>
            <a:r>
              <a:rPr sz="2700" dirty="0">
                <a:latin typeface="Georgia"/>
                <a:cs typeface="Georgia"/>
              </a:rPr>
              <a:t> This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runoff</a:t>
            </a:r>
            <a:r>
              <a:rPr sz="2700" dirty="0">
                <a:latin typeface="Georgia"/>
                <a:cs typeface="Georgia"/>
              </a:rPr>
              <a:t> can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be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caught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and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used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for 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recharging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aquifers</a:t>
            </a:r>
            <a:r>
              <a:rPr sz="2700" dirty="0">
                <a:latin typeface="Georgia"/>
                <a:cs typeface="Georgia"/>
              </a:rPr>
              <a:t> by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10" dirty="0">
                <a:latin typeface="Georgia"/>
                <a:cs typeface="Georgia"/>
              </a:rPr>
              <a:t>adopting</a:t>
            </a:r>
            <a:r>
              <a:rPr sz="2700" spc="-5" dirty="0">
                <a:latin typeface="Georgia"/>
                <a:cs typeface="Georgia"/>
              </a:rPr>
              <a:t> appropriate </a:t>
            </a:r>
            <a:r>
              <a:rPr sz="2700" dirty="0">
                <a:latin typeface="Georgia"/>
                <a:cs typeface="Georgia"/>
              </a:rPr>
              <a:t> methods.</a:t>
            </a:r>
            <a:endParaRPr sz="27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400">
              <a:latin typeface="Georgia"/>
              <a:cs typeface="Georgia"/>
            </a:endParaRPr>
          </a:p>
          <a:p>
            <a:pPr marL="12700" algn="just">
              <a:lnSpc>
                <a:spcPct val="100000"/>
              </a:lnSpc>
            </a:pPr>
            <a:r>
              <a:rPr sz="2700" dirty="0">
                <a:solidFill>
                  <a:srgbClr val="FF0000"/>
                </a:solidFill>
                <a:latin typeface="Georgia"/>
                <a:cs typeface="Georgia"/>
              </a:rPr>
              <a:t>2.</a:t>
            </a:r>
            <a:r>
              <a:rPr sz="2700" spc="-3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Georgia"/>
                <a:cs typeface="Georgia"/>
              </a:rPr>
              <a:t>Rooftop</a:t>
            </a:r>
            <a:r>
              <a:rPr sz="2700" spc="-7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Georgia"/>
                <a:cs typeface="Georgia"/>
              </a:rPr>
              <a:t>Rainwater</a:t>
            </a:r>
            <a:r>
              <a:rPr sz="2700" spc="-6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700" dirty="0">
                <a:solidFill>
                  <a:srgbClr val="FF0000"/>
                </a:solidFill>
                <a:latin typeface="Georgia"/>
                <a:cs typeface="Georgia"/>
              </a:rPr>
              <a:t>Harvesting</a:t>
            </a:r>
            <a:endParaRPr sz="2700">
              <a:latin typeface="Georgia"/>
              <a:cs typeface="Georgia"/>
            </a:endParaRPr>
          </a:p>
          <a:p>
            <a:pPr marL="287020" marR="5715" indent="-274955" algn="just">
              <a:lnSpc>
                <a:spcPct val="89900"/>
              </a:lnSpc>
              <a:spcBef>
                <a:spcPts val="665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It is </a:t>
            </a:r>
            <a:r>
              <a:rPr sz="2700" spc="5" dirty="0">
                <a:latin typeface="Georgia"/>
                <a:cs typeface="Georgia"/>
              </a:rPr>
              <a:t>a </a:t>
            </a:r>
            <a:r>
              <a:rPr sz="2700" spc="-5" dirty="0">
                <a:latin typeface="Georgia"/>
                <a:cs typeface="Georgia"/>
              </a:rPr>
              <a:t>system </a:t>
            </a:r>
            <a:r>
              <a:rPr sz="2700" spc="-10" dirty="0">
                <a:latin typeface="Georgia"/>
                <a:cs typeface="Georgia"/>
              </a:rPr>
              <a:t>of </a:t>
            </a:r>
            <a:r>
              <a:rPr sz="2700" spc="-5" dirty="0">
                <a:latin typeface="Georgia"/>
                <a:cs typeface="Georgia"/>
              </a:rPr>
              <a:t>catching </a:t>
            </a:r>
            <a:r>
              <a:rPr sz="2700" dirty="0">
                <a:latin typeface="Georgia"/>
                <a:cs typeface="Georgia"/>
              </a:rPr>
              <a:t>rainwater </a:t>
            </a:r>
            <a:r>
              <a:rPr sz="2700" spc="-10" dirty="0">
                <a:latin typeface="Georgia"/>
                <a:cs typeface="Georgia"/>
              </a:rPr>
              <a:t>where </a:t>
            </a:r>
            <a:r>
              <a:rPr sz="2700" dirty="0">
                <a:latin typeface="Georgia"/>
                <a:cs typeface="Georgia"/>
              </a:rPr>
              <a:t>it falls. In </a:t>
            </a:r>
            <a:r>
              <a:rPr sz="2700" spc="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rooftop harvesting, </a:t>
            </a:r>
            <a:r>
              <a:rPr sz="2700" dirty="0">
                <a:latin typeface="Georgia"/>
                <a:cs typeface="Georgia"/>
              </a:rPr>
              <a:t>the </a:t>
            </a:r>
            <a:r>
              <a:rPr sz="2700" spc="-10" dirty="0">
                <a:latin typeface="Georgia"/>
                <a:cs typeface="Georgia"/>
              </a:rPr>
              <a:t>roof becomes </a:t>
            </a:r>
            <a:r>
              <a:rPr sz="2700" spc="-5" dirty="0">
                <a:latin typeface="Georgia"/>
                <a:cs typeface="Georgia"/>
              </a:rPr>
              <a:t>the catchment, </a:t>
            </a:r>
            <a:r>
              <a:rPr sz="270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and </a:t>
            </a:r>
            <a:r>
              <a:rPr sz="2700" spc="-5" dirty="0">
                <a:latin typeface="Georgia"/>
                <a:cs typeface="Georgia"/>
              </a:rPr>
              <a:t>the </a:t>
            </a:r>
            <a:r>
              <a:rPr sz="2700" dirty="0">
                <a:latin typeface="Georgia"/>
                <a:cs typeface="Georgia"/>
              </a:rPr>
              <a:t>rainwater </a:t>
            </a:r>
            <a:r>
              <a:rPr sz="2700" spc="-10" dirty="0">
                <a:latin typeface="Georgia"/>
                <a:cs typeface="Georgia"/>
              </a:rPr>
              <a:t>is </a:t>
            </a:r>
            <a:r>
              <a:rPr sz="2700" spc="-5" dirty="0">
                <a:latin typeface="Georgia"/>
                <a:cs typeface="Georgia"/>
              </a:rPr>
              <a:t>collected </a:t>
            </a:r>
            <a:r>
              <a:rPr sz="2700" spc="-10" dirty="0">
                <a:latin typeface="Georgia"/>
                <a:cs typeface="Georgia"/>
              </a:rPr>
              <a:t>from </a:t>
            </a:r>
            <a:r>
              <a:rPr sz="2700" spc="-5" dirty="0">
                <a:latin typeface="Georgia"/>
                <a:cs typeface="Georgia"/>
              </a:rPr>
              <a:t>the </a:t>
            </a:r>
            <a:r>
              <a:rPr sz="2700" spc="-10" dirty="0">
                <a:latin typeface="Georgia"/>
                <a:cs typeface="Georgia"/>
              </a:rPr>
              <a:t>roof of </a:t>
            </a:r>
            <a:r>
              <a:rPr sz="2700" spc="-5" dirty="0">
                <a:latin typeface="Georgia"/>
                <a:cs typeface="Georgia"/>
              </a:rPr>
              <a:t>the </a:t>
            </a:r>
            <a:r>
              <a:rPr sz="2700" dirty="0">
                <a:latin typeface="Georgia"/>
                <a:cs typeface="Georgia"/>
              </a:rPr>
              <a:t> house/building.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8610600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800" y="228600"/>
              <a:ext cx="8382000" cy="6172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800" y="304800"/>
              <a:ext cx="8458200" cy="6172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304800"/>
              <a:ext cx="8458200" cy="5943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304800"/>
              <a:ext cx="8382000" cy="5943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800" y="304800"/>
              <a:ext cx="8610600" cy="6096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00" y="304800"/>
              <a:ext cx="8458200" cy="5867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60044" y="283209"/>
            <a:ext cx="8230870" cy="615569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7620" algn="just">
              <a:lnSpc>
                <a:spcPts val="1630"/>
              </a:lnSpc>
              <a:spcBef>
                <a:spcPts val="500"/>
              </a:spcBef>
              <a:buAutoNum type="arabicPeriod" startAt="3"/>
              <a:tabLst>
                <a:tab pos="305435" algn="l"/>
              </a:tabLst>
            </a:pPr>
            <a:r>
              <a:rPr sz="1700" spc="65" dirty="0">
                <a:latin typeface="Cambria"/>
                <a:cs typeface="Cambria"/>
              </a:rPr>
              <a:t>There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are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further</a:t>
            </a:r>
            <a:r>
              <a:rPr sz="1700" spc="65" dirty="0">
                <a:latin typeface="Cambria"/>
                <a:cs typeface="Cambria"/>
              </a:rPr>
              <a:t> limits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10" dirty="0">
                <a:latin typeface="Cambria"/>
                <a:cs typeface="Cambria"/>
              </a:rPr>
              <a:t>on</a:t>
            </a:r>
            <a:r>
              <a:rPr sz="1700" spc="1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utilizable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quantities</a:t>
            </a:r>
            <a:r>
              <a:rPr sz="1700" spc="75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of</a:t>
            </a:r>
            <a:r>
              <a:rPr sz="1700" spc="10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water</a:t>
            </a:r>
            <a:r>
              <a:rPr sz="1700" spc="60" dirty="0">
                <a:latin typeface="Cambria"/>
                <a:cs typeface="Cambria"/>
              </a:rPr>
              <a:t> </a:t>
            </a:r>
            <a:r>
              <a:rPr sz="1700" spc="35" dirty="0">
                <a:latin typeface="Cambria"/>
                <a:cs typeface="Cambria"/>
              </a:rPr>
              <a:t>owing</a:t>
            </a:r>
            <a:r>
              <a:rPr sz="1700" spc="40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to</a:t>
            </a:r>
            <a:r>
              <a:rPr sz="1700" spc="1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uneven 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distribution</a:t>
            </a:r>
            <a:r>
              <a:rPr sz="1700" spc="80" dirty="0">
                <a:latin typeface="Cambria"/>
                <a:cs typeface="Cambria"/>
              </a:rPr>
              <a:t> </a:t>
            </a:r>
            <a:r>
              <a:rPr sz="1700" spc="20" dirty="0">
                <a:latin typeface="Cambria"/>
                <a:cs typeface="Cambria"/>
              </a:rPr>
              <a:t>over</a:t>
            </a:r>
            <a:r>
              <a:rPr sz="1700" spc="8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time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and</a:t>
            </a:r>
            <a:r>
              <a:rPr sz="1700" spc="13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space.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[Water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20" dirty="0">
                <a:latin typeface="Cambria"/>
                <a:cs typeface="Cambria"/>
              </a:rPr>
              <a:t>does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not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45" dirty="0">
                <a:latin typeface="Cambria"/>
                <a:cs typeface="Cambria"/>
              </a:rPr>
              <a:t>respect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stale</a:t>
            </a:r>
            <a:r>
              <a:rPr sz="1700" spc="100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boundaries]</a:t>
            </a:r>
            <a:endParaRPr sz="1700">
              <a:latin typeface="Cambria"/>
              <a:cs typeface="Cambria"/>
            </a:endParaRPr>
          </a:p>
          <a:p>
            <a:pPr marL="12700" marR="9525" algn="just">
              <a:lnSpc>
                <a:spcPct val="80000"/>
              </a:lnSpc>
              <a:spcBef>
                <a:spcPts val="620"/>
              </a:spcBef>
              <a:buAutoNum type="arabicPeriod" startAt="3"/>
              <a:tabLst>
                <a:tab pos="305435" algn="l"/>
              </a:tabLst>
            </a:pPr>
            <a:r>
              <a:rPr sz="1700" spc="114" dirty="0">
                <a:latin typeface="Cambria"/>
                <a:cs typeface="Cambria"/>
              </a:rPr>
              <a:t>In </a:t>
            </a:r>
            <a:r>
              <a:rPr sz="1700" spc="60" dirty="0">
                <a:latin typeface="Cambria"/>
                <a:cs typeface="Cambria"/>
              </a:rPr>
              <a:t>addition,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there</a:t>
            </a:r>
            <a:r>
              <a:rPr sz="1700" spc="6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are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challenges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-10" dirty="0">
                <a:latin typeface="Cambria"/>
                <a:cs typeface="Cambria"/>
              </a:rPr>
              <a:t>of</a:t>
            </a:r>
            <a:r>
              <a:rPr sz="1700" spc="-5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flood</a:t>
            </a:r>
            <a:r>
              <a:rPr sz="1700" spc="1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and</a:t>
            </a:r>
            <a:r>
              <a:rPr sz="1700" spc="75" dirty="0">
                <a:latin typeface="Cambria"/>
                <a:cs typeface="Cambria"/>
              </a:rPr>
              <a:t> </a:t>
            </a:r>
            <a:r>
              <a:rPr sz="1700" spc="85" dirty="0">
                <a:latin typeface="Cambria"/>
                <a:cs typeface="Cambria"/>
              </a:rPr>
              <a:t>draught, </a:t>
            </a:r>
            <a:r>
              <a:rPr sz="1700" spc="40" dirty="0">
                <a:latin typeface="Cambria"/>
                <a:cs typeface="Cambria"/>
              </a:rPr>
              <a:t>growing</a:t>
            </a:r>
            <a:r>
              <a:rPr sz="1700" spc="45" dirty="0">
                <a:latin typeface="Cambria"/>
                <a:cs typeface="Cambria"/>
              </a:rPr>
              <a:t> population </a:t>
            </a:r>
            <a:r>
              <a:rPr sz="1700" spc="50" dirty="0">
                <a:latin typeface="Cambria"/>
                <a:cs typeface="Cambria"/>
              </a:rPr>
              <a:t> </a:t>
            </a:r>
            <a:r>
              <a:rPr sz="1700" spc="80" dirty="0">
                <a:latin typeface="Cambria"/>
                <a:cs typeface="Cambria"/>
              </a:rPr>
              <a:t>Rising </a:t>
            </a:r>
            <a:r>
              <a:rPr sz="1700" spc="45" dirty="0">
                <a:latin typeface="Cambria"/>
                <a:cs typeface="Cambria"/>
              </a:rPr>
              <a:t>need </a:t>
            </a:r>
            <a:r>
              <a:rPr sz="1700" spc="60" dirty="0">
                <a:latin typeface="Cambria"/>
                <a:cs typeface="Cambria"/>
              </a:rPr>
              <a:t>climate </a:t>
            </a:r>
            <a:r>
              <a:rPr sz="1700" spc="70" dirty="0">
                <a:latin typeface="Cambria"/>
                <a:cs typeface="Cambria"/>
              </a:rPr>
              <a:t>change, </a:t>
            </a:r>
            <a:r>
              <a:rPr sz="1700" spc="65" dirty="0">
                <a:latin typeface="Cambria"/>
                <a:cs typeface="Cambria"/>
              </a:rPr>
              <a:t>miss </a:t>
            </a:r>
            <a:r>
              <a:rPr sz="1700" spc="75" dirty="0">
                <a:latin typeface="Cambria"/>
                <a:cs typeface="Cambria"/>
              </a:rPr>
              <a:t>management </a:t>
            </a:r>
            <a:r>
              <a:rPr sz="1700" spc="70" dirty="0">
                <a:latin typeface="Cambria"/>
                <a:cs typeface="Cambria"/>
              </a:rPr>
              <a:t>wastage, </a:t>
            </a:r>
            <a:r>
              <a:rPr sz="1700" spc="50" dirty="0">
                <a:latin typeface="Cambria"/>
                <a:cs typeface="Cambria"/>
              </a:rPr>
              <a:t>inefficient use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45" dirty="0">
                <a:latin typeface="Cambria"/>
                <a:cs typeface="Cambria"/>
              </a:rPr>
              <a:t>also </a:t>
            </a:r>
            <a:r>
              <a:rPr sz="1700" spc="50" dirty="0">
                <a:latin typeface="Cambria"/>
                <a:cs typeface="Cambria"/>
              </a:rPr>
              <a:t> pollution.</a:t>
            </a:r>
            <a:endParaRPr sz="1700">
              <a:latin typeface="Cambria"/>
              <a:cs typeface="Cambria"/>
            </a:endParaRPr>
          </a:p>
          <a:p>
            <a:pPr marL="12700" marR="11430" algn="just">
              <a:lnSpc>
                <a:spcPts val="1630"/>
              </a:lnSpc>
              <a:spcBef>
                <a:spcPts val="590"/>
              </a:spcBef>
              <a:buAutoNum type="arabicPeriod" startAt="3"/>
              <a:tabLst>
                <a:tab pos="254000" algn="l"/>
              </a:tabLst>
            </a:pPr>
            <a:r>
              <a:rPr sz="1700" spc="80" dirty="0">
                <a:latin typeface="Cambria"/>
                <a:cs typeface="Cambria"/>
              </a:rPr>
              <a:t>Water, </a:t>
            </a:r>
            <a:r>
              <a:rPr sz="1700" spc="65" dirty="0">
                <a:latin typeface="Cambria"/>
                <a:cs typeface="Cambria"/>
              </a:rPr>
              <a:t>like </a:t>
            </a:r>
            <a:r>
              <a:rPr sz="1700" spc="70" dirty="0">
                <a:latin typeface="Cambria"/>
                <a:cs typeface="Cambria"/>
              </a:rPr>
              <a:t>air </a:t>
            </a:r>
            <a:r>
              <a:rPr sz="1700" spc="55" dirty="0">
                <a:latin typeface="Cambria"/>
                <a:cs typeface="Cambria"/>
              </a:rPr>
              <a:t>is </a:t>
            </a:r>
            <a:r>
              <a:rPr sz="1700" spc="20" dirty="0">
                <a:latin typeface="Cambria"/>
                <a:cs typeface="Cambria"/>
              </a:rPr>
              <a:t>one </a:t>
            </a:r>
            <a:r>
              <a:rPr sz="1700" spc="-10" dirty="0">
                <a:latin typeface="Cambria"/>
                <a:cs typeface="Cambria"/>
              </a:rPr>
              <a:t>of </a:t>
            </a:r>
            <a:r>
              <a:rPr sz="1700" spc="65" dirty="0">
                <a:latin typeface="Cambria"/>
                <a:cs typeface="Cambria"/>
              </a:rPr>
              <a:t>the </a:t>
            </a:r>
            <a:r>
              <a:rPr sz="1700" spc="45" dirty="0">
                <a:latin typeface="Cambria"/>
                <a:cs typeface="Cambria"/>
              </a:rPr>
              <a:t>most basic </a:t>
            </a:r>
            <a:r>
              <a:rPr sz="1700" spc="50" dirty="0">
                <a:latin typeface="Cambria"/>
                <a:cs typeface="Cambria"/>
              </a:rPr>
              <a:t>requirements </a:t>
            </a:r>
            <a:r>
              <a:rPr sz="1700" spc="5" dirty="0">
                <a:latin typeface="Cambria"/>
                <a:cs typeface="Cambria"/>
              </a:rPr>
              <a:t>for </a:t>
            </a:r>
            <a:r>
              <a:rPr sz="1700" spc="65" dirty="0">
                <a:latin typeface="Cambria"/>
                <a:cs typeface="Cambria"/>
              </a:rPr>
              <a:t>life. </a:t>
            </a:r>
            <a:r>
              <a:rPr sz="1700" spc="85" dirty="0">
                <a:latin typeface="Cambria"/>
                <a:cs typeface="Cambria"/>
              </a:rPr>
              <a:t>If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70" dirty="0">
                <a:latin typeface="Cambria"/>
                <a:cs typeface="Cambria"/>
              </a:rPr>
              <a:t>national </a:t>
            </a:r>
            <a:r>
              <a:rPr sz="1700" spc="65" dirty="0">
                <a:latin typeface="Cambria"/>
                <a:cs typeface="Cambria"/>
              </a:rPr>
              <a:t>law </a:t>
            </a:r>
            <a:r>
              <a:rPr sz="1700" spc="50" dirty="0">
                <a:latin typeface="Cambria"/>
                <a:cs typeface="Cambria"/>
              </a:rPr>
              <a:t>is 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considered </a:t>
            </a:r>
            <a:r>
              <a:rPr sz="1700" spc="50" dirty="0">
                <a:latin typeface="Cambria"/>
                <a:cs typeface="Cambria"/>
              </a:rPr>
              <a:t>necessary </a:t>
            </a:r>
            <a:r>
              <a:rPr sz="1700" spc="25" dirty="0">
                <a:latin typeface="Cambria"/>
                <a:cs typeface="Cambria"/>
              </a:rPr>
              <a:t>on </a:t>
            </a:r>
            <a:r>
              <a:rPr sz="1700" spc="45" dirty="0">
                <a:latin typeface="Cambria"/>
                <a:cs typeface="Cambria"/>
              </a:rPr>
              <a:t>subjects </a:t>
            </a:r>
            <a:r>
              <a:rPr sz="1700" spc="65" dirty="0">
                <a:latin typeface="Cambria"/>
                <a:cs typeface="Cambria"/>
              </a:rPr>
              <a:t>such </a:t>
            </a:r>
            <a:r>
              <a:rPr sz="1700" spc="80" dirty="0">
                <a:latin typeface="Cambria"/>
                <a:cs typeface="Cambria"/>
              </a:rPr>
              <a:t>as </a:t>
            </a:r>
            <a:r>
              <a:rPr sz="1700" spc="70" dirty="0">
                <a:latin typeface="Cambria"/>
                <a:cs typeface="Cambria"/>
              </a:rPr>
              <a:t>the </a:t>
            </a:r>
            <a:r>
              <a:rPr sz="1700" spc="50" dirty="0">
                <a:latin typeface="Cambria"/>
                <a:cs typeface="Cambria"/>
              </a:rPr>
              <a:t>environment </a:t>
            </a:r>
            <a:r>
              <a:rPr sz="1700" spc="45" dirty="0">
                <a:latin typeface="Cambria"/>
                <a:cs typeface="Cambria"/>
              </a:rPr>
              <a:t>forests, </a:t>
            </a:r>
            <a:r>
              <a:rPr sz="1700" spc="55" dirty="0">
                <a:latin typeface="Cambria"/>
                <a:cs typeface="Cambria"/>
              </a:rPr>
              <a:t>wildlife, </a:t>
            </a:r>
            <a:r>
              <a:rPr sz="1700" spc="75" dirty="0">
                <a:latin typeface="Cambria"/>
                <a:cs typeface="Cambria"/>
              </a:rPr>
              <a:t>and </a:t>
            </a:r>
            <a:r>
              <a:rPr sz="1700" spc="80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biological</a:t>
            </a:r>
            <a:r>
              <a:rPr sz="1700" spc="12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diversity,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etc.</a:t>
            </a:r>
            <a:r>
              <a:rPr sz="1700" spc="60" dirty="0">
                <a:latin typeface="Cambria"/>
                <a:cs typeface="Cambria"/>
              </a:rPr>
              <a:t> </a:t>
            </a:r>
            <a:r>
              <a:rPr sz="1700" spc="80" dirty="0">
                <a:latin typeface="Cambria"/>
                <a:cs typeface="Cambria"/>
              </a:rPr>
              <a:t>Then</a:t>
            </a:r>
            <a:r>
              <a:rPr sz="1700" spc="105" dirty="0">
                <a:latin typeface="Cambria"/>
                <a:cs typeface="Cambria"/>
              </a:rPr>
              <a:t> </a:t>
            </a:r>
            <a:r>
              <a:rPr sz="1700" spc="114" dirty="0">
                <a:latin typeface="Cambria"/>
                <a:cs typeface="Cambria"/>
              </a:rPr>
              <a:t>a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national</a:t>
            </a:r>
            <a:r>
              <a:rPr sz="1700" spc="12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law</a:t>
            </a:r>
            <a:r>
              <a:rPr sz="1700" spc="125" dirty="0">
                <a:latin typeface="Cambria"/>
                <a:cs typeface="Cambria"/>
              </a:rPr>
              <a:t> </a:t>
            </a:r>
            <a:r>
              <a:rPr sz="1700" spc="25" dirty="0">
                <a:latin typeface="Cambria"/>
                <a:cs typeface="Cambria"/>
              </a:rPr>
              <a:t>on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water</a:t>
            </a:r>
            <a:r>
              <a:rPr sz="1700" spc="100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is</a:t>
            </a:r>
            <a:r>
              <a:rPr sz="1700" spc="105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even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more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necessary</a:t>
            </a:r>
            <a:endParaRPr sz="1700">
              <a:latin typeface="Cambria"/>
              <a:cs typeface="Cambria"/>
            </a:endParaRPr>
          </a:p>
          <a:p>
            <a:pPr marL="12700" marR="11430" algn="just">
              <a:lnSpc>
                <a:spcPct val="80000"/>
              </a:lnSpc>
              <a:spcBef>
                <a:spcPts val="620"/>
              </a:spcBef>
              <a:buAutoNum type="arabicPeriod" startAt="3"/>
              <a:tabLst>
                <a:tab pos="281305" algn="l"/>
              </a:tabLst>
            </a:pPr>
            <a:r>
              <a:rPr sz="1700" spc="90" dirty="0">
                <a:latin typeface="Cambria"/>
                <a:cs typeface="Cambria"/>
              </a:rPr>
              <a:t>Under </a:t>
            </a:r>
            <a:r>
              <a:rPr sz="1700" spc="65" dirty="0">
                <a:latin typeface="Cambria"/>
                <a:cs typeface="Cambria"/>
              </a:rPr>
              <a:t>the </a:t>
            </a:r>
            <a:r>
              <a:rPr sz="1700" spc="80" dirty="0">
                <a:latin typeface="Cambria"/>
                <a:cs typeface="Cambria"/>
              </a:rPr>
              <a:t>Indian </a:t>
            </a:r>
            <a:r>
              <a:rPr sz="1700" spc="50" dirty="0">
                <a:latin typeface="Cambria"/>
                <a:cs typeface="Cambria"/>
              </a:rPr>
              <a:t>constitution water </a:t>
            </a:r>
            <a:r>
              <a:rPr sz="1700" spc="55" dirty="0">
                <a:latin typeface="Cambria"/>
                <a:cs typeface="Cambria"/>
              </a:rPr>
              <a:t>is </a:t>
            </a:r>
            <a:r>
              <a:rPr sz="1700" spc="60" dirty="0">
                <a:latin typeface="Cambria"/>
                <a:cs typeface="Cambria"/>
              </a:rPr>
              <a:t>primarily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70" dirty="0">
                <a:latin typeface="Cambria"/>
                <a:cs typeface="Cambria"/>
              </a:rPr>
              <a:t>state </a:t>
            </a:r>
            <a:r>
              <a:rPr sz="1700" spc="55" dirty="0">
                <a:latin typeface="Cambria"/>
                <a:cs typeface="Cambria"/>
              </a:rPr>
              <a:t>subject, </a:t>
            </a:r>
            <a:r>
              <a:rPr sz="1700" spc="60" dirty="0">
                <a:latin typeface="Cambria"/>
                <a:cs typeface="Cambria"/>
              </a:rPr>
              <a:t>but </a:t>
            </a:r>
            <a:r>
              <a:rPr sz="1700" spc="70" dirty="0">
                <a:latin typeface="Cambria"/>
                <a:cs typeface="Cambria"/>
              </a:rPr>
              <a:t>it </a:t>
            </a:r>
            <a:r>
              <a:rPr sz="1700" spc="55" dirty="0">
                <a:latin typeface="Cambria"/>
                <a:cs typeface="Cambria"/>
              </a:rPr>
              <a:t>is </a:t>
            </a:r>
            <a:r>
              <a:rPr sz="1700" spc="85" dirty="0">
                <a:latin typeface="Cambria"/>
                <a:cs typeface="Cambria"/>
              </a:rPr>
              <a:t>an 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increasingly</a:t>
            </a:r>
            <a:r>
              <a:rPr sz="1700" spc="10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important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national</a:t>
            </a:r>
            <a:r>
              <a:rPr sz="1700" spc="150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concern </a:t>
            </a:r>
            <a:r>
              <a:rPr sz="1700" spc="70" dirty="0">
                <a:latin typeface="Cambria"/>
                <a:cs typeface="Cambria"/>
              </a:rPr>
              <a:t>in</a:t>
            </a:r>
            <a:r>
              <a:rPr sz="1700" spc="12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the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context </a:t>
            </a:r>
            <a:r>
              <a:rPr sz="1700" spc="10" dirty="0">
                <a:latin typeface="Cambria"/>
                <a:cs typeface="Cambria"/>
              </a:rPr>
              <a:t>of:</a:t>
            </a:r>
            <a:endParaRPr sz="1700">
              <a:latin typeface="Cambria"/>
              <a:cs typeface="Cambria"/>
            </a:endParaRPr>
          </a:p>
          <a:p>
            <a:pPr marL="326390" lvl="1" indent="-253365" algn="just">
              <a:lnSpc>
                <a:spcPct val="100000"/>
              </a:lnSpc>
              <a:spcBef>
                <a:spcPts val="190"/>
              </a:spcBef>
              <a:buAutoNum type="alphaLcParenR"/>
              <a:tabLst>
                <a:tab pos="327025" algn="l"/>
              </a:tabLst>
            </a:pPr>
            <a:r>
              <a:rPr sz="1700" spc="75" dirty="0">
                <a:latin typeface="Cambria"/>
                <a:cs typeface="Cambria"/>
              </a:rPr>
              <a:t>The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right</a:t>
            </a:r>
            <a:r>
              <a:rPr sz="1700" spc="110" dirty="0">
                <a:latin typeface="Cambria"/>
                <a:cs typeface="Cambria"/>
              </a:rPr>
              <a:t> </a:t>
            </a:r>
            <a:r>
              <a:rPr sz="1700" spc="20" dirty="0">
                <a:latin typeface="Cambria"/>
                <a:cs typeface="Cambria"/>
              </a:rPr>
              <a:t>to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water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45" dirty="0">
                <a:latin typeface="Cambria"/>
                <a:cs typeface="Cambria"/>
              </a:rPr>
              <a:t>being</a:t>
            </a:r>
            <a:r>
              <a:rPr sz="1700" spc="125" dirty="0">
                <a:latin typeface="Cambria"/>
                <a:cs typeface="Cambria"/>
              </a:rPr>
              <a:t> </a:t>
            </a:r>
            <a:r>
              <a:rPr sz="1700" spc="114" dirty="0">
                <a:latin typeface="Cambria"/>
                <a:cs typeface="Cambria"/>
              </a:rPr>
              <a:t>a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part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of</a:t>
            </a:r>
            <a:r>
              <a:rPr sz="1700" spc="8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the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75" dirty="0">
                <a:latin typeface="Cambria"/>
                <a:cs typeface="Cambria"/>
              </a:rPr>
              <a:t>fundamental</a:t>
            </a:r>
            <a:r>
              <a:rPr sz="1700" spc="10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right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20" dirty="0">
                <a:latin typeface="Cambria"/>
                <a:cs typeface="Cambria"/>
              </a:rPr>
              <a:t>to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life.</a:t>
            </a:r>
            <a:endParaRPr sz="1700">
              <a:latin typeface="Cambria"/>
              <a:cs typeface="Cambria"/>
            </a:endParaRPr>
          </a:p>
          <a:p>
            <a:pPr marL="12700" marR="10160" lvl="1" indent="60960" algn="just">
              <a:lnSpc>
                <a:spcPts val="1630"/>
              </a:lnSpc>
              <a:spcBef>
                <a:spcPts val="590"/>
              </a:spcBef>
              <a:buAutoNum type="alphaLcParenR"/>
              <a:tabLst>
                <a:tab pos="345440" algn="l"/>
              </a:tabLst>
            </a:pPr>
            <a:r>
              <a:rPr sz="1700" spc="75" dirty="0">
                <a:latin typeface="Cambria"/>
                <a:cs typeface="Cambria"/>
              </a:rPr>
              <a:t>The </a:t>
            </a:r>
            <a:r>
              <a:rPr sz="1700" spc="35" dirty="0">
                <a:latin typeface="Cambria"/>
                <a:cs typeface="Cambria"/>
              </a:rPr>
              <a:t>perception </a:t>
            </a:r>
            <a:r>
              <a:rPr sz="1700" spc="5" dirty="0">
                <a:latin typeface="Cambria"/>
                <a:cs typeface="Cambria"/>
              </a:rPr>
              <a:t>of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50" dirty="0">
                <a:latin typeface="Cambria"/>
                <a:cs typeface="Cambria"/>
              </a:rPr>
              <a:t>water crisis </a:t>
            </a:r>
            <a:r>
              <a:rPr sz="1700" spc="40" dirty="0">
                <a:latin typeface="Cambria"/>
                <a:cs typeface="Cambria"/>
              </a:rPr>
              <a:t>because </a:t>
            </a:r>
            <a:r>
              <a:rPr sz="1700" spc="-10" dirty="0">
                <a:latin typeface="Cambria"/>
                <a:cs typeface="Cambria"/>
              </a:rPr>
              <a:t>of </a:t>
            </a:r>
            <a:r>
              <a:rPr sz="1700" spc="65" dirty="0">
                <a:latin typeface="Cambria"/>
                <a:cs typeface="Cambria"/>
              </a:rPr>
              <a:t>the mounting </a:t>
            </a:r>
            <a:r>
              <a:rPr sz="1700" spc="45" dirty="0">
                <a:latin typeface="Cambria"/>
                <a:cs typeface="Cambria"/>
              </a:rPr>
              <a:t>pressure </a:t>
            </a:r>
            <a:r>
              <a:rPr sz="1700" spc="25" dirty="0">
                <a:latin typeface="Cambria"/>
                <a:cs typeface="Cambria"/>
              </a:rPr>
              <a:t>on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60" dirty="0">
                <a:latin typeface="Cambria"/>
                <a:cs typeface="Cambria"/>
              </a:rPr>
              <a:t>finite 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35" dirty="0">
                <a:latin typeface="Cambria"/>
                <a:cs typeface="Cambria"/>
              </a:rPr>
              <a:t>resource</a:t>
            </a:r>
            <a:endParaRPr sz="1700">
              <a:latin typeface="Cambria"/>
              <a:cs typeface="Cambria"/>
            </a:endParaRPr>
          </a:p>
          <a:p>
            <a:pPr marL="12700" marR="5715" lvl="1" indent="60960" algn="just">
              <a:lnSpc>
                <a:spcPts val="1630"/>
              </a:lnSpc>
              <a:spcBef>
                <a:spcPts val="605"/>
              </a:spcBef>
              <a:buAutoNum type="alphaLcParenR"/>
              <a:tabLst>
                <a:tab pos="332740" algn="l"/>
              </a:tabLst>
            </a:pPr>
            <a:r>
              <a:rPr sz="1700" spc="75" dirty="0">
                <a:latin typeface="Cambria"/>
                <a:cs typeface="Cambria"/>
              </a:rPr>
              <a:t>The </a:t>
            </a:r>
            <a:r>
              <a:rPr sz="1700" spc="55" dirty="0">
                <a:latin typeface="Cambria"/>
                <a:cs typeface="Cambria"/>
              </a:rPr>
              <a:t>inter </a:t>
            </a:r>
            <a:r>
              <a:rPr sz="1700" spc="45" dirty="0">
                <a:latin typeface="Cambria"/>
                <a:cs typeface="Cambria"/>
              </a:rPr>
              <a:t>use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55" dirty="0">
                <a:latin typeface="Cambria"/>
                <a:cs typeface="Cambria"/>
              </a:rPr>
              <a:t>inter-state </a:t>
            </a:r>
            <a:r>
              <a:rPr sz="1700" spc="40" dirty="0">
                <a:latin typeface="Cambria"/>
                <a:cs typeface="Cambria"/>
              </a:rPr>
              <a:t>conflicts </a:t>
            </a:r>
            <a:r>
              <a:rPr sz="1700" spc="95" dirty="0">
                <a:latin typeface="Cambria"/>
                <a:cs typeface="Cambria"/>
              </a:rPr>
              <a:t>that </a:t>
            </a:r>
            <a:r>
              <a:rPr sz="1700" spc="70" dirty="0">
                <a:latin typeface="Cambria"/>
                <a:cs typeface="Cambria"/>
              </a:rPr>
              <a:t>this </a:t>
            </a:r>
            <a:r>
              <a:rPr sz="1700" spc="55" dirty="0">
                <a:latin typeface="Cambria"/>
                <a:cs typeface="Cambria"/>
              </a:rPr>
              <a:t>leads </a:t>
            </a:r>
            <a:r>
              <a:rPr sz="1700" spc="40" dirty="0">
                <a:latin typeface="Cambria"/>
                <a:cs typeface="Cambria"/>
              </a:rPr>
              <a:t>to,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65" dirty="0">
                <a:latin typeface="Cambria"/>
                <a:cs typeface="Cambria"/>
              </a:rPr>
              <a:t>the </a:t>
            </a:r>
            <a:r>
              <a:rPr sz="1700" spc="30" dirty="0">
                <a:latin typeface="Cambria"/>
                <a:cs typeface="Cambria"/>
              </a:rPr>
              <a:t>need </a:t>
            </a:r>
            <a:r>
              <a:rPr sz="1700" spc="5" dirty="0">
                <a:latin typeface="Cambria"/>
                <a:cs typeface="Cambria"/>
              </a:rPr>
              <a:t>for</a:t>
            </a:r>
            <a:r>
              <a:rPr sz="1700" spc="10" dirty="0">
                <a:latin typeface="Cambria"/>
                <a:cs typeface="Cambria"/>
              </a:rPr>
              <a:t>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12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national </a:t>
            </a:r>
            <a:r>
              <a:rPr sz="1700" spc="45" dirty="0">
                <a:latin typeface="Cambria"/>
                <a:cs typeface="Cambria"/>
              </a:rPr>
              <a:t>consensus </a:t>
            </a:r>
            <a:r>
              <a:rPr sz="1700" spc="25" dirty="0">
                <a:latin typeface="Cambria"/>
                <a:cs typeface="Cambria"/>
              </a:rPr>
              <a:t>on</a:t>
            </a:r>
            <a:r>
              <a:rPr sz="1700" spc="3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water </a:t>
            </a:r>
            <a:r>
              <a:rPr sz="1700" dirty="0">
                <a:latin typeface="Cambria"/>
                <a:cs typeface="Cambria"/>
              </a:rPr>
              <a:t>-</a:t>
            </a:r>
            <a:r>
              <a:rPr sz="1700" spc="5" dirty="0">
                <a:latin typeface="Cambria"/>
                <a:cs typeface="Cambria"/>
              </a:rPr>
              <a:t> </a:t>
            </a:r>
            <a:r>
              <a:rPr sz="1700" spc="75" dirty="0">
                <a:latin typeface="Cambria"/>
                <a:cs typeface="Cambria"/>
              </a:rPr>
              <a:t>sharing </a:t>
            </a:r>
            <a:r>
              <a:rPr sz="1700" spc="45" dirty="0">
                <a:latin typeface="Cambria"/>
                <a:cs typeface="Cambria"/>
              </a:rPr>
              <a:t>principles </a:t>
            </a:r>
            <a:r>
              <a:rPr sz="1700" spc="75" dirty="0">
                <a:latin typeface="Cambria"/>
                <a:cs typeface="Cambria"/>
              </a:rPr>
              <a:t>and </a:t>
            </a:r>
            <a:r>
              <a:rPr sz="1700" spc="25" dirty="0">
                <a:latin typeface="Cambria"/>
                <a:cs typeface="Cambria"/>
              </a:rPr>
              <a:t>on</a:t>
            </a:r>
            <a:r>
              <a:rPr sz="1700" spc="3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the </a:t>
            </a:r>
            <a:r>
              <a:rPr sz="1700" spc="70" dirty="0">
                <a:latin typeface="Cambria"/>
                <a:cs typeface="Cambria"/>
              </a:rPr>
              <a:t>arrangements </a:t>
            </a:r>
            <a:r>
              <a:rPr sz="1700" spc="5" dirty="0">
                <a:latin typeface="Cambria"/>
                <a:cs typeface="Cambria"/>
              </a:rPr>
              <a:t>for </a:t>
            </a:r>
            <a:r>
              <a:rPr sz="1700" spc="1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minimizing </a:t>
            </a:r>
            <a:r>
              <a:rPr sz="1700" spc="40" dirty="0">
                <a:latin typeface="Cambria"/>
                <a:cs typeface="Cambria"/>
              </a:rPr>
              <a:t>conflicts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60" dirty="0">
                <a:latin typeface="Cambria"/>
                <a:cs typeface="Cambria"/>
              </a:rPr>
              <a:t>settling </a:t>
            </a:r>
            <a:r>
              <a:rPr sz="1700" spc="80" dirty="0">
                <a:latin typeface="Cambria"/>
                <a:cs typeface="Cambria"/>
              </a:rPr>
              <a:t>them </a:t>
            </a:r>
            <a:r>
              <a:rPr sz="1700" spc="55" dirty="0">
                <a:latin typeface="Cambria"/>
                <a:cs typeface="Cambria"/>
              </a:rPr>
              <a:t>quickly </a:t>
            </a:r>
            <a:r>
              <a:rPr sz="1700" spc="50" dirty="0">
                <a:latin typeface="Cambria"/>
                <a:cs typeface="Cambria"/>
              </a:rPr>
              <a:t>without </a:t>
            </a:r>
            <a:r>
              <a:rPr sz="1700" spc="35" dirty="0">
                <a:latin typeface="Cambria"/>
                <a:cs typeface="Cambria"/>
              </a:rPr>
              <a:t>resort </a:t>
            </a:r>
            <a:r>
              <a:rPr sz="1700" spc="5" dirty="0">
                <a:latin typeface="Cambria"/>
                <a:cs typeface="Cambria"/>
              </a:rPr>
              <a:t>to  </a:t>
            </a:r>
            <a:r>
              <a:rPr sz="1700" spc="55" dirty="0">
                <a:latin typeface="Cambria"/>
                <a:cs typeface="Cambria"/>
              </a:rPr>
              <a:t>adjudication </a:t>
            </a:r>
            <a:r>
              <a:rPr sz="1700" spc="20" dirty="0">
                <a:latin typeface="Cambria"/>
                <a:cs typeface="Cambria"/>
              </a:rPr>
              <a:t>to </a:t>
            </a:r>
            <a:r>
              <a:rPr sz="1700" spc="2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the</a:t>
            </a:r>
            <a:r>
              <a:rPr sz="1700" spc="85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extent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possible.</a:t>
            </a:r>
            <a:endParaRPr sz="1700">
              <a:latin typeface="Cambria"/>
              <a:cs typeface="Cambria"/>
            </a:endParaRPr>
          </a:p>
          <a:p>
            <a:pPr marL="277495" lvl="1" indent="-265430" algn="just">
              <a:lnSpc>
                <a:spcPts val="1835"/>
              </a:lnSpc>
              <a:spcBef>
                <a:spcPts val="215"/>
              </a:spcBef>
              <a:buAutoNum type="alphaLcParenR"/>
              <a:tabLst>
                <a:tab pos="278130" algn="l"/>
              </a:tabLst>
            </a:pPr>
            <a:r>
              <a:rPr sz="1700" spc="75" dirty="0">
                <a:latin typeface="Cambria"/>
                <a:cs typeface="Cambria"/>
              </a:rPr>
              <a:t>The</a:t>
            </a:r>
            <a:r>
              <a:rPr sz="1700" spc="170" dirty="0">
                <a:latin typeface="Cambria"/>
                <a:cs typeface="Cambria"/>
              </a:rPr>
              <a:t> </a:t>
            </a:r>
            <a:r>
              <a:rPr sz="1700" spc="75" dirty="0">
                <a:latin typeface="Cambria"/>
                <a:cs typeface="Cambria"/>
              </a:rPr>
              <a:t>threat</a:t>
            </a:r>
            <a:r>
              <a:rPr sz="1700" spc="160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to</a:t>
            </a:r>
            <a:r>
              <a:rPr sz="1700" spc="175" dirty="0">
                <a:latin typeface="Cambria"/>
                <a:cs typeface="Cambria"/>
              </a:rPr>
              <a:t> </a:t>
            </a:r>
            <a:r>
              <a:rPr sz="1700" spc="75" dirty="0">
                <a:latin typeface="Cambria"/>
                <a:cs typeface="Cambria"/>
              </a:rPr>
              <a:t>this</a:t>
            </a:r>
            <a:r>
              <a:rPr sz="1700" spc="15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vital</a:t>
            </a:r>
            <a:r>
              <a:rPr sz="1700" spc="160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resource</a:t>
            </a:r>
            <a:r>
              <a:rPr sz="1700" spc="170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by</a:t>
            </a:r>
            <a:r>
              <a:rPr sz="1700" spc="155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the</a:t>
            </a:r>
            <a:r>
              <a:rPr sz="1700" spc="17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massive</a:t>
            </a:r>
            <a:r>
              <a:rPr sz="1700" spc="16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generation</a:t>
            </a:r>
            <a:r>
              <a:rPr sz="1700" spc="165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of</a:t>
            </a:r>
            <a:r>
              <a:rPr sz="1700" spc="16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waste</a:t>
            </a:r>
            <a:r>
              <a:rPr sz="1700" spc="175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by</a:t>
            </a:r>
            <a:r>
              <a:rPr sz="1700" spc="16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various</a:t>
            </a:r>
            <a:endParaRPr sz="1700">
              <a:latin typeface="Cambria"/>
              <a:cs typeface="Cambria"/>
            </a:endParaRPr>
          </a:p>
          <a:p>
            <a:pPr marL="12700" algn="just">
              <a:lnSpc>
                <a:spcPts val="1835"/>
              </a:lnSpc>
            </a:pPr>
            <a:r>
              <a:rPr sz="1700" spc="60" dirty="0">
                <a:latin typeface="Cambria"/>
                <a:cs typeface="Cambria"/>
              </a:rPr>
              <a:t>uses</a:t>
            </a:r>
            <a:r>
              <a:rPr sz="1700" spc="85" dirty="0">
                <a:latin typeface="Cambria"/>
                <a:cs typeface="Cambria"/>
              </a:rPr>
              <a:t> </a:t>
            </a:r>
            <a:r>
              <a:rPr sz="1700" spc="5" dirty="0">
                <a:latin typeface="Cambria"/>
                <a:cs typeface="Cambria"/>
              </a:rPr>
              <a:t>of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water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and</a:t>
            </a:r>
            <a:r>
              <a:rPr sz="1700" spc="11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the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severe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pollution</a:t>
            </a:r>
            <a:r>
              <a:rPr sz="1700" spc="8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and</a:t>
            </a:r>
            <a:r>
              <a:rPr sz="1700" spc="13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contamination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caused</a:t>
            </a:r>
            <a:r>
              <a:rPr sz="1700" spc="95" dirty="0">
                <a:latin typeface="Cambria"/>
                <a:cs typeface="Cambria"/>
              </a:rPr>
              <a:t> </a:t>
            </a:r>
            <a:r>
              <a:rPr sz="1700" spc="30" dirty="0">
                <a:latin typeface="Cambria"/>
                <a:cs typeface="Cambria"/>
              </a:rPr>
              <a:t>by</a:t>
            </a:r>
            <a:r>
              <a:rPr sz="1700" spc="130" dirty="0">
                <a:latin typeface="Cambria"/>
                <a:cs typeface="Cambria"/>
              </a:rPr>
              <a:t> </a:t>
            </a:r>
            <a:r>
              <a:rPr sz="1700" spc="90" dirty="0">
                <a:latin typeface="Cambria"/>
                <a:cs typeface="Cambria"/>
              </a:rPr>
              <a:t>it.</a:t>
            </a:r>
            <a:endParaRPr sz="1700">
              <a:latin typeface="Cambria"/>
              <a:cs typeface="Cambria"/>
            </a:endParaRPr>
          </a:p>
          <a:p>
            <a:pPr marL="12700" marR="13335" lvl="1" algn="just">
              <a:lnSpc>
                <a:spcPts val="1630"/>
              </a:lnSpc>
              <a:spcBef>
                <a:spcPts val="590"/>
              </a:spcBef>
              <a:buAutoNum type="alphaLcParenR" startAt="5"/>
              <a:tabLst>
                <a:tab pos="271780" algn="l"/>
              </a:tabLst>
            </a:pPr>
            <a:r>
              <a:rPr sz="1700" spc="75" dirty="0">
                <a:latin typeface="Cambria"/>
                <a:cs typeface="Cambria"/>
              </a:rPr>
              <a:t>The </a:t>
            </a:r>
            <a:r>
              <a:rPr sz="1700" spc="55" dirty="0">
                <a:latin typeface="Cambria"/>
                <a:cs typeface="Cambria"/>
              </a:rPr>
              <a:t>equity </a:t>
            </a:r>
            <a:r>
              <a:rPr sz="1700" spc="60" dirty="0">
                <a:latin typeface="Cambria"/>
                <a:cs typeface="Cambria"/>
              </a:rPr>
              <a:t>Implications </a:t>
            </a:r>
            <a:r>
              <a:rPr sz="1700" spc="-10" dirty="0">
                <a:latin typeface="Cambria"/>
                <a:cs typeface="Cambria"/>
              </a:rPr>
              <a:t>of </a:t>
            </a:r>
            <a:r>
              <a:rPr sz="1700" spc="60" dirty="0">
                <a:latin typeface="Cambria"/>
                <a:cs typeface="Cambria"/>
              </a:rPr>
              <a:t>the </a:t>
            </a:r>
            <a:r>
              <a:rPr sz="1700" spc="55" dirty="0">
                <a:latin typeface="Cambria"/>
                <a:cs typeface="Cambria"/>
              </a:rPr>
              <a:t>distribution use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20" dirty="0">
                <a:latin typeface="Cambria"/>
                <a:cs typeface="Cambria"/>
              </a:rPr>
              <a:t>control </a:t>
            </a:r>
            <a:r>
              <a:rPr sz="1700" spc="5" dirty="0">
                <a:latin typeface="Cambria"/>
                <a:cs typeface="Cambria"/>
              </a:rPr>
              <a:t>of </a:t>
            </a:r>
            <a:r>
              <a:rPr sz="1700" spc="70" dirty="0">
                <a:latin typeface="Cambria"/>
                <a:cs typeface="Cambria"/>
              </a:rPr>
              <a:t>water, </a:t>
            </a:r>
            <a:r>
              <a:rPr sz="1700" spc="55" dirty="0">
                <a:latin typeface="Cambria"/>
                <a:cs typeface="Cambria"/>
              </a:rPr>
              <a:t>equity </a:t>
            </a:r>
            <a:r>
              <a:rPr sz="1700" spc="70" dirty="0">
                <a:latin typeface="Cambria"/>
                <a:cs typeface="Cambria"/>
              </a:rPr>
              <a:t>as </a:t>
            </a:r>
            <a:r>
              <a:rPr sz="1700" spc="75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between</a:t>
            </a:r>
            <a:r>
              <a:rPr sz="1700" spc="8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uses,</a:t>
            </a:r>
            <a:r>
              <a:rPr sz="1700" spc="9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users </a:t>
            </a:r>
            <a:r>
              <a:rPr sz="1700" spc="45" dirty="0">
                <a:latin typeface="Cambria"/>
                <a:cs typeface="Cambria"/>
              </a:rPr>
              <a:t>sectors,</a:t>
            </a:r>
            <a:r>
              <a:rPr sz="1700" spc="50" dirty="0">
                <a:latin typeface="Cambria"/>
                <a:cs typeface="Cambria"/>
              </a:rPr>
              <a:t> </a:t>
            </a:r>
            <a:r>
              <a:rPr sz="1700" spc="80" dirty="0">
                <a:latin typeface="Cambria"/>
                <a:cs typeface="Cambria"/>
              </a:rPr>
              <a:t>states,</a:t>
            </a:r>
            <a:r>
              <a:rPr sz="1700" spc="75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countries</a:t>
            </a:r>
            <a:r>
              <a:rPr sz="1700" spc="6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and</a:t>
            </a:r>
            <a:r>
              <a:rPr sz="1700" spc="11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generations.</a:t>
            </a:r>
            <a:endParaRPr sz="1700">
              <a:latin typeface="Cambria"/>
              <a:cs typeface="Cambria"/>
            </a:endParaRPr>
          </a:p>
          <a:p>
            <a:pPr marL="12700" marR="5080" algn="just">
              <a:lnSpc>
                <a:spcPct val="80100"/>
              </a:lnSpc>
              <a:spcBef>
                <a:spcPts val="615"/>
              </a:spcBef>
            </a:pPr>
            <a:r>
              <a:rPr sz="1700" spc="55" dirty="0">
                <a:latin typeface="Cambria"/>
                <a:cs typeface="Cambria"/>
              </a:rPr>
              <a:t>7. </a:t>
            </a:r>
            <a:r>
              <a:rPr sz="1700" spc="65" dirty="0">
                <a:latin typeface="Cambria"/>
                <a:cs typeface="Cambria"/>
              </a:rPr>
              <a:t>Different </a:t>
            </a:r>
            <a:r>
              <a:rPr sz="1700" spc="70" dirty="0">
                <a:latin typeface="Cambria"/>
                <a:cs typeface="Cambria"/>
              </a:rPr>
              <a:t>state </a:t>
            </a:r>
            <a:r>
              <a:rPr sz="1700" spc="45" dirty="0">
                <a:latin typeface="Cambria"/>
                <a:cs typeface="Cambria"/>
              </a:rPr>
              <a:t>governments </a:t>
            </a:r>
            <a:r>
              <a:rPr sz="1700" spc="60" dirty="0">
                <a:latin typeface="Cambria"/>
                <a:cs typeface="Cambria"/>
              </a:rPr>
              <a:t>tend </a:t>
            </a:r>
            <a:r>
              <a:rPr sz="1700" spc="5" dirty="0">
                <a:latin typeface="Cambria"/>
                <a:cs typeface="Cambria"/>
              </a:rPr>
              <a:t>to </a:t>
            </a:r>
            <a:r>
              <a:rPr sz="1700" spc="35" dirty="0">
                <a:latin typeface="Cambria"/>
                <a:cs typeface="Cambria"/>
              </a:rPr>
              <a:t>adopt </a:t>
            </a:r>
            <a:r>
              <a:rPr sz="1700" spc="45" dirty="0">
                <a:latin typeface="Cambria"/>
                <a:cs typeface="Cambria"/>
              </a:rPr>
              <a:t>different </a:t>
            </a:r>
            <a:r>
              <a:rPr sz="1700" spc="30" dirty="0">
                <a:latin typeface="Cambria"/>
                <a:cs typeface="Cambria"/>
              </a:rPr>
              <a:t>positions </a:t>
            </a:r>
            <a:r>
              <a:rPr sz="1700" spc="25" dirty="0">
                <a:latin typeface="Cambria"/>
                <a:cs typeface="Cambria"/>
              </a:rPr>
              <a:t>on </a:t>
            </a:r>
            <a:r>
              <a:rPr sz="1700" spc="70" dirty="0">
                <a:latin typeface="Cambria"/>
                <a:cs typeface="Cambria"/>
              </a:rPr>
              <a:t>the </a:t>
            </a:r>
            <a:r>
              <a:rPr sz="1700" spc="65" dirty="0">
                <a:latin typeface="Cambria"/>
                <a:cs typeface="Cambria"/>
              </a:rPr>
              <a:t>rights </a:t>
            </a:r>
            <a:r>
              <a:rPr sz="1700" spc="10" dirty="0">
                <a:latin typeface="Cambria"/>
                <a:cs typeface="Cambria"/>
              </a:rPr>
              <a:t>of </a:t>
            </a:r>
            <a:r>
              <a:rPr sz="1700" spc="15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different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95" dirty="0">
                <a:latin typeface="Cambria"/>
                <a:cs typeface="Cambria"/>
              </a:rPr>
              <a:t>States </a:t>
            </a:r>
            <a:r>
              <a:rPr sz="1700" spc="15" dirty="0">
                <a:latin typeface="Cambria"/>
                <a:cs typeface="Cambria"/>
              </a:rPr>
              <a:t>over</a:t>
            </a:r>
            <a:r>
              <a:rPr sz="1700" spc="20" dirty="0">
                <a:latin typeface="Cambria"/>
                <a:cs typeface="Cambria"/>
              </a:rPr>
              <a:t> </a:t>
            </a:r>
            <a:r>
              <a:rPr sz="1700" spc="65" dirty="0">
                <a:latin typeface="Cambria"/>
                <a:cs typeface="Cambria"/>
              </a:rPr>
              <a:t>the</a:t>
            </a:r>
            <a:r>
              <a:rPr sz="1700" spc="7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waters</a:t>
            </a:r>
            <a:r>
              <a:rPr sz="1700" spc="55" dirty="0">
                <a:latin typeface="Cambria"/>
                <a:cs typeface="Cambria"/>
              </a:rPr>
              <a:t> </a:t>
            </a:r>
            <a:r>
              <a:rPr sz="1700" spc="-5" dirty="0">
                <a:latin typeface="Cambria"/>
                <a:cs typeface="Cambria"/>
              </a:rPr>
              <a:t>of</a:t>
            </a:r>
            <a:r>
              <a:rPr sz="1700" dirty="0">
                <a:latin typeface="Cambria"/>
                <a:cs typeface="Cambria"/>
              </a:rPr>
              <a:t>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45" dirty="0">
                <a:latin typeface="Cambria"/>
                <a:cs typeface="Cambria"/>
              </a:rPr>
              <a:t>river</a:t>
            </a:r>
            <a:r>
              <a:rPr sz="1700" spc="50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basin. </a:t>
            </a:r>
            <a:r>
              <a:rPr sz="1700" spc="170" dirty="0">
                <a:latin typeface="Cambria"/>
                <a:cs typeface="Cambria"/>
              </a:rPr>
              <a:t>A </a:t>
            </a:r>
            <a:r>
              <a:rPr sz="1700" spc="70" dirty="0">
                <a:latin typeface="Cambria"/>
                <a:cs typeface="Cambria"/>
              </a:rPr>
              <a:t>national </a:t>
            </a:r>
            <a:r>
              <a:rPr sz="1700" spc="75" dirty="0">
                <a:latin typeface="Cambria"/>
                <a:cs typeface="Cambria"/>
              </a:rPr>
              <a:t>statement </a:t>
            </a:r>
            <a:r>
              <a:rPr sz="1700" spc="-10" dirty="0">
                <a:latin typeface="Cambria"/>
                <a:cs typeface="Cambria"/>
              </a:rPr>
              <a:t>of</a:t>
            </a:r>
            <a:r>
              <a:rPr sz="1700" spc="-5" dirty="0">
                <a:latin typeface="Cambria"/>
                <a:cs typeface="Cambria"/>
              </a:rPr>
              <a:t> </a:t>
            </a:r>
            <a:r>
              <a:rPr sz="1700" spc="70" dirty="0">
                <a:latin typeface="Cambria"/>
                <a:cs typeface="Cambria"/>
              </a:rPr>
              <a:t>the </a:t>
            </a:r>
            <a:r>
              <a:rPr sz="1700" spc="7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general </a:t>
            </a:r>
            <a:r>
              <a:rPr sz="1700" spc="65" dirty="0">
                <a:latin typeface="Cambria"/>
                <a:cs typeface="Cambria"/>
              </a:rPr>
              <a:t>legal </a:t>
            </a:r>
            <a:r>
              <a:rPr sz="1700" spc="35" dirty="0">
                <a:latin typeface="Cambria"/>
                <a:cs typeface="Cambria"/>
              </a:rPr>
              <a:t>position </a:t>
            </a:r>
            <a:r>
              <a:rPr sz="1700" spc="70" dirty="0">
                <a:latin typeface="Cambria"/>
                <a:cs typeface="Cambria"/>
              </a:rPr>
              <a:t>and </a:t>
            </a:r>
            <a:r>
              <a:rPr sz="1700" spc="45" dirty="0">
                <a:latin typeface="Cambria"/>
                <a:cs typeface="Cambria"/>
              </a:rPr>
              <a:t>principles </a:t>
            </a:r>
            <a:r>
              <a:rPr sz="1700" spc="90" dirty="0">
                <a:latin typeface="Cambria"/>
                <a:cs typeface="Cambria"/>
              </a:rPr>
              <a:t>that </a:t>
            </a:r>
            <a:r>
              <a:rPr sz="1700" spc="45" dirty="0">
                <a:latin typeface="Cambria"/>
                <a:cs typeface="Cambria"/>
              </a:rPr>
              <a:t>should </a:t>
            </a:r>
            <a:r>
              <a:rPr sz="1700" spc="35" dirty="0">
                <a:latin typeface="Cambria"/>
                <a:cs typeface="Cambria"/>
              </a:rPr>
              <a:t>govern </a:t>
            </a:r>
            <a:r>
              <a:rPr sz="1700" spc="60" dirty="0">
                <a:latin typeface="Cambria"/>
                <a:cs typeface="Cambria"/>
              </a:rPr>
              <a:t>such </a:t>
            </a:r>
            <a:r>
              <a:rPr sz="1700" spc="50" dirty="0">
                <a:latin typeface="Cambria"/>
                <a:cs typeface="Cambria"/>
              </a:rPr>
              <a:t>cases </a:t>
            </a:r>
            <a:r>
              <a:rPr sz="1700" spc="70" dirty="0">
                <a:latin typeface="Cambria"/>
                <a:cs typeface="Cambria"/>
              </a:rPr>
              <a:t>in </a:t>
            </a:r>
            <a:r>
              <a:rPr sz="1700" spc="114" dirty="0">
                <a:latin typeface="Cambria"/>
                <a:cs typeface="Cambria"/>
              </a:rPr>
              <a:t>a </a:t>
            </a:r>
            <a:r>
              <a:rPr sz="1700" spc="45" dirty="0">
                <a:latin typeface="Cambria"/>
                <a:cs typeface="Cambria"/>
              </a:rPr>
              <a:t>desirable </a:t>
            </a:r>
            <a:r>
              <a:rPr sz="1700" spc="50" dirty="0">
                <a:latin typeface="Cambria"/>
                <a:cs typeface="Cambria"/>
              </a:rPr>
              <a:t> way</a:t>
            </a:r>
            <a:r>
              <a:rPr sz="1700" spc="170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should</a:t>
            </a:r>
            <a:r>
              <a:rPr sz="1700" spc="190" dirty="0">
                <a:latin typeface="Cambria"/>
                <a:cs typeface="Cambria"/>
              </a:rPr>
              <a:t> </a:t>
            </a:r>
            <a:r>
              <a:rPr sz="1700" spc="10" dirty="0">
                <a:latin typeface="Cambria"/>
                <a:cs typeface="Cambria"/>
              </a:rPr>
              <a:t>be</a:t>
            </a:r>
            <a:r>
              <a:rPr sz="1700" spc="185" dirty="0">
                <a:latin typeface="Cambria"/>
                <a:cs typeface="Cambria"/>
              </a:rPr>
              <a:t> </a:t>
            </a:r>
            <a:r>
              <a:rPr sz="1700" spc="40" dirty="0">
                <a:latin typeface="Cambria"/>
                <a:cs typeface="Cambria"/>
              </a:rPr>
              <a:t>required</a:t>
            </a:r>
            <a:r>
              <a:rPr sz="1700" spc="195" dirty="0">
                <a:latin typeface="Cambria"/>
                <a:cs typeface="Cambria"/>
              </a:rPr>
              <a:t> </a:t>
            </a:r>
            <a:r>
              <a:rPr sz="1700" spc="85" dirty="0">
                <a:latin typeface="Cambria"/>
                <a:cs typeface="Cambria"/>
              </a:rPr>
              <a:t>i.e.</a:t>
            </a:r>
            <a:r>
              <a:rPr sz="1700" spc="160" dirty="0">
                <a:latin typeface="Cambria"/>
                <a:cs typeface="Cambria"/>
              </a:rPr>
              <a:t> </a:t>
            </a:r>
            <a:r>
              <a:rPr sz="1700" spc="80" dirty="0">
                <a:latin typeface="Cambria"/>
                <a:cs typeface="Cambria"/>
              </a:rPr>
              <a:t>as</a:t>
            </a:r>
            <a:r>
              <a:rPr sz="1700" spc="17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nation</a:t>
            </a:r>
            <a:r>
              <a:rPr sz="1700" spc="17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water</a:t>
            </a:r>
            <a:r>
              <a:rPr sz="1700" spc="195" dirty="0">
                <a:latin typeface="Cambria"/>
                <a:cs typeface="Cambria"/>
              </a:rPr>
              <a:t> </a:t>
            </a:r>
            <a:r>
              <a:rPr sz="1700" spc="50" dirty="0">
                <a:latin typeface="Cambria"/>
                <a:cs typeface="Cambria"/>
              </a:rPr>
              <a:t>polity.</a:t>
            </a:r>
            <a:r>
              <a:rPr sz="1700" spc="180" dirty="0">
                <a:latin typeface="Cambria"/>
                <a:cs typeface="Cambria"/>
              </a:rPr>
              <a:t> </a:t>
            </a:r>
            <a:r>
              <a:rPr sz="1700" spc="75" dirty="0">
                <a:latin typeface="Cambria"/>
                <a:cs typeface="Cambria"/>
              </a:rPr>
              <a:t>Hence</a:t>
            </a:r>
            <a:r>
              <a:rPr sz="1700" spc="165" dirty="0">
                <a:latin typeface="Cambria"/>
                <a:cs typeface="Cambria"/>
              </a:rPr>
              <a:t> </a:t>
            </a:r>
            <a:r>
              <a:rPr sz="1700" spc="114" dirty="0">
                <a:latin typeface="Cambria"/>
                <a:cs typeface="Cambria"/>
              </a:rPr>
              <a:t>a</a:t>
            </a:r>
            <a:r>
              <a:rPr sz="1700" spc="165" dirty="0">
                <a:latin typeface="Cambria"/>
                <a:cs typeface="Cambria"/>
              </a:rPr>
              <a:t> </a:t>
            </a:r>
            <a:r>
              <a:rPr sz="1700" spc="85" dirty="0">
                <a:latin typeface="Cambria"/>
                <a:cs typeface="Cambria"/>
              </a:rPr>
              <a:t>National</a:t>
            </a:r>
            <a:r>
              <a:rPr sz="1700" spc="155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water</a:t>
            </a:r>
            <a:r>
              <a:rPr sz="1700" spc="190" dirty="0">
                <a:latin typeface="Cambria"/>
                <a:cs typeface="Cambria"/>
              </a:rPr>
              <a:t> </a:t>
            </a:r>
            <a:r>
              <a:rPr sz="1700" spc="25" dirty="0">
                <a:latin typeface="Cambria"/>
                <a:cs typeface="Cambria"/>
              </a:rPr>
              <a:t>policy </a:t>
            </a:r>
            <a:r>
              <a:rPr sz="1700" spc="-365" dirty="0">
                <a:latin typeface="Cambria"/>
                <a:cs typeface="Cambria"/>
              </a:rPr>
              <a:t> </a:t>
            </a:r>
            <a:r>
              <a:rPr sz="1700" spc="55" dirty="0">
                <a:latin typeface="Cambria"/>
                <a:cs typeface="Cambria"/>
              </a:rPr>
              <a:t>is</a:t>
            </a:r>
            <a:r>
              <a:rPr sz="1700" spc="100" dirty="0">
                <a:latin typeface="Cambria"/>
                <a:cs typeface="Cambria"/>
              </a:rPr>
              <a:t> </a:t>
            </a:r>
            <a:r>
              <a:rPr sz="1700" spc="60" dirty="0">
                <a:latin typeface="Cambria"/>
                <a:cs typeface="Cambria"/>
              </a:rPr>
              <a:t>necessary.</a:t>
            </a:r>
            <a:endParaRPr sz="17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00" y="304800"/>
              <a:ext cx="8458200" cy="5867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800" y="304800"/>
              <a:ext cx="8534400" cy="5943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304800"/>
              <a:ext cx="8534400" cy="5943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304" y="155447"/>
            <a:ext cx="8845550" cy="6556375"/>
            <a:chOff x="146304" y="155447"/>
            <a:chExt cx="8845550" cy="6556375"/>
          </a:xfrm>
        </p:grpSpPr>
        <p:sp>
          <p:nvSpPr>
            <p:cNvPr id="3" name="object 3"/>
            <p:cNvSpPr/>
            <p:nvPr/>
          </p:nvSpPr>
          <p:spPr>
            <a:xfrm>
              <a:off x="146304" y="6391656"/>
              <a:ext cx="8833485" cy="311150"/>
            </a:xfrm>
            <a:custGeom>
              <a:avLst/>
              <a:gdLst/>
              <a:ahLst/>
              <a:cxnLst/>
              <a:rect l="l" t="t" r="r" b="b"/>
              <a:pathLst>
                <a:path w="8833485" h="311150">
                  <a:moveTo>
                    <a:pt x="8833104" y="0"/>
                  </a:moveTo>
                  <a:lnTo>
                    <a:pt x="0" y="0"/>
                  </a:lnTo>
                  <a:lnTo>
                    <a:pt x="0" y="310896"/>
                  </a:lnTo>
                  <a:lnTo>
                    <a:pt x="8833104" y="310896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3924" y="160019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00" y="304800"/>
              <a:ext cx="8305800" cy="547956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881376" y="410921"/>
            <a:ext cx="337502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spc="5" dirty="0">
                <a:latin typeface="Georgia"/>
                <a:cs typeface="Georgia"/>
              </a:rPr>
              <a:t>On-Farm</a:t>
            </a:r>
            <a:r>
              <a:rPr sz="3300" spc="-135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Systems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487804"/>
            <a:ext cx="8350884" cy="450977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287020" marR="5715" indent="-274955">
              <a:lnSpc>
                <a:spcPts val="2020"/>
              </a:lnSpc>
              <a:spcBef>
                <a:spcPts val="59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  <a:tab pos="1417955" algn="l"/>
                <a:tab pos="3381375" algn="l"/>
                <a:tab pos="4375785" algn="l"/>
                <a:tab pos="4854575" algn="l"/>
                <a:tab pos="5720080" algn="l"/>
                <a:tab pos="6080125" algn="l"/>
                <a:tab pos="6930390" algn="l"/>
                <a:tab pos="7470775" algn="l"/>
                <a:tab pos="8077200" algn="l"/>
              </a:tabLst>
            </a:pPr>
            <a:r>
              <a:rPr sz="2100" spc="15" dirty="0">
                <a:latin typeface="Times New Roman"/>
                <a:cs typeface="Times New Roman"/>
              </a:rPr>
              <a:t>O</a:t>
            </a:r>
            <a:r>
              <a:rPr sz="2100" spc="5" dirty="0">
                <a:latin typeface="Times New Roman"/>
                <a:cs typeface="Times New Roman"/>
              </a:rPr>
              <a:t>n</a:t>
            </a:r>
            <a:r>
              <a:rPr sz="2100" spc="-35" dirty="0">
                <a:latin typeface="Times New Roman"/>
                <a:cs typeface="Times New Roman"/>
              </a:rPr>
              <a:t>-</a:t>
            </a:r>
            <a:r>
              <a:rPr sz="2100" spc="-45" dirty="0">
                <a:latin typeface="Times New Roman"/>
                <a:cs typeface="Times New Roman"/>
              </a:rPr>
              <a:t>F</a:t>
            </a:r>
            <a:r>
              <a:rPr sz="2100" spc="25" dirty="0">
                <a:latin typeface="Times New Roman"/>
                <a:cs typeface="Times New Roman"/>
              </a:rPr>
              <a:t>a</a:t>
            </a:r>
            <a:r>
              <a:rPr sz="2100" spc="10" dirty="0">
                <a:latin typeface="Times New Roman"/>
                <a:cs typeface="Times New Roman"/>
              </a:rPr>
              <a:t>r</a:t>
            </a:r>
            <a:r>
              <a:rPr sz="2100" spc="5" dirty="0">
                <a:latin typeface="Times New Roman"/>
                <a:cs typeface="Times New Roman"/>
              </a:rPr>
              <a:t>m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-35" dirty="0">
                <a:latin typeface="Times New Roman"/>
                <a:cs typeface="Times New Roman"/>
              </a:rPr>
              <a:t>m</a:t>
            </a:r>
            <a:r>
              <a:rPr sz="2100" spc="-15" dirty="0">
                <a:latin typeface="Times New Roman"/>
                <a:cs typeface="Times New Roman"/>
              </a:rPr>
              <a:t>i</a:t>
            </a:r>
            <a:r>
              <a:rPr sz="2100" spc="25" dirty="0">
                <a:latin typeface="Times New Roman"/>
                <a:cs typeface="Times New Roman"/>
              </a:rPr>
              <a:t>c</a:t>
            </a:r>
            <a:r>
              <a:rPr sz="2100" spc="-10" dirty="0">
                <a:latin typeface="Times New Roman"/>
                <a:cs typeface="Times New Roman"/>
              </a:rPr>
              <a:t>r</a:t>
            </a:r>
            <a:r>
              <a:rPr sz="2100" spc="30" dirty="0">
                <a:latin typeface="Times New Roman"/>
                <a:cs typeface="Times New Roman"/>
              </a:rPr>
              <a:t>o</a:t>
            </a:r>
            <a:r>
              <a:rPr sz="2100" spc="-35" dirty="0">
                <a:latin typeface="Times New Roman"/>
                <a:cs typeface="Times New Roman"/>
              </a:rPr>
              <a:t>-</a:t>
            </a:r>
            <a:r>
              <a:rPr sz="2100" spc="5" dirty="0">
                <a:latin typeface="Times New Roman"/>
                <a:cs typeface="Times New Roman"/>
              </a:rPr>
              <a:t>ca</a:t>
            </a:r>
            <a:r>
              <a:rPr sz="2100" spc="-15" dirty="0">
                <a:latin typeface="Times New Roman"/>
                <a:cs typeface="Times New Roman"/>
              </a:rPr>
              <a:t>t</a:t>
            </a:r>
            <a:r>
              <a:rPr sz="2100" spc="5" dirty="0">
                <a:latin typeface="Times New Roman"/>
                <a:cs typeface="Times New Roman"/>
              </a:rPr>
              <a:t>c</a:t>
            </a:r>
            <a:r>
              <a:rPr sz="2100" spc="25" dirty="0">
                <a:latin typeface="Times New Roman"/>
                <a:cs typeface="Times New Roman"/>
              </a:rPr>
              <a:t>h</a:t>
            </a:r>
            <a:r>
              <a:rPr sz="2100" spc="-35" dirty="0">
                <a:latin typeface="Times New Roman"/>
                <a:cs typeface="Times New Roman"/>
              </a:rPr>
              <a:t>m</a:t>
            </a:r>
            <a:r>
              <a:rPr sz="2100" dirty="0">
                <a:latin typeface="Times New Roman"/>
                <a:cs typeface="Times New Roman"/>
              </a:rPr>
              <a:t>ent	</a:t>
            </a:r>
            <a:r>
              <a:rPr sz="2100" spc="15" dirty="0">
                <a:latin typeface="Times New Roman"/>
                <a:cs typeface="Times New Roman"/>
              </a:rPr>
              <a:t>s</a:t>
            </a:r>
            <a:r>
              <a:rPr sz="2100" spc="-45" dirty="0">
                <a:latin typeface="Times New Roman"/>
                <a:cs typeface="Times New Roman"/>
              </a:rPr>
              <a:t>y</a:t>
            </a:r>
            <a:r>
              <a:rPr sz="2100" dirty="0">
                <a:latin typeface="Times New Roman"/>
                <a:cs typeface="Times New Roman"/>
              </a:rPr>
              <a:t>s</a:t>
            </a:r>
            <a:r>
              <a:rPr sz="2100" spc="-20" dirty="0">
                <a:latin typeface="Times New Roman"/>
                <a:cs typeface="Times New Roman"/>
              </a:rPr>
              <a:t>t</a:t>
            </a:r>
            <a:r>
              <a:rPr sz="2100" spc="25" dirty="0">
                <a:latin typeface="Times New Roman"/>
                <a:cs typeface="Times New Roman"/>
              </a:rPr>
              <a:t>e</a:t>
            </a:r>
            <a:r>
              <a:rPr sz="2100" spc="-30" dirty="0">
                <a:latin typeface="Times New Roman"/>
                <a:cs typeface="Times New Roman"/>
              </a:rPr>
              <a:t>m</a:t>
            </a:r>
            <a:r>
              <a:rPr sz="2100" dirty="0">
                <a:latin typeface="Times New Roman"/>
                <a:cs typeface="Times New Roman"/>
              </a:rPr>
              <a:t>s	are	si</a:t>
            </a:r>
            <a:r>
              <a:rPr sz="2100" spc="-35" dirty="0">
                <a:latin typeface="Times New Roman"/>
                <a:cs typeface="Times New Roman"/>
              </a:rPr>
              <a:t>m</a:t>
            </a:r>
            <a:r>
              <a:rPr sz="2100" spc="25" dirty="0">
                <a:latin typeface="Times New Roman"/>
                <a:cs typeface="Times New Roman"/>
              </a:rPr>
              <a:t>p</a:t>
            </a:r>
            <a:r>
              <a:rPr sz="2100" spc="-15" dirty="0">
                <a:latin typeface="Times New Roman"/>
                <a:cs typeface="Times New Roman"/>
              </a:rPr>
              <a:t>l</a:t>
            </a:r>
            <a:r>
              <a:rPr sz="2100" spc="5" dirty="0">
                <a:latin typeface="Times New Roman"/>
                <a:cs typeface="Times New Roman"/>
              </a:rPr>
              <a:t>e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-15" dirty="0">
                <a:latin typeface="Times New Roman"/>
                <a:cs typeface="Times New Roman"/>
              </a:rPr>
              <a:t>i</a:t>
            </a:r>
            <a:r>
              <a:rPr sz="2100" spc="5" dirty="0">
                <a:latin typeface="Times New Roman"/>
                <a:cs typeface="Times New Roman"/>
              </a:rPr>
              <a:t>n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5" dirty="0">
                <a:latin typeface="Times New Roman"/>
                <a:cs typeface="Times New Roman"/>
              </a:rPr>
              <a:t>de</a:t>
            </a:r>
            <a:r>
              <a:rPr sz="2100" spc="-10" dirty="0">
                <a:latin typeface="Times New Roman"/>
                <a:cs typeface="Times New Roman"/>
              </a:rPr>
              <a:t>s</a:t>
            </a:r>
            <a:r>
              <a:rPr sz="2100" spc="-15" dirty="0">
                <a:latin typeface="Times New Roman"/>
                <a:cs typeface="Times New Roman"/>
              </a:rPr>
              <a:t>i</a:t>
            </a:r>
            <a:r>
              <a:rPr sz="2100" spc="5" dirty="0">
                <a:latin typeface="Times New Roman"/>
                <a:cs typeface="Times New Roman"/>
              </a:rPr>
              <a:t>gn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5" dirty="0">
                <a:latin typeface="Times New Roman"/>
                <a:cs typeface="Times New Roman"/>
              </a:rPr>
              <a:t>and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-35" dirty="0">
                <a:latin typeface="Times New Roman"/>
                <a:cs typeface="Times New Roman"/>
              </a:rPr>
              <a:t>m</a:t>
            </a:r>
            <a:r>
              <a:rPr sz="2100" spc="25" dirty="0">
                <a:latin typeface="Times New Roman"/>
                <a:cs typeface="Times New Roman"/>
              </a:rPr>
              <a:t>a</a:t>
            </a:r>
            <a:r>
              <a:rPr sz="2100" spc="5" dirty="0">
                <a:latin typeface="Times New Roman"/>
                <a:cs typeface="Times New Roman"/>
              </a:rPr>
              <a:t>y</a:t>
            </a:r>
            <a:r>
              <a:rPr sz="2100" dirty="0">
                <a:latin typeface="Times New Roman"/>
                <a:cs typeface="Times New Roman"/>
              </a:rPr>
              <a:t>	</a:t>
            </a:r>
            <a:r>
              <a:rPr sz="2100" spc="20" dirty="0">
                <a:latin typeface="Times New Roman"/>
                <a:cs typeface="Times New Roman"/>
              </a:rPr>
              <a:t>be  </a:t>
            </a:r>
            <a:r>
              <a:rPr sz="2100" dirty="0">
                <a:latin typeface="Times New Roman"/>
                <a:cs typeface="Times New Roman"/>
              </a:rPr>
              <a:t>constructed at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low</a:t>
            </a:r>
            <a:r>
              <a:rPr sz="2100" spc="1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cost,</a:t>
            </a:r>
            <a:r>
              <a:rPr sz="2100" spc="-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making</a:t>
            </a:r>
            <a:r>
              <a:rPr sz="2100" spc="3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them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easily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replicable</a:t>
            </a:r>
            <a:r>
              <a:rPr sz="2100" spc="5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and</a:t>
            </a:r>
            <a:r>
              <a:rPr sz="2100" spc="-2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adaptable.</a:t>
            </a:r>
            <a:endParaRPr sz="2100">
              <a:latin typeface="Times New Roman"/>
              <a:cs typeface="Times New Roman"/>
            </a:endParaRPr>
          </a:p>
          <a:p>
            <a:pPr marL="287020" marR="5715" indent="-274955">
              <a:lnSpc>
                <a:spcPts val="2020"/>
              </a:lnSpc>
              <a:spcBef>
                <a:spcPts val="500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spc="5" dirty="0">
                <a:latin typeface="Times New Roman"/>
                <a:cs typeface="Times New Roman"/>
              </a:rPr>
              <a:t>They</a:t>
            </a:r>
            <a:r>
              <a:rPr sz="2100" spc="10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have</a:t>
            </a:r>
            <a:r>
              <a:rPr sz="2100" spc="15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higher</a:t>
            </a:r>
            <a:r>
              <a:rPr sz="2100" spc="14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runoff</a:t>
            </a:r>
            <a:r>
              <a:rPr sz="2100" spc="14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efficiency</a:t>
            </a:r>
            <a:r>
              <a:rPr sz="2100" spc="12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than</a:t>
            </a:r>
            <a:r>
              <a:rPr sz="2100" spc="15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macro-catchment</a:t>
            </a:r>
            <a:r>
              <a:rPr sz="2100" spc="14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systems</a:t>
            </a:r>
            <a:r>
              <a:rPr sz="2100" spc="15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and</a:t>
            </a:r>
            <a:r>
              <a:rPr sz="2100" spc="15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do </a:t>
            </a:r>
            <a:r>
              <a:rPr sz="2100" spc="-509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not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usually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need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water</a:t>
            </a:r>
            <a:r>
              <a:rPr sz="2100" spc="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conveyance</a:t>
            </a:r>
            <a:r>
              <a:rPr sz="2100" spc="45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system.</a:t>
            </a:r>
            <a:endParaRPr sz="2100">
              <a:latin typeface="Times New Roman"/>
              <a:cs typeface="Times New Roman"/>
            </a:endParaRPr>
          </a:p>
          <a:p>
            <a:pPr marL="287020" indent="-274955">
              <a:lnSpc>
                <a:spcPts val="2270"/>
              </a:lnSpc>
              <a:spcBef>
                <a:spcPts val="10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spc="5" dirty="0">
                <a:latin typeface="Times New Roman"/>
                <a:cs typeface="Times New Roman"/>
              </a:rPr>
              <a:t>They</a:t>
            </a:r>
            <a:r>
              <a:rPr sz="2100" spc="22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allow</a:t>
            </a:r>
            <a:r>
              <a:rPr sz="2100" spc="26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soil</a:t>
            </a:r>
            <a:r>
              <a:rPr sz="2100" spc="26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erosion</a:t>
            </a:r>
            <a:r>
              <a:rPr sz="2100" spc="27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to</a:t>
            </a:r>
            <a:r>
              <a:rPr sz="2100" spc="29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be</a:t>
            </a:r>
            <a:r>
              <a:rPr sz="2100" spc="27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controlled</a:t>
            </a:r>
            <a:r>
              <a:rPr sz="2100" spc="26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and</a:t>
            </a:r>
            <a:r>
              <a:rPr sz="2100" spc="26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sediments</a:t>
            </a:r>
            <a:r>
              <a:rPr sz="2100" spc="29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to</a:t>
            </a:r>
            <a:r>
              <a:rPr sz="2100" spc="27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be</a:t>
            </a:r>
            <a:r>
              <a:rPr sz="2100" spc="27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directed</a:t>
            </a:r>
            <a:r>
              <a:rPr sz="2100" spc="27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to</a:t>
            </a:r>
            <a:endParaRPr sz="2100">
              <a:latin typeface="Times New Roman"/>
              <a:cs typeface="Times New Roman"/>
            </a:endParaRPr>
          </a:p>
          <a:p>
            <a:pPr marL="287020">
              <a:lnSpc>
                <a:spcPts val="2270"/>
              </a:lnSpc>
            </a:pPr>
            <a:r>
              <a:rPr sz="2100" spc="-5" dirty="0">
                <a:latin typeface="Times New Roman"/>
                <a:cs typeface="Times New Roman"/>
              </a:rPr>
              <a:t>settle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in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the</a:t>
            </a:r>
            <a:r>
              <a:rPr sz="2100" spc="1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cultivated</a:t>
            </a:r>
            <a:r>
              <a:rPr sz="2100" spc="3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area.</a:t>
            </a:r>
            <a:endParaRPr sz="2100">
              <a:latin typeface="Times New Roman"/>
              <a:cs typeface="Times New Roman"/>
            </a:endParaRPr>
          </a:p>
          <a:p>
            <a:pPr marL="287020" marR="7620" indent="-274955" algn="just">
              <a:lnSpc>
                <a:spcPct val="80000"/>
              </a:lnSpc>
              <a:spcBef>
                <a:spcPts val="50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655" algn="l"/>
              </a:tabLst>
            </a:pPr>
            <a:r>
              <a:rPr sz="2100" dirty="0">
                <a:latin typeface="Times New Roman"/>
                <a:cs typeface="Times New Roman"/>
              </a:rPr>
              <a:t>Suitable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land-based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micro-catchment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techniques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exist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for</a:t>
            </a:r>
            <a:r>
              <a:rPr sz="2100" spc="5" dirty="0">
                <a:latin typeface="Times New Roman"/>
                <a:cs typeface="Times New Roman"/>
              </a:rPr>
              <a:t> any </a:t>
            </a:r>
            <a:r>
              <a:rPr sz="2100" dirty="0">
                <a:latin typeface="Times New Roman"/>
                <a:cs typeface="Times New Roman"/>
              </a:rPr>
              <a:t>slope</a:t>
            </a:r>
            <a:r>
              <a:rPr sz="2100" spc="52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or 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crop. </a:t>
            </a:r>
            <a:r>
              <a:rPr sz="2100" spc="-15" dirty="0">
                <a:latin typeface="Times New Roman"/>
                <a:cs typeface="Times New Roman"/>
              </a:rPr>
              <a:t>However, </a:t>
            </a:r>
            <a:r>
              <a:rPr sz="2100" spc="-5" dirty="0">
                <a:latin typeface="Times New Roman"/>
                <a:cs typeface="Times New Roman"/>
              </a:rPr>
              <a:t>these </a:t>
            </a:r>
            <a:r>
              <a:rPr sz="2100" spc="-10" dirty="0">
                <a:latin typeface="Times New Roman"/>
                <a:cs typeface="Times New Roman"/>
              </a:rPr>
              <a:t>systems </a:t>
            </a:r>
            <a:r>
              <a:rPr sz="2100" dirty="0">
                <a:latin typeface="Times New Roman"/>
                <a:cs typeface="Times New Roman"/>
              </a:rPr>
              <a:t>generally </a:t>
            </a:r>
            <a:r>
              <a:rPr sz="2100" spc="-5" dirty="0">
                <a:latin typeface="Times New Roman"/>
                <a:cs typeface="Times New Roman"/>
              </a:rPr>
              <a:t>require </a:t>
            </a:r>
            <a:r>
              <a:rPr sz="2100" dirty="0">
                <a:latin typeface="Times New Roman"/>
                <a:cs typeface="Times New Roman"/>
              </a:rPr>
              <a:t>continuous </a:t>
            </a:r>
            <a:r>
              <a:rPr sz="2100" spc="-5" dirty="0">
                <a:latin typeface="Times New Roman"/>
                <a:cs typeface="Times New Roman"/>
              </a:rPr>
              <a:t>maintenance 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with</a:t>
            </a:r>
            <a:r>
              <a:rPr sz="2100" spc="2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relatively</a:t>
            </a:r>
            <a:r>
              <a:rPr sz="2100" spc="5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high labour</a:t>
            </a:r>
            <a:r>
              <a:rPr sz="2100" spc="-1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input.</a:t>
            </a:r>
            <a:endParaRPr sz="2100">
              <a:latin typeface="Times New Roman"/>
              <a:cs typeface="Times New Roman"/>
            </a:endParaRPr>
          </a:p>
          <a:p>
            <a:pPr marL="287020" marR="5080" indent="-274955" algn="just">
              <a:lnSpc>
                <a:spcPts val="2020"/>
              </a:lnSpc>
              <a:spcBef>
                <a:spcPts val="484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354965" algn="l"/>
              </a:tabLst>
            </a:pPr>
            <a:r>
              <a:rPr dirty="0"/>
              <a:t>	</a:t>
            </a:r>
            <a:r>
              <a:rPr sz="2100" dirty="0">
                <a:latin typeface="Times New Roman"/>
                <a:cs typeface="Times New Roman"/>
              </a:rPr>
              <a:t>Unlike </a:t>
            </a:r>
            <a:r>
              <a:rPr sz="2100" spc="-5" dirty="0">
                <a:latin typeface="Times New Roman"/>
                <a:cs typeface="Times New Roman"/>
              </a:rPr>
              <a:t>macro-catchment </a:t>
            </a:r>
            <a:r>
              <a:rPr sz="2100" dirty="0">
                <a:latin typeface="Times New Roman"/>
                <a:cs typeface="Times New Roman"/>
              </a:rPr>
              <a:t>systems, </a:t>
            </a:r>
            <a:r>
              <a:rPr sz="2100" spc="-5" dirty="0">
                <a:latin typeface="Times New Roman"/>
                <a:cs typeface="Times New Roman"/>
              </a:rPr>
              <a:t>the </a:t>
            </a:r>
            <a:r>
              <a:rPr sz="2100" dirty="0">
                <a:latin typeface="Times New Roman"/>
                <a:cs typeface="Times New Roman"/>
              </a:rPr>
              <a:t>farmer </a:t>
            </a:r>
            <a:r>
              <a:rPr sz="2100" spc="5" dirty="0">
                <a:latin typeface="Times New Roman"/>
                <a:cs typeface="Times New Roman"/>
              </a:rPr>
              <a:t>has </a:t>
            </a:r>
            <a:r>
              <a:rPr sz="2100" dirty="0">
                <a:latin typeface="Times New Roman"/>
                <a:cs typeface="Times New Roman"/>
              </a:rPr>
              <a:t>control </a:t>
            </a:r>
            <a:r>
              <a:rPr sz="2100" spc="-5" dirty="0">
                <a:latin typeface="Times New Roman"/>
                <a:cs typeface="Times New Roman"/>
              </a:rPr>
              <a:t>within his </a:t>
            </a:r>
            <a:r>
              <a:rPr sz="2100" spc="10" dirty="0">
                <a:latin typeface="Times New Roman"/>
                <a:cs typeface="Times New Roman"/>
              </a:rPr>
              <a:t>farm </a:t>
            </a:r>
            <a:r>
              <a:rPr sz="2100" spc="1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over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both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the</a:t>
            </a:r>
            <a:r>
              <a:rPr sz="2100" dirty="0">
                <a:latin typeface="Times New Roman"/>
                <a:cs typeface="Times New Roman"/>
              </a:rPr>
              <a:t> catchment</a:t>
            </a:r>
            <a:r>
              <a:rPr sz="2100" spc="2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and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the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target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areas.</a:t>
            </a:r>
            <a:endParaRPr sz="2100">
              <a:latin typeface="Times New Roman"/>
              <a:cs typeface="Times New Roman"/>
            </a:endParaRPr>
          </a:p>
          <a:p>
            <a:pPr marL="287020" marR="5080" indent="-274955" algn="just">
              <a:lnSpc>
                <a:spcPct val="80000"/>
              </a:lnSpc>
              <a:spcBef>
                <a:spcPts val="51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655" algn="l"/>
              </a:tabLst>
            </a:pPr>
            <a:r>
              <a:rPr sz="2100" dirty="0">
                <a:latin typeface="Times New Roman"/>
                <a:cs typeface="Times New Roman"/>
              </a:rPr>
              <a:t>All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the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components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of</a:t>
            </a:r>
            <a:r>
              <a:rPr sz="2100" spc="5" dirty="0">
                <a:latin typeface="Times New Roman"/>
                <a:cs typeface="Times New Roman"/>
              </a:rPr>
              <a:t> the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system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are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constructed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inside</a:t>
            </a:r>
            <a:r>
              <a:rPr sz="2100" dirty="0">
                <a:latin typeface="Times New Roman"/>
                <a:cs typeface="Times New Roman"/>
              </a:rPr>
              <a:t> the</a:t>
            </a:r>
            <a:r>
              <a:rPr sz="2100" spc="5" dirty="0">
                <a:latin typeface="Times New Roman"/>
                <a:cs typeface="Times New Roman"/>
              </a:rPr>
              <a:t> farm 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boundaries. </a:t>
            </a:r>
            <a:r>
              <a:rPr sz="2100" spc="5" dirty="0">
                <a:latin typeface="Times New Roman"/>
                <a:cs typeface="Times New Roman"/>
              </a:rPr>
              <a:t>This </a:t>
            </a:r>
            <a:r>
              <a:rPr sz="2100" spc="-5" dirty="0">
                <a:latin typeface="Times New Roman"/>
                <a:cs typeface="Times New Roman"/>
              </a:rPr>
              <a:t>is </a:t>
            </a:r>
            <a:r>
              <a:rPr sz="2100" dirty="0">
                <a:latin typeface="Times New Roman"/>
                <a:cs typeface="Times New Roman"/>
              </a:rPr>
              <a:t>an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advantage from </a:t>
            </a:r>
            <a:r>
              <a:rPr sz="2100" spc="-5" dirty="0">
                <a:latin typeface="Times New Roman"/>
                <a:cs typeface="Times New Roman"/>
              </a:rPr>
              <a:t>the</a:t>
            </a:r>
            <a:r>
              <a:rPr sz="2100" dirty="0">
                <a:latin typeface="Times New Roman"/>
                <a:cs typeface="Times New Roman"/>
              </a:rPr>
              <a:t> point </a:t>
            </a:r>
            <a:r>
              <a:rPr sz="2100" spc="5" dirty="0">
                <a:latin typeface="Times New Roman"/>
                <a:cs typeface="Times New Roman"/>
              </a:rPr>
              <a:t>of  </a:t>
            </a:r>
            <a:r>
              <a:rPr sz="2100" dirty="0">
                <a:latin typeface="Times New Roman"/>
                <a:cs typeface="Times New Roman"/>
              </a:rPr>
              <a:t>view </a:t>
            </a:r>
            <a:r>
              <a:rPr sz="2100" spc="5" dirty="0">
                <a:latin typeface="Times New Roman"/>
                <a:cs typeface="Times New Roman"/>
              </a:rPr>
              <a:t>of </a:t>
            </a:r>
            <a:r>
              <a:rPr sz="2100" dirty="0">
                <a:latin typeface="Times New Roman"/>
                <a:cs typeface="Times New Roman"/>
              </a:rPr>
              <a:t>maintenance </a:t>
            </a:r>
            <a:r>
              <a:rPr sz="2100" spc="5" dirty="0">
                <a:latin typeface="Times New Roman"/>
                <a:cs typeface="Times New Roman"/>
              </a:rPr>
              <a:t> and </a:t>
            </a:r>
            <a:r>
              <a:rPr sz="2100" spc="-5" dirty="0">
                <a:latin typeface="Times New Roman"/>
                <a:cs typeface="Times New Roman"/>
              </a:rPr>
              <a:t>management, </a:t>
            </a:r>
            <a:r>
              <a:rPr sz="2100" dirty="0">
                <a:latin typeface="Times New Roman"/>
                <a:cs typeface="Times New Roman"/>
              </a:rPr>
              <a:t>but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because of the loss of productive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land </a:t>
            </a:r>
            <a:r>
              <a:rPr sz="2100" spc="5" dirty="0">
                <a:latin typeface="Times New Roman"/>
                <a:cs typeface="Times New Roman"/>
              </a:rPr>
              <a:t>it </a:t>
            </a:r>
            <a:r>
              <a:rPr sz="2100" spc="-5" dirty="0">
                <a:latin typeface="Times New Roman"/>
                <a:cs typeface="Times New Roman"/>
              </a:rPr>
              <a:t>is</a:t>
            </a:r>
            <a:r>
              <a:rPr sz="2100" spc="51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only </a:t>
            </a:r>
            <a:r>
              <a:rPr sz="2100" spc="15" dirty="0">
                <a:latin typeface="Times New Roman"/>
                <a:cs typeface="Times New Roman"/>
              </a:rPr>
              <a:t>in </a:t>
            </a:r>
            <a:r>
              <a:rPr sz="2100" spc="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the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drier environments,</a:t>
            </a:r>
            <a:r>
              <a:rPr sz="2100" dirty="0">
                <a:latin typeface="Times New Roman"/>
                <a:cs typeface="Times New Roman"/>
              </a:rPr>
              <a:t> where cropping </a:t>
            </a:r>
            <a:r>
              <a:rPr sz="2100" spc="-5" dirty="0">
                <a:latin typeface="Times New Roman"/>
                <a:cs typeface="Times New Roman"/>
              </a:rPr>
              <a:t>is most </a:t>
            </a:r>
            <a:r>
              <a:rPr sz="2100" spc="-30" dirty="0">
                <a:latin typeface="Times New Roman"/>
                <a:cs typeface="Times New Roman"/>
              </a:rPr>
              <a:t>risky,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that farmers are 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willing</a:t>
            </a:r>
            <a:r>
              <a:rPr sz="2100" spc="2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to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allocate</a:t>
            </a:r>
            <a:r>
              <a:rPr sz="2100" spc="5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part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of</a:t>
            </a:r>
            <a:r>
              <a:rPr sz="2100" spc="-5" dirty="0">
                <a:latin typeface="Times New Roman"/>
                <a:cs typeface="Times New Roman"/>
              </a:rPr>
              <a:t> their</a:t>
            </a:r>
            <a:r>
              <a:rPr sz="2100" spc="2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farm</a:t>
            </a:r>
            <a:r>
              <a:rPr sz="2100" spc="-5" dirty="0">
                <a:latin typeface="Times New Roman"/>
                <a:cs typeface="Times New Roman"/>
              </a:rPr>
              <a:t> to</a:t>
            </a:r>
            <a:r>
              <a:rPr sz="2100" spc="5" dirty="0">
                <a:latin typeface="Times New Roman"/>
                <a:cs typeface="Times New Roman"/>
              </a:rPr>
              <a:t> a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catchment.</a:t>
            </a:r>
            <a:endParaRPr sz="2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174238" y="410921"/>
            <a:ext cx="278765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dirty="0">
                <a:latin typeface="Georgia"/>
                <a:cs typeface="Georgia"/>
              </a:rPr>
              <a:t>Contour</a:t>
            </a:r>
            <a:r>
              <a:rPr sz="3300" spc="-11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ridges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255598"/>
            <a:ext cx="8333105" cy="451040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87020" indent="-274955">
              <a:lnSpc>
                <a:spcPts val="2270"/>
              </a:lnSpc>
              <a:spcBef>
                <a:spcPts val="11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dirty="0">
                <a:latin typeface="Georgia"/>
                <a:cs typeface="Georgia"/>
              </a:rPr>
              <a:t>These</a:t>
            </a:r>
            <a:r>
              <a:rPr sz="2100" spc="-2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are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bunds</a:t>
            </a:r>
            <a:r>
              <a:rPr sz="2100" spc="-50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or</a:t>
            </a:r>
            <a:r>
              <a:rPr sz="2100" spc="2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ridges</a:t>
            </a:r>
            <a:r>
              <a:rPr sz="2100" spc="-5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constructed</a:t>
            </a:r>
            <a:r>
              <a:rPr sz="2100" spc="-70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along</a:t>
            </a:r>
            <a:r>
              <a:rPr sz="2100" spc="2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the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contour line,</a:t>
            </a:r>
            <a:endParaRPr sz="2100">
              <a:latin typeface="Georgia"/>
              <a:cs typeface="Georgia"/>
            </a:endParaRPr>
          </a:p>
          <a:p>
            <a:pPr marL="287020">
              <a:lnSpc>
                <a:spcPts val="2270"/>
              </a:lnSpc>
            </a:pPr>
            <a:r>
              <a:rPr sz="2100" dirty="0">
                <a:latin typeface="Georgia"/>
                <a:cs typeface="Georgia"/>
              </a:rPr>
              <a:t>usually</a:t>
            </a:r>
            <a:r>
              <a:rPr sz="2100" spc="-1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spaced</a:t>
            </a:r>
            <a:r>
              <a:rPr sz="2100" spc="-5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between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5</a:t>
            </a:r>
            <a:r>
              <a:rPr sz="2100" spc="-2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and</a:t>
            </a:r>
            <a:r>
              <a:rPr sz="2100" spc="-2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20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spc="10" dirty="0">
                <a:latin typeface="Georgia"/>
                <a:cs typeface="Georgia"/>
              </a:rPr>
              <a:t>m</a:t>
            </a:r>
            <a:r>
              <a:rPr sz="2100" spc="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apart.</a:t>
            </a:r>
            <a:endParaRPr sz="2100">
              <a:latin typeface="Georgia"/>
              <a:cs typeface="Georgia"/>
            </a:endParaRPr>
          </a:p>
          <a:p>
            <a:pPr marL="351155" indent="-339090">
              <a:lnSpc>
                <a:spcPts val="2270"/>
              </a:lnSpc>
              <a:buClr>
                <a:srgbClr val="D16248"/>
              </a:buClr>
              <a:buSzPct val="83333"/>
              <a:buFont typeface="Segoe UI Symbol"/>
              <a:buChar char="⚫"/>
              <a:tabLst>
                <a:tab pos="351155" algn="l"/>
                <a:tab pos="351790" algn="l"/>
              </a:tabLst>
            </a:pPr>
            <a:r>
              <a:rPr sz="2100" spc="-5" dirty="0">
                <a:latin typeface="Georgia"/>
                <a:cs typeface="Georgia"/>
              </a:rPr>
              <a:t>The</a:t>
            </a:r>
            <a:r>
              <a:rPr sz="2100" spc="1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first</a:t>
            </a:r>
            <a:r>
              <a:rPr sz="2100" spc="-1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1–2</a:t>
            </a:r>
            <a:r>
              <a:rPr sz="2100" spc="-30" dirty="0">
                <a:latin typeface="Georgia"/>
                <a:cs typeface="Georgia"/>
              </a:rPr>
              <a:t> </a:t>
            </a:r>
            <a:r>
              <a:rPr sz="2100" spc="10" dirty="0">
                <a:latin typeface="Georgia"/>
                <a:cs typeface="Georgia"/>
              </a:rPr>
              <a:t>m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above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the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ridge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is </a:t>
            </a:r>
            <a:r>
              <a:rPr sz="2100" dirty="0">
                <a:latin typeface="Georgia"/>
                <a:cs typeface="Georgia"/>
              </a:rPr>
              <a:t>for</a:t>
            </a:r>
            <a:r>
              <a:rPr sz="2100" spc="1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cultivation,</a:t>
            </a:r>
            <a:r>
              <a:rPr sz="2100" spc="-7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whereas</a:t>
            </a:r>
            <a:r>
              <a:rPr sz="2100" spc="-3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the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rest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is</a:t>
            </a:r>
            <a:endParaRPr sz="2100">
              <a:latin typeface="Georgia"/>
              <a:cs typeface="Georgia"/>
            </a:endParaRPr>
          </a:p>
          <a:p>
            <a:pPr marL="287020">
              <a:lnSpc>
                <a:spcPts val="2270"/>
              </a:lnSpc>
            </a:pPr>
            <a:r>
              <a:rPr sz="2100" dirty="0">
                <a:latin typeface="Georgia"/>
                <a:cs typeface="Georgia"/>
              </a:rPr>
              <a:t>the</a:t>
            </a:r>
            <a:r>
              <a:rPr sz="2100" spc="-3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catchment.</a:t>
            </a:r>
            <a:endParaRPr sz="2100">
              <a:latin typeface="Georgia"/>
              <a:cs typeface="Georgia"/>
            </a:endParaRPr>
          </a:p>
          <a:p>
            <a:pPr marL="287020" indent="-274955">
              <a:lnSpc>
                <a:spcPts val="2270"/>
              </a:lnSpc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dirty="0">
                <a:latin typeface="Georgia"/>
                <a:cs typeface="Georgia"/>
              </a:rPr>
              <a:t>The </a:t>
            </a:r>
            <a:r>
              <a:rPr sz="2100" spc="5" dirty="0">
                <a:latin typeface="Georgia"/>
                <a:cs typeface="Georgia"/>
              </a:rPr>
              <a:t>height</a:t>
            </a:r>
            <a:r>
              <a:rPr sz="2100" spc="-3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of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each</a:t>
            </a:r>
            <a:r>
              <a:rPr sz="2100" spc="-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ridge</a:t>
            </a:r>
            <a:r>
              <a:rPr sz="2100" spc="-3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varies</a:t>
            </a:r>
            <a:r>
              <a:rPr sz="2100" spc="-5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according</a:t>
            </a:r>
            <a:r>
              <a:rPr sz="2100" spc="-5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to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the</a:t>
            </a:r>
            <a:r>
              <a:rPr sz="2100" spc="1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slope’s gradient</a:t>
            </a:r>
            <a:r>
              <a:rPr sz="2100" spc="-8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and</a:t>
            </a:r>
            <a:endParaRPr sz="2100">
              <a:latin typeface="Georgia"/>
              <a:cs typeface="Georgia"/>
            </a:endParaRPr>
          </a:p>
          <a:p>
            <a:pPr marL="287020">
              <a:lnSpc>
                <a:spcPts val="2270"/>
              </a:lnSpc>
            </a:pPr>
            <a:r>
              <a:rPr sz="2100" dirty="0">
                <a:latin typeface="Georgia"/>
                <a:cs typeface="Georgia"/>
              </a:rPr>
              <a:t>the</a:t>
            </a:r>
            <a:r>
              <a:rPr sz="2100" spc="1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expected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depth</a:t>
            </a:r>
            <a:r>
              <a:rPr sz="2100" spc="-60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of</a:t>
            </a:r>
            <a:r>
              <a:rPr sz="2100" spc="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the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Runoff</a:t>
            </a:r>
            <a:r>
              <a:rPr sz="2100" spc="-4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water</a:t>
            </a:r>
            <a:r>
              <a:rPr sz="2100" spc="-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retained</a:t>
            </a:r>
            <a:r>
              <a:rPr sz="2100" spc="-7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behind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it.</a:t>
            </a:r>
            <a:endParaRPr sz="2100">
              <a:latin typeface="Georgia"/>
              <a:cs typeface="Georgia"/>
            </a:endParaRPr>
          </a:p>
          <a:p>
            <a:pPr marL="287020" marR="113030" indent="-274955">
              <a:lnSpc>
                <a:spcPct val="80000"/>
              </a:lnSpc>
              <a:spcBef>
                <a:spcPts val="50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spc="5" dirty="0">
                <a:latin typeface="Georgia"/>
                <a:cs typeface="Georgia"/>
              </a:rPr>
              <a:t>Bunds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may</a:t>
            </a:r>
            <a:r>
              <a:rPr sz="2100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be</a:t>
            </a:r>
            <a:r>
              <a:rPr sz="2100" spc="-15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reinforced</a:t>
            </a:r>
            <a:r>
              <a:rPr sz="2100" spc="-10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by</a:t>
            </a:r>
            <a:r>
              <a:rPr sz="2100" spc="-5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stones</a:t>
            </a:r>
            <a:r>
              <a:rPr sz="2100" spc="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if</a:t>
            </a:r>
            <a:r>
              <a:rPr sz="2100" spc="-2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necessary.</a:t>
            </a:r>
            <a:r>
              <a:rPr sz="2100" spc="-40" dirty="0">
                <a:latin typeface="Georgia"/>
                <a:cs typeface="Georgia"/>
              </a:rPr>
              <a:t> </a:t>
            </a:r>
            <a:r>
              <a:rPr sz="2100" spc="5" dirty="0">
                <a:latin typeface="Georgia"/>
                <a:cs typeface="Georgia"/>
              </a:rPr>
              <a:t>Ridging</a:t>
            </a:r>
            <a:r>
              <a:rPr sz="2100" spc="-6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is</a:t>
            </a:r>
            <a:r>
              <a:rPr sz="2100" spc="5" dirty="0">
                <a:latin typeface="Georgia"/>
                <a:cs typeface="Georgia"/>
              </a:rPr>
              <a:t> a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simple </a:t>
            </a:r>
            <a:r>
              <a:rPr sz="2100" spc="-49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technique </a:t>
            </a:r>
            <a:r>
              <a:rPr sz="2100" spc="-5" dirty="0">
                <a:latin typeface="Georgia"/>
                <a:cs typeface="Georgia"/>
              </a:rPr>
              <a:t>that </a:t>
            </a:r>
            <a:r>
              <a:rPr sz="2100" dirty="0">
                <a:latin typeface="Georgia"/>
                <a:cs typeface="Georgia"/>
              </a:rPr>
              <a:t>can be carried out by </a:t>
            </a:r>
            <a:r>
              <a:rPr sz="2100" spc="5" dirty="0">
                <a:latin typeface="Georgia"/>
                <a:cs typeface="Georgia"/>
              </a:rPr>
              <a:t>farmers. Ridges </a:t>
            </a:r>
            <a:r>
              <a:rPr sz="2100" dirty="0">
                <a:latin typeface="Georgia"/>
                <a:cs typeface="Georgia"/>
              </a:rPr>
              <a:t>can be </a:t>
            </a:r>
            <a:r>
              <a:rPr sz="2100" spc="5" dirty="0">
                <a:latin typeface="Georgia"/>
                <a:cs typeface="Georgia"/>
              </a:rPr>
              <a:t>formed </a:t>
            </a:r>
            <a:r>
              <a:rPr sz="2100" spc="-49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manually, with an animal-driven implement, </a:t>
            </a:r>
            <a:r>
              <a:rPr sz="2100" spc="-5" dirty="0">
                <a:latin typeface="Georgia"/>
                <a:cs typeface="Georgia"/>
              </a:rPr>
              <a:t>or </a:t>
            </a:r>
            <a:r>
              <a:rPr sz="2100" dirty="0">
                <a:latin typeface="Georgia"/>
                <a:cs typeface="Georgia"/>
              </a:rPr>
              <a:t>by </a:t>
            </a:r>
            <a:r>
              <a:rPr sz="2100" spc="-5" dirty="0">
                <a:latin typeface="Georgia"/>
                <a:cs typeface="Georgia"/>
              </a:rPr>
              <a:t>tractors </a:t>
            </a:r>
            <a:r>
              <a:rPr sz="2100" dirty="0">
                <a:latin typeface="Georgia"/>
                <a:cs typeface="Georgia"/>
              </a:rPr>
              <a:t>with </a:t>
            </a:r>
            <a:r>
              <a:rPr sz="2100" spc="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suitable</a:t>
            </a:r>
            <a:r>
              <a:rPr sz="2100" spc="-3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implements.</a:t>
            </a:r>
            <a:endParaRPr sz="2100">
              <a:latin typeface="Georgia"/>
              <a:cs typeface="Georgia"/>
            </a:endParaRPr>
          </a:p>
          <a:p>
            <a:pPr marL="287020" marR="5080" indent="-274955">
              <a:lnSpc>
                <a:spcPts val="2020"/>
              </a:lnSpc>
              <a:spcBef>
                <a:spcPts val="484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dirty="0">
                <a:latin typeface="Georgia"/>
                <a:cs typeface="Georgia"/>
              </a:rPr>
              <a:t>They </a:t>
            </a:r>
            <a:r>
              <a:rPr sz="2100" spc="5" dirty="0">
                <a:latin typeface="Georgia"/>
                <a:cs typeface="Georgia"/>
              </a:rPr>
              <a:t>may </a:t>
            </a:r>
            <a:r>
              <a:rPr sz="2100" spc="-5" dirty="0">
                <a:latin typeface="Georgia"/>
                <a:cs typeface="Georgia"/>
              </a:rPr>
              <a:t>be </a:t>
            </a:r>
            <a:r>
              <a:rPr sz="2100" dirty="0">
                <a:latin typeface="Georgia"/>
                <a:cs typeface="Georgia"/>
              </a:rPr>
              <a:t>constructed </a:t>
            </a:r>
            <a:r>
              <a:rPr sz="2100" spc="-5" dirty="0">
                <a:latin typeface="Georgia"/>
                <a:cs typeface="Georgia"/>
              </a:rPr>
              <a:t>on </a:t>
            </a:r>
            <a:r>
              <a:rPr sz="2100" spc="5" dirty="0">
                <a:latin typeface="Georgia"/>
                <a:cs typeface="Georgia"/>
              </a:rPr>
              <a:t>a wide </a:t>
            </a:r>
            <a:r>
              <a:rPr sz="2100" dirty="0">
                <a:latin typeface="Georgia"/>
                <a:cs typeface="Georgia"/>
              </a:rPr>
              <a:t>range </a:t>
            </a:r>
            <a:r>
              <a:rPr sz="2100" spc="-5" dirty="0">
                <a:latin typeface="Georgia"/>
                <a:cs typeface="Georgia"/>
              </a:rPr>
              <a:t>of slopes, </a:t>
            </a:r>
            <a:r>
              <a:rPr sz="2100" dirty="0">
                <a:latin typeface="Georgia"/>
                <a:cs typeface="Georgia"/>
              </a:rPr>
              <a:t>from </a:t>
            </a:r>
            <a:r>
              <a:rPr sz="2100" spc="10" dirty="0">
                <a:latin typeface="Georgia"/>
                <a:cs typeface="Georgia"/>
              </a:rPr>
              <a:t>1% </a:t>
            </a:r>
            <a:r>
              <a:rPr sz="2100" dirty="0">
                <a:latin typeface="Georgia"/>
                <a:cs typeface="Georgia"/>
              </a:rPr>
              <a:t>to 50%. </a:t>
            </a:r>
            <a:r>
              <a:rPr sz="2100" spc="-49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The key to the success </a:t>
            </a:r>
            <a:r>
              <a:rPr sz="2100" spc="-5" dirty="0">
                <a:latin typeface="Georgia"/>
                <a:cs typeface="Georgia"/>
              </a:rPr>
              <a:t>of </a:t>
            </a:r>
            <a:r>
              <a:rPr sz="2100" dirty="0">
                <a:latin typeface="Georgia"/>
                <a:cs typeface="Georgia"/>
              </a:rPr>
              <a:t>these systems is to </a:t>
            </a:r>
            <a:r>
              <a:rPr sz="2100" spc="-5" dirty="0">
                <a:latin typeface="Georgia"/>
                <a:cs typeface="Georgia"/>
              </a:rPr>
              <a:t>locate the </a:t>
            </a:r>
            <a:r>
              <a:rPr sz="2100" dirty="0">
                <a:latin typeface="Georgia"/>
                <a:cs typeface="Georgia"/>
              </a:rPr>
              <a:t>ridge as </a:t>
            </a:r>
            <a:r>
              <a:rPr sz="2100" spc="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precisely</a:t>
            </a:r>
            <a:r>
              <a:rPr sz="2100" spc="-6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as</a:t>
            </a:r>
            <a:r>
              <a:rPr sz="2100" spc="1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possible</a:t>
            </a:r>
            <a:r>
              <a:rPr sz="2100" spc="-25" dirty="0">
                <a:latin typeface="Georgia"/>
                <a:cs typeface="Georgia"/>
              </a:rPr>
              <a:t> </a:t>
            </a:r>
            <a:r>
              <a:rPr sz="2100" spc="-5" dirty="0">
                <a:latin typeface="Georgia"/>
                <a:cs typeface="Georgia"/>
              </a:rPr>
              <a:t>along</a:t>
            </a:r>
            <a:r>
              <a:rPr sz="2100" spc="2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the</a:t>
            </a:r>
            <a:r>
              <a:rPr sz="2100" spc="-20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contour.</a:t>
            </a:r>
            <a:endParaRPr sz="2100">
              <a:latin typeface="Georgia"/>
              <a:cs typeface="Georgia"/>
            </a:endParaRPr>
          </a:p>
          <a:p>
            <a:pPr marL="287020" marR="178435" indent="-274955">
              <a:lnSpc>
                <a:spcPct val="80100"/>
              </a:lnSpc>
              <a:spcBef>
                <a:spcPts val="509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2100" dirty="0">
                <a:latin typeface="Georgia"/>
                <a:cs typeface="Georgia"/>
              </a:rPr>
              <a:t>Otherwise water will flow </a:t>
            </a:r>
            <a:r>
              <a:rPr sz="2100" spc="-5" dirty="0">
                <a:latin typeface="Georgia"/>
                <a:cs typeface="Georgia"/>
              </a:rPr>
              <a:t>along </a:t>
            </a:r>
            <a:r>
              <a:rPr sz="2100" dirty="0">
                <a:latin typeface="Georgia"/>
                <a:cs typeface="Georgia"/>
              </a:rPr>
              <a:t>the </a:t>
            </a:r>
            <a:r>
              <a:rPr sz="2100" spc="5" dirty="0">
                <a:latin typeface="Georgia"/>
                <a:cs typeface="Georgia"/>
              </a:rPr>
              <a:t>ridge, </a:t>
            </a:r>
            <a:r>
              <a:rPr sz="2100" dirty="0">
                <a:latin typeface="Georgia"/>
                <a:cs typeface="Georgia"/>
              </a:rPr>
              <a:t>accumulate at the lowest </a:t>
            </a:r>
            <a:r>
              <a:rPr sz="2100" spc="-495" dirty="0">
                <a:latin typeface="Georgia"/>
                <a:cs typeface="Georgia"/>
              </a:rPr>
              <a:t> </a:t>
            </a:r>
            <a:r>
              <a:rPr sz="2100" dirty="0">
                <a:latin typeface="Georgia"/>
                <a:cs typeface="Georgia"/>
              </a:rPr>
              <a:t>point, eventually break through and destroy </a:t>
            </a:r>
            <a:r>
              <a:rPr sz="2100" spc="-5" dirty="0">
                <a:latin typeface="Georgia"/>
                <a:cs typeface="Georgia"/>
              </a:rPr>
              <a:t>the </a:t>
            </a:r>
            <a:r>
              <a:rPr sz="2100" dirty="0">
                <a:latin typeface="Georgia"/>
                <a:cs typeface="Georgia"/>
              </a:rPr>
              <a:t>whole </a:t>
            </a:r>
            <a:r>
              <a:rPr sz="2100" spc="5" dirty="0">
                <a:latin typeface="Georgia"/>
                <a:cs typeface="Georgia"/>
              </a:rPr>
              <a:t>down </a:t>
            </a:r>
            <a:r>
              <a:rPr sz="2100" spc="-5" dirty="0">
                <a:latin typeface="Georgia"/>
                <a:cs typeface="Georgia"/>
              </a:rPr>
              <a:t>slope </a:t>
            </a:r>
            <a:r>
              <a:rPr sz="2100" dirty="0">
                <a:latin typeface="Georgia"/>
                <a:cs typeface="Georgia"/>
              </a:rPr>
              <a:t> system.</a:t>
            </a:r>
            <a:endParaRPr sz="21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93598" y="410921"/>
            <a:ext cx="8347709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dirty="0">
                <a:latin typeface="Georgia"/>
                <a:cs typeface="Georgia"/>
              </a:rPr>
              <a:t>Design</a:t>
            </a:r>
            <a:r>
              <a:rPr sz="3300" spc="-25" dirty="0">
                <a:latin typeface="Georgia"/>
                <a:cs typeface="Georgia"/>
              </a:rPr>
              <a:t> </a:t>
            </a:r>
            <a:r>
              <a:rPr sz="3300" spc="-5" dirty="0">
                <a:latin typeface="Georgia"/>
                <a:cs typeface="Georgia"/>
              </a:rPr>
              <a:t>of</a:t>
            </a:r>
            <a:r>
              <a:rPr sz="3300" spc="1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Small</a:t>
            </a:r>
            <a:r>
              <a:rPr sz="3300" spc="-5" dirty="0">
                <a:latin typeface="Georgia"/>
                <a:cs typeface="Georgia"/>
              </a:rPr>
              <a:t> </a:t>
            </a:r>
            <a:r>
              <a:rPr sz="3300" spc="5" dirty="0">
                <a:latin typeface="Georgia"/>
                <a:cs typeface="Georgia"/>
              </a:rPr>
              <a:t>Water</a:t>
            </a:r>
            <a:r>
              <a:rPr sz="3300" spc="-60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Harvesting</a:t>
            </a:r>
            <a:r>
              <a:rPr sz="3300" spc="-65" dirty="0">
                <a:latin typeface="Georgia"/>
                <a:cs typeface="Georgia"/>
              </a:rPr>
              <a:t> </a:t>
            </a:r>
            <a:r>
              <a:rPr sz="3300" dirty="0">
                <a:latin typeface="Georgia"/>
                <a:cs typeface="Georgia"/>
              </a:rPr>
              <a:t>Structures</a:t>
            </a:r>
            <a:endParaRPr sz="33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548765"/>
            <a:ext cx="8332470" cy="23329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0"/>
              </a:spcBef>
            </a:pPr>
            <a:r>
              <a:rPr sz="2700" spc="5" dirty="0">
                <a:latin typeface="Georgia"/>
                <a:cs typeface="Georgia"/>
              </a:rPr>
              <a:t>There are </a:t>
            </a:r>
            <a:r>
              <a:rPr sz="2700" spc="10" dirty="0">
                <a:latin typeface="Georgia"/>
                <a:cs typeface="Georgia"/>
              </a:rPr>
              <a:t>many </a:t>
            </a:r>
            <a:r>
              <a:rPr sz="2700" spc="5" dirty="0">
                <a:latin typeface="Georgia"/>
                <a:cs typeface="Georgia"/>
              </a:rPr>
              <a:t>ways </a:t>
            </a:r>
            <a:r>
              <a:rPr sz="2700" dirty="0">
                <a:latin typeface="Georgia"/>
                <a:cs typeface="Georgia"/>
              </a:rPr>
              <a:t>of </a:t>
            </a:r>
            <a:r>
              <a:rPr sz="2700" spc="5" dirty="0">
                <a:latin typeface="Georgia"/>
                <a:cs typeface="Georgia"/>
              </a:rPr>
              <a:t>harvesting </a:t>
            </a:r>
            <a:r>
              <a:rPr sz="2700" dirty="0">
                <a:latin typeface="Georgia"/>
                <a:cs typeface="Georgia"/>
              </a:rPr>
              <a:t>water. </a:t>
            </a:r>
            <a:r>
              <a:rPr sz="2700" spc="5" dirty="0">
                <a:latin typeface="Georgia"/>
                <a:cs typeface="Georgia"/>
              </a:rPr>
              <a:t>All </a:t>
            </a:r>
            <a:r>
              <a:rPr sz="2700" dirty="0">
                <a:latin typeface="Georgia"/>
                <a:cs typeface="Georgia"/>
              </a:rPr>
              <a:t>these </a:t>
            </a:r>
            <a:r>
              <a:rPr sz="2700" spc="5" dirty="0">
                <a:latin typeface="Georgia"/>
                <a:cs typeface="Georgia"/>
              </a:rPr>
              <a:t> methods</a:t>
            </a:r>
            <a:r>
              <a:rPr sz="2700" spc="-9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basically</a:t>
            </a:r>
            <a:r>
              <a:rPr sz="2700" spc="-1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fall</a:t>
            </a:r>
            <a:r>
              <a:rPr sz="2700" spc="-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under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three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main</a:t>
            </a:r>
            <a:r>
              <a:rPr sz="2700" spc="-4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categories</a:t>
            </a:r>
            <a:r>
              <a:rPr sz="2700" spc="-9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viz.: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spc="-5" dirty="0">
                <a:latin typeface="Georgia"/>
                <a:cs typeface="Georgia"/>
              </a:rPr>
              <a:t>Surface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water</a:t>
            </a:r>
            <a:r>
              <a:rPr sz="2700" spc="-40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collection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Ground</a:t>
            </a:r>
            <a:r>
              <a:rPr sz="2700" spc="-5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water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collection</a:t>
            </a:r>
            <a:endParaRPr sz="2700">
              <a:latin typeface="Georgia"/>
              <a:cs typeface="Georgia"/>
            </a:endParaRPr>
          </a:p>
          <a:p>
            <a:pPr marL="287020" indent="-274955">
              <a:lnSpc>
                <a:spcPct val="100000"/>
              </a:lnSpc>
              <a:spcBef>
                <a:spcPts val="650"/>
              </a:spcBef>
              <a:buClr>
                <a:srgbClr val="D16248"/>
              </a:buClr>
              <a:buSzPct val="85185"/>
              <a:buFont typeface="Segoe UI Symbol"/>
              <a:buChar char="⚫"/>
              <a:tabLst>
                <a:tab pos="287655" algn="l"/>
              </a:tabLst>
            </a:pPr>
            <a:r>
              <a:rPr sz="2700" dirty="0">
                <a:latin typeface="Georgia"/>
                <a:cs typeface="Georgia"/>
              </a:rPr>
              <a:t>Augmentation</a:t>
            </a:r>
            <a:r>
              <a:rPr sz="2700" spc="-6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ground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water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recharge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0491" y="487121"/>
            <a:ext cx="8351520" cy="5847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5" dirty="0">
                <a:solidFill>
                  <a:srgbClr val="FF0000"/>
                </a:solidFill>
                <a:latin typeface="Times New Roman"/>
                <a:cs typeface="Times New Roman"/>
              </a:rPr>
              <a:t>Design</a:t>
            </a:r>
            <a:r>
              <a:rPr sz="23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300" spc="5" dirty="0">
                <a:solidFill>
                  <a:srgbClr val="FF0000"/>
                </a:solidFill>
                <a:latin typeface="Times New Roman"/>
                <a:cs typeface="Times New Roman"/>
              </a:rPr>
              <a:t>Example</a:t>
            </a:r>
            <a:endParaRPr sz="2300">
              <a:latin typeface="Times New Roman"/>
              <a:cs typeface="Times New Roman"/>
            </a:endParaRPr>
          </a:p>
          <a:p>
            <a:pPr marL="287020" marR="5080" indent="-274955" algn="just">
              <a:lnSpc>
                <a:spcPct val="80000"/>
              </a:lnSpc>
              <a:spcBef>
                <a:spcPts val="555"/>
              </a:spcBef>
              <a:buClr>
                <a:srgbClr val="D16248"/>
              </a:buClr>
              <a:buSzPct val="84782"/>
              <a:buFont typeface="Segoe UI Symbol"/>
              <a:buChar char="⚫"/>
              <a:tabLst>
                <a:tab pos="287655" algn="l"/>
              </a:tabLst>
            </a:pPr>
            <a:r>
              <a:rPr sz="2300" spc="-10" dirty="0">
                <a:latin typeface="Georgia"/>
                <a:cs typeface="Georgia"/>
              </a:rPr>
              <a:t>If, </a:t>
            </a:r>
            <a:r>
              <a:rPr sz="2300" spc="-5" dirty="0">
                <a:latin typeface="Georgia"/>
                <a:cs typeface="Georgia"/>
              </a:rPr>
              <a:t>for </a:t>
            </a:r>
            <a:r>
              <a:rPr sz="2300" spc="-10" dirty="0">
                <a:latin typeface="Georgia"/>
                <a:cs typeface="Georgia"/>
              </a:rPr>
              <a:t>example, </a:t>
            </a:r>
            <a:r>
              <a:rPr sz="2300" spc="-5" dirty="0">
                <a:latin typeface="Georgia"/>
                <a:cs typeface="Georgia"/>
              </a:rPr>
              <a:t>40 lpd </a:t>
            </a:r>
            <a:r>
              <a:rPr sz="2300" dirty="0">
                <a:latin typeface="Georgia"/>
                <a:cs typeface="Georgia"/>
              </a:rPr>
              <a:t>(q) </a:t>
            </a:r>
            <a:r>
              <a:rPr sz="2300" spc="-5" dirty="0">
                <a:latin typeface="Georgia"/>
                <a:cs typeface="Georgia"/>
              </a:rPr>
              <a:t>is </a:t>
            </a:r>
            <a:r>
              <a:rPr sz="2300" spc="-10" dirty="0">
                <a:latin typeface="Georgia"/>
                <a:cs typeface="Georgia"/>
              </a:rPr>
              <a:t>agreed </a:t>
            </a:r>
            <a:r>
              <a:rPr sz="2300" spc="-5" dirty="0">
                <a:latin typeface="Georgia"/>
                <a:cs typeface="Georgia"/>
              </a:rPr>
              <a:t>upon and </a:t>
            </a:r>
            <a:r>
              <a:rPr sz="2300" dirty="0">
                <a:latin typeface="Georgia"/>
                <a:cs typeface="Georgia"/>
              </a:rPr>
              <a:t>a </a:t>
            </a:r>
            <a:r>
              <a:rPr sz="2300" spc="-5" dirty="0">
                <a:latin typeface="Georgia"/>
                <a:cs typeface="Georgia"/>
              </a:rPr>
              <a:t>dry period </a:t>
            </a:r>
            <a:r>
              <a:rPr sz="2300" spc="5" dirty="0">
                <a:latin typeface="Georgia"/>
                <a:cs typeface="Georgia"/>
              </a:rPr>
              <a:t>of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80 days </a:t>
            </a:r>
            <a:r>
              <a:rPr sz="2300" dirty="0">
                <a:latin typeface="Georgia"/>
                <a:cs typeface="Georgia"/>
              </a:rPr>
              <a:t>(t) </a:t>
            </a:r>
            <a:r>
              <a:rPr sz="2300" spc="-5" dirty="0">
                <a:latin typeface="Georgia"/>
                <a:cs typeface="Georgia"/>
              </a:rPr>
              <a:t>is normally </a:t>
            </a:r>
            <a:r>
              <a:rPr sz="2300" spc="5" dirty="0">
                <a:latin typeface="Georgia"/>
                <a:cs typeface="Georgia"/>
              </a:rPr>
              <a:t>not </a:t>
            </a:r>
            <a:r>
              <a:rPr sz="2300" spc="-10" dirty="0">
                <a:latin typeface="Georgia"/>
                <a:cs typeface="Georgia"/>
              </a:rPr>
              <a:t>exceeded, </a:t>
            </a:r>
            <a:r>
              <a:rPr sz="2300" dirty="0">
                <a:latin typeface="Georgia"/>
                <a:cs typeface="Georgia"/>
              </a:rPr>
              <a:t>a </a:t>
            </a:r>
            <a:r>
              <a:rPr sz="2300" spc="-5" dirty="0">
                <a:latin typeface="Georgia"/>
                <a:cs typeface="Georgia"/>
              </a:rPr>
              <a:t>storage </a:t>
            </a:r>
            <a:r>
              <a:rPr sz="2300" dirty="0">
                <a:latin typeface="Georgia"/>
                <a:cs typeface="Georgia"/>
              </a:rPr>
              <a:t>volume of </a:t>
            </a:r>
            <a:r>
              <a:rPr sz="2300" spc="-10" dirty="0">
                <a:latin typeface="Georgia"/>
                <a:cs typeface="Georgia"/>
              </a:rPr>
              <a:t>16 </a:t>
            </a:r>
            <a:r>
              <a:rPr sz="2300" spc="-5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m3 </a:t>
            </a:r>
            <a:r>
              <a:rPr sz="2300" dirty="0">
                <a:latin typeface="Georgia"/>
                <a:cs typeface="Georgia"/>
              </a:rPr>
              <a:t>would be </a:t>
            </a:r>
            <a:r>
              <a:rPr sz="2300" spc="-5" dirty="0">
                <a:latin typeface="Georgia"/>
                <a:cs typeface="Georgia"/>
              </a:rPr>
              <a:t>required </a:t>
            </a:r>
            <a:r>
              <a:rPr sz="2300" spc="5" dirty="0">
                <a:latin typeface="Georgia"/>
                <a:cs typeface="Georgia"/>
              </a:rPr>
              <a:t>for </a:t>
            </a:r>
            <a:r>
              <a:rPr sz="2300" dirty="0">
                <a:latin typeface="Georgia"/>
                <a:cs typeface="Georgia"/>
              </a:rPr>
              <a:t>a family of 5 </a:t>
            </a:r>
            <a:r>
              <a:rPr sz="2300" spc="-5" dirty="0">
                <a:latin typeface="Georgia"/>
                <a:cs typeface="Georgia"/>
              </a:rPr>
              <a:t>members </a:t>
            </a:r>
            <a:r>
              <a:rPr sz="2300" dirty="0">
                <a:latin typeface="Georgia"/>
                <a:cs typeface="Georgia"/>
              </a:rPr>
              <a:t>(n). [V = </a:t>
            </a:r>
            <a:r>
              <a:rPr sz="2300" spc="-5" dirty="0">
                <a:latin typeface="Georgia"/>
                <a:cs typeface="Georgia"/>
              </a:rPr>
              <a:t>80 </a:t>
            </a:r>
            <a:r>
              <a:rPr sz="2300" dirty="0">
                <a:latin typeface="Georgia"/>
                <a:cs typeface="Georgia"/>
              </a:rPr>
              <a:t> (t)</a:t>
            </a:r>
            <a:r>
              <a:rPr sz="2300" spc="-1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×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5</a:t>
            </a:r>
            <a:r>
              <a:rPr sz="2300" spc="-2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(n) ×</a:t>
            </a:r>
            <a:r>
              <a:rPr sz="2300" spc="-2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40 </a:t>
            </a:r>
            <a:r>
              <a:rPr sz="2300" dirty="0">
                <a:latin typeface="Georgia"/>
                <a:cs typeface="Georgia"/>
              </a:rPr>
              <a:t>(q)</a:t>
            </a:r>
            <a:r>
              <a:rPr sz="2300" spc="-2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= </a:t>
            </a:r>
            <a:r>
              <a:rPr sz="2300" spc="-5" dirty="0">
                <a:latin typeface="Georgia"/>
                <a:cs typeface="Georgia"/>
              </a:rPr>
              <a:t>16,000</a:t>
            </a:r>
            <a:r>
              <a:rPr sz="2300" spc="-2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litres</a:t>
            </a:r>
            <a:r>
              <a:rPr sz="2300" spc="5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or</a:t>
            </a:r>
            <a:r>
              <a:rPr sz="2300" spc="-3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16</a:t>
            </a:r>
            <a:r>
              <a:rPr sz="2300" spc="-10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m3]</a:t>
            </a:r>
            <a:endParaRPr sz="23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80000"/>
              </a:lnSpc>
              <a:spcBef>
                <a:spcPts val="555"/>
              </a:spcBef>
              <a:buClr>
                <a:srgbClr val="D16248"/>
              </a:buClr>
              <a:buSzPct val="84782"/>
              <a:buFont typeface="Segoe UI Symbol"/>
              <a:buChar char="⚫"/>
              <a:tabLst>
                <a:tab pos="287655" algn="l"/>
              </a:tabLst>
            </a:pP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required </a:t>
            </a:r>
            <a:r>
              <a:rPr sz="2300" spc="-5" dirty="0">
                <a:latin typeface="Georgia"/>
                <a:cs typeface="Georgia"/>
              </a:rPr>
              <a:t>catchment </a:t>
            </a:r>
            <a:r>
              <a:rPr sz="2300" dirty="0">
                <a:latin typeface="Georgia"/>
                <a:cs typeface="Georgia"/>
              </a:rPr>
              <a:t>area </a:t>
            </a:r>
            <a:r>
              <a:rPr sz="2300" spc="-5" dirty="0">
                <a:latin typeface="Georgia"/>
                <a:cs typeface="Georgia"/>
              </a:rPr>
              <a:t>(i.e. the </a:t>
            </a:r>
            <a:r>
              <a:rPr sz="2300" dirty="0">
                <a:latin typeface="Georgia"/>
                <a:cs typeface="Georgia"/>
              </a:rPr>
              <a:t>area of </a:t>
            </a:r>
            <a:r>
              <a:rPr sz="2300" spc="5" dirty="0">
                <a:latin typeface="Georgia"/>
                <a:cs typeface="Georgia"/>
              </a:rPr>
              <a:t>the </a:t>
            </a:r>
            <a:r>
              <a:rPr sz="2300" spc="-5" dirty="0">
                <a:latin typeface="Georgia"/>
                <a:cs typeface="Georgia"/>
              </a:rPr>
              <a:t>roof) </a:t>
            </a:r>
            <a:r>
              <a:rPr sz="2300" dirty="0">
                <a:latin typeface="Georgia"/>
                <a:cs typeface="Georgia"/>
              </a:rPr>
              <a:t>can </a:t>
            </a:r>
            <a:r>
              <a:rPr sz="2300" spc="5" dirty="0">
                <a:latin typeface="Georgia"/>
                <a:cs typeface="Georgia"/>
              </a:rPr>
              <a:t>be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determined</a:t>
            </a:r>
            <a:r>
              <a:rPr sz="2300" dirty="0">
                <a:latin typeface="Georgia"/>
                <a:cs typeface="Georgia"/>
              </a:rPr>
              <a:t> by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dividing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volume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of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the</a:t>
            </a:r>
            <a:r>
              <a:rPr sz="2300" spc="-5" dirty="0">
                <a:latin typeface="Georgia"/>
                <a:cs typeface="Georgia"/>
              </a:rPr>
              <a:t> tank</a:t>
            </a:r>
            <a:r>
              <a:rPr sz="2300" dirty="0">
                <a:latin typeface="Georgia"/>
                <a:cs typeface="Georgia"/>
              </a:rPr>
              <a:t> by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accumulated average </a:t>
            </a:r>
            <a:r>
              <a:rPr sz="2300" dirty="0">
                <a:latin typeface="Georgia"/>
                <a:cs typeface="Georgia"/>
              </a:rPr>
              <a:t>rainfall volume (in </a:t>
            </a:r>
            <a:r>
              <a:rPr sz="2300" spc="-5" dirty="0">
                <a:latin typeface="Georgia"/>
                <a:cs typeface="Georgia"/>
              </a:rPr>
              <a:t>litres) per unit </a:t>
            </a:r>
            <a:r>
              <a:rPr sz="2300" spc="-15" dirty="0">
                <a:latin typeface="Georgia"/>
                <a:cs typeface="Georgia"/>
              </a:rPr>
              <a:t>area </a:t>
            </a:r>
            <a:r>
              <a:rPr sz="2300" spc="-1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(in </a:t>
            </a:r>
            <a:r>
              <a:rPr sz="2300" spc="-5" dirty="0">
                <a:latin typeface="Georgia"/>
                <a:cs typeface="Georgia"/>
              </a:rPr>
              <a:t>m2) over the preceding wet </a:t>
            </a:r>
            <a:r>
              <a:rPr sz="2300" dirty="0">
                <a:latin typeface="Georgia"/>
                <a:cs typeface="Georgia"/>
              </a:rPr>
              <a:t>months </a:t>
            </a:r>
            <a:r>
              <a:rPr sz="2300" spc="-5" dirty="0">
                <a:latin typeface="Georgia"/>
                <a:cs typeface="Georgia"/>
              </a:rPr>
              <a:t>and multiplying </a:t>
            </a:r>
            <a:r>
              <a:rPr sz="2300" dirty="0">
                <a:latin typeface="Georgia"/>
                <a:cs typeface="Georgia"/>
              </a:rPr>
              <a:t>this 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with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runoff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coefficient,</a:t>
            </a:r>
            <a:r>
              <a:rPr sz="2300" dirty="0">
                <a:latin typeface="Georgia"/>
                <a:cs typeface="Georgia"/>
              </a:rPr>
              <a:t> which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can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be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set</a:t>
            </a:r>
            <a:r>
              <a:rPr sz="2300" spc="-5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at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0.8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for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galvanized </a:t>
            </a:r>
            <a:r>
              <a:rPr sz="2300" dirty="0">
                <a:latin typeface="Georgia"/>
                <a:cs typeface="Georgia"/>
              </a:rPr>
              <a:t>iron or tiled </a:t>
            </a:r>
            <a:r>
              <a:rPr sz="2300" spc="-5" dirty="0">
                <a:latin typeface="Georgia"/>
                <a:cs typeface="Georgia"/>
              </a:rPr>
              <a:t>roofs. Experience shows </a:t>
            </a:r>
            <a:r>
              <a:rPr sz="2300" dirty="0">
                <a:latin typeface="Georgia"/>
                <a:cs typeface="Georgia"/>
              </a:rPr>
              <a:t>that </a:t>
            </a:r>
            <a:r>
              <a:rPr sz="2300" spc="-5" dirty="0">
                <a:latin typeface="Georgia"/>
                <a:cs typeface="Georgia"/>
              </a:rPr>
              <a:t>with the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water storage </a:t>
            </a:r>
            <a:r>
              <a:rPr sz="2300" dirty="0">
                <a:latin typeface="Georgia"/>
                <a:cs typeface="Georgia"/>
              </a:rPr>
              <a:t>tanks next to </a:t>
            </a:r>
            <a:r>
              <a:rPr sz="2300" spc="-5" dirty="0">
                <a:latin typeface="Georgia"/>
                <a:cs typeface="Georgia"/>
              </a:rPr>
              <a:t>their </a:t>
            </a:r>
            <a:r>
              <a:rPr sz="2300" spc="-10" dirty="0">
                <a:latin typeface="Georgia"/>
                <a:cs typeface="Georgia"/>
              </a:rPr>
              <a:t>houses, </a:t>
            </a:r>
            <a:r>
              <a:rPr sz="2300" spc="-5" dirty="0">
                <a:latin typeface="Georgia"/>
                <a:cs typeface="Georgia"/>
              </a:rPr>
              <a:t>people </a:t>
            </a:r>
            <a:r>
              <a:rPr sz="2300" spc="-10" dirty="0">
                <a:latin typeface="Georgia"/>
                <a:cs typeface="Georgia"/>
              </a:rPr>
              <a:t>use </a:t>
            </a:r>
            <a:r>
              <a:rPr sz="2300" spc="-5" dirty="0">
                <a:latin typeface="Georgia"/>
                <a:cs typeface="Georgia"/>
              </a:rPr>
              <a:t>between </a:t>
            </a:r>
            <a:r>
              <a:rPr sz="2300" dirty="0">
                <a:latin typeface="Georgia"/>
                <a:cs typeface="Georgia"/>
              </a:rPr>
              <a:t> 20-40 </a:t>
            </a:r>
            <a:r>
              <a:rPr sz="2300" spc="-5" dirty="0">
                <a:latin typeface="Georgia"/>
                <a:cs typeface="Georgia"/>
              </a:rPr>
              <a:t>litres </a:t>
            </a:r>
            <a:r>
              <a:rPr sz="2300" dirty="0">
                <a:latin typeface="Georgia"/>
                <a:cs typeface="Georgia"/>
              </a:rPr>
              <a:t>of </a:t>
            </a:r>
            <a:r>
              <a:rPr sz="2300" spc="-5" dirty="0">
                <a:latin typeface="Georgia"/>
                <a:cs typeface="Georgia"/>
              </a:rPr>
              <a:t>water </a:t>
            </a:r>
            <a:r>
              <a:rPr sz="2300" dirty="0">
                <a:latin typeface="Georgia"/>
                <a:cs typeface="Georgia"/>
              </a:rPr>
              <a:t>per </a:t>
            </a:r>
            <a:r>
              <a:rPr sz="2300" spc="-10" dirty="0">
                <a:latin typeface="Georgia"/>
                <a:cs typeface="Georgia"/>
              </a:rPr>
              <a:t>person </a:t>
            </a:r>
            <a:r>
              <a:rPr sz="2300" spc="-5" dirty="0">
                <a:latin typeface="Georgia"/>
                <a:cs typeface="Georgia"/>
              </a:rPr>
              <a:t>per </a:t>
            </a:r>
            <a:r>
              <a:rPr sz="2300" dirty="0">
                <a:latin typeface="Georgia"/>
                <a:cs typeface="Georgia"/>
              </a:rPr>
              <a:t>day (lpd). However, </a:t>
            </a:r>
            <a:r>
              <a:rPr sz="2300" spc="-5" dirty="0">
                <a:latin typeface="Georgia"/>
                <a:cs typeface="Georgia"/>
              </a:rPr>
              <a:t>this </a:t>
            </a:r>
            <a:r>
              <a:rPr sz="2300" dirty="0">
                <a:latin typeface="Georgia"/>
                <a:cs typeface="Georgia"/>
              </a:rPr>
              <a:t> may rise </a:t>
            </a:r>
            <a:r>
              <a:rPr sz="2300" spc="-5" dirty="0">
                <a:latin typeface="Georgia"/>
                <a:cs typeface="Georgia"/>
              </a:rPr>
              <a:t>in </a:t>
            </a:r>
            <a:r>
              <a:rPr sz="2300" dirty="0">
                <a:latin typeface="Georgia"/>
                <a:cs typeface="Georgia"/>
              </a:rPr>
              <a:t>time </a:t>
            </a:r>
            <a:r>
              <a:rPr sz="2300" spc="-5" dirty="0">
                <a:latin typeface="Georgia"/>
                <a:cs typeface="Georgia"/>
              </a:rPr>
              <a:t>as </a:t>
            </a:r>
            <a:r>
              <a:rPr sz="2300" dirty="0">
                <a:latin typeface="Georgia"/>
                <a:cs typeface="Georgia"/>
              </a:rPr>
              <a:t>people relax </a:t>
            </a:r>
            <a:r>
              <a:rPr sz="2300" spc="-5" dirty="0">
                <a:latin typeface="Georgia"/>
                <a:cs typeface="Georgia"/>
              </a:rPr>
              <a:t>their </a:t>
            </a:r>
            <a:r>
              <a:rPr sz="2300" dirty="0">
                <a:latin typeface="Georgia"/>
                <a:cs typeface="Georgia"/>
              </a:rPr>
              <a:t>water use </a:t>
            </a:r>
            <a:r>
              <a:rPr sz="2300" spc="-5" dirty="0">
                <a:latin typeface="Georgia"/>
                <a:cs typeface="Georgia"/>
              </a:rPr>
              <a:t>habits </a:t>
            </a:r>
            <a:r>
              <a:rPr sz="2300" dirty="0">
                <a:latin typeface="Georgia"/>
                <a:cs typeface="Georgia"/>
              </a:rPr>
              <a:t>because </a:t>
            </a:r>
            <a:r>
              <a:rPr sz="2300" spc="-54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of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easy</a:t>
            </a:r>
            <a:r>
              <a:rPr sz="2300" dirty="0">
                <a:latin typeface="Georgia"/>
                <a:cs typeface="Georgia"/>
              </a:rPr>
              <a:t> access.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This</a:t>
            </a:r>
            <a:r>
              <a:rPr sz="2300" dirty="0">
                <a:latin typeface="Georgia"/>
                <a:cs typeface="Georgia"/>
              </a:rPr>
              <a:t> contrasts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with</a:t>
            </a:r>
            <a:r>
              <a:rPr sz="2300" dirty="0">
                <a:latin typeface="Georgia"/>
                <a:cs typeface="Georgia"/>
              </a:rPr>
              <a:t> a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maximum</a:t>
            </a:r>
            <a:r>
              <a:rPr sz="2300" spc="5" dirty="0">
                <a:latin typeface="Georgia"/>
                <a:cs typeface="Georgia"/>
              </a:rPr>
              <a:t> of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l0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lpd </a:t>
            </a:r>
            <a:r>
              <a:rPr sz="2300" spc="-5" dirty="0">
                <a:latin typeface="Georgia"/>
                <a:cs typeface="Georgia"/>
              </a:rPr>
              <a:t> consumption </a:t>
            </a:r>
            <a:r>
              <a:rPr sz="2300" spc="-10" dirty="0">
                <a:latin typeface="Georgia"/>
                <a:cs typeface="Georgia"/>
              </a:rPr>
              <a:t>levels </a:t>
            </a:r>
            <a:r>
              <a:rPr sz="2300" dirty="0">
                <a:latin typeface="Georgia"/>
                <a:cs typeface="Georgia"/>
              </a:rPr>
              <a:t>under </a:t>
            </a:r>
            <a:r>
              <a:rPr sz="2300" spc="-5" dirty="0">
                <a:latin typeface="Georgia"/>
                <a:cs typeface="Georgia"/>
              </a:rPr>
              <a:t>similar environments with people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fetching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water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from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distant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sources.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Together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with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community/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family,</a:t>
            </a:r>
            <a:r>
              <a:rPr sz="2300" dirty="0">
                <a:latin typeface="Georgia"/>
                <a:cs typeface="Georgia"/>
              </a:rPr>
              <a:t> a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decision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must</a:t>
            </a:r>
            <a:r>
              <a:rPr sz="2300" dirty="0">
                <a:latin typeface="Georgia"/>
                <a:cs typeface="Georgia"/>
              </a:rPr>
              <a:t> be</a:t>
            </a:r>
            <a:r>
              <a:rPr sz="2300" spc="5" dirty="0">
                <a:latin typeface="Georgia"/>
                <a:cs typeface="Georgia"/>
              </a:rPr>
              <a:t> taken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on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how</a:t>
            </a:r>
            <a:r>
              <a:rPr sz="2300" spc="55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water</a:t>
            </a:r>
            <a:r>
              <a:rPr sz="2300" dirty="0">
                <a:latin typeface="Georgia"/>
                <a:cs typeface="Georgia"/>
              </a:rPr>
              <a:t> will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be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used</a:t>
            </a:r>
            <a:r>
              <a:rPr sz="2300" dirty="0">
                <a:latin typeface="Georgia"/>
                <a:cs typeface="Georgia"/>
              </a:rPr>
              <a:t> or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what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affordable</a:t>
            </a:r>
            <a:r>
              <a:rPr sz="2300" dirty="0">
                <a:latin typeface="Georgia"/>
                <a:cs typeface="Georgia"/>
              </a:rPr>
              <a:t> service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level</a:t>
            </a:r>
            <a:r>
              <a:rPr sz="2300" dirty="0">
                <a:latin typeface="Georgia"/>
                <a:cs typeface="Georgia"/>
              </a:rPr>
              <a:t> can</a:t>
            </a:r>
            <a:r>
              <a:rPr sz="2300" spc="5" dirty="0">
                <a:latin typeface="Georgia"/>
                <a:cs typeface="Georgia"/>
              </a:rPr>
              <a:t> be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provided.</a:t>
            </a:r>
            <a:endParaRPr sz="23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369311" y="261569"/>
            <a:ext cx="439991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b="1" spc="-20" dirty="0">
                <a:latin typeface="Times New Roman"/>
                <a:cs typeface="Times New Roman"/>
              </a:rPr>
              <a:t>PERCOLATION</a:t>
            </a:r>
            <a:r>
              <a:rPr sz="3300" b="1" spc="-185" dirty="0">
                <a:latin typeface="Times New Roman"/>
                <a:cs typeface="Times New Roman"/>
              </a:rPr>
              <a:t> </a:t>
            </a:r>
            <a:r>
              <a:rPr sz="3300" b="1" spc="-50" dirty="0">
                <a:latin typeface="Times New Roman"/>
                <a:cs typeface="Times New Roman"/>
              </a:rPr>
              <a:t>TANK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1140" y="1798700"/>
            <a:ext cx="8606790" cy="402272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287020" marR="5715" indent="-274955" algn="just">
              <a:lnSpc>
                <a:spcPct val="80100"/>
              </a:lnSpc>
              <a:spcBef>
                <a:spcPts val="550"/>
              </a:spcBef>
              <a:buClr>
                <a:srgbClr val="D16248"/>
              </a:buClr>
              <a:buSzPct val="84210"/>
              <a:buFont typeface="Segoe UI Symbol"/>
              <a:buChar char="⚫"/>
              <a:tabLst>
                <a:tab pos="287655" algn="l"/>
              </a:tabLst>
            </a:pPr>
            <a:r>
              <a:rPr sz="1900" spc="-5" dirty="0">
                <a:latin typeface="Georgia"/>
                <a:cs typeface="Georgia"/>
              </a:rPr>
              <a:t>Percolation tanks are </a:t>
            </a:r>
            <a:r>
              <a:rPr sz="1900" dirty="0">
                <a:latin typeface="Georgia"/>
                <a:cs typeface="Georgia"/>
              </a:rPr>
              <a:t>artificially </a:t>
            </a:r>
            <a:r>
              <a:rPr sz="1900" spc="-10" dirty="0">
                <a:latin typeface="Georgia"/>
                <a:cs typeface="Georgia"/>
              </a:rPr>
              <a:t>created </a:t>
            </a:r>
            <a:r>
              <a:rPr sz="1900" spc="-5" dirty="0">
                <a:latin typeface="Georgia"/>
                <a:cs typeface="Georgia"/>
              </a:rPr>
              <a:t>surface </a:t>
            </a:r>
            <a:r>
              <a:rPr sz="1900" spc="-10" dirty="0">
                <a:latin typeface="Georgia"/>
                <a:cs typeface="Georgia"/>
              </a:rPr>
              <a:t>water </a:t>
            </a:r>
            <a:r>
              <a:rPr sz="1900" dirty="0">
                <a:latin typeface="Georgia"/>
                <a:cs typeface="Georgia"/>
              </a:rPr>
              <a:t>bodies, </a:t>
            </a:r>
            <a:r>
              <a:rPr sz="1900" spc="-5" dirty="0">
                <a:latin typeface="Georgia"/>
                <a:cs typeface="Georgia"/>
              </a:rPr>
              <a:t>submerging a </a:t>
            </a:r>
            <a:r>
              <a:rPr sz="1900" dirty="0">
                <a:latin typeface="Georgia"/>
                <a:cs typeface="Georgia"/>
              </a:rPr>
              <a:t> land </a:t>
            </a:r>
            <a:r>
              <a:rPr sz="1900" spc="-5" dirty="0">
                <a:latin typeface="Georgia"/>
                <a:cs typeface="Georgia"/>
              </a:rPr>
              <a:t>area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with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adequate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permeability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to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facilitate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sufficient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percolation</a:t>
            </a:r>
            <a:r>
              <a:rPr sz="1900" dirty="0">
                <a:latin typeface="Georgia"/>
                <a:cs typeface="Georgia"/>
              </a:rPr>
              <a:t> of 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impounded</a:t>
            </a:r>
            <a:r>
              <a:rPr sz="1900" spc="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surface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runoff</a:t>
            </a:r>
            <a:r>
              <a:rPr sz="1900" spc="1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to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recharge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-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ground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water.</a:t>
            </a:r>
            <a:endParaRPr sz="1900">
              <a:latin typeface="Georgia"/>
              <a:cs typeface="Georgia"/>
            </a:endParaRPr>
          </a:p>
          <a:p>
            <a:pPr marL="287020" indent="-274955" algn="just">
              <a:lnSpc>
                <a:spcPts val="2055"/>
              </a:lnSpc>
              <a:buClr>
                <a:srgbClr val="D16248"/>
              </a:buClr>
              <a:buSzPct val="84210"/>
              <a:buFont typeface="Segoe UI Symbol"/>
              <a:buChar char="⚫"/>
              <a:tabLst>
                <a:tab pos="287655" algn="l"/>
              </a:tabLst>
            </a:pPr>
            <a:r>
              <a:rPr sz="1900" spc="-5" dirty="0">
                <a:latin typeface="Georgia"/>
                <a:cs typeface="Georgia"/>
              </a:rPr>
              <a:t>These</a:t>
            </a:r>
            <a:r>
              <a:rPr sz="1900" spc="27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have</a:t>
            </a:r>
            <a:r>
              <a:rPr sz="1900" spc="270" dirty="0">
                <a:latin typeface="Georgia"/>
                <a:cs typeface="Georgia"/>
              </a:rPr>
              <a:t> </a:t>
            </a:r>
            <a:r>
              <a:rPr sz="1900" dirty="0">
                <a:latin typeface="Georgia"/>
                <a:cs typeface="Georgia"/>
              </a:rPr>
              <a:t>come</a:t>
            </a:r>
            <a:r>
              <a:rPr sz="1900" spc="28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to</a:t>
            </a:r>
            <a:r>
              <a:rPr sz="1900" spc="29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be</a:t>
            </a:r>
            <a:r>
              <a:rPr sz="1900" spc="30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recognized</a:t>
            </a:r>
            <a:r>
              <a:rPr sz="1900" spc="275" dirty="0">
                <a:latin typeface="Georgia"/>
                <a:cs typeface="Georgia"/>
              </a:rPr>
              <a:t> </a:t>
            </a:r>
            <a:r>
              <a:rPr sz="1900" spc="10" dirty="0">
                <a:latin typeface="Georgia"/>
                <a:cs typeface="Georgia"/>
              </a:rPr>
              <a:t>as</a:t>
            </a:r>
            <a:r>
              <a:rPr sz="1900" spc="28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</a:t>
            </a:r>
            <a:r>
              <a:rPr sz="1900" spc="31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dependable</a:t>
            </a:r>
            <a:r>
              <a:rPr sz="1900" spc="29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mode</a:t>
            </a:r>
            <a:r>
              <a:rPr sz="1900" spc="290" dirty="0">
                <a:latin typeface="Georgia"/>
                <a:cs typeface="Georgia"/>
              </a:rPr>
              <a:t> </a:t>
            </a:r>
            <a:r>
              <a:rPr sz="1900" dirty="0">
                <a:latin typeface="Georgia"/>
                <a:cs typeface="Georgia"/>
              </a:rPr>
              <a:t>for</a:t>
            </a:r>
            <a:r>
              <a:rPr sz="1900" spc="28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ground</a:t>
            </a:r>
            <a:r>
              <a:rPr sz="1900" spc="3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water</a:t>
            </a:r>
            <a:endParaRPr sz="1900">
              <a:latin typeface="Georgia"/>
              <a:cs typeface="Georgia"/>
            </a:endParaRPr>
          </a:p>
          <a:p>
            <a:pPr marL="287020" algn="just">
              <a:lnSpc>
                <a:spcPts val="2055"/>
              </a:lnSpc>
            </a:pPr>
            <a:r>
              <a:rPr sz="1900" spc="-10" dirty="0">
                <a:latin typeface="Georgia"/>
                <a:cs typeface="Georgia"/>
              </a:rPr>
              <a:t>recharge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in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1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hard</a:t>
            </a:r>
            <a:r>
              <a:rPr sz="1900" spc="-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rock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terrain</a:t>
            </a:r>
            <a:r>
              <a:rPr sz="1900" spc="3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covering</a:t>
            </a:r>
            <a:r>
              <a:rPr sz="1900" spc="3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two-third</a:t>
            </a:r>
            <a:r>
              <a:rPr sz="1900" spc="15" dirty="0">
                <a:latin typeface="Georgia"/>
                <a:cs typeface="Georgia"/>
              </a:rPr>
              <a:t> </a:t>
            </a:r>
            <a:r>
              <a:rPr sz="1900" dirty="0">
                <a:latin typeface="Georgia"/>
                <a:cs typeface="Georgia"/>
              </a:rPr>
              <a:t>of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-5" dirty="0">
                <a:latin typeface="Georgia"/>
                <a:cs typeface="Georgia"/>
              </a:rPr>
              <a:t> country.</a:t>
            </a:r>
            <a:endParaRPr sz="19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80000"/>
              </a:lnSpc>
              <a:spcBef>
                <a:spcPts val="455"/>
              </a:spcBef>
              <a:buClr>
                <a:srgbClr val="D16248"/>
              </a:buClr>
              <a:buSzPct val="84210"/>
              <a:buFont typeface="Segoe UI Symbol"/>
              <a:buChar char="⚫"/>
              <a:tabLst>
                <a:tab pos="287655" algn="l"/>
              </a:tabLst>
            </a:pPr>
            <a:r>
              <a:rPr sz="1900" spc="-5" dirty="0">
                <a:latin typeface="Georgia"/>
                <a:cs typeface="Georgia"/>
              </a:rPr>
              <a:t>The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hard</a:t>
            </a:r>
            <a:r>
              <a:rPr sz="1900" spc="-5" dirty="0">
                <a:latin typeface="Georgia"/>
                <a:cs typeface="Georgia"/>
              </a:rPr>
              <a:t> rock</a:t>
            </a:r>
            <a:r>
              <a:rPr sz="1900" dirty="0">
                <a:latin typeface="Georgia"/>
                <a:cs typeface="Georgia"/>
              </a:rPr>
              <a:t> areas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with</a:t>
            </a:r>
            <a:r>
              <a:rPr sz="1900" spc="-5" dirty="0">
                <a:latin typeface="Georgia"/>
                <a:cs typeface="Georgia"/>
              </a:rPr>
              <a:t> limited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to</a:t>
            </a:r>
            <a:r>
              <a:rPr sz="1900" spc="-5" dirty="0">
                <a:latin typeface="Georgia"/>
                <a:cs typeface="Georgia"/>
              </a:rPr>
              <a:t> moderate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water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holding</a:t>
            </a:r>
            <a:r>
              <a:rPr sz="1900" spc="44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and</a:t>
            </a:r>
            <a:r>
              <a:rPr sz="1900" spc="45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water </a:t>
            </a:r>
            <a:r>
              <a:rPr sz="1900" spc="-5" dirty="0">
                <a:latin typeface="Georgia"/>
                <a:cs typeface="Georgia"/>
              </a:rPr>
              <a:t> yielding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capabilities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often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experience</a:t>
            </a:r>
            <a:r>
              <a:rPr sz="1900" spc="-5" dirty="0">
                <a:latin typeface="Georgia"/>
                <a:cs typeface="Georgia"/>
              </a:rPr>
              <a:t> water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scarce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situations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due</a:t>
            </a:r>
            <a:r>
              <a:rPr sz="1900" spc="440" dirty="0">
                <a:latin typeface="Georgia"/>
                <a:cs typeface="Georgia"/>
              </a:rPr>
              <a:t> </a:t>
            </a:r>
            <a:r>
              <a:rPr sz="1900" spc="-15" dirty="0">
                <a:latin typeface="Georgia"/>
                <a:cs typeface="Georgia"/>
              </a:rPr>
              <a:t>to </a:t>
            </a:r>
            <a:r>
              <a:rPr sz="1900" spc="-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inadequate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recharge,</a:t>
            </a:r>
            <a:r>
              <a:rPr sz="1900" spc="-5" dirty="0">
                <a:latin typeface="Georgia"/>
                <a:cs typeface="Georgia"/>
              </a:rPr>
              <a:t> indiscriminate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withdrawal</a:t>
            </a:r>
            <a:r>
              <a:rPr sz="1900" dirty="0">
                <a:latin typeface="Georgia"/>
                <a:cs typeface="Georgia"/>
              </a:rPr>
              <a:t> of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ground</a:t>
            </a:r>
            <a:r>
              <a:rPr sz="1900" spc="-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water</a:t>
            </a:r>
            <a:r>
              <a:rPr sz="1900" spc="-5" dirty="0">
                <a:latin typeface="Georgia"/>
                <a:cs typeface="Georgia"/>
              </a:rPr>
              <a:t> </a:t>
            </a:r>
            <a:r>
              <a:rPr sz="1900" spc="5" dirty="0">
                <a:latin typeface="Georgia"/>
                <a:cs typeface="Georgia"/>
              </a:rPr>
              <a:t>and </a:t>
            </a:r>
            <a:r>
              <a:rPr sz="1900" spc="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mismanagement.</a:t>
            </a:r>
            <a:endParaRPr sz="1900">
              <a:latin typeface="Georgia"/>
              <a:cs typeface="Georgia"/>
            </a:endParaRPr>
          </a:p>
          <a:p>
            <a:pPr marL="287020" marR="5715" indent="-274955" algn="just">
              <a:lnSpc>
                <a:spcPct val="80000"/>
              </a:lnSpc>
              <a:spcBef>
                <a:spcPts val="459"/>
              </a:spcBef>
              <a:buClr>
                <a:srgbClr val="D16248"/>
              </a:buClr>
              <a:buSzPct val="84210"/>
              <a:buFont typeface="Segoe UI Symbol"/>
              <a:buChar char="⚫"/>
              <a:tabLst>
                <a:tab pos="287655" algn="l"/>
              </a:tabLst>
            </a:pPr>
            <a:r>
              <a:rPr sz="1900" spc="-5" dirty="0">
                <a:latin typeface="Georgia"/>
                <a:cs typeface="Georgia"/>
              </a:rPr>
              <a:t>These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are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quite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popular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in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-5" dirty="0">
                <a:latin typeface="Georgia"/>
                <a:cs typeface="Georgia"/>
              </a:rPr>
              <a:t> states</a:t>
            </a:r>
            <a:r>
              <a:rPr sz="1900" dirty="0">
                <a:latin typeface="Georgia"/>
                <a:cs typeface="Georgia"/>
              </a:rPr>
              <a:t> of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Maharashtra,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Andhra</a:t>
            </a:r>
            <a:r>
              <a:rPr sz="1900" spc="434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Pradesh, 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Madhya</a:t>
            </a:r>
            <a:r>
              <a:rPr sz="1900" spc="229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Pradesh,</a:t>
            </a:r>
            <a:r>
              <a:rPr sz="1900" spc="22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Tamil</a:t>
            </a:r>
            <a:r>
              <a:rPr sz="1900" spc="2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Nadu,</a:t>
            </a:r>
            <a:r>
              <a:rPr sz="1900" spc="18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Karnataka</a:t>
            </a:r>
            <a:r>
              <a:rPr sz="1900" spc="21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and</a:t>
            </a:r>
            <a:r>
              <a:rPr sz="1900" spc="21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Gujarat.</a:t>
            </a:r>
            <a:r>
              <a:rPr sz="1900" spc="215" dirty="0">
                <a:latin typeface="Georgia"/>
                <a:cs typeface="Georgia"/>
              </a:rPr>
              <a:t> </a:t>
            </a:r>
            <a:r>
              <a:rPr sz="1900" dirty="0">
                <a:latin typeface="Georgia"/>
                <a:cs typeface="Georgia"/>
              </a:rPr>
              <a:t>The</a:t>
            </a:r>
            <a:r>
              <a:rPr sz="1900" spc="19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percolation</a:t>
            </a:r>
            <a:r>
              <a:rPr sz="1900" spc="21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tank </a:t>
            </a:r>
            <a:r>
              <a:rPr sz="1900" spc="-44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is more </a:t>
            </a:r>
            <a:r>
              <a:rPr sz="1900" dirty="0">
                <a:latin typeface="Georgia"/>
                <a:cs typeface="Georgia"/>
              </a:rPr>
              <a:t>or </a:t>
            </a:r>
            <a:r>
              <a:rPr sz="1900" spc="-5" dirty="0">
                <a:latin typeface="Georgia"/>
                <a:cs typeface="Georgia"/>
              </a:rPr>
              <a:t>less similar </a:t>
            </a:r>
            <a:r>
              <a:rPr sz="1900" spc="-10" dirty="0">
                <a:latin typeface="Georgia"/>
                <a:cs typeface="Georgia"/>
              </a:rPr>
              <a:t>to </a:t>
            </a:r>
            <a:r>
              <a:rPr sz="1900" dirty="0">
                <a:latin typeface="Georgia"/>
                <a:cs typeface="Georgia"/>
              </a:rPr>
              <a:t>check </a:t>
            </a:r>
            <a:r>
              <a:rPr sz="1900" spc="-5" dirty="0">
                <a:latin typeface="Georgia"/>
                <a:cs typeface="Georgia"/>
              </a:rPr>
              <a:t>dams </a:t>
            </a:r>
            <a:r>
              <a:rPr sz="1900" dirty="0">
                <a:latin typeface="Georgia"/>
                <a:cs typeface="Georgia"/>
              </a:rPr>
              <a:t>or nala </a:t>
            </a:r>
            <a:r>
              <a:rPr sz="1900" spc="-10" dirty="0">
                <a:latin typeface="Georgia"/>
                <a:cs typeface="Georgia"/>
              </a:rPr>
              <a:t>bund </a:t>
            </a:r>
            <a:r>
              <a:rPr sz="1900" spc="-5" dirty="0">
                <a:latin typeface="Georgia"/>
                <a:cs typeface="Georgia"/>
              </a:rPr>
              <a:t>with a fairly large storage 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reservoir.</a:t>
            </a:r>
            <a:endParaRPr sz="1900">
              <a:latin typeface="Georgia"/>
              <a:cs typeface="Georgia"/>
            </a:endParaRPr>
          </a:p>
          <a:p>
            <a:pPr marL="287020" marR="5080" indent="-274955" algn="just">
              <a:lnSpc>
                <a:spcPct val="80100"/>
              </a:lnSpc>
              <a:spcBef>
                <a:spcPts val="450"/>
              </a:spcBef>
              <a:buClr>
                <a:srgbClr val="D16248"/>
              </a:buClr>
              <a:buSzPct val="84210"/>
              <a:buFont typeface="Segoe UI Symbol"/>
              <a:buChar char="⚫"/>
              <a:tabLst>
                <a:tab pos="287655" algn="l"/>
              </a:tabLst>
            </a:pPr>
            <a:r>
              <a:rPr sz="1900" spc="-5" dirty="0">
                <a:latin typeface="Georgia"/>
                <a:cs typeface="Georgia"/>
              </a:rPr>
              <a:t>A tank can </a:t>
            </a:r>
            <a:r>
              <a:rPr sz="1900" spc="-10" dirty="0">
                <a:latin typeface="Georgia"/>
                <a:cs typeface="Georgia"/>
              </a:rPr>
              <a:t>be </a:t>
            </a:r>
            <a:r>
              <a:rPr sz="1900" spc="-5" dirty="0">
                <a:latin typeface="Georgia"/>
                <a:cs typeface="Georgia"/>
              </a:rPr>
              <a:t>located </a:t>
            </a:r>
            <a:r>
              <a:rPr sz="1900" spc="-10" dirty="0">
                <a:latin typeface="Georgia"/>
                <a:cs typeface="Georgia"/>
              </a:rPr>
              <a:t>either </a:t>
            </a:r>
            <a:r>
              <a:rPr sz="1900" spc="-5" dirty="0">
                <a:latin typeface="Georgia"/>
                <a:cs typeface="Georgia"/>
              </a:rPr>
              <a:t>across small </a:t>
            </a:r>
            <a:r>
              <a:rPr sz="1900" spc="-10" dirty="0">
                <a:latin typeface="Georgia"/>
                <a:cs typeface="Georgia"/>
              </a:rPr>
              <a:t>streams by </a:t>
            </a:r>
            <a:r>
              <a:rPr sz="1900" spc="-5" dirty="0">
                <a:latin typeface="Georgia"/>
                <a:cs typeface="Georgia"/>
              </a:rPr>
              <a:t>creating </a:t>
            </a:r>
            <a:r>
              <a:rPr sz="1900" dirty="0">
                <a:latin typeface="Georgia"/>
                <a:cs typeface="Georgia"/>
              </a:rPr>
              <a:t>low </a:t>
            </a:r>
            <a:r>
              <a:rPr sz="1900" spc="-5" dirty="0">
                <a:latin typeface="Georgia"/>
                <a:cs typeface="Georgia"/>
              </a:rPr>
              <a:t>elevation 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check dams </a:t>
            </a:r>
            <a:r>
              <a:rPr sz="1900" dirty="0">
                <a:latin typeface="Georgia"/>
                <a:cs typeface="Georgia"/>
              </a:rPr>
              <a:t>or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in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uncultivated </a:t>
            </a:r>
            <a:r>
              <a:rPr sz="1900" dirty="0">
                <a:latin typeface="Georgia"/>
                <a:cs typeface="Georgia"/>
              </a:rPr>
              <a:t>land adjoining</a:t>
            </a:r>
            <a:r>
              <a:rPr sz="1900" spc="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streams,</a:t>
            </a:r>
            <a:r>
              <a:rPr sz="1900" spc="44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through</a:t>
            </a:r>
            <a:r>
              <a:rPr sz="1900" spc="44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excavation </a:t>
            </a:r>
            <a:r>
              <a:rPr sz="190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and</a:t>
            </a:r>
            <a:r>
              <a:rPr sz="1900" spc="1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providing</a:t>
            </a:r>
            <a:r>
              <a:rPr sz="1900" spc="2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</a:t>
            </a:r>
            <a:r>
              <a:rPr sz="1900" spc="2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delivery</a:t>
            </a:r>
            <a:r>
              <a:rPr sz="1900" spc="35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canal</a:t>
            </a:r>
            <a:r>
              <a:rPr sz="1900" spc="-1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connecting</a:t>
            </a:r>
            <a:r>
              <a:rPr sz="1900" spc="10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tanks</a:t>
            </a:r>
            <a:r>
              <a:rPr sz="1900" spc="20" dirty="0">
                <a:latin typeface="Georgia"/>
                <a:cs typeface="Georgia"/>
              </a:rPr>
              <a:t> </a:t>
            </a:r>
            <a:r>
              <a:rPr sz="1900" spc="-5" dirty="0">
                <a:latin typeface="Georgia"/>
                <a:cs typeface="Georgia"/>
              </a:rPr>
              <a:t>and </a:t>
            </a:r>
            <a:r>
              <a:rPr sz="1900" spc="-10" dirty="0">
                <a:latin typeface="Georgia"/>
                <a:cs typeface="Georgia"/>
              </a:rPr>
              <a:t>the</a:t>
            </a:r>
            <a:r>
              <a:rPr sz="1900" spc="-5" dirty="0">
                <a:latin typeface="Georgia"/>
                <a:cs typeface="Georgia"/>
              </a:rPr>
              <a:t> </a:t>
            </a:r>
            <a:r>
              <a:rPr sz="1900" spc="-10" dirty="0">
                <a:latin typeface="Georgia"/>
                <a:cs typeface="Georgia"/>
              </a:rPr>
              <a:t>stream.</a:t>
            </a:r>
            <a:endParaRPr sz="19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826511" y="413969"/>
            <a:ext cx="348742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b="1" dirty="0">
                <a:latin typeface="Times New Roman"/>
                <a:cs typeface="Times New Roman"/>
              </a:rPr>
              <a:t>General</a:t>
            </a:r>
            <a:r>
              <a:rPr sz="3300" b="1" spc="-75" dirty="0">
                <a:latin typeface="Times New Roman"/>
                <a:cs typeface="Times New Roman"/>
              </a:rPr>
              <a:t> </a:t>
            </a:r>
            <a:r>
              <a:rPr sz="3300" b="1" dirty="0">
                <a:latin typeface="Times New Roman"/>
                <a:cs typeface="Times New Roman"/>
              </a:rPr>
              <a:t>Guidelines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7340" y="1261694"/>
            <a:ext cx="8545195" cy="512381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17145" algn="just">
              <a:lnSpc>
                <a:spcPct val="80000"/>
              </a:lnSpc>
              <a:spcBef>
                <a:spcPts val="555"/>
              </a:spcBef>
              <a:buAutoNum type="romanLcParenBoth"/>
              <a:tabLst>
                <a:tab pos="321310" algn="l"/>
              </a:tabLst>
            </a:pPr>
            <a:r>
              <a:rPr sz="1900" dirty="0">
                <a:latin typeface="Times New Roman"/>
                <a:cs typeface="Times New Roman"/>
              </a:rPr>
              <a:t>Percolation </a:t>
            </a:r>
            <a:r>
              <a:rPr sz="1900" spc="-5" dirty="0">
                <a:latin typeface="Times New Roman"/>
                <a:cs typeface="Times New Roman"/>
              </a:rPr>
              <a:t>tanks should </a:t>
            </a:r>
            <a:r>
              <a:rPr sz="1900" spc="-10" dirty="0">
                <a:latin typeface="Times New Roman"/>
                <a:cs typeface="Times New Roman"/>
              </a:rPr>
              <a:t>normally </a:t>
            </a:r>
            <a:r>
              <a:rPr sz="1900" dirty="0">
                <a:latin typeface="Times New Roman"/>
                <a:cs typeface="Times New Roman"/>
              </a:rPr>
              <a:t>be </a:t>
            </a:r>
            <a:r>
              <a:rPr sz="1900" spc="-5" dirty="0">
                <a:latin typeface="Times New Roman"/>
                <a:cs typeface="Times New Roman"/>
              </a:rPr>
              <a:t>constructed in a terrain with </a:t>
            </a:r>
            <a:r>
              <a:rPr sz="1900" dirty="0">
                <a:latin typeface="Times New Roman"/>
                <a:cs typeface="Times New Roman"/>
              </a:rPr>
              <a:t>highly </a:t>
            </a:r>
            <a:r>
              <a:rPr sz="1900" spc="-5" dirty="0">
                <a:latin typeface="Times New Roman"/>
                <a:cs typeface="Times New Roman"/>
              </a:rPr>
              <a:t>fractured </a:t>
            </a:r>
            <a:r>
              <a:rPr sz="1900" dirty="0">
                <a:latin typeface="Times New Roman"/>
                <a:cs typeface="Times New Roman"/>
              </a:rPr>
              <a:t> and </a:t>
            </a:r>
            <a:r>
              <a:rPr sz="1900" spc="-5" dirty="0">
                <a:latin typeface="Times New Roman"/>
                <a:cs typeface="Times New Roman"/>
              </a:rPr>
              <a:t>weathered rock </a:t>
            </a:r>
            <a:r>
              <a:rPr sz="1900" spc="5" dirty="0">
                <a:latin typeface="Times New Roman"/>
                <a:cs typeface="Times New Roman"/>
              </a:rPr>
              <a:t>for </a:t>
            </a:r>
            <a:r>
              <a:rPr sz="1900" spc="-5" dirty="0">
                <a:latin typeface="Times New Roman"/>
                <a:cs typeface="Times New Roman"/>
              </a:rPr>
              <a:t>speedy </a:t>
            </a:r>
            <a:r>
              <a:rPr sz="1900" spc="-10" dirty="0">
                <a:latin typeface="Times New Roman"/>
                <a:cs typeface="Times New Roman"/>
              </a:rPr>
              <a:t>recharge. </a:t>
            </a:r>
            <a:r>
              <a:rPr sz="1900" spc="-20" dirty="0">
                <a:latin typeface="Times New Roman"/>
                <a:cs typeface="Times New Roman"/>
              </a:rPr>
              <a:t>In </a:t>
            </a:r>
            <a:r>
              <a:rPr sz="1900" spc="-5" dirty="0">
                <a:latin typeface="Times New Roman"/>
                <a:cs typeface="Times New Roman"/>
              </a:rPr>
              <a:t>case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alluvium, </a:t>
            </a:r>
            <a:r>
              <a:rPr sz="1900" spc="-10" dirty="0">
                <a:latin typeface="Times New Roman"/>
                <a:cs typeface="Times New Roman"/>
              </a:rPr>
              <a:t>the </a:t>
            </a:r>
            <a:r>
              <a:rPr sz="1900" spc="-5" dirty="0">
                <a:latin typeface="Times New Roman"/>
                <a:cs typeface="Times New Roman"/>
              </a:rPr>
              <a:t>boundary formations 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are ideal. </a:t>
            </a:r>
            <a:r>
              <a:rPr sz="1900" spc="-15" dirty="0">
                <a:latin typeface="Times New Roman"/>
                <a:cs typeface="Times New Roman"/>
              </a:rPr>
              <a:t>However, </a:t>
            </a:r>
            <a:r>
              <a:rPr sz="1900" dirty="0">
                <a:latin typeface="Times New Roman"/>
                <a:cs typeface="Times New Roman"/>
              </a:rPr>
              <a:t>the </a:t>
            </a:r>
            <a:r>
              <a:rPr sz="1900" spc="-5" dirty="0">
                <a:latin typeface="Times New Roman"/>
                <a:cs typeface="Times New Roman"/>
              </a:rPr>
              <a:t>permeability should not </a:t>
            </a:r>
            <a:r>
              <a:rPr sz="1900" dirty="0">
                <a:latin typeface="Times New Roman"/>
                <a:cs typeface="Times New Roman"/>
              </a:rPr>
              <a:t>be too </a:t>
            </a:r>
            <a:r>
              <a:rPr sz="1900" spc="-5" dirty="0">
                <a:latin typeface="Times New Roman"/>
                <a:cs typeface="Times New Roman"/>
              </a:rPr>
              <a:t>high </a:t>
            </a:r>
            <a:r>
              <a:rPr sz="1900" dirty="0">
                <a:latin typeface="Times New Roman"/>
                <a:cs typeface="Times New Roman"/>
              </a:rPr>
              <a:t>that </a:t>
            </a:r>
            <a:r>
              <a:rPr sz="1900" spc="-5" dirty="0">
                <a:latin typeface="Times New Roman"/>
                <a:cs typeface="Times New Roman"/>
              </a:rPr>
              <a:t>may result in </a:t>
            </a:r>
            <a:r>
              <a:rPr sz="1900" dirty="0">
                <a:latin typeface="Times New Roman"/>
                <a:cs typeface="Times New Roman"/>
              </a:rPr>
              <a:t>the 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percolated</a:t>
            </a:r>
            <a:r>
              <a:rPr sz="1900" spc="-4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water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escaping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downstream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as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regenerated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surface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25" dirty="0">
                <a:latin typeface="Times New Roman"/>
                <a:cs typeface="Times New Roman"/>
              </a:rPr>
              <a:t>flow.</a:t>
            </a:r>
            <a:endParaRPr sz="1900">
              <a:latin typeface="Times New Roman"/>
              <a:cs typeface="Times New Roman"/>
            </a:endParaRPr>
          </a:p>
          <a:p>
            <a:pPr marL="12700" marR="14604" algn="just">
              <a:lnSpc>
                <a:spcPts val="1820"/>
              </a:lnSpc>
              <a:spcBef>
                <a:spcPts val="445"/>
              </a:spcBef>
              <a:buAutoNum type="romanLcParenBoth"/>
              <a:tabLst>
                <a:tab pos="394335" algn="l"/>
              </a:tabLst>
            </a:pPr>
            <a:r>
              <a:rPr sz="1900" spc="-15" dirty="0">
                <a:latin typeface="Times New Roman"/>
                <a:cs typeface="Times New Roman"/>
              </a:rPr>
              <a:t>The </a:t>
            </a:r>
            <a:r>
              <a:rPr sz="1900" dirty="0">
                <a:latin typeface="Times New Roman"/>
                <a:cs typeface="Times New Roman"/>
              </a:rPr>
              <a:t>aquifer </a:t>
            </a:r>
            <a:r>
              <a:rPr sz="1900" spc="-5" dirty="0">
                <a:latin typeface="Times New Roman"/>
                <a:cs typeface="Times New Roman"/>
              </a:rPr>
              <a:t>to </a:t>
            </a:r>
            <a:r>
              <a:rPr sz="1900" dirty="0">
                <a:latin typeface="Times New Roman"/>
                <a:cs typeface="Times New Roman"/>
              </a:rPr>
              <a:t>be </a:t>
            </a:r>
            <a:r>
              <a:rPr sz="1900" spc="-10" dirty="0">
                <a:latin typeface="Times New Roman"/>
                <a:cs typeface="Times New Roman"/>
              </a:rPr>
              <a:t>recharged should </a:t>
            </a:r>
            <a:r>
              <a:rPr sz="1900" spc="-5" dirty="0">
                <a:latin typeface="Times New Roman"/>
                <a:cs typeface="Times New Roman"/>
              </a:rPr>
              <a:t>have sufficient thickness </a:t>
            </a:r>
            <a:r>
              <a:rPr sz="1900" spc="-1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permeable </a:t>
            </a:r>
            <a:r>
              <a:rPr sz="1900" spc="-10" dirty="0">
                <a:latin typeface="Times New Roman"/>
                <a:cs typeface="Times New Roman"/>
              </a:rPr>
              <a:t>vadose 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zone </a:t>
            </a:r>
            <a:r>
              <a:rPr sz="1900" spc="-15" dirty="0">
                <a:latin typeface="Times New Roman"/>
                <a:cs typeface="Times New Roman"/>
              </a:rPr>
              <a:t>to </a:t>
            </a:r>
            <a:r>
              <a:rPr sz="1900" spc="-10" dirty="0">
                <a:latin typeface="Times New Roman"/>
                <a:cs typeface="Times New Roman"/>
              </a:rPr>
              <a:t>accommodate recharge. </a:t>
            </a:r>
            <a:r>
              <a:rPr sz="1900" spc="-15" dirty="0">
                <a:latin typeface="Times New Roman"/>
                <a:cs typeface="Times New Roman"/>
              </a:rPr>
              <a:t>The </a:t>
            </a:r>
            <a:r>
              <a:rPr sz="1900" spc="-35" dirty="0">
                <a:latin typeface="Times New Roman"/>
                <a:cs typeface="Times New Roman"/>
              </a:rPr>
              <a:t>Vadose </a:t>
            </a:r>
            <a:r>
              <a:rPr sz="1900" dirty="0">
                <a:latin typeface="Times New Roman"/>
                <a:cs typeface="Times New Roman"/>
              </a:rPr>
              <a:t>zone </a:t>
            </a:r>
            <a:r>
              <a:rPr sz="1900" spc="-5" dirty="0">
                <a:latin typeface="Times New Roman"/>
                <a:cs typeface="Times New Roman"/>
              </a:rPr>
              <a:t>should normally </a:t>
            </a:r>
            <a:r>
              <a:rPr sz="1900" dirty="0">
                <a:latin typeface="Times New Roman"/>
                <a:cs typeface="Times New Roman"/>
              </a:rPr>
              <a:t>be about </a:t>
            </a:r>
            <a:r>
              <a:rPr sz="1900" spc="-5" dirty="0">
                <a:latin typeface="Times New Roman"/>
                <a:cs typeface="Times New Roman"/>
              </a:rPr>
              <a:t>3 m </a:t>
            </a:r>
            <a:r>
              <a:rPr sz="1900" dirty="0">
                <a:latin typeface="Times New Roman"/>
                <a:cs typeface="Times New Roman"/>
              </a:rPr>
              <a:t>below 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ground level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minimize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possibility</a:t>
            </a:r>
            <a:r>
              <a:rPr sz="1900" spc="-5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5" dirty="0">
                <a:latin typeface="Times New Roman"/>
                <a:cs typeface="Times New Roman"/>
              </a:rPr>
              <a:t> water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logging.</a:t>
            </a:r>
            <a:endParaRPr sz="1900">
              <a:latin typeface="Times New Roman"/>
              <a:cs typeface="Times New Roman"/>
            </a:endParaRPr>
          </a:p>
          <a:p>
            <a:pPr marL="12700" marR="5080" algn="just">
              <a:lnSpc>
                <a:spcPct val="80000"/>
              </a:lnSpc>
              <a:spcBef>
                <a:spcPts val="480"/>
              </a:spcBef>
              <a:buAutoNum type="romanLcParenBoth"/>
              <a:tabLst>
                <a:tab pos="479425" algn="l"/>
              </a:tabLst>
            </a:pPr>
            <a:r>
              <a:rPr sz="1900" spc="-15" dirty="0">
                <a:latin typeface="Times New Roman"/>
                <a:cs typeface="Times New Roman"/>
              </a:rPr>
              <a:t>The </a:t>
            </a:r>
            <a:r>
              <a:rPr sz="1900" dirty="0">
                <a:latin typeface="Times New Roman"/>
                <a:cs typeface="Times New Roman"/>
              </a:rPr>
              <a:t>benefited </a:t>
            </a:r>
            <a:r>
              <a:rPr sz="1900" spc="-5" dirty="0">
                <a:latin typeface="Times New Roman"/>
                <a:cs typeface="Times New Roman"/>
              </a:rPr>
              <a:t>area should have </a:t>
            </a:r>
            <a:r>
              <a:rPr sz="1900" spc="-10" dirty="0">
                <a:latin typeface="Times New Roman"/>
                <a:cs typeface="Times New Roman"/>
              </a:rPr>
              <a:t>sufficient number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10" dirty="0">
                <a:latin typeface="Times New Roman"/>
                <a:cs typeface="Times New Roman"/>
              </a:rPr>
              <a:t>wells, hand </a:t>
            </a:r>
            <a:r>
              <a:rPr sz="1900" spc="-5" dirty="0">
                <a:latin typeface="Times New Roman"/>
                <a:cs typeface="Times New Roman"/>
              </a:rPr>
              <a:t>pumps etc. A 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minimum well </a:t>
            </a:r>
            <a:r>
              <a:rPr sz="1900" dirty="0">
                <a:latin typeface="Times New Roman"/>
                <a:cs typeface="Times New Roman"/>
              </a:rPr>
              <a:t>density of </a:t>
            </a:r>
            <a:r>
              <a:rPr sz="1900" spc="-5" dirty="0">
                <a:latin typeface="Times New Roman"/>
                <a:cs typeface="Times New Roman"/>
              </a:rPr>
              <a:t>3 to 5 </a:t>
            </a:r>
            <a:r>
              <a:rPr sz="1900" dirty="0">
                <a:latin typeface="Times New Roman"/>
                <a:cs typeface="Times New Roman"/>
              </a:rPr>
              <a:t>per </a:t>
            </a:r>
            <a:r>
              <a:rPr sz="1900" spc="-5" dirty="0">
                <a:latin typeface="Times New Roman"/>
                <a:cs typeface="Times New Roman"/>
              </a:rPr>
              <a:t>square kilometres is </a:t>
            </a:r>
            <a:r>
              <a:rPr sz="1900" spc="-10" dirty="0">
                <a:latin typeface="Times New Roman"/>
                <a:cs typeface="Times New Roman"/>
              </a:rPr>
              <a:t>desirable. </a:t>
            </a:r>
            <a:r>
              <a:rPr sz="1900" spc="-15" dirty="0">
                <a:latin typeface="Times New Roman"/>
                <a:cs typeface="Times New Roman"/>
              </a:rPr>
              <a:t>The </a:t>
            </a:r>
            <a:r>
              <a:rPr sz="1900" dirty="0">
                <a:latin typeface="Times New Roman"/>
                <a:cs typeface="Times New Roman"/>
              </a:rPr>
              <a:t>aquifer </a:t>
            </a:r>
            <a:r>
              <a:rPr sz="1900" spc="-5" dirty="0">
                <a:latin typeface="Times New Roman"/>
                <a:cs typeface="Times New Roman"/>
              </a:rPr>
              <a:t>zone </a:t>
            </a:r>
            <a:r>
              <a:rPr sz="1900" dirty="0">
                <a:latin typeface="Times New Roman"/>
                <a:cs typeface="Times New Roman"/>
              </a:rPr>
              <a:t> should</a:t>
            </a:r>
            <a:r>
              <a:rPr sz="1900" spc="-4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extend </a:t>
            </a:r>
            <a:r>
              <a:rPr sz="1900" dirty="0">
                <a:latin typeface="Times New Roman"/>
                <a:cs typeface="Times New Roman"/>
              </a:rPr>
              <a:t>up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benefited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area.</a:t>
            </a:r>
            <a:endParaRPr sz="1900">
              <a:latin typeface="Times New Roman"/>
              <a:cs typeface="Times New Roman"/>
            </a:endParaRPr>
          </a:p>
          <a:p>
            <a:pPr marL="421005" indent="-408940" algn="just">
              <a:lnSpc>
                <a:spcPct val="100000"/>
              </a:lnSpc>
              <a:buAutoNum type="romanLcParenBoth"/>
              <a:tabLst>
                <a:tab pos="421640" algn="l"/>
              </a:tabLst>
            </a:pPr>
            <a:r>
              <a:rPr sz="1900" spc="-10" dirty="0">
                <a:latin typeface="Times New Roman"/>
                <a:cs typeface="Times New Roman"/>
              </a:rPr>
              <a:t>Submergence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area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should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uncultivated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far</a:t>
            </a:r>
            <a:r>
              <a:rPr sz="1900" spc="-5" dirty="0">
                <a:latin typeface="Times New Roman"/>
                <a:cs typeface="Times New Roman"/>
              </a:rPr>
              <a:t> as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possible.</a:t>
            </a:r>
            <a:endParaRPr sz="1900">
              <a:latin typeface="Times New Roman"/>
              <a:cs typeface="Times New Roman"/>
            </a:endParaRPr>
          </a:p>
          <a:p>
            <a:pPr marL="12700" marR="17145" algn="just">
              <a:lnSpc>
                <a:spcPct val="80100"/>
              </a:lnSpc>
              <a:spcBef>
                <a:spcPts val="455"/>
              </a:spcBef>
              <a:buAutoNum type="romanLcParenBoth"/>
              <a:tabLst>
                <a:tab pos="415925" algn="l"/>
              </a:tabLst>
            </a:pPr>
            <a:r>
              <a:rPr sz="1900" spc="-15" dirty="0">
                <a:latin typeface="Times New Roman"/>
                <a:cs typeface="Times New Roman"/>
              </a:rPr>
              <a:t>The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nature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catchment</a:t>
            </a:r>
            <a:r>
              <a:rPr sz="1900" spc="-5" dirty="0">
                <a:latin typeface="Times New Roman"/>
                <a:cs typeface="Times New Roman"/>
              </a:rPr>
              <a:t> is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</a:t>
            </a:r>
            <a:r>
              <a:rPr sz="1900" dirty="0">
                <a:latin typeface="Times New Roman"/>
                <a:cs typeface="Times New Roman"/>
              </a:rPr>
              <a:t> be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evaluated</a:t>
            </a:r>
            <a:r>
              <a:rPr sz="1900" spc="-5" dirty="0">
                <a:latin typeface="Times New Roman"/>
                <a:cs typeface="Times New Roman"/>
              </a:rPr>
              <a:t> based</a:t>
            </a:r>
            <a:r>
              <a:rPr sz="1900" dirty="0">
                <a:latin typeface="Times New Roman"/>
                <a:cs typeface="Times New Roman"/>
              </a:rPr>
              <a:t> on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Stranger’s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40" dirty="0">
                <a:latin typeface="Times New Roman"/>
                <a:cs typeface="Times New Roman"/>
              </a:rPr>
              <a:t>Table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for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classification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under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Good,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30" dirty="0">
                <a:latin typeface="Times New Roman"/>
                <a:cs typeface="Times New Roman"/>
              </a:rPr>
              <a:t>Average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and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Bad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25" dirty="0">
                <a:latin typeface="Times New Roman"/>
                <a:cs typeface="Times New Roman"/>
              </a:rPr>
              <a:t>Category.</a:t>
            </a:r>
            <a:r>
              <a:rPr sz="1900" spc="-20" dirty="0">
                <a:latin typeface="Times New Roman"/>
                <a:cs typeface="Times New Roman"/>
              </a:rPr>
              <a:t> It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is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advisable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15" dirty="0">
                <a:latin typeface="Times New Roman"/>
                <a:cs typeface="Times New Roman"/>
              </a:rPr>
              <a:t>to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have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the 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percolation</a:t>
            </a:r>
            <a:r>
              <a:rPr sz="1900" spc="-4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tank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good/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average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catchment.</a:t>
            </a:r>
            <a:endParaRPr sz="1900">
              <a:latin typeface="Times New Roman"/>
              <a:cs typeface="Times New Roman"/>
            </a:endParaRPr>
          </a:p>
          <a:p>
            <a:pPr marL="12700" marR="17145" algn="just">
              <a:lnSpc>
                <a:spcPct val="80000"/>
              </a:lnSpc>
              <a:spcBef>
                <a:spcPts val="459"/>
              </a:spcBef>
              <a:buAutoNum type="romanLcParenBoth"/>
              <a:tabLst>
                <a:tab pos="501015" algn="l"/>
              </a:tabLst>
            </a:pPr>
            <a:r>
              <a:rPr sz="1900" dirty="0">
                <a:latin typeface="Times New Roman"/>
                <a:cs typeface="Times New Roman"/>
              </a:rPr>
              <a:t>Rainfall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pattern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based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on</a:t>
            </a:r>
            <a:r>
              <a:rPr sz="1900" spc="-5" dirty="0">
                <a:latin typeface="Times New Roman"/>
                <a:cs typeface="Times New Roman"/>
              </a:rPr>
              <a:t> long-term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evaluation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is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</a:t>
            </a:r>
            <a:r>
              <a:rPr sz="1900" dirty="0">
                <a:latin typeface="Times New Roman"/>
                <a:cs typeface="Times New Roman"/>
              </a:rPr>
              <a:t> be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studied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15" dirty="0">
                <a:latin typeface="Times New Roman"/>
                <a:cs typeface="Times New Roman"/>
              </a:rPr>
              <a:t>so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that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the 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percolation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tank </a:t>
            </a:r>
            <a:r>
              <a:rPr sz="1900" spc="-10" dirty="0">
                <a:latin typeface="Times New Roman"/>
                <a:cs typeface="Times New Roman"/>
              </a:rPr>
              <a:t>gets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filled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up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fully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during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monsoon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(preferably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more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than </a:t>
            </a:r>
            <a:r>
              <a:rPr sz="1900" spc="-5" dirty="0">
                <a:latin typeface="Times New Roman"/>
                <a:cs typeface="Times New Roman"/>
              </a:rPr>
              <a:t>once).</a:t>
            </a:r>
            <a:endParaRPr sz="1900">
              <a:latin typeface="Times New Roman"/>
              <a:cs typeface="Times New Roman"/>
            </a:endParaRPr>
          </a:p>
          <a:p>
            <a:pPr marL="488315" indent="-476250" algn="just">
              <a:lnSpc>
                <a:spcPts val="2055"/>
              </a:lnSpc>
              <a:buAutoNum type="romanLcParenBoth"/>
              <a:tabLst>
                <a:tab pos="488950" algn="l"/>
              </a:tabLst>
            </a:pPr>
            <a:r>
              <a:rPr sz="1900" dirty="0">
                <a:latin typeface="Times New Roman"/>
                <a:cs typeface="Times New Roman"/>
              </a:rPr>
              <a:t>Soils</a:t>
            </a:r>
            <a:r>
              <a:rPr sz="1900" spc="3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 </a:t>
            </a:r>
            <a:r>
              <a:rPr sz="1900" spc="-10" dirty="0">
                <a:latin typeface="Times New Roman"/>
                <a:cs typeface="Times New Roman"/>
              </a:rPr>
              <a:t>catchment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area</a:t>
            </a:r>
            <a:r>
              <a:rPr sz="1900" spc="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should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preferably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3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of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light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sandy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15" dirty="0">
                <a:latin typeface="Times New Roman"/>
                <a:cs typeface="Times New Roman"/>
              </a:rPr>
              <a:t>type</a:t>
            </a:r>
            <a:r>
              <a:rPr sz="1900" spc="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</a:t>
            </a:r>
            <a:r>
              <a:rPr sz="1900" spc="4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avoid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silting</a:t>
            </a:r>
            <a:endParaRPr sz="1900">
              <a:latin typeface="Times New Roman"/>
              <a:cs typeface="Times New Roman"/>
            </a:endParaRPr>
          </a:p>
          <a:p>
            <a:pPr marL="12700" algn="just">
              <a:lnSpc>
                <a:spcPts val="2055"/>
              </a:lnSpc>
            </a:pPr>
            <a:r>
              <a:rPr sz="1900" dirty="0">
                <a:latin typeface="Times New Roman"/>
                <a:cs typeface="Times New Roman"/>
              </a:rPr>
              <a:t>up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tank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bed.</a:t>
            </a:r>
            <a:endParaRPr sz="1900">
              <a:latin typeface="Times New Roman"/>
              <a:cs typeface="Times New Roman"/>
            </a:endParaRPr>
          </a:p>
          <a:p>
            <a:pPr marL="561340" indent="-549275" algn="just">
              <a:lnSpc>
                <a:spcPts val="2055"/>
              </a:lnSpc>
              <a:buAutoNum type="romanLcParenBoth" startAt="8"/>
              <a:tabLst>
                <a:tab pos="561975" algn="l"/>
              </a:tabLst>
            </a:pPr>
            <a:r>
              <a:rPr sz="1900" spc="-15" dirty="0">
                <a:latin typeface="Times New Roman"/>
                <a:cs typeface="Times New Roman"/>
              </a:rPr>
              <a:t>The</a:t>
            </a:r>
            <a:r>
              <a:rPr sz="1900" spc="5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location</a:t>
            </a:r>
            <a:r>
              <a:rPr sz="1900" spc="7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of</a:t>
            </a:r>
            <a:r>
              <a:rPr sz="1900" spc="7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the</a:t>
            </a:r>
            <a:r>
              <a:rPr sz="1900" spc="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tank</a:t>
            </a:r>
            <a:r>
              <a:rPr sz="1900" spc="5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should</a:t>
            </a:r>
            <a:r>
              <a:rPr sz="1900" spc="4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preferably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5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downstream</a:t>
            </a:r>
            <a:r>
              <a:rPr sz="1900" spc="5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70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runoff</a:t>
            </a:r>
            <a:r>
              <a:rPr sz="1900" spc="5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zone</a:t>
            </a:r>
            <a:r>
              <a:rPr sz="1900" spc="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or</a:t>
            </a:r>
            <a:r>
              <a:rPr sz="1900" spc="4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</a:t>
            </a:r>
            <a:r>
              <a:rPr sz="1900" spc="4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endParaRPr sz="1900">
              <a:latin typeface="Times New Roman"/>
              <a:cs typeface="Times New Roman"/>
            </a:endParaRPr>
          </a:p>
          <a:p>
            <a:pPr marL="12700" algn="just">
              <a:lnSpc>
                <a:spcPts val="2055"/>
              </a:lnSpc>
            </a:pPr>
            <a:r>
              <a:rPr sz="1900" dirty="0">
                <a:latin typeface="Times New Roman"/>
                <a:cs typeface="Times New Roman"/>
              </a:rPr>
              <a:t>upper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part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transition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zone,</a:t>
            </a:r>
            <a:r>
              <a:rPr sz="1900" spc="-5" dirty="0">
                <a:latin typeface="Times New Roman"/>
                <a:cs typeface="Times New Roman"/>
              </a:rPr>
              <a:t> with a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land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slope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gradient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3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 </a:t>
            </a:r>
            <a:r>
              <a:rPr sz="1900" dirty="0">
                <a:latin typeface="Times New Roman"/>
                <a:cs typeface="Times New Roman"/>
              </a:rPr>
              <a:t>5%.</a:t>
            </a:r>
            <a:endParaRPr sz="1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12444" y="445973"/>
            <a:ext cx="7713345" cy="546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9570">
              <a:lnSpc>
                <a:spcPct val="100000"/>
              </a:lnSpc>
              <a:spcBef>
                <a:spcPts val="100"/>
              </a:spcBef>
            </a:pPr>
            <a:r>
              <a:rPr sz="2400" spc="250" dirty="0">
                <a:solidFill>
                  <a:srgbClr val="FF0000"/>
                </a:solidFill>
                <a:latin typeface="Cambria"/>
                <a:cs typeface="Cambria"/>
              </a:rPr>
              <a:t>C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ENTRAL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65" dirty="0">
                <a:solidFill>
                  <a:srgbClr val="FF0000"/>
                </a:solidFill>
                <a:latin typeface="Cambria"/>
                <a:cs typeface="Cambria"/>
              </a:rPr>
              <a:t>AGENCIES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25" dirty="0">
                <a:solidFill>
                  <a:srgbClr val="FF0000"/>
                </a:solidFill>
                <a:latin typeface="Cambria"/>
                <a:cs typeface="Cambria"/>
              </a:rPr>
              <a:t>IN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19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65" dirty="0">
                <a:solidFill>
                  <a:srgbClr val="FF0000"/>
                </a:solidFill>
                <a:latin typeface="Cambria"/>
                <a:cs typeface="Cambria"/>
              </a:rPr>
              <a:t>RESOURCES</a:t>
            </a:r>
            <a:r>
              <a:rPr sz="1900" spc="254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40" dirty="0">
                <a:solidFill>
                  <a:srgbClr val="FF0000"/>
                </a:solidFill>
                <a:latin typeface="Cambria"/>
                <a:cs typeface="Cambria"/>
              </a:rPr>
              <a:t>SECTOR</a:t>
            </a:r>
            <a:endParaRPr sz="19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35" dirty="0">
                <a:latin typeface="Cambria"/>
                <a:cs typeface="Cambria"/>
              </a:rPr>
              <a:t>Central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commission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(CWC)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35" dirty="0">
                <a:latin typeface="Cambria"/>
                <a:cs typeface="Cambria"/>
              </a:rPr>
              <a:t>Central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ground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05" dirty="0">
                <a:latin typeface="Cambria"/>
                <a:cs typeface="Cambria"/>
              </a:rPr>
              <a:t> board(CGWB)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latin typeface="Cambria"/>
                <a:cs typeface="Cambria"/>
              </a:rPr>
              <a:t>National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Development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Agency(AWDA)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30" dirty="0">
                <a:latin typeface="Cambria"/>
                <a:cs typeface="Cambria"/>
              </a:rPr>
              <a:t>Brahmaputra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board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35" dirty="0">
                <a:latin typeface="Cambria"/>
                <a:cs typeface="Cambria"/>
              </a:rPr>
              <a:t>Central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power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research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Station(CWPRS)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35" dirty="0">
                <a:latin typeface="Cambria"/>
                <a:cs typeface="Cambria"/>
              </a:rPr>
              <a:t>Central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soil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materials </a:t>
            </a:r>
            <a:r>
              <a:rPr sz="2400" spc="70" dirty="0">
                <a:latin typeface="Cambria"/>
                <a:cs typeface="Cambria"/>
              </a:rPr>
              <a:t>research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55" dirty="0">
                <a:latin typeface="Cambria"/>
                <a:cs typeface="Cambria"/>
              </a:rPr>
              <a:t>Station(CSMRS)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latin typeface="Cambria"/>
                <a:cs typeface="Cambria"/>
              </a:rPr>
              <a:t>National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institute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of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hydrology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(NH)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90" dirty="0">
                <a:latin typeface="Cambria"/>
                <a:cs typeface="Cambria"/>
              </a:rPr>
              <a:t>Ganga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flood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control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Commission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04" dirty="0">
                <a:latin typeface="Cambria"/>
                <a:cs typeface="Cambria"/>
              </a:rPr>
              <a:t>(GFCC)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latin typeface="Cambria"/>
                <a:cs typeface="Cambria"/>
              </a:rPr>
              <a:t>Water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and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power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consultancy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Services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(India)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Ltd(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latin typeface="Cambria"/>
                <a:cs typeface="Cambria"/>
              </a:rPr>
              <a:t>National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Projects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Construction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corporation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145" dirty="0">
                <a:latin typeface="Cambria"/>
                <a:cs typeface="Cambria"/>
              </a:rPr>
              <a:t>ltd(NPCC)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933192" y="410921"/>
            <a:ext cx="327914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spc="5" dirty="0">
                <a:latin typeface="Times New Roman"/>
                <a:cs typeface="Times New Roman"/>
              </a:rPr>
              <a:t>General</a:t>
            </a:r>
            <a:r>
              <a:rPr sz="3300" spc="-8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Guidelines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182446"/>
            <a:ext cx="8332470" cy="5147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16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(ix)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yield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5" dirty="0">
                <a:latin typeface="Times New Roman"/>
                <a:cs typeface="Times New Roman"/>
              </a:rPr>
              <a:t> 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catchment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</a:t>
            </a:r>
            <a:r>
              <a:rPr sz="2000" spc="-5" dirty="0">
                <a:latin typeface="Times New Roman"/>
                <a:cs typeface="Times New Roman"/>
              </a:rPr>
              <a:t> 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generally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0.44</a:t>
            </a:r>
            <a:r>
              <a:rPr sz="2000" spc="-5" dirty="0">
                <a:latin typeface="Times New Roman"/>
                <a:cs typeface="Times New Roman"/>
              </a:rPr>
              <a:t> 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0.55 </a:t>
            </a:r>
            <a:r>
              <a:rPr sz="2000" spc="-10" dirty="0">
                <a:latin typeface="Times New Roman"/>
                <a:cs typeface="Times New Roman"/>
              </a:rPr>
              <a:t>MCM/sq.km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1920"/>
              </a:lnSpc>
            </a:pPr>
            <a:r>
              <a:rPr sz="2000" spc="-5" dirty="0">
                <a:latin typeface="Times New Roman"/>
                <a:cs typeface="Times New Roman"/>
              </a:rPr>
              <a:t>low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catchment</a:t>
            </a:r>
            <a:r>
              <a:rPr sz="2000" spc="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area.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Accordingly,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catchment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</a:t>
            </a:r>
            <a:r>
              <a:rPr sz="2000" spc="-15" dirty="0">
                <a:latin typeface="Times New Roman"/>
                <a:cs typeface="Times New Roman"/>
              </a:rPr>
              <a:t>small</a:t>
            </a:r>
            <a:r>
              <a:rPr sz="2000" spc="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tanks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varies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160"/>
              </a:lnSpc>
            </a:pPr>
            <a:r>
              <a:rPr sz="2000" dirty="0">
                <a:latin typeface="Times New Roman"/>
                <a:cs typeface="Times New Roman"/>
              </a:rPr>
              <a:t>2.5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sq.km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for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larger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8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sq.km.</a:t>
            </a:r>
            <a:endParaRPr sz="2000">
              <a:latin typeface="Times New Roman"/>
              <a:cs typeface="Times New Roman"/>
            </a:endParaRPr>
          </a:p>
          <a:p>
            <a:pPr marL="12700" marR="171450">
              <a:lnSpc>
                <a:spcPct val="80000"/>
              </a:lnSpc>
              <a:spcBef>
                <a:spcPts val="480"/>
              </a:spcBef>
              <a:buAutoNum type="romanLcParenBoth" startAt="10"/>
              <a:tabLst>
                <a:tab pos="367665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size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percolation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tank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governed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more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percolating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capacity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formation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under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submergence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rather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than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yield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catchment.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Therefore,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depending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percolation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capacity,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tank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be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designed.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Generally,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percolation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designed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storage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capacity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2.25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5.65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MCM.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As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general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guide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design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capacity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should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normally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more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than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50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percent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total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quantum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utilizable</a:t>
            </a:r>
            <a:r>
              <a:rPr sz="2000" spc="-20" dirty="0">
                <a:latin typeface="Times New Roman"/>
                <a:cs typeface="Times New Roman"/>
              </a:rPr>
              <a:t> runoff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from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catchment.</a:t>
            </a:r>
            <a:endParaRPr sz="2000">
              <a:latin typeface="Times New Roman"/>
              <a:cs typeface="Times New Roman"/>
            </a:endParaRPr>
          </a:p>
          <a:p>
            <a:pPr marL="12700" marR="38735">
              <a:lnSpc>
                <a:spcPct val="80000"/>
              </a:lnSpc>
              <a:spcBef>
                <a:spcPts val="480"/>
              </a:spcBef>
              <a:buAutoNum type="romanLcParenBoth" startAt="10"/>
              <a:tabLst>
                <a:tab pos="437515" algn="l"/>
              </a:tabLst>
            </a:pPr>
            <a:r>
              <a:rPr sz="2000" spc="-5" dirty="0">
                <a:latin typeface="Times New Roman"/>
                <a:cs typeface="Times New Roman"/>
              </a:rPr>
              <a:t>While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designing,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due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care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should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taken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keep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height</a:t>
            </a:r>
            <a:r>
              <a:rPr sz="2000" spc="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ponded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water</a:t>
            </a:r>
            <a:r>
              <a:rPr sz="2000" spc="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column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about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4.5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 </a:t>
            </a:r>
            <a:r>
              <a:rPr sz="2000" spc="-5" dirty="0">
                <a:latin typeface="Times New Roman"/>
                <a:cs typeface="Times New Roman"/>
              </a:rPr>
              <a:t>above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bed level.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desirable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exhaust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 storage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-5" dirty="0">
                <a:latin typeface="Times New Roman"/>
                <a:cs typeface="Times New Roman"/>
              </a:rPr>
              <a:t> February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since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evaporation</a:t>
            </a:r>
            <a:r>
              <a:rPr sz="2000" spc="-5" dirty="0">
                <a:latin typeface="Times New Roman"/>
                <a:cs typeface="Times New Roman"/>
              </a:rPr>
              <a:t> losses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become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substantial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 February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onwards.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preferable</a:t>
            </a:r>
            <a:r>
              <a:rPr sz="2000" spc="-10" dirty="0">
                <a:latin typeface="Times New Roman"/>
                <a:cs typeface="Times New Roman"/>
              </a:rPr>
              <a:t> that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downstream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area,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water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table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depth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below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ground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level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during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monsoon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period,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implying</a:t>
            </a:r>
            <a:r>
              <a:rPr sz="2000" spc="8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that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benefited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possesses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potential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shallow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aquifer.</a:t>
            </a:r>
            <a:endParaRPr sz="2000">
              <a:latin typeface="Times New Roman"/>
              <a:cs typeface="Times New Roman"/>
            </a:endParaRPr>
          </a:p>
          <a:p>
            <a:pPr marL="12700" marR="17780">
              <a:lnSpc>
                <a:spcPct val="80000"/>
              </a:lnSpc>
              <a:spcBef>
                <a:spcPts val="480"/>
              </a:spcBef>
              <a:buAutoNum type="romanLcParenBoth" startAt="10"/>
              <a:tabLst>
                <a:tab pos="513715" algn="l"/>
              </a:tabLst>
            </a:pPr>
            <a:r>
              <a:rPr sz="2000" spc="-15" dirty="0">
                <a:latin typeface="Times New Roman"/>
                <a:cs typeface="Times New Roman"/>
              </a:rPr>
              <a:t>Construction-wise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there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not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much</a:t>
            </a:r>
            <a:r>
              <a:rPr sz="2000" spc="7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difference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between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percolation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 </a:t>
            </a:r>
            <a:r>
              <a:rPr sz="2000" spc="-5" dirty="0">
                <a:latin typeface="Times New Roman"/>
                <a:cs typeface="Times New Roman"/>
              </a:rPr>
              <a:t> and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minor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irrigation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tank,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except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providing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outlets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surface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irrigation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depth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cut-off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trench.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cut-off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trench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provided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below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 earthen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bund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with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depth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limited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fourth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height</a:t>
            </a:r>
            <a:r>
              <a:rPr sz="2000" spc="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between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bed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level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full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storage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level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219957" y="410921"/>
            <a:ext cx="269684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b="1" spc="5" dirty="0">
                <a:latin typeface="Times New Roman"/>
                <a:cs typeface="Times New Roman"/>
              </a:rPr>
              <a:t>Design</a:t>
            </a:r>
            <a:r>
              <a:rPr sz="3300" b="1" spc="-229" dirty="0">
                <a:latin typeface="Times New Roman"/>
                <a:cs typeface="Times New Roman"/>
              </a:rPr>
              <a:t> </a:t>
            </a:r>
            <a:r>
              <a:rPr sz="3300" b="1" spc="5" dirty="0">
                <a:latin typeface="Times New Roman"/>
                <a:cs typeface="Times New Roman"/>
              </a:rPr>
              <a:t>A</a:t>
            </a:r>
            <a:r>
              <a:rPr sz="3300" b="1" spc="10" dirty="0">
                <a:latin typeface="Times New Roman"/>
                <a:cs typeface="Times New Roman"/>
              </a:rPr>
              <a:t>s</a:t>
            </a:r>
            <a:r>
              <a:rPr sz="3300" b="1" spc="5" dirty="0">
                <a:latin typeface="Times New Roman"/>
                <a:cs typeface="Times New Roman"/>
              </a:rPr>
              <a:t>pe</a:t>
            </a:r>
            <a:r>
              <a:rPr sz="3300" b="1" spc="-5" dirty="0">
                <a:latin typeface="Times New Roman"/>
                <a:cs typeface="Times New Roman"/>
              </a:rPr>
              <a:t>c</a:t>
            </a:r>
            <a:r>
              <a:rPr sz="3300" b="1" dirty="0">
                <a:latin typeface="Times New Roman"/>
                <a:cs typeface="Times New Roman"/>
              </a:rPr>
              <a:t>ts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540" y="1243406"/>
            <a:ext cx="8352155" cy="50253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18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design</a:t>
            </a:r>
            <a:r>
              <a:rPr sz="2000" spc="1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1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percolation</a:t>
            </a:r>
            <a:r>
              <a:rPr sz="2000" spc="18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tanks</a:t>
            </a:r>
            <a:r>
              <a:rPr sz="2000" spc="1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involves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detailed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consideration</a:t>
            </a:r>
            <a:r>
              <a:rPr sz="2000" spc="1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1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8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following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aspects:</a:t>
            </a:r>
            <a:endParaRPr sz="2000">
              <a:latin typeface="Times New Roman"/>
              <a:cs typeface="Times New Roman"/>
            </a:endParaRPr>
          </a:p>
          <a:p>
            <a:pPr marL="12700" marR="11430" algn="just">
              <a:lnSpc>
                <a:spcPct val="100000"/>
              </a:lnSpc>
              <a:spcBef>
                <a:spcPts val="480"/>
              </a:spcBef>
              <a:buAutoNum type="romanLcParenBoth"/>
              <a:tabLst>
                <a:tab pos="330200" algn="l"/>
              </a:tabLst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catchment </a:t>
            </a:r>
            <a:r>
              <a:rPr sz="2000" spc="-15" dirty="0">
                <a:latin typeface="Times New Roman"/>
                <a:cs typeface="Times New Roman"/>
              </a:rPr>
              <a:t>yield </a:t>
            </a:r>
            <a:r>
              <a:rPr sz="2000" spc="-5" dirty="0">
                <a:latin typeface="Times New Roman"/>
                <a:cs typeface="Times New Roman"/>
              </a:rPr>
              <a:t>is to </a:t>
            </a:r>
            <a:r>
              <a:rPr sz="2000" dirty="0">
                <a:latin typeface="Times New Roman"/>
                <a:cs typeface="Times New Roman"/>
              </a:rPr>
              <a:t>be </a:t>
            </a:r>
            <a:r>
              <a:rPr sz="2000" spc="-5" dirty="0">
                <a:latin typeface="Times New Roman"/>
                <a:cs typeface="Times New Roman"/>
              </a:rPr>
              <a:t>calculated </a:t>
            </a:r>
            <a:r>
              <a:rPr sz="2000" spc="-10" dirty="0">
                <a:latin typeface="Times New Roman"/>
                <a:cs typeface="Times New Roman"/>
              </a:rPr>
              <a:t>for </a:t>
            </a:r>
            <a:r>
              <a:rPr sz="2000" spc="-5" dirty="0">
                <a:latin typeface="Times New Roman"/>
                <a:cs typeface="Times New Roman"/>
              </a:rPr>
              <a:t>long-term </a:t>
            </a:r>
            <a:r>
              <a:rPr sz="2000" dirty="0">
                <a:latin typeface="Times New Roman"/>
                <a:cs typeface="Times New Roman"/>
              </a:rPr>
              <a:t>average </a:t>
            </a:r>
            <a:r>
              <a:rPr sz="2000" spc="-10" dirty="0">
                <a:latin typeface="Times New Roman"/>
                <a:cs typeface="Times New Roman"/>
              </a:rPr>
              <a:t>annual </a:t>
            </a:r>
            <a:r>
              <a:rPr sz="2000" spc="-5" dirty="0">
                <a:latin typeface="Times New Roman"/>
                <a:cs typeface="Times New Roman"/>
              </a:rPr>
              <a:t>rainfall,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using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Stranger’s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Table.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Table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A-3.1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Appendix-III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gives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yield</a:t>
            </a:r>
            <a:r>
              <a:rPr sz="2000" spc="48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hectare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Catchment</a:t>
            </a:r>
            <a:r>
              <a:rPr sz="2000" spc="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for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different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monsoon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rainfall.</a:t>
            </a:r>
            <a:endParaRPr sz="2000">
              <a:latin typeface="Times New Roman"/>
              <a:cs typeface="Times New Roman"/>
            </a:endParaRPr>
          </a:p>
          <a:p>
            <a:pPr marL="378460" indent="-366395" algn="just">
              <a:lnSpc>
                <a:spcPct val="100000"/>
              </a:lnSpc>
              <a:spcBef>
                <a:spcPts val="484"/>
              </a:spcBef>
              <a:buAutoNum type="romanLcParenBoth"/>
              <a:tabLst>
                <a:tab pos="379095" algn="l"/>
              </a:tabLst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design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dam </a:t>
            </a:r>
            <a:r>
              <a:rPr sz="2000" spc="-10" dirty="0">
                <a:latin typeface="Times New Roman"/>
                <a:cs typeface="Times New Roman"/>
              </a:rPr>
              <a:t>is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done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basis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  <a:p>
            <a:pPr marL="12700" marR="8890" algn="just">
              <a:lnSpc>
                <a:spcPct val="100000"/>
              </a:lnSpc>
              <a:spcBef>
                <a:spcPts val="480"/>
              </a:spcBef>
              <a:buAutoNum type="alphaLcParenBoth"/>
              <a:tabLst>
                <a:tab pos="387985" algn="l"/>
              </a:tabLst>
            </a:pP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topographical </a:t>
            </a:r>
            <a:r>
              <a:rPr sz="2000" spc="-10" dirty="0">
                <a:latin typeface="Times New Roman"/>
                <a:cs typeface="Times New Roman"/>
              </a:rPr>
              <a:t>setting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impounded area, to </a:t>
            </a:r>
            <a:r>
              <a:rPr sz="2000" spc="-10" dirty="0">
                <a:latin typeface="Times New Roman"/>
                <a:cs typeface="Times New Roman"/>
              </a:rPr>
              <a:t>calculate the height </a:t>
            </a:r>
            <a:r>
              <a:rPr sz="2000" dirty="0">
                <a:latin typeface="Times New Roman"/>
                <a:cs typeface="Times New Roman"/>
              </a:rPr>
              <a:t>and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length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5" dirty="0">
                <a:latin typeface="Times New Roman"/>
                <a:cs typeface="Times New Roman"/>
              </a:rPr>
              <a:t>dam </a:t>
            </a:r>
            <a:r>
              <a:rPr sz="2000" spc="-10" dirty="0">
                <a:latin typeface="Times New Roman"/>
                <a:cs typeface="Times New Roman"/>
              </a:rPr>
              <a:t>wall, its </a:t>
            </a:r>
            <a:r>
              <a:rPr sz="2000" spc="-5" dirty="0">
                <a:latin typeface="Times New Roman"/>
                <a:cs typeface="Times New Roman"/>
              </a:rPr>
              <a:t>gradient, </a:t>
            </a:r>
            <a:r>
              <a:rPr sz="2000" spc="-15" dirty="0">
                <a:latin typeface="Times New Roman"/>
                <a:cs typeface="Times New Roman"/>
              </a:rPr>
              <a:t>width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dirty="0">
                <a:latin typeface="Times New Roman"/>
                <a:cs typeface="Times New Roman"/>
              </a:rPr>
              <a:t>depth of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foundation, taking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account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nature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underlying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formation;</a:t>
            </a:r>
            <a:endParaRPr sz="2000">
              <a:latin typeface="Times New Roman"/>
              <a:cs typeface="Times New Roman"/>
            </a:endParaRPr>
          </a:p>
          <a:p>
            <a:pPr marL="372110" indent="-360045" algn="just">
              <a:lnSpc>
                <a:spcPct val="100000"/>
              </a:lnSpc>
              <a:spcBef>
                <a:spcPts val="484"/>
              </a:spcBef>
              <a:buAutoNum type="alphaLcParenBoth"/>
              <a:tabLst>
                <a:tab pos="372745" algn="l"/>
              </a:tabLst>
            </a:pPr>
            <a:r>
              <a:rPr sz="2000" spc="-5" dirty="0">
                <a:latin typeface="Times New Roman"/>
                <a:cs typeface="Times New Roman"/>
              </a:rPr>
              <a:t>Details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cut-off</a:t>
            </a:r>
            <a:r>
              <a:rPr sz="2000" spc="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trench,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reduce seepage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losses;</a:t>
            </a:r>
            <a:endParaRPr sz="2000">
              <a:latin typeface="Times New Roman"/>
              <a:cs typeface="Times New Roman"/>
            </a:endParaRPr>
          </a:p>
          <a:p>
            <a:pPr marL="375285" indent="-363220" algn="just">
              <a:lnSpc>
                <a:spcPct val="100000"/>
              </a:lnSpc>
              <a:spcBef>
                <a:spcPts val="480"/>
              </a:spcBef>
              <a:buAutoNum type="alphaLcParenBoth"/>
              <a:tabLst>
                <a:tab pos="375920" algn="l"/>
              </a:tabLst>
            </a:pPr>
            <a:r>
              <a:rPr sz="2000" spc="-10" dirty="0">
                <a:latin typeface="Times New Roman"/>
                <a:cs typeface="Times New Roman"/>
              </a:rPr>
              <a:t>Height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stone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pitching</a:t>
            </a:r>
            <a:r>
              <a:rPr sz="2000" spc="11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11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upstream</a:t>
            </a:r>
            <a:r>
              <a:rPr sz="2000" spc="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slope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11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avoid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erosion</a:t>
            </a:r>
            <a:r>
              <a:rPr sz="2000" spc="8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due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ripple</a:t>
            </a:r>
            <a:endParaRPr sz="20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action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downstream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slope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from </a:t>
            </a:r>
            <a:r>
              <a:rPr sz="2000" spc="-5" dirty="0">
                <a:latin typeface="Times New Roman"/>
                <a:cs typeface="Times New Roman"/>
              </a:rPr>
              <a:t>rain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suitable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turfing;</a:t>
            </a:r>
            <a:endParaRPr sz="2000">
              <a:latin typeface="Times New Roman"/>
              <a:cs typeface="Times New Roman"/>
            </a:endParaRPr>
          </a:p>
          <a:p>
            <a:pPr marL="405765" indent="-393700" algn="just">
              <a:lnSpc>
                <a:spcPct val="100000"/>
              </a:lnSpc>
              <a:spcBef>
                <a:spcPts val="480"/>
              </a:spcBef>
              <a:buAutoNum type="alphaLcParenBoth" startAt="4"/>
              <a:tabLst>
                <a:tab pos="406400" algn="l"/>
              </a:tabLst>
            </a:pPr>
            <a:r>
              <a:rPr sz="2000" spc="-5" dirty="0">
                <a:latin typeface="Times New Roman"/>
                <a:cs typeface="Times New Roman"/>
              </a:rPr>
              <a:t>Upstream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downstream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slopes</a:t>
            </a:r>
            <a:r>
              <a:rPr sz="2000" spc="2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2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2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moderate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so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that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shear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stress</a:t>
            </a:r>
            <a:r>
              <a:rPr sz="2000" spc="2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2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not</a:t>
            </a:r>
            <a:endParaRPr sz="20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latin typeface="Times New Roman"/>
                <a:cs typeface="Times New Roman"/>
              </a:rPr>
              <a:t>induced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foundation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beyond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0" dirty="0">
                <a:latin typeface="Times New Roman"/>
                <a:cs typeface="Times New Roman"/>
              </a:rPr>
              <a:t> permissible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limit;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endParaRPr sz="2000">
              <a:latin typeface="Times New Roman"/>
              <a:cs typeface="Times New Roman"/>
            </a:endParaRPr>
          </a:p>
          <a:p>
            <a:pPr marL="356870" indent="-344805" algn="just">
              <a:lnSpc>
                <a:spcPct val="100000"/>
              </a:lnSpc>
              <a:spcBef>
                <a:spcPts val="480"/>
              </a:spcBef>
              <a:buAutoNum type="alphaLcParenBoth" startAt="5"/>
              <a:tabLst>
                <a:tab pos="357505" algn="l"/>
              </a:tabLst>
            </a:pPr>
            <a:r>
              <a:rPr sz="2000" spc="-5" dirty="0">
                <a:latin typeface="Times New Roman"/>
                <a:cs typeface="Times New Roman"/>
              </a:rPr>
              <a:t>Stability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dam.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219957" y="261569"/>
            <a:ext cx="269684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b="1" spc="5" dirty="0">
                <a:latin typeface="Times New Roman"/>
                <a:cs typeface="Times New Roman"/>
              </a:rPr>
              <a:t>Design</a:t>
            </a:r>
            <a:r>
              <a:rPr sz="3300" b="1" spc="-229" dirty="0">
                <a:latin typeface="Times New Roman"/>
                <a:cs typeface="Times New Roman"/>
              </a:rPr>
              <a:t> </a:t>
            </a:r>
            <a:r>
              <a:rPr sz="3300" b="1" spc="5" dirty="0">
                <a:latin typeface="Times New Roman"/>
                <a:cs typeface="Times New Roman"/>
              </a:rPr>
              <a:t>A</a:t>
            </a:r>
            <a:r>
              <a:rPr sz="3300" b="1" spc="10" dirty="0">
                <a:latin typeface="Times New Roman"/>
                <a:cs typeface="Times New Roman"/>
              </a:rPr>
              <a:t>s</a:t>
            </a:r>
            <a:r>
              <a:rPr sz="3300" b="1" spc="5" dirty="0">
                <a:latin typeface="Times New Roman"/>
                <a:cs typeface="Times New Roman"/>
              </a:rPr>
              <a:t>pe</a:t>
            </a:r>
            <a:r>
              <a:rPr sz="3300" b="1" spc="-5" dirty="0">
                <a:latin typeface="Times New Roman"/>
                <a:cs typeface="Times New Roman"/>
              </a:rPr>
              <a:t>c</a:t>
            </a:r>
            <a:r>
              <a:rPr sz="3300" b="1" dirty="0">
                <a:latin typeface="Times New Roman"/>
                <a:cs typeface="Times New Roman"/>
              </a:rPr>
              <a:t>ts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1140" y="1319606"/>
            <a:ext cx="8690610" cy="4110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430" algn="just">
              <a:lnSpc>
                <a:spcPct val="100000"/>
              </a:lnSpc>
              <a:spcBef>
                <a:spcPts val="95"/>
              </a:spcBef>
              <a:buAutoNum type="romanLcParenBoth" startAt="3"/>
              <a:tabLst>
                <a:tab pos="485775" algn="l"/>
              </a:tabLst>
            </a:pPr>
            <a:r>
              <a:rPr sz="2000" spc="-5" dirty="0">
                <a:latin typeface="Times New Roman"/>
                <a:cs typeface="Times New Roman"/>
              </a:rPr>
              <a:t>Percolation</a:t>
            </a:r>
            <a:r>
              <a:rPr sz="2000" spc="2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tanks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normally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earthen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dams</a:t>
            </a:r>
            <a:r>
              <a:rPr sz="2000" spc="27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with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masonry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structures</a:t>
            </a:r>
            <a:r>
              <a:rPr sz="2000" spc="2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only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for </a:t>
            </a:r>
            <a:r>
              <a:rPr sz="2000" spc="-4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spillway.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Construction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materials </a:t>
            </a:r>
            <a:r>
              <a:rPr sz="2000" spc="-10" dirty="0">
                <a:latin typeface="Times New Roman"/>
                <a:cs typeface="Times New Roman"/>
              </a:rPr>
              <a:t>consist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mixture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5" dirty="0">
                <a:latin typeface="Times New Roman"/>
                <a:cs typeface="Times New Roman"/>
              </a:rPr>
              <a:t>soil,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silt, </a:t>
            </a:r>
            <a:r>
              <a:rPr sz="2000" spc="-10" dirty="0">
                <a:latin typeface="Times New Roman"/>
                <a:cs typeface="Times New Roman"/>
              </a:rPr>
              <a:t>loam,</a:t>
            </a:r>
            <a:r>
              <a:rPr sz="2000" spc="48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clay, 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sand, gravel, </a:t>
            </a:r>
            <a:r>
              <a:rPr sz="2000" spc="-5" dirty="0">
                <a:latin typeface="Times New Roman"/>
                <a:cs typeface="Times New Roman"/>
              </a:rPr>
              <a:t>suitably </a:t>
            </a:r>
            <a:r>
              <a:rPr sz="2000" spc="-10" dirty="0">
                <a:latin typeface="Times New Roman"/>
                <a:cs typeface="Times New Roman"/>
              </a:rPr>
              <a:t>mixed and </a:t>
            </a:r>
            <a:r>
              <a:rPr sz="2000" spc="-5" dirty="0">
                <a:latin typeface="Times New Roman"/>
                <a:cs typeface="Times New Roman"/>
              </a:rPr>
              <a:t>laid in </a:t>
            </a:r>
            <a:r>
              <a:rPr sz="2000" spc="-10" dirty="0">
                <a:latin typeface="Times New Roman"/>
                <a:cs typeface="Times New Roman"/>
              </a:rPr>
              <a:t>layers and </a:t>
            </a:r>
            <a:r>
              <a:rPr sz="2000" dirty="0">
                <a:latin typeface="Times New Roman"/>
                <a:cs typeface="Times New Roman"/>
              </a:rPr>
              <a:t>properly </a:t>
            </a:r>
            <a:r>
              <a:rPr sz="2000" spc="-10" dirty="0">
                <a:latin typeface="Times New Roman"/>
                <a:cs typeface="Times New Roman"/>
              </a:rPr>
              <a:t>compacted </a:t>
            </a:r>
            <a:r>
              <a:rPr sz="2000" spc="-5" dirty="0">
                <a:latin typeface="Times New Roman"/>
                <a:cs typeface="Times New Roman"/>
              </a:rPr>
              <a:t>to </a:t>
            </a:r>
            <a:r>
              <a:rPr sz="2000" spc="-10" dirty="0">
                <a:latin typeface="Times New Roman"/>
                <a:cs typeface="Times New Roman"/>
              </a:rPr>
              <a:t>achieve </a:t>
            </a:r>
            <a:r>
              <a:rPr sz="2000" spc="-5" dirty="0">
                <a:latin typeface="Times New Roman"/>
                <a:cs typeface="Times New Roman"/>
              </a:rPr>
              <a:t> stability</a:t>
            </a:r>
            <a:r>
              <a:rPr sz="2000" dirty="0">
                <a:latin typeface="Times New Roman"/>
                <a:cs typeface="Times New Roman"/>
              </a:rPr>
              <a:t> 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water</a:t>
            </a:r>
            <a:r>
              <a:rPr sz="2000" spc="-5" dirty="0">
                <a:latin typeface="Times New Roman"/>
                <a:cs typeface="Times New Roman"/>
              </a:rPr>
              <a:t> tightness.</a:t>
            </a:r>
            <a:r>
              <a:rPr sz="2000" dirty="0">
                <a:latin typeface="Times New Roman"/>
                <a:cs typeface="Times New Roman"/>
              </a:rPr>
              <a:t> 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dam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not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over-tapped,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5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providing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adequate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length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waste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weir</a:t>
            </a:r>
            <a:r>
              <a:rPr sz="2000" spc="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adequate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free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board.</a:t>
            </a:r>
            <a:endParaRPr sz="20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484"/>
              </a:spcBef>
              <a:buAutoNum type="romanLcParenBoth" startAt="3"/>
              <a:tabLst>
                <a:tab pos="458470" algn="l"/>
              </a:tabLst>
            </a:pPr>
            <a:r>
              <a:rPr sz="2000" spc="-10" dirty="0">
                <a:latin typeface="Times New Roman"/>
                <a:cs typeface="Times New Roman"/>
              </a:rPr>
              <a:t>A waste weir is </a:t>
            </a:r>
            <a:r>
              <a:rPr sz="2000" spc="-5" dirty="0">
                <a:latin typeface="Times New Roman"/>
                <a:cs typeface="Times New Roman"/>
              </a:rPr>
              <a:t>provided </a:t>
            </a:r>
            <a:r>
              <a:rPr sz="2000" spc="-10" dirty="0">
                <a:latin typeface="Times New Roman"/>
                <a:cs typeface="Times New Roman"/>
              </a:rPr>
              <a:t>to </a:t>
            </a:r>
            <a:r>
              <a:rPr sz="2000" spc="-15" dirty="0">
                <a:latin typeface="Times New Roman"/>
                <a:cs typeface="Times New Roman"/>
              </a:rPr>
              <a:t>discharge </a:t>
            </a:r>
            <a:r>
              <a:rPr sz="2000" spc="-5" dirty="0">
                <a:latin typeface="Times New Roman"/>
                <a:cs typeface="Times New Roman"/>
              </a:rPr>
              <a:t>surplus </a:t>
            </a:r>
            <a:r>
              <a:rPr sz="2000" spc="-10" dirty="0">
                <a:latin typeface="Times New Roman"/>
                <a:cs typeface="Times New Roman"/>
              </a:rPr>
              <a:t>water when the </a:t>
            </a:r>
            <a:r>
              <a:rPr sz="2000" spc="-15" dirty="0">
                <a:latin typeface="Times New Roman"/>
                <a:cs typeface="Times New Roman"/>
              </a:rPr>
              <a:t>full </a:t>
            </a:r>
            <a:r>
              <a:rPr sz="2000" spc="-5" dirty="0">
                <a:latin typeface="Times New Roman"/>
                <a:cs typeface="Times New Roman"/>
              </a:rPr>
              <a:t>pond </a:t>
            </a:r>
            <a:r>
              <a:rPr sz="2000" spc="-10" dirty="0">
                <a:latin typeface="Times New Roman"/>
                <a:cs typeface="Times New Roman"/>
              </a:rPr>
              <a:t>level </a:t>
            </a:r>
            <a:r>
              <a:rPr sz="2000" spc="15" dirty="0">
                <a:latin typeface="Times New Roman"/>
                <a:cs typeface="Times New Roman"/>
              </a:rPr>
              <a:t>is 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reached. </a:t>
            </a:r>
            <a:r>
              <a:rPr sz="2000" spc="-10" dirty="0">
                <a:latin typeface="Times New Roman"/>
                <a:cs typeface="Times New Roman"/>
              </a:rPr>
              <a:t>Maximum </a:t>
            </a:r>
            <a:r>
              <a:rPr sz="2000" spc="-5" dirty="0">
                <a:latin typeface="Times New Roman"/>
                <a:cs typeface="Times New Roman"/>
              </a:rPr>
              <a:t>permissible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discharge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from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catchment is to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 </a:t>
            </a:r>
            <a:r>
              <a:rPr sz="2000" spc="-5" dirty="0">
                <a:latin typeface="Times New Roman"/>
                <a:cs typeface="Times New Roman"/>
              </a:rPr>
              <a:t>calculated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using the formula </a:t>
            </a:r>
            <a:r>
              <a:rPr sz="2000" dirty="0">
                <a:latin typeface="Times New Roman"/>
                <a:cs typeface="Times New Roman"/>
              </a:rPr>
              <a:t>approved </a:t>
            </a:r>
            <a:r>
              <a:rPr sz="2000" spc="-15" dirty="0">
                <a:latin typeface="Times New Roman"/>
                <a:cs typeface="Times New Roman"/>
              </a:rPr>
              <a:t>by </a:t>
            </a:r>
            <a:r>
              <a:rPr sz="2000" spc="-5" dirty="0">
                <a:latin typeface="Times New Roman"/>
                <a:cs typeface="Times New Roman"/>
              </a:rPr>
              <a:t>the competent authority </a:t>
            </a:r>
            <a:r>
              <a:rPr sz="2000" dirty="0">
                <a:latin typeface="Times New Roman"/>
                <a:cs typeface="Times New Roman"/>
              </a:rPr>
              <a:t>based on </a:t>
            </a:r>
            <a:r>
              <a:rPr sz="2000" spc="-5" dirty="0">
                <a:latin typeface="Times New Roman"/>
                <a:cs typeface="Times New Roman"/>
              </a:rPr>
              <a:t>local conditions. </a:t>
            </a:r>
            <a:r>
              <a:rPr sz="2000" dirty="0">
                <a:latin typeface="Times New Roman"/>
                <a:cs typeface="Times New Roman"/>
              </a:rPr>
              <a:t>In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absence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5" dirty="0">
                <a:latin typeface="Times New Roman"/>
                <a:cs typeface="Times New Roman"/>
              </a:rPr>
              <a:t>such a </a:t>
            </a:r>
            <a:r>
              <a:rPr sz="2000" spc="-10" dirty="0">
                <a:latin typeface="Times New Roman"/>
                <a:cs typeface="Times New Roman"/>
              </a:rPr>
              <a:t>formula, Inglis, </a:t>
            </a:r>
            <a:r>
              <a:rPr sz="2000" dirty="0">
                <a:latin typeface="Times New Roman"/>
                <a:cs typeface="Times New Roman"/>
              </a:rPr>
              <a:t>or </a:t>
            </a:r>
            <a:r>
              <a:rPr sz="2000" spc="-25" dirty="0">
                <a:latin typeface="Times New Roman"/>
                <a:cs typeface="Times New Roman"/>
              </a:rPr>
              <a:t>Dicken’s </a:t>
            </a:r>
            <a:r>
              <a:rPr sz="2000" spc="-10" dirty="0">
                <a:latin typeface="Times New Roman"/>
                <a:cs typeface="Times New Roman"/>
              </a:rPr>
              <a:t>formula </a:t>
            </a:r>
            <a:r>
              <a:rPr sz="2000" spc="5" dirty="0">
                <a:latin typeface="Times New Roman"/>
                <a:cs typeface="Times New Roman"/>
              </a:rPr>
              <a:t>may </a:t>
            </a:r>
            <a:r>
              <a:rPr sz="2000" dirty="0">
                <a:latin typeface="Times New Roman"/>
                <a:cs typeface="Times New Roman"/>
              </a:rPr>
              <a:t>be </a:t>
            </a:r>
            <a:r>
              <a:rPr sz="2000" spc="-10" dirty="0">
                <a:latin typeface="Times New Roman"/>
                <a:cs typeface="Times New Roman"/>
              </a:rPr>
              <a:t>used </a:t>
            </a:r>
            <a:r>
              <a:rPr sz="2000" spc="-5" dirty="0">
                <a:latin typeface="Times New Roman"/>
                <a:cs typeface="Times New Roman"/>
              </a:rPr>
              <a:t>based </a:t>
            </a:r>
            <a:r>
              <a:rPr sz="2000" dirty="0">
                <a:latin typeface="Times New Roman"/>
                <a:cs typeface="Times New Roman"/>
              </a:rPr>
              <a:t>on </a:t>
            </a:r>
            <a:r>
              <a:rPr sz="2000" spc="-1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 observed </a:t>
            </a:r>
            <a:r>
              <a:rPr sz="2000" dirty="0">
                <a:latin typeface="Times New Roman"/>
                <a:cs typeface="Times New Roman"/>
              </a:rPr>
              <a:t>or </a:t>
            </a:r>
            <a:r>
              <a:rPr sz="2000" spc="-10" dirty="0">
                <a:latin typeface="Times New Roman"/>
                <a:cs typeface="Times New Roman"/>
              </a:rPr>
              <a:t>design discharge and </a:t>
            </a:r>
            <a:r>
              <a:rPr sz="2000" spc="-5" dirty="0">
                <a:latin typeface="Times New Roman"/>
                <a:cs typeface="Times New Roman"/>
              </a:rPr>
              <a:t>catchment areas </a:t>
            </a:r>
            <a:r>
              <a:rPr sz="2000" spc="-10" dirty="0">
                <a:latin typeface="Times New Roman"/>
                <a:cs typeface="Times New Roman"/>
              </a:rPr>
              <a:t>for </a:t>
            </a:r>
            <a:r>
              <a:rPr sz="2000" spc="-5" dirty="0">
                <a:latin typeface="Times New Roman"/>
                <a:cs typeface="Times New Roman"/>
              </a:rPr>
              <a:t>local culverts under </a:t>
            </a:r>
            <a:r>
              <a:rPr sz="2000" dirty="0">
                <a:latin typeface="Times New Roman"/>
                <a:cs typeface="Times New Roman"/>
              </a:rPr>
              <a:t>road </a:t>
            </a:r>
            <a:r>
              <a:rPr sz="2000" spc="5" dirty="0">
                <a:latin typeface="Times New Roman"/>
                <a:cs typeface="Times New Roman"/>
              </a:rPr>
              <a:t>or 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railway bridges. </a:t>
            </a:r>
            <a:r>
              <a:rPr sz="2000" spc="-10" dirty="0">
                <a:latin typeface="Times New Roman"/>
                <a:cs typeface="Times New Roman"/>
              </a:rPr>
              <a:t>Once the discharge is </a:t>
            </a:r>
            <a:r>
              <a:rPr sz="2000" spc="-5" dirty="0">
                <a:latin typeface="Times New Roman"/>
                <a:cs typeface="Times New Roman"/>
              </a:rPr>
              <a:t>known the length </a:t>
            </a:r>
            <a:r>
              <a:rPr sz="2000" dirty="0">
                <a:latin typeface="Times New Roman"/>
                <a:cs typeface="Times New Roman"/>
              </a:rPr>
              <a:t>of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10" dirty="0">
                <a:latin typeface="Times New Roman"/>
                <a:cs typeface="Times New Roman"/>
              </a:rPr>
              <a:t>waste weir is </a:t>
            </a:r>
            <a:r>
              <a:rPr sz="2000" spc="-5" dirty="0">
                <a:latin typeface="Times New Roman"/>
                <a:cs typeface="Times New Roman"/>
              </a:rPr>
              <a:t>decided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depending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maximum</a:t>
            </a:r>
            <a:r>
              <a:rPr sz="2000" spc="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flood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discharge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permissible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flood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depth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crest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484"/>
              </a:spcBef>
            </a:pPr>
            <a:r>
              <a:rPr sz="2000" spc="-35" dirty="0">
                <a:latin typeface="Times New Roman"/>
                <a:cs typeface="Times New Roman"/>
              </a:rPr>
              <a:t>Waste </a:t>
            </a:r>
            <a:r>
              <a:rPr sz="2000" spc="-40" dirty="0">
                <a:latin typeface="Times New Roman"/>
                <a:cs typeface="Times New Roman"/>
              </a:rPr>
              <a:t>weir.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256534" y="410921"/>
            <a:ext cx="2625090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spc="5" dirty="0">
                <a:latin typeface="Times New Roman"/>
                <a:cs typeface="Times New Roman"/>
              </a:rPr>
              <a:t>Design</a:t>
            </a:r>
            <a:r>
              <a:rPr sz="3300" spc="-235" dirty="0">
                <a:latin typeface="Times New Roman"/>
                <a:cs typeface="Times New Roman"/>
              </a:rPr>
              <a:t> </a:t>
            </a:r>
            <a:r>
              <a:rPr sz="3300" spc="5" dirty="0">
                <a:latin typeface="Times New Roman"/>
                <a:cs typeface="Times New Roman"/>
              </a:rPr>
              <a:t>A</a:t>
            </a:r>
            <a:r>
              <a:rPr sz="3300" spc="10" dirty="0">
                <a:latin typeface="Times New Roman"/>
                <a:cs typeface="Times New Roman"/>
              </a:rPr>
              <a:t>s</a:t>
            </a:r>
            <a:r>
              <a:rPr sz="3300" spc="5" dirty="0">
                <a:latin typeface="Times New Roman"/>
                <a:cs typeface="Times New Roman"/>
              </a:rPr>
              <a:t>pe</a:t>
            </a:r>
            <a:r>
              <a:rPr sz="3300" spc="-15" dirty="0">
                <a:latin typeface="Times New Roman"/>
                <a:cs typeface="Times New Roman"/>
              </a:rPr>
              <a:t>c</a:t>
            </a:r>
            <a:r>
              <a:rPr sz="3300" dirty="0">
                <a:latin typeface="Times New Roman"/>
                <a:cs typeface="Times New Roman"/>
              </a:rPr>
              <a:t>ts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551813"/>
            <a:ext cx="8353425" cy="4123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065" algn="just">
              <a:lnSpc>
                <a:spcPct val="100000"/>
              </a:lnSpc>
              <a:spcBef>
                <a:spcPts val="100"/>
              </a:spcBef>
              <a:buAutoNum type="romanLcParenBoth" startAt="5"/>
              <a:tabLst>
                <a:tab pos="446405" algn="l"/>
              </a:tabLst>
            </a:pPr>
            <a:r>
              <a:rPr sz="2400" spc="-25" dirty="0">
                <a:latin typeface="Times New Roman"/>
                <a:cs typeface="Times New Roman"/>
              </a:rPr>
              <a:t>Finally, </a:t>
            </a:r>
            <a:r>
              <a:rPr sz="2400" spc="-5" dirty="0">
                <a:latin typeface="Times New Roman"/>
                <a:cs typeface="Times New Roman"/>
              </a:rPr>
              <a:t>measures indicated </a:t>
            </a:r>
            <a:r>
              <a:rPr sz="2400" dirty="0">
                <a:latin typeface="Times New Roman"/>
                <a:cs typeface="Times New Roman"/>
              </a:rPr>
              <a:t>for the </a:t>
            </a:r>
            <a:r>
              <a:rPr sz="2400" spc="-5" dirty="0">
                <a:latin typeface="Times New Roman"/>
                <a:cs typeface="Times New Roman"/>
              </a:rPr>
              <a:t>protection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catchment </a:t>
            </a:r>
            <a:r>
              <a:rPr sz="2400" spc="-10" dirty="0">
                <a:latin typeface="Times New Roman"/>
                <a:cs typeface="Times New Roman"/>
              </a:rPr>
              <a:t>areas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0" dirty="0">
                <a:latin typeface="Times New Roman"/>
                <a:cs typeface="Times New Roman"/>
              </a:rPr>
              <a:t> rock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dams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hold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good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 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case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percolation</a:t>
            </a:r>
            <a:r>
              <a:rPr sz="2400" dirty="0">
                <a:latin typeface="Times New Roman"/>
                <a:cs typeface="Times New Roman"/>
              </a:rPr>
              <a:t> tanks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also.</a:t>
            </a:r>
            <a:endParaRPr sz="24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  <a:buAutoNum type="romanLcParenBoth" startAt="5"/>
              <a:tabLst>
                <a:tab pos="592455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percolation </a:t>
            </a:r>
            <a:r>
              <a:rPr sz="2400" dirty="0">
                <a:latin typeface="Times New Roman"/>
                <a:cs typeface="Times New Roman"/>
              </a:rPr>
              <a:t>tanks in a </a:t>
            </a:r>
            <a:r>
              <a:rPr sz="2400" spc="-5" dirty="0">
                <a:latin typeface="Times New Roman"/>
                <a:cs typeface="Times New Roman"/>
              </a:rPr>
              <a:t>watershed </a:t>
            </a:r>
            <a:r>
              <a:rPr sz="2400" spc="5" dirty="0">
                <a:latin typeface="Times New Roman"/>
                <a:cs typeface="Times New Roman"/>
              </a:rPr>
              <a:t>may </a:t>
            </a:r>
            <a:r>
              <a:rPr sz="2400" dirty="0">
                <a:latin typeface="Times New Roman"/>
                <a:cs typeface="Times New Roman"/>
              </a:rPr>
              <a:t>not </a:t>
            </a:r>
            <a:r>
              <a:rPr sz="2400" spc="-5" dirty="0">
                <a:latin typeface="Times New Roman"/>
                <a:cs typeface="Times New Roman"/>
              </a:rPr>
              <a:t>have enough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catchment </a:t>
            </a:r>
            <a:r>
              <a:rPr sz="2400" spc="-10" dirty="0">
                <a:latin typeface="Times New Roman"/>
                <a:cs typeface="Times New Roman"/>
              </a:rPr>
              <a:t>discharge </a:t>
            </a:r>
            <a:r>
              <a:rPr sz="2400" spc="-5" dirty="0">
                <a:latin typeface="Times New Roman"/>
                <a:cs typeface="Times New Roman"/>
              </a:rPr>
              <a:t>though </a:t>
            </a:r>
            <a:r>
              <a:rPr sz="2400" dirty="0">
                <a:latin typeface="Times New Roman"/>
                <a:cs typeface="Times New Roman"/>
              </a:rPr>
              <a:t>a high capacity tank is possible </a:t>
            </a:r>
            <a:r>
              <a:rPr sz="2400" spc="-10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per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site conditions.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such</a:t>
            </a:r>
            <a:r>
              <a:rPr sz="2400" dirty="0">
                <a:latin typeface="Times New Roman"/>
                <a:cs typeface="Times New Roman"/>
              </a:rPr>
              <a:t> situations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stream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nearby </a:t>
            </a:r>
            <a:r>
              <a:rPr sz="2400" dirty="0">
                <a:latin typeface="Times New Roman"/>
                <a:cs typeface="Times New Roman"/>
              </a:rPr>
              <a:t>watershed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can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diverted </a:t>
            </a:r>
            <a:r>
              <a:rPr sz="2400" dirty="0">
                <a:latin typeface="Times New Roman"/>
                <a:cs typeface="Times New Roman"/>
              </a:rPr>
              <a:t>with some </a:t>
            </a:r>
            <a:r>
              <a:rPr sz="2400" spc="-5" dirty="0">
                <a:latin typeface="Times New Roman"/>
                <a:cs typeface="Times New Roman"/>
              </a:rPr>
              <a:t>additional cost and </a:t>
            </a:r>
            <a:r>
              <a:rPr sz="2400" dirty="0">
                <a:latin typeface="Times New Roman"/>
                <a:cs typeface="Times New Roman"/>
              </a:rPr>
              <a:t>the tank </a:t>
            </a:r>
            <a:r>
              <a:rPr sz="2400" spc="-10" dirty="0">
                <a:latin typeface="Times New Roman"/>
                <a:cs typeface="Times New Roman"/>
              </a:rPr>
              <a:t>can </a:t>
            </a:r>
            <a:r>
              <a:rPr sz="2400" dirty="0">
                <a:latin typeface="Times New Roman"/>
                <a:cs typeface="Times New Roman"/>
              </a:rPr>
              <a:t>be made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more </a:t>
            </a:r>
            <a:r>
              <a:rPr sz="2400" spc="-10" dirty="0">
                <a:latin typeface="Times New Roman"/>
                <a:cs typeface="Times New Roman"/>
              </a:rPr>
              <a:t>efficient. </a:t>
            </a:r>
            <a:r>
              <a:rPr sz="2400" spc="-5" dirty="0">
                <a:latin typeface="Times New Roman"/>
                <a:cs typeface="Times New Roman"/>
              </a:rPr>
              <a:t>Such an </a:t>
            </a:r>
            <a:r>
              <a:rPr sz="2400" spc="-15" dirty="0">
                <a:latin typeface="Times New Roman"/>
                <a:cs typeface="Times New Roman"/>
              </a:rPr>
              <a:t>effort </a:t>
            </a:r>
            <a:r>
              <a:rPr sz="2400" dirty="0">
                <a:latin typeface="Times New Roman"/>
                <a:cs typeface="Times New Roman"/>
              </a:rPr>
              <a:t>was made in </a:t>
            </a:r>
            <a:r>
              <a:rPr sz="2400" spc="-10" dirty="0">
                <a:latin typeface="Times New Roman"/>
                <a:cs typeface="Times New Roman"/>
              </a:rPr>
              <a:t>Satpura </a:t>
            </a:r>
            <a:r>
              <a:rPr sz="2400" spc="-5" dirty="0">
                <a:latin typeface="Times New Roman"/>
                <a:cs typeface="Times New Roman"/>
              </a:rPr>
              <a:t>Mountain front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</a:t>
            </a:r>
            <a:r>
              <a:rPr sz="2400" spc="-5" dirty="0">
                <a:latin typeface="Times New Roman"/>
                <a:cs typeface="Times New Roman"/>
              </a:rPr>
              <a:t> at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Nagadevi,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Jalgaon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district,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Maharashtra.</a:t>
            </a:r>
            <a:r>
              <a:rPr sz="2400" dirty="0">
                <a:latin typeface="Times New Roman"/>
                <a:cs typeface="Times New Roman"/>
              </a:rPr>
              <a:t> 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existing </a:t>
            </a:r>
            <a:r>
              <a:rPr sz="2400" dirty="0">
                <a:latin typeface="Times New Roman"/>
                <a:cs typeface="Times New Roman"/>
              </a:rPr>
              <a:t> capacity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tank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350</a:t>
            </a:r>
            <a:r>
              <a:rPr sz="2400" dirty="0">
                <a:latin typeface="Times New Roman"/>
                <a:cs typeface="Times New Roman"/>
              </a:rPr>
              <a:t> TMC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was</a:t>
            </a:r>
            <a:r>
              <a:rPr sz="2400" spc="-5" dirty="0">
                <a:latin typeface="Times New Roman"/>
                <a:cs typeface="Times New Roman"/>
              </a:rPr>
              <a:t> never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utilized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after</a:t>
            </a:r>
            <a:r>
              <a:rPr sz="2400" dirty="0">
                <a:latin typeface="Times New Roman"/>
                <a:cs typeface="Times New Roman"/>
              </a:rPr>
              <a:t> its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construction. </a:t>
            </a:r>
            <a:r>
              <a:rPr sz="2400" dirty="0">
                <a:latin typeface="Times New Roman"/>
                <a:cs typeface="Times New Roman"/>
              </a:rPr>
              <a:t>This </a:t>
            </a:r>
            <a:r>
              <a:rPr sz="2400" spc="-5" dirty="0">
                <a:latin typeface="Times New Roman"/>
                <a:cs typeface="Times New Roman"/>
              </a:rPr>
              <a:t>could however </a:t>
            </a:r>
            <a:r>
              <a:rPr sz="2400" dirty="0">
                <a:latin typeface="Times New Roman"/>
                <a:cs typeface="Times New Roman"/>
              </a:rPr>
              <a:t>be filled </a:t>
            </a:r>
            <a:r>
              <a:rPr sz="2400" spc="10" dirty="0">
                <a:latin typeface="Times New Roman"/>
                <a:cs typeface="Times New Roman"/>
              </a:rPr>
              <a:t>by </a:t>
            </a:r>
            <a:r>
              <a:rPr sz="2400" dirty="0">
                <a:latin typeface="Times New Roman"/>
                <a:cs typeface="Times New Roman"/>
              </a:rPr>
              <a:t>stream </a:t>
            </a:r>
            <a:r>
              <a:rPr sz="2400" spc="-5" dirty="0">
                <a:latin typeface="Times New Roman"/>
                <a:cs typeface="Times New Roman"/>
              </a:rPr>
              <a:t>diversion from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adjacent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watershed.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104135" y="261569"/>
            <a:ext cx="4934585" cy="5308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3300" b="1" spc="5" dirty="0">
                <a:latin typeface="Times New Roman"/>
                <a:cs typeface="Times New Roman"/>
              </a:rPr>
              <a:t>DESIGN</a:t>
            </a:r>
            <a:r>
              <a:rPr sz="3300" b="1" spc="-70" dirty="0">
                <a:latin typeface="Times New Roman"/>
                <a:cs typeface="Times New Roman"/>
              </a:rPr>
              <a:t> </a:t>
            </a:r>
            <a:r>
              <a:rPr sz="3300" b="1" spc="10" dirty="0">
                <a:latin typeface="Times New Roman"/>
                <a:cs typeface="Times New Roman"/>
              </a:rPr>
              <a:t>OF</a:t>
            </a:r>
            <a:r>
              <a:rPr sz="3300" b="1" spc="-165" dirty="0">
                <a:latin typeface="Times New Roman"/>
                <a:cs typeface="Times New Roman"/>
              </a:rPr>
              <a:t> </a:t>
            </a:r>
            <a:r>
              <a:rPr sz="3300" b="1" spc="-50" dirty="0">
                <a:latin typeface="Times New Roman"/>
                <a:cs typeface="Times New Roman"/>
              </a:rPr>
              <a:t>FARM</a:t>
            </a:r>
            <a:r>
              <a:rPr sz="3300" b="1" spc="-60" dirty="0">
                <a:latin typeface="Times New Roman"/>
                <a:cs typeface="Times New Roman"/>
              </a:rPr>
              <a:t> </a:t>
            </a:r>
            <a:r>
              <a:rPr sz="3300" b="1" spc="5" dirty="0">
                <a:latin typeface="Times New Roman"/>
                <a:cs typeface="Times New Roman"/>
              </a:rPr>
              <a:t>POND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0044" y="969086"/>
            <a:ext cx="8231505" cy="496760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4"/>
              </a:spcBef>
            </a:pPr>
            <a:r>
              <a:rPr sz="2700" spc="5" dirty="0">
                <a:latin typeface="Times New Roman"/>
                <a:cs typeface="Times New Roman"/>
              </a:rPr>
              <a:t>Farm </a:t>
            </a:r>
            <a:r>
              <a:rPr sz="2700" spc="-5" dirty="0">
                <a:latin typeface="Times New Roman"/>
                <a:cs typeface="Times New Roman"/>
              </a:rPr>
              <a:t>ponds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5" dirty="0">
                <a:latin typeface="Times New Roman"/>
                <a:cs typeface="Times New Roman"/>
              </a:rPr>
              <a:t>are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small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5" dirty="0">
                <a:latin typeface="Times New Roman"/>
                <a:cs typeface="Times New Roman"/>
              </a:rPr>
              <a:t>tanks </a:t>
            </a:r>
            <a:r>
              <a:rPr sz="2700" spc="10" dirty="0">
                <a:latin typeface="Times New Roman"/>
                <a:cs typeface="Times New Roman"/>
              </a:rPr>
              <a:t>or </a:t>
            </a:r>
            <a:r>
              <a:rPr sz="2700" dirty="0">
                <a:latin typeface="Times New Roman"/>
                <a:cs typeface="Times New Roman"/>
              </a:rPr>
              <a:t>reservoirs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constructed</a:t>
            </a:r>
            <a:r>
              <a:rPr sz="2700" spc="67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for </a:t>
            </a:r>
            <a:r>
              <a:rPr sz="2700" spc="-66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the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purpose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of</a:t>
            </a:r>
            <a:r>
              <a:rPr sz="2700" spc="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storing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water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essentially</a:t>
            </a:r>
            <a:r>
              <a:rPr sz="2700" dirty="0">
                <a:latin typeface="Times New Roman"/>
                <a:cs typeface="Times New Roman"/>
              </a:rPr>
              <a:t> from</a:t>
            </a:r>
            <a:r>
              <a:rPr sz="2700" spc="67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surface 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runoff. </a:t>
            </a:r>
            <a:r>
              <a:rPr sz="2700" spc="5" dirty="0">
                <a:latin typeface="Times New Roman"/>
                <a:cs typeface="Times New Roman"/>
              </a:rPr>
              <a:t>Farm </a:t>
            </a:r>
            <a:r>
              <a:rPr sz="2700" spc="-5" dirty="0">
                <a:latin typeface="Times New Roman"/>
                <a:cs typeface="Times New Roman"/>
              </a:rPr>
              <a:t>ponds are </a:t>
            </a:r>
            <a:r>
              <a:rPr sz="2700" dirty="0">
                <a:latin typeface="Times New Roman"/>
                <a:cs typeface="Times New Roman"/>
              </a:rPr>
              <a:t>useful for </a:t>
            </a:r>
            <a:r>
              <a:rPr sz="2700" spc="-5" dirty="0">
                <a:latin typeface="Times New Roman"/>
                <a:cs typeface="Times New Roman"/>
              </a:rPr>
              <a:t>irrigation, water </a:t>
            </a:r>
            <a:r>
              <a:rPr sz="2700" spc="-10" dirty="0">
                <a:latin typeface="Times New Roman"/>
                <a:cs typeface="Times New Roman"/>
              </a:rPr>
              <a:t>supply </a:t>
            </a:r>
            <a:r>
              <a:rPr sz="2700" spc="-5" dirty="0">
                <a:latin typeface="Times New Roman"/>
                <a:cs typeface="Times New Roman"/>
              </a:rPr>
              <a:t> for</a:t>
            </a:r>
            <a:r>
              <a:rPr sz="2700" dirty="0">
                <a:latin typeface="Times New Roman"/>
                <a:cs typeface="Times New Roman"/>
              </a:rPr>
              <a:t> the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cattle,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fish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production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etc.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The</a:t>
            </a:r>
            <a:r>
              <a:rPr sz="2700" dirty="0">
                <a:latin typeface="Times New Roman"/>
                <a:cs typeface="Times New Roman"/>
              </a:rPr>
              <a:t> design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and </a:t>
            </a:r>
            <a:r>
              <a:rPr sz="2700" spc="-5" dirty="0">
                <a:latin typeface="Times New Roman"/>
                <a:cs typeface="Times New Roman"/>
              </a:rPr>
              <a:t> construction</a:t>
            </a:r>
            <a:r>
              <a:rPr sz="2700" spc="330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of</a:t>
            </a:r>
            <a:r>
              <a:rPr sz="2700" spc="29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farm</a:t>
            </a:r>
            <a:r>
              <a:rPr sz="2700" spc="3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ponds</a:t>
            </a:r>
            <a:r>
              <a:rPr sz="2700" spc="32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require</a:t>
            </a:r>
            <a:r>
              <a:rPr sz="2700" spc="320" dirty="0">
                <a:latin typeface="Times New Roman"/>
                <a:cs typeface="Times New Roman"/>
              </a:rPr>
              <a:t> </a:t>
            </a:r>
            <a:r>
              <a:rPr sz="2700" spc="5" dirty="0">
                <a:latin typeface="Times New Roman"/>
                <a:cs typeface="Times New Roman"/>
              </a:rPr>
              <a:t>a</a:t>
            </a:r>
            <a:r>
              <a:rPr sz="2700" spc="3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thorough</a:t>
            </a:r>
            <a:r>
              <a:rPr sz="2700" spc="30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knowledge </a:t>
            </a:r>
            <a:r>
              <a:rPr sz="2700" spc="-660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of</a:t>
            </a:r>
            <a:r>
              <a:rPr sz="2700" spc="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the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site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conditions</a:t>
            </a:r>
            <a:r>
              <a:rPr sz="2700" dirty="0">
                <a:latin typeface="Times New Roman"/>
                <a:cs typeface="Times New Roman"/>
              </a:rPr>
              <a:t> and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requirements.</a:t>
            </a:r>
            <a:r>
              <a:rPr sz="2700" spc="5" dirty="0">
                <a:latin typeface="Times New Roman"/>
                <a:cs typeface="Times New Roman"/>
              </a:rPr>
              <a:t> Some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sites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are </a:t>
            </a:r>
            <a:r>
              <a:rPr sz="2700" spc="-66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ideally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suited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for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locating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the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ponds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and</a:t>
            </a:r>
            <a:r>
              <a:rPr sz="2700" spc="-5" dirty="0">
                <a:latin typeface="Times New Roman"/>
                <a:cs typeface="Times New Roman"/>
              </a:rPr>
              <a:t> advantage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15" dirty="0">
                <a:latin typeface="Times New Roman"/>
                <a:cs typeface="Times New Roman"/>
              </a:rPr>
              <a:t>of </a:t>
            </a:r>
            <a:r>
              <a:rPr sz="2700" spc="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natural </a:t>
            </a:r>
            <a:r>
              <a:rPr sz="2700" spc="-5" dirty="0">
                <a:latin typeface="Times New Roman"/>
                <a:cs typeface="Times New Roman"/>
              </a:rPr>
              <a:t>conditions should always </a:t>
            </a:r>
            <a:r>
              <a:rPr sz="2700" spc="10" dirty="0">
                <a:latin typeface="Times New Roman"/>
                <a:cs typeface="Times New Roman"/>
              </a:rPr>
              <a:t>be </a:t>
            </a:r>
            <a:r>
              <a:rPr sz="2700" dirty="0">
                <a:latin typeface="Times New Roman"/>
                <a:cs typeface="Times New Roman"/>
              </a:rPr>
              <a:t>taken. </a:t>
            </a:r>
            <a:r>
              <a:rPr sz="2700" spc="-35" dirty="0">
                <a:latin typeface="Times New Roman"/>
                <a:cs typeface="Times New Roman"/>
              </a:rPr>
              <a:t>Types </a:t>
            </a:r>
            <a:r>
              <a:rPr sz="2700" spc="10" dirty="0">
                <a:latin typeface="Times New Roman"/>
                <a:cs typeface="Times New Roman"/>
              </a:rPr>
              <a:t>of </a:t>
            </a:r>
            <a:r>
              <a:rPr sz="2700" spc="-5" dirty="0">
                <a:latin typeface="Times New Roman"/>
                <a:cs typeface="Times New Roman"/>
              </a:rPr>
              <a:t>Ponds </a:t>
            </a:r>
            <a:r>
              <a:rPr sz="2700" dirty="0">
                <a:latin typeface="Times New Roman"/>
                <a:cs typeface="Times New Roman"/>
              </a:rPr>
              <a:t> Depending </a:t>
            </a:r>
            <a:r>
              <a:rPr sz="2700" spc="-5" dirty="0">
                <a:latin typeface="Times New Roman"/>
                <a:cs typeface="Times New Roman"/>
              </a:rPr>
              <a:t>on </a:t>
            </a:r>
            <a:r>
              <a:rPr sz="2700" dirty="0">
                <a:latin typeface="Times New Roman"/>
                <a:cs typeface="Times New Roman"/>
              </a:rPr>
              <a:t>the source </a:t>
            </a:r>
            <a:r>
              <a:rPr sz="2700" spc="10" dirty="0">
                <a:latin typeface="Times New Roman"/>
                <a:cs typeface="Times New Roman"/>
              </a:rPr>
              <a:t>of </a:t>
            </a:r>
            <a:r>
              <a:rPr sz="2700" spc="-5" dirty="0">
                <a:latin typeface="Times New Roman"/>
                <a:cs typeface="Times New Roman"/>
              </a:rPr>
              <a:t>water and </a:t>
            </a:r>
            <a:r>
              <a:rPr sz="2700" spc="-15" dirty="0">
                <a:latin typeface="Times New Roman"/>
                <a:cs typeface="Times New Roman"/>
              </a:rPr>
              <a:t>their </a:t>
            </a:r>
            <a:r>
              <a:rPr sz="2700" spc="-5" dirty="0">
                <a:latin typeface="Times New Roman"/>
                <a:cs typeface="Times New Roman"/>
              </a:rPr>
              <a:t>location </a:t>
            </a:r>
            <a:r>
              <a:rPr sz="2700" dirty="0">
                <a:latin typeface="Times New Roman"/>
                <a:cs typeface="Times New Roman"/>
              </a:rPr>
              <a:t>with </a:t>
            </a:r>
            <a:r>
              <a:rPr sz="2700" spc="5" dirty="0">
                <a:latin typeface="Times New Roman"/>
                <a:cs typeface="Times New Roman"/>
              </a:rPr>
              <a:t> respect </a:t>
            </a:r>
            <a:r>
              <a:rPr sz="2700" spc="-5" dirty="0">
                <a:latin typeface="Times New Roman"/>
                <a:cs typeface="Times New Roman"/>
              </a:rPr>
              <a:t>to</a:t>
            </a:r>
            <a:r>
              <a:rPr sz="2700" dirty="0">
                <a:latin typeface="Times New Roman"/>
                <a:cs typeface="Times New Roman"/>
              </a:rPr>
              <a:t> the </a:t>
            </a:r>
            <a:r>
              <a:rPr sz="2700" spc="-5" dirty="0">
                <a:latin typeface="Times New Roman"/>
                <a:cs typeface="Times New Roman"/>
              </a:rPr>
              <a:t>land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surface,</a:t>
            </a:r>
            <a:r>
              <a:rPr sz="2700" dirty="0">
                <a:latin typeface="Times New Roman"/>
                <a:cs typeface="Times New Roman"/>
              </a:rPr>
              <a:t> farm </a:t>
            </a:r>
            <a:r>
              <a:rPr sz="2700" spc="5" dirty="0">
                <a:latin typeface="Times New Roman"/>
                <a:cs typeface="Times New Roman"/>
              </a:rPr>
              <a:t>ponds </a:t>
            </a:r>
            <a:r>
              <a:rPr sz="2700" spc="-5" dirty="0">
                <a:latin typeface="Times New Roman"/>
                <a:cs typeface="Times New Roman"/>
              </a:rPr>
              <a:t>are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grouped</a:t>
            </a:r>
            <a:r>
              <a:rPr sz="2700" spc="66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into 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four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types.</a:t>
            </a:r>
            <a:endParaRPr sz="2700">
              <a:latin typeface="Times New Roman"/>
              <a:cs typeface="Times New Roman"/>
            </a:endParaRPr>
          </a:p>
          <a:p>
            <a:pPr marL="12700" marR="6985" algn="just">
              <a:lnSpc>
                <a:spcPts val="2910"/>
              </a:lnSpc>
              <a:spcBef>
                <a:spcPts val="710"/>
              </a:spcBef>
            </a:pPr>
            <a:r>
              <a:rPr sz="2700" spc="5" dirty="0">
                <a:latin typeface="Times New Roman"/>
                <a:cs typeface="Times New Roman"/>
              </a:rPr>
              <a:t>These</a:t>
            </a:r>
            <a:r>
              <a:rPr sz="2700" spc="29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are</a:t>
            </a:r>
            <a:r>
              <a:rPr sz="2700" spc="3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(1)</a:t>
            </a:r>
            <a:r>
              <a:rPr sz="2700" spc="2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Dugout</a:t>
            </a:r>
            <a:r>
              <a:rPr sz="2700" spc="30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ponds</a:t>
            </a:r>
            <a:r>
              <a:rPr sz="2700" spc="315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(2)</a:t>
            </a:r>
            <a:r>
              <a:rPr sz="2700" spc="31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Surface</a:t>
            </a:r>
            <a:r>
              <a:rPr sz="2700" spc="30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ponds</a:t>
            </a:r>
            <a:r>
              <a:rPr sz="2700" spc="30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(3)</a:t>
            </a:r>
            <a:r>
              <a:rPr sz="2700" spc="2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Spring </a:t>
            </a:r>
            <a:r>
              <a:rPr sz="2700" spc="-660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or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Creek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fed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ponds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spc="5" dirty="0">
                <a:latin typeface="Times New Roman"/>
                <a:cs typeface="Times New Roman"/>
              </a:rPr>
              <a:t>and</a:t>
            </a:r>
            <a:r>
              <a:rPr sz="2700" spc="-80" dirty="0">
                <a:latin typeface="Times New Roman"/>
                <a:cs typeface="Times New Roman"/>
              </a:rPr>
              <a:t> </a:t>
            </a:r>
            <a:r>
              <a:rPr sz="2700" spc="5" dirty="0">
                <a:latin typeface="Times New Roman"/>
                <a:cs typeface="Times New Roman"/>
              </a:rPr>
              <a:t>(4)</a:t>
            </a:r>
            <a:r>
              <a:rPr sz="2700" spc="-2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Off-stream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storage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ponds.</a:t>
            </a:r>
            <a:endParaRPr sz="27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332735" y="234137"/>
            <a:ext cx="447611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-5" dirty="0">
                <a:latin typeface="Times New Roman"/>
                <a:cs typeface="Times New Roman"/>
              </a:rPr>
              <a:t>DESIGN</a:t>
            </a:r>
            <a:r>
              <a:rPr sz="3000" b="1" spc="-40" dirty="0">
                <a:latin typeface="Times New Roman"/>
                <a:cs typeface="Times New Roman"/>
              </a:rPr>
              <a:t> </a:t>
            </a:r>
            <a:r>
              <a:rPr sz="3000" b="1" dirty="0">
                <a:latin typeface="Times New Roman"/>
                <a:cs typeface="Times New Roman"/>
              </a:rPr>
              <a:t>OF</a:t>
            </a:r>
            <a:r>
              <a:rPr sz="3000" b="1" spc="-145" dirty="0">
                <a:latin typeface="Times New Roman"/>
                <a:cs typeface="Times New Roman"/>
              </a:rPr>
              <a:t> </a:t>
            </a:r>
            <a:r>
              <a:rPr sz="3000" b="1" spc="-60" dirty="0">
                <a:latin typeface="Times New Roman"/>
                <a:cs typeface="Times New Roman"/>
              </a:rPr>
              <a:t>FARM</a:t>
            </a:r>
            <a:r>
              <a:rPr sz="3000" b="1" spc="-10" dirty="0">
                <a:latin typeface="Times New Roman"/>
                <a:cs typeface="Times New Roman"/>
              </a:rPr>
              <a:t> </a:t>
            </a:r>
            <a:r>
              <a:rPr sz="3000" b="1" spc="-5" dirty="0">
                <a:latin typeface="Times New Roman"/>
                <a:cs typeface="Times New Roman"/>
              </a:rPr>
              <a:t>POND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926414"/>
            <a:ext cx="8093075" cy="51212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-45" dirty="0">
                <a:solidFill>
                  <a:srgbClr val="FF0000"/>
                </a:solidFill>
                <a:latin typeface="Times New Roman"/>
                <a:cs typeface="Times New Roman"/>
              </a:rPr>
              <a:t>Types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8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Ponds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1800" b="1" spc="-10" dirty="0">
                <a:latin typeface="Times New Roman"/>
                <a:cs typeface="Times New Roman"/>
              </a:rPr>
              <a:t>Dugout</a:t>
            </a:r>
            <a:r>
              <a:rPr sz="1800" b="1" spc="60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Ponds</a:t>
            </a:r>
            <a:r>
              <a:rPr sz="1800" b="1" spc="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excavated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at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site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soil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obtained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by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excavation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formed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as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embankment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around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pond.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pond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could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either </a:t>
            </a:r>
            <a:r>
              <a:rPr sz="1800" spc="5" dirty="0">
                <a:latin typeface="Times New Roman"/>
                <a:cs typeface="Times New Roman"/>
              </a:rPr>
              <a:t>be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fed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by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surface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runoff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or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groundwater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wherever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aquifers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 available.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case </a:t>
            </a:r>
            <a:r>
              <a:rPr sz="1800" spc="5" dirty="0">
                <a:latin typeface="Times New Roman"/>
                <a:cs typeface="Times New Roman"/>
              </a:rPr>
              <a:t>of </a:t>
            </a:r>
            <a:r>
              <a:rPr sz="1800" dirty="0">
                <a:latin typeface="Times New Roman"/>
                <a:cs typeface="Times New Roman"/>
              </a:rPr>
              <a:t>dugout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ponds,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if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stored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water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be</a:t>
            </a:r>
            <a:r>
              <a:rPr sz="1800" spc="-5" dirty="0">
                <a:latin typeface="Times New Roman"/>
                <a:cs typeface="Times New Roman"/>
              </a:rPr>
              <a:t> used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irrigation,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water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has</a:t>
            </a:r>
            <a:r>
              <a:rPr sz="1800" dirty="0">
                <a:latin typeface="Times New Roman"/>
                <a:cs typeface="Times New Roman"/>
              </a:rPr>
              <a:t> to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pumped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out.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D16248"/>
              </a:buClr>
              <a:buFont typeface="Segoe UI Symbol"/>
              <a:buChar char="⚫"/>
            </a:pPr>
            <a:endParaRPr sz="1850">
              <a:latin typeface="Times New Roman"/>
              <a:cs typeface="Times New Roman"/>
            </a:endParaRPr>
          </a:p>
          <a:p>
            <a:pPr marL="12700" marR="69215">
              <a:lnSpc>
                <a:spcPct val="100000"/>
              </a:lnSpc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1800" b="1" spc="-10" dirty="0">
                <a:latin typeface="Times New Roman"/>
                <a:cs typeface="Times New Roman"/>
              </a:rPr>
              <a:t>Surface</a:t>
            </a:r>
            <a:r>
              <a:rPr sz="1800" b="1" spc="5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water</a:t>
            </a:r>
            <a:r>
              <a:rPr sz="1800" b="1" spc="-7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ponds</a:t>
            </a:r>
            <a:r>
              <a:rPr sz="1800" b="1" spc="6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10" dirty="0">
                <a:latin typeface="Times New Roman"/>
                <a:cs typeface="Times New Roman"/>
              </a:rPr>
              <a:t>most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common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type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of </a:t>
            </a:r>
            <a:r>
              <a:rPr sz="1800" spc="-10" dirty="0">
                <a:latin typeface="Times New Roman"/>
                <a:cs typeface="Times New Roman"/>
              </a:rPr>
              <a:t>farm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ponds.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These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partly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excavated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and</a:t>
            </a:r>
            <a:r>
              <a:rPr sz="1800" spc="-5" dirty="0">
                <a:latin typeface="Times New Roman"/>
                <a:cs typeface="Times New Roman"/>
              </a:rPr>
              <a:t> an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embankment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constructed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retain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5" dirty="0">
                <a:latin typeface="Times New Roman"/>
                <a:cs typeface="Times New Roman"/>
              </a:rPr>
              <a:t> water.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Generally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site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which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has a</a:t>
            </a:r>
            <a:r>
              <a:rPr sz="1800" spc="-5" dirty="0">
                <a:latin typeface="Times New Roman"/>
                <a:cs typeface="Times New Roman"/>
              </a:rPr>
              <a:t> depression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already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 </a:t>
            </a:r>
            <a:r>
              <a:rPr sz="1800" spc="-5" dirty="0">
                <a:latin typeface="Times New Roman"/>
                <a:cs typeface="Times New Roman"/>
              </a:rPr>
              <a:t>chosen </a:t>
            </a:r>
            <a:r>
              <a:rPr sz="1800" spc="-10" dirty="0">
                <a:latin typeface="Times New Roman"/>
                <a:cs typeface="Times New Roman"/>
              </a:rPr>
              <a:t>for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this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pond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construction.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D16248"/>
              </a:buClr>
              <a:buFont typeface="Segoe UI Symbol"/>
              <a:buChar char="⚫"/>
            </a:pPr>
            <a:endParaRPr sz="1850">
              <a:latin typeface="Times New Roman"/>
              <a:cs typeface="Times New Roman"/>
            </a:endParaRPr>
          </a:p>
          <a:p>
            <a:pPr marL="12700" marR="478790">
              <a:lnSpc>
                <a:spcPct val="100000"/>
              </a:lnSpc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1800" b="1" spc="-10" dirty="0">
                <a:latin typeface="Times New Roman"/>
                <a:cs typeface="Times New Roman"/>
              </a:rPr>
              <a:t>Spring</a:t>
            </a:r>
            <a:r>
              <a:rPr sz="1800" b="1" spc="20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or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creek</a:t>
            </a:r>
            <a:r>
              <a:rPr sz="1800" b="1" spc="2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fed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ponds</a:t>
            </a:r>
            <a:r>
              <a:rPr sz="1800" b="1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those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where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spring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or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creek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source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Times New Roman"/>
                <a:cs typeface="Times New Roman"/>
              </a:rPr>
              <a:t>of 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water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supply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 the</a:t>
            </a:r>
            <a:r>
              <a:rPr sz="1800" spc="5" dirty="0">
                <a:latin typeface="Times New Roman"/>
                <a:cs typeface="Times New Roman"/>
              </a:rPr>
              <a:t> pond.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Construction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of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these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ponds,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therefore,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depends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upon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availability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of </a:t>
            </a:r>
            <a:r>
              <a:rPr sz="1800" dirty="0">
                <a:latin typeface="Times New Roman"/>
                <a:cs typeface="Times New Roman"/>
              </a:rPr>
              <a:t>natural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springs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or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creeks.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D16248"/>
              </a:buClr>
              <a:buFont typeface="Segoe UI Symbol"/>
              <a:buChar char="⚫"/>
            </a:pPr>
            <a:endParaRPr sz="1850">
              <a:latin typeface="Times New Roman"/>
              <a:cs typeface="Times New Roman"/>
            </a:endParaRPr>
          </a:p>
          <a:p>
            <a:pPr marL="12700" marR="10795">
              <a:lnSpc>
                <a:spcPct val="100000"/>
              </a:lnSpc>
              <a:buClr>
                <a:srgbClr val="D16248"/>
              </a:buClr>
              <a:buSzPct val="83333"/>
              <a:buFont typeface="Segoe UI Symbol"/>
              <a:buChar char="⚫"/>
              <a:tabLst>
                <a:tab pos="287020" algn="l"/>
                <a:tab pos="287655" algn="l"/>
              </a:tabLst>
            </a:pPr>
            <a:r>
              <a:rPr sz="1800" b="1" spc="-10" dirty="0">
                <a:latin typeface="Times New Roman"/>
                <a:cs typeface="Times New Roman"/>
              </a:rPr>
              <a:t>Off-stream</a:t>
            </a:r>
            <a:r>
              <a:rPr sz="1800" b="1" spc="45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storage</a:t>
            </a:r>
            <a:r>
              <a:rPr sz="1800" b="1" spc="25" dirty="0">
                <a:latin typeface="Times New Roman"/>
                <a:cs typeface="Times New Roman"/>
              </a:rPr>
              <a:t> </a:t>
            </a:r>
            <a:r>
              <a:rPr sz="1800" b="1" spc="-20" dirty="0">
                <a:latin typeface="Times New Roman"/>
                <a:cs typeface="Times New Roman"/>
              </a:rPr>
              <a:t>ponds</a:t>
            </a:r>
            <a:r>
              <a:rPr sz="1800" b="1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 </a:t>
            </a:r>
            <a:r>
              <a:rPr sz="1800" dirty="0">
                <a:latin typeface="Times New Roman"/>
                <a:cs typeface="Times New Roman"/>
              </a:rPr>
              <a:t>constructed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by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side </a:t>
            </a:r>
            <a:r>
              <a:rPr sz="1800" spc="5" dirty="0">
                <a:latin typeface="Times New Roman"/>
                <a:cs typeface="Times New Roman"/>
              </a:rPr>
              <a:t>of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streams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which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flow</a:t>
            </a:r>
            <a:r>
              <a:rPr sz="1800" spc="5" dirty="0">
                <a:latin typeface="Times New Roman"/>
                <a:cs typeface="Times New Roman"/>
              </a:rPr>
              <a:t> only 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seasonally.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idea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store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10" dirty="0">
                <a:latin typeface="Times New Roman"/>
                <a:cs typeface="Times New Roman"/>
              </a:rPr>
              <a:t>water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obtained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from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seasonal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flow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streams.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Suitable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arrangements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need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be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made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conveying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10" dirty="0">
                <a:latin typeface="Times New Roman"/>
                <a:cs typeface="Times New Roman"/>
              </a:rPr>
              <a:t>water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from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stream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storage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ponds.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332735" y="158241"/>
            <a:ext cx="44754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-5" dirty="0">
                <a:latin typeface="Times New Roman"/>
                <a:cs typeface="Times New Roman"/>
              </a:rPr>
              <a:t>DESIGN</a:t>
            </a:r>
            <a:r>
              <a:rPr sz="3000" b="1" spc="-30" dirty="0">
                <a:latin typeface="Times New Roman"/>
                <a:cs typeface="Times New Roman"/>
              </a:rPr>
              <a:t> </a:t>
            </a:r>
            <a:r>
              <a:rPr sz="3000" b="1" dirty="0">
                <a:latin typeface="Times New Roman"/>
                <a:cs typeface="Times New Roman"/>
              </a:rPr>
              <a:t>OF</a:t>
            </a:r>
            <a:r>
              <a:rPr sz="3000" b="1" spc="-135" dirty="0">
                <a:latin typeface="Times New Roman"/>
                <a:cs typeface="Times New Roman"/>
              </a:rPr>
              <a:t> </a:t>
            </a:r>
            <a:r>
              <a:rPr sz="3000" b="1" spc="-65" dirty="0">
                <a:latin typeface="Times New Roman"/>
                <a:cs typeface="Times New Roman"/>
              </a:rPr>
              <a:t>FARM</a:t>
            </a:r>
            <a:r>
              <a:rPr sz="3000" b="1" dirty="0">
                <a:latin typeface="Times New Roman"/>
                <a:cs typeface="Times New Roman"/>
              </a:rPr>
              <a:t> </a:t>
            </a:r>
            <a:r>
              <a:rPr sz="3000" b="1" spc="-10" dirty="0">
                <a:latin typeface="Times New Roman"/>
                <a:cs typeface="Times New Roman"/>
              </a:rPr>
              <a:t>POND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540" y="1028877"/>
            <a:ext cx="8348345" cy="313626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Components</a:t>
            </a:r>
            <a:r>
              <a:rPr sz="2000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 Farm</a:t>
            </a:r>
            <a:r>
              <a:rPr sz="20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Pond:</a:t>
            </a: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20100"/>
              </a:lnSpc>
            </a:pPr>
            <a:r>
              <a:rPr sz="2000" spc="-10" dirty="0">
                <a:latin typeface="Times New Roman"/>
                <a:cs typeface="Times New Roman"/>
              </a:rPr>
              <a:t>Figure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below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shows</a:t>
            </a:r>
            <a:r>
              <a:rPr sz="2000" spc="7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typical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layout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farm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pond.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pond </a:t>
            </a:r>
            <a:r>
              <a:rPr sz="2000" spc="-10" dirty="0">
                <a:latin typeface="Times New Roman"/>
                <a:cs typeface="Times New Roman"/>
              </a:rPr>
              <a:t>consists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the </a:t>
            </a:r>
            <a:r>
              <a:rPr sz="2000" spc="-5" dirty="0">
                <a:latin typeface="Times New Roman"/>
                <a:cs typeface="Times New Roman"/>
              </a:rPr>
              <a:t> storage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area,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earthen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dam,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mechanical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spillway</a:t>
            </a:r>
            <a:r>
              <a:rPr sz="2000" spc="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 </a:t>
            </a:r>
            <a:r>
              <a:rPr sz="2000" spc="-15" dirty="0">
                <a:latin typeface="Times New Roman"/>
                <a:cs typeface="Times New Roman"/>
              </a:rPr>
              <a:t>emergency</a:t>
            </a:r>
            <a:r>
              <a:rPr sz="2000" spc="95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spillway.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mechanical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spillway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is</a:t>
            </a:r>
            <a:r>
              <a:rPr sz="2000" spc="2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used</a:t>
            </a:r>
            <a:r>
              <a:rPr sz="2000" spc="2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letting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out</a:t>
            </a:r>
            <a:r>
              <a:rPr sz="2000" spc="2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excess</a:t>
            </a:r>
            <a:r>
              <a:rPr sz="2000" spc="27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water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from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pond</a:t>
            </a:r>
            <a:r>
              <a:rPr sz="2000" spc="2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and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also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722630" algn="l"/>
                <a:tab pos="1153160" algn="l"/>
                <a:tab pos="1915160" algn="l"/>
                <a:tab pos="2372360" algn="l"/>
                <a:tab pos="2817495" algn="l"/>
                <a:tab pos="3512820" algn="l"/>
                <a:tab pos="3939540" algn="l"/>
                <a:tab pos="5076825" algn="l"/>
                <a:tab pos="5607685" algn="l"/>
                <a:tab pos="6842125" algn="l"/>
                <a:tab pos="7833359" algn="l"/>
                <a:tab pos="8134984" algn="l"/>
              </a:tabLst>
            </a:pPr>
            <a:r>
              <a:rPr sz="2000" spc="5" dirty="0">
                <a:latin typeface="Times New Roman"/>
                <a:cs typeface="Times New Roman"/>
              </a:rPr>
              <a:t>o</a:t>
            </a:r>
            <a:r>
              <a:rPr sz="2000" spc="-15" dirty="0">
                <a:latin typeface="Times New Roman"/>
                <a:cs typeface="Times New Roman"/>
              </a:rPr>
              <a:t>u</a:t>
            </a:r>
            <a:r>
              <a:rPr sz="2000" spc="-5" dirty="0">
                <a:latin typeface="Times New Roman"/>
                <a:cs typeface="Times New Roman"/>
              </a:rPr>
              <a:t>tl</a:t>
            </a:r>
            <a:r>
              <a:rPr sz="2000" dirty="0">
                <a:latin typeface="Times New Roman"/>
                <a:cs typeface="Times New Roman"/>
              </a:rPr>
              <a:t>e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25" dirty="0">
                <a:latin typeface="Times New Roman"/>
                <a:cs typeface="Times New Roman"/>
              </a:rPr>
              <a:t>f</a:t>
            </a:r>
            <a:r>
              <a:rPr sz="2000" spc="5" dirty="0">
                <a:latin typeface="Times New Roman"/>
                <a:cs typeface="Times New Roman"/>
              </a:rPr>
              <a:t>o</a:t>
            </a:r>
            <a:r>
              <a:rPr sz="2000" spc="-5" dirty="0">
                <a:latin typeface="Times New Roman"/>
                <a:cs typeface="Times New Roman"/>
              </a:rPr>
              <a:t>r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ta</a:t>
            </a:r>
            <a:r>
              <a:rPr sz="2000" spc="-1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i</a:t>
            </a:r>
            <a:r>
              <a:rPr sz="2000" spc="-20" dirty="0">
                <a:latin typeface="Times New Roman"/>
                <a:cs typeface="Times New Roman"/>
              </a:rPr>
              <a:t>n</a:t>
            </a:r>
            <a:r>
              <a:rPr sz="2000" spc="-5" dirty="0">
                <a:latin typeface="Times New Roman"/>
                <a:cs typeface="Times New Roman"/>
              </a:rPr>
              <a:t>g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5" dirty="0">
                <a:latin typeface="Times New Roman"/>
                <a:cs typeface="Times New Roman"/>
              </a:rPr>
              <a:t>o</a:t>
            </a:r>
            <a:r>
              <a:rPr sz="2000" spc="-20" dirty="0">
                <a:latin typeface="Times New Roman"/>
                <a:cs typeface="Times New Roman"/>
              </a:rPr>
              <a:t>u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r>
              <a:rPr sz="2000" spc="-20" dirty="0">
                <a:latin typeface="Times New Roman"/>
                <a:cs typeface="Times New Roman"/>
              </a:rPr>
              <a:t>h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60" dirty="0">
                <a:latin typeface="Times New Roman"/>
                <a:cs typeface="Times New Roman"/>
              </a:rPr>
              <a:t>w</a:t>
            </a:r>
            <a:r>
              <a:rPr sz="2000" spc="20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ter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20" dirty="0">
                <a:latin typeface="Times New Roman"/>
                <a:cs typeface="Times New Roman"/>
              </a:rPr>
              <a:t>f</a:t>
            </a:r>
            <a:r>
              <a:rPr sz="2000" spc="5" dirty="0">
                <a:latin typeface="Times New Roman"/>
                <a:cs typeface="Times New Roman"/>
              </a:rPr>
              <a:t>o</a:t>
            </a:r>
            <a:r>
              <a:rPr sz="2000" spc="-5" dirty="0">
                <a:latin typeface="Times New Roman"/>
                <a:cs typeface="Times New Roman"/>
              </a:rPr>
              <a:t>r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i</a:t>
            </a:r>
            <a:r>
              <a:rPr sz="2000" spc="-25" dirty="0">
                <a:latin typeface="Times New Roman"/>
                <a:cs typeface="Times New Roman"/>
              </a:rPr>
              <a:t>r</a:t>
            </a:r>
            <a:r>
              <a:rPr sz="2000" dirty="0">
                <a:latin typeface="Times New Roman"/>
                <a:cs typeface="Times New Roman"/>
              </a:rPr>
              <a:t>r</a:t>
            </a:r>
            <a:r>
              <a:rPr sz="2000" spc="-5" dirty="0">
                <a:latin typeface="Times New Roman"/>
                <a:cs typeface="Times New Roman"/>
              </a:rPr>
              <a:t>i</a:t>
            </a:r>
            <a:r>
              <a:rPr sz="2000" spc="-20" dirty="0">
                <a:latin typeface="Times New Roman"/>
                <a:cs typeface="Times New Roman"/>
              </a:rPr>
              <a:t>g</a:t>
            </a:r>
            <a:r>
              <a:rPr sz="2000" spc="-5" dirty="0">
                <a:latin typeface="Times New Roman"/>
                <a:cs typeface="Times New Roman"/>
              </a:rPr>
              <a:t>ati</a:t>
            </a:r>
            <a:r>
              <a:rPr sz="2000" spc="5" dirty="0">
                <a:latin typeface="Times New Roman"/>
                <a:cs typeface="Times New Roman"/>
              </a:rPr>
              <a:t>o</a:t>
            </a:r>
            <a:r>
              <a:rPr sz="2000" spc="-10" dirty="0">
                <a:latin typeface="Times New Roman"/>
                <a:cs typeface="Times New Roman"/>
              </a:rPr>
              <a:t>n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25" dirty="0">
                <a:latin typeface="Times New Roman"/>
                <a:cs typeface="Times New Roman"/>
              </a:rPr>
              <a:t>T</a:t>
            </a:r>
            <a:r>
              <a:rPr sz="2000" spc="-20" dirty="0">
                <a:latin typeface="Times New Roman"/>
                <a:cs typeface="Times New Roman"/>
              </a:rPr>
              <a:t>h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spc="-45" dirty="0">
                <a:latin typeface="Times New Roman"/>
                <a:cs typeface="Times New Roman"/>
              </a:rPr>
              <a:t>m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spc="-45" dirty="0">
                <a:latin typeface="Times New Roman"/>
                <a:cs typeface="Times New Roman"/>
              </a:rPr>
              <a:t>r</a:t>
            </a:r>
            <a:r>
              <a:rPr sz="2000" spc="-20" dirty="0">
                <a:latin typeface="Times New Roman"/>
                <a:cs typeface="Times New Roman"/>
              </a:rPr>
              <a:t>g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spc="-15" dirty="0">
                <a:latin typeface="Times New Roman"/>
                <a:cs typeface="Times New Roman"/>
              </a:rPr>
              <a:t>n</a:t>
            </a:r>
            <a:r>
              <a:rPr sz="2000" spc="20" dirty="0">
                <a:latin typeface="Times New Roman"/>
                <a:cs typeface="Times New Roman"/>
              </a:rPr>
              <a:t>c</a:t>
            </a:r>
            <a:r>
              <a:rPr sz="2000" spc="-5" dirty="0">
                <a:latin typeface="Times New Roman"/>
                <a:cs typeface="Times New Roman"/>
              </a:rPr>
              <a:t>y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15" dirty="0">
                <a:latin typeface="Times New Roman"/>
                <a:cs typeface="Times New Roman"/>
              </a:rPr>
              <a:t>s</a:t>
            </a:r>
            <a:r>
              <a:rPr sz="2000" spc="5" dirty="0">
                <a:latin typeface="Times New Roman"/>
                <a:cs typeface="Times New Roman"/>
              </a:rPr>
              <a:t>p</a:t>
            </a:r>
            <a:r>
              <a:rPr sz="2000" spc="-5" dirty="0">
                <a:latin typeface="Times New Roman"/>
                <a:cs typeface="Times New Roman"/>
              </a:rPr>
              <a:t>il</a:t>
            </a:r>
            <a:r>
              <a:rPr sz="2000" spc="10" dirty="0">
                <a:latin typeface="Times New Roman"/>
                <a:cs typeface="Times New Roman"/>
              </a:rPr>
              <a:t>l</a:t>
            </a:r>
            <a:r>
              <a:rPr sz="2000" spc="-35" dirty="0">
                <a:latin typeface="Times New Roman"/>
                <a:cs typeface="Times New Roman"/>
              </a:rPr>
              <a:t>w</a:t>
            </a:r>
            <a:r>
              <a:rPr sz="2000" spc="20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y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10" dirty="0">
                <a:latin typeface="Times New Roman"/>
                <a:cs typeface="Times New Roman"/>
              </a:rPr>
              <a:t>i</a:t>
            </a:r>
            <a:r>
              <a:rPr sz="2000" spc="-5" dirty="0">
                <a:latin typeface="Times New Roman"/>
                <a:cs typeface="Times New Roman"/>
              </a:rPr>
              <a:t>s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safeguard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the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earthen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dam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overtopping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when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there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are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inflows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higher</a:t>
            </a:r>
            <a:r>
              <a:rPr sz="2000" spc="2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than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229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designed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values.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777744" y="82041"/>
            <a:ext cx="358775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latin typeface="Georgia"/>
                <a:cs typeface="Georgia"/>
              </a:rPr>
              <a:t>Design</a:t>
            </a:r>
            <a:r>
              <a:rPr sz="3000" spc="-1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of</a:t>
            </a:r>
            <a:r>
              <a:rPr sz="3000" spc="-2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Farm</a:t>
            </a:r>
            <a:r>
              <a:rPr sz="3000" spc="-35" dirty="0">
                <a:latin typeface="Georgia"/>
                <a:cs typeface="Georgia"/>
              </a:rPr>
              <a:t> </a:t>
            </a:r>
            <a:r>
              <a:rPr sz="3000" spc="-5" dirty="0">
                <a:latin typeface="Georgia"/>
                <a:cs typeface="Georgia"/>
              </a:rPr>
              <a:t>Pond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467916"/>
            <a:ext cx="7560309" cy="348361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2700" spc="5" dirty="0">
                <a:latin typeface="Georgia"/>
                <a:cs typeface="Georgia"/>
              </a:rPr>
              <a:t>The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design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3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farm</a:t>
            </a:r>
            <a:r>
              <a:rPr sz="2700" spc="-5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ponds</a:t>
            </a:r>
            <a:r>
              <a:rPr sz="2700" spc="-8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consists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endParaRPr sz="2700">
              <a:latin typeface="Georgia"/>
              <a:cs typeface="Georgia"/>
            </a:endParaRPr>
          </a:p>
          <a:p>
            <a:pPr marL="501015" indent="-488950">
              <a:lnSpc>
                <a:spcPct val="100000"/>
              </a:lnSpc>
              <a:spcBef>
                <a:spcPts val="655"/>
              </a:spcBef>
              <a:buAutoNum type="arabicParenBoth"/>
              <a:tabLst>
                <a:tab pos="501650" algn="l"/>
              </a:tabLst>
            </a:pPr>
            <a:r>
              <a:rPr sz="2700" dirty="0">
                <a:latin typeface="Georgia"/>
                <a:cs typeface="Georgia"/>
              </a:rPr>
              <a:t>Selection</a:t>
            </a:r>
            <a:r>
              <a:rPr sz="2700" spc="-8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spc="-5" dirty="0">
                <a:latin typeface="Georgia"/>
                <a:cs typeface="Georgia"/>
              </a:rPr>
              <a:t>site</a:t>
            </a:r>
            <a:endParaRPr sz="2700">
              <a:latin typeface="Georgia"/>
              <a:cs typeface="Georgia"/>
            </a:endParaRPr>
          </a:p>
          <a:p>
            <a:pPr marL="543560" indent="-531495">
              <a:lnSpc>
                <a:spcPct val="100000"/>
              </a:lnSpc>
              <a:spcBef>
                <a:spcPts val="645"/>
              </a:spcBef>
              <a:buAutoNum type="arabicParenBoth"/>
              <a:tabLst>
                <a:tab pos="544195" algn="l"/>
              </a:tabLst>
            </a:pPr>
            <a:r>
              <a:rPr sz="2700" dirty="0">
                <a:latin typeface="Georgia"/>
                <a:cs typeface="Georgia"/>
              </a:rPr>
              <a:t>Determination</a:t>
            </a:r>
            <a:r>
              <a:rPr sz="2700" spc="-10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1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capacity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15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pond</a:t>
            </a:r>
            <a:endParaRPr sz="2700">
              <a:latin typeface="Georgia"/>
              <a:cs typeface="Georgia"/>
            </a:endParaRPr>
          </a:p>
          <a:p>
            <a:pPr marL="540385" indent="-528320">
              <a:lnSpc>
                <a:spcPct val="100000"/>
              </a:lnSpc>
              <a:spcBef>
                <a:spcPts val="650"/>
              </a:spcBef>
              <a:buAutoNum type="arabicParenBoth"/>
              <a:tabLst>
                <a:tab pos="541020" algn="l"/>
              </a:tabLst>
            </a:pPr>
            <a:r>
              <a:rPr sz="2700" spc="5" dirty="0">
                <a:latin typeface="Georgia"/>
                <a:cs typeface="Georgia"/>
              </a:rPr>
              <a:t>Design</a:t>
            </a:r>
            <a:r>
              <a:rPr sz="2700" spc="-8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3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embankment</a:t>
            </a:r>
            <a:endParaRPr sz="2700">
              <a:latin typeface="Georgia"/>
              <a:cs typeface="Georgia"/>
            </a:endParaRPr>
          </a:p>
          <a:p>
            <a:pPr marL="546735" indent="-534670">
              <a:lnSpc>
                <a:spcPct val="100000"/>
              </a:lnSpc>
              <a:spcBef>
                <a:spcPts val="650"/>
              </a:spcBef>
              <a:buAutoNum type="arabicParenBoth"/>
              <a:tabLst>
                <a:tab pos="547370" algn="l"/>
              </a:tabLst>
            </a:pPr>
            <a:r>
              <a:rPr sz="2700" spc="5" dirty="0">
                <a:latin typeface="Georgia"/>
                <a:cs typeface="Georgia"/>
              </a:rPr>
              <a:t>Design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3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2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mechanical</a:t>
            </a:r>
            <a:r>
              <a:rPr sz="2700" spc="-9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spillway</a:t>
            </a:r>
            <a:endParaRPr sz="2700">
              <a:latin typeface="Georgia"/>
              <a:cs typeface="Georgia"/>
            </a:endParaRPr>
          </a:p>
          <a:p>
            <a:pPr marL="534670" indent="-522605">
              <a:lnSpc>
                <a:spcPct val="100000"/>
              </a:lnSpc>
              <a:spcBef>
                <a:spcPts val="650"/>
              </a:spcBef>
              <a:buAutoNum type="arabicParenBoth"/>
              <a:tabLst>
                <a:tab pos="535305" algn="l"/>
              </a:tabLst>
            </a:pPr>
            <a:r>
              <a:rPr sz="2700" spc="5" dirty="0">
                <a:latin typeface="Georgia"/>
                <a:cs typeface="Georgia"/>
              </a:rPr>
              <a:t>Design</a:t>
            </a:r>
            <a:r>
              <a:rPr sz="2700" spc="-7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of</a:t>
            </a:r>
            <a:r>
              <a:rPr sz="2700" spc="-3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2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emergency</a:t>
            </a:r>
            <a:r>
              <a:rPr sz="2700" spc="-10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spillway</a:t>
            </a:r>
            <a:endParaRPr sz="2700">
              <a:latin typeface="Georgia"/>
              <a:cs typeface="Georgia"/>
            </a:endParaRPr>
          </a:p>
          <a:p>
            <a:pPr marL="546735" indent="-534670">
              <a:lnSpc>
                <a:spcPct val="100000"/>
              </a:lnSpc>
              <a:spcBef>
                <a:spcPts val="650"/>
              </a:spcBef>
              <a:buAutoNum type="arabicParenBoth"/>
              <a:tabLst>
                <a:tab pos="547370" algn="l"/>
              </a:tabLst>
            </a:pPr>
            <a:r>
              <a:rPr sz="2700" dirty="0">
                <a:latin typeface="Georgia"/>
                <a:cs typeface="Georgia"/>
              </a:rPr>
              <a:t>Providing</a:t>
            </a:r>
            <a:r>
              <a:rPr sz="2700" spc="-7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for</a:t>
            </a:r>
            <a:r>
              <a:rPr sz="2700" spc="-40" dirty="0">
                <a:latin typeface="Georgia"/>
                <a:cs typeface="Georgia"/>
              </a:rPr>
              <a:t> </a:t>
            </a:r>
            <a:r>
              <a:rPr sz="2700" spc="5" dirty="0">
                <a:latin typeface="Georgia"/>
                <a:cs typeface="Georgia"/>
              </a:rPr>
              <a:t>seepage</a:t>
            </a:r>
            <a:r>
              <a:rPr sz="2700" spc="-9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control</a:t>
            </a:r>
            <a:r>
              <a:rPr sz="2700" spc="-4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from</a:t>
            </a:r>
            <a:r>
              <a:rPr sz="2700" spc="-70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the</a:t>
            </a:r>
            <a:r>
              <a:rPr sz="2700" spc="-25" dirty="0">
                <a:latin typeface="Georgia"/>
                <a:cs typeface="Georgia"/>
              </a:rPr>
              <a:t> </a:t>
            </a:r>
            <a:r>
              <a:rPr sz="2700" dirty="0">
                <a:latin typeface="Georgia"/>
                <a:cs typeface="Georgia"/>
              </a:rPr>
              <a:t>bottom</a:t>
            </a:r>
            <a:endParaRPr sz="27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609600"/>
            <a:ext cx="85344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392936"/>
            <a:ext cx="8839200" cy="4996180"/>
          </a:xfrm>
          <a:custGeom>
            <a:avLst/>
            <a:gdLst/>
            <a:ahLst/>
            <a:cxnLst/>
            <a:rect l="l" t="t" r="r" b="b"/>
            <a:pathLst>
              <a:path w="8839200" h="4996180">
                <a:moveTo>
                  <a:pt x="0" y="4995672"/>
                </a:moveTo>
                <a:lnTo>
                  <a:pt x="8839200" y="4995672"/>
                </a:lnTo>
                <a:lnTo>
                  <a:pt x="8839200" y="0"/>
                </a:lnTo>
                <a:lnTo>
                  <a:pt x="0" y="0"/>
                </a:lnTo>
                <a:lnTo>
                  <a:pt x="0" y="4995672"/>
                </a:lnTo>
                <a:close/>
              </a:path>
            </a:pathLst>
          </a:custGeom>
          <a:solidFill>
            <a:srgbClr val="C5D1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152400" y="6696456"/>
              <a:ext cx="8839200" cy="9525"/>
            </a:xfrm>
            <a:custGeom>
              <a:avLst/>
              <a:gdLst/>
              <a:ahLst/>
              <a:cxnLst/>
              <a:rect l="l" t="t" r="r" b="b"/>
              <a:pathLst>
                <a:path w="8839200" h="9525">
                  <a:moveTo>
                    <a:pt x="0" y="9143"/>
                  </a:moveTo>
                  <a:lnTo>
                    <a:pt x="8839200" y="9143"/>
                  </a:lnTo>
                  <a:lnTo>
                    <a:pt x="8839200" y="0"/>
                  </a:lnTo>
                  <a:lnTo>
                    <a:pt x="0" y="0"/>
                  </a:lnTo>
                  <a:lnTo>
                    <a:pt x="0" y="9143"/>
                  </a:lnTo>
                  <a:close/>
                </a:path>
              </a:pathLst>
            </a:custGeom>
            <a:solidFill>
              <a:srgbClr val="C5D1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8991600" y="0"/>
                  </a:lnTo>
                  <a:lnTo>
                    <a:pt x="8991600" y="1392936"/>
                  </a:lnTo>
                  <a:lnTo>
                    <a:pt x="8991600" y="6705600"/>
                  </a:lnTo>
                  <a:lnTo>
                    <a:pt x="152400" y="6705600"/>
                  </a:lnTo>
                  <a:lnTo>
                    <a:pt x="152400" y="1392936"/>
                  </a:lnTo>
                  <a:lnTo>
                    <a:pt x="8991600" y="1392936"/>
                  </a:lnTo>
                  <a:lnTo>
                    <a:pt x="8991600" y="0"/>
                  </a:lnTo>
                  <a:lnTo>
                    <a:pt x="152400" y="0"/>
                  </a:lnTo>
                  <a:lnTo>
                    <a:pt x="0" y="0"/>
                  </a:lnTo>
                  <a:lnTo>
                    <a:pt x="0" y="1392936"/>
                  </a:lnTo>
                  <a:lnTo>
                    <a:pt x="0" y="6705600"/>
                  </a:lnTo>
                  <a:lnTo>
                    <a:pt x="0" y="6858000"/>
                  </a:lnTo>
                  <a:lnTo>
                    <a:pt x="152400" y="6858000"/>
                  </a:lnTo>
                  <a:lnTo>
                    <a:pt x="8991600" y="6858000"/>
                  </a:lnTo>
                  <a:lnTo>
                    <a:pt x="9144000" y="6858000"/>
                  </a:lnTo>
                  <a:lnTo>
                    <a:pt x="9144000" y="6705600"/>
                  </a:lnTo>
                  <a:lnTo>
                    <a:pt x="9144000" y="139293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352" y="6388608"/>
              <a:ext cx="8833485" cy="307975"/>
            </a:xfrm>
            <a:custGeom>
              <a:avLst/>
              <a:gdLst/>
              <a:ahLst/>
              <a:cxnLst/>
              <a:rect l="l" t="t" r="r" b="b"/>
              <a:pathLst>
                <a:path w="8833485" h="307975">
                  <a:moveTo>
                    <a:pt x="8833104" y="0"/>
                  </a:moveTo>
                  <a:lnTo>
                    <a:pt x="0" y="0"/>
                  </a:lnTo>
                  <a:lnTo>
                    <a:pt x="0" y="307847"/>
                  </a:lnTo>
                  <a:lnTo>
                    <a:pt x="8833104" y="307847"/>
                  </a:lnTo>
                  <a:lnTo>
                    <a:pt x="8833104" y="0"/>
                  </a:lnTo>
                  <a:close/>
                </a:path>
              </a:pathLst>
            </a:custGeom>
            <a:solidFill>
              <a:srgbClr val="8BAC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3923" y="156971"/>
              <a:ext cx="8833485" cy="6547484"/>
            </a:xfrm>
            <a:custGeom>
              <a:avLst/>
              <a:gdLst/>
              <a:ahLst/>
              <a:cxnLst/>
              <a:rect l="l" t="t" r="r" b="b"/>
              <a:pathLst>
                <a:path w="8833485" h="6547484">
                  <a:moveTo>
                    <a:pt x="0" y="6547104"/>
                  </a:moveTo>
                  <a:lnTo>
                    <a:pt x="8833104" y="6547104"/>
                  </a:lnTo>
                  <a:lnTo>
                    <a:pt x="8833104" y="0"/>
                  </a:lnTo>
                  <a:lnTo>
                    <a:pt x="0" y="0"/>
                  </a:lnTo>
                  <a:lnTo>
                    <a:pt x="0" y="6547104"/>
                  </a:lnTo>
                  <a:close/>
                </a:path>
              </a:pathLst>
            </a:custGeom>
            <a:ln w="9143">
              <a:solidFill>
                <a:srgbClr val="7A97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923" y="1278636"/>
              <a:ext cx="8833485" cy="0"/>
            </a:xfrm>
            <a:custGeom>
              <a:avLst/>
              <a:gdLst/>
              <a:ahLst/>
              <a:cxnLst/>
              <a:rect l="l" t="t" r="r" b="b"/>
              <a:pathLst>
                <a:path w="8833485">
                  <a:moveTo>
                    <a:pt x="0" y="0"/>
                  </a:moveTo>
                  <a:lnTo>
                    <a:pt x="8833104" y="0"/>
                  </a:lnTo>
                </a:path>
              </a:pathLst>
            </a:custGeom>
            <a:ln w="9144">
              <a:solidFill>
                <a:srgbClr val="7A9799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7200" y="957071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609600" y="304800"/>
                  </a:moveTo>
                  <a:lnTo>
                    <a:pt x="605599" y="255384"/>
                  </a:lnTo>
                  <a:lnTo>
                    <a:pt x="594042" y="208483"/>
                  </a:lnTo>
                  <a:lnTo>
                    <a:pt x="575564" y="164757"/>
                  </a:lnTo>
                  <a:lnTo>
                    <a:pt x="550760" y="124815"/>
                  </a:lnTo>
                  <a:lnTo>
                    <a:pt x="520293" y="89306"/>
                  </a:lnTo>
                  <a:lnTo>
                    <a:pt x="484771" y="58826"/>
                  </a:lnTo>
                  <a:lnTo>
                    <a:pt x="444842" y="34036"/>
                  </a:lnTo>
                  <a:lnTo>
                    <a:pt x="401116" y="15544"/>
                  </a:lnTo>
                  <a:lnTo>
                    <a:pt x="354215" y="4000"/>
                  </a:lnTo>
                  <a:lnTo>
                    <a:pt x="304800" y="0"/>
                  </a:lnTo>
                  <a:lnTo>
                    <a:pt x="255371" y="4000"/>
                  </a:lnTo>
                  <a:lnTo>
                    <a:pt x="208470" y="15557"/>
                  </a:lnTo>
                  <a:lnTo>
                    <a:pt x="164744" y="34036"/>
                  </a:lnTo>
                  <a:lnTo>
                    <a:pt x="124815" y="58839"/>
                  </a:lnTo>
                  <a:lnTo>
                    <a:pt x="89293" y="89306"/>
                  </a:lnTo>
                  <a:lnTo>
                    <a:pt x="58826" y="124828"/>
                  </a:lnTo>
                  <a:lnTo>
                    <a:pt x="34023" y="164757"/>
                  </a:lnTo>
                  <a:lnTo>
                    <a:pt x="15544" y="208483"/>
                  </a:lnTo>
                  <a:lnTo>
                    <a:pt x="3987" y="255384"/>
                  </a:lnTo>
                  <a:lnTo>
                    <a:pt x="0" y="304800"/>
                  </a:lnTo>
                  <a:lnTo>
                    <a:pt x="3987" y="354228"/>
                  </a:lnTo>
                  <a:lnTo>
                    <a:pt x="15544" y="401129"/>
                  </a:lnTo>
                  <a:lnTo>
                    <a:pt x="34023" y="444855"/>
                  </a:lnTo>
                  <a:lnTo>
                    <a:pt x="58826" y="484797"/>
                  </a:lnTo>
                  <a:lnTo>
                    <a:pt x="89293" y="520306"/>
                  </a:lnTo>
                  <a:lnTo>
                    <a:pt x="124815" y="550773"/>
                  </a:lnTo>
                  <a:lnTo>
                    <a:pt x="164744" y="575576"/>
                  </a:lnTo>
                  <a:lnTo>
                    <a:pt x="208483" y="594055"/>
                  </a:lnTo>
                  <a:lnTo>
                    <a:pt x="255371" y="605612"/>
                  </a:lnTo>
                  <a:lnTo>
                    <a:pt x="304800" y="609600"/>
                  </a:lnTo>
                  <a:lnTo>
                    <a:pt x="354215" y="605612"/>
                  </a:lnTo>
                  <a:lnTo>
                    <a:pt x="401116" y="594055"/>
                  </a:lnTo>
                  <a:lnTo>
                    <a:pt x="444842" y="575576"/>
                  </a:lnTo>
                  <a:lnTo>
                    <a:pt x="484784" y="550773"/>
                  </a:lnTo>
                  <a:lnTo>
                    <a:pt x="520293" y="520306"/>
                  </a:lnTo>
                  <a:lnTo>
                    <a:pt x="550773" y="484784"/>
                  </a:lnTo>
                  <a:lnTo>
                    <a:pt x="575564" y="444855"/>
                  </a:lnTo>
                  <a:lnTo>
                    <a:pt x="594055" y="401116"/>
                  </a:lnTo>
                  <a:lnTo>
                    <a:pt x="605599" y="354228"/>
                  </a:lnTo>
                  <a:lnTo>
                    <a:pt x="609600" y="30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37303" y="1028446"/>
              <a:ext cx="472440" cy="471170"/>
            </a:xfrm>
            <a:custGeom>
              <a:avLst/>
              <a:gdLst/>
              <a:ahLst/>
              <a:cxnLst/>
              <a:rect l="l" t="t" r="r" b="b"/>
              <a:pathLst>
                <a:path w="472439" h="471169">
                  <a:moveTo>
                    <a:pt x="258953" y="0"/>
                  </a:moveTo>
                  <a:lnTo>
                    <a:pt x="234950" y="0"/>
                  </a:lnTo>
                  <a:lnTo>
                    <a:pt x="210693" y="1270"/>
                  </a:lnTo>
                  <a:lnTo>
                    <a:pt x="164719" y="10160"/>
                  </a:lnTo>
                  <a:lnTo>
                    <a:pt x="122555" y="29210"/>
                  </a:lnTo>
                  <a:lnTo>
                    <a:pt x="85090" y="54610"/>
                  </a:lnTo>
                  <a:lnTo>
                    <a:pt x="53212" y="86360"/>
                  </a:lnTo>
                  <a:lnTo>
                    <a:pt x="27940" y="124460"/>
                  </a:lnTo>
                  <a:lnTo>
                    <a:pt x="10287" y="166370"/>
                  </a:lnTo>
                  <a:lnTo>
                    <a:pt x="1016" y="213360"/>
                  </a:lnTo>
                  <a:lnTo>
                    <a:pt x="0" y="236220"/>
                  </a:lnTo>
                  <a:lnTo>
                    <a:pt x="1397" y="261620"/>
                  </a:lnTo>
                  <a:lnTo>
                    <a:pt x="11049" y="307340"/>
                  </a:lnTo>
                  <a:lnTo>
                    <a:pt x="29210" y="349250"/>
                  </a:lnTo>
                  <a:lnTo>
                    <a:pt x="54737" y="387350"/>
                  </a:lnTo>
                  <a:lnTo>
                    <a:pt x="86995" y="419100"/>
                  </a:lnTo>
                  <a:lnTo>
                    <a:pt x="124713" y="444500"/>
                  </a:lnTo>
                  <a:lnTo>
                    <a:pt x="167259" y="461010"/>
                  </a:lnTo>
                  <a:lnTo>
                    <a:pt x="213487" y="471170"/>
                  </a:lnTo>
                  <a:lnTo>
                    <a:pt x="237490" y="471170"/>
                  </a:lnTo>
                  <a:lnTo>
                    <a:pt x="261747" y="469900"/>
                  </a:lnTo>
                  <a:lnTo>
                    <a:pt x="284988" y="467360"/>
                  </a:lnTo>
                  <a:lnTo>
                    <a:pt x="307721" y="461010"/>
                  </a:lnTo>
                  <a:lnTo>
                    <a:pt x="323233" y="454660"/>
                  </a:lnTo>
                  <a:lnTo>
                    <a:pt x="236600" y="454660"/>
                  </a:lnTo>
                  <a:lnTo>
                    <a:pt x="214249" y="453390"/>
                  </a:lnTo>
                  <a:lnTo>
                    <a:pt x="171576" y="444500"/>
                  </a:lnTo>
                  <a:lnTo>
                    <a:pt x="132207" y="427990"/>
                  </a:lnTo>
                  <a:lnTo>
                    <a:pt x="97282" y="405130"/>
                  </a:lnTo>
                  <a:lnTo>
                    <a:pt x="67563" y="375920"/>
                  </a:lnTo>
                  <a:lnTo>
                    <a:pt x="43942" y="340360"/>
                  </a:lnTo>
                  <a:lnTo>
                    <a:pt x="27178" y="300990"/>
                  </a:lnTo>
                  <a:lnTo>
                    <a:pt x="18415" y="257810"/>
                  </a:lnTo>
                  <a:lnTo>
                    <a:pt x="17272" y="236220"/>
                  </a:lnTo>
                  <a:lnTo>
                    <a:pt x="18287" y="213360"/>
                  </a:lnTo>
                  <a:lnTo>
                    <a:pt x="26924" y="171450"/>
                  </a:lnTo>
                  <a:lnTo>
                    <a:pt x="43561" y="132080"/>
                  </a:lnTo>
                  <a:lnTo>
                    <a:pt x="67056" y="96520"/>
                  </a:lnTo>
                  <a:lnTo>
                    <a:pt x="96647" y="67310"/>
                  </a:lnTo>
                  <a:lnTo>
                    <a:pt x="131572" y="43180"/>
                  </a:lnTo>
                  <a:lnTo>
                    <a:pt x="170687" y="26670"/>
                  </a:lnTo>
                  <a:lnTo>
                    <a:pt x="213360" y="17780"/>
                  </a:lnTo>
                  <a:lnTo>
                    <a:pt x="235838" y="16510"/>
                  </a:lnTo>
                  <a:lnTo>
                    <a:pt x="323490" y="16510"/>
                  </a:lnTo>
                  <a:lnTo>
                    <a:pt x="305181" y="10160"/>
                  </a:lnTo>
                  <a:lnTo>
                    <a:pt x="282575" y="3810"/>
                  </a:lnTo>
                  <a:lnTo>
                    <a:pt x="258953" y="0"/>
                  </a:lnTo>
                  <a:close/>
                </a:path>
                <a:path w="472439" h="471169">
                  <a:moveTo>
                    <a:pt x="323490" y="16510"/>
                  </a:moveTo>
                  <a:lnTo>
                    <a:pt x="235838" y="16510"/>
                  </a:lnTo>
                  <a:lnTo>
                    <a:pt x="258191" y="17780"/>
                  </a:lnTo>
                  <a:lnTo>
                    <a:pt x="279908" y="21590"/>
                  </a:lnTo>
                  <a:lnTo>
                    <a:pt x="321183" y="34290"/>
                  </a:lnTo>
                  <a:lnTo>
                    <a:pt x="358267" y="53340"/>
                  </a:lnTo>
                  <a:lnTo>
                    <a:pt x="390779" y="80010"/>
                  </a:lnTo>
                  <a:lnTo>
                    <a:pt x="417575" y="113030"/>
                  </a:lnTo>
                  <a:lnTo>
                    <a:pt x="437896" y="149860"/>
                  </a:lnTo>
                  <a:lnTo>
                    <a:pt x="450596" y="190500"/>
                  </a:lnTo>
                  <a:lnTo>
                    <a:pt x="455168" y="234950"/>
                  </a:lnTo>
                  <a:lnTo>
                    <a:pt x="454151" y="257810"/>
                  </a:lnTo>
                  <a:lnTo>
                    <a:pt x="445516" y="299720"/>
                  </a:lnTo>
                  <a:lnTo>
                    <a:pt x="429006" y="339090"/>
                  </a:lnTo>
                  <a:lnTo>
                    <a:pt x="405384" y="374650"/>
                  </a:lnTo>
                  <a:lnTo>
                    <a:pt x="375793" y="403860"/>
                  </a:lnTo>
                  <a:lnTo>
                    <a:pt x="340995" y="427990"/>
                  </a:lnTo>
                  <a:lnTo>
                    <a:pt x="301751" y="444500"/>
                  </a:lnTo>
                  <a:lnTo>
                    <a:pt x="259080" y="453390"/>
                  </a:lnTo>
                  <a:lnTo>
                    <a:pt x="236600" y="454660"/>
                  </a:lnTo>
                  <a:lnTo>
                    <a:pt x="323233" y="454660"/>
                  </a:lnTo>
                  <a:lnTo>
                    <a:pt x="369316" y="430530"/>
                  </a:lnTo>
                  <a:lnTo>
                    <a:pt x="404241" y="401320"/>
                  </a:lnTo>
                  <a:lnTo>
                    <a:pt x="432688" y="367030"/>
                  </a:lnTo>
                  <a:lnTo>
                    <a:pt x="454406" y="326390"/>
                  </a:lnTo>
                  <a:lnTo>
                    <a:pt x="467868" y="281940"/>
                  </a:lnTo>
                  <a:lnTo>
                    <a:pt x="472440" y="234950"/>
                  </a:lnTo>
                  <a:lnTo>
                    <a:pt x="471043" y="209550"/>
                  </a:lnTo>
                  <a:lnTo>
                    <a:pt x="461391" y="163830"/>
                  </a:lnTo>
                  <a:lnTo>
                    <a:pt x="443357" y="121920"/>
                  </a:lnTo>
                  <a:lnTo>
                    <a:pt x="417703" y="83820"/>
                  </a:lnTo>
                  <a:lnTo>
                    <a:pt x="385572" y="52070"/>
                  </a:lnTo>
                  <a:lnTo>
                    <a:pt x="347725" y="26670"/>
                  </a:lnTo>
                  <a:lnTo>
                    <a:pt x="327151" y="17780"/>
                  </a:lnTo>
                  <a:lnTo>
                    <a:pt x="323490" y="16510"/>
                  </a:lnTo>
                  <a:close/>
                </a:path>
                <a:path w="472439" h="471169">
                  <a:moveTo>
                    <a:pt x="236600" y="34290"/>
                  </a:moveTo>
                  <a:lnTo>
                    <a:pt x="216026" y="34290"/>
                  </a:lnTo>
                  <a:lnTo>
                    <a:pt x="195961" y="38100"/>
                  </a:lnTo>
                  <a:lnTo>
                    <a:pt x="158115" y="49530"/>
                  </a:lnTo>
                  <a:lnTo>
                    <a:pt x="123825" y="68580"/>
                  </a:lnTo>
                  <a:lnTo>
                    <a:pt x="93980" y="92710"/>
                  </a:lnTo>
                  <a:lnTo>
                    <a:pt x="69215" y="121920"/>
                  </a:lnTo>
                  <a:lnTo>
                    <a:pt x="50546" y="156210"/>
                  </a:lnTo>
                  <a:lnTo>
                    <a:pt x="38735" y="194310"/>
                  </a:lnTo>
                  <a:lnTo>
                    <a:pt x="34544" y="234950"/>
                  </a:lnTo>
                  <a:lnTo>
                    <a:pt x="35433" y="255270"/>
                  </a:lnTo>
                  <a:lnTo>
                    <a:pt x="43434" y="294640"/>
                  </a:lnTo>
                  <a:lnTo>
                    <a:pt x="58674" y="331470"/>
                  </a:lnTo>
                  <a:lnTo>
                    <a:pt x="80263" y="363220"/>
                  </a:lnTo>
                  <a:lnTo>
                    <a:pt x="107696" y="391160"/>
                  </a:lnTo>
                  <a:lnTo>
                    <a:pt x="139826" y="412750"/>
                  </a:lnTo>
                  <a:lnTo>
                    <a:pt x="175895" y="427990"/>
                  </a:lnTo>
                  <a:lnTo>
                    <a:pt x="215137" y="435610"/>
                  </a:lnTo>
                  <a:lnTo>
                    <a:pt x="235838" y="436880"/>
                  </a:lnTo>
                  <a:lnTo>
                    <a:pt x="256412" y="436880"/>
                  </a:lnTo>
                  <a:lnTo>
                    <a:pt x="276479" y="433070"/>
                  </a:lnTo>
                  <a:lnTo>
                    <a:pt x="295783" y="427990"/>
                  </a:lnTo>
                  <a:lnTo>
                    <a:pt x="314325" y="421640"/>
                  </a:lnTo>
                  <a:lnTo>
                    <a:pt x="316846" y="420370"/>
                  </a:lnTo>
                  <a:lnTo>
                    <a:pt x="234950" y="420370"/>
                  </a:lnTo>
                  <a:lnTo>
                    <a:pt x="215900" y="419100"/>
                  </a:lnTo>
                  <a:lnTo>
                    <a:pt x="163322" y="405130"/>
                  </a:lnTo>
                  <a:lnTo>
                    <a:pt x="117983" y="377190"/>
                  </a:lnTo>
                  <a:lnTo>
                    <a:pt x="82550" y="337820"/>
                  </a:lnTo>
                  <a:lnTo>
                    <a:pt x="59690" y="289560"/>
                  </a:lnTo>
                  <a:lnTo>
                    <a:pt x="51816" y="234950"/>
                  </a:lnTo>
                  <a:lnTo>
                    <a:pt x="52832" y="215900"/>
                  </a:lnTo>
                  <a:lnTo>
                    <a:pt x="66801" y="162560"/>
                  </a:lnTo>
                  <a:lnTo>
                    <a:pt x="94615" y="116840"/>
                  </a:lnTo>
                  <a:lnTo>
                    <a:pt x="134238" y="82550"/>
                  </a:lnTo>
                  <a:lnTo>
                    <a:pt x="182753" y="58420"/>
                  </a:lnTo>
                  <a:lnTo>
                    <a:pt x="237490" y="50800"/>
                  </a:lnTo>
                  <a:lnTo>
                    <a:pt x="317608" y="50800"/>
                  </a:lnTo>
                  <a:lnTo>
                    <a:pt x="315087" y="49530"/>
                  </a:lnTo>
                  <a:lnTo>
                    <a:pt x="296672" y="43180"/>
                  </a:lnTo>
                  <a:lnTo>
                    <a:pt x="277241" y="38100"/>
                  </a:lnTo>
                  <a:lnTo>
                    <a:pt x="257301" y="35560"/>
                  </a:lnTo>
                  <a:lnTo>
                    <a:pt x="236600" y="34290"/>
                  </a:lnTo>
                  <a:close/>
                </a:path>
                <a:path w="472439" h="471169">
                  <a:moveTo>
                    <a:pt x="317608" y="50800"/>
                  </a:moveTo>
                  <a:lnTo>
                    <a:pt x="237490" y="50800"/>
                  </a:lnTo>
                  <a:lnTo>
                    <a:pt x="256540" y="52070"/>
                  </a:lnTo>
                  <a:lnTo>
                    <a:pt x="274574" y="54610"/>
                  </a:lnTo>
                  <a:lnTo>
                    <a:pt x="325247" y="73660"/>
                  </a:lnTo>
                  <a:lnTo>
                    <a:pt x="367538" y="105410"/>
                  </a:lnTo>
                  <a:lnTo>
                    <a:pt x="399034" y="148590"/>
                  </a:lnTo>
                  <a:lnTo>
                    <a:pt x="417195" y="199390"/>
                  </a:lnTo>
                  <a:lnTo>
                    <a:pt x="420624" y="236220"/>
                  </a:lnTo>
                  <a:lnTo>
                    <a:pt x="419608" y="255270"/>
                  </a:lnTo>
                  <a:lnTo>
                    <a:pt x="405765" y="308610"/>
                  </a:lnTo>
                  <a:lnTo>
                    <a:pt x="377825" y="354330"/>
                  </a:lnTo>
                  <a:lnTo>
                    <a:pt x="338328" y="388620"/>
                  </a:lnTo>
                  <a:lnTo>
                    <a:pt x="289941" y="412750"/>
                  </a:lnTo>
                  <a:lnTo>
                    <a:pt x="234950" y="420370"/>
                  </a:lnTo>
                  <a:lnTo>
                    <a:pt x="316846" y="420370"/>
                  </a:lnTo>
                  <a:lnTo>
                    <a:pt x="364236" y="391160"/>
                  </a:lnTo>
                  <a:lnTo>
                    <a:pt x="391668" y="364490"/>
                  </a:lnTo>
                  <a:lnTo>
                    <a:pt x="413385" y="331470"/>
                  </a:lnTo>
                  <a:lnTo>
                    <a:pt x="428751" y="295910"/>
                  </a:lnTo>
                  <a:lnTo>
                    <a:pt x="436880" y="256540"/>
                  </a:lnTo>
                  <a:lnTo>
                    <a:pt x="437896" y="236220"/>
                  </a:lnTo>
                  <a:lnTo>
                    <a:pt x="437007" y="215900"/>
                  </a:lnTo>
                  <a:lnTo>
                    <a:pt x="429006" y="176530"/>
                  </a:lnTo>
                  <a:lnTo>
                    <a:pt x="413766" y="139700"/>
                  </a:lnTo>
                  <a:lnTo>
                    <a:pt x="392175" y="107950"/>
                  </a:lnTo>
                  <a:lnTo>
                    <a:pt x="364871" y="80010"/>
                  </a:lnTo>
                  <a:lnTo>
                    <a:pt x="332740" y="58420"/>
                  </a:lnTo>
                  <a:lnTo>
                    <a:pt x="317608" y="50800"/>
                  </a:lnTo>
                  <a:close/>
                </a:path>
              </a:pathLst>
            </a:custGeom>
            <a:solidFill>
              <a:srgbClr val="7A9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826511" y="155194"/>
            <a:ext cx="34918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latin typeface="Times New Roman"/>
                <a:cs typeface="Times New Roman"/>
              </a:rPr>
              <a:t>Design</a:t>
            </a:r>
            <a:r>
              <a:rPr sz="3000" b="1" spc="-45" dirty="0">
                <a:latin typeface="Times New Roman"/>
                <a:cs typeface="Times New Roman"/>
              </a:rPr>
              <a:t> </a:t>
            </a:r>
            <a:r>
              <a:rPr sz="3000" b="1" spc="5" dirty="0">
                <a:latin typeface="Times New Roman"/>
                <a:cs typeface="Times New Roman"/>
              </a:rPr>
              <a:t>of</a:t>
            </a:r>
            <a:r>
              <a:rPr sz="3000" b="1" spc="-20" dirty="0">
                <a:latin typeface="Times New Roman"/>
                <a:cs typeface="Times New Roman"/>
              </a:rPr>
              <a:t> </a:t>
            </a:r>
            <a:r>
              <a:rPr sz="3000" b="1" spc="-5" dirty="0">
                <a:latin typeface="Times New Roman"/>
                <a:cs typeface="Times New Roman"/>
              </a:rPr>
              <a:t>Farm </a:t>
            </a:r>
            <a:r>
              <a:rPr sz="3000" b="1" dirty="0">
                <a:latin typeface="Times New Roman"/>
                <a:cs typeface="Times New Roman"/>
              </a:rPr>
              <a:t>Pond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0491" y="1130630"/>
            <a:ext cx="8354059" cy="476250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8255" algn="just">
              <a:lnSpc>
                <a:spcPct val="90200"/>
              </a:lnSpc>
              <a:spcBef>
                <a:spcPts val="375"/>
              </a:spcBef>
            </a:pPr>
            <a:r>
              <a:rPr sz="2300" spc="-5" dirty="0">
                <a:latin typeface="Georgia"/>
                <a:cs typeface="Georgia"/>
              </a:rPr>
              <a:t>Selection</a:t>
            </a:r>
            <a:r>
              <a:rPr sz="2300" dirty="0">
                <a:latin typeface="Georgia"/>
                <a:cs typeface="Georgia"/>
              </a:rPr>
              <a:t> of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site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Selection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of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suitable</a:t>
            </a:r>
            <a:r>
              <a:rPr sz="2300" dirty="0">
                <a:latin typeface="Georgia"/>
                <a:cs typeface="Georgia"/>
              </a:rPr>
              <a:t> site</a:t>
            </a:r>
            <a:r>
              <a:rPr sz="2300" spc="5" dirty="0">
                <a:latin typeface="Georgia"/>
                <a:cs typeface="Georgia"/>
              </a:rPr>
              <a:t> for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pond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is </a:t>
            </a:r>
            <a:r>
              <a:rPr sz="2300" dirty="0">
                <a:latin typeface="Georgia"/>
                <a:cs typeface="Georgia"/>
              </a:rPr>
              <a:t> important </a:t>
            </a:r>
            <a:r>
              <a:rPr sz="2300" spc="-5" dirty="0">
                <a:latin typeface="Georgia"/>
                <a:cs typeface="Georgia"/>
              </a:rPr>
              <a:t>as the </a:t>
            </a:r>
            <a:r>
              <a:rPr sz="2300" dirty="0">
                <a:latin typeface="Georgia"/>
                <a:cs typeface="Georgia"/>
              </a:rPr>
              <a:t>cost of </a:t>
            </a:r>
            <a:r>
              <a:rPr sz="2300" spc="-5" dirty="0">
                <a:latin typeface="Georgia"/>
                <a:cs typeface="Georgia"/>
              </a:rPr>
              <a:t>construction </a:t>
            </a:r>
            <a:r>
              <a:rPr sz="2300" spc="5" dirty="0">
                <a:latin typeface="Georgia"/>
                <a:cs typeface="Georgia"/>
              </a:rPr>
              <a:t>as </a:t>
            </a:r>
            <a:r>
              <a:rPr sz="2300" dirty="0">
                <a:latin typeface="Georgia"/>
                <a:cs typeface="Georgia"/>
              </a:rPr>
              <a:t>well </a:t>
            </a:r>
            <a:r>
              <a:rPr sz="2300" spc="5" dirty="0">
                <a:latin typeface="Georgia"/>
                <a:cs typeface="Georgia"/>
              </a:rPr>
              <a:t>as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utility of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pond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depend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upon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site.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site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for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the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pond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is</a:t>
            </a:r>
            <a:r>
              <a:rPr sz="2300" spc="54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to</a:t>
            </a:r>
            <a:r>
              <a:rPr sz="2300" spc="55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be 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selected</a:t>
            </a:r>
            <a:r>
              <a:rPr sz="2300" spc="5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keeping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in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view of</a:t>
            </a:r>
            <a:r>
              <a:rPr sz="2300" spc="-3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spc="1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following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considerations:</a:t>
            </a:r>
            <a:endParaRPr sz="2300">
              <a:latin typeface="Georgia"/>
              <a:cs typeface="Georgia"/>
            </a:endParaRPr>
          </a:p>
          <a:p>
            <a:pPr marL="12700" marR="5080" algn="just">
              <a:lnSpc>
                <a:spcPct val="90000"/>
              </a:lnSpc>
              <a:spcBef>
                <a:spcPts val="540"/>
              </a:spcBef>
              <a:buAutoNum type="arabicPeriod"/>
              <a:tabLst>
                <a:tab pos="406400" algn="l"/>
              </a:tabLst>
            </a:pP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site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should</a:t>
            </a:r>
            <a:r>
              <a:rPr sz="2300" dirty="0">
                <a:latin typeface="Georgia"/>
                <a:cs typeface="Georgia"/>
              </a:rPr>
              <a:t> be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such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that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largest</a:t>
            </a:r>
            <a:r>
              <a:rPr sz="2300" dirty="0">
                <a:latin typeface="Georgia"/>
                <a:cs typeface="Georgia"/>
              </a:rPr>
              <a:t> storage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volume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is </a:t>
            </a:r>
            <a:r>
              <a:rPr sz="2300" dirty="0">
                <a:latin typeface="Georgia"/>
                <a:cs typeface="Georgia"/>
              </a:rPr>
              <a:t> available </a:t>
            </a:r>
            <a:r>
              <a:rPr sz="2300" spc="-5" dirty="0">
                <a:latin typeface="Georgia"/>
                <a:cs typeface="Georgia"/>
              </a:rPr>
              <a:t>with the </a:t>
            </a:r>
            <a:r>
              <a:rPr sz="2300" spc="-10" dirty="0">
                <a:latin typeface="Georgia"/>
                <a:cs typeface="Georgia"/>
              </a:rPr>
              <a:t>least </a:t>
            </a:r>
            <a:r>
              <a:rPr sz="2300" spc="-5" dirty="0">
                <a:latin typeface="Georgia"/>
                <a:cs typeface="Georgia"/>
              </a:rPr>
              <a:t>amount </a:t>
            </a:r>
            <a:r>
              <a:rPr sz="2300" dirty="0">
                <a:latin typeface="Georgia"/>
                <a:cs typeface="Georgia"/>
              </a:rPr>
              <a:t>of </a:t>
            </a:r>
            <a:r>
              <a:rPr sz="2300" spc="-10" dirty="0">
                <a:latin typeface="Georgia"/>
                <a:cs typeface="Georgia"/>
              </a:rPr>
              <a:t>earth fill. </a:t>
            </a:r>
            <a:r>
              <a:rPr sz="2300" dirty="0">
                <a:latin typeface="Georgia"/>
                <a:cs typeface="Georgia"/>
              </a:rPr>
              <a:t>A </a:t>
            </a:r>
            <a:r>
              <a:rPr sz="2300" spc="-5" dirty="0">
                <a:latin typeface="Georgia"/>
                <a:cs typeface="Georgia"/>
              </a:rPr>
              <a:t>narrow section </a:t>
            </a:r>
            <a:r>
              <a:rPr sz="2300" spc="5" dirty="0">
                <a:latin typeface="Georgia"/>
                <a:cs typeface="Georgia"/>
              </a:rPr>
              <a:t>of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spc="-1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valley</a:t>
            </a:r>
            <a:r>
              <a:rPr sz="2300" spc="3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with </a:t>
            </a:r>
            <a:r>
              <a:rPr sz="2300" spc="-10" dirty="0">
                <a:latin typeface="Georgia"/>
                <a:cs typeface="Georgia"/>
              </a:rPr>
              <a:t>steep</a:t>
            </a:r>
            <a:r>
              <a:rPr sz="2300" spc="2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side’s</a:t>
            </a:r>
            <a:r>
              <a:rPr sz="2300" spc="3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slopes</a:t>
            </a:r>
            <a:r>
              <a:rPr sz="2300" spc="2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is</a:t>
            </a:r>
            <a:r>
              <a:rPr sz="2300" spc="-20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preferable.</a:t>
            </a:r>
            <a:endParaRPr sz="2300">
              <a:latin typeface="Georgia"/>
              <a:cs typeface="Georgia"/>
            </a:endParaRPr>
          </a:p>
          <a:p>
            <a:pPr marL="12700" marR="11430" algn="just">
              <a:lnSpc>
                <a:spcPct val="90100"/>
              </a:lnSpc>
              <a:spcBef>
                <a:spcPts val="565"/>
              </a:spcBef>
              <a:buAutoNum type="arabicPeriod"/>
              <a:tabLst>
                <a:tab pos="354965" algn="l"/>
              </a:tabLst>
            </a:pPr>
            <a:r>
              <a:rPr sz="2300" spc="-5" dirty="0">
                <a:latin typeface="Georgia"/>
                <a:cs typeface="Georgia"/>
              </a:rPr>
              <a:t>Large </a:t>
            </a:r>
            <a:r>
              <a:rPr sz="2300" dirty="0">
                <a:latin typeface="Georgia"/>
                <a:cs typeface="Georgia"/>
              </a:rPr>
              <a:t>areas of </a:t>
            </a:r>
            <a:r>
              <a:rPr sz="2300" spc="-5" dirty="0">
                <a:latin typeface="Georgia"/>
                <a:cs typeface="Georgia"/>
              </a:rPr>
              <a:t>shallow water should </a:t>
            </a:r>
            <a:r>
              <a:rPr sz="2300" dirty="0">
                <a:latin typeface="Georgia"/>
                <a:cs typeface="Georgia"/>
              </a:rPr>
              <a:t>be </a:t>
            </a:r>
            <a:r>
              <a:rPr sz="2300" spc="-5" dirty="0">
                <a:latin typeface="Georgia"/>
                <a:cs typeface="Georgia"/>
              </a:rPr>
              <a:t>avoided </a:t>
            </a:r>
            <a:r>
              <a:rPr sz="2300" spc="5" dirty="0">
                <a:latin typeface="Georgia"/>
                <a:cs typeface="Georgia"/>
              </a:rPr>
              <a:t>as </a:t>
            </a:r>
            <a:r>
              <a:rPr sz="2300" dirty="0">
                <a:latin typeface="Georgia"/>
                <a:cs typeface="Georgia"/>
              </a:rPr>
              <a:t>these </a:t>
            </a:r>
            <a:r>
              <a:rPr sz="2300" spc="5" dirty="0">
                <a:latin typeface="Georgia"/>
                <a:cs typeface="Georgia"/>
              </a:rPr>
              <a:t>will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cause </a:t>
            </a:r>
            <a:r>
              <a:rPr sz="2300" dirty="0">
                <a:latin typeface="Georgia"/>
                <a:cs typeface="Georgia"/>
              </a:rPr>
              <a:t>excessive </a:t>
            </a:r>
            <a:r>
              <a:rPr sz="2300" spc="-5" dirty="0">
                <a:latin typeface="Georgia"/>
                <a:cs typeface="Georgia"/>
              </a:rPr>
              <a:t>evaporation</a:t>
            </a:r>
            <a:r>
              <a:rPr sz="2300" spc="54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losses and </a:t>
            </a:r>
            <a:r>
              <a:rPr sz="2300" spc="5" dirty="0">
                <a:latin typeface="Georgia"/>
                <a:cs typeface="Georgia"/>
              </a:rPr>
              <a:t>also </a:t>
            </a:r>
            <a:r>
              <a:rPr sz="2300" spc="-10" dirty="0">
                <a:latin typeface="Georgia"/>
                <a:cs typeface="Georgia"/>
              </a:rPr>
              <a:t>cause</a:t>
            </a:r>
            <a:r>
              <a:rPr sz="2300" spc="53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water </a:t>
            </a:r>
            <a:r>
              <a:rPr sz="2300" spc="5" dirty="0">
                <a:latin typeface="Georgia"/>
                <a:cs typeface="Georgia"/>
              </a:rPr>
              <a:t>weeds 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to </a:t>
            </a:r>
            <a:r>
              <a:rPr sz="2300" dirty="0">
                <a:latin typeface="Georgia"/>
                <a:cs typeface="Georgia"/>
              </a:rPr>
              <a:t>grow.</a:t>
            </a:r>
            <a:endParaRPr sz="2300">
              <a:latin typeface="Georgia"/>
              <a:cs typeface="Georgia"/>
            </a:endParaRPr>
          </a:p>
          <a:p>
            <a:pPr marL="323850" indent="-311785" algn="just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324485" algn="l"/>
              </a:tabLst>
            </a:pP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spc="-2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site</a:t>
            </a:r>
            <a:r>
              <a:rPr sz="2300" spc="2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should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5" dirty="0">
                <a:latin typeface="Georgia"/>
                <a:cs typeface="Georgia"/>
              </a:rPr>
              <a:t>not</a:t>
            </a:r>
            <a:r>
              <a:rPr sz="2300" spc="-3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cause</a:t>
            </a:r>
            <a:r>
              <a:rPr sz="2300" spc="3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excessive</a:t>
            </a:r>
            <a:r>
              <a:rPr sz="2300" spc="30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seepage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losses.</a:t>
            </a:r>
            <a:endParaRPr sz="2300">
              <a:latin typeface="Georgia"/>
              <a:cs typeface="Georgia"/>
            </a:endParaRPr>
          </a:p>
          <a:p>
            <a:pPr marL="12700" marR="11430" algn="just">
              <a:lnSpc>
                <a:spcPct val="90000"/>
              </a:lnSpc>
              <a:spcBef>
                <a:spcPts val="565"/>
              </a:spcBef>
              <a:buAutoNum type="arabicPeriod"/>
              <a:tabLst>
                <a:tab pos="372745" algn="l"/>
              </a:tabLst>
            </a:pP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pond </a:t>
            </a:r>
            <a:r>
              <a:rPr sz="2300" spc="-5" dirty="0">
                <a:latin typeface="Georgia"/>
                <a:cs typeface="Georgia"/>
              </a:rPr>
              <a:t>should </a:t>
            </a:r>
            <a:r>
              <a:rPr sz="2300" dirty="0">
                <a:latin typeface="Georgia"/>
                <a:cs typeface="Georgia"/>
              </a:rPr>
              <a:t>be </a:t>
            </a:r>
            <a:r>
              <a:rPr sz="2300" spc="-5" dirty="0">
                <a:latin typeface="Georgia"/>
                <a:cs typeface="Georgia"/>
              </a:rPr>
              <a:t>located </a:t>
            </a:r>
            <a:r>
              <a:rPr sz="2300" spc="5" dirty="0">
                <a:latin typeface="Georgia"/>
                <a:cs typeface="Georgia"/>
              </a:rPr>
              <a:t>as </a:t>
            </a:r>
            <a:r>
              <a:rPr sz="2300" spc="-5" dirty="0">
                <a:latin typeface="Georgia"/>
                <a:cs typeface="Georgia"/>
              </a:rPr>
              <a:t>near </a:t>
            </a:r>
            <a:r>
              <a:rPr sz="2300" spc="5" dirty="0">
                <a:latin typeface="Georgia"/>
                <a:cs typeface="Georgia"/>
              </a:rPr>
              <a:t>as </a:t>
            </a:r>
            <a:r>
              <a:rPr sz="2300" spc="-5" dirty="0">
                <a:latin typeface="Georgia"/>
                <a:cs typeface="Georgia"/>
              </a:rPr>
              <a:t>possible to the area 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where the </a:t>
            </a:r>
            <a:r>
              <a:rPr sz="2300" dirty="0">
                <a:latin typeface="Georgia"/>
                <a:cs typeface="Georgia"/>
              </a:rPr>
              <a:t>water will be used. When </a:t>
            </a:r>
            <a:r>
              <a:rPr sz="2300" spc="-5" dirty="0">
                <a:latin typeface="Georgia"/>
                <a:cs typeface="Georgia"/>
              </a:rPr>
              <a:t>the </a:t>
            </a:r>
            <a:r>
              <a:rPr sz="2300" dirty="0">
                <a:latin typeface="Georgia"/>
                <a:cs typeface="Georgia"/>
              </a:rPr>
              <a:t>water </a:t>
            </a:r>
            <a:r>
              <a:rPr sz="2300" spc="-5" dirty="0">
                <a:latin typeface="Georgia"/>
                <a:cs typeface="Georgia"/>
              </a:rPr>
              <a:t>is </a:t>
            </a:r>
            <a:r>
              <a:rPr sz="2300" dirty="0">
                <a:latin typeface="Georgia"/>
                <a:cs typeface="Georgia"/>
              </a:rPr>
              <a:t>to be </a:t>
            </a:r>
            <a:r>
              <a:rPr sz="2300" spc="5" dirty="0">
                <a:latin typeface="Georgia"/>
                <a:cs typeface="Georgia"/>
              </a:rPr>
              <a:t>used </a:t>
            </a:r>
            <a:r>
              <a:rPr sz="2300" spc="-5" dirty="0">
                <a:latin typeface="Georgia"/>
                <a:cs typeface="Georgia"/>
              </a:rPr>
              <a:t>for </a:t>
            </a:r>
            <a:r>
              <a:rPr sz="2300" dirty="0">
                <a:latin typeface="Georgia"/>
                <a:cs typeface="Georgia"/>
              </a:rPr>
              <a:t> irrigation,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gravity </a:t>
            </a:r>
            <a:r>
              <a:rPr sz="2300" spc="-10" dirty="0">
                <a:latin typeface="Georgia"/>
                <a:cs typeface="Georgia"/>
              </a:rPr>
              <a:t>flow</a:t>
            </a:r>
            <a:r>
              <a:rPr sz="2300" spc="2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to</a:t>
            </a:r>
            <a:r>
              <a:rPr sz="2300" spc="5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the</a:t>
            </a:r>
            <a:r>
              <a:rPr sz="2300" dirty="0">
                <a:latin typeface="Georgia"/>
                <a:cs typeface="Georgia"/>
              </a:rPr>
              <a:t> </a:t>
            </a:r>
            <a:r>
              <a:rPr sz="2300" spc="-10" dirty="0">
                <a:latin typeface="Georgia"/>
                <a:cs typeface="Georgia"/>
              </a:rPr>
              <a:t>areas</a:t>
            </a:r>
            <a:r>
              <a:rPr sz="2300" spc="4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to</a:t>
            </a:r>
            <a:r>
              <a:rPr sz="2300" spc="10" dirty="0">
                <a:latin typeface="Georgia"/>
                <a:cs typeface="Georgia"/>
              </a:rPr>
              <a:t> </a:t>
            </a:r>
            <a:r>
              <a:rPr sz="2300" dirty="0">
                <a:latin typeface="Georgia"/>
                <a:cs typeface="Georgia"/>
              </a:rPr>
              <a:t>be</a:t>
            </a:r>
            <a:r>
              <a:rPr sz="2300" spc="-1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irrigated</a:t>
            </a:r>
            <a:r>
              <a:rPr sz="2300" spc="30" dirty="0">
                <a:latin typeface="Georgia"/>
                <a:cs typeface="Georgia"/>
              </a:rPr>
              <a:t> </a:t>
            </a:r>
            <a:r>
              <a:rPr sz="2300" spc="-5" dirty="0">
                <a:latin typeface="Georgia"/>
                <a:cs typeface="Georgia"/>
              </a:rPr>
              <a:t>is </a:t>
            </a:r>
            <a:r>
              <a:rPr sz="2300" spc="-10" dirty="0">
                <a:latin typeface="Georgia"/>
                <a:cs typeface="Georgia"/>
              </a:rPr>
              <a:t>preferable.</a:t>
            </a:r>
            <a:endParaRPr sz="23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579625" y="392633"/>
            <a:ext cx="575945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35" dirty="0">
                <a:latin typeface="Cambria"/>
                <a:cs typeface="Cambria"/>
              </a:rPr>
              <a:t>W</a:t>
            </a:r>
            <a:r>
              <a:rPr sz="2400" spc="235" dirty="0">
                <a:latin typeface="Cambria"/>
                <a:cs typeface="Cambria"/>
              </a:rPr>
              <a:t>ATER</a:t>
            </a:r>
            <a:r>
              <a:rPr sz="2400" spc="295" dirty="0">
                <a:latin typeface="Cambria"/>
                <a:cs typeface="Cambria"/>
              </a:rPr>
              <a:t> </a:t>
            </a:r>
            <a:r>
              <a:rPr sz="2400" spc="330" dirty="0">
                <a:latin typeface="Cambria"/>
                <a:cs typeface="Cambria"/>
              </a:rPr>
              <a:t>USER</a:t>
            </a:r>
            <a:r>
              <a:rPr sz="2400" spc="295" dirty="0">
                <a:latin typeface="Cambria"/>
                <a:cs typeface="Cambria"/>
              </a:rPr>
              <a:t> </a:t>
            </a:r>
            <a:r>
              <a:rPr sz="3000" spc="275" dirty="0">
                <a:latin typeface="Cambria"/>
                <a:cs typeface="Cambria"/>
              </a:rPr>
              <a:t>A</a:t>
            </a:r>
            <a:r>
              <a:rPr sz="2400" spc="275" dirty="0">
                <a:latin typeface="Cambria"/>
                <a:cs typeface="Cambria"/>
              </a:rPr>
              <a:t>SSOCIATION </a:t>
            </a:r>
            <a:r>
              <a:rPr sz="3000" spc="95" dirty="0">
                <a:latin typeface="Cambria"/>
                <a:cs typeface="Cambria"/>
              </a:rPr>
              <a:t>(</a:t>
            </a:r>
            <a:r>
              <a:rPr sz="2400" spc="95" dirty="0">
                <a:latin typeface="Cambria"/>
                <a:cs typeface="Cambria"/>
              </a:rPr>
              <a:t>WUA</a:t>
            </a:r>
            <a:r>
              <a:rPr sz="3000" spc="95" dirty="0">
                <a:latin typeface="Cambria"/>
                <a:cs typeface="Cambria"/>
              </a:rPr>
              <a:t>)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0044" y="1246454"/>
            <a:ext cx="8077834" cy="5011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  <a:tab pos="2491105" algn="l"/>
                <a:tab pos="3930015" algn="l"/>
                <a:tab pos="5509895" algn="l"/>
                <a:tab pos="6830059" algn="l"/>
              </a:tabLst>
            </a:pPr>
            <a:r>
              <a:rPr sz="2400" spc="260" dirty="0">
                <a:latin typeface="Cambria"/>
                <a:cs typeface="Cambria"/>
              </a:rPr>
              <a:t>WUA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75" dirty="0">
                <a:latin typeface="Cambria"/>
                <a:cs typeface="Cambria"/>
              </a:rPr>
              <a:t>organization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  </a:t>
            </a:r>
            <a:r>
              <a:rPr sz="2400" spc="80" dirty="0">
                <a:latin typeface="Cambria"/>
                <a:cs typeface="Cambria"/>
              </a:rPr>
              <a:t>water  </a:t>
            </a:r>
            <a:r>
              <a:rPr sz="2400" spc="105" dirty="0">
                <a:latin typeface="Cambria"/>
                <a:cs typeface="Cambria"/>
              </a:rPr>
              <a:t>management </a:t>
            </a:r>
            <a:r>
              <a:rPr sz="2400" spc="90" dirty="0">
                <a:latin typeface="Cambria"/>
                <a:cs typeface="Cambria"/>
              </a:rPr>
              <a:t>made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up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114" dirty="0">
                <a:latin typeface="Cambria"/>
                <a:cs typeface="Cambria"/>
              </a:rPr>
              <a:t>small </a:t>
            </a:r>
            <a:r>
              <a:rPr sz="2400" spc="55" dirty="0">
                <a:latin typeface="Cambria"/>
                <a:cs typeface="Cambria"/>
              </a:rPr>
              <a:t>group </a:t>
            </a:r>
            <a:r>
              <a:rPr sz="2400" spc="105" dirty="0">
                <a:latin typeface="Cambria"/>
                <a:cs typeface="Cambria"/>
              </a:rPr>
              <a:t>and </a:t>
            </a:r>
            <a:r>
              <a:rPr sz="2400" spc="90" dirty="0">
                <a:latin typeface="Cambria"/>
                <a:cs typeface="Cambria"/>
              </a:rPr>
              <a:t>large </a:t>
            </a:r>
            <a:r>
              <a:rPr sz="2400" spc="70" dirty="0">
                <a:latin typeface="Cambria"/>
                <a:cs typeface="Cambria"/>
              </a:rPr>
              <a:t>scale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70" dirty="0">
                <a:latin typeface="Cambria"/>
                <a:cs typeface="Cambria"/>
              </a:rPr>
              <a:t>users </a:t>
            </a:r>
            <a:r>
              <a:rPr sz="2400" spc="85" dirty="0">
                <a:latin typeface="Cambria"/>
                <a:cs typeface="Cambria"/>
              </a:rPr>
              <a:t>such </a:t>
            </a:r>
            <a:r>
              <a:rPr sz="2400" spc="155" dirty="0">
                <a:latin typeface="Cambria"/>
                <a:cs typeface="Cambria"/>
              </a:rPr>
              <a:t>as </a:t>
            </a:r>
            <a:r>
              <a:rPr sz="2400" spc="16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60" dirty="0">
                <a:latin typeface="Cambria"/>
                <a:cs typeface="Cambria"/>
              </a:rPr>
              <a:t>rr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80" dirty="0">
                <a:latin typeface="Cambria"/>
                <a:cs typeface="Cambria"/>
              </a:rPr>
              <a:t>g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3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r</a:t>
            </a:r>
            <a:r>
              <a:rPr sz="2400" spc="80" dirty="0">
                <a:latin typeface="Cambria"/>
                <a:cs typeface="Cambria"/>
              </a:rPr>
              <a:t>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5" dirty="0">
                <a:latin typeface="Cambria"/>
                <a:cs typeface="Cambria"/>
              </a:rPr>
              <a:t>who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5" dirty="0">
                <a:latin typeface="Cambria"/>
                <a:cs typeface="Cambria"/>
              </a:rPr>
              <a:t>p</a:t>
            </a:r>
            <a:r>
              <a:rPr sz="2400" spc="-20" dirty="0">
                <a:latin typeface="Cambria"/>
                <a:cs typeface="Cambria"/>
              </a:rPr>
              <a:t>oo</a:t>
            </a:r>
            <a:r>
              <a:rPr sz="2400" spc="-5" dirty="0">
                <a:latin typeface="Cambria"/>
                <a:cs typeface="Cambria"/>
              </a:rPr>
              <a:t>l</a:t>
            </a:r>
            <a:r>
              <a:rPr sz="2400" spc="80" dirty="0">
                <a:latin typeface="Cambria"/>
                <a:cs typeface="Cambria"/>
              </a:rPr>
              <a:t>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90" dirty="0">
                <a:latin typeface="Cambria"/>
                <a:cs typeface="Cambria"/>
              </a:rPr>
              <a:t>th</a:t>
            </a:r>
            <a:r>
              <a:rPr sz="2400" spc="10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60" dirty="0">
                <a:latin typeface="Cambria"/>
                <a:cs typeface="Cambria"/>
              </a:rPr>
              <a:t>f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110" dirty="0">
                <a:latin typeface="Cambria"/>
                <a:cs typeface="Cambria"/>
              </a:rPr>
              <a:t>nan</a:t>
            </a:r>
            <a:r>
              <a:rPr sz="2400" spc="80" dirty="0">
                <a:latin typeface="Cambria"/>
                <a:cs typeface="Cambria"/>
              </a:rPr>
              <a:t>c</a:t>
            </a:r>
            <a:r>
              <a:rPr sz="2400" spc="70" dirty="0">
                <a:latin typeface="Cambria"/>
                <a:cs typeface="Cambria"/>
              </a:rPr>
              <a:t>i</a:t>
            </a:r>
            <a:r>
              <a:rPr sz="2400" spc="140" dirty="0">
                <a:latin typeface="Cambria"/>
                <a:cs typeface="Cambria"/>
              </a:rPr>
              <a:t>a</a:t>
            </a:r>
            <a:r>
              <a:rPr sz="2400" spc="90" dirty="0">
                <a:latin typeface="Cambria"/>
                <a:cs typeface="Cambria"/>
              </a:rPr>
              <a:t>l  </a:t>
            </a:r>
            <a:r>
              <a:rPr sz="2400" spc="95" dirty="0">
                <a:latin typeface="Cambria"/>
                <a:cs typeface="Cambria"/>
              </a:rPr>
              <a:t>requirements,technical,material,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40" dirty="0">
                <a:latin typeface="Cambria"/>
                <a:cs typeface="Cambria"/>
              </a:rPr>
              <a:t>human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resource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for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operation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95" dirty="0">
                <a:latin typeface="Cambria"/>
                <a:cs typeface="Cambria"/>
              </a:rPr>
              <a:t>maintenance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55" dirty="0">
                <a:latin typeface="Cambria"/>
                <a:cs typeface="Cambria"/>
              </a:rPr>
              <a:t>local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15" dirty="0">
                <a:latin typeface="Cambria"/>
                <a:cs typeface="Cambria"/>
              </a:rPr>
              <a:t>body </a:t>
            </a:r>
            <a:r>
              <a:rPr sz="2400" spc="80" dirty="0">
                <a:latin typeface="Cambria"/>
                <a:cs typeface="Cambria"/>
              </a:rPr>
              <a:t>system </a:t>
            </a:r>
            <a:r>
              <a:rPr sz="2400" spc="85" dirty="0">
                <a:latin typeface="Cambria"/>
                <a:cs typeface="Cambria"/>
              </a:rPr>
              <a:t> such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river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05" dirty="0">
                <a:latin typeface="Cambria"/>
                <a:cs typeface="Cambria"/>
              </a:rPr>
              <a:t> basins.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60" dirty="0">
                <a:latin typeface="Cambria"/>
                <a:cs typeface="Cambria"/>
              </a:rPr>
              <a:t>WUA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is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non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profit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structure.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90" dirty="0">
                <a:latin typeface="Cambria"/>
                <a:cs typeface="Cambria"/>
              </a:rPr>
              <a:t>Members   </a:t>
            </a:r>
            <a:r>
              <a:rPr sz="2400" spc="2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   </a:t>
            </a:r>
            <a:r>
              <a:rPr sz="2400" spc="22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typically   </a:t>
            </a:r>
            <a:r>
              <a:rPr sz="2400" spc="2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based   </a:t>
            </a:r>
            <a:r>
              <a:rPr sz="2400" spc="254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   </a:t>
            </a:r>
            <a:r>
              <a:rPr sz="2400" spc="37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contract   </a:t>
            </a:r>
            <a:r>
              <a:rPr sz="2400" spc="27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  <a:spcBef>
                <a:spcPts val="5"/>
              </a:spcBef>
            </a:pPr>
            <a:r>
              <a:rPr sz="2400" spc="85" dirty="0">
                <a:latin typeface="Cambria"/>
                <a:cs typeface="Cambria"/>
              </a:rPr>
              <a:t>agreement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between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members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235" dirty="0">
                <a:latin typeface="Cambria"/>
                <a:cs typeface="Cambria"/>
              </a:rPr>
              <a:t>WUA.</a:t>
            </a:r>
            <a:endParaRPr sz="2400">
              <a:latin typeface="Cambria"/>
              <a:cs typeface="Cambria"/>
            </a:endParaRPr>
          </a:p>
          <a:p>
            <a:pPr marL="287020" marR="825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  <a:tab pos="1235075" algn="l"/>
                <a:tab pos="1466850" algn="l"/>
                <a:tab pos="2189480" algn="l"/>
                <a:tab pos="2540000" algn="l"/>
                <a:tab pos="3216910" algn="l"/>
                <a:tab pos="3670935" algn="l"/>
                <a:tab pos="3927475" algn="l"/>
                <a:tab pos="4391025" algn="l"/>
                <a:tab pos="4631690" algn="l"/>
                <a:tab pos="5622290" algn="l"/>
                <a:tab pos="6036945" algn="l"/>
                <a:tab pos="6256655" algn="l"/>
                <a:tab pos="7805420" algn="l"/>
                <a:tab pos="7891145" algn="l"/>
              </a:tabLst>
            </a:pPr>
            <a:r>
              <a:rPr sz="2400" spc="315" dirty="0">
                <a:latin typeface="Cambria"/>
                <a:cs typeface="Cambria"/>
              </a:rPr>
              <a:t>W</a:t>
            </a:r>
            <a:r>
              <a:rPr sz="2400" spc="225" dirty="0">
                <a:latin typeface="Cambria"/>
                <a:cs typeface="Cambria"/>
              </a:rPr>
              <a:t>U</a:t>
            </a:r>
            <a:r>
              <a:rPr sz="2400" spc="235" dirty="0">
                <a:latin typeface="Cambria"/>
                <a:cs typeface="Cambria"/>
              </a:rPr>
              <a:t>A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15" dirty="0">
                <a:latin typeface="Cambria"/>
                <a:cs typeface="Cambria"/>
              </a:rPr>
              <a:t>P</a:t>
            </a:r>
            <a:r>
              <a:rPr sz="2400" spc="105" dirty="0">
                <a:latin typeface="Cambria"/>
                <a:cs typeface="Cambria"/>
              </a:rPr>
              <a:t>l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75" dirty="0">
                <a:latin typeface="Cambria"/>
                <a:cs typeface="Cambria"/>
              </a:rPr>
              <a:t>ys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90" dirty="0">
                <a:latin typeface="Cambria"/>
                <a:cs typeface="Cambria"/>
              </a:rPr>
              <a:t>key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35" dirty="0">
                <a:latin typeface="Cambria"/>
                <a:cs typeface="Cambria"/>
              </a:rPr>
              <a:t>r</a:t>
            </a:r>
            <a:r>
              <a:rPr sz="2400" spc="20" dirty="0">
                <a:latin typeface="Cambria"/>
                <a:cs typeface="Cambria"/>
              </a:rPr>
              <a:t>o</a:t>
            </a:r>
            <a:r>
              <a:rPr sz="2400" spc="15" dirty="0">
                <a:latin typeface="Cambria"/>
                <a:cs typeface="Cambria"/>
              </a:rPr>
              <a:t>l</a:t>
            </a:r>
            <a:r>
              <a:rPr sz="2400" spc="2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0" dirty="0">
                <a:latin typeface="Cambria"/>
                <a:cs typeface="Cambria"/>
              </a:rPr>
              <a:t>i</a:t>
            </a:r>
            <a:r>
              <a:rPr sz="2400" spc="140" dirty="0">
                <a:latin typeface="Cambria"/>
                <a:cs typeface="Cambria"/>
              </a:rPr>
              <a:t>n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85" dirty="0">
                <a:latin typeface="Cambria"/>
                <a:cs typeface="Cambria"/>
              </a:rPr>
              <a:t>nt</a:t>
            </a:r>
            <a:r>
              <a:rPr sz="2400" spc="70" dirty="0">
                <a:latin typeface="Cambria"/>
                <a:cs typeface="Cambria"/>
              </a:rPr>
              <a:t>e</a:t>
            </a:r>
            <a:r>
              <a:rPr sz="2400" spc="100" dirty="0">
                <a:latin typeface="Cambria"/>
                <a:cs typeface="Cambria"/>
              </a:rPr>
              <a:t>g</a:t>
            </a:r>
            <a:r>
              <a:rPr sz="2400" spc="60" dirty="0">
                <a:latin typeface="Cambria"/>
                <a:cs typeface="Cambria"/>
              </a:rPr>
              <a:t>r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50" dirty="0">
                <a:latin typeface="Cambria"/>
                <a:cs typeface="Cambria"/>
              </a:rPr>
              <a:t>te</a:t>
            </a:r>
            <a:r>
              <a:rPr sz="2400" spc="75" dirty="0">
                <a:latin typeface="Cambria"/>
                <a:cs typeface="Cambria"/>
              </a:rPr>
              <a:t>d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35" dirty="0">
                <a:latin typeface="Cambria"/>
                <a:cs typeface="Cambria"/>
              </a:rPr>
              <a:t>p</a:t>
            </a:r>
            <a:r>
              <a:rPr sz="2400" spc="25" dirty="0">
                <a:latin typeface="Cambria"/>
                <a:cs typeface="Cambria"/>
              </a:rPr>
              <a:t>p</a:t>
            </a:r>
            <a:r>
              <a:rPr sz="2400" spc="60" dirty="0">
                <a:latin typeface="Cambria"/>
                <a:cs typeface="Cambria"/>
              </a:rPr>
              <a:t>r</a:t>
            </a:r>
            <a:r>
              <a:rPr sz="2400" spc="45" dirty="0">
                <a:latin typeface="Cambria"/>
                <a:cs typeface="Cambria"/>
              </a:rPr>
              <a:t>o</a:t>
            </a:r>
            <a:r>
              <a:rPr sz="2400" spc="50" dirty="0">
                <a:latin typeface="Cambria"/>
                <a:cs typeface="Cambria"/>
              </a:rPr>
              <a:t>a</a:t>
            </a:r>
            <a:r>
              <a:rPr sz="2400" spc="-5" dirty="0">
                <a:latin typeface="Cambria"/>
                <a:cs typeface="Cambria"/>
              </a:rPr>
              <a:t>c</a:t>
            </a:r>
            <a:r>
              <a:rPr sz="2400" spc="80" dirty="0">
                <a:latin typeface="Cambria"/>
                <a:cs typeface="Cambria"/>
              </a:rPr>
              <a:t>hes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-5" dirty="0">
                <a:latin typeface="Cambria"/>
                <a:cs typeface="Cambria"/>
              </a:rPr>
              <a:t>of  </a:t>
            </a:r>
            <a:r>
              <a:rPr sz="2400" spc="105" dirty="0">
                <a:latin typeface="Cambria"/>
                <a:cs typeface="Cambria"/>
              </a:rPr>
              <a:t>w</a:t>
            </a:r>
            <a:r>
              <a:rPr sz="2400" spc="75" dirty="0">
                <a:latin typeface="Cambria"/>
                <a:cs typeface="Cambria"/>
              </a:rPr>
              <a:t>a</a:t>
            </a:r>
            <a:r>
              <a:rPr sz="2400" spc="70" dirty="0">
                <a:latin typeface="Cambria"/>
                <a:cs typeface="Cambria"/>
              </a:rPr>
              <a:t>te</a:t>
            </a:r>
            <a:r>
              <a:rPr sz="2400" spc="75" dirty="0">
                <a:latin typeface="Cambria"/>
                <a:cs typeface="Cambria"/>
              </a:rPr>
              <a:t>r</a:t>
            </a:r>
            <a:r>
              <a:rPr sz="2400" dirty="0">
                <a:latin typeface="Cambria"/>
                <a:cs typeface="Cambria"/>
              </a:rPr>
              <a:t>		</a:t>
            </a:r>
            <a:r>
              <a:rPr sz="2400" spc="185" dirty="0">
                <a:latin typeface="Cambria"/>
                <a:cs typeface="Cambria"/>
              </a:rPr>
              <a:t>m</a:t>
            </a:r>
            <a:r>
              <a:rPr sz="2400" spc="114" dirty="0">
                <a:latin typeface="Cambria"/>
                <a:cs typeface="Cambria"/>
              </a:rPr>
              <a:t>a</a:t>
            </a:r>
            <a:r>
              <a:rPr sz="2400" spc="155" dirty="0">
                <a:latin typeface="Cambria"/>
                <a:cs typeface="Cambria"/>
              </a:rPr>
              <a:t>n</a:t>
            </a:r>
            <a:r>
              <a:rPr sz="2400" spc="114" dirty="0">
                <a:latin typeface="Cambria"/>
                <a:cs typeface="Cambria"/>
              </a:rPr>
              <a:t>a</a:t>
            </a:r>
            <a:r>
              <a:rPr sz="2400" spc="65" dirty="0">
                <a:latin typeface="Cambria"/>
                <a:cs typeface="Cambria"/>
              </a:rPr>
              <a:t>ge</a:t>
            </a:r>
            <a:r>
              <a:rPr sz="2400" spc="125" dirty="0">
                <a:latin typeface="Cambria"/>
                <a:cs typeface="Cambria"/>
              </a:rPr>
              <a:t>m</a:t>
            </a:r>
            <a:r>
              <a:rPr sz="2400" spc="90" dirty="0">
                <a:latin typeface="Cambria"/>
                <a:cs typeface="Cambria"/>
              </a:rPr>
              <a:t>ent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40" dirty="0">
                <a:latin typeface="Cambria"/>
                <a:cs typeface="Cambria"/>
              </a:rPr>
              <a:t>tha</a:t>
            </a:r>
            <a:r>
              <a:rPr sz="2400" spc="105" dirty="0">
                <a:latin typeface="Cambria"/>
                <a:cs typeface="Cambria"/>
              </a:rPr>
              <a:t>t</a:t>
            </a:r>
            <a:r>
              <a:rPr sz="2400" dirty="0">
                <a:latin typeface="Cambria"/>
                <a:cs typeface="Cambria"/>
              </a:rPr>
              <a:t>		</a:t>
            </a:r>
            <a:r>
              <a:rPr sz="2400" spc="70" dirty="0">
                <a:latin typeface="Cambria"/>
                <a:cs typeface="Cambria"/>
              </a:rPr>
              <a:t>s</a:t>
            </a:r>
            <a:r>
              <a:rPr sz="2400" spc="75" dirty="0">
                <a:latin typeface="Cambria"/>
                <a:cs typeface="Cambria"/>
              </a:rPr>
              <a:t>eek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dirty="0">
                <a:latin typeface="Cambria"/>
                <a:cs typeface="Cambria"/>
              </a:rPr>
              <a:t>		</a:t>
            </a:r>
            <a:r>
              <a:rPr sz="2400" spc="5" dirty="0">
                <a:latin typeface="Cambria"/>
                <a:cs typeface="Cambria"/>
              </a:rPr>
              <a:t>e</a:t>
            </a:r>
            <a:r>
              <a:rPr sz="2400" spc="70" dirty="0">
                <a:latin typeface="Cambria"/>
                <a:cs typeface="Cambria"/>
              </a:rPr>
              <a:t>s</a:t>
            </a:r>
            <a:r>
              <a:rPr sz="2400" spc="110" dirty="0">
                <a:latin typeface="Cambria"/>
                <a:cs typeface="Cambria"/>
              </a:rPr>
              <a:t>t</a:t>
            </a:r>
            <a:r>
              <a:rPr sz="2400" spc="170" dirty="0">
                <a:latin typeface="Cambria"/>
                <a:cs typeface="Cambria"/>
              </a:rPr>
              <a:t>a</a:t>
            </a:r>
            <a:r>
              <a:rPr sz="2400" spc="20" dirty="0">
                <a:latin typeface="Cambria"/>
                <a:cs typeface="Cambria"/>
              </a:rPr>
              <a:t>b</a:t>
            </a:r>
            <a:r>
              <a:rPr sz="2400" spc="90" dirty="0">
                <a:latin typeface="Cambria"/>
                <a:cs typeface="Cambria"/>
              </a:rPr>
              <a:t>li</a:t>
            </a:r>
            <a:r>
              <a:rPr sz="2400" spc="70" dirty="0">
                <a:latin typeface="Cambria"/>
                <a:cs typeface="Cambria"/>
              </a:rPr>
              <a:t>s</a:t>
            </a:r>
            <a:r>
              <a:rPr sz="2400" spc="140" dirty="0">
                <a:latin typeface="Cambria"/>
                <a:cs typeface="Cambria"/>
              </a:rPr>
              <a:t>h</a:t>
            </a:r>
            <a:r>
              <a:rPr sz="2400" dirty="0">
                <a:latin typeface="Cambria"/>
                <a:cs typeface="Cambria"/>
              </a:rPr>
              <a:t>		</a:t>
            </a:r>
            <a:r>
              <a:rPr sz="2400" spc="100" dirty="0">
                <a:latin typeface="Cambria"/>
                <a:cs typeface="Cambria"/>
              </a:rPr>
              <a:t>a  </a:t>
            </a:r>
            <a:r>
              <a:rPr sz="2400" spc="80" dirty="0">
                <a:latin typeface="Cambria"/>
                <a:cs typeface="Cambria"/>
              </a:rPr>
              <a:t>decentralized,participatory,multi-sector,multi-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disciplinary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government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sectors.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143000"/>
            <a:ext cx="86106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86106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2527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066800"/>
            <a:ext cx="85344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341119"/>
            <a:ext cx="8686800" cy="5212080"/>
          </a:xfrm>
          <a:prstGeom prst="rect">
            <a:avLst/>
          </a:prstGeom>
        </p:spPr>
      </p:pic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1295400"/>
            <a:ext cx="83058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2527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143000"/>
            <a:ext cx="85344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2527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143000"/>
            <a:ext cx="84582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2527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066800"/>
            <a:ext cx="86106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3158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143000"/>
            <a:ext cx="86106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990600"/>
            <a:ext cx="86868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049017" y="468833"/>
            <a:ext cx="482219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0" dirty="0">
                <a:latin typeface="Cambria"/>
                <a:cs typeface="Cambria"/>
              </a:rPr>
              <a:t>O</a:t>
            </a:r>
            <a:r>
              <a:rPr sz="2400" spc="240" dirty="0">
                <a:latin typeface="Cambria"/>
                <a:cs typeface="Cambria"/>
              </a:rPr>
              <a:t>BJECTIVES</a:t>
            </a:r>
            <a:r>
              <a:rPr sz="3000" spc="240" dirty="0">
                <a:latin typeface="Cambria"/>
                <a:cs typeface="Cambria"/>
              </a:rPr>
              <a:t>/</a:t>
            </a:r>
            <a:r>
              <a:rPr sz="3000" spc="180" dirty="0">
                <a:latin typeface="Cambria"/>
                <a:cs typeface="Cambria"/>
              </a:rPr>
              <a:t> </a:t>
            </a:r>
            <a:r>
              <a:rPr sz="2400" spc="315" dirty="0">
                <a:latin typeface="Cambria"/>
                <a:cs typeface="Cambria"/>
              </a:rPr>
              <a:t>SCOPE</a:t>
            </a:r>
            <a:r>
              <a:rPr sz="2400" spc="280" dirty="0">
                <a:latin typeface="Cambria"/>
                <a:cs typeface="Cambria"/>
              </a:rPr>
              <a:t> </a:t>
            </a:r>
            <a:r>
              <a:rPr sz="2400" spc="310" dirty="0">
                <a:latin typeface="Cambria"/>
                <a:cs typeface="Cambria"/>
              </a:rPr>
              <a:t>OF</a:t>
            </a:r>
            <a:r>
              <a:rPr sz="2400" spc="275" dirty="0">
                <a:latin typeface="Cambria"/>
                <a:cs typeface="Cambria"/>
              </a:rPr>
              <a:t> </a:t>
            </a:r>
            <a:r>
              <a:rPr sz="2400" spc="260" dirty="0">
                <a:latin typeface="Cambria"/>
                <a:cs typeface="Cambria"/>
              </a:rPr>
              <a:t>WUA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2444" y="1247393"/>
            <a:ext cx="7771130" cy="333375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9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90" dirty="0">
                <a:latin typeface="Cambria"/>
                <a:cs typeface="Cambria"/>
              </a:rPr>
              <a:t>Conservation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catchments.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latin typeface="Cambria"/>
                <a:cs typeface="Cambria"/>
              </a:rPr>
              <a:t>Sustainable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resource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management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Increase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availability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resource.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Increase</a:t>
            </a:r>
            <a:r>
              <a:rPr sz="2400" spc="40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40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usage</a:t>
            </a:r>
            <a:r>
              <a:rPr sz="2400" spc="409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39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economic</a:t>
            </a:r>
            <a:r>
              <a:rPr sz="2400" spc="37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social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</a:pPr>
            <a:r>
              <a:rPr sz="2400" spc="75" dirty="0">
                <a:latin typeface="Cambria"/>
                <a:cs typeface="Cambria"/>
              </a:rPr>
              <a:t>improvements.</a:t>
            </a:r>
            <a:endParaRPr sz="24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14" dirty="0">
                <a:latin typeface="Cambria"/>
                <a:cs typeface="Cambria"/>
              </a:rPr>
              <a:t>The </a:t>
            </a:r>
            <a:r>
              <a:rPr sz="2400" dirty="0">
                <a:latin typeface="Cambria"/>
                <a:cs typeface="Cambria"/>
              </a:rPr>
              <a:t>core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function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260" dirty="0">
                <a:latin typeface="Cambria"/>
                <a:cs typeface="Cambria"/>
              </a:rPr>
              <a:t>WUA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operate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works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under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its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responsibility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monitor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allocations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among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its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members.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6868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6868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371600"/>
            <a:ext cx="853440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143000"/>
            <a:ext cx="85344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7630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6958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1219200"/>
            <a:ext cx="85344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328929"/>
            <a:ext cx="7773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Rain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86868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404825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87630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554177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6868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110" y="554177"/>
            <a:ext cx="777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latin typeface="Times New Roman"/>
                <a:cs typeface="Times New Roman"/>
              </a:rPr>
              <a:t>Techniques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Rain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Water </a:t>
            </a:r>
            <a:r>
              <a:rPr sz="2400" spc="-5" dirty="0">
                <a:latin typeface="Times New Roman"/>
                <a:cs typeface="Times New Roman"/>
              </a:rPr>
              <a:t>Harvesting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Urban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Rural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Areas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371600"/>
            <a:ext cx="876300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317495" y="438734"/>
            <a:ext cx="420878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65" dirty="0">
                <a:latin typeface="Cambria"/>
                <a:cs typeface="Cambria"/>
              </a:rPr>
              <a:t>K</a:t>
            </a:r>
            <a:r>
              <a:rPr sz="2400" spc="365" dirty="0">
                <a:latin typeface="Cambria"/>
                <a:cs typeface="Cambria"/>
              </a:rPr>
              <a:t>EY</a:t>
            </a:r>
            <a:r>
              <a:rPr sz="2400" spc="300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FUNCTIONS</a:t>
            </a:r>
            <a:r>
              <a:rPr sz="2400" spc="229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OF</a:t>
            </a:r>
            <a:r>
              <a:rPr sz="2400" spc="275" dirty="0">
                <a:latin typeface="Cambria"/>
                <a:cs typeface="Cambria"/>
              </a:rPr>
              <a:t> </a:t>
            </a:r>
            <a:r>
              <a:rPr sz="2400" spc="260" dirty="0">
                <a:latin typeface="Cambria"/>
                <a:cs typeface="Cambria"/>
              </a:rPr>
              <a:t>WUA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246221"/>
            <a:ext cx="8306434" cy="4511675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287020" indent="-274955" algn="just">
              <a:lnSpc>
                <a:spcPct val="100000"/>
              </a:lnSpc>
              <a:spcBef>
                <a:spcPts val="41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25" dirty="0">
                <a:latin typeface="Cambria"/>
                <a:cs typeface="Cambria"/>
              </a:rPr>
              <a:t>Exchange </a:t>
            </a:r>
            <a:r>
              <a:rPr sz="2400" spc="75" dirty="0">
                <a:latin typeface="Cambria"/>
                <a:cs typeface="Cambria"/>
              </a:rPr>
              <a:t>information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ideas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resource</a:t>
            </a:r>
            <a:r>
              <a:rPr sz="2400" spc="17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use.</a:t>
            </a:r>
            <a:endParaRPr sz="2400">
              <a:latin typeface="Cambria"/>
              <a:cs typeface="Cambria"/>
            </a:endParaRPr>
          </a:p>
          <a:p>
            <a:pPr marL="287020" indent="-274955" algn="just">
              <a:lnSpc>
                <a:spcPct val="100000"/>
              </a:lnSpc>
              <a:spcBef>
                <a:spcPts val="31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75" dirty="0">
                <a:latin typeface="Cambria"/>
                <a:cs typeface="Cambria"/>
              </a:rPr>
              <a:t>Monitor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availability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00" dirty="0">
                <a:latin typeface="Cambria"/>
                <a:cs typeface="Cambria"/>
              </a:rPr>
              <a:t>use.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9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35" dirty="0">
                <a:latin typeface="Cambria"/>
                <a:cs typeface="Cambria"/>
              </a:rPr>
              <a:t>provide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technical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assistance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areas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such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as 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soil,water,crop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management,livelihood,diversification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(including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climate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change)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that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may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affect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water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usage.</a:t>
            </a:r>
            <a:endParaRPr sz="2400">
              <a:latin typeface="Cambria"/>
              <a:cs typeface="Cambria"/>
            </a:endParaRPr>
          </a:p>
          <a:p>
            <a:pPr marL="287020" marR="10160" indent="-274955" algn="just">
              <a:lnSpc>
                <a:spcPts val="2590"/>
              </a:lnSpc>
              <a:spcBef>
                <a:spcPts val="64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05" dirty="0">
                <a:latin typeface="Cambria"/>
                <a:cs typeface="Cambria"/>
              </a:rPr>
              <a:t>Operate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20" dirty="0">
                <a:latin typeface="Cambria"/>
                <a:cs typeface="Cambria"/>
              </a:rPr>
              <a:t>maintain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50" dirty="0">
                <a:latin typeface="Cambria"/>
                <a:cs typeface="Cambria"/>
              </a:rPr>
              <a:t>service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75" dirty="0">
                <a:latin typeface="Cambria"/>
                <a:cs typeface="Cambria"/>
              </a:rPr>
              <a:t>structure </a:t>
            </a:r>
            <a:r>
              <a:rPr sz="2400" spc="85" dirty="0">
                <a:latin typeface="Cambria"/>
                <a:cs typeface="Cambria"/>
              </a:rPr>
              <a:t>such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(water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mill)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canal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irrigation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ts val="259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30" dirty="0">
                <a:latin typeface="Cambria"/>
                <a:cs typeface="Cambria"/>
              </a:rPr>
              <a:t>Management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distribution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system</a:t>
            </a:r>
            <a:r>
              <a:rPr sz="2400" spc="85" dirty="0">
                <a:latin typeface="Cambria"/>
                <a:cs typeface="Cambria"/>
              </a:rPr>
              <a:t> including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plans,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tariff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collecting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fees.</a:t>
            </a:r>
            <a:endParaRPr sz="2400">
              <a:latin typeface="Cambria"/>
              <a:cs typeface="Cambria"/>
            </a:endParaRPr>
          </a:p>
          <a:p>
            <a:pPr marL="287020" indent="-274955" algn="just">
              <a:lnSpc>
                <a:spcPct val="100000"/>
              </a:lnSpc>
              <a:spcBef>
                <a:spcPts val="28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65" dirty="0">
                <a:latin typeface="Cambria"/>
                <a:cs typeface="Cambria"/>
              </a:rPr>
              <a:t>Resolve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conflicts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relating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use</a:t>
            </a:r>
            <a:endParaRPr sz="2400">
              <a:latin typeface="Cambria"/>
              <a:cs typeface="Cambria"/>
            </a:endParaRPr>
          </a:p>
          <a:p>
            <a:pPr marL="287020" indent="-274955" algn="just">
              <a:lnSpc>
                <a:spcPct val="100000"/>
              </a:lnSpc>
              <a:spcBef>
                <a:spcPts val="31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80" dirty="0">
                <a:latin typeface="Cambria"/>
                <a:cs typeface="Cambria"/>
              </a:rPr>
              <a:t>Representation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stakeholders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needs</a:t>
            </a:r>
            <a:r>
              <a:rPr sz="2400" spc="140" dirty="0">
                <a:latin typeface="Cambria"/>
                <a:cs typeface="Cambria"/>
              </a:rPr>
              <a:t> at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higher </a:t>
            </a:r>
            <a:r>
              <a:rPr sz="2400" spc="90" dirty="0">
                <a:latin typeface="Cambria"/>
                <a:cs typeface="Cambria"/>
              </a:rPr>
              <a:t>level.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21030" y="575513"/>
            <a:ext cx="800417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54" dirty="0">
                <a:latin typeface="Cambria"/>
                <a:cs typeface="Cambria"/>
              </a:rPr>
              <a:t>C</a:t>
            </a:r>
            <a:r>
              <a:rPr sz="2200" spc="254" dirty="0">
                <a:latin typeface="Cambria"/>
                <a:cs typeface="Cambria"/>
              </a:rPr>
              <a:t>RITERIA</a:t>
            </a:r>
            <a:r>
              <a:rPr sz="2200" spc="325" dirty="0">
                <a:latin typeface="Cambria"/>
                <a:cs typeface="Cambria"/>
              </a:rPr>
              <a:t> </a:t>
            </a:r>
            <a:r>
              <a:rPr sz="2200" spc="280" dirty="0">
                <a:latin typeface="Cambria"/>
                <a:cs typeface="Cambria"/>
              </a:rPr>
              <a:t>FOR</a:t>
            </a:r>
            <a:r>
              <a:rPr sz="2200" spc="300" dirty="0">
                <a:latin typeface="Cambria"/>
                <a:cs typeface="Cambria"/>
              </a:rPr>
              <a:t> </a:t>
            </a:r>
            <a:r>
              <a:rPr sz="2200" spc="305" dirty="0">
                <a:latin typeface="Cambria"/>
                <a:cs typeface="Cambria"/>
              </a:rPr>
              <a:t>BECOMING</a:t>
            </a:r>
            <a:r>
              <a:rPr sz="2200" spc="335" dirty="0">
                <a:latin typeface="Cambria"/>
                <a:cs typeface="Cambria"/>
              </a:rPr>
              <a:t> </a:t>
            </a:r>
            <a:r>
              <a:rPr sz="2200" spc="240" dirty="0">
                <a:latin typeface="Cambria"/>
                <a:cs typeface="Cambria"/>
              </a:rPr>
              <a:t>A</a:t>
            </a:r>
            <a:r>
              <a:rPr sz="2200" spc="300" dirty="0">
                <a:latin typeface="Cambria"/>
                <a:cs typeface="Cambria"/>
              </a:rPr>
              <a:t> MEMBER</a:t>
            </a:r>
            <a:r>
              <a:rPr sz="2200" spc="305" dirty="0">
                <a:latin typeface="Cambria"/>
                <a:cs typeface="Cambria"/>
              </a:rPr>
              <a:t> </a:t>
            </a:r>
            <a:r>
              <a:rPr sz="2200" spc="300" dirty="0">
                <a:latin typeface="Cambria"/>
                <a:cs typeface="Cambria"/>
              </a:rPr>
              <a:t>OF</a:t>
            </a:r>
            <a:r>
              <a:rPr sz="2200" spc="305" dirty="0">
                <a:latin typeface="Cambria"/>
                <a:cs typeface="Cambria"/>
              </a:rPr>
              <a:t> </a:t>
            </a:r>
            <a:r>
              <a:rPr sz="2200" spc="285" dirty="0">
                <a:latin typeface="Cambria"/>
                <a:cs typeface="Cambria"/>
              </a:rPr>
              <a:t>THE</a:t>
            </a:r>
            <a:r>
              <a:rPr sz="2200" spc="300" dirty="0">
                <a:latin typeface="Cambria"/>
                <a:cs typeface="Cambria"/>
              </a:rPr>
              <a:t> </a:t>
            </a:r>
            <a:r>
              <a:rPr sz="2800" spc="310" dirty="0">
                <a:latin typeface="Cambria"/>
                <a:cs typeface="Cambria"/>
              </a:rPr>
              <a:t>WUA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0044" y="1600581"/>
            <a:ext cx="8001000" cy="48272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just">
              <a:lnSpc>
                <a:spcPts val="2280"/>
              </a:lnSpc>
              <a:spcBef>
                <a:spcPts val="90"/>
              </a:spcBef>
            </a:pPr>
            <a:r>
              <a:rPr sz="2000" spc="80" dirty="0">
                <a:latin typeface="Cambria"/>
                <a:cs typeface="Cambria"/>
              </a:rPr>
              <a:t>Most</a:t>
            </a:r>
            <a:r>
              <a:rPr sz="2000" spc="32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by</a:t>
            </a:r>
            <a:r>
              <a:rPr sz="2000" spc="35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laws</a:t>
            </a:r>
            <a:r>
              <a:rPr sz="2000" spc="32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restrict</a:t>
            </a:r>
            <a:r>
              <a:rPr sz="2000" spc="32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membership</a:t>
            </a:r>
            <a:r>
              <a:rPr sz="2000" spc="34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35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35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registered</a:t>
            </a:r>
            <a:r>
              <a:rPr sz="2000" spc="35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landowners</a:t>
            </a:r>
            <a:r>
              <a:rPr sz="2000" spc="34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in</a:t>
            </a:r>
            <a:endParaRPr sz="2000">
              <a:latin typeface="Cambria"/>
              <a:cs typeface="Cambria"/>
            </a:endParaRPr>
          </a:p>
          <a:p>
            <a:pPr marL="12700" algn="just">
              <a:lnSpc>
                <a:spcPts val="2280"/>
              </a:lnSpc>
            </a:pP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hydraulic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unit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15" dirty="0">
                <a:latin typeface="Cambria"/>
                <a:cs typeface="Cambria"/>
              </a:rPr>
              <a:t>who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are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engaged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on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70" dirty="0">
                <a:latin typeface="Cambria"/>
                <a:cs typeface="Cambria"/>
              </a:rPr>
              <a:t>full-time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basis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in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farming.</a:t>
            </a:r>
            <a:endParaRPr sz="2000">
              <a:latin typeface="Cambria"/>
              <a:cs typeface="Cambria"/>
            </a:endParaRPr>
          </a:p>
          <a:p>
            <a:pPr marL="287020" marR="9525" indent="-274320" algn="just">
              <a:lnSpc>
                <a:spcPts val="2160"/>
              </a:lnSpc>
              <a:spcBef>
                <a:spcPts val="63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40" dirty="0">
                <a:latin typeface="Cambria"/>
                <a:cs typeface="Cambria"/>
              </a:rPr>
              <a:t>But </a:t>
            </a:r>
            <a:r>
              <a:rPr sz="2000" spc="80" dirty="0">
                <a:latin typeface="Cambria"/>
                <a:cs typeface="Cambria"/>
              </a:rPr>
              <a:t>it in </a:t>
            </a:r>
            <a:r>
              <a:rPr sz="2000" spc="25" dirty="0">
                <a:latin typeface="Cambria"/>
                <a:cs typeface="Cambria"/>
              </a:rPr>
              <a:t>some </a:t>
            </a:r>
            <a:r>
              <a:rPr sz="2000" spc="50" dirty="0">
                <a:latin typeface="Cambria"/>
                <a:cs typeface="Cambria"/>
              </a:rPr>
              <a:t>countries </a:t>
            </a:r>
            <a:r>
              <a:rPr sz="2000" spc="80" dirty="0">
                <a:latin typeface="Cambria"/>
                <a:cs typeface="Cambria"/>
              </a:rPr>
              <a:t>like </a:t>
            </a:r>
            <a:r>
              <a:rPr sz="2000" spc="105" dirty="0">
                <a:latin typeface="Cambria"/>
                <a:cs typeface="Cambria"/>
              </a:rPr>
              <a:t>Nepal </a:t>
            </a:r>
            <a:r>
              <a:rPr sz="2000" spc="65" dirty="0">
                <a:latin typeface="Cambria"/>
                <a:cs typeface="Cambria"/>
              </a:rPr>
              <a:t>extends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90" dirty="0">
                <a:latin typeface="Cambria"/>
                <a:cs typeface="Cambria"/>
              </a:rPr>
              <a:t>right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15" dirty="0">
                <a:latin typeface="Cambria"/>
                <a:cs typeface="Cambria"/>
              </a:rPr>
              <a:t>become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member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35" dirty="0">
                <a:latin typeface="Cambria"/>
                <a:cs typeface="Cambria"/>
              </a:rPr>
              <a:t>both </a:t>
            </a:r>
            <a:r>
              <a:rPr sz="2000" spc="30" dirty="0">
                <a:latin typeface="Cambria"/>
                <a:cs typeface="Cambria"/>
              </a:rPr>
              <a:t>owners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90" dirty="0">
                <a:latin typeface="Cambria"/>
                <a:cs typeface="Cambria"/>
              </a:rPr>
              <a:t>tenants, </a:t>
            </a:r>
            <a:r>
              <a:rPr sz="2000" spc="45" dirty="0">
                <a:latin typeface="Cambria"/>
                <a:cs typeface="Cambria"/>
              </a:rPr>
              <a:t>where </a:t>
            </a:r>
            <a:r>
              <a:rPr sz="2000" spc="60" dirty="0">
                <a:latin typeface="Cambria"/>
                <a:cs typeface="Cambria"/>
              </a:rPr>
              <a:t>membership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215" dirty="0">
                <a:latin typeface="Cambria"/>
                <a:cs typeface="Cambria"/>
              </a:rPr>
              <a:t>WUA </a:t>
            </a:r>
            <a:r>
              <a:rPr sz="2000" spc="22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is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open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farmers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having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lands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or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tenancy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rights.</a:t>
            </a:r>
            <a:endParaRPr sz="2000">
              <a:latin typeface="Cambria"/>
              <a:cs typeface="Cambria"/>
            </a:endParaRPr>
          </a:p>
          <a:p>
            <a:pPr marL="287020" indent="-274320" algn="just">
              <a:lnSpc>
                <a:spcPts val="2280"/>
              </a:lnSpc>
              <a:spcBef>
                <a:spcPts val="33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30" dirty="0">
                <a:latin typeface="Cambria"/>
                <a:cs typeface="Cambria"/>
              </a:rPr>
              <a:t>In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some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cases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multiple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users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can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15" dirty="0">
                <a:latin typeface="Cambria"/>
                <a:cs typeface="Cambria"/>
              </a:rPr>
              <a:t>become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members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endParaRPr sz="2000">
              <a:latin typeface="Cambria"/>
              <a:cs typeface="Cambria"/>
            </a:endParaRPr>
          </a:p>
          <a:p>
            <a:pPr marL="287020">
              <a:lnSpc>
                <a:spcPts val="2280"/>
              </a:lnSpc>
            </a:pPr>
            <a:r>
              <a:rPr sz="2000" spc="204" dirty="0">
                <a:latin typeface="Cambria"/>
                <a:cs typeface="Cambria"/>
              </a:rPr>
              <a:t>WUA</a:t>
            </a:r>
            <a:endParaRPr sz="2000">
              <a:latin typeface="Cambria"/>
              <a:cs typeface="Cambria"/>
            </a:endParaRPr>
          </a:p>
          <a:p>
            <a:pPr marL="363220" algn="just">
              <a:lnSpc>
                <a:spcPct val="100000"/>
              </a:lnSpc>
              <a:spcBef>
                <a:spcPts val="360"/>
              </a:spcBef>
            </a:pPr>
            <a:r>
              <a:rPr sz="2000" spc="135" dirty="0">
                <a:latin typeface="Cambria"/>
                <a:cs typeface="Cambria"/>
              </a:rPr>
              <a:t>Eg: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not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only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irrigators,</a:t>
            </a:r>
            <a:r>
              <a:rPr sz="2000" spc="14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but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also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livestock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25" dirty="0">
                <a:latin typeface="Cambria"/>
                <a:cs typeface="Cambria"/>
              </a:rPr>
              <a:t>owner’s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fisherman.</a:t>
            </a:r>
            <a:endParaRPr sz="20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30" dirty="0">
                <a:latin typeface="Cambria"/>
                <a:cs typeface="Cambria"/>
              </a:rPr>
              <a:t>In </a:t>
            </a:r>
            <a:r>
              <a:rPr sz="2000" spc="95" dirty="0">
                <a:latin typeface="Cambria"/>
                <a:cs typeface="Cambria"/>
              </a:rPr>
              <a:t>many </a:t>
            </a:r>
            <a:r>
              <a:rPr sz="2000" spc="65" dirty="0">
                <a:latin typeface="Cambria"/>
                <a:cs typeface="Cambria"/>
              </a:rPr>
              <a:t>cases, </a:t>
            </a:r>
            <a:r>
              <a:rPr sz="2000" spc="35" dirty="0">
                <a:latin typeface="Cambria"/>
                <a:cs typeface="Cambria"/>
              </a:rPr>
              <a:t>women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appear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be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almost </a:t>
            </a:r>
            <a:r>
              <a:rPr sz="2000" spc="70" dirty="0">
                <a:latin typeface="Cambria"/>
                <a:cs typeface="Cambria"/>
              </a:rPr>
              <a:t>absent </a:t>
            </a:r>
            <a:r>
              <a:rPr sz="2000" spc="40" dirty="0">
                <a:latin typeface="Cambria"/>
                <a:cs typeface="Cambria"/>
              </a:rPr>
              <a:t>from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user's</a:t>
            </a:r>
            <a:r>
              <a:rPr sz="2000" spc="45" dirty="0">
                <a:latin typeface="Cambria"/>
                <a:cs typeface="Cambria"/>
              </a:rPr>
              <a:t> groups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or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associations.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The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only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women</a:t>
            </a:r>
            <a:r>
              <a:rPr sz="2000" spc="50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who 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can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potentially </a:t>
            </a:r>
            <a:r>
              <a:rPr sz="2000" spc="65" dirty="0">
                <a:latin typeface="Cambria"/>
                <a:cs typeface="Cambria"/>
              </a:rPr>
              <a:t>participate </a:t>
            </a:r>
            <a:r>
              <a:rPr sz="2000" spc="80" dirty="0">
                <a:latin typeface="Cambria"/>
                <a:cs typeface="Cambria"/>
              </a:rPr>
              <a:t>in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40" dirty="0">
                <a:latin typeface="Cambria"/>
                <a:cs typeface="Cambria"/>
              </a:rPr>
              <a:t>user's  </a:t>
            </a:r>
            <a:r>
              <a:rPr sz="2000" spc="50" dirty="0">
                <a:latin typeface="Cambria"/>
                <a:cs typeface="Cambria"/>
              </a:rPr>
              <a:t>groups  </a:t>
            </a:r>
            <a:r>
              <a:rPr sz="2000" spc="65" dirty="0">
                <a:latin typeface="Cambria"/>
                <a:cs typeface="Cambria"/>
              </a:rPr>
              <a:t>are </a:t>
            </a:r>
            <a:r>
              <a:rPr sz="2000" spc="60" dirty="0">
                <a:latin typeface="Cambria"/>
                <a:cs typeface="Cambria"/>
              </a:rPr>
              <a:t>either </a:t>
            </a:r>
            <a:r>
              <a:rPr sz="2000" spc="20" dirty="0">
                <a:latin typeface="Cambria"/>
                <a:cs typeface="Cambria"/>
              </a:rPr>
              <a:t>widows 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or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single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mothers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with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no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adult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male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living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in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house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hold.</a:t>
            </a:r>
            <a:endParaRPr sz="20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100"/>
              </a:lnSpc>
              <a:spcBef>
                <a:spcPts val="59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75" dirty="0">
                <a:latin typeface="Cambria"/>
                <a:cs typeface="Cambria"/>
              </a:rPr>
              <a:t>On </a:t>
            </a:r>
            <a:r>
              <a:rPr sz="2000" spc="30" dirty="0">
                <a:latin typeface="Cambria"/>
                <a:cs typeface="Cambria"/>
              </a:rPr>
              <a:t>occasion</a:t>
            </a:r>
            <a:r>
              <a:rPr sz="2000" spc="3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special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arrangements </a:t>
            </a:r>
            <a:r>
              <a:rPr sz="2000" spc="65" dirty="0">
                <a:latin typeface="Cambria"/>
                <a:cs typeface="Cambria"/>
              </a:rPr>
              <a:t>are </a:t>
            </a:r>
            <a:r>
              <a:rPr sz="2000" spc="70" dirty="0">
                <a:latin typeface="Cambria"/>
                <a:cs typeface="Cambria"/>
              </a:rPr>
              <a:t>made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provide</a:t>
            </a:r>
            <a:r>
              <a:rPr sz="2000" spc="3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representation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75" dirty="0">
                <a:latin typeface="Cambria"/>
                <a:cs typeface="Cambria"/>
              </a:rPr>
              <a:t>disadvantaged </a:t>
            </a:r>
            <a:r>
              <a:rPr sz="2000" spc="70" dirty="0">
                <a:latin typeface="Cambria"/>
                <a:cs typeface="Cambria"/>
              </a:rPr>
              <a:t>such </a:t>
            </a:r>
            <a:r>
              <a:rPr sz="2000" spc="90" dirty="0">
                <a:latin typeface="Cambria"/>
                <a:cs typeface="Cambria"/>
              </a:rPr>
              <a:t>as tail </a:t>
            </a:r>
            <a:r>
              <a:rPr sz="2000" spc="-5" dirty="0">
                <a:latin typeface="Cambria"/>
                <a:cs typeface="Cambria"/>
              </a:rPr>
              <a:t>- </a:t>
            </a:r>
            <a:r>
              <a:rPr sz="2000" spc="95" dirty="0">
                <a:latin typeface="Cambria"/>
                <a:cs typeface="Cambria"/>
              </a:rPr>
              <a:t>Enders </a:t>
            </a:r>
            <a:r>
              <a:rPr sz="2000" spc="65" dirty="0">
                <a:latin typeface="Cambria"/>
                <a:cs typeface="Cambria"/>
              </a:rPr>
              <a:t>female </a:t>
            </a:r>
            <a:r>
              <a:rPr sz="2000" spc="70" dirty="0">
                <a:latin typeface="Cambria"/>
                <a:cs typeface="Cambria"/>
              </a:rPr>
              <a:t> heads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farms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or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small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famers.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i,e  </a:t>
            </a:r>
            <a:r>
              <a:rPr sz="2000" spc="70" dirty="0">
                <a:latin typeface="Cambria"/>
                <a:cs typeface="Cambria"/>
              </a:rPr>
              <a:t>Representatives  </a:t>
            </a:r>
            <a:r>
              <a:rPr sz="2000" spc="45" dirty="0">
                <a:latin typeface="Cambria"/>
                <a:cs typeface="Cambria"/>
              </a:rPr>
              <a:t>from  </a:t>
            </a:r>
            <a:r>
              <a:rPr sz="2000" spc="65" dirty="0">
                <a:latin typeface="Cambria"/>
                <a:cs typeface="Cambria"/>
              </a:rPr>
              <a:t>the 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head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tail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end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irrigation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system.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81862" y="119093"/>
            <a:ext cx="7032625" cy="82105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95"/>
              </a:spcBef>
            </a:pPr>
            <a:r>
              <a:rPr sz="2400" spc="215" dirty="0">
                <a:latin typeface="Cambria"/>
                <a:cs typeface="Cambria"/>
              </a:rPr>
              <a:t>I</a:t>
            </a:r>
            <a:r>
              <a:rPr sz="1900" spc="215" dirty="0">
                <a:latin typeface="Cambria"/>
                <a:cs typeface="Cambria"/>
              </a:rPr>
              <a:t>RRIGATION</a:t>
            </a:r>
            <a:r>
              <a:rPr sz="1900" spc="185" dirty="0">
                <a:latin typeface="Cambria"/>
                <a:cs typeface="Cambria"/>
              </a:rPr>
              <a:t> </a:t>
            </a:r>
            <a:r>
              <a:rPr sz="1900" spc="250" dirty="0">
                <a:latin typeface="Cambria"/>
                <a:cs typeface="Cambria"/>
              </a:rPr>
              <a:t>MANAGEMENT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TRANSFER</a:t>
            </a:r>
            <a:r>
              <a:rPr sz="1900" spc="225" dirty="0">
                <a:latin typeface="Cambria"/>
                <a:cs typeface="Cambria"/>
              </a:rPr>
              <a:t> </a:t>
            </a:r>
            <a:r>
              <a:rPr sz="1900" spc="235" dirty="0">
                <a:latin typeface="Cambria"/>
                <a:cs typeface="Cambria"/>
              </a:rPr>
              <a:t>POLICIES</a:t>
            </a:r>
            <a:r>
              <a:rPr sz="1900" spc="260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AND</a:t>
            </a:r>
            <a:endParaRPr sz="19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sz="1900" spc="210" dirty="0">
                <a:latin typeface="Cambria"/>
                <a:cs typeface="Cambria"/>
              </a:rPr>
              <a:t>ACTIVITIES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365885"/>
            <a:ext cx="7926070" cy="4667885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287020" marR="6350" indent="-274320" algn="just">
              <a:lnSpc>
                <a:spcPct val="90000"/>
              </a:lnSpc>
              <a:spcBef>
                <a:spcPts val="37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85" dirty="0">
                <a:latin typeface="Cambria"/>
                <a:cs typeface="Cambria"/>
              </a:rPr>
              <a:t>Irrigation </a:t>
            </a:r>
            <a:r>
              <a:rPr sz="2200" spc="105" dirty="0">
                <a:latin typeface="Cambria"/>
                <a:cs typeface="Cambria"/>
              </a:rPr>
              <a:t>management </a:t>
            </a:r>
            <a:r>
              <a:rPr sz="2200" spc="65" dirty="0">
                <a:latin typeface="Cambria"/>
                <a:cs typeface="Cambria"/>
              </a:rPr>
              <a:t>is </a:t>
            </a:r>
            <a:r>
              <a:rPr sz="2200" spc="150" dirty="0">
                <a:latin typeface="Cambria"/>
                <a:cs typeface="Cambria"/>
              </a:rPr>
              <a:t>a </a:t>
            </a:r>
            <a:r>
              <a:rPr sz="2200" spc="75" dirty="0">
                <a:latin typeface="Cambria"/>
                <a:cs typeface="Cambria"/>
              </a:rPr>
              <a:t>system </a:t>
            </a:r>
            <a:r>
              <a:rPr sz="2200" dirty="0">
                <a:latin typeface="Cambria"/>
                <a:cs typeface="Cambria"/>
              </a:rPr>
              <a:t>of </a:t>
            </a:r>
            <a:r>
              <a:rPr sz="2200" spc="75" dirty="0">
                <a:latin typeface="Cambria"/>
                <a:cs typeface="Cambria"/>
              </a:rPr>
              <a:t>physical </a:t>
            </a:r>
            <a:r>
              <a:rPr sz="2200" spc="70" dirty="0">
                <a:latin typeface="Cambria"/>
                <a:cs typeface="Cambria"/>
              </a:rPr>
              <a:t>structures 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such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as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dams,canal,gates,pumps</a:t>
            </a:r>
            <a:r>
              <a:rPr sz="2200" spc="100" dirty="0">
                <a:latin typeface="Cambria"/>
                <a:cs typeface="Cambria"/>
              </a:rPr>
              <a:t> and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other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that </a:t>
            </a:r>
            <a:r>
              <a:rPr sz="2200" spc="75" dirty="0">
                <a:latin typeface="Cambria"/>
                <a:cs typeface="Cambria"/>
              </a:rPr>
              <a:t>capture 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 </a:t>
            </a:r>
            <a:r>
              <a:rPr sz="2200" spc="40" dirty="0">
                <a:latin typeface="Cambria"/>
                <a:cs typeface="Cambria"/>
              </a:rPr>
              <a:t>from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110" dirty="0">
                <a:latin typeface="Cambria"/>
                <a:cs typeface="Cambria"/>
              </a:rPr>
              <a:t>natural </a:t>
            </a:r>
            <a:r>
              <a:rPr sz="2200" spc="40" dirty="0">
                <a:latin typeface="Cambria"/>
                <a:cs typeface="Cambria"/>
              </a:rPr>
              <a:t>source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65" dirty="0">
                <a:latin typeface="Cambria"/>
                <a:cs typeface="Cambria"/>
              </a:rPr>
              <a:t>distribute </a:t>
            </a:r>
            <a:r>
              <a:rPr sz="2200" spc="95" dirty="0">
                <a:latin typeface="Cambria"/>
                <a:cs typeface="Cambria"/>
              </a:rPr>
              <a:t>it </a:t>
            </a:r>
            <a:r>
              <a:rPr sz="2200" spc="25" dirty="0">
                <a:latin typeface="Cambria"/>
                <a:cs typeface="Cambria"/>
              </a:rPr>
              <a:t>to </a:t>
            </a:r>
            <a:r>
              <a:rPr sz="2200" spc="80" dirty="0">
                <a:latin typeface="Cambria"/>
                <a:cs typeface="Cambria"/>
              </a:rPr>
              <a:t>farmers 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for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watering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crops.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1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85" dirty="0">
                <a:latin typeface="Cambria"/>
                <a:cs typeface="Cambria"/>
              </a:rPr>
              <a:t>Irrigation </a:t>
            </a:r>
            <a:r>
              <a:rPr sz="2200" spc="105" dirty="0">
                <a:latin typeface="Cambria"/>
                <a:cs typeface="Cambria"/>
              </a:rPr>
              <a:t>management </a:t>
            </a:r>
            <a:r>
              <a:rPr sz="2200" spc="80" dirty="0">
                <a:latin typeface="Cambria"/>
                <a:cs typeface="Cambria"/>
              </a:rPr>
              <a:t>transfer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is </a:t>
            </a:r>
            <a:r>
              <a:rPr sz="2200" spc="50" dirty="0">
                <a:latin typeface="Cambria"/>
                <a:cs typeface="Cambria"/>
              </a:rPr>
              <a:t>defined </a:t>
            </a:r>
            <a:r>
              <a:rPr sz="2200" spc="110" dirty="0">
                <a:latin typeface="Cambria"/>
                <a:cs typeface="Cambria"/>
              </a:rPr>
              <a:t>as </a:t>
            </a:r>
            <a:r>
              <a:rPr sz="2200" spc="75" dirty="0">
                <a:latin typeface="Cambria"/>
                <a:cs typeface="Cambria"/>
              </a:rPr>
              <a:t>“the 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transfer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some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or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all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irrigation 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management 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responsibility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from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government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agency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to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one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or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more 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private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person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or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organization”.</a:t>
            </a:r>
            <a:endParaRPr sz="2200">
              <a:latin typeface="Cambria"/>
              <a:cs typeface="Cambria"/>
            </a:endParaRPr>
          </a:p>
          <a:p>
            <a:pPr marL="287020" marR="6985" indent="-274320" algn="just">
              <a:lnSpc>
                <a:spcPct val="90100"/>
              </a:lnSpc>
              <a:spcBef>
                <a:spcPts val="59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20" dirty="0">
                <a:latin typeface="Cambria"/>
                <a:cs typeface="Cambria"/>
              </a:rPr>
              <a:t>Management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transfer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need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not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be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total</a:t>
            </a:r>
            <a:r>
              <a:rPr sz="2200" spc="80" dirty="0">
                <a:latin typeface="Cambria"/>
                <a:cs typeface="Cambria"/>
              </a:rPr>
              <a:t> but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could  </a:t>
            </a:r>
            <a:r>
              <a:rPr sz="2200" spc="15" dirty="0">
                <a:latin typeface="Cambria"/>
                <a:cs typeface="Cambria"/>
              </a:rPr>
              <a:t>be 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limited </a:t>
            </a:r>
            <a:r>
              <a:rPr sz="2200" spc="25" dirty="0">
                <a:latin typeface="Cambria"/>
                <a:cs typeface="Cambria"/>
              </a:rPr>
              <a:t>to </a:t>
            </a:r>
            <a:r>
              <a:rPr sz="2200" spc="45" dirty="0">
                <a:latin typeface="Cambria"/>
                <a:cs typeface="Cambria"/>
              </a:rPr>
              <a:t>specific </a:t>
            </a:r>
            <a:r>
              <a:rPr sz="2200" spc="80" dirty="0">
                <a:latin typeface="Cambria"/>
                <a:cs typeface="Cambria"/>
              </a:rPr>
              <a:t>parts </a:t>
            </a:r>
            <a:r>
              <a:rPr sz="2200" dirty="0">
                <a:latin typeface="Cambria"/>
                <a:cs typeface="Cambria"/>
              </a:rPr>
              <a:t>of </a:t>
            </a:r>
            <a:r>
              <a:rPr sz="2200" spc="75" dirty="0">
                <a:latin typeface="Cambria"/>
                <a:cs typeface="Cambria"/>
              </a:rPr>
              <a:t>irrigation </a:t>
            </a:r>
            <a:r>
              <a:rPr sz="2200" spc="70" dirty="0">
                <a:latin typeface="Cambria"/>
                <a:cs typeface="Cambria"/>
              </a:rPr>
              <a:t>systems </a:t>
            </a:r>
            <a:r>
              <a:rPr sz="2200" spc="-10" dirty="0">
                <a:latin typeface="Cambria"/>
                <a:cs typeface="Cambria"/>
              </a:rPr>
              <a:t>or </a:t>
            </a:r>
            <a:r>
              <a:rPr sz="2200" spc="25" dirty="0">
                <a:latin typeface="Cambria"/>
                <a:cs typeface="Cambria"/>
              </a:rPr>
              <a:t>to </a:t>
            </a:r>
            <a:r>
              <a:rPr sz="2200" spc="45" dirty="0">
                <a:latin typeface="Cambria"/>
                <a:cs typeface="Cambria"/>
              </a:rPr>
              <a:t>specific 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management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functions</a:t>
            </a:r>
            <a:endParaRPr sz="22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34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85" dirty="0">
                <a:latin typeface="Cambria"/>
                <a:cs typeface="Cambria"/>
              </a:rPr>
              <a:t>Irrigation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management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transfer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has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two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policies:</a:t>
            </a:r>
            <a:endParaRPr sz="2200">
              <a:latin typeface="Cambria"/>
              <a:cs typeface="Cambria"/>
            </a:endParaRPr>
          </a:p>
          <a:p>
            <a:pPr marL="637540" lvl="1" indent="-234950" algn="just">
              <a:lnSpc>
                <a:spcPct val="100000"/>
              </a:lnSpc>
              <a:spcBef>
                <a:spcPts val="335"/>
              </a:spcBef>
              <a:buSzPct val="95454"/>
              <a:buAutoNum type="arabicPeriod"/>
              <a:tabLst>
                <a:tab pos="637540" algn="l"/>
              </a:tabLst>
            </a:pPr>
            <a:r>
              <a:rPr sz="2200" spc="100" dirty="0">
                <a:latin typeface="Cambria"/>
                <a:cs typeface="Cambria"/>
              </a:rPr>
              <a:t>Government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Agency</a:t>
            </a:r>
            <a:endParaRPr sz="2200">
              <a:latin typeface="Cambria"/>
              <a:cs typeface="Cambria"/>
            </a:endParaRPr>
          </a:p>
          <a:p>
            <a:pPr marL="637540" lvl="1" indent="-234950" algn="just">
              <a:lnSpc>
                <a:spcPct val="100000"/>
              </a:lnSpc>
              <a:spcBef>
                <a:spcPts val="340"/>
              </a:spcBef>
              <a:buSzPct val="95454"/>
              <a:buAutoNum type="arabicPeriod"/>
              <a:tabLst>
                <a:tab pos="637540" algn="l"/>
              </a:tabLst>
            </a:pPr>
            <a:r>
              <a:rPr sz="2200" spc="100" dirty="0">
                <a:latin typeface="Cambria"/>
                <a:cs typeface="Cambria"/>
              </a:rPr>
              <a:t>Private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organization.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51966" y="759173"/>
            <a:ext cx="6964680" cy="82105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95"/>
              </a:spcBef>
            </a:pPr>
            <a:r>
              <a:rPr sz="2400" spc="254" dirty="0">
                <a:latin typeface="Cambria"/>
                <a:cs typeface="Cambria"/>
              </a:rPr>
              <a:t>F</a:t>
            </a:r>
            <a:r>
              <a:rPr sz="1900" spc="254" dirty="0">
                <a:latin typeface="Cambria"/>
                <a:cs typeface="Cambria"/>
              </a:rPr>
              <a:t>OR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1900" spc="240" dirty="0">
                <a:latin typeface="Cambria"/>
                <a:cs typeface="Cambria"/>
              </a:rPr>
              <a:t>SYSTEM</a:t>
            </a:r>
            <a:r>
              <a:rPr sz="1900" spc="275" dirty="0">
                <a:latin typeface="Cambria"/>
                <a:cs typeface="Cambria"/>
              </a:rPr>
              <a:t> </a:t>
            </a:r>
            <a:r>
              <a:rPr sz="1900" spc="254" dirty="0">
                <a:latin typeface="Cambria"/>
                <a:cs typeface="Cambria"/>
              </a:rPr>
              <a:t>MANAGED</a:t>
            </a:r>
            <a:r>
              <a:rPr sz="1900" spc="225" dirty="0">
                <a:latin typeface="Cambria"/>
                <a:cs typeface="Cambria"/>
              </a:rPr>
              <a:t> </a:t>
            </a:r>
            <a:r>
              <a:rPr sz="1900" spc="245" dirty="0">
                <a:latin typeface="Cambria"/>
                <a:cs typeface="Cambria"/>
              </a:rPr>
              <a:t>BY </a:t>
            </a:r>
            <a:r>
              <a:rPr sz="1900" spc="254" dirty="0">
                <a:latin typeface="Cambria"/>
                <a:cs typeface="Cambria"/>
              </a:rPr>
              <a:t>GOVERNMENT</a:t>
            </a:r>
            <a:r>
              <a:rPr sz="1900" spc="195" dirty="0">
                <a:latin typeface="Cambria"/>
                <a:cs typeface="Cambria"/>
              </a:rPr>
              <a:t> </a:t>
            </a:r>
            <a:r>
              <a:rPr sz="1900" spc="265" dirty="0">
                <a:latin typeface="Cambria"/>
                <a:cs typeface="Cambria"/>
              </a:rPr>
              <a:t>AGENCIES</a:t>
            </a:r>
            <a:endParaRPr sz="1900">
              <a:latin typeface="Cambria"/>
              <a:cs typeface="Cambria"/>
            </a:endParaRPr>
          </a:p>
          <a:p>
            <a:pPr marL="3810" algn="ctr">
              <a:lnSpc>
                <a:spcPct val="100000"/>
              </a:lnSpc>
              <a:spcBef>
                <a:spcPts val="500"/>
              </a:spcBef>
            </a:pPr>
            <a:r>
              <a:rPr sz="1900" spc="265" dirty="0">
                <a:latin typeface="Cambria"/>
                <a:cs typeface="Cambria"/>
              </a:rPr>
              <a:t>INCLUDE</a:t>
            </a:r>
            <a:r>
              <a:rPr sz="1900" spc="215" dirty="0">
                <a:latin typeface="Cambria"/>
                <a:cs typeface="Cambria"/>
              </a:rPr>
              <a:t> </a:t>
            </a:r>
            <a:r>
              <a:rPr sz="1900" spc="245" dirty="0">
                <a:latin typeface="Cambria"/>
                <a:cs typeface="Cambria"/>
              </a:rPr>
              <a:t>THREE</a:t>
            </a:r>
            <a:r>
              <a:rPr sz="1900" spc="235" dirty="0">
                <a:latin typeface="Cambria"/>
                <a:cs typeface="Cambria"/>
              </a:rPr>
              <a:t> BASIC</a:t>
            </a:r>
            <a:r>
              <a:rPr sz="1900" spc="260" dirty="0">
                <a:latin typeface="Cambria"/>
                <a:cs typeface="Cambria"/>
              </a:rPr>
              <a:t> </a:t>
            </a:r>
            <a:r>
              <a:rPr sz="1900" spc="245" dirty="0">
                <a:latin typeface="Cambria"/>
                <a:cs typeface="Cambria"/>
              </a:rPr>
              <a:t>COMPONENTS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2313619"/>
            <a:ext cx="7852409" cy="171831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2400" spc="140" dirty="0">
                <a:latin typeface="Cambria"/>
                <a:cs typeface="Cambria"/>
              </a:rPr>
              <a:t>1.A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basic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rule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or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system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allocating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farmers.</a:t>
            </a:r>
            <a:endParaRPr sz="2400">
              <a:latin typeface="Cambria"/>
              <a:cs typeface="Cambria"/>
            </a:endParaRPr>
          </a:p>
          <a:p>
            <a:pPr marL="12700" marR="47625">
              <a:lnSpc>
                <a:spcPct val="100000"/>
              </a:lnSpc>
              <a:spcBef>
                <a:spcPts val="600"/>
              </a:spcBef>
            </a:pPr>
            <a:r>
              <a:rPr sz="2400" spc="140" dirty="0">
                <a:latin typeface="Cambria"/>
                <a:cs typeface="Cambria"/>
              </a:rPr>
              <a:t>2.A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plan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set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customary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practices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distributing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outlets.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spc="140" dirty="0">
                <a:latin typeface="Cambria"/>
                <a:cs typeface="Cambria"/>
              </a:rPr>
              <a:t>3.A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system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collecting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irrigation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fees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from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farmers.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06374" y="590753"/>
            <a:ext cx="7905115" cy="4394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700" spc="280" dirty="0">
                <a:latin typeface="Cambria"/>
                <a:cs typeface="Cambria"/>
              </a:rPr>
              <a:t>T</a:t>
            </a:r>
            <a:r>
              <a:rPr sz="2150" spc="280" dirty="0">
                <a:latin typeface="Cambria"/>
                <a:cs typeface="Cambria"/>
              </a:rPr>
              <a:t>HE</a:t>
            </a:r>
            <a:r>
              <a:rPr sz="2150" spc="265" dirty="0">
                <a:latin typeface="Cambria"/>
                <a:cs typeface="Cambria"/>
              </a:rPr>
              <a:t> </a:t>
            </a:r>
            <a:r>
              <a:rPr sz="2150" spc="280" dirty="0">
                <a:latin typeface="Cambria"/>
                <a:cs typeface="Cambria"/>
              </a:rPr>
              <a:t>MEANS</a:t>
            </a:r>
            <a:r>
              <a:rPr sz="2150" spc="300" dirty="0">
                <a:latin typeface="Cambria"/>
                <a:cs typeface="Cambria"/>
              </a:rPr>
              <a:t> </a:t>
            </a:r>
            <a:r>
              <a:rPr sz="2150" spc="265" dirty="0">
                <a:latin typeface="Cambria"/>
                <a:cs typeface="Cambria"/>
              </a:rPr>
              <a:t>BY</a:t>
            </a:r>
            <a:r>
              <a:rPr sz="2150" spc="285" dirty="0">
                <a:latin typeface="Cambria"/>
                <a:cs typeface="Cambria"/>
              </a:rPr>
              <a:t> </a:t>
            </a:r>
            <a:r>
              <a:rPr sz="2150" spc="260" dirty="0">
                <a:latin typeface="Cambria"/>
                <a:cs typeface="Cambria"/>
              </a:rPr>
              <a:t>WHICH</a:t>
            </a:r>
            <a:r>
              <a:rPr sz="2150" spc="265" dirty="0">
                <a:latin typeface="Cambria"/>
                <a:cs typeface="Cambria"/>
              </a:rPr>
              <a:t> </a:t>
            </a:r>
            <a:r>
              <a:rPr sz="2700" spc="260" dirty="0">
                <a:latin typeface="Cambria"/>
                <a:cs typeface="Cambria"/>
              </a:rPr>
              <a:t>IMT</a:t>
            </a:r>
            <a:r>
              <a:rPr sz="2700" spc="145" dirty="0">
                <a:latin typeface="Cambria"/>
                <a:cs typeface="Cambria"/>
              </a:rPr>
              <a:t> </a:t>
            </a:r>
            <a:r>
              <a:rPr sz="2150" spc="240" dirty="0">
                <a:latin typeface="Cambria"/>
                <a:cs typeface="Cambria"/>
              </a:rPr>
              <a:t>IS</a:t>
            </a:r>
            <a:r>
              <a:rPr sz="2150" spc="250" dirty="0">
                <a:latin typeface="Cambria"/>
                <a:cs typeface="Cambria"/>
              </a:rPr>
              <a:t> </a:t>
            </a:r>
            <a:r>
              <a:rPr sz="2150" spc="220" dirty="0">
                <a:latin typeface="Cambria"/>
                <a:cs typeface="Cambria"/>
              </a:rPr>
              <a:t>TO</a:t>
            </a:r>
            <a:r>
              <a:rPr sz="2150" spc="270" dirty="0">
                <a:latin typeface="Cambria"/>
                <a:cs typeface="Cambria"/>
              </a:rPr>
              <a:t> </a:t>
            </a:r>
            <a:r>
              <a:rPr sz="2150" spc="280" dirty="0">
                <a:latin typeface="Cambria"/>
                <a:cs typeface="Cambria"/>
              </a:rPr>
              <a:t>BE</a:t>
            </a:r>
            <a:r>
              <a:rPr sz="2150" spc="270" dirty="0">
                <a:latin typeface="Cambria"/>
                <a:cs typeface="Cambria"/>
              </a:rPr>
              <a:t> </a:t>
            </a:r>
            <a:r>
              <a:rPr sz="2150" spc="265" dirty="0">
                <a:latin typeface="Cambria"/>
                <a:cs typeface="Cambria"/>
              </a:rPr>
              <a:t>IMPLEMENTED</a:t>
            </a:r>
            <a:endParaRPr sz="215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0044" y="1362836"/>
            <a:ext cx="7999730" cy="48768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6350">
              <a:lnSpc>
                <a:spcPts val="2590"/>
              </a:lnSpc>
              <a:spcBef>
                <a:spcPts val="425"/>
              </a:spcBef>
              <a:tabLst>
                <a:tab pos="692150" algn="l"/>
                <a:tab pos="2106930" algn="l"/>
                <a:tab pos="3037205" algn="l"/>
                <a:tab pos="4445635" algn="l"/>
                <a:tab pos="4893945" algn="l"/>
                <a:tab pos="5759450" algn="l"/>
                <a:tab pos="6390640" algn="l"/>
              </a:tabLst>
            </a:pPr>
            <a:r>
              <a:rPr sz="2400" spc="175" dirty="0">
                <a:latin typeface="Cambria"/>
                <a:cs typeface="Cambria"/>
              </a:rPr>
              <a:t>T</a:t>
            </a:r>
            <a:r>
              <a:rPr sz="2400" spc="85" dirty="0">
                <a:latin typeface="Cambria"/>
                <a:cs typeface="Cambria"/>
              </a:rPr>
              <a:t>he	</a:t>
            </a:r>
            <a:r>
              <a:rPr sz="2400" spc="35" dirty="0">
                <a:latin typeface="Cambria"/>
                <a:cs typeface="Cambria"/>
              </a:rPr>
              <a:t>fo</a:t>
            </a:r>
            <a:r>
              <a:rPr sz="2400" spc="5" dirty="0">
                <a:latin typeface="Cambria"/>
                <a:cs typeface="Cambria"/>
              </a:rPr>
              <a:t>l</a:t>
            </a:r>
            <a:r>
              <a:rPr sz="2400" spc="105" dirty="0">
                <a:latin typeface="Cambria"/>
                <a:cs typeface="Cambria"/>
              </a:rPr>
              <a:t>l</a:t>
            </a:r>
            <a:r>
              <a:rPr sz="2400" spc="-30" dirty="0">
                <a:latin typeface="Cambria"/>
                <a:cs typeface="Cambria"/>
              </a:rPr>
              <a:t>o</a:t>
            </a:r>
            <a:r>
              <a:rPr sz="2400" spc="-55" dirty="0">
                <a:latin typeface="Cambria"/>
                <a:cs typeface="Cambria"/>
              </a:rPr>
              <a:t>w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110" dirty="0">
                <a:latin typeface="Cambria"/>
                <a:cs typeface="Cambria"/>
              </a:rPr>
              <a:t>ng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65" dirty="0">
                <a:latin typeface="Cambria"/>
                <a:cs typeface="Cambria"/>
              </a:rPr>
              <a:t>seven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5" dirty="0">
                <a:latin typeface="Cambria"/>
                <a:cs typeface="Cambria"/>
              </a:rPr>
              <a:t>e</a:t>
            </a:r>
            <a:r>
              <a:rPr sz="2400" spc="50" dirty="0">
                <a:latin typeface="Cambria"/>
                <a:cs typeface="Cambria"/>
              </a:rPr>
              <a:t>l</a:t>
            </a:r>
            <a:r>
              <a:rPr sz="2400" spc="85" dirty="0">
                <a:latin typeface="Cambria"/>
                <a:cs typeface="Cambria"/>
              </a:rPr>
              <a:t>ements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30" dirty="0">
                <a:latin typeface="Cambria"/>
                <a:cs typeface="Cambria"/>
              </a:rPr>
              <a:t>a</a:t>
            </a:r>
            <a:r>
              <a:rPr sz="2400" spc="110" dirty="0">
                <a:latin typeface="Cambria"/>
                <a:cs typeface="Cambria"/>
              </a:rPr>
              <a:t>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0" dirty="0">
                <a:latin typeface="Cambria"/>
                <a:cs typeface="Cambria"/>
              </a:rPr>
              <a:t>the</a:t>
            </a:r>
            <a:r>
              <a:rPr sz="2400" spc="160" dirty="0">
                <a:latin typeface="Cambria"/>
                <a:cs typeface="Cambria"/>
              </a:rPr>
              <a:t>m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00" dirty="0">
                <a:latin typeface="Cambria"/>
                <a:cs typeface="Cambria"/>
              </a:rPr>
              <a:t>k</a:t>
            </a:r>
            <a:r>
              <a:rPr sz="2400" spc="55" dirty="0">
                <a:latin typeface="Cambria"/>
                <a:cs typeface="Cambria"/>
              </a:rPr>
              <a:t>e</a:t>
            </a:r>
            <a:r>
              <a:rPr sz="2400" spc="75" dirty="0">
                <a:latin typeface="Cambria"/>
                <a:cs typeface="Cambria"/>
              </a:rPr>
              <a:t>y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30" dirty="0">
                <a:latin typeface="Cambria"/>
                <a:cs typeface="Cambria"/>
              </a:rPr>
              <a:t>d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95" dirty="0">
                <a:latin typeface="Cambria"/>
                <a:cs typeface="Cambria"/>
              </a:rPr>
              <a:t>men</a:t>
            </a:r>
            <a:r>
              <a:rPr sz="2400" spc="30" dirty="0">
                <a:latin typeface="Cambria"/>
                <a:cs typeface="Cambria"/>
              </a:rPr>
              <a:t>s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30" dirty="0">
                <a:latin typeface="Cambria"/>
                <a:cs typeface="Cambria"/>
              </a:rPr>
              <a:t>ons 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classification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25" dirty="0">
                <a:latin typeface="Cambria"/>
                <a:cs typeface="Cambria"/>
              </a:rPr>
              <a:t>IMT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policies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activities:</a:t>
            </a:r>
            <a:endParaRPr sz="2400">
              <a:latin typeface="Cambria"/>
              <a:cs typeface="Cambria"/>
            </a:endParaRPr>
          </a:p>
          <a:p>
            <a:pPr marL="12700" marR="6350">
              <a:lnSpc>
                <a:spcPts val="2590"/>
              </a:lnSpc>
              <a:spcBef>
                <a:spcPts val="610"/>
              </a:spcBef>
              <a:buSzPct val="95833"/>
              <a:buAutoNum type="arabicPeriod"/>
              <a:tabLst>
                <a:tab pos="269240" algn="l"/>
              </a:tabLst>
            </a:pPr>
            <a:r>
              <a:rPr sz="2400" spc="75" dirty="0">
                <a:latin typeface="Cambria"/>
                <a:cs typeface="Cambria"/>
              </a:rPr>
              <a:t>Persons</a:t>
            </a:r>
            <a:r>
              <a:rPr sz="2400" spc="38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37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organizations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38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whom</a:t>
            </a:r>
            <a:r>
              <a:rPr sz="2400" spc="36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responsibilities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transferred</a:t>
            </a:r>
            <a:endParaRPr sz="2400">
              <a:latin typeface="Cambria"/>
              <a:cs typeface="Cambria"/>
            </a:endParaRPr>
          </a:p>
          <a:p>
            <a:pPr marL="12700" marR="3426460">
              <a:lnSpc>
                <a:spcPts val="3190"/>
              </a:lnSpc>
              <a:spcBef>
                <a:spcPts val="125"/>
              </a:spcBef>
              <a:buSzPct val="95833"/>
              <a:buAutoNum type="arabicPeriod"/>
              <a:tabLst>
                <a:tab pos="269240" algn="l"/>
              </a:tabLst>
            </a:pPr>
            <a:r>
              <a:rPr sz="2400" spc="75" dirty="0">
                <a:latin typeface="Cambria"/>
                <a:cs typeface="Cambria"/>
              </a:rPr>
              <a:t>Responsibilities transferred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3.Rights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powers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transferred</a:t>
            </a:r>
            <a:endParaRPr sz="2400">
              <a:latin typeface="Cambria"/>
              <a:cs typeface="Cambria"/>
            </a:endParaRPr>
          </a:p>
          <a:p>
            <a:pPr marL="268605" indent="-256540">
              <a:lnSpc>
                <a:spcPct val="100000"/>
              </a:lnSpc>
              <a:spcBef>
                <a:spcPts val="155"/>
              </a:spcBef>
              <a:buSzPct val="95833"/>
              <a:buAutoNum type="arabicPeriod" startAt="4"/>
              <a:tabLst>
                <a:tab pos="269240" algn="l"/>
              </a:tabLst>
            </a:pPr>
            <a:r>
              <a:rPr sz="2400" spc="155" dirty="0">
                <a:latin typeface="Cambria"/>
                <a:cs typeface="Cambria"/>
              </a:rPr>
              <a:t>Change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agency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recourse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mobilization</a:t>
            </a:r>
            <a:endParaRPr sz="2400">
              <a:latin typeface="Cambria"/>
              <a:cs typeface="Cambria"/>
            </a:endParaRPr>
          </a:p>
          <a:p>
            <a:pPr marL="12700" marR="5715">
              <a:lnSpc>
                <a:spcPts val="2590"/>
              </a:lnSpc>
              <a:spcBef>
                <a:spcPts val="645"/>
              </a:spcBef>
              <a:buSzPct val="95833"/>
              <a:buAutoNum type="arabicPeriod" startAt="4"/>
              <a:tabLst>
                <a:tab pos="269240" algn="l"/>
                <a:tab pos="1606550" algn="l"/>
                <a:tab pos="2149475" algn="l"/>
                <a:tab pos="3597910" algn="l"/>
                <a:tab pos="5610225" algn="l"/>
                <a:tab pos="6256655" algn="l"/>
                <a:tab pos="6976109" algn="l"/>
              </a:tabLst>
            </a:pPr>
            <a:r>
              <a:rPr sz="2400" spc="260" dirty="0">
                <a:latin typeface="Cambria"/>
                <a:cs typeface="Cambria"/>
              </a:rPr>
              <a:t>C</a:t>
            </a:r>
            <a:r>
              <a:rPr sz="2400" spc="250" dirty="0">
                <a:latin typeface="Cambria"/>
                <a:cs typeface="Cambria"/>
              </a:rPr>
              <a:t>h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85" dirty="0">
                <a:latin typeface="Cambria"/>
                <a:cs typeface="Cambria"/>
              </a:rPr>
              <a:t>nge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0" dirty="0">
                <a:latin typeface="Cambria"/>
                <a:cs typeface="Cambria"/>
              </a:rPr>
              <a:t>i</a:t>
            </a:r>
            <a:r>
              <a:rPr sz="2400" spc="140" dirty="0">
                <a:latin typeface="Cambria"/>
                <a:cs typeface="Cambria"/>
              </a:rPr>
              <a:t>n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60" dirty="0">
                <a:latin typeface="Cambria"/>
                <a:cs typeface="Cambria"/>
              </a:rPr>
              <a:t>r</a:t>
            </a:r>
            <a:r>
              <a:rPr sz="2400" spc="10" dirty="0">
                <a:latin typeface="Cambria"/>
                <a:cs typeface="Cambria"/>
              </a:rPr>
              <a:t>es</a:t>
            </a:r>
            <a:r>
              <a:rPr sz="2400" dirty="0">
                <a:latin typeface="Cambria"/>
                <a:cs typeface="Cambria"/>
              </a:rPr>
              <a:t>o</a:t>
            </a:r>
            <a:r>
              <a:rPr sz="2400" spc="120" dirty="0">
                <a:latin typeface="Cambria"/>
                <a:cs typeface="Cambria"/>
              </a:rPr>
              <a:t>u</a:t>
            </a:r>
            <a:r>
              <a:rPr sz="2400" spc="75" dirty="0">
                <a:latin typeface="Cambria"/>
                <a:cs typeface="Cambria"/>
              </a:rPr>
              <a:t>r</a:t>
            </a:r>
            <a:r>
              <a:rPr sz="2400" spc="-5" dirty="0">
                <a:latin typeface="Cambria"/>
                <a:cs typeface="Cambria"/>
              </a:rPr>
              <a:t>c</a:t>
            </a:r>
            <a:r>
              <a:rPr sz="2400" spc="2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5" dirty="0">
                <a:latin typeface="Cambria"/>
                <a:cs typeface="Cambria"/>
              </a:rPr>
              <a:t>mob</a:t>
            </a:r>
            <a:r>
              <a:rPr sz="2400" spc="70" dirty="0">
                <a:latin typeface="Cambria"/>
                <a:cs typeface="Cambria"/>
              </a:rPr>
              <a:t>i</a:t>
            </a:r>
            <a:r>
              <a:rPr sz="2400" spc="85" dirty="0">
                <a:latin typeface="Cambria"/>
                <a:cs typeface="Cambria"/>
              </a:rPr>
              <a:t>l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110" dirty="0">
                <a:latin typeface="Cambria"/>
                <a:cs typeface="Cambria"/>
              </a:rPr>
              <a:t>za</a:t>
            </a:r>
            <a:r>
              <a:rPr sz="2400" spc="95" dirty="0">
                <a:latin typeface="Cambria"/>
                <a:cs typeface="Cambria"/>
              </a:rPr>
              <a:t>t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5" dirty="0">
                <a:latin typeface="Cambria"/>
                <a:cs typeface="Cambria"/>
              </a:rPr>
              <a:t>th</a:t>
            </a:r>
            <a:r>
              <a:rPr sz="2400" spc="100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60" dirty="0">
                <a:latin typeface="Cambria"/>
                <a:cs typeface="Cambria"/>
              </a:rPr>
              <a:t>p</a:t>
            </a:r>
            <a:r>
              <a:rPr sz="2400" spc="30" dirty="0">
                <a:latin typeface="Cambria"/>
                <a:cs typeface="Cambria"/>
              </a:rPr>
              <a:t>r</a:t>
            </a:r>
            <a:r>
              <a:rPr sz="2400" spc="75" dirty="0">
                <a:latin typeface="Cambria"/>
                <a:cs typeface="Cambria"/>
              </a:rPr>
              <a:t>i</a:t>
            </a:r>
            <a:r>
              <a:rPr sz="2400" spc="80" dirty="0">
                <a:latin typeface="Cambria"/>
                <a:cs typeface="Cambria"/>
              </a:rPr>
              <a:t>v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50" dirty="0">
                <a:latin typeface="Cambria"/>
                <a:cs typeface="Cambria"/>
              </a:rPr>
              <a:t>te  </a:t>
            </a:r>
            <a:r>
              <a:rPr sz="2400" spc="45" dirty="0">
                <a:latin typeface="Cambria"/>
                <a:cs typeface="Cambria"/>
              </a:rPr>
              <a:t>persons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organizations.</a:t>
            </a:r>
            <a:endParaRPr sz="2400">
              <a:latin typeface="Cambria"/>
              <a:cs typeface="Cambria"/>
            </a:endParaRPr>
          </a:p>
          <a:p>
            <a:pPr marL="268605" indent="-256540" algn="just">
              <a:lnSpc>
                <a:spcPct val="100000"/>
              </a:lnSpc>
              <a:spcBef>
                <a:spcPts val="280"/>
              </a:spcBef>
              <a:buSzPct val="95833"/>
              <a:buAutoNum type="arabicPeriod" startAt="4"/>
              <a:tabLst>
                <a:tab pos="269240" algn="l"/>
              </a:tabLst>
            </a:pPr>
            <a:r>
              <a:rPr sz="2400" spc="145" dirty="0">
                <a:latin typeface="Cambria"/>
                <a:cs typeface="Cambria"/>
              </a:rPr>
              <a:t>Changes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conflict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resolution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institutions.</a:t>
            </a:r>
            <a:endParaRPr sz="2400">
              <a:latin typeface="Cambria"/>
              <a:cs typeface="Cambria"/>
            </a:endParaRPr>
          </a:p>
          <a:p>
            <a:pPr marL="12700" marR="5080" algn="just">
              <a:lnSpc>
                <a:spcPct val="90000"/>
              </a:lnSpc>
              <a:spcBef>
                <a:spcPts val="600"/>
              </a:spcBef>
              <a:buSzPct val="95833"/>
              <a:buAutoNum type="arabicPeriod" startAt="4"/>
              <a:tabLst>
                <a:tab pos="269240" algn="l"/>
              </a:tabLst>
            </a:pPr>
            <a:r>
              <a:rPr sz="2400" spc="225" dirty="0">
                <a:latin typeface="Cambria"/>
                <a:cs typeface="Cambria"/>
              </a:rPr>
              <a:t>IMT </a:t>
            </a:r>
            <a:r>
              <a:rPr sz="2400" spc="85" dirty="0">
                <a:latin typeface="Cambria"/>
                <a:cs typeface="Cambria"/>
              </a:rPr>
              <a:t>implementation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any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one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classification,  </a:t>
            </a:r>
            <a:r>
              <a:rPr sz="2400" spc="114" dirty="0">
                <a:latin typeface="Cambria"/>
                <a:cs typeface="Cambria"/>
              </a:rPr>
              <a:t>it 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may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not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be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necessary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make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use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all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these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dimensions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377139"/>
            <a:ext cx="395541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29" dirty="0">
                <a:latin typeface="Cambria"/>
                <a:cs typeface="Cambria"/>
              </a:rPr>
              <a:t>W</a:t>
            </a:r>
            <a:r>
              <a:rPr sz="2200" spc="229" dirty="0">
                <a:latin typeface="Cambria"/>
                <a:cs typeface="Cambria"/>
              </a:rPr>
              <a:t>HAT</a:t>
            </a:r>
            <a:r>
              <a:rPr sz="2200" spc="280" dirty="0">
                <a:latin typeface="Cambria"/>
                <a:cs typeface="Cambria"/>
              </a:rPr>
              <a:t> </a:t>
            </a:r>
            <a:r>
              <a:rPr sz="2200" spc="254" dirty="0">
                <a:latin typeface="Cambria"/>
                <a:cs typeface="Cambria"/>
              </a:rPr>
              <a:t>IS</a:t>
            </a:r>
            <a:r>
              <a:rPr sz="2200" spc="275" dirty="0">
                <a:latin typeface="Cambria"/>
                <a:cs typeface="Cambria"/>
              </a:rPr>
              <a:t> </a:t>
            </a:r>
            <a:r>
              <a:rPr sz="2200" spc="235" dirty="0">
                <a:latin typeface="Cambria"/>
                <a:cs typeface="Cambria"/>
              </a:rPr>
              <a:t>WATER</a:t>
            </a:r>
            <a:r>
              <a:rPr sz="2200" spc="295" dirty="0">
                <a:latin typeface="Cambria"/>
                <a:cs typeface="Cambria"/>
              </a:rPr>
              <a:t> </a:t>
            </a:r>
            <a:r>
              <a:rPr sz="2200" spc="250" dirty="0">
                <a:latin typeface="Cambria"/>
                <a:cs typeface="Cambria"/>
              </a:rPr>
              <a:t>POLICY</a:t>
            </a:r>
            <a:r>
              <a:rPr sz="2800" spc="250" dirty="0">
                <a:latin typeface="Cambria"/>
                <a:cs typeface="Cambria"/>
              </a:rPr>
              <a:t>?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170254"/>
            <a:ext cx="807656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10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resource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policy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encompasses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policy-making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processes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that </a:t>
            </a:r>
            <a:r>
              <a:rPr sz="2400" spc="70" dirty="0">
                <a:latin typeface="Cambria"/>
                <a:cs typeface="Cambria"/>
              </a:rPr>
              <a:t>affect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70" dirty="0">
                <a:latin typeface="Cambria"/>
                <a:cs typeface="Cambria"/>
              </a:rPr>
              <a:t>collection,preparation,use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and 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disposal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support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140" dirty="0">
                <a:latin typeface="Cambria"/>
                <a:cs typeface="Cambria"/>
              </a:rPr>
              <a:t>human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uses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protect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environmental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quality.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235" dirty="0">
                <a:latin typeface="Cambria"/>
                <a:cs typeface="Cambria"/>
              </a:rPr>
              <a:t>A</a:t>
            </a:r>
            <a:r>
              <a:rPr sz="2400" spc="24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second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dimension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issues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addresses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how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policies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are</a:t>
            </a:r>
            <a:r>
              <a:rPr sz="2400" spc="7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created,excuted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amended.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97397" y="3884117"/>
            <a:ext cx="28613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52905" algn="l"/>
              </a:tabLst>
            </a:pPr>
            <a:r>
              <a:rPr sz="2400" spc="60" dirty="0">
                <a:latin typeface="Cambria"/>
                <a:cs typeface="Cambria"/>
              </a:rPr>
              <a:t>r</a:t>
            </a:r>
            <a:r>
              <a:rPr sz="2400" spc="65" dirty="0">
                <a:latin typeface="Cambria"/>
                <a:cs typeface="Cambria"/>
              </a:rPr>
              <a:t>e</a:t>
            </a:r>
            <a:r>
              <a:rPr sz="2400" spc="70" dirty="0">
                <a:latin typeface="Cambria"/>
                <a:cs typeface="Cambria"/>
              </a:rPr>
              <a:t>g</a:t>
            </a:r>
            <a:r>
              <a:rPr sz="2400" spc="110" dirty="0">
                <a:latin typeface="Cambria"/>
                <a:cs typeface="Cambria"/>
              </a:rPr>
              <a:t>u</a:t>
            </a:r>
            <a:r>
              <a:rPr sz="2400" spc="114" dirty="0">
                <a:latin typeface="Cambria"/>
                <a:cs typeface="Cambria"/>
              </a:rPr>
              <a:t>l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100" dirty="0">
                <a:latin typeface="Cambria"/>
                <a:cs typeface="Cambria"/>
              </a:rPr>
              <a:t>t</a:t>
            </a:r>
            <a:r>
              <a:rPr sz="2400" spc="25" dirty="0">
                <a:latin typeface="Cambria"/>
                <a:cs typeface="Cambria"/>
              </a:rPr>
              <a:t>ory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60" dirty="0">
                <a:latin typeface="Cambria"/>
                <a:cs typeface="Cambria"/>
              </a:rPr>
              <a:t>g</a:t>
            </a:r>
            <a:r>
              <a:rPr sz="2400" spc="45" dirty="0">
                <a:latin typeface="Cambria"/>
                <a:cs typeface="Cambria"/>
              </a:rPr>
              <a:t>e</a:t>
            </a:r>
            <a:r>
              <a:rPr sz="2400" spc="75" dirty="0">
                <a:latin typeface="Cambria"/>
                <a:cs typeface="Cambria"/>
              </a:rPr>
              <a:t>n</a:t>
            </a:r>
            <a:r>
              <a:rPr sz="2400" spc="45" dirty="0">
                <a:latin typeface="Cambria"/>
                <a:cs typeface="Cambria"/>
              </a:rPr>
              <a:t>c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55" dirty="0">
                <a:latin typeface="Cambria"/>
                <a:cs typeface="Cambria"/>
              </a:rPr>
              <a:t>es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3540" y="3884117"/>
            <a:ext cx="422783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11985" algn="l"/>
                <a:tab pos="3125470" algn="l"/>
              </a:tabLst>
            </a:pPr>
            <a:r>
              <a:rPr sz="2400" spc="100" dirty="0">
                <a:latin typeface="Cambria"/>
                <a:cs typeface="Cambria"/>
              </a:rPr>
              <a:t>Public	</a:t>
            </a:r>
            <a:r>
              <a:rPr sz="2400" spc="90" dirty="0">
                <a:latin typeface="Cambria"/>
                <a:cs typeface="Cambria"/>
              </a:rPr>
              <a:t>Elected	</a:t>
            </a:r>
            <a:r>
              <a:rPr sz="2400" spc="60" dirty="0">
                <a:latin typeface="Cambria"/>
                <a:cs typeface="Cambria"/>
              </a:rPr>
              <a:t>officials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1119505" algn="l"/>
              </a:tabLst>
            </a:pPr>
            <a:r>
              <a:rPr sz="2400" spc="100" dirty="0">
                <a:latin typeface="Cambria"/>
                <a:cs typeface="Cambria"/>
              </a:rPr>
              <a:t>Water	</a:t>
            </a:r>
            <a:r>
              <a:rPr sz="2400" spc="35" dirty="0">
                <a:latin typeface="Cambria"/>
                <a:cs typeface="Cambria"/>
              </a:rPr>
              <a:t>policy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85794" y="4250563"/>
            <a:ext cx="4773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01215" algn="l"/>
                <a:tab pos="3884929" algn="l"/>
              </a:tabLst>
            </a:pPr>
            <a:r>
              <a:rPr sz="2400" spc="295" dirty="0">
                <a:latin typeface="Cambria"/>
                <a:cs typeface="Cambria"/>
              </a:rPr>
              <a:t>M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150" dirty="0">
                <a:latin typeface="Cambria"/>
                <a:cs typeface="Cambria"/>
              </a:rPr>
              <a:t>n</a:t>
            </a:r>
            <a:r>
              <a:rPr sz="2400" spc="140" dirty="0">
                <a:latin typeface="Cambria"/>
                <a:cs typeface="Cambria"/>
              </a:rPr>
              <a:t>a</a:t>
            </a:r>
            <a:r>
              <a:rPr sz="2400" spc="100" dirty="0">
                <a:latin typeface="Cambria"/>
                <a:cs typeface="Cambria"/>
              </a:rPr>
              <a:t>g</a:t>
            </a:r>
            <a:r>
              <a:rPr sz="2400" spc="85" dirty="0">
                <a:latin typeface="Cambria"/>
                <a:cs typeface="Cambria"/>
              </a:rPr>
              <a:t>ement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00" dirty="0">
                <a:latin typeface="Cambria"/>
                <a:cs typeface="Cambria"/>
              </a:rPr>
              <a:t>staff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50" dirty="0">
                <a:latin typeface="Cambria"/>
                <a:cs typeface="Cambria"/>
              </a:rPr>
              <a:t>Wa</a:t>
            </a:r>
            <a:r>
              <a:rPr sz="2400" spc="65" dirty="0">
                <a:latin typeface="Cambria"/>
                <a:cs typeface="Cambria"/>
              </a:rPr>
              <a:t>ter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3540" y="4616018"/>
            <a:ext cx="18859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0" dirty="0">
                <a:latin typeface="Cambria"/>
                <a:cs typeface="Cambria"/>
              </a:rPr>
              <a:t>M</a:t>
            </a:r>
            <a:r>
              <a:rPr sz="2400" spc="165" dirty="0">
                <a:latin typeface="Cambria"/>
                <a:cs typeface="Cambria"/>
              </a:rPr>
              <a:t>a</a:t>
            </a:r>
            <a:r>
              <a:rPr sz="2400" spc="155" dirty="0">
                <a:latin typeface="Cambria"/>
                <a:cs typeface="Cambria"/>
              </a:rPr>
              <a:t>n</a:t>
            </a:r>
            <a:r>
              <a:rPr sz="2400" spc="140" dirty="0">
                <a:latin typeface="Cambria"/>
                <a:cs typeface="Cambria"/>
              </a:rPr>
              <a:t>a</a:t>
            </a:r>
            <a:r>
              <a:rPr sz="2400" spc="100" dirty="0">
                <a:latin typeface="Cambria"/>
                <a:cs typeface="Cambria"/>
              </a:rPr>
              <a:t>g</a:t>
            </a:r>
            <a:r>
              <a:rPr sz="2400" spc="90" dirty="0">
                <a:latin typeface="Cambria"/>
                <a:cs typeface="Cambria"/>
              </a:rPr>
              <a:t>ement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310639" y="3837394"/>
            <a:ext cx="882650" cy="617220"/>
            <a:chOff x="1310639" y="3837394"/>
            <a:chExt cx="882650" cy="617220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0639" y="3837394"/>
              <a:ext cx="882205" cy="61700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1599" y="3886200"/>
              <a:ext cx="762000" cy="4846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371599" y="3886200"/>
              <a:ext cx="762000" cy="485140"/>
            </a:xfrm>
            <a:custGeom>
              <a:avLst/>
              <a:gdLst/>
              <a:ahLst/>
              <a:cxnLst/>
              <a:rect l="l" t="t" r="r" b="b"/>
              <a:pathLst>
                <a:path w="762000" h="485139">
                  <a:moveTo>
                    <a:pt x="0" y="121157"/>
                  </a:moveTo>
                  <a:lnTo>
                    <a:pt x="519683" y="121157"/>
                  </a:lnTo>
                  <a:lnTo>
                    <a:pt x="519683" y="0"/>
                  </a:lnTo>
                  <a:lnTo>
                    <a:pt x="762000" y="242316"/>
                  </a:lnTo>
                  <a:lnTo>
                    <a:pt x="519683" y="484631"/>
                  </a:lnTo>
                  <a:lnTo>
                    <a:pt x="519683" y="363474"/>
                  </a:lnTo>
                  <a:lnTo>
                    <a:pt x="0" y="363474"/>
                  </a:lnTo>
                  <a:lnTo>
                    <a:pt x="0" y="121157"/>
                  </a:lnTo>
                  <a:close/>
                </a:path>
              </a:pathLst>
            </a:custGeom>
            <a:ln w="12192">
              <a:solidFill>
                <a:srgbClr val="FF69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48200" y="3816096"/>
            <a:ext cx="883920" cy="62483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90800" y="4166615"/>
            <a:ext cx="883920" cy="621792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53200" y="4166615"/>
            <a:ext cx="883920" cy="62179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91232" y="637412"/>
            <a:ext cx="3938904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spc="290" dirty="0">
                <a:latin typeface="Cambria"/>
                <a:cs typeface="Cambria"/>
              </a:rPr>
              <a:t>S</a:t>
            </a:r>
            <a:r>
              <a:rPr sz="2550" spc="290" dirty="0">
                <a:latin typeface="Cambria"/>
                <a:cs typeface="Cambria"/>
              </a:rPr>
              <a:t>TATE</a:t>
            </a:r>
            <a:r>
              <a:rPr sz="2550" spc="300" dirty="0">
                <a:latin typeface="Cambria"/>
                <a:cs typeface="Cambria"/>
              </a:rPr>
              <a:t> </a:t>
            </a:r>
            <a:r>
              <a:rPr sz="2550" spc="254" dirty="0">
                <a:latin typeface="Cambria"/>
                <a:cs typeface="Cambria"/>
              </a:rPr>
              <a:t>WATER</a:t>
            </a:r>
            <a:r>
              <a:rPr sz="2550" spc="285" dirty="0">
                <a:latin typeface="Cambria"/>
                <a:cs typeface="Cambria"/>
              </a:rPr>
              <a:t> </a:t>
            </a:r>
            <a:r>
              <a:rPr sz="2550" spc="315" dirty="0">
                <a:latin typeface="Cambria"/>
                <a:cs typeface="Cambria"/>
              </a:rPr>
              <a:t>POLICY</a:t>
            </a:r>
            <a:endParaRPr sz="255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628013"/>
            <a:ext cx="7342505" cy="385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140" dirty="0">
                <a:latin typeface="Cambria"/>
                <a:cs typeface="Cambria"/>
              </a:rPr>
              <a:t>Similar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national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policy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have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their </a:t>
            </a:r>
            <a:r>
              <a:rPr sz="2400" spc="-509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own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policies:</a:t>
            </a:r>
            <a:endParaRPr sz="2400">
              <a:latin typeface="Cambria"/>
              <a:cs typeface="Cambria"/>
            </a:endParaRPr>
          </a:p>
          <a:p>
            <a:pPr marL="12700" marR="1685289">
              <a:lnSpc>
                <a:spcPct val="120900"/>
              </a:lnSpc>
            </a:pPr>
            <a:r>
              <a:rPr sz="2400" spc="130" dirty="0">
                <a:latin typeface="Cambria"/>
                <a:cs typeface="Cambria"/>
              </a:rPr>
              <a:t>1.Rajasthan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policy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1999 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150" dirty="0">
                <a:latin typeface="Cambria"/>
                <a:cs typeface="Cambria"/>
              </a:rPr>
              <a:t>2.Uttar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Pradesh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policy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1999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50" dirty="0">
                <a:latin typeface="Cambria"/>
                <a:cs typeface="Cambria"/>
              </a:rPr>
              <a:t>3.Karnataka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policy,2002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4.Maharashtra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policy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2003 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5.Punjab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state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policy,2008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6.Bihar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50" dirty="0">
                <a:latin typeface="Cambria"/>
                <a:cs typeface="Cambria"/>
              </a:rPr>
              <a:t>State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policy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2010</a:t>
            </a:r>
            <a:endParaRPr sz="24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spc="120" dirty="0">
                <a:latin typeface="Cambria"/>
                <a:cs typeface="Cambria"/>
              </a:rPr>
              <a:t>7.Other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50" dirty="0">
                <a:latin typeface="Cambria"/>
                <a:cs typeface="Cambria"/>
              </a:rPr>
              <a:t>State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policies..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14222" y="296906"/>
            <a:ext cx="7287895" cy="1021080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55"/>
              </a:spcBef>
            </a:pPr>
            <a:r>
              <a:rPr sz="3000" spc="254" dirty="0">
                <a:latin typeface="Cambria"/>
                <a:cs typeface="Cambria"/>
              </a:rPr>
              <a:t>I</a:t>
            </a:r>
            <a:r>
              <a:rPr sz="2400" spc="254" dirty="0">
                <a:latin typeface="Cambria"/>
                <a:cs typeface="Cambria"/>
              </a:rPr>
              <a:t>RRIGATION</a:t>
            </a:r>
            <a:r>
              <a:rPr sz="2400" spc="295" dirty="0">
                <a:latin typeface="Cambria"/>
                <a:cs typeface="Cambria"/>
              </a:rPr>
              <a:t> MANAGEMENT</a:t>
            </a:r>
            <a:r>
              <a:rPr sz="2400" spc="275" dirty="0">
                <a:latin typeface="Cambria"/>
                <a:cs typeface="Cambria"/>
              </a:rPr>
              <a:t> </a:t>
            </a:r>
            <a:r>
              <a:rPr sz="2400" spc="250" dirty="0">
                <a:latin typeface="Cambria"/>
                <a:cs typeface="Cambria"/>
              </a:rPr>
              <a:t>ACTIVITIES</a:t>
            </a:r>
            <a:r>
              <a:rPr sz="2400" spc="300" dirty="0">
                <a:latin typeface="Cambria"/>
                <a:cs typeface="Cambria"/>
              </a:rPr>
              <a:t> </a:t>
            </a:r>
            <a:r>
              <a:rPr sz="2400" spc="275" dirty="0">
                <a:latin typeface="Cambria"/>
                <a:cs typeface="Cambria"/>
              </a:rPr>
              <a:t>AND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605"/>
              </a:spcBef>
            </a:pPr>
            <a:r>
              <a:rPr sz="2400" spc="254" dirty="0">
                <a:latin typeface="Cambria"/>
                <a:cs typeface="Cambria"/>
              </a:rPr>
              <a:t>INSTITUTIONS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628013"/>
            <a:ext cx="7849870" cy="3547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762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solidFill>
                  <a:srgbClr val="FF0000"/>
                </a:solidFill>
                <a:latin typeface="Cambria"/>
                <a:cs typeface="Cambria"/>
              </a:rPr>
              <a:t>Water</a:t>
            </a:r>
            <a:r>
              <a:rPr sz="2400" spc="10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90" dirty="0">
                <a:solidFill>
                  <a:srgbClr val="FF0000"/>
                </a:solidFill>
                <a:latin typeface="Cambria"/>
                <a:cs typeface="Cambria"/>
              </a:rPr>
              <a:t>Distribution:</a:t>
            </a:r>
            <a:r>
              <a:rPr sz="2400" spc="9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30" dirty="0">
                <a:latin typeface="Cambria"/>
                <a:cs typeface="Cambria"/>
              </a:rPr>
              <a:t>Capturing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4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distributing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110" dirty="0">
                <a:latin typeface="Cambria"/>
                <a:cs typeface="Cambria"/>
              </a:rPr>
              <a:t> 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an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irrigation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system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(also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called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operations)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5" dirty="0">
                <a:solidFill>
                  <a:srgbClr val="FF0000"/>
                </a:solidFill>
                <a:latin typeface="Cambria"/>
                <a:cs typeface="Cambria"/>
              </a:rPr>
              <a:t>Maintenance:   </a:t>
            </a:r>
            <a:r>
              <a:rPr sz="2400" spc="53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Repairing   </a:t>
            </a:r>
            <a:r>
              <a:rPr sz="2400" spc="55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  </a:t>
            </a:r>
            <a:r>
              <a:rPr sz="2400" spc="53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maintaining   </a:t>
            </a:r>
            <a:r>
              <a:rPr sz="2400" spc="50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  <a:spcBef>
                <a:spcPts val="5"/>
              </a:spcBef>
            </a:pPr>
            <a:r>
              <a:rPr sz="2400" spc="85" dirty="0">
                <a:latin typeface="Cambria"/>
                <a:cs typeface="Cambria"/>
              </a:rPr>
              <a:t>physical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structures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irrigation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system.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60" dirty="0">
                <a:solidFill>
                  <a:srgbClr val="FF0000"/>
                </a:solidFill>
                <a:latin typeface="Cambria"/>
                <a:cs typeface="Cambria"/>
              </a:rPr>
              <a:t>Resource</a:t>
            </a:r>
            <a:r>
              <a:rPr sz="2400" spc="40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65" dirty="0">
                <a:solidFill>
                  <a:srgbClr val="FF0000"/>
                </a:solidFill>
                <a:latin typeface="Cambria"/>
                <a:cs typeface="Cambria"/>
              </a:rPr>
              <a:t>mobilization:</a:t>
            </a:r>
            <a:r>
              <a:rPr sz="2400" spc="40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Raising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37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resources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needed</a:t>
            </a:r>
            <a:endParaRPr sz="24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</a:pP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operations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maintenance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40" dirty="0">
                <a:latin typeface="Cambria"/>
                <a:cs typeface="Cambria"/>
              </a:rPr>
              <a:t>(O&amp;M).</a:t>
            </a:r>
            <a:endParaRPr sz="24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solidFill>
                  <a:srgbClr val="FF0000"/>
                </a:solidFill>
                <a:latin typeface="Cambria"/>
                <a:cs typeface="Cambria"/>
              </a:rPr>
              <a:t>Conflict </a:t>
            </a:r>
            <a:r>
              <a:rPr sz="2400" spc="70" dirty="0">
                <a:solidFill>
                  <a:srgbClr val="FF0000"/>
                </a:solidFill>
                <a:latin typeface="Cambria"/>
                <a:cs typeface="Cambria"/>
              </a:rPr>
              <a:t>Resolution: </a:t>
            </a:r>
            <a:r>
              <a:rPr sz="2400" spc="80" dirty="0">
                <a:latin typeface="Cambria"/>
                <a:cs typeface="Cambria"/>
              </a:rPr>
              <a:t>Resolving </a:t>
            </a:r>
            <a:r>
              <a:rPr sz="2400" spc="50" dirty="0">
                <a:latin typeface="Cambria"/>
                <a:cs typeface="Cambria"/>
              </a:rPr>
              <a:t>conflicts </a:t>
            </a:r>
            <a:r>
              <a:rPr sz="2400" spc="90" dirty="0">
                <a:latin typeface="Cambria"/>
                <a:cs typeface="Cambria"/>
              </a:rPr>
              <a:t>among </a:t>
            </a:r>
            <a:r>
              <a:rPr sz="2400" spc="75" dirty="0">
                <a:latin typeface="Cambria"/>
                <a:cs typeface="Cambria"/>
              </a:rPr>
              <a:t>users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system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managers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over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above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three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items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above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45511" y="468833"/>
            <a:ext cx="349186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35" dirty="0">
                <a:latin typeface="Cambria"/>
                <a:cs typeface="Cambria"/>
              </a:rPr>
              <a:t>W</a:t>
            </a:r>
            <a:r>
              <a:rPr sz="2400" spc="235" dirty="0">
                <a:latin typeface="Cambria"/>
                <a:cs typeface="Cambria"/>
              </a:rPr>
              <a:t>ATER</a:t>
            </a:r>
            <a:r>
              <a:rPr sz="2400" spc="225" dirty="0">
                <a:latin typeface="Cambria"/>
                <a:cs typeface="Cambria"/>
              </a:rPr>
              <a:t> </a:t>
            </a:r>
            <a:r>
              <a:rPr sz="2400" spc="280" dirty="0">
                <a:latin typeface="Cambria"/>
                <a:cs typeface="Cambria"/>
              </a:rPr>
              <a:t>ALLOCATION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8644" y="1551432"/>
            <a:ext cx="7316470" cy="399034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7020" indent="-274320" algn="just">
              <a:lnSpc>
                <a:spcPct val="100000"/>
              </a:lnSpc>
              <a:spcBef>
                <a:spcPts val="7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40" dirty="0">
                <a:solidFill>
                  <a:srgbClr val="006FC0"/>
                </a:solidFill>
                <a:latin typeface="Cambria"/>
                <a:cs typeface="Cambria"/>
              </a:rPr>
              <a:t>What</a:t>
            </a:r>
            <a:r>
              <a:rPr sz="2400" spc="11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85" dirty="0">
                <a:solidFill>
                  <a:srgbClr val="006FC0"/>
                </a:solidFill>
                <a:latin typeface="Cambria"/>
                <a:cs typeface="Cambria"/>
              </a:rPr>
              <a:t>is</a:t>
            </a:r>
            <a:r>
              <a:rPr sz="2400" spc="10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75" dirty="0">
                <a:solidFill>
                  <a:srgbClr val="006FC0"/>
                </a:solidFill>
                <a:latin typeface="Cambria"/>
                <a:cs typeface="Cambria"/>
              </a:rPr>
              <a:t>water</a:t>
            </a:r>
            <a:r>
              <a:rPr sz="2400" spc="12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70" dirty="0">
                <a:solidFill>
                  <a:srgbClr val="006FC0"/>
                </a:solidFill>
                <a:latin typeface="Cambria"/>
                <a:cs typeface="Cambria"/>
              </a:rPr>
              <a:t>allocation?</a:t>
            </a:r>
            <a:endParaRPr sz="2400">
              <a:latin typeface="Cambria"/>
              <a:cs typeface="Cambria"/>
            </a:endParaRPr>
          </a:p>
          <a:p>
            <a:pPr marL="12700" marR="5080" indent="337820" algn="just">
              <a:lnSpc>
                <a:spcPct val="100000"/>
              </a:lnSpc>
              <a:spcBef>
                <a:spcPts val="605"/>
              </a:spcBef>
            </a:pPr>
            <a:r>
              <a:rPr sz="2400" spc="235" dirty="0">
                <a:latin typeface="Cambria"/>
                <a:cs typeface="Cambria"/>
              </a:rPr>
              <a:t>A </a:t>
            </a:r>
            <a:r>
              <a:rPr sz="2400" spc="70" dirty="0">
                <a:latin typeface="Cambria"/>
                <a:cs typeface="Cambria"/>
              </a:rPr>
              <a:t>water </a:t>
            </a:r>
            <a:r>
              <a:rPr sz="2400" spc="65" dirty="0">
                <a:latin typeface="Cambria"/>
                <a:cs typeface="Cambria"/>
              </a:rPr>
              <a:t>allocation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90" dirty="0">
                <a:latin typeface="Cambria"/>
                <a:cs typeface="Cambria"/>
              </a:rPr>
              <a:t>authority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110" dirty="0">
                <a:latin typeface="Cambria"/>
                <a:cs typeface="Cambria"/>
              </a:rPr>
              <a:t>take </a:t>
            </a:r>
            <a:r>
              <a:rPr sz="2400" spc="90" dirty="0">
                <a:latin typeface="Cambria"/>
                <a:cs typeface="Cambria"/>
              </a:rPr>
              <a:t>water,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90" dirty="0">
                <a:latin typeface="Cambria"/>
                <a:cs typeface="Cambria"/>
              </a:rPr>
              <a:t>entitlement </a:t>
            </a:r>
            <a:r>
              <a:rPr sz="2400" spc="10" dirty="0">
                <a:latin typeface="Cambria"/>
                <a:cs typeface="Cambria"/>
              </a:rPr>
              <a:t>to</a:t>
            </a:r>
            <a:r>
              <a:rPr sz="2400" spc="1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95" dirty="0">
                <a:latin typeface="Cambria"/>
                <a:cs typeface="Cambria"/>
              </a:rPr>
              <a:t>share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available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resource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catchment.</a:t>
            </a:r>
            <a:endParaRPr sz="2400">
              <a:latin typeface="Cambria"/>
              <a:cs typeface="Cambria"/>
            </a:endParaRPr>
          </a:p>
          <a:p>
            <a:pPr marL="287020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40" dirty="0">
                <a:solidFill>
                  <a:srgbClr val="006FC0"/>
                </a:solidFill>
                <a:latin typeface="Cambria"/>
                <a:cs typeface="Cambria"/>
              </a:rPr>
              <a:t>What</a:t>
            </a:r>
            <a:r>
              <a:rPr sz="2400" spc="11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90" dirty="0">
                <a:solidFill>
                  <a:srgbClr val="006FC0"/>
                </a:solidFill>
                <a:latin typeface="Cambria"/>
                <a:cs typeface="Cambria"/>
              </a:rPr>
              <a:t>is</a:t>
            </a:r>
            <a:r>
              <a:rPr sz="2400" spc="9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80" dirty="0">
                <a:solidFill>
                  <a:srgbClr val="006FC0"/>
                </a:solidFill>
                <a:latin typeface="Cambria"/>
                <a:cs typeface="Cambria"/>
              </a:rPr>
              <a:t>water</a:t>
            </a:r>
            <a:r>
              <a:rPr sz="2400" spc="12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90" dirty="0">
                <a:solidFill>
                  <a:srgbClr val="006FC0"/>
                </a:solidFill>
                <a:latin typeface="Cambria"/>
                <a:cs typeface="Cambria"/>
              </a:rPr>
              <a:t>entitlement?</a:t>
            </a:r>
            <a:endParaRPr sz="2400">
              <a:latin typeface="Cambria"/>
              <a:cs typeface="Cambria"/>
            </a:endParaRPr>
          </a:p>
          <a:p>
            <a:pPr marL="12700" marR="5080" indent="337820" algn="just">
              <a:lnSpc>
                <a:spcPct val="100000"/>
              </a:lnSpc>
              <a:spcBef>
                <a:spcPts val="605"/>
              </a:spcBef>
            </a:pPr>
            <a:r>
              <a:rPr sz="2400" spc="235" dirty="0">
                <a:latin typeface="Cambria"/>
                <a:cs typeface="Cambria"/>
              </a:rPr>
              <a:t>A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55" dirty="0">
                <a:latin typeface="Cambria"/>
                <a:cs typeface="Cambria"/>
              </a:rPr>
              <a:t>access </a:t>
            </a:r>
            <a:r>
              <a:rPr sz="2400" spc="95" dirty="0">
                <a:latin typeface="Cambria"/>
                <a:cs typeface="Cambria"/>
              </a:rPr>
              <a:t>entitlement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50" dirty="0">
                <a:latin typeface="Cambria"/>
                <a:cs typeface="Cambria"/>
              </a:rPr>
              <a:t>ongoing </a:t>
            </a:r>
            <a:r>
              <a:rPr sz="2400" spc="100" dirty="0">
                <a:latin typeface="Cambria"/>
                <a:cs typeface="Cambria"/>
              </a:rPr>
              <a:t>right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70" dirty="0">
                <a:latin typeface="Cambria"/>
                <a:cs typeface="Cambria"/>
              </a:rPr>
              <a:t>exclusive </a:t>
            </a:r>
            <a:r>
              <a:rPr sz="2400" spc="90" dirty="0">
                <a:latin typeface="Cambria"/>
                <a:cs typeface="Cambria"/>
              </a:rPr>
              <a:t>share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80" dirty="0">
                <a:latin typeface="Cambria"/>
                <a:cs typeface="Cambria"/>
              </a:rPr>
              <a:t>water </a:t>
            </a:r>
            <a:r>
              <a:rPr sz="2400" spc="45" dirty="0">
                <a:latin typeface="Cambria"/>
                <a:cs typeface="Cambria"/>
              </a:rPr>
              <a:t>from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35" dirty="0">
                <a:latin typeface="Cambria"/>
                <a:cs typeface="Cambria"/>
              </a:rPr>
              <a:t>resource 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(named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‘consumptive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-30" dirty="0">
                <a:latin typeface="Cambria"/>
                <a:cs typeface="Cambria"/>
              </a:rPr>
              <a:t>pool’)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defined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relevant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management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plan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(known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as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‘water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allocation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plan’).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545033"/>
            <a:ext cx="69240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80" dirty="0">
                <a:latin typeface="Cambria"/>
                <a:cs typeface="Cambria"/>
              </a:rPr>
              <a:t>W</a:t>
            </a:r>
            <a:r>
              <a:rPr sz="2400" spc="280" dirty="0">
                <a:latin typeface="Cambria"/>
                <a:cs typeface="Cambria"/>
              </a:rPr>
              <a:t>HY</a:t>
            </a:r>
            <a:r>
              <a:rPr sz="2400" spc="290" dirty="0">
                <a:latin typeface="Cambria"/>
                <a:cs typeface="Cambria"/>
              </a:rPr>
              <a:t> DO</a:t>
            </a:r>
            <a:r>
              <a:rPr sz="2400" spc="280" dirty="0">
                <a:latin typeface="Cambria"/>
                <a:cs typeface="Cambria"/>
              </a:rPr>
              <a:t> </a:t>
            </a:r>
            <a:r>
              <a:rPr sz="2400" spc="245" dirty="0">
                <a:latin typeface="Cambria"/>
                <a:cs typeface="Cambria"/>
              </a:rPr>
              <a:t>WE</a:t>
            </a:r>
            <a:r>
              <a:rPr sz="2400" spc="300" dirty="0">
                <a:latin typeface="Cambria"/>
                <a:cs typeface="Cambria"/>
              </a:rPr>
              <a:t> </a:t>
            </a:r>
            <a:r>
              <a:rPr sz="2400" spc="320" dirty="0">
                <a:latin typeface="Cambria"/>
                <a:cs typeface="Cambria"/>
              </a:rPr>
              <a:t>NEED</a:t>
            </a:r>
            <a:r>
              <a:rPr sz="2400" spc="310" dirty="0">
                <a:latin typeface="Cambria"/>
                <a:cs typeface="Cambria"/>
              </a:rPr>
              <a:t> </a:t>
            </a:r>
            <a:r>
              <a:rPr sz="2400" spc="240" dirty="0">
                <a:latin typeface="Cambria"/>
                <a:cs typeface="Cambria"/>
              </a:rPr>
              <a:t>TO</a:t>
            </a:r>
            <a:r>
              <a:rPr sz="2400" spc="285" dirty="0">
                <a:latin typeface="Cambria"/>
                <a:cs typeface="Cambria"/>
              </a:rPr>
              <a:t> ALLOCATE</a:t>
            </a:r>
            <a:r>
              <a:rPr sz="2400" spc="310" dirty="0">
                <a:latin typeface="Cambria"/>
                <a:cs typeface="Cambria"/>
              </a:rPr>
              <a:t> </a:t>
            </a:r>
            <a:r>
              <a:rPr sz="2400" spc="200" dirty="0">
                <a:latin typeface="Cambria"/>
                <a:cs typeface="Cambria"/>
              </a:rPr>
              <a:t>WATER</a:t>
            </a:r>
            <a:r>
              <a:rPr sz="3000" spc="200" dirty="0">
                <a:latin typeface="Cambria"/>
                <a:cs typeface="Cambria"/>
              </a:rPr>
              <a:t>?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399793"/>
            <a:ext cx="7124065" cy="296735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9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85" dirty="0">
                <a:latin typeface="Cambria"/>
                <a:cs typeface="Cambria"/>
              </a:rPr>
              <a:t>There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has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always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been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conflict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over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water.</a:t>
            </a:r>
            <a:endParaRPr sz="2400">
              <a:latin typeface="Cambria"/>
              <a:cs typeface="Cambria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75" dirty="0">
                <a:latin typeface="Cambria"/>
                <a:cs typeface="Cambria"/>
              </a:rPr>
              <a:t>At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first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there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plenty, </a:t>
            </a:r>
            <a:r>
              <a:rPr sz="2400" spc="100" dirty="0">
                <a:latin typeface="Cambria"/>
                <a:cs typeface="Cambria"/>
              </a:rPr>
              <a:t>then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shortage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develops</a:t>
            </a:r>
            <a:endParaRPr sz="2400">
              <a:latin typeface="Cambria"/>
              <a:cs typeface="Cambria"/>
            </a:endParaRPr>
          </a:p>
          <a:p>
            <a:pPr marL="287020">
              <a:lnSpc>
                <a:spcPct val="100000"/>
              </a:lnSpc>
              <a:spcBef>
                <a:spcPts val="5"/>
              </a:spcBef>
            </a:pPr>
            <a:r>
              <a:rPr sz="2400" spc="65" dirty="0">
                <a:latin typeface="Cambria"/>
                <a:cs typeface="Cambria"/>
              </a:rPr>
              <a:t>due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to:</a:t>
            </a:r>
            <a:endParaRPr sz="2400">
              <a:latin typeface="Cambria"/>
              <a:cs typeface="Cambria"/>
            </a:endParaRPr>
          </a:p>
          <a:p>
            <a:pPr marL="12700" marR="5003800">
              <a:lnSpc>
                <a:spcPct val="120800"/>
              </a:lnSpc>
              <a:tabLst>
                <a:tab pos="1633220" algn="l"/>
              </a:tabLst>
            </a:pPr>
            <a:r>
              <a:rPr sz="2400" spc="105" dirty="0">
                <a:latin typeface="Cambria"/>
                <a:cs typeface="Cambria"/>
              </a:rPr>
              <a:t>1.Drought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2</a:t>
            </a:r>
            <a:r>
              <a:rPr sz="2400" spc="145" dirty="0">
                <a:latin typeface="Cambria"/>
                <a:cs typeface="Cambria"/>
              </a:rPr>
              <a:t>.</a:t>
            </a:r>
            <a:r>
              <a:rPr sz="2400" spc="235" dirty="0">
                <a:latin typeface="Cambria"/>
                <a:cs typeface="Cambria"/>
              </a:rPr>
              <a:t>I</a:t>
            </a:r>
            <a:r>
              <a:rPr sz="2400" spc="75" dirty="0">
                <a:latin typeface="Cambria"/>
                <a:cs typeface="Cambria"/>
              </a:rPr>
              <a:t>n</a:t>
            </a:r>
            <a:r>
              <a:rPr sz="2400" spc="45" dirty="0">
                <a:latin typeface="Cambria"/>
                <a:cs typeface="Cambria"/>
              </a:rPr>
              <a:t>c</a:t>
            </a:r>
            <a:r>
              <a:rPr sz="2400" spc="60" dirty="0">
                <a:latin typeface="Cambria"/>
                <a:cs typeface="Cambria"/>
              </a:rPr>
              <a:t>r</a:t>
            </a:r>
            <a:r>
              <a:rPr sz="2400" spc="55" dirty="0">
                <a:latin typeface="Cambria"/>
                <a:cs typeface="Cambria"/>
              </a:rPr>
              <a:t>e</a:t>
            </a:r>
            <a:r>
              <a:rPr sz="2400" spc="40" dirty="0">
                <a:latin typeface="Cambria"/>
                <a:cs typeface="Cambria"/>
              </a:rPr>
              <a:t>s</a:t>
            </a:r>
            <a:r>
              <a:rPr sz="2400" spc="35" dirty="0">
                <a:latin typeface="Cambria"/>
                <a:cs typeface="Cambria"/>
              </a:rPr>
              <a:t>ed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25" dirty="0">
                <a:latin typeface="Cambria"/>
                <a:cs typeface="Cambria"/>
              </a:rPr>
              <a:t>u</a:t>
            </a:r>
            <a:r>
              <a:rPr sz="2400" spc="80" dirty="0">
                <a:latin typeface="Cambria"/>
                <a:cs typeface="Cambria"/>
              </a:rPr>
              <a:t>s</a:t>
            </a:r>
            <a:r>
              <a:rPr sz="2400" spc="30" dirty="0">
                <a:latin typeface="Cambria"/>
                <a:cs typeface="Cambria"/>
              </a:rPr>
              <a:t>e</a:t>
            </a:r>
            <a:endParaRPr sz="2400">
              <a:latin typeface="Cambria"/>
              <a:cs typeface="Cambria"/>
            </a:endParaRPr>
          </a:p>
          <a:p>
            <a:pPr marL="287020" marR="5080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235" dirty="0">
                <a:latin typeface="Cambria"/>
                <a:cs typeface="Cambria"/>
              </a:rPr>
              <a:t>A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system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must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be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developed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that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allows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users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to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share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resources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661922" y="545033"/>
            <a:ext cx="506031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315" dirty="0">
                <a:latin typeface="Cambria"/>
                <a:cs typeface="Cambria"/>
              </a:rPr>
              <a:t>R</a:t>
            </a:r>
            <a:r>
              <a:rPr sz="2400" spc="315" dirty="0">
                <a:latin typeface="Cambria"/>
                <a:cs typeface="Cambria"/>
              </a:rPr>
              <a:t>OLE</a:t>
            </a:r>
            <a:r>
              <a:rPr sz="2400" spc="290" dirty="0">
                <a:latin typeface="Cambria"/>
                <a:cs typeface="Cambria"/>
              </a:rPr>
              <a:t> </a:t>
            </a:r>
            <a:r>
              <a:rPr sz="2400" spc="310" dirty="0">
                <a:latin typeface="Cambria"/>
                <a:cs typeface="Cambria"/>
              </a:rPr>
              <a:t>OF</a:t>
            </a:r>
            <a:r>
              <a:rPr sz="2400" spc="285" dirty="0">
                <a:latin typeface="Cambria"/>
                <a:cs typeface="Cambria"/>
              </a:rPr>
              <a:t> </a:t>
            </a:r>
            <a:r>
              <a:rPr sz="2400" spc="225" dirty="0">
                <a:latin typeface="Cambria"/>
                <a:cs typeface="Cambria"/>
              </a:rPr>
              <a:t>WATER</a:t>
            </a:r>
            <a:r>
              <a:rPr sz="2400" spc="325" dirty="0">
                <a:latin typeface="Cambria"/>
                <a:cs typeface="Cambria"/>
              </a:rPr>
              <a:t> </a:t>
            </a:r>
            <a:r>
              <a:rPr sz="3000" spc="280" dirty="0">
                <a:latin typeface="Cambria"/>
                <a:cs typeface="Cambria"/>
              </a:rPr>
              <a:t>A</a:t>
            </a:r>
            <a:r>
              <a:rPr sz="2400" spc="280" dirty="0">
                <a:latin typeface="Cambria"/>
                <a:cs typeface="Cambria"/>
              </a:rPr>
              <a:t>LLOCATION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399413"/>
            <a:ext cx="7927340" cy="3837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0" dirty="0">
                <a:latin typeface="Cambria"/>
                <a:cs typeface="Cambria"/>
              </a:rPr>
              <a:t>Water </a:t>
            </a:r>
            <a:r>
              <a:rPr sz="2400" spc="70" dirty="0">
                <a:latin typeface="Cambria"/>
                <a:cs typeface="Cambria"/>
              </a:rPr>
              <a:t>allocation </a:t>
            </a:r>
            <a:r>
              <a:rPr sz="2400" spc="85" dirty="0">
                <a:latin typeface="Cambria"/>
                <a:cs typeface="Cambria"/>
              </a:rPr>
              <a:t>is the </a:t>
            </a:r>
            <a:r>
              <a:rPr sz="2400" spc="25" dirty="0">
                <a:latin typeface="Cambria"/>
                <a:cs typeface="Cambria"/>
              </a:rPr>
              <a:t>process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5" dirty="0">
                <a:latin typeface="Cambria"/>
                <a:cs typeface="Cambria"/>
              </a:rPr>
              <a:t>of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sharing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80" dirty="0">
                <a:latin typeface="Cambria"/>
                <a:cs typeface="Cambria"/>
              </a:rPr>
              <a:t>limited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natural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between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different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regions</a:t>
            </a:r>
            <a:r>
              <a:rPr sz="2400" spc="65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competing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users.</a:t>
            </a:r>
            <a:endParaRPr sz="2400">
              <a:latin typeface="Cambria"/>
              <a:cs typeface="Cambria"/>
            </a:endParaRPr>
          </a:p>
          <a:p>
            <a:pPr marL="287020" marR="6985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60" dirty="0">
                <a:latin typeface="Cambria"/>
                <a:cs typeface="Cambria"/>
              </a:rPr>
              <a:t>It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spc="16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process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made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necessary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when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natural 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distribution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00" dirty="0">
                <a:latin typeface="Cambria"/>
                <a:cs typeface="Cambria"/>
              </a:rPr>
              <a:t>availability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95" dirty="0">
                <a:latin typeface="Cambria"/>
                <a:cs typeface="Cambria"/>
              </a:rPr>
              <a:t>fails </a:t>
            </a:r>
            <a:r>
              <a:rPr sz="2400" spc="10" dirty="0">
                <a:latin typeface="Cambria"/>
                <a:cs typeface="Cambria"/>
              </a:rPr>
              <a:t>to </a:t>
            </a:r>
            <a:r>
              <a:rPr sz="2400" spc="75" dirty="0">
                <a:latin typeface="Cambria"/>
                <a:cs typeface="Cambria"/>
              </a:rPr>
              <a:t>meet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needs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125" dirty="0">
                <a:latin typeface="Cambria"/>
                <a:cs typeface="Cambria"/>
              </a:rPr>
              <a:t>all </a:t>
            </a:r>
            <a:r>
              <a:rPr sz="2400" spc="80" dirty="0">
                <a:latin typeface="Cambria"/>
                <a:cs typeface="Cambria"/>
              </a:rPr>
              <a:t>water </a:t>
            </a:r>
            <a:r>
              <a:rPr sz="2400" spc="70" dirty="0">
                <a:latin typeface="Cambria"/>
                <a:cs typeface="Cambria"/>
              </a:rPr>
              <a:t>users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80" dirty="0">
                <a:latin typeface="Cambria"/>
                <a:cs typeface="Cambria"/>
              </a:rPr>
              <a:t>terms </a:t>
            </a:r>
            <a:r>
              <a:rPr sz="2400" dirty="0">
                <a:latin typeface="Cambria"/>
                <a:cs typeface="Cambria"/>
              </a:rPr>
              <a:t>of </a:t>
            </a:r>
            <a:r>
              <a:rPr sz="2400" spc="110" dirty="0">
                <a:latin typeface="Cambria"/>
                <a:cs typeface="Cambria"/>
              </a:rPr>
              <a:t>quantity, </a:t>
            </a:r>
            <a:r>
              <a:rPr sz="2400" spc="105" dirty="0">
                <a:latin typeface="Cambria"/>
                <a:cs typeface="Cambria"/>
              </a:rPr>
              <a:t>quality, </a:t>
            </a:r>
            <a:r>
              <a:rPr sz="2400" spc="110" dirty="0">
                <a:latin typeface="Cambria"/>
                <a:cs typeface="Cambria"/>
              </a:rPr>
              <a:t> timing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availability</a:t>
            </a:r>
            <a:endParaRPr sz="2400">
              <a:latin typeface="Cambria"/>
              <a:cs typeface="Cambria"/>
            </a:endParaRPr>
          </a:p>
          <a:p>
            <a:pPr marL="287020" marR="11430" indent="-274320" algn="just">
              <a:lnSpc>
                <a:spcPct val="100000"/>
              </a:lnSpc>
              <a:spcBef>
                <a:spcPts val="6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65" dirty="0">
                <a:latin typeface="Cambria"/>
                <a:cs typeface="Cambria"/>
              </a:rPr>
              <a:t>In </a:t>
            </a:r>
            <a:r>
              <a:rPr sz="2400" spc="75" dirty="0">
                <a:latin typeface="Cambria"/>
                <a:cs typeface="Cambria"/>
              </a:rPr>
              <a:t>simple </a:t>
            </a:r>
            <a:r>
              <a:rPr sz="2400" spc="95" dirty="0">
                <a:latin typeface="Cambria"/>
                <a:cs typeface="Cambria"/>
              </a:rPr>
              <a:t>terms, </a:t>
            </a:r>
            <a:r>
              <a:rPr sz="2400" spc="110" dirty="0">
                <a:latin typeface="Cambria"/>
                <a:cs typeface="Cambria"/>
              </a:rPr>
              <a:t>it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100" dirty="0">
                <a:latin typeface="Cambria"/>
                <a:cs typeface="Cambria"/>
              </a:rPr>
              <a:t>mechanism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80" dirty="0">
                <a:latin typeface="Cambria"/>
                <a:cs typeface="Cambria"/>
              </a:rPr>
              <a:t>determining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who </a:t>
            </a:r>
            <a:r>
              <a:rPr sz="2400" spc="95" dirty="0">
                <a:latin typeface="Cambria"/>
                <a:cs typeface="Cambria"/>
              </a:rPr>
              <a:t>can </a:t>
            </a:r>
            <a:r>
              <a:rPr sz="2400" spc="120" dirty="0">
                <a:latin typeface="Cambria"/>
                <a:cs typeface="Cambria"/>
              </a:rPr>
              <a:t>take </a:t>
            </a:r>
            <a:r>
              <a:rPr sz="2400" spc="90" dirty="0">
                <a:latin typeface="Cambria"/>
                <a:cs typeface="Cambria"/>
              </a:rPr>
              <a:t>water, </a:t>
            </a:r>
            <a:r>
              <a:rPr sz="2400" spc="25" dirty="0">
                <a:latin typeface="Cambria"/>
                <a:cs typeface="Cambria"/>
              </a:rPr>
              <a:t>how </a:t>
            </a:r>
            <a:r>
              <a:rPr sz="2400" spc="100" dirty="0">
                <a:latin typeface="Cambria"/>
                <a:cs typeface="Cambria"/>
              </a:rPr>
              <a:t>much </a:t>
            </a:r>
            <a:r>
              <a:rPr sz="2400" spc="90" dirty="0">
                <a:latin typeface="Cambria"/>
                <a:cs typeface="Cambria"/>
              </a:rPr>
              <a:t>they </a:t>
            </a:r>
            <a:r>
              <a:rPr sz="2400" spc="95" dirty="0">
                <a:latin typeface="Cambria"/>
                <a:cs typeface="Cambria"/>
              </a:rPr>
              <a:t>can </a:t>
            </a:r>
            <a:r>
              <a:rPr sz="2400" spc="120" dirty="0">
                <a:latin typeface="Cambria"/>
                <a:cs typeface="Cambria"/>
              </a:rPr>
              <a:t>take, </a:t>
            </a:r>
            <a:r>
              <a:rPr sz="2400" spc="45" dirty="0">
                <a:latin typeface="Cambria"/>
                <a:cs typeface="Cambria"/>
              </a:rPr>
              <a:t>from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which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location,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when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what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purpose.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320546" y="362534"/>
            <a:ext cx="635444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spc="290" dirty="0">
                <a:latin typeface="Cambria"/>
                <a:cs typeface="Cambria"/>
              </a:rPr>
              <a:t>T</a:t>
            </a:r>
            <a:r>
              <a:rPr sz="2400" spc="290" dirty="0">
                <a:latin typeface="Cambria"/>
                <a:cs typeface="Cambria"/>
              </a:rPr>
              <a:t>EN</a:t>
            </a:r>
            <a:r>
              <a:rPr sz="2400" spc="310" dirty="0">
                <a:latin typeface="Cambria"/>
                <a:cs typeface="Cambria"/>
              </a:rPr>
              <a:t> </a:t>
            </a:r>
            <a:r>
              <a:rPr sz="2400" spc="330" dirty="0">
                <a:latin typeface="Cambria"/>
                <a:cs typeface="Cambria"/>
              </a:rPr>
              <a:t>GOLDEN</a:t>
            </a:r>
            <a:r>
              <a:rPr sz="2400" spc="260" dirty="0">
                <a:latin typeface="Cambria"/>
                <a:cs typeface="Cambria"/>
              </a:rPr>
              <a:t> </a:t>
            </a:r>
            <a:r>
              <a:rPr sz="2400" spc="325" dirty="0">
                <a:latin typeface="Cambria"/>
                <a:cs typeface="Cambria"/>
              </a:rPr>
              <a:t>RULES</a:t>
            </a:r>
            <a:r>
              <a:rPr sz="2400" spc="300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OF</a:t>
            </a:r>
            <a:r>
              <a:rPr sz="2400" spc="275" dirty="0">
                <a:latin typeface="Cambria"/>
                <a:cs typeface="Cambria"/>
              </a:rPr>
              <a:t> </a:t>
            </a:r>
            <a:r>
              <a:rPr sz="2400" spc="265" dirty="0">
                <a:latin typeface="Cambria"/>
                <a:cs typeface="Cambria"/>
              </a:rPr>
              <a:t>BASIN</a:t>
            </a:r>
            <a:r>
              <a:rPr sz="2400" spc="295" dirty="0">
                <a:latin typeface="Cambria"/>
                <a:cs typeface="Cambria"/>
              </a:rPr>
              <a:t> </a:t>
            </a:r>
            <a:r>
              <a:rPr sz="2400" spc="229" dirty="0">
                <a:latin typeface="Cambria"/>
                <a:cs typeface="Cambria"/>
              </a:rPr>
              <a:t>WATER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000" spc="280" dirty="0">
                <a:latin typeface="Cambria"/>
                <a:cs typeface="Cambria"/>
              </a:rPr>
              <a:t>A</a:t>
            </a:r>
            <a:r>
              <a:rPr sz="2400" spc="280" dirty="0">
                <a:latin typeface="Cambria"/>
                <a:cs typeface="Cambria"/>
              </a:rPr>
              <a:t>LLOCATION</a:t>
            </a:r>
            <a:r>
              <a:rPr sz="3000" spc="280" dirty="0">
                <a:latin typeface="Cambria"/>
                <a:cs typeface="Cambria"/>
              </a:rPr>
              <a:t>.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591436"/>
            <a:ext cx="8003540" cy="464820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87020" marR="5080" indent="-274320" algn="just">
              <a:lnSpc>
                <a:spcPct val="90000"/>
              </a:lnSpc>
              <a:spcBef>
                <a:spcPts val="38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90" dirty="0">
                <a:solidFill>
                  <a:srgbClr val="001F5F"/>
                </a:solidFill>
                <a:latin typeface="Cambria"/>
                <a:cs typeface="Cambria"/>
              </a:rPr>
              <a:t>Rule1: </a:t>
            </a:r>
            <a:r>
              <a:rPr sz="2400" spc="165" dirty="0">
                <a:latin typeface="Cambria"/>
                <a:cs typeface="Cambria"/>
              </a:rPr>
              <a:t>In </a:t>
            </a:r>
            <a:r>
              <a:rPr sz="2400" spc="90" dirty="0">
                <a:latin typeface="Cambria"/>
                <a:cs typeface="Cambria"/>
              </a:rPr>
              <a:t>basins </a:t>
            </a:r>
            <a:r>
              <a:rPr sz="2400" spc="45" dirty="0">
                <a:latin typeface="Cambria"/>
                <a:cs typeface="Cambria"/>
              </a:rPr>
              <a:t>where 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50" dirty="0">
                <a:latin typeface="Cambria"/>
                <a:cs typeface="Cambria"/>
              </a:rPr>
              <a:t>becoming </a:t>
            </a:r>
            <a:r>
              <a:rPr sz="2400" spc="75" dirty="0">
                <a:latin typeface="Cambria"/>
                <a:cs typeface="Cambria"/>
              </a:rPr>
              <a:t>stressed, </a:t>
            </a:r>
            <a:r>
              <a:rPr sz="2400" spc="114" dirty="0">
                <a:latin typeface="Cambria"/>
                <a:cs typeface="Cambria"/>
              </a:rPr>
              <a:t>it 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is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important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link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allocation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planning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broader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Social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environmental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750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economic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development 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planning.</a:t>
            </a:r>
            <a:endParaRPr sz="2400">
              <a:latin typeface="Cambria"/>
              <a:cs typeface="Cambria"/>
            </a:endParaRPr>
          </a:p>
          <a:p>
            <a:pPr marL="287020" marR="11430" indent="-274320" algn="just">
              <a:lnSpc>
                <a:spcPts val="2590"/>
              </a:lnSpc>
              <a:spcBef>
                <a:spcPts val="64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400" spc="10" dirty="0">
                <a:solidFill>
                  <a:srgbClr val="001F5F"/>
                </a:solidFill>
                <a:latin typeface="Cambria"/>
                <a:cs typeface="Cambria"/>
              </a:rPr>
              <a:t>2:  </a:t>
            </a:r>
            <a:r>
              <a:rPr sz="2400" spc="90" dirty="0">
                <a:latin typeface="Cambria"/>
                <a:cs typeface="Cambria"/>
              </a:rPr>
              <a:t>Successful basin </a:t>
            </a:r>
            <a:r>
              <a:rPr sz="2400" spc="70" dirty="0">
                <a:latin typeface="Cambria"/>
                <a:cs typeface="Cambria"/>
              </a:rPr>
              <a:t>allocation </a:t>
            </a:r>
            <a:r>
              <a:rPr sz="2400" spc="30" dirty="0">
                <a:latin typeface="Cambria"/>
                <a:cs typeface="Cambria"/>
              </a:rPr>
              <a:t>processes  </a:t>
            </a:r>
            <a:r>
              <a:rPr sz="2400" spc="45" dirty="0">
                <a:latin typeface="Cambria"/>
                <a:cs typeface="Cambria"/>
              </a:rPr>
              <a:t>depend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existence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adequate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institutional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capacity.</a:t>
            </a:r>
            <a:endParaRPr sz="2400">
              <a:latin typeface="Cambria"/>
              <a:cs typeface="Cambria"/>
            </a:endParaRPr>
          </a:p>
          <a:p>
            <a:pPr marL="287020" marR="6985" indent="-274320" algn="just">
              <a:lnSpc>
                <a:spcPct val="90100"/>
              </a:lnSpc>
              <a:spcBef>
                <a:spcPts val="56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400" spc="20" dirty="0">
                <a:solidFill>
                  <a:srgbClr val="001F5F"/>
                </a:solidFill>
                <a:latin typeface="Cambria"/>
                <a:cs typeface="Cambria"/>
              </a:rPr>
              <a:t>3: </a:t>
            </a:r>
            <a:r>
              <a:rPr sz="2400" spc="114" dirty="0">
                <a:latin typeface="Cambria"/>
                <a:cs typeface="Cambria"/>
              </a:rPr>
              <a:t>The </a:t>
            </a:r>
            <a:r>
              <a:rPr sz="2400" spc="50" dirty="0">
                <a:latin typeface="Cambria"/>
                <a:cs typeface="Cambria"/>
              </a:rPr>
              <a:t>degree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65" dirty="0">
                <a:latin typeface="Cambria"/>
                <a:cs typeface="Cambria"/>
              </a:rPr>
              <a:t>complexity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65" dirty="0">
                <a:latin typeface="Cambria"/>
                <a:cs typeface="Cambria"/>
              </a:rPr>
              <a:t>allocation </a:t>
            </a:r>
            <a:r>
              <a:rPr sz="2400" spc="105" dirty="0">
                <a:latin typeface="Cambria"/>
                <a:cs typeface="Cambria"/>
              </a:rPr>
              <a:t>plan 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should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reflect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complexity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challenges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basin.</a:t>
            </a:r>
            <a:endParaRPr sz="2400">
              <a:latin typeface="Cambria"/>
              <a:cs typeface="Cambria"/>
            </a:endParaRPr>
          </a:p>
          <a:p>
            <a:pPr marL="287020" marR="6985" indent="-274320" algn="just">
              <a:lnSpc>
                <a:spcPts val="2590"/>
              </a:lnSpc>
              <a:spcBef>
                <a:spcPts val="64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400" spc="20" dirty="0">
                <a:solidFill>
                  <a:srgbClr val="001F5F"/>
                </a:solidFill>
                <a:latin typeface="Cambria"/>
                <a:cs typeface="Cambria"/>
              </a:rPr>
              <a:t>4: </a:t>
            </a:r>
            <a:r>
              <a:rPr sz="2400" spc="80" dirty="0">
                <a:latin typeface="Cambria"/>
                <a:cs typeface="Cambria"/>
              </a:rPr>
              <a:t>Considerable </a:t>
            </a:r>
            <a:r>
              <a:rPr sz="2400" spc="60" dirty="0">
                <a:latin typeface="Cambria"/>
                <a:cs typeface="Cambria"/>
              </a:rPr>
              <a:t>care </a:t>
            </a:r>
            <a:r>
              <a:rPr sz="2400" spc="85" dirty="0">
                <a:latin typeface="Cambria"/>
                <a:cs typeface="Cambria"/>
              </a:rPr>
              <a:t>is </a:t>
            </a:r>
            <a:r>
              <a:rPr sz="2400" spc="60" dirty="0">
                <a:latin typeface="Cambria"/>
                <a:cs typeface="Cambria"/>
              </a:rPr>
              <a:t>required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80" dirty="0">
                <a:latin typeface="Cambria"/>
                <a:cs typeface="Cambria"/>
              </a:rPr>
              <a:t>defining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 amount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available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allocation.</a:t>
            </a:r>
            <a:endParaRPr sz="2400">
              <a:latin typeface="Cambria"/>
              <a:cs typeface="Cambria"/>
            </a:endParaRPr>
          </a:p>
          <a:p>
            <a:pPr marL="287020" marR="6350" indent="-274320" algn="just">
              <a:lnSpc>
                <a:spcPts val="259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25" dirty="0">
                <a:solidFill>
                  <a:srgbClr val="001F5F"/>
                </a:solidFill>
                <a:latin typeface="Cambria"/>
                <a:cs typeface="Cambria"/>
              </a:rPr>
              <a:t>Rule</a:t>
            </a:r>
            <a:r>
              <a:rPr sz="2400" spc="1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Cambria"/>
                <a:cs typeface="Cambria"/>
              </a:rPr>
              <a:t>5:</a:t>
            </a:r>
            <a:r>
              <a:rPr sz="2400" spc="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Environmental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need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70" dirty="0">
                <a:latin typeface="Cambria"/>
                <a:cs typeface="Cambria"/>
              </a:rPr>
              <a:t>foundation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which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basin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allocation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Planning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should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be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built.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283969" y="316433"/>
            <a:ext cx="635444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spc="290" dirty="0">
                <a:latin typeface="Cambria"/>
                <a:cs typeface="Cambria"/>
              </a:rPr>
              <a:t>T</a:t>
            </a:r>
            <a:r>
              <a:rPr sz="2400" spc="290" dirty="0">
                <a:latin typeface="Cambria"/>
                <a:cs typeface="Cambria"/>
              </a:rPr>
              <a:t>EN</a:t>
            </a:r>
            <a:r>
              <a:rPr sz="2400" spc="310" dirty="0">
                <a:latin typeface="Cambria"/>
                <a:cs typeface="Cambria"/>
              </a:rPr>
              <a:t> </a:t>
            </a:r>
            <a:r>
              <a:rPr sz="2400" spc="330" dirty="0">
                <a:latin typeface="Cambria"/>
                <a:cs typeface="Cambria"/>
              </a:rPr>
              <a:t>GOLDEN</a:t>
            </a:r>
            <a:r>
              <a:rPr sz="2400" spc="260" dirty="0">
                <a:latin typeface="Cambria"/>
                <a:cs typeface="Cambria"/>
              </a:rPr>
              <a:t> </a:t>
            </a:r>
            <a:r>
              <a:rPr sz="2400" spc="325" dirty="0">
                <a:latin typeface="Cambria"/>
                <a:cs typeface="Cambria"/>
              </a:rPr>
              <a:t>RULES</a:t>
            </a:r>
            <a:r>
              <a:rPr sz="2400" spc="300" dirty="0">
                <a:latin typeface="Cambria"/>
                <a:cs typeface="Cambria"/>
              </a:rPr>
              <a:t> </a:t>
            </a:r>
            <a:r>
              <a:rPr sz="2400" spc="305" dirty="0">
                <a:latin typeface="Cambria"/>
                <a:cs typeface="Cambria"/>
              </a:rPr>
              <a:t>OF</a:t>
            </a:r>
            <a:r>
              <a:rPr sz="2400" spc="275" dirty="0">
                <a:latin typeface="Cambria"/>
                <a:cs typeface="Cambria"/>
              </a:rPr>
              <a:t> </a:t>
            </a:r>
            <a:r>
              <a:rPr sz="2400" spc="265" dirty="0">
                <a:latin typeface="Cambria"/>
                <a:cs typeface="Cambria"/>
              </a:rPr>
              <a:t>BASIN</a:t>
            </a:r>
            <a:r>
              <a:rPr sz="2400" spc="295" dirty="0">
                <a:latin typeface="Cambria"/>
                <a:cs typeface="Cambria"/>
              </a:rPr>
              <a:t> </a:t>
            </a:r>
            <a:r>
              <a:rPr sz="2400" spc="229" dirty="0">
                <a:latin typeface="Cambria"/>
                <a:cs typeface="Cambria"/>
              </a:rPr>
              <a:t>WATER</a:t>
            </a:r>
            <a:endParaRPr sz="24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000" spc="280" dirty="0">
                <a:latin typeface="Cambria"/>
                <a:cs typeface="Cambria"/>
              </a:rPr>
              <a:t>A</a:t>
            </a:r>
            <a:r>
              <a:rPr sz="2400" spc="280" dirty="0">
                <a:latin typeface="Cambria"/>
                <a:cs typeface="Cambria"/>
              </a:rPr>
              <a:t>LLOCATION</a:t>
            </a:r>
            <a:r>
              <a:rPr sz="3000" spc="280" dirty="0">
                <a:latin typeface="Cambria"/>
                <a:cs typeface="Cambria"/>
              </a:rPr>
              <a:t>.</a:t>
            </a:r>
            <a:endParaRPr sz="30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704212"/>
            <a:ext cx="8230234" cy="4356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marR="5715" indent="-274955" algn="just">
              <a:lnSpc>
                <a:spcPct val="100000"/>
              </a:lnSpc>
              <a:spcBef>
                <a:spcPts val="1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655" algn="l"/>
              </a:tabLst>
            </a:pPr>
            <a:r>
              <a:rPr sz="2200" spc="114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200" spc="15" dirty="0">
                <a:solidFill>
                  <a:srgbClr val="001F5F"/>
                </a:solidFill>
                <a:latin typeface="Cambria"/>
                <a:cs typeface="Cambria"/>
              </a:rPr>
              <a:t>6:  </a:t>
            </a:r>
            <a:r>
              <a:rPr sz="2200" spc="105" dirty="0">
                <a:latin typeface="Cambria"/>
                <a:cs typeface="Cambria"/>
              </a:rPr>
              <a:t>The </a:t>
            </a:r>
            <a:r>
              <a:rPr sz="2200" spc="70" dirty="0">
                <a:latin typeface="Cambria"/>
                <a:cs typeface="Cambria"/>
              </a:rPr>
              <a:t>water </a:t>
            </a:r>
            <a:r>
              <a:rPr sz="2200" spc="50" dirty="0">
                <a:latin typeface="Cambria"/>
                <a:cs typeface="Cambria"/>
              </a:rPr>
              <a:t>needs </a:t>
            </a:r>
            <a:r>
              <a:rPr sz="2200" spc="-10" dirty="0">
                <a:latin typeface="Cambria"/>
                <a:cs typeface="Cambria"/>
              </a:rPr>
              <a:t>of</a:t>
            </a:r>
            <a:r>
              <a:rPr sz="2200" spc="459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certain </a:t>
            </a:r>
            <a:r>
              <a:rPr sz="2200" spc="50" dirty="0">
                <a:latin typeface="Cambria"/>
                <a:cs typeface="Cambria"/>
              </a:rPr>
              <a:t>priority </a:t>
            </a:r>
            <a:r>
              <a:rPr sz="2200" spc="40" dirty="0">
                <a:latin typeface="Cambria"/>
                <a:cs typeface="Cambria"/>
              </a:rPr>
              <a:t>purposes </a:t>
            </a:r>
            <a:r>
              <a:rPr sz="2200" spc="65" dirty="0">
                <a:latin typeface="Cambria"/>
                <a:cs typeface="Cambria"/>
              </a:rPr>
              <a:t>should 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be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met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before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is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allocated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among</a:t>
            </a:r>
            <a:r>
              <a:rPr sz="2200" spc="13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other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users.</a:t>
            </a:r>
            <a:endParaRPr sz="22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655" algn="l"/>
              </a:tabLst>
            </a:pPr>
            <a:r>
              <a:rPr sz="2200" spc="114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200" spc="15" dirty="0">
                <a:solidFill>
                  <a:srgbClr val="001F5F"/>
                </a:solidFill>
                <a:latin typeface="Cambria"/>
                <a:cs typeface="Cambria"/>
              </a:rPr>
              <a:t>7: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55" dirty="0">
                <a:latin typeface="Cambria"/>
                <a:cs typeface="Cambria"/>
              </a:rPr>
              <a:t>stressed </a:t>
            </a:r>
            <a:r>
              <a:rPr sz="2200" spc="90" dirty="0">
                <a:latin typeface="Cambria"/>
                <a:cs typeface="Cambria"/>
              </a:rPr>
              <a:t>basins, </a:t>
            </a:r>
            <a:r>
              <a:rPr sz="2200" spc="70" dirty="0">
                <a:latin typeface="Cambria"/>
                <a:cs typeface="Cambria"/>
              </a:rPr>
              <a:t>water </a:t>
            </a:r>
            <a:r>
              <a:rPr sz="2200" spc="50" dirty="0">
                <a:latin typeface="Cambria"/>
                <a:cs typeface="Cambria"/>
              </a:rPr>
              <a:t>efficiency </a:t>
            </a:r>
            <a:r>
              <a:rPr sz="2200" spc="75" dirty="0">
                <a:latin typeface="Cambria"/>
                <a:cs typeface="Cambria"/>
              </a:rPr>
              <a:t>assessments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objectives </a:t>
            </a:r>
            <a:r>
              <a:rPr sz="2200" spc="65" dirty="0">
                <a:latin typeface="Cambria"/>
                <a:cs typeface="Cambria"/>
              </a:rPr>
              <a:t>should </a:t>
            </a:r>
            <a:r>
              <a:rPr sz="2200" spc="20" dirty="0">
                <a:latin typeface="Cambria"/>
                <a:cs typeface="Cambria"/>
              </a:rPr>
              <a:t>be </a:t>
            </a:r>
            <a:r>
              <a:rPr sz="2200" spc="30" dirty="0">
                <a:latin typeface="Cambria"/>
                <a:cs typeface="Cambria"/>
              </a:rPr>
              <a:t>developed </a:t>
            </a:r>
            <a:r>
              <a:rPr sz="2200" spc="100" dirty="0">
                <a:latin typeface="Cambria"/>
                <a:cs typeface="Cambria"/>
              </a:rPr>
              <a:t>in </a:t>
            </a:r>
            <a:r>
              <a:rPr sz="2200" spc="-10" dirty="0">
                <a:latin typeface="Cambria"/>
                <a:cs typeface="Cambria"/>
              </a:rPr>
              <a:t>or </a:t>
            </a:r>
            <a:r>
              <a:rPr sz="2200" spc="60" dirty="0">
                <a:latin typeface="Cambria"/>
                <a:cs typeface="Cambria"/>
              </a:rPr>
              <a:t>alongside </a:t>
            </a:r>
            <a:r>
              <a:rPr sz="2200" spc="90" dirty="0">
                <a:latin typeface="Cambria"/>
                <a:cs typeface="Cambria"/>
              </a:rPr>
              <a:t>the </a:t>
            </a:r>
            <a:r>
              <a:rPr sz="2200" spc="60" dirty="0">
                <a:latin typeface="Cambria"/>
                <a:cs typeface="Cambria"/>
              </a:rPr>
              <a:t>allocation 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plan.</a:t>
            </a:r>
            <a:endParaRPr sz="2200">
              <a:latin typeface="Cambria"/>
              <a:cs typeface="Cambria"/>
            </a:endParaRPr>
          </a:p>
          <a:p>
            <a:pPr marL="287020" indent="-274955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655" algn="l"/>
              </a:tabLst>
            </a:pPr>
            <a:r>
              <a:rPr sz="2200" spc="114" dirty="0">
                <a:solidFill>
                  <a:srgbClr val="001F5F"/>
                </a:solidFill>
                <a:latin typeface="Cambria"/>
                <a:cs typeface="Cambria"/>
              </a:rPr>
              <a:t>Rule</a:t>
            </a:r>
            <a:r>
              <a:rPr sz="2200" spc="35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spc="15" dirty="0">
                <a:solidFill>
                  <a:srgbClr val="001F5F"/>
                </a:solidFill>
                <a:latin typeface="Cambria"/>
                <a:cs typeface="Cambria"/>
              </a:rPr>
              <a:t>8:</a:t>
            </a:r>
            <a:r>
              <a:rPr sz="2200" spc="37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Allocation</a:t>
            </a:r>
            <a:r>
              <a:rPr sz="2200" spc="350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plans</a:t>
            </a:r>
            <a:r>
              <a:rPr sz="2200" spc="37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need</a:t>
            </a:r>
            <a:r>
              <a:rPr sz="2200" spc="360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to</a:t>
            </a:r>
            <a:r>
              <a:rPr sz="2200" spc="36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have</a:t>
            </a:r>
            <a:r>
              <a:rPr sz="2200" spc="365" dirty="0">
                <a:latin typeface="Cambria"/>
                <a:cs typeface="Cambria"/>
              </a:rPr>
              <a:t> </a:t>
            </a:r>
            <a:r>
              <a:rPr sz="2200" spc="150" dirty="0">
                <a:latin typeface="Cambria"/>
                <a:cs typeface="Cambria"/>
              </a:rPr>
              <a:t>a</a:t>
            </a:r>
            <a:r>
              <a:rPr sz="2200" spc="355" dirty="0">
                <a:latin typeface="Cambria"/>
                <a:cs typeface="Cambria"/>
              </a:rPr>
              <a:t> </a:t>
            </a:r>
            <a:r>
              <a:rPr sz="2200" spc="130" dirty="0">
                <a:latin typeface="Cambria"/>
                <a:cs typeface="Cambria"/>
              </a:rPr>
              <a:t>Clear</a:t>
            </a:r>
            <a:r>
              <a:rPr sz="2200" spc="34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37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equitable</a:t>
            </a:r>
            <a:endParaRPr sz="22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</a:pPr>
            <a:r>
              <a:rPr sz="2200" spc="65" dirty="0">
                <a:latin typeface="Cambria"/>
                <a:cs typeface="Cambria"/>
              </a:rPr>
              <a:t>approach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for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addressing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Variability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between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years.</a:t>
            </a:r>
            <a:endParaRPr sz="2200">
              <a:latin typeface="Cambria"/>
              <a:cs typeface="Cambria"/>
            </a:endParaRPr>
          </a:p>
          <a:p>
            <a:pPr marL="287020" indent="-274955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655" algn="l"/>
              </a:tabLst>
            </a:pPr>
            <a:r>
              <a:rPr sz="2200" spc="114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200" spc="16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spc="15" dirty="0">
                <a:solidFill>
                  <a:srgbClr val="001F5F"/>
                </a:solidFill>
                <a:latin typeface="Cambria"/>
                <a:cs typeface="Cambria"/>
              </a:rPr>
              <a:t>9: </a:t>
            </a:r>
            <a:r>
              <a:rPr sz="2200" spc="28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Allocation </a:t>
            </a:r>
            <a:r>
              <a:rPr sz="2200" spc="204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plans </a:t>
            </a:r>
            <a:r>
              <a:rPr sz="2200" spc="20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need </a:t>
            </a:r>
            <a:r>
              <a:rPr sz="2200" spc="204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to </a:t>
            </a:r>
            <a:r>
              <a:rPr sz="2200" spc="24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incorporate </a:t>
            </a:r>
            <a:r>
              <a:rPr sz="2200" spc="220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flexibility </a:t>
            </a:r>
            <a:r>
              <a:rPr sz="2200" spc="21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in</a:t>
            </a:r>
            <a:endParaRPr sz="2200">
              <a:latin typeface="Cambria"/>
              <a:cs typeface="Cambria"/>
            </a:endParaRPr>
          </a:p>
          <a:p>
            <a:pPr marL="287020" algn="just">
              <a:lnSpc>
                <a:spcPct val="100000"/>
              </a:lnSpc>
            </a:pPr>
            <a:r>
              <a:rPr sz="2200" spc="50" dirty="0">
                <a:latin typeface="Cambria"/>
                <a:cs typeface="Cambria"/>
              </a:rPr>
              <a:t>recognition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uncertainty </a:t>
            </a:r>
            <a:r>
              <a:rPr sz="2200" spc="25" dirty="0">
                <a:latin typeface="Cambria"/>
                <a:cs typeface="Cambria"/>
              </a:rPr>
              <a:t>over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medium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to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0" dirty="0">
                <a:latin typeface="Cambria"/>
                <a:cs typeface="Cambria"/>
              </a:rPr>
              <a:t>long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term.</a:t>
            </a:r>
            <a:endParaRPr sz="2200">
              <a:latin typeface="Cambria"/>
              <a:cs typeface="Cambria"/>
            </a:endParaRPr>
          </a:p>
          <a:p>
            <a:pPr marL="287020" marR="6985" indent="-274955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655" algn="l"/>
              </a:tabLst>
            </a:pPr>
            <a:r>
              <a:rPr sz="2200" spc="114" dirty="0">
                <a:solidFill>
                  <a:srgbClr val="001F5F"/>
                </a:solidFill>
                <a:latin typeface="Cambria"/>
                <a:cs typeface="Cambria"/>
              </a:rPr>
              <a:t>Rule </a:t>
            </a:r>
            <a:r>
              <a:rPr sz="2200" spc="10" dirty="0">
                <a:solidFill>
                  <a:srgbClr val="001F5F"/>
                </a:solidFill>
                <a:latin typeface="Cambria"/>
                <a:cs typeface="Cambria"/>
              </a:rPr>
              <a:t>10:</a:t>
            </a:r>
            <a:r>
              <a:rPr sz="2200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200" spc="150" dirty="0">
                <a:latin typeface="Cambria"/>
                <a:cs typeface="Cambria"/>
              </a:rPr>
              <a:t>a </a:t>
            </a:r>
            <a:r>
              <a:rPr sz="2200" spc="65" dirty="0">
                <a:latin typeface="Cambria"/>
                <a:cs typeface="Cambria"/>
              </a:rPr>
              <a:t>clear </a:t>
            </a:r>
            <a:r>
              <a:rPr sz="2200" spc="25" dirty="0">
                <a:latin typeface="Cambria"/>
                <a:cs typeface="Cambria"/>
              </a:rPr>
              <a:t>process </a:t>
            </a:r>
            <a:r>
              <a:rPr sz="2200" spc="65" dirty="0">
                <a:latin typeface="Cambria"/>
                <a:cs typeface="Cambria"/>
              </a:rPr>
              <a:t>is </a:t>
            </a:r>
            <a:r>
              <a:rPr sz="2200" spc="55" dirty="0">
                <a:latin typeface="Cambria"/>
                <a:cs typeface="Cambria"/>
              </a:rPr>
              <a:t>required </a:t>
            </a:r>
            <a:r>
              <a:rPr sz="2200" spc="25" dirty="0">
                <a:latin typeface="Cambria"/>
                <a:cs typeface="Cambria"/>
              </a:rPr>
              <a:t>for </a:t>
            </a:r>
            <a:r>
              <a:rPr sz="2200" spc="60" dirty="0">
                <a:latin typeface="Cambria"/>
                <a:cs typeface="Cambria"/>
              </a:rPr>
              <a:t>converting </a:t>
            </a:r>
            <a:r>
              <a:rPr sz="2200" spc="70" dirty="0">
                <a:latin typeface="Cambria"/>
                <a:cs typeface="Cambria"/>
              </a:rPr>
              <a:t>regional 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shares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into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local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85" dirty="0">
                <a:latin typeface="Cambria"/>
                <a:cs typeface="Cambria"/>
              </a:rPr>
              <a:t>individual </a:t>
            </a:r>
            <a:r>
              <a:rPr sz="2200" spc="65" dirty="0">
                <a:latin typeface="Cambria"/>
                <a:cs typeface="Cambria"/>
              </a:rPr>
              <a:t>water  </a:t>
            </a:r>
            <a:r>
              <a:rPr sz="2200" spc="85" dirty="0">
                <a:latin typeface="Cambria"/>
                <a:cs typeface="Cambria"/>
              </a:rPr>
              <a:t>entitlements, 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for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clearly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defining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annual</a:t>
            </a:r>
            <a:r>
              <a:rPr sz="2200" spc="14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allocations.</a:t>
            </a:r>
            <a:endParaRPr sz="22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767" y="0"/>
            <a:ext cx="9095740" cy="6859905"/>
            <a:chOff x="48767" y="0"/>
            <a:chExt cx="9095740" cy="6859905"/>
          </a:xfrm>
        </p:grpSpPr>
        <p:sp>
          <p:nvSpPr>
            <p:cNvPr id="3" name="object 3"/>
            <p:cNvSpPr/>
            <p:nvPr/>
          </p:nvSpPr>
          <p:spPr>
            <a:xfrm>
              <a:off x="8764524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8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768" y="1523"/>
              <a:ext cx="58419" cy="6858000"/>
            </a:xfrm>
            <a:custGeom>
              <a:avLst/>
              <a:gdLst/>
              <a:ahLst/>
              <a:cxnLst/>
              <a:rect l="l" t="t" r="r" b="b"/>
              <a:pathLst>
                <a:path w="58419" h="6858000">
                  <a:moveTo>
                    <a:pt x="11582" y="0"/>
                  </a:moveTo>
                  <a:lnTo>
                    <a:pt x="0" y="0"/>
                  </a:lnTo>
                  <a:lnTo>
                    <a:pt x="0" y="6857987"/>
                  </a:lnTo>
                  <a:lnTo>
                    <a:pt x="11582" y="6857987"/>
                  </a:lnTo>
                  <a:lnTo>
                    <a:pt x="11582" y="0"/>
                  </a:lnTo>
                  <a:close/>
                </a:path>
                <a:path w="58419" h="6858000">
                  <a:moveTo>
                    <a:pt x="57912" y="0"/>
                  </a:moveTo>
                  <a:lnTo>
                    <a:pt x="23164" y="0"/>
                  </a:lnTo>
                  <a:lnTo>
                    <a:pt x="23164" y="6857987"/>
                  </a:lnTo>
                  <a:lnTo>
                    <a:pt x="57912" y="6857987"/>
                  </a:lnTo>
                  <a:lnTo>
                    <a:pt x="57912" y="0"/>
                  </a:lnTo>
                  <a:close/>
                </a:path>
              </a:pathLst>
            </a:custGeom>
            <a:solidFill>
              <a:srgbClr val="FDC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39199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16924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200" y="76200"/>
              <a:ext cx="8991600" cy="6629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6244" y="1247784"/>
            <a:ext cx="7849870" cy="469138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7020" indent="-274320" algn="just">
              <a:lnSpc>
                <a:spcPct val="100000"/>
              </a:lnSpc>
              <a:spcBef>
                <a:spcPts val="700"/>
              </a:spcBef>
              <a:buClr>
                <a:srgbClr val="FD8537"/>
              </a:buClr>
              <a:buSzPct val="68181"/>
              <a:buFont typeface="Wingdings"/>
              <a:buChar char=""/>
              <a:tabLst>
                <a:tab pos="287020" algn="l"/>
              </a:tabLst>
            </a:pPr>
            <a:r>
              <a:rPr sz="2200" spc="100" dirty="0">
                <a:latin typeface="Cambria"/>
                <a:cs typeface="Cambria"/>
              </a:rPr>
              <a:t>India: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135" dirty="0">
                <a:latin typeface="Cambria"/>
                <a:cs typeface="Cambria"/>
              </a:rPr>
              <a:t>Draft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national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water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2012</a:t>
            </a:r>
            <a:endParaRPr sz="2200">
              <a:latin typeface="Cambria"/>
              <a:cs typeface="Cambria"/>
            </a:endParaRPr>
          </a:p>
          <a:p>
            <a:pPr marL="287020" marR="5715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181"/>
              <a:buFont typeface="Wingdings"/>
              <a:buChar char=""/>
              <a:tabLst>
                <a:tab pos="287020" algn="l"/>
              </a:tabLst>
            </a:pPr>
            <a:r>
              <a:rPr sz="2200" spc="105" dirty="0">
                <a:latin typeface="Cambria"/>
                <a:cs typeface="Cambria"/>
              </a:rPr>
              <a:t>Ministry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of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water</a:t>
            </a:r>
            <a:r>
              <a:rPr sz="2200" spc="7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resources,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government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India,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in 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170" dirty="0">
                <a:latin typeface="Cambria"/>
                <a:cs typeface="Cambria"/>
              </a:rPr>
              <a:t>January </a:t>
            </a:r>
            <a:r>
              <a:rPr sz="2200" spc="50" dirty="0">
                <a:latin typeface="Cambria"/>
                <a:cs typeface="Cambria"/>
              </a:rPr>
              <a:t>2012,released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150" dirty="0">
                <a:latin typeface="Cambria"/>
                <a:cs typeface="Cambria"/>
              </a:rPr>
              <a:t>a </a:t>
            </a:r>
            <a:r>
              <a:rPr sz="2200" spc="85" dirty="0">
                <a:latin typeface="Cambria"/>
                <a:cs typeface="Cambria"/>
              </a:rPr>
              <a:t>draft </a:t>
            </a:r>
            <a:r>
              <a:rPr sz="2200" spc="90" dirty="0">
                <a:latin typeface="Cambria"/>
                <a:cs typeface="Cambria"/>
              </a:rPr>
              <a:t>national </a:t>
            </a:r>
            <a:r>
              <a:rPr sz="2200" spc="65" dirty="0">
                <a:latin typeface="Cambria"/>
                <a:cs typeface="Cambria"/>
              </a:rPr>
              <a:t>water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35" dirty="0">
                <a:latin typeface="Cambria"/>
                <a:cs typeface="Cambria"/>
              </a:rPr>
              <a:t>policy  </a:t>
            </a:r>
            <a:r>
              <a:rPr sz="2200" spc="25" dirty="0">
                <a:latin typeface="Cambria"/>
                <a:cs typeface="Cambria"/>
              </a:rPr>
              <a:t>for 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consideration</a:t>
            </a:r>
            <a:r>
              <a:rPr sz="2200" spc="5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opinion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of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state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government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other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stakeholders.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"/>
              <a:tabLst>
                <a:tab pos="287020" algn="l"/>
              </a:tabLst>
            </a:pPr>
            <a:r>
              <a:rPr sz="2200" spc="105" dirty="0">
                <a:latin typeface="Cambria"/>
                <a:cs typeface="Cambria"/>
              </a:rPr>
              <a:t>The </a:t>
            </a:r>
            <a:r>
              <a:rPr sz="2200" spc="55" dirty="0">
                <a:latin typeface="Cambria"/>
                <a:cs typeface="Cambria"/>
              </a:rPr>
              <a:t>need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20" dirty="0">
                <a:latin typeface="Cambria"/>
                <a:cs typeface="Cambria"/>
              </a:rPr>
              <a:t>for  </a:t>
            </a:r>
            <a:r>
              <a:rPr sz="2200" spc="155" dirty="0">
                <a:latin typeface="Cambria"/>
                <a:cs typeface="Cambria"/>
              </a:rPr>
              <a:t>a </a:t>
            </a:r>
            <a:r>
              <a:rPr sz="2200" spc="60" dirty="0">
                <a:latin typeface="Cambria"/>
                <a:cs typeface="Cambria"/>
              </a:rPr>
              <a:t>holistic </a:t>
            </a:r>
            <a:r>
              <a:rPr sz="2200" spc="90" dirty="0">
                <a:latin typeface="Cambria"/>
                <a:cs typeface="Cambria"/>
              </a:rPr>
              <a:t>national </a:t>
            </a:r>
            <a:r>
              <a:rPr sz="2200" spc="35" dirty="0">
                <a:latin typeface="Cambria"/>
                <a:cs typeface="Cambria"/>
              </a:rPr>
              <a:t>policy  </a:t>
            </a:r>
            <a:r>
              <a:rPr sz="2200" spc="110" dirty="0">
                <a:latin typeface="Cambria"/>
                <a:cs typeface="Cambria"/>
              </a:rPr>
              <a:t>has </a:t>
            </a:r>
            <a:r>
              <a:rPr sz="2200" spc="75" dirty="0">
                <a:latin typeface="Cambria"/>
                <a:cs typeface="Cambria"/>
              </a:rPr>
              <a:t>its </a:t>
            </a:r>
            <a:r>
              <a:rPr sz="2200" spc="65" dirty="0">
                <a:latin typeface="Cambria"/>
                <a:cs typeface="Cambria"/>
              </a:rPr>
              <a:t>genesis </a:t>
            </a:r>
            <a:r>
              <a:rPr sz="2200" spc="95" dirty="0">
                <a:latin typeface="Cambria"/>
                <a:cs typeface="Cambria"/>
              </a:rPr>
              <a:t>in 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95" dirty="0">
                <a:latin typeface="Cambria"/>
                <a:cs typeface="Cambria"/>
              </a:rPr>
              <a:t> changing</a:t>
            </a:r>
            <a:r>
              <a:rPr sz="2200" spc="10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patterns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water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80" dirty="0">
                <a:latin typeface="Cambria"/>
                <a:cs typeface="Cambria"/>
              </a:rPr>
              <a:t>use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across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India-both 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personal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industrial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use.</a:t>
            </a:r>
            <a:endParaRPr sz="22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181"/>
              <a:buFont typeface="Wingdings"/>
              <a:buChar char=""/>
              <a:tabLst>
                <a:tab pos="287020" algn="l"/>
              </a:tabLst>
            </a:pPr>
            <a:r>
              <a:rPr sz="2200" spc="110" dirty="0">
                <a:latin typeface="Cambria"/>
                <a:cs typeface="Cambria"/>
              </a:rPr>
              <a:t>This</a:t>
            </a:r>
            <a:r>
              <a:rPr sz="2200" spc="114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includes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the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imperatives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of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providing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45" dirty="0">
                <a:latin typeface="Cambria"/>
                <a:cs typeface="Cambria"/>
              </a:rPr>
              <a:t>both</a:t>
            </a:r>
            <a:r>
              <a:rPr sz="2200" spc="50" dirty="0">
                <a:latin typeface="Cambria"/>
                <a:cs typeface="Cambria"/>
              </a:rPr>
              <a:t> </a:t>
            </a:r>
            <a:r>
              <a:rPr sz="2200" spc="75" dirty="0">
                <a:latin typeface="Cambria"/>
                <a:cs typeface="Cambria"/>
              </a:rPr>
              <a:t>clean </a:t>
            </a:r>
            <a:r>
              <a:rPr sz="2200" spc="8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drinking </a:t>
            </a:r>
            <a:r>
              <a:rPr sz="2200" spc="70" dirty="0">
                <a:latin typeface="Cambria"/>
                <a:cs typeface="Cambria"/>
              </a:rPr>
              <a:t>water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75" dirty="0">
                <a:latin typeface="Cambria"/>
                <a:cs typeface="Cambria"/>
              </a:rPr>
              <a:t>adequate </a:t>
            </a:r>
            <a:r>
              <a:rPr sz="2200" spc="40" dirty="0">
                <a:latin typeface="Cambria"/>
                <a:cs typeface="Cambria"/>
              </a:rPr>
              <a:t>resources </a:t>
            </a:r>
            <a:r>
              <a:rPr sz="2200" spc="15" dirty="0">
                <a:latin typeface="Cambria"/>
                <a:cs typeface="Cambria"/>
              </a:rPr>
              <a:t>for </a:t>
            </a:r>
            <a:r>
              <a:rPr sz="2200" spc="70" dirty="0">
                <a:latin typeface="Cambria"/>
                <a:cs typeface="Cambria"/>
              </a:rPr>
              <a:t>irrigation; </a:t>
            </a:r>
            <a:r>
              <a:rPr sz="2200" spc="85" dirty="0">
                <a:latin typeface="Cambria"/>
                <a:cs typeface="Cambria"/>
              </a:rPr>
              <a:t>the </a:t>
            </a:r>
            <a:r>
              <a:rPr sz="2200" spc="9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move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15" dirty="0">
                <a:latin typeface="Cambria"/>
                <a:cs typeface="Cambria"/>
              </a:rPr>
              <a:t>to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look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114" dirty="0">
                <a:latin typeface="Cambria"/>
                <a:cs typeface="Cambria"/>
              </a:rPr>
              <a:t>at</a:t>
            </a:r>
            <a:r>
              <a:rPr sz="2200" spc="120" dirty="0">
                <a:latin typeface="Cambria"/>
                <a:cs typeface="Cambria"/>
              </a:rPr>
              <a:t> </a:t>
            </a:r>
            <a:r>
              <a:rPr sz="2200" spc="55" dirty="0">
                <a:latin typeface="Cambria"/>
                <a:cs typeface="Cambria"/>
              </a:rPr>
              <a:t>renewable</a:t>
            </a:r>
            <a:r>
              <a:rPr sz="2200" spc="60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sources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of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energy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90" dirty="0">
                <a:latin typeface="Cambria"/>
                <a:cs typeface="Cambria"/>
              </a:rPr>
              <a:t>like </a:t>
            </a:r>
            <a:r>
              <a:rPr sz="2200" spc="95" dirty="0">
                <a:latin typeface="Cambria"/>
                <a:cs typeface="Cambria"/>
              </a:rPr>
              <a:t> </a:t>
            </a:r>
            <a:r>
              <a:rPr sz="2200" spc="40" dirty="0">
                <a:latin typeface="Cambria"/>
                <a:cs typeface="Cambria"/>
              </a:rPr>
              <a:t>hydropower,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110" dirty="0">
                <a:latin typeface="Cambria"/>
                <a:cs typeface="Cambria"/>
              </a:rPr>
              <a:t>natural</a:t>
            </a:r>
            <a:r>
              <a:rPr sz="2200" spc="705" dirty="0">
                <a:latin typeface="Cambria"/>
                <a:cs typeface="Cambria"/>
              </a:rPr>
              <a:t> </a:t>
            </a:r>
            <a:r>
              <a:rPr sz="2200" spc="65" dirty="0">
                <a:latin typeface="Cambria"/>
                <a:cs typeface="Cambria"/>
              </a:rPr>
              <a:t>disaster</a:t>
            </a:r>
            <a:r>
              <a:rPr sz="2200" spc="70" dirty="0">
                <a:latin typeface="Cambria"/>
                <a:cs typeface="Cambria"/>
              </a:rPr>
              <a:t> </a:t>
            </a:r>
            <a:r>
              <a:rPr sz="2200" spc="105" dirty="0">
                <a:latin typeface="Cambria"/>
                <a:cs typeface="Cambria"/>
              </a:rPr>
              <a:t>management</a:t>
            </a:r>
            <a:r>
              <a:rPr sz="2200" spc="110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 </a:t>
            </a:r>
            <a:r>
              <a:rPr sz="2200" spc="105" dirty="0">
                <a:latin typeface="Cambria"/>
                <a:cs typeface="Cambria"/>
              </a:rPr>
              <a:t> </a:t>
            </a:r>
            <a:r>
              <a:rPr sz="2200" spc="85" dirty="0">
                <a:latin typeface="Cambria"/>
                <a:cs typeface="Cambria"/>
              </a:rPr>
              <a:t>rehabilitation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50" dirty="0">
                <a:latin typeface="Cambria"/>
                <a:cs typeface="Cambria"/>
              </a:rPr>
              <a:t>following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95" dirty="0">
                <a:latin typeface="Cambria"/>
                <a:cs typeface="Cambria"/>
              </a:rPr>
              <a:t>devastating</a:t>
            </a:r>
            <a:r>
              <a:rPr sz="2200" spc="65" dirty="0">
                <a:latin typeface="Cambria"/>
                <a:cs typeface="Cambria"/>
              </a:rPr>
              <a:t> </a:t>
            </a:r>
            <a:r>
              <a:rPr sz="2200" spc="25" dirty="0">
                <a:latin typeface="Cambria"/>
                <a:cs typeface="Cambria"/>
              </a:rPr>
              <a:t>floods</a:t>
            </a:r>
            <a:r>
              <a:rPr sz="2200" spc="85" dirty="0">
                <a:latin typeface="Cambria"/>
                <a:cs typeface="Cambria"/>
              </a:rPr>
              <a:t> </a:t>
            </a:r>
            <a:r>
              <a:rPr sz="2200" spc="100" dirty="0">
                <a:latin typeface="Cambria"/>
                <a:cs typeface="Cambria"/>
              </a:rPr>
              <a:t>and</a:t>
            </a:r>
            <a:r>
              <a:rPr sz="2200" spc="125" dirty="0">
                <a:latin typeface="Cambria"/>
                <a:cs typeface="Cambria"/>
              </a:rPr>
              <a:t> </a:t>
            </a:r>
            <a:r>
              <a:rPr sz="2200" spc="70" dirty="0">
                <a:latin typeface="Cambria"/>
                <a:cs typeface="Cambria"/>
              </a:rPr>
              <a:t>drought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99082" y="468833"/>
            <a:ext cx="532193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35" dirty="0">
                <a:latin typeface="Cambria"/>
                <a:cs typeface="Cambria"/>
              </a:rPr>
              <a:t>W</a:t>
            </a:r>
            <a:r>
              <a:rPr sz="2400" spc="235" dirty="0">
                <a:latin typeface="Cambria"/>
                <a:cs typeface="Cambria"/>
              </a:rPr>
              <a:t>ATER</a:t>
            </a:r>
            <a:r>
              <a:rPr sz="2400" spc="290" dirty="0">
                <a:latin typeface="Cambria"/>
                <a:cs typeface="Cambria"/>
              </a:rPr>
              <a:t> POLICY</a:t>
            </a:r>
            <a:r>
              <a:rPr sz="2400" spc="270" dirty="0">
                <a:latin typeface="Cambria"/>
                <a:cs typeface="Cambria"/>
              </a:rPr>
              <a:t> </a:t>
            </a:r>
            <a:r>
              <a:rPr sz="2400" spc="254" dirty="0">
                <a:latin typeface="Cambria"/>
                <a:cs typeface="Cambria"/>
              </a:rPr>
              <a:t>REFORMS</a:t>
            </a:r>
            <a:r>
              <a:rPr sz="3000" spc="254" dirty="0">
                <a:latin typeface="Cambria"/>
                <a:cs typeface="Cambria"/>
              </a:rPr>
              <a:t>:</a:t>
            </a:r>
            <a:r>
              <a:rPr sz="2400" spc="254" dirty="0">
                <a:latin typeface="Cambria"/>
                <a:cs typeface="Cambria"/>
              </a:rPr>
              <a:t>INDIA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530858" y="468833"/>
            <a:ext cx="532193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35" dirty="0">
                <a:latin typeface="Cambria"/>
                <a:cs typeface="Cambria"/>
              </a:rPr>
              <a:t>W</a:t>
            </a:r>
            <a:r>
              <a:rPr sz="2400" spc="235" dirty="0">
                <a:latin typeface="Cambria"/>
                <a:cs typeface="Cambria"/>
              </a:rPr>
              <a:t>ATER</a:t>
            </a:r>
            <a:r>
              <a:rPr sz="2400" spc="280" dirty="0">
                <a:latin typeface="Cambria"/>
                <a:cs typeface="Cambria"/>
              </a:rPr>
              <a:t> </a:t>
            </a:r>
            <a:r>
              <a:rPr sz="2400" spc="295" dirty="0">
                <a:latin typeface="Cambria"/>
                <a:cs typeface="Cambria"/>
              </a:rPr>
              <a:t>POLICY</a:t>
            </a:r>
            <a:r>
              <a:rPr sz="2400" spc="250" dirty="0">
                <a:latin typeface="Cambria"/>
                <a:cs typeface="Cambria"/>
              </a:rPr>
              <a:t> </a:t>
            </a:r>
            <a:r>
              <a:rPr sz="2400" spc="254" dirty="0">
                <a:latin typeface="Cambria"/>
                <a:cs typeface="Cambria"/>
              </a:rPr>
              <a:t>REFORMS</a:t>
            </a:r>
            <a:r>
              <a:rPr sz="3000" spc="254" dirty="0">
                <a:latin typeface="Cambria"/>
                <a:cs typeface="Cambria"/>
              </a:rPr>
              <a:t>:</a:t>
            </a:r>
            <a:r>
              <a:rPr sz="2400" spc="254" dirty="0">
                <a:latin typeface="Cambria"/>
                <a:cs typeface="Cambria"/>
              </a:rPr>
              <a:t>INDIA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1323213"/>
            <a:ext cx="8231505" cy="420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715" indent="-274955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20" dirty="0">
                <a:latin typeface="Cambria"/>
                <a:cs typeface="Cambria"/>
              </a:rPr>
              <a:t>India </a:t>
            </a:r>
            <a:r>
              <a:rPr sz="2400" spc="125" dirty="0">
                <a:latin typeface="Cambria"/>
                <a:cs typeface="Cambria"/>
              </a:rPr>
              <a:t>has </a:t>
            </a:r>
            <a:r>
              <a:rPr sz="2400" spc="35" dirty="0">
                <a:latin typeface="Cambria"/>
                <a:cs typeface="Cambria"/>
              </a:rPr>
              <a:t>more </a:t>
            </a:r>
            <a:r>
              <a:rPr sz="2400" spc="135" dirty="0">
                <a:latin typeface="Cambria"/>
                <a:cs typeface="Cambria"/>
              </a:rPr>
              <a:t>than </a:t>
            </a:r>
            <a:r>
              <a:rPr sz="2400" spc="-40" dirty="0">
                <a:latin typeface="Cambria"/>
                <a:cs typeface="Cambria"/>
              </a:rPr>
              <a:t>17%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20" dirty="0">
                <a:latin typeface="Cambria"/>
                <a:cs typeface="Cambria"/>
              </a:rPr>
              <a:t>world’s </a:t>
            </a:r>
            <a:r>
              <a:rPr sz="2400" spc="70" dirty="0">
                <a:latin typeface="Cambria"/>
                <a:cs typeface="Cambria"/>
              </a:rPr>
              <a:t>population, </a:t>
            </a:r>
            <a:r>
              <a:rPr sz="2400" spc="95" dirty="0">
                <a:latin typeface="Cambria"/>
                <a:cs typeface="Cambria"/>
              </a:rPr>
              <a:t>but 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has </a:t>
            </a:r>
            <a:r>
              <a:rPr sz="2400" spc="60" dirty="0">
                <a:latin typeface="Cambria"/>
                <a:cs typeface="Cambria"/>
              </a:rPr>
              <a:t>only </a:t>
            </a:r>
            <a:r>
              <a:rPr sz="2400" spc="-60" dirty="0">
                <a:latin typeface="Cambria"/>
                <a:cs typeface="Cambria"/>
              </a:rPr>
              <a:t>4%</a:t>
            </a:r>
            <a:r>
              <a:rPr sz="2400" spc="-5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world’s </a:t>
            </a:r>
            <a:r>
              <a:rPr sz="2400" spc="65" dirty="0">
                <a:latin typeface="Cambria"/>
                <a:cs typeface="Cambria"/>
              </a:rPr>
              <a:t>renewable </a:t>
            </a:r>
            <a:r>
              <a:rPr sz="2400" spc="80" dirty="0">
                <a:latin typeface="Cambria"/>
                <a:cs typeface="Cambria"/>
              </a:rPr>
              <a:t>water </a:t>
            </a:r>
            <a:r>
              <a:rPr sz="2400" spc="35" dirty="0">
                <a:latin typeface="Cambria"/>
                <a:cs typeface="Cambria"/>
              </a:rPr>
              <a:t>resource </a:t>
            </a:r>
            <a:r>
              <a:rPr sz="2400" spc="90" dirty="0">
                <a:latin typeface="Cambria"/>
                <a:cs typeface="Cambria"/>
              </a:rPr>
              <a:t>with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2.6%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world’s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land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area.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80" dirty="0">
                <a:latin typeface="Cambria"/>
                <a:cs typeface="Cambria"/>
              </a:rPr>
              <a:t>Water-which </a:t>
            </a:r>
            <a:r>
              <a:rPr sz="2400" spc="90" dirty="0">
                <a:latin typeface="Cambria"/>
                <a:cs typeface="Cambria"/>
              </a:rPr>
              <a:t>is </a:t>
            </a:r>
            <a:r>
              <a:rPr sz="2400" spc="80" dirty="0">
                <a:latin typeface="Cambria"/>
                <a:cs typeface="Cambria"/>
              </a:rPr>
              <a:t>currently </a:t>
            </a:r>
            <a:r>
              <a:rPr sz="2400" spc="105" dirty="0">
                <a:latin typeface="Cambria"/>
                <a:cs typeface="Cambria"/>
              </a:rPr>
              <a:t>managed </a:t>
            </a:r>
            <a:r>
              <a:rPr sz="2400" spc="50" dirty="0">
                <a:latin typeface="Cambria"/>
                <a:cs typeface="Cambria"/>
              </a:rPr>
              <a:t>by </a:t>
            </a:r>
            <a:r>
              <a:rPr sz="2400" spc="90" dirty="0">
                <a:latin typeface="Cambria"/>
                <a:cs typeface="Cambria"/>
              </a:rPr>
              <a:t>individual </a:t>
            </a:r>
            <a:r>
              <a:rPr sz="2400" spc="95" dirty="0">
                <a:latin typeface="Cambria"/>
                <a:cs typeface="Cambria"/>
              </a:rPr>
              <a:t>states 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will </a:t>
            </a:r>
            <a:r>
              <a:rPr sz="2400" spc="90" dirty="0">
                <a:latin typeface="Cambria"/>
                <a:cs typeface="Cambria"/>
              </a:rPr>
              <a:t>likely </a:t>
            </a:r>
            <a:r>
              <a:rPr sz="2400" spc="20" dirty="0">
                <a:latin typeface="Cambria"/>
                <a:cs typeface="Cambria"/>
              </a:rPr>
              <a:t>become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30" dirty="0">
                <a:latin typeface="Cambria"/>
                <a:cs typeface="Cambria"/>
              </a:rPr>
              <a:t>topic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95" dirty="0">
                <a:latin typeface="Cambria"/>
                <a:cs typeface="Cambria"/>
              </a:rPr>
              <a:t>national </a:t>
            </a:r>
            <a:r>
              <a:rPr sz="2400" spc="80" dirty="0">
                <a:latin typeface="Cambria"/>
                <a:cs typeface="Cambria"/>
              </a:rPr>
              <a:t>interest </a:t>
            </a:r>
            <a:r>
              <a:rPr sz="2400" spc="90" dirty="0">
                <a:latin typeface="Cambria"/>
                <a:cs typeface="Cambria"/>
              </a:rPr>
              <a:t>after the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formulation</a:t>
            </a:r>
            <a:r>
              <a:rPr sz="2400" spc="8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the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legislation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by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central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government.</a:t>
            </a:r>
            <a:endParaRPr sz="2400">
              <a:latin typeface="Cambria"/>
              <a:cs typeface="Cambria"/>
            </a:endParaRPr>
          </a:p>
          <a:p>
            <a:pPr marL="287020" marR="5080" indent="-274955" algn="just">
              <a:lnSpc>
                <a:spcPct val="100000"/>
              </a:lnSpc>
              <a:spcBef>
                <a:spcPts val="6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655" algn="l"/>
              </a:tabLst>
            </a:pPr>
            <a:r>
              <a:rPr sz="2400" spc="114" dirty="0">
                <a:latin typeface="Cambria"/>
                <a:cs typeface="Cambria"/>
              </a:rPr>
              <a:t>The </a:t>
            </a:r>
            <a:r>
              <a:rPr sz="2400" spc="35" dirty="0">
                <a:latin typeface="Cambria"/>
                <a:cs typeface="Cambria"/>
              </a:rPr>
              <a:t>policy </a:t>
            </a:r>
            <a:r>
              <a:rPr sz="2400" spc="125" dirty="0">
                <a:latin typeface="Cambria"/>
                <a:cs typeface="Cambria"/>
              </a:rPr>
              <a:t>has </a:t>
            </a:r>
            <a:r>
              <a:rPr sz="2400" spc="50" dirty="0">
                <a:latin typeface="Cambria"/>
                <a:cs typeface="Cambria"/>
              </a:rPr>
              <a:t>been </a:t>
            </a:r>
            <a:r>
              <a:rPr sz="2400" spc="45" dirty="0">
                <a:latin typeface="Cambria"/>
                <a:cs typeface="Cambria"/>
              </a:rPr>
              <a:t>vociferously </a:t>
            </a:r>
            <a:r>
              <a:rPr sz="2400" spc="5" dirty="0">
                <a:latin typeface="Cambria"/>
                <a:cs typeface="Cambria"/>
              </a:rPr>
              <a:t>opposed </a:t>
            </a:r>
            <a:r>
              <a:rPr sz="2400" spc="50" dirty="0">
                <a:latin typeface="Cambria"/>
                <a:cs typeface="Cambria"/>
              </a:rPr>
              <a:t>by </a:t>
            </a:r>
            <a:r>
              <a:rPr sz="2400" spc="85" dirty="0">
                <a:latin typeface="Cambria"/>
                <a:cs typeface="Cambria"/>
              </a:rPr>
              <a:t>farmers </a:t>
            </a:r>
            <a:r>
              <a:rPr sz="2400" spc="114" dirty="0">
                <a:latin typeface="Cambria"/>
                <a:cs typeface="Cambria"/>
              </a:rPr>
              <a:t>in 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some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states,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25" dirty="0">
                <a:latin typeface="Cambria"/>
                <a:cs typeface="Cambria"/>
              </a:rPr>
              <a:t>as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proposed</a:t>
            </a:r>
            <a:r>
              <a:rPr sz="2400" spc="2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water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policy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intends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 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impose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145" dirty="0">
                <a:latin typeface="Cambria"/>
                <a:cs typeface="Cambria"/>
              </a:rPr>
              <a:t>an </a:t>
            </a:r>
            <a:r>
              <a:rPr sz="2400" spc="55" dirty="0">
                <a:latin typeface="Cambria"/>
                <a:cs typeface="Cambria"/>
              </a:rPr>
              <a:t>official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control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80" dirty="0">
                <a:latin typeface="Cambria"/>
                <a:cs typeface="Cambria"/>
              </a:rPr>
              <a:t>use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ground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 something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currently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unregulated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most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states.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423113"/>
            <a:ext cx="486854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325" dirty="0">
                <a:latin typeface="Cambria"/>
                <a:cs typeface="Cambria"/>
              </a:rPr>
              <a:t>L</a:t>
            </a:r>
            <a:r>
              <a:rPr sz="2200" spc="325" dirty="0">
                <a:latin typeface="Cambria"/>
                <a:cs typeface="Cambria"/>
              </a:rPr>
              <a:t>EGAL</a:t>
            </a:r>
            <a:r>
              <a:rPr sz="2200" spc="280" dirty="0">
                <a:latin typeface="Cambria"/>
                <a:cs typeface="Cambria"/>
              </a:rPr>
              <a:t> </a:t>
            </a:r>
            <a:r>
              <a:rPr sz="2200" spc="270" dirty="0">
                <a:latin typeface="Cambria"/>
                <a:cs typeface="Cambria"/>
              </a:rPr>
              <a:t>FRAMEWORK</a:t>
            </a:r>
            <a:r>
              <a:rPr sz="2200" spc="330" dirty="0">
                <a:latin typeface="Cambria"/>
                <a:cs typeface="Cambria"/>
              </a:rPr>
              <a:t> </a:t>
            </a:r>
            <a:r>
              <a:rPr sz="2200" spc="300" dirty="0">
                <a:latin typeface="Cambria"/>
                <a:cs typeface="Cambria"/>
              </a:rPr>
              <a:t>OF</a:t>
            </a:r>
            <a:r>
              <a:rPr sz="2200" spc="290" dirty="0">
                <a:latin typeface="Cambria"/>
                <a:cs typeface="Cambria"/>
              </a:rPr>
              <a:t> </a:t>
            </a:r>
            <a:r>
              <a:rPr sz="2200" spc="229" dirty="0">
                <a:latin typeface="Cambria"/>
                <a:cs typeface="Cambria"/>
              </a:rPr>
              <a:t>WATER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170254"/>
            <a:ext cx="8000365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160" dirty="0">
                <a:latin typeface="Cambria"/>
                <a:cs typeface="Cambria"/>
              </a:rPr>
              <a:t>It </a:t>
            </a:r>
            <a:r>
              <a:rPr sz="2400" spc="65" dirty="0">
                <a:latin typeface="Cambria"/>
                <a:cs typeface="Cambria"/>
              </a:rPr>
              <a:t>defines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0" dirty="0">
                <a:latin typeface="Cambria"/>
                <a:cs typeface="Cambria"/>
              </a:rPr>
              <a:t>identifies </a:t>
            </a:r>
            <a:r>
              <a:rPr sz="2400" spc="95" dirty="0">
                <a:latin typeface="Cambria"/>
                <a:cs typeface="Cambria"/>
              </a:rPr>
              <a:t>the legal rights </a:t>
            </a:r>
            <a:r>
              <a:rPr sz="2400" spc="100" dirty="0">
                <a:latin typeface="Cambria"/>
                <a:cs typeface="Cambria"/>
              </a:rPr>
              <a:t>and </a:t>
            </a:r>
            <a:r>
              <a:rPr sz="2400" spc="65" dirty="0">
                <a:latin typeface="Cambria"/>
                <a:cs typeface="Cambria"/>
              </a:rPr>
              <a:t>obligations 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60" dirty="0">
                <a:latin typeface="Cambria"/>
                <a:cs typeface="Cambria"/>
              </a:rPr>
              <a:t>public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5" dirty="0">
                <a:latin typeface="Cambria"/>
                <a:cs typeface="Cambria"/>
              </a:rPr>
              <a:t>private water users </a:t>
            </a:r>
            <a:r>
              <a:rPr sz="2400" spc="70" dirty="0">
                <a:latin typeface="Cambria"/>
                <a:cs typeface="Cambria"/>
              </a:rPr>
              <a:t>tied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70" dirty="0">
                <a:latin typeface="Cambria"/>
                <a:cs typeface="Cambria"/>
              </a:rPr>
              <a:t>water </a:t>
            </a:r>
            <a:r>
              <a:rPr sz="2400" spc="80" dirty="0">
                <a:latin typeface="Cambria"/>
                <a:cs typeface="Cambria"/>
              </a:rPr>
              <a:t>use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provides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perspective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parameters</a:t>
            </a:r>
            <a:r>
              <a:rPr sz="2400" spc="70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resource </a:t>
            </a:r>
            <a:r>
              <a:rPr sz="2400" spc="45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development</a:t>
            </a:r>
            <a:r>
              <a:rPr sz="2400" spc="6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75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management</a:t>
            </a:r>
            <a:r>
              <a:rPr sz="2400" spc="75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spc="25" dirty="0">
                <a:latin typeface="Cambria"/>
                <a:cs typeface="Cambria"/>
              </a:rPr>
              <a:t> promote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60" dirty="0">
                <a:latin typeface="Cambria"/>
                <a:cs typeface="Cambria"/>
              </a:rPr>
              <a:t>public </a:t>
            </a:r>
            <a:r>
              <a:rPr sz="2400" spc="6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interest.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4523" y="1523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9624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5" name="object 5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875282" y="286003"/>
            <a:ext cx="4632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5" dirty="0">
                <a:latin typeface="Cambria"/>
                <a:cs typeface="Cambria"/>
              </a:rPr>
              <a:t>K</a:t>
            </a:r>
            <a:r>
              <a:rPr sz="1900" spc="305" dirty="0">
                <a:latin typeface="Cambria"/>
                <a:cs typeface="Cambria"/>
              </a:rPr>
              <a:t>EY</a:t>
            </a:r>
            <a:r>
              <a:rPr sz="1900" spc="210" dirty="0">
                <a:latin typeface="Cambria"/>
                <a:cs typeface="Cambria"/>
              </a:rPr>
              <a:t> </a:t>
            </a:r>
            <a:r>
              <a:rPr sz="2400" spc="235" dirty="0">
                <a:latin typeface="Cambria"/>
                <a:cs typeface="Cambria"/>
              </a:rPr>
              <a:t>I</a:t>
            </a:r>
            <a:r>
              <a:rPr sz="1900" spc="235" dirty="0">
                <a:latin typeface="Cambria"/>
                <a:cs typeface="Cambria"/>
              </a:rPr>
              <a:t>TEMS</a:t>
            </a:r>
            <a:r>
              <a:rPr sz="1900" spc="220" dirty="0">
                <a:latin typeface="Cambria"/>
                <a:cs typeface="Cambria"/>
              </a:rPr>
              <a:t> IN</a:t>
            </a:r>
            <a:r>
              <a:rPr sz="1900" spc="240" dirty="0">
                <a:latin typeface="Cambria"/>
                <a:cs typeface="Cambria"/>
              </a:rPr>
              <a:t> </a:t>
            </a:r>
            <a:r>
              <a:rPr sz="1900" spc="245" dirty="0">
                <a:latin typeface="Cambria"/>
                <a:cs typeface="Cambria"/>
              </a:rPr>
              <a:t>THE</a:t>
            </a:r>
            <a:r>
              <a:rPr sz="1900" spc="235" dirty="0">
                <a:latin typeface="Cambria"/>
                <a:cs typeface="Cambria"/>
              </a:rPr>
              <a:t> </a:t>
            </a:r>
            <a:r>
              <a:rPr sz="2400" spc="215" dirty="0">
                <a:latin typeface="Cambria"/>
                <a:cs typeface="Cambria"/>
              </a:rPr>
              <a:t>D</a:t>
            </a:r>
            <a:r>
              <a:rPr sz="1900" spc="215" dirty="0">
                <a:latin typeface="Cambria"/>
                <a:cs typeface="Cambria"/>
              </a:rPr>
              <a:t>RAFT</a:t>
            </a:r>
            <a:r>
              <a:rPr sz="1900" spc="220" dirty="0">
                <a:latin typeface="Cambria"/>
                <a:cs typeface="Cambria"/>
              </a:rPr>
              <a:t> </a:t>
            </a:r>
            <a:r>
              <a:rPr sz="2400" spc="245" dirty="0">
                <a:latin typeface="Cambria"/>
                <a:cs typeface="Cambria"/>
              </a:rPr>
              <a:t>P</a:t>
            </a:r>
            <a:r>
              <a:rPr sz="1900" spc="245" dirty="0">
                <a:latin typeface="Cambria"/>
                <a:cs typeface="Cambria"/>
              </a:rPr>
              <a:t>OLICY</a:t>
            </a:r>
            <a:endParaRPr sz="1900">
              <a:latin typeface="Cambria"/>
              <a:cs typeface="Cambr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540" y="960247"/>
            <a:ext cx="8228330" cy="51015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7020" indent="-274955" algn="just">
              <a:lnSpc>
                <a:spcPts val="2160"/>
              </a:lnSpc>
              <a:spcBef>
                <a:spcPts val="9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85" dirty="0">
                <a:latin typeface="Cambria"/>
                <a:cs typeface="Cambria"/>
              </a:rPr>
              <a:t>Since</a:t>
            </a:r>
            <a:r>
              <a:rPr sz="2000" spc="18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2012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draft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is,</a:t>
            </a:r>
            <a:r>
              <a:rPr sz="2000" spc="16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204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are</a:t>
            </a:r>
            <a:r>
              <a:rPr sz="2000" spc="175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review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7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2002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draft,</a:t>
            </a:r>
            <a:r>
              <a:rPr sz="2000" spc="17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here</a:t>
            </a:r>
            <a:r>
              <a:rPr sz="2000" spc="18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priorities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are</a:t>
            </a:r>
            <a:endParaRPr sz="2000">
              <a:latin typeface="Cambria"/>
              <a:cs typeface="Cambria"/>
            </a:endParaRPr>
          </a:p>
          <a:p>
            <a:pPr marL="287020" algn="just">
              <a:lnSpc>
                <a:spcPts val="2160"/>
              </a:lnSpc>
            </a:pPr>
            <a:r>
              <a:rPr sz="2000" spc="70" dirty="0">
                <a:latin typeface="Cambria"/>
                <a:cs typeface="Cambria"/>
              </a:rPr>
              <a:t>given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allocation.</a:t>
            </a:r>
            <a:endParaRPr sz="2000">
              <a:latin typeface="Cambria"/>
              <a:cs typeface="Cambria"/>
            </a:endParaRPr>
          </a:p>
          <a:p>
            <a:pPr marL="287020" marR="5715" indent="-274955" algn="just">
              <a:lnSpc>
                <a:spcPct val="8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85" dirty="0">
                <a:latin typeface="Cambria"/>
                <a:cs typeface="Cambria"/>
              </a:rPr>
              <a:t>The </a:t>
            </a:r>
            <a:r>
              <a:rPr sz="2000" spc="100" dirty="0">
                <a:latin typeface="Cambria"/>
                <a:cs typeface="Cambria"/>
              </a:rPr>
              <a:t>Center </a:t>
            </a:r>
            <a:r>
              <a:rPr sz="2000" spc="35" dirty="0">
                <a:latin typeface="Cambria"/>
                <a:cs typeface="Cambria"/>
              </a:rPr>
              <a:t>would </a:t>
            </a:r>
            <a:r>
              <a:rPr sz="2000" spc="70" dirty="0">
                <a:latin typeface="Cambria"/>
                <a:cs typeface="Cambria"/>
              </a:rPr>
              <a:t>like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65" dirty="0">
                <a:latin typeface="Cambria"/>
                <a:cs typeface="Cambria"/>
              </a:rPr>
              <a:t>budgeting </a:t>
            </a:r>
            <a:r>
              <a:rPr sz="2000" spc="85" dirty="0">
                <a:latin typeface="Cambria"/>
                <a:cs typeface="Cambria"/>
              </a:rPr>
              <a:t>and auditing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be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made 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mandatory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each </a:t>
            </a:r>
            <a:r>
              <a:rPr sz="2000" spc="70" dirty="0">
                <a:latin typeface="Cambria"/>
                <a:cs typeface="Cambria"/>
              </a:rPr>
              <a:t>state </a:t>
            </a:r>
            <a:r>
              <a:rPr sz="2000" spc="60" dirty="0">
                <a:latin typeface="Cambria"/>
                <a:cs typeface="Cambria"/>
              </a:rPr>
              <a:t>government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put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60" dirty="0">
                <a:latin typeface="Cambria"/>
                <a:cs typeface="Cambria"/>
              </a:rPr>
              <a:t>regulator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allocation,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65" dirty="0">
                <a:latin typeface="Cambria"/>
                <a:cs typeface="Cambria"/>
              </a:rPr>
              <a:t> use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efficiency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65" dirty="0">
                <a:latin typeface="Cambria"/>
                <a:cs typeface="Cambria"/>
              </a:rPr>
              <a:t>physical </a:t>
            </a:r>
            <a:r>
              <a:rPr sz="2000" spc="85" dirty="0">
                <a:latin typeface="Cambria"/>
                <a:cs typeface="Cambria"/>
              </a:rPr>
              <a:t>and financial 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sustainability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45" dirty="0">
                <a:latin typeface="Cambria"/>
                <a:cs typeface="Cambria"/>
              </a:rPr>
              <a:t>resources, </a:t>
            </a:r>
            <a:r>
              <a:rPr sz="2000" spc="70" dirty="0">
                <a:latin typeface="Cambria"/>
                <a:cs typeface="Cambria"/>
              </a:rPr>
              <a:t>with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85" dirty="0">
                <a:latin typeface="Cambria"/>
                <a:cs typeface="Cambria"/>
              </a:rPr>
              <a:t>mechanism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70" dirty="0">
                <a:latin typeface="Cambria"/>
                <a:cs typeface="Cambria"/>
              </a:rPr>
              <a:t>establish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tariff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system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fix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criteria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charges.</a:t>
            </a:r>
            <a:endParaRPr sz="2000">
              <a:latin typeface="Cambria"/>
              <a:cs typeface="Cambria"/>
            </a:endParaRPr>
          </a:p>
          <a:p>
            <a:pPr marL="287020" marR="6985" indent="-274955" algn="just">
              <a:lnSpc>
                <a:spcPct val="80000"/>
              </a:lnSpc>
              <a:spcBef>
                <a:spcPts val="60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85" dirty="0">
                <a:latin typeface="Cambria"/>
                <a:cs typeface="Cambria"/>
              </a:rPr>
              <a:t>The </a:t>
            </a:r>
            <a:r>
              <a:rPr sz="2000" spc="75" dirty="0">
                <a:latin typeface="Cambria"/>
                <a:cs typeface="Cambria"/>
              </a:rPr>
              <a:t>draft </a:t>
            </a:r>
            <a:r>
              <a:rPr sz="2000" spc="60" dirty="0">
                <a:latin typeface="Cambria"/>
                <a:cs typeface="Cambria"/>
              </a:rPr>
              <a:t>is </a:t>
            </a:r>
            <a:r>
              <a:rPr sz="2000" spc="70" dirty="0">
                <a:latin typeface="Cambria"/>
                <a:cs typeface="Cambria"/>
              </a:rPr>
              <a:t>made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change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65" dirty="0">
                <a:latin typeface="Cambria"/>
                <a:cs typeface="Cambria"/>
              </a:rPr>
              <a:t>current </a:t>
            </a:r>
            <a:r>
              <a:rPr sz="2000" spc="75" dirty="0">
                <a:latin typeface="Cambria"/>
                <a:cs typeface="Cambria"/>
              </a:rPr>
              <a:t>attitude </a:t>
            </a:r>
            <a:r>
              <a:rPr sz="2000" spc="45" dirty="0">
                <a:latin typeface="Cambria"/>
                <a:cs typeface="Cambria"/>
              </a:rPr>
              <a:t>towards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recharging, </a:t>
            </a:r>
            <a:r>
              <a:rPr sz="2000" spc="35" dirty="0">
                <a:latin typeface="Cambria"/>
                <a:cs typeface="Cambria"/>
              </a:rPr>
              <a:t>both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among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the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government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agencies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as </a:t>
            </a:r>
            <a:r>
              <a:rPr sz="2000" spc="50" dirty="0">
                <a:latin typeface="Cambria"/>
                <a:cs typeface="Cambria"/>
              </a:rPr>
              <a:t>well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as </a:t>
            </a:r>
            <a:r>
              <a:rPr sz="2000" spc="75" dirty="0">
                <a:latin typeface="Cambria"/>
                <a:cs typeface="Cambria"/>
              </a:rPr>
              <a:t>the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public,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especially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farming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communities.</a:t>
            </a:r>
            <a:endParaRPr sz="2000">
              <a:latin typeface="Cambria"/>
              <a:cs typeface="Cambria"/>
            </a:endParaRPr>
          </a:p>
          <a:p>
            <a:pPr marL="287020" indent="-274955" algn="just">
              <a:lnSpc>
                <a:spcPts val="2160"/>
              </a:lnSpc>
              <a:spcBef>
                <a:spcPts val="12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105" dirty="0">
                <a:latin typeface="Cambria"/>
                <a:cs typeface="Cambria"/>
              </a:rPr>
              <a:t>Currently,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heavy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underpricing</a:t>
            </a:r>
            <a:r>
              <a:rPr sz="2000" spc="17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electricity</a:t>
            </a:r>
            <a:r>
              <a:rPr sz="2000" spc="15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leads</a:t>
            </a:r>
            <a:r>
              <a:rPr sz="2000" spc="14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wasteful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use</a:t>
            </a:r>
            <a:r>
              <a:rPr sz="2000" spc="160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of</a:t>
            </a:r>
            <a:endParaRPr sz="2000">
              <a:latin typeface="Cambria"/>
              <a:cs typeface="Cambria"/>
            </a:endParaRPr>
          </a:p>
          <a:p>
            <a:pPr marL="287020" algn="just">
              <a:lnSpc>
                <a:spcPts val="2160"/>
              </a:lnSpc>
            </a:pPr>
            <a:r>
              <a:rPr sz="2000" spc="35" dirty="0">
                <a:latin typeface="Cambria"/>
                <a:cs typeface="Cambria"/>
              </a:rPr>
              <a:t>both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electricity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which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this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draft</a:t>
            </a:r>
            <a:r>
              <a:rPr sz="2000" spc="11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also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hopes</a:t>
            </a:r>
            <a:r>
              <a:rPr sz="2000" spc="10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reverse.</a:t>
            </a:r>
            <a:endParaRPr sz="2000">
              <a:latin typeface="Cambria"/>
              <a:cs typeface="Cambria"/>
            </a:endParaRPr>
          </a:p>
          <a:p>
            <a:pPr marL="287020" marR="10795" indent="-274955" algn="just">
              <a:lnSpc>
                <a:spcPct val="8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85" dirty="0">
                <a:latin typeface="Cambria"/>
                <a:cs typeface="Cambria"/>
              </a:rPr>
              <a:t>The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65" dirty="0">
                <a:latin typeface="Cambria"/>
                <a:cs typeface="Cambria"/>
              </a:rPr>
              <a:t> related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services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should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be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transferred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community 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-30" dirty="0">
                <a:latin typeface="Cambria"/>
                <a:cs typeface="Cambria"/>
              </a:rPr>
              <a:t>and/or</a:t>
            </a:r>
            <a:r>
              <a:rPr sz="2000" spc="-2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private </a:t>
            </a:r>
            <a:r>
              <a:rPr sz="2000" spc="30" dirty="0">
                <a:latin typeface="Cambria"/>
                <a:cs typeface="Cambria"/>
              </a:rPr>
              <a:t>sector </a:t>
            </a:r>
            <a:r>
              <a:rPr sz="2000" spc="60" dirty="0">
                <a:latin typeface="Cambria"/>
                <a:cs typeface="Cambria"/>
              </a:rPr>
              <a:t>with </a:t>
            </a:r>
            <a:r>
              <a:rPr sz="2000" spc="55" dirty="0">
                <a:latin typeface="Cambria"/>
                <a:cs typeface="Cambria"/>
              </a:rPr>
              <a:t>appropriate </a:t>
            </a:r>
            <a:r>
              <a:rPr sz="2000" spc="50" dirty="0">
                <a:latin typeface="Cambria"/>
                <a:cs typeface="Cambria"/>
              </a:rPr>
              <a:t>public </a:t>
            </a:r>
            <a:r>
              <a:rPr sz="2000" spc="60" dirty="0">
                <a:latin typeface="Cambria"/>
                <a:cs typeface="Cambria"/>
              </a:rPr>
              <a:t>private </a:t>
            </a:r>
            <a:r>
              <a:rPr sz="2000" spc="65" dirty="0">
                <a:latin typeface="Cambria"/>
                <a:cs typeface="Cambria"/>
              </a:rPr>
              <a:t>partnership 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model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140" dirty="0">
                <a:latin typeface="Cambria"/>
                <a:cs typeface="Cambria"/>
              </a:rPr>
              <a:t>.</a:t>
            </a:r>
            <a:endParaRPr sz="2000">
              <a:latin typeface="Cambria"/>
              <a:cs typeface="Cambria"/>
            </a:endParaRPr>
          </a:p>
          <a:p>
            <a:pPr marL="287020" marR="6985" indent="-274955" algn="just">
              <a:lnSpc>
                <a:spcPct val="80000"/>
              </a:lnSpc>
              <a:spcBef>
                <a:spcPts val="600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655" algn="l"/>
              </a:tabLst>
            </a:pPr>
            <a:r>
              <a:rPr sz="2000" spc="85" dirty="0">
                <a:latin typeface="Cambria"/>
                <a:cs typeface="Cambria"/>
              </a:rPr>
              <a:t>The </a:t>
            </a:r>
            <a:r>
              <a:rPr sz="2000" spc="75" dirty="0">
                <a:latin typeface="Cambria"/>
                <a:cs typeface="Cambria"/>
              </a:rPr>
              <a:t>draft </a:t>
            </a:r>
            <a:r>
              <a:rPr sz="2000" spc="30" dirty="0">
                <a:latin typeface="Cambria"/>
                <a:cs typeface="Cambria"/>
              </a:rPr>
              <a:t>policy </a:t>
            </a:r>
            <a:r>
              <a:rPr sz="2000" spc="70" dirty="0">
                <a:latin typeface="Cambria"/>
                <a:cs typeface="Cambria"/>
              </a:rPr>
              <a:t>calls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45" dirty="0">
                <a:latin typeface="Cambria"/>
                <a:cs typeface="Cambria"/>
              </a:rPr>
              <a:t>abolition  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95" dirty="0">
                <a:latin typeface="Cambria"/>
                <a:cs typeface="Cambria"/>
              </a:rPr>
              <a:t>all </a:t>
            </a:r>
            <a:r>
              <a:rPr sz="2000" spc="45" dirty="0">
                <a:latin typeface="Cambria"/>
                <a:cs typeface="Cambria"/>
              </a:rPr>
              <a:t>forms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44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55" dirty="0">
                <a:latin typeface="Cambria"/>
                <a:cs typeface="Cambria"/>
              </a:rPr>
              <a:t>subsides 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80" dirty="0">
                <a:latin typeface="Cambria"/>
                <a:cs typeface="Cambria"/>
              </a:rPr>
              <a:t> agricultural</a:t>
            </a:r>
            <a:r>
              <a:rPr sz="2000" spc="85" dirty="0">
                <a:latin typeface="Cambria"/>
                <a:cs typeface="Cambria"/>
              </a:rPr>
              <a:t> 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domestic</a:t>
            </a:r>
            <a:r>
              <a:rPr sz="2000" spc="45" dirty="0">
                <a:latin typeface="Cambria"/>
                <a:cs typeface="Cambria"/>
              </a:rPr>
              <a:t> sectors,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but 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subsides</a:t>
            </a:r>
            <a:r>
              <a:rPr sz="2000" spc="55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incentives </a:t>
            </a:r>
            <a:r>
              <a:rPr sz="2000" spc="55" dirty="0">
                <a:latin typeface="Cambria"/>
                <a:cs typeface="Cambria"/>
              </a:rPr>
              <a:t>should </a:t>
            </a:r>
            <a:r>
              <a:rPr sz="2000" spc="10" dirty="0">
                <a:latin typeface="Cambria"/>
                <a:cs typeface="Cambria"/>
              </a:rPr>
              <a:t>be </a:t>
            </a:r>
            <a:r>
              <a:rPr sz="2000" spc="35" dirty="0">
                <a:latin typeface="Cambria"/>
                <a:cs typeface="Cambria"/>
              </a:rPr>
              <a:t>provided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65" dirty="0">
                <a:latin typeface="Cambria"/>
                <a:cs typeface="Cambria"/>
              </a:rPr>
              <a:t>private </a:t>
            </a:r>
            <a:r>
              <a:rPr sz="2000" spc="70" dirty="0">
                <a:latin typeface="Cambria"/>
                <a:cs typeface="Cambria"/>
              </a:rPr>
              <a:t>industry </a:t>
            </a:r>
            <a:r>
              <a:rPr sz="2000" spc="25" dirty="0">
                <a:latin typeface="Cambria"/>
                <a:cs typeface="Cambria"/>
              </a:rPr>
              <a:t>for </a:t>
            </a:r>
            <a:r>
              <a:rPr sz="2000" spc="55" dirty="0">
                <a:latin typeface="Cambria"/>
                <a:cs typeface="Cambria"/>
              </a:rPr>
              <a:t>recycling </a:t>
            </a:r>
            <a:r>
              <a:rPr sz="2000" spc="80" dirty="0">
                <a:latin typeface="Cambria"/>
                <a:cs typeface="Cambria"/>
              </a:rPr>
              <a:t>and 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reusing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treated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effluents.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99205" y="426161"/>
            <a:ext cx="24669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||Jai</a:t>
            </a:r>
            <a:r>
              <a:rPr sz="2400" b="1" spc="-6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sri</a:t>
            </a:r>
            <a:r>
              <a:rPr sz="24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Gurudev||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6622" y="770966"/>
            <a:ext cx="71310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1F5F"/>
                </a:solidFill>
                <a:latin typeface="Calibri"/>
                <a:cs typeface="Calibri"/>
              </a:rPr>
              <a:t>Adichunchanagiri</a:t>
            </a:r>
            <a:r>
              <a:rPr sz="48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800" b="1" spc="-10" dirty="0">
                <a:solidFill>
                  <a:srgbClr val="001F5F"/>
                </a:solidFill>
                <a:latin typeface="Calibri"/>
                <a:cs typeface="Calibri"/>
              </a:rPr>
              <a:t>University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1623" y="1508836"/>
            <a:ext cx="6816090" cy="360743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139700" algn="ctr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0000"/>
                </a:solidFill>
                <a:latin typeface="Calibri"/>
                <a:cs typeface="Calibri"/>
              </a:rPr>
              <a:t>BGS</a:t>
            </a:r>
            <a:r>
              <a:rPr sz="4000" b="1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b="1" spc="-5" dirty="0">
                <a:solidFill>
                  <a:srgbClr val="FF0000"/>
                </a:solidFill>
                <a:latin typeface="Calibri"/>
                <a:cs typeface="Calibri"/>
              </a:rPr>
              <a:t>Institute</a:t>
            </a:r>
            <a:r>
              <a:rPr sz="4000" b="1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4000" b="1" spc="-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b="1" spc="-30" dirty="0">
                <a:solidFill>
                  <a:srgbClr val="FF0000"/>
                </a:solidFill>
                <a:latin typeface="Calibri"/>
                <a:cs typeface="Calibri"/>
              </a:rPr>
              <a:t>Technology</a:t>
            </a:r>
            <a:endParaRPr sz="4000">
              <a:latin typeface="Calibri"/>
              <a:cs typeface="Calibri"/>
            </a:endParaRPr>
          </a:p>
          <a:p>
            <a:pPr marR="142240" algn="ctr">
              <a:lnSpc>
                <a:spcPct val="100000"/>
              </a:lnSpc>
              <a:spcBef>
                <a:spcPts val="75"/>
              </a:spcBef>
            </a:pPr>
            <a:r>
              <a:rPr sz="2800" b="1" spc="-5" dirty="0">
                <a:solidFill>
                  <a:srgbClr val="FF0000"/>
                </a:solidFill>
                <a:latin typeface="Calibri"/>
                <a:cs typeface="Calibri"/>
              </a:rPr>
              <a:t>Civil</a:t>
            </a:r>
            <a:r>
              <a:rPr sz="2800" b="1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Engineering</a:t>
            </a:r>
            <a:r>
              <a:rPr sz="2800" b="1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Department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950">
              <a:latin typeface="Calibri"/>
              <a:cs typeface="Calibri"/>
            </a:endParaRPr>
          </a:p>
          <a:p>
            <a:pPr marL="3810" algn="ctr">
              <a:lnSpc>
                <a:spcPct val="100000"/>
              </a:lnSpc>
            </a:pPr>
            <a:r>
              <a:rPr sz="4000" b="1" dirty="0">
                <a:solidFill>
                  <a:srgbClr val="FF0000"/>
                </a:solidFill>
                <a:latin typeface="Calibri"/>
                <a:cs typeface="Calibri"/>
              </a:rPr>
              <a:t>MODULE-3</a:t>
            </a:r>
            <a:endParaRPr sz="4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3200" b="1" spc="-30" dirty="0">
                <a:solidFill>
                  <a:srgbClr val="001F5F"/>
                </a:solidFill>
                <a:latin typeface="Calibri"/>
                <a:cs typeface="Calibri"/>
              </a:rPr>
              <a:t>Integrated</a:t>
            </a:r>
            <a:r>
              <a:rPr sz="32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20" dirty="0">
                <a:solidFill>
                  <a:srgbClr val="001F5F"/>
                </a:solidFill>
                <a:latin typeface="Calibri"/>
                <a:cs typeface="Calibri"/>
              </a:rPr>
              <a:t>Resource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1468" rIns="0" bIns="0" rtlCol="0">
            <a:spAutoFit/>
          </a:bodyPr>
          <a:lstStyle/>
          <a:p>
            <a:pPr marL="1813560" marR="5080" indent="-542925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Integrated</a:t>
            </a:r>
            <a:r>
              <a:rPr sz="3600" spc="-80" dirty="0"/>
              <a:t> </a:t>
            </a:r>
            <a:r>
              <a:rPr sz="3600" spc="-25" dirty="0"/>
              <a:t>water</a:t>
            </a:r>
            <a:r>
              <a:rPr sz="3600" spc="-45" dirty="0"/>
              <a:t> </a:t>
            </a:r>
            <a:r>
              <a:rPr sz="3600" spc="-10" dirty="0"/>
              <a:t>resources </a:t>
            </a:r>
            <a:r>
              <a:rPr sz="3600" spc="-795" dirty="0"/>
              <a:t> </a:t>
            </a:r>
            <a:r>
              <a:rPr sz="3600" spc="-5" dirty="0"/>
              <a:t>management(IWRM)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1601102"/>
            <a:ext cx="8308340" cy="3783329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75"/>
              </a:spcBef>
            </a:pP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river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basin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divided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three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components:</a:t>
            </a:r>
            <a:endParaRPr sz="2800">
              <a:latin typeface="Calibri"/>
              <a:cs typeface="Calibri"/>
            </a:endParaRPr>
          </a:p>
          <a:p>
            <a:pPr marL="356870" marR="8255" indent="-344805" algn="just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Source</a:t>
            </a: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 Components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rivers,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reservoirs,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aquifers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canals)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Demand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components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(off-stream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such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irrigation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fields, industrial plants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cities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in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stream such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hydropower,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recreation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environment)</a:t>
            </a:r>
            <a:endParaRPr sz="2800">
              <a:latin typeface="Calibri"/>
              <a:cs typeface="Calibri"/>
            </a:endParaRPr>
          </a:p>
          <a:p>
            <a:pPr marL="356870" marR="8890" indent="-344805" algn="just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5" dirty="0">
                <a:solidFill>
                  <a:srgbClr val="FF0000"/>
                </a:solidFill>
                <a:latin typeface="Calibri"/>
                <a:cs typeface="Calibri"/>
              </a:rPr>
              <a:t>Intermediate</a:t>
            </a:r>
            <a:r>
              <a:rPr sz="2800" spc="60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components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(treatment</a:t>
            </a:r>
            <a:r>
              <a:rPr sz="2800" spc="6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plants,resuse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recycling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facilities).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8839200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2198" y="319862"/>
            <a:ext cx="7900034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5" dirty="0"/>
              <a:t>Priorities</a:t>
            </a:r>
            <a:r>
              <a:rPr spc="-15" dirty="0"/>
              <a:t> </a:t>
            </a:r>
            <a:r>
              <a:rPr spc="-30" dirty="0"/>
              <a:t>for</a:t>
            </a:r>
            <a:r>
              <a:rPr spc="-10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  <a:r>
              <a:rPr spc="-30" dirty="0"/>
              <a:t> </a:t>
            </a:r>
            <a:r>
              <a:rPr spc="-5" dirty="0"/>
              <a:t>planning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384172"/>
            <a:ext cx="7890509" cy="49669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74320" indent="-262255">
              <a:lnSpc>
                <a:spcPct val="100000"/>
              </a:lnSpc>
              <a:spcBef>
                <a:spcPts val="110"/>
              </a:spcBef>
              <a:buSzPct val="96296"/>
              <a:buAutoNum type="arabicPeriod"/>
              <a:tabLst>
                <a:tab pos="274955" algn="l"/>
              </a:tabLst>
            </a:pP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Domestic</a:t>
            </a:r>
            <a:r>
              <a:rPr sz="2700" spc="-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consumption</a:t>
            </a:r>
            <a:endParaRPr sz="2700">
              <a:latin typeface="Calibri"/>
              <a:cs typeface="Calibri"/>
            </a:endParaRPr>
          </a:p>
          <a:p>
            <a:pPr marL="12700" marR="5080" indent="914400">
              <a:lnSpc>
                <a:spcPct val="80000"/>
              </a:lnSpc>
              <a:spcBef>
                <a:spcPts val="650"/>
              </a:spcBef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This includes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 requirements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primarily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drinking,cooking,bathing,washing</a:t>
            </a:r>
            <a:r>
              <a:rPr sz="27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clothes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utensils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flushing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toilets.</a:t>
            </a:r>
            <a:endParaRPr sz="2700">
              <a:latin typeface="Calibri"/>
              <a:cs typeface="Calibri"/>
            </a:endParaRPr>
          </a:p>
          <a:p>
            <a:pPr marL="274320" indent="-262255">
              <a:lnSpc>
                <a:spcPct val="100000"/>
              </a:lnSpc>
              <a:buSzPct val="96296"/>
              <a:buAutoNum type="arabicPeriod" startAt="2"/>
              <a:tabLst>
                <a:tab pos="274955" algn="l"/>
              </a:tabLst>
            </a:pP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Irrigation</a:t>
            </a:r>
            <a:endParaRPr sz="2700">
              <a:latin typeface="Calibri"/>
              <a:cs typeface="Calibri"/>
            </a:endParaRPr>
          </a:p>
          <a:p>
            <a:pPr marL="12700" marR="215900" indent="914400">
              <a:lnSpc>
                <a:spcPct val="80000"/>
              </a:lnSpc>
              <a:spcBef>
                <a:spcPts val="650"/>
              </a:spcBef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 required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growing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crops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systematic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scientific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manner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areas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even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deficit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rainfall.</a:t>
            </a:r>
            <a:endParaRPr sz="2700">
              <a:latin typeface="Calibri"/>
              <a:cs typeface="Calibri"/>
            </a:endParaRPr>
          </a:p>
          <a:p>
            <a:pPr marL="274320" indent="-262255">
              <a:lnSpc>
                <a:spcPct val="100000"/>
              </a:lnSpc>
              <a:spcBef>
                <a:spcPts val="5"/>
              </a:spcBef>
              <a:buSzPct val="96296"/>
              <a:buAutoNum type="arabicPeriod" startAt="3"/>
              <a:tabLst>
                <a:tab pos="274955" algn="l"/>
              </a:tabLst>
            </a:pP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Hydropower</a:t>
            </a:r>
            <a:endParaRPr sz="2700">
              <a:latin typeface="Calibri"/>
              <a:cs typeface="Calibri"/>
            </a:endParaRPr>
          </a:p>
          <a:p>
            <a:pPr marL="12700" marR="229235" indent="914400">
              <a:lnSpc>
                <a:spcPts val="2590"/>
              </a:lnSpc>
              <a:spcBef>
                <a:spcPts val="625"/>
              </a:spcBef>
            </a:pP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generation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electricity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harnessing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power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flowing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2700">
              <a:latin typeface="Calibri"/>
              <a:cs typeface="Calibri"/>
            </a:endParaRPr>
          </a:p>
          <a:p>
            <a:pPr marL="274320" indent="-262255">
              <a:lnSpc>
                <a:spcPct val="100000"/>
              </a:lnSpc>
              <a:spcBef>
                <a:spcPts val="30"/>
              </a:spcBef>
              <a:buSzPct val="96296"/>
              <a:buAutoNum type="arabicPeriod" startAt="4"/>
              <a:tabLst>
                <a:tab pos="274955" algn="l"/>
              </a:tabLst>
            </a:pP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Ecology/Environment</a:t>
            </a:r>
            <a:r>
              <a:rPr sz="2700" spc="-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restoration.</a:t>
            </a:r>
            <a:endParaRPr sz="2700">
              <a:latin typeface="Calibri"/>
              <a:cs typeface="Calibri"/>
            </a:endParaRPr>
          </a:p>
          <a:p>
            <a:pPr marL="12700" marR="39370" indent="914400">
              <a:lnSpc>
                <a:spcPct val="80000"/>
              </a:lnSpc>
              <a:spcBef>
                <a:spcPts val="650"/>
              </a:spcBef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required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maintaining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environmental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health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region.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2198" y="319862"/>
            <a:ext cx="7900034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5" dirty="0"/>
              <a:t>Priorities</a:t>
            </a:r>
            <a:r>
              <a:rPr spc="-15" dirty="0"/>
              <a:t> </a:t>
            </a:r>
            <a:r>
              <a:rPr spc="-30" dirty="0"/>
              <a:t>for</a:t>
            </a:r>
            <a:r>
              <a:rPr spc="-10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  <a:r>
              <a:rPr spc="-30" dirty="0"/>
              <a:t> </a:t>
            </a:r>
            <a:r>
              <a:rPr spc="-5" dirty="0"/>
              <a:t>planning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298828"/>
            <a:ext cx="8080375" cy="4599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2260" indent="-289560">
              <a:lnSpc>
                <a:spcPct val="100000"/>
              </a:lnSpc>
              <a:spcBef>
                <a:spcPts val="100"/>
              </a:spcBef>
              <a:buSzPct val="96666"/>
              <a:buAutoNum type="arabicPeriod" startAt="5"/>
              <a:tabLst>
                <a:tab pos="302260" algn="l"/>
              </a:tabLst>
            </a:pP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Industries</a:t>
            </a:r>
            <a:endParaRPr sz="3000">
              <a:latin typeface="Calibri"/>
              <a:cs typeface="Calibri"/>
            </a:endParaRPr>
          </a:p>
          <a:p>
            <a:pPr marL="12700" marR="8890" indent="914400" algn="just">
              <a:lnSpc>
                <a:spcPct val="80000"/>
              </a:lnSpc>
              <a:spcBef>
                <a:spcPts val="720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industries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require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various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purposes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thermal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power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stations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quite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high.</a:t>
            </a:r>
            <a:endParaRPr sz="3000">
              <a:latin typeface="Calibri"/>
              <a:cs typeface="Calibri"/>
            </a:endParaRPr>
          </a:p>
          <a:p>
            <a:pPr marL="302260" indent="-289560">
              <a:lnSpc>
                <a:spcPct val="100000"/>
              </a:lnSpc>
              <a:buSzPct val="96666"/>
              <a:buAutoNum type="arabicPeriod" startAt="6"/>
              <a:tabLst>
                <a:tab pos="302260" algn="l"/>
              </a:tabLst>
            </a:pPr>
            <a:r>
              <a:rPr sz="3000" spc="-15" dirty="0">
                <a:solidFill>
                  <a:srgbClr val="FF0000"/>
                </a:solidFill>
                <a:latin typeface="Calibri"/>
                <a:cs typeface="Calibri"/>
              </a:rPr>
              <a:t>Navigation</a:t>
            </a:r>
            <a:endParaRPr sz="3000">
              <a:latin typeface="Calibri"/>
              <a:cs typeface="Calibri"/>
            </a:endParaRPr>
          </a:p>
          <a:p>
            <a:pPr marL="12700" marR="5080" indent="914400" algn="just">
              <a:lnSpc>
                <a:spcPct val="80000"/>
              </a:lnSpc>
              <a:spcBef>
                <a:spcPts val="725"/>
              </a:spcBef>
            </a:pP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Navigation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possibility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may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enhanced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increasing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flow,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thereby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increasing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depth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required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allow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larger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vessels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pass.</a:t>
            </a:r>
            <a:endParaRPr sz="3000">
              <a:latin typeface="Calibri"/>
              <a:cs typeface="Calibri"/>
            </a:endParaRPr>
          </a:p>
          <a:p>
            <a:pPr marL="300990" indent="-288925" algn="just">
              <a:lnSpc>
                <a:spcPct val="100000"/>
              </a:lnSpc>
              <a:buSzPct val="96666"/>
              <a:buAutoNum type="arabicPeriod" startAt="7"/>
              <a:tabLst>
                <a:tab pos="301625" algn="l"/>
              </a:tabLst>
            </a:pP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Other</a:t>
            </a:r>
            <a:r>
              <a:rPr sz="3000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uses</a:t>
            </a:r>
            <a:endParaRPr sz="3000">
              <a:latin typeface="Calibri"/>
              <a:cs typeface="Calibri"/>
            </a:endParaRPr>
          </a:p>
          <a:p>
            <a:pPr marL="927100" algn="just">
              <a:lnSpc>
                <a:spcPct val="100000"/>
              </a:lnSpc>
            </a:pP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Like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entertainment</a:t>
            </a:r>
            <a:r>
              <a:rPr sz="30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scenic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view.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0044" y="533526"/>
            <a:ext cx="400494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Definition</a:t>
            </a:r>
            <a:r>
              <a:rPr spc="-85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spc="5" dirty="0"/>
              <a:t>IWRM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0044" y="1250061"/>
            <a:ext cx="3417570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  <a:tabLst>
                <a:tab pos="1466850" algn="l"/>
                <a:tab pos="2143760" algn="l"/>
              </a:tabLst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fi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ed 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Partnership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24708" y="1737436"/>
            <a:ext cx="204851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(GWP-2000)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77359" y="1250061"/>
            <a:ext cx="3086100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40715" marR="5080" indent="-628650">
              <a:lnSpc>
                <a:spcPct val="100000"/>
              </a:lnSpc>
              <a:spcBef>
                <a:spcPts val="90"/>
              </a:spcBef>
              <a:tabLst>
                <a:tab pos="832485" algn="l"/>
                <a:tab pos="1256030" algn="l"/>
                <a:tab pos="1808480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by		the	Global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a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275" dirty="0">
                <a:solidFill>
                  <a:srgbClr val="001F5F"/>
                </a:solidFill>
                <a:latin typeface="Calibri"/>
                <a:cs typeface="Calibri"/>
              </a:rPr>
              <a:t>‘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70469" y="1250061"/>
            <a:ext cx="1040130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0005" marR="5080" indent="-27940">
              <a:lnSpc>
                <a:spcPct val="100000"/>
              </a:lnSpc>
              <a:spcBef>
                <a:spcPts val="90"/>
              </a:spcBef>
            </a:pPr>
            <a:r>
              <a:rPr sz="3200" spc="-14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er  whi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0044" y="2225497"/>
            <a:ext cx="8150225" cy="2952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promotes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coordinated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development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water,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related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resources,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order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maximize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resultant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economic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social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welfare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equitable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manner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without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compromising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sustainability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vital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ecosystems’.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5532" y="203657"/>
            <a:ext cx="7119620" cy="603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00" spc="-15" dirty="0"/>
              <a:t>Introduction</a:t>
            </a:r>
            <a:r>
              <a:rPr sz="3800" spc="35" dirty="0"/>
              <a:t> </a:t>
            </a:r>
            <a:r>
              <a:rPr sz="3800" spc="-30" dirty="0"/>
              <a:t>to</a:t>
            </a:r>
            <a:r>
              <a:rPr sz="3800" spc="-10" dirty="0"/>
              <a:t> </a:t>
            </a:r>
            <a:r>
              <a:rPr sz="3800" spc="-25" dirty="0"/>
              <a:t>Integrated</a:t>
            </a:r>
            <a:r>
              <a:rPr sz="3800" spc="-10" dirty="0"/>
              <a:t> </a:t>
            </a:r>
            <a:r>
              <a:rPr sz="3800" spc="-20" dirty="0"/>
              <a:t>Approach</a:t>
            </a:r>
            <a:endParaRPr sz="3800"/>
          </a:p>
        </p:txBody>
      </p:sp>
      <p:sp>
        <p:nvSpPr>
          <p:cNvPr id="3" name="object 3"/>
          <p:cNvSpPr txBox="1"/>
          <p:nvPr/>
        </p:nvSpPr>
        <p:spPr>
          <a:xfrm>
            <a:off x="383540" y="786510"/>
            <a:ext cx="7740015" cy="5379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700" spc="-5" dirty="0">
                <a:solidFill>
                  <a:srgbClr val="E36C09"/>
                </a:solidFill>
                <a:latin typeface="Calibri"/>
                <a:cs typeface="Calibri"/>
              </a:rPr>
              <a:t>Issues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7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pressure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Population</a:t>
            </a:r>
            <a:r>
              <a:rPr sz="27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pressure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Impact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pollution</a:t>
            </a:r>
            <a:endParaRPr sz="2700">
              <a:latin typeface="Calibri"/>
              <a:cs typeface="Calibri"/>
            </a:endParaRPr>
          </a:p>
          <a:p>
            <a:pPr marL="12700" marR="405701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governance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crisis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E36C09"/>
                </a:solidFill>
                <a:latin typeface="Calibri"/>
                <a:cs typeface="Calibri"/>
              </a:rPr>
              <a:t>Challenges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Securing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Securing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food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production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Protecting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vital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ecosystems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Managing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Risks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Developing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other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Job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Creating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activities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Creating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popular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awareness</a:t>
            </a:r>
            <a:r>
              <a:rPr sz="27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understanding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Ensuring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collaboration</a:t>
            </a:r>
            <a:r>
              <a:rPr sz="27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across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sectors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boundaries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08633"/>
            <a:ext cx="8455025" cy="642874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b="1" spc="-10" dirty="0">
                <a:solidFill>
                  <a:srgbClr val="FF0000"/>
                </a:solidFill>
                <a:latin typeface="Calibri"/>
                <a:cs typeface="Calibri"/>
              </a:rPr>
              <a:t>Development</a:t>
            </a:r>
            <a:endParaRPr sz="20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480"/>
              </a:spcBef>
              <a:buFont typeface="Arial MT"/>
              <a:buChar char="•"/>
              <a:tabLst>
                <a:tab pos="35750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development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was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particularly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recommended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final 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statement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ministers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international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conference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environment</a:t>
            </a:r>
            <a:r>
              <a:rPr sz="2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1992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(so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called</a:t>
            </a:r>
            <a:r>
              <a:rPr sz="20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Dublin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principles)</a:t>
            </a:r>
            <a:endParaRPr sz="20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484"/>
              </a:spcBef>
              <a:buFont typeface="Arial MT"/>
              <a:buChar char="•"/>
              <a:tabLst>
                <a:tab pos="35750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000" spc="4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concept</a:t>
            </a:r>
            <a:r>
              <a:rPr sz="20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aims</a:t>
            </a:r>
            <a:r>
              <a:rPr sz="2000" spc="4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50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promote</a:t>
            </a:r>
            <a:r>
              <a:rPr sz="20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changes</a:t>
            </a:r>
            <a:r>
              <a:rPr sz="20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000" spc="5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practices</a:t>
            </a:r>
            <a:r>
              <a:rPr sz="20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0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000" spc="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considered</a:t>
            </a:r>
            <a:endParaRPr sz="2000">
              <a:latin typeface="Calibri"/>
              <a:cs typeface="Calibri"/>
            </a:endParaRPr>
          </a:p>
          <a:p>
            <a:pPr marL="356870" algn="just">
              <a:lnSpc>
                <a:spcPct val="100000"/>
              </a:lnSpc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fundamental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improved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0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resource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management.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75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0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IWRM</a:t>
            </a:r>
            <a:r>
              <a:rPr sz="20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Calibri"/>
                <a:cs typeface="Calibri"/>
              </a:rPr>
              <a:t>rests</a:t>
            </a:r>
            <a:r>
              <a:rPr sz="2000" spc="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upon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 three</a:t>
            </a:r>
            <a:r>
              <a:rPr sz="2000" spc="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principles</a:t>
            </a:r>
            <a:r>
              <a:rPr sz="2000" spc="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that</a:t>
            </a:r>
            <a:r>
              <a:rPr sz="20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together</a:t>
            </a:r>
            <a:r>
              <a:rPr sz="2000" spc="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act</a:t>
            </a:r>
            <a:r>
              <a:rPr sz="2000" spc="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as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000" spc="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Calibri"/>
                <a:cs typeface="Calibri"/>
              </a:rPr>
              <a:t>overall</a:t>
            </a:r>
            <a:r>
              <a:rPr sz="2000" spc="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Calibri"/>
                <a:cs typeface="Calibri"/>
              </a:rPr>
              <a:t>framework</a:t>
            </a:r>
            <a:endParaRPr sz="2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480"/>
              </a:spcBef>
            </a:pPr>
            <a:r>
              <a:rPr sz="2000" spc="-15" dirty="0">
                <a:solidFill>
                  <a:srgbClr val="E36C09"/>
                </a:solidFill>
                <a:latin typeface="Calibri"/>
                <a:cs typeface="Calibri"/>
              </a:rPr>
              <a:t>Integrating</a:t>
            </a:r>
            <a:r>
              <a:rPr sz="2000" spc="20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E36C09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E36C09"/>
                </a:solidFill>
                <a:latin typeface="Calibri"/>
                <a:cs typeface="Calibri"/>
              </a:rPr>
              <a:t> three</a:t>
            </a:r>
            <a:r>
              <a:rPr sz="2000" spc="15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000" spc="-40" dirty="0">
                <a:solidFill>
                  <a:srgbClr val="E36C09"/>
                </a:solidFill>
                <a:latin typeface="Calibri"/>
                <a:cs typeface="Calibri"/>
              </a:rPr>
              <a:t>E’s</a:t>
            </a:r>
            <a:endParaRPr sz="20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480"/>
              </a:spcBef>
              <a:buSzPct val="95000"/>
              <a:buAutoNum type="arabicPeriod"/>
              <a:tabLst>
                <a:tab pos="205740" algn="l"/>
              </a:tabLst>
            </a:pPr>
            <a:r>
              <a:rPr sz="2000" spc="-10" dirty="0">
                <a:solidFill>
                  <a:srgbClr val="E36C09"/>
                </a:solidFill>
                <a:latin typeface="Calibri"/>
                <a:cs typeface="Calibri"/>
              </a:rPr>
              <a:t>Social </a:t>
            </a:r>
            <a:r>
              <a:rPr sz="2000" spc="-5" dirty="0">
                <a:solidFill>
                  <a:srgbClr val="E36C09"/>
                </a:solidFill>
                <a:latin typeface="Calibri"/>
                <a:cs typeface="Calibri"/>
              </a:rPr>
              <a:t>Equity: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Ensuring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Equal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access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users,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means all people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must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access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adequate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quantity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quality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participation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000" spc="-4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0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0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best</a:t>
            </a:r>
            <a:r>
              <a:rPr sz="20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way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ensure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equity.</a:t>
            </a:r>
            <a:endParaRPr sz="2000">
              <a:latin typeface="Calibri"/>
              <a:cs typeface="Calibri"/>
            </a:endParaRPr>
          </a:p>
          <a:p>
            <a:pPr marL="12700" marR="6985" algn="just">
              <a:lnSpc>
                <a:spcPct val="100000"/>
              </a:lnSpc>
              <a:spcBef>
                <a:spcPts val="484"/>
              </a:spcBef>
              <a:buSzPct val="95000"/>
              <a:buAutoNum type="arabicPeriod"/>
              <a:tabLst>
                <a:tab pos="205740" algn="l"/>
              </a:tabLst>
            </a:pPr>
            <a:r>
              <a:rPr sz="2000" spc="-15" dirty="0">
                <a:solidFill>
                  <a:srgbClr val="E36C09"/>
                </a:solidFill>
                <a:latin typeface="Calibri"/>
                <a:cs typeface="Calibri"/>
              </a:rPr>
              <a:t>Economic </a:t>
            </a:r>
            <a:r>
              <a:rPr sz="2000" spc="-10" dirty="0">
                <a:solidFill>
                  <a:srgbClr val="E36C09"/>
                </a:solidFill>
                <a:latin typeface="Calibri"/>
                <a:cs typeface="Calibri"/>
              </a:rPr>
              <a:t>Efficiency: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Efficiency in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use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core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principles of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IWRM;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must</a:t>
            </a:r>
            <a:r>
              <a:rPr sz="2000" spc="4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be used with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maximum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possible efficiency by bringing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greatest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benefit 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greatest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numbers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users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possible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available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financial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resources.</a:t>
            </a:r>
            <a:endParaRPr sz="2000">
              <a:latin typeface="Calibri"/>
              <a:cs typeface="Calibri"/>
            </a:endParaRPr>
          </a:p>
          <a:p>
            <a:pPr marL="205104" indent="-193040" algn="just">
              <a:lnSpc>
                <a:spcPct val="100000"/>
              </a:lnSpc>
              <a:spcBef>
                <a:spcPts val="484"/>
              </a:spcBef>
              <a:buSzPct val="95000"/>
              <a:buAutoNum type="arabicPeriod"/>
              <a:tabLst>
                <a:tab pos="205740" algn="l"/>
              </a:tabLst>
            </a:pPr>
            <a:r>
              <a:rPr sz="2000" spc="-15" dirty="0">
                <a:solidFill>
                  <a:srgbClr val="E36C09"/>
                </a:solidFill>
                <a:latin typeface="Calibri"/>
                <a:cs typeface="Calibri"/>
              </a:rPr>
              <a:t>Ecological</a:t>
            </a:r>
            <a:r>
              <a:rPr sz="2000" spc="235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E36C09"/>
                </a:solidFill>
                <a:latin typeface="Calibri"/>
                <a:cs typeface="Calibri"/>
              </a:rPr>
              <a:t>sustainability:</a:t>
            </a:r>
            <a:r>
              <a:rPr sz="2000" spc="200" dirty="0">
                <a:solidFill>
                  <a:srgbClr val="E36C09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2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achieve</a:t>
            </a:r>
            <a:r>
              <a:rPr sz="2000" spc="20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ecological</a:t>
            </a:r>
            <a:r>
              <a:rPr sz="2000" spc="2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sustainability,</a:t>
            </a:r>
            <a:r>
              <a:rPr sz="2000" spc="2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current</a:t>
            </a:r>
            <a:r>
              <a:rPr sz="2000" spc="2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000" spc="2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endParaRPr sz="2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managed</a:t>
            </a:r>
            <a:r>
              <a:rPr sz="20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Calibri"/>
                <a:cs typeface="Calibri"/>
              </a:rPr>
              <a:t>way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does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not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affect</a:t>
            </a:r>
            <a:r>
              <a:rPr sz="20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future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generations.</a:t>
            </a:r>
            <a:endParaRPr sz="2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480"/>
              </a:spcBef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Note: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Sustainability</a:t>
            </a:r>
            <a:r>
              <a:rPr sz="2000" spc="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Meaning: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Ability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maintain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64382" y="235966"/>
            <a:ext cx="2021839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Principles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144153"/>
            <a:ext cx="8458835" cy="472186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715">
              <a:lnSpc>
                <a:spcPct val="110100"/>
              </a:lnSpc>
              <a:spcBef>
                <a:spcPts val="430"/>
              </a:spcBef>
            </a:pPr>
            <a:r>
              <a:rPr sz="2800" spc="5" dirty="0">
                <a:solidFill>
                  <a:srgbClr val="FF0000"/>
                </a:solidFill>
                <a:latin typeface="Calibri"/>
                <a:cs typeface="Calibri"/>
              </a:rPr>
              <a:t>WRM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is based </a:t>
            </a:r>
            <a:r>
              <a:rPr sz="2800" spc="10" dirty="0">
                <a:solidFill>
                  <a:srgbClr val="FF0000"/>
                </a:solidFill>
                <a:latin typeface="Calibri"/>
                <a:cs typeface="Calibri"/>
              </a:rPr>
              <a:t>on </a:t>
            </a: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four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principles </a:t>
            </a:r>
            <a:r>
              <a:rPr sz="2800" spc="-5" dirty="0">
                <a:solidFill>
                  <a:srgbClr val="FF0000"/>
                </a:solidFill>
                <a:latin typeface="Calibri"/>
                <a:cs typeface="Calibri"/>
              </a:rPr>
              <a:t>–the Dublin principles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1.Fresh</a:t>
            </a:r>
            <a:r>
              <a:rPr sz="28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finite</a:t>
            </a:r>
            <a:r>
              <a:rPr sz="28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vulnerable</a:t>
            </a:r>
            <a:r>
              <a:rPr sz="28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resource,</a:t>
            </a:r>
            <a:r>
              <a:rPr sz="28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essential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sustain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life,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development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environment.</a:t>
            </a:r>
            <a:endParaRPr sz="2800">
              <a:latin typeface="Calibri"/>
              <a:cs typeface="Calibri"/>
            </a:endParaRPr>
          </a:p>
          <a:p>
            <a:pPr marL="12700" marR="8890" algn="just">
              <a:lnSpc>
                <a:spcPct val="100000"/>
              </a:lnSpc>
              <a:spcBef>
                <a:spcPts val="675"/>
              </a:spcBef>
              <a:buAutoNum type="arabicPeriod" startAt="2"/>
              <a:tabLst>
                <a:tab pos="382270" algn="l"/>
              </a:tabLst>
            </a:pP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development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management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should be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based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on a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participatory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approach, involving users, planners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policymakers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levels.</a:t>
            </a:r>
            <a:endParaRPr sz="28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675"/>
              </a:spcBef>
              <a:buAutoNum type="arabicPeriod" startAt="2"/>
              <a:tabLst>
                <a:tab pos="595630" algn="l"/>
              </a:tabLst>
            </a:pP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Women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play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central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part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provision,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safeguarding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2800">
              <a:latin typeface="Calibri"/>
              <a:cs typeface="Calibri"/>
            </a:endParaRPr>
          </a:p>
          <a:p>
            <a:pPr marL="12700" marR="10795" algn="just">
              <a:lnSpc>
                <a:spcPct val="100000"/>
              </a:lnSpc>
              <a:spcBef>
                <a:spcPts val="675"/>
              </a:spcBef>
              <a:buAutoNum type="arabicPeriod" startAt="2"/>
              <a:tabLst>
                <a:tab pos="394335" algn="l"/>
              </a:tabLst>
            </a:pP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has 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economic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value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 all its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competing uses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recognized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8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economic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good.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244" y="346913"/>
            <a:ext cx="486854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325" dirty="0">
                <a:latin typeface="Cambria"/>
                <a:cs typeface="Cambria"/>
              </a:rPr>
              <a:t>L</a:t>
            </a:r>
            <a:r>
              <a:rPr sz="2200" spc="325" dirty="0">
                <a:latin typeface="Cambria"/>
                <a:cs typeface="Cambria"/>
              </a:rPr>
              <a:t>EGAL</a:t>
            </a:r>
            <a:r>
              <a:rPr sz="2200" spc="280" dirty="0">
                <a:latin typeface="Cambria"/>
                <a:cs typeface="Cambria"/>
              </a:rPr>
              <a:t> </a:t>
            </a:r>
            <a:r>
              <a:rPr sz="2200" spc="270" dirty="0">
                <a:latin typeface="Cambria"/>
                <a:cs typeface="Cambria"/>
              </a:rPr>
              <a:t>FRAMEWORK</a:t>
            </a:r>
            <a:r>
              <a:rPr sz="2200" spc="330" dirty="0">
                <a:latin typeface="Cambria"/>
                <a:cs typeface="Cambria"/>
              </a:rPr>
              <a:t> </a:t>
            </a:r>
            <a:r>
              <a:rPr sz="2200" spc="300" dirty="0">
                <a:latin typeface="Cambria"/>
                <a:cs typeface="Cambria"/>
              </a:rPr>
              <a:t>OF</a:t>
            </a:r>
            <a:r>
              <a:rPr sz="2200" spc="290" dirty="0">
                <a:latin typeface="Cambria"/>
                <a:cs typeface="Cambria"/>
              </a:rPr>
              <a:t> </a:t>
            </a:r>
            <a:r>
              <a:rPr sz="2200" spc="229" dirty="0">
                <a:latin typeface="Cambria"/>
                <a:cs typeface="Cambria"/>
              </a:rPr>
              <a:t>WATER</a:t>
            </a:r>
            <a:endParaRPr sz="22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244" y="1142822"/>
            <a:ext cx="7847965" cy="4431030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287020" marR="6350" indent="-274320" algn="just">
              <a:lnSpc>
                <a:spcPts val="2160"/>
              </a:lnSpc>
              <a:spcBef>
                <a:spcPts val="36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90" dirty="0">
                <a:latin typeface="Cambria"/>
                <a:cs typeface="Cambria"/>
              </a:rPr>
              <a:t>The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existing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legal,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institutional</a:t>
            </a:r>
            <a:r>
              <a:rPr sz="2000" spc="85" dirty="0">
                <a:latin typeface="Cambria"/>
                <a:cs typeface="Cambria"/>
              </a:rPr>
              <a:t> 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decision  </a:t>
            </a:r>
            <a:r>
              <a:rPr sz="2000" spc="105" dirty="0">
                <a:latin typeface="Cambria"/>
                <a:cs typeface="Cambria"/>
              </a:rPr>
              <a:t>making  </a:t>
            </a:r>
            <a:r>
              <a:rPr sz="2000" spc="75" dirty="0">
                <a:latin typeface="Cambria"/>
                <a:cs typeface="Cambria"/>
              </a:rPr>
              <a:t>frame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work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65" dirty="0">
                <a:latin typeface="Cambria"/>
                <a:cs typeface="Cambria"/>
              </a:rPr>
              <a:t>law </a:t>
            </a:r>
            <a:r>
              <a:rPr sz="2000" spc="80" dirty="0">
                <a:latin typeface="Cambria"/>
                <a:cs typeface="Cambria"/>
              </a:rPr>
              <a:t>in </a:t>
            </a:r>
            <a:r>
              <a:rPr sz="2000" spc="100" dirty="0">
                <a:latin typeface="Cambria"/>
                <a:cs typeface="Cambria"/>
              </a:rPr>
              <a:t>India, </a:t>
            </a:r>
            <a:r>
              <a:rPr sz="2000" spc="35" dirty="0">
                <a:latin typeface="Cambria"/>
                <a:cs typeface="Cambria"/>
              </a:rPr>
              <a:t>both </a:t>
            </a:r>
            <a:r>
              <a:rPr sz="2000" spc="110" dirty="0">
                <a:latin typeface="Cambria"/>
                <a:cs typeface="Cambria"/>
              </a:rPr>
              <a:t>at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75" dirty="0">
                <a:latin typeface="Cambria"/>
                <a:cs typeface="Cambria"/>
              </a:rPr>
              <a:t>national </a:t>
            </a:r>
            <a:r>
              <a:rPr sz="2000" spc="95" dirty="0">
                <a:latin typeface="Cambria"/>
                <a:cs typeface="Cambria"/>
              </a:rPr>
              <a:t>and </a:t>
            </a:r>
            <a:r>
              <a:rPr sz="2000" spc="70" dirty="0">
                <a:latin typeface="Cambria"/>
                <a:cs typeface="Cambria"/>
              </a:rPr>
              <a:t>state level. 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The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national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legislations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as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applicable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are:</a:t>
            </a:r>
            <a:endParaRPr sz="2000">
              <a:latin typeface="Cambria"/>
              <a:cs typeface="Cambria"/>
            </a:endParaRPr>
          </a:p>
          <a:p>
            <a:pPr marL="12700" marR="1659255">
              <a:lnSpc>
                <a:spcPts val="2760"/>
              </a:lnSpc>
              <a:spcBef>
                <a:spcPts val="125"/>
              </a:spcBef>
            </a:pPr>
            <a:r>
              <a:rPr sz="2000" spc="75" dirty="0">
                <a:latin typeface="Cambria"/>
                <a:cs typeface="Cambria"/>
              </a:rPr>
              <a:t>1.Water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prevention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control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pollution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Act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1974 </a:t>
            </a:r>
            <a:r>
              <a:rPr sz="2000" spc="-42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2.Air</a:t>
            </a:r>
            <a:r>
              <a:rPr sz="2000" spc="13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prevention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control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14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pollution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Act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1977 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3.Environmental</a:t>
            </a:r>
            <a:r>
              <a:rPr sz="2000" spc="140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protection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Act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1986</a:t>
            </a:r>
            <a:endParaRPr sz="2000">
              <a:latin typeface="Cambria"/>
              <a:cs typeface="Cambria"/>
            </a:endParaRPr>
          </a:p>
          <a:p>
            <a:pPr marL="12700" marR="1613535">
              <a:lnSpc>
                <a:spcPts val="2760"/>
              </a:lnSpc>
            </a:pPr>
            <a:r>
              <a:rPr sz="2000" spc="70" dirty="0">
                <a:latin typeface="Cambria"/>
                <a:cs typeface="Cambria"/>
              </a:rPr>
              <a:t>4.Forest </a:t>
            </a:r>
            <a:r>
              <a:rPr sz="2000" spc="45" dirty="0">
                <a:latin typeface="Cambria"/>
                <a:cs typeface="Cambria"/>
              </a:rPr>
              <a:t>conservation </a:t>
            </a:r>
            <a:r>
              <a:rPr sz="2000" spc="90" dirty="0">
                <a:latin typeface="Cambria"/>
                <a:cs typeface="Cambria"/>
              </a:rPr>
              <a:t>Act </a:t>
            </a:r>
            <a:r>
              <a:rPr sz="2000" spc="-5" dirty="0">
                <a:latin typeface="Cambria"/>
                <a:cs typeface="Cambria"/>
              </a:rPr>
              <a:t>1980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65" dirty="0">
                <a:latin typeface="Cambria"/>
                <a:cs typeface="Cambria"/>
              </a:rPr>
              <a:t>amended </a:t>
            </a:r>
            <a:r>
              <a:rPr sz="2000" spc="80" dirty="0">
                <a:latin typeface="Cambria"/>
                <a:cs typeface="Cambria"/>
              </a:rPr>
              <a:t>in </a:t>
            </a:r>
            <a:r>
              <a:rPr sz="2000" spc="-5" dirty="0">
                <a:latin typeface="Cambria"/>
                <a:cs typeface="Cambria"/>
              </a:rPr>
              <a:t>1988 </a:t>
            </a:r>
            <a:r>
              <a:rPr sz="2000" spc="-43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5.Public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liability</a:t>
            </a:r>
            <a:r>
              <a:rPr sz="2000" spc="14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insurance</a:t>
            </a:r>
            <a:r>
              <a:rPr sz="2000" spc="155" dirty="0">
                <a:latin typeface="Cambria"/>
                <a:cs typeface="Cambria"/>
              </a:rPr>
              <a:t> </a:t>
            </a:r>
            <a:r>
              <a:rPr sz="2000" spc="90" dirty="0">
                <a:latin typeface="Cambria"/>
                <a:cs typeface="Cambria"/>
              </a:rPr>
              <a:t>Act</a:t>
            </a:r>
            <a:r>
              <a:rPr sz="2000" spc="13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1991</a:t>
            </a:r>
            <a:endParaRPr sz="2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210"/>
              </a:spcBef>
            </a:pPr>
            <a:r>
              <a:rPr sz="2000" spc="85" dirty="0">
                <a:latin typeface="Cambria"/>
                <a:cs typeface="Cambria"/>
              </a:rPr>
              <a:t>6.Environmental</a:t>
            </a:r>
            <a:r>
              <a:rPr sz="2000" spc="14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Assessment</a:t>
            </a:r>
            <a:r>
              <a:rPr sz="2000" spc="17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Development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projects,1994</a:t>
            </a:r>
            <a:endParaRPr sz="20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9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357505" algn="l"/>
              </a:tabLst>
            </a:pPr>
            <a:r>
              <a:rPr dirty="0"/>
              <a:t>	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75" dirty="0">
                <a:latin typeface="Cambria"/>
                <a:cs typeface="Cambria"/>
              </a:rPr>
              <a:t>ministry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65" dirty="0">
                <a:latin typeface="Cambria"/>
                <a:cs typeface="Cambria"/>
              </a:rPr>
              <a:t>environmental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40" dirty="0">
                <a:latin typeface="Cambria"/>
                <a:cs typeface="Cambria"/>
              </a:rPr>
              <a:t>forest </a:t>
            </a:r>
            <a:r>
              <a:rPr sz="2000" spc="60" dirty="0">
                <a:latin typeface="Cambria"/>
                <a:cs typeface="Cambria"/>
              </a:rPr>
              <a:t>is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65" dirty="0">
                <a:latin typeface="Cambria"/>
                <a:cs typeface="Cambria"/>
              </a:rPr>
              <a:t>nodal agency </a:t>
            </a:r>
            <a:r>
              <a:rPr sz="2000" spc="80" dirty="0">
                <a:latin typeface="Cambria"/>
                <a:cs typeface="Cambria"/>
              </a:rPr>
              <a:t>in 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75" dirty="0">
                <a:latin typeface="Cambria"/>
                <a:cs typeface="Cambria"/>
              </a:rPr>
              <a:t> administrative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structure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central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government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planning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promotion</a:t>
            </a:r>
            <a:r>
              <a:rPr sz="2000" spc="3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40" dirty="0">
                <a:latin typeface="Cambria"/>
                <a:cs typeface="Cambria"/>
              </a:rPr>
              <a:t>coordination</a:t>
            </a:r>
            <a:r>
              <a:rPr sz="2000" spc="4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45" dirty="0">
                <a:latin typeface="Cambria"/>
                <a:cs typeface="Cambria"/>
              </a:rPr>
              <a:t>overseeing</a:t>
            </a:r>
            <a:r>
              <a:rPr sz="2000" spc="5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implementation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environment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legislation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55" dirty="0">
                <a:latin typeface="Cambria"/>
                <a:cs typeface="Cambria"/>
              </a:rPr>
              <a:t>programs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and 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regulatory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functions</a:t>
            </a:r>
            <a:r>
              <a:rPr sz="2000" spc="9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like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environment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clearance.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044" y="502361"/>
            <a:ext cx="8079105" cy="550164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7620" algn="just">
              <a:lnSpc>
                <a:spcPct val="90000"/>
              </a:lnSpc>
              <a:spcBef>
                <a:spcPts val="434"/>
              </a:spcBef>
            </a:pP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1.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Fresh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water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is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 a</a:t>
            </a:r>
            <a:r>
              <a:rPr sz="2700" spc="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finite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vulnerable</a:t>
            </a:r>
            <a:r>
              <a:rPr sz="2700" spc="5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resource, 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 essential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to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sustain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 life,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development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the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environment.</a:t>
            </a:r>
            <a:endParaRPr sz="2700">
              <a:latin typeface="Calibri"/>
              <a:cs typeface="Calibri"/>
            </a:endParaRPr>
          </a:p>
          <a:p>
            <a:pPr marL="12700" marR="8255" algn="just">
              <a:lnSpc>
                <a:spcPct val="90200"/>
              </a:lnSpc>
              <a:spcBef>
                <a:spcPts val="635"/>
              </a:spcBef>
              <a:buSzPct val="96296"/>
              <a:buChar char="•"/>
              <a:tabLst>
                <a:tab pos="185420" algn="l"/>
              </a:tabLst>
            </a:pP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sustains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life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its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forms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is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required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many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different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purposes,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functions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services.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Therefore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holistic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involve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demands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placed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threats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it.</a:t>
            </a:r>
            <a:endParaRPr sz="2700">
              <a:latin typeface="Calibri"/>
              <a:cs typeface="Calibri"/>
            </a:endParaRPr>
          </a:p>
          <a:p>
            <a:pPr marL="12700" marR="5715" algn="just">
              <a:lnSpc>
                <a:spcPct val="90100"/>
              </a:lnSpc>
              <a:spcBef>
                <a:spcPts val="630"/>
              </a:spcBef>
              <a:buSzPct val="96296"/>
              <a:buChar char="•"/>
              <a:tabLst>
                <a:tab pos="185420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Creating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sensitive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political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economy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requires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co-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ordinated</a:t>
            </a:r>
            <a:r>
              <a:rPr sz="2700" spc="5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making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levels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700" spc="5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national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ministries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local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government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community.</a:t>
            </a:r>
            <a:endParaRPr sz="2700">
              <a:latin typeface="Calibri"/>
              <a:cs typeface="Calibri"/>
            </a:endParaRPr>
          </a:p>
          <a:p>
            <a:pPr marL="12700" marR="5080" algn="just">
              <a:lnSpc>
                <a:spcPct val="89900"/>
              </a:lnSpc>
              <a:spcBef>
                <a:spcPts val="665"/>
              </a:spcBef>
              <a:buSzPct val="96296"/>
              <a:buChar char="•"/>
              <a:tabLst>
                <a:tab pos="185420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There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also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need for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mechanics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ensure that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economic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decision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makers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take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costs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sustainability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account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when making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production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consumption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choices.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313385"/>
            <a:ext cx="8075930" cy="5586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160" algn="just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2. </a:t>
            </a:r>
            <a:r>
              <a:rPr sz="3200" spc="-40" dirty="0">
                <a:solidFill>
                  <a:srgbClr val="FF0000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development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management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should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be based 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on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a participatory </a:t>
            </a:r>
            <a:r>
              <a:rPr sz="3200" spc="-15" dirty="0">
                <a:solidFill>
                  <a:srgbClr val="FF0000"/>
                </a:solidFill>
                <a:latin typeface="Calibri"/>
                <a:cs typeface="Calibri"/>
              </a:rPr>
              <a:t>approach,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involving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users,</a:t>
            </a:r>
            <a:r>
              <a:rPr sz="3200" spc="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FF0000"/>
                </a:solidFill>
                <a:latin typeface="Calibri"/>
                <a:cs typeface="Calibri"/>
              </a:rPr>
              <a:t>planners</a:t>
            </a:r>
            <a:r>
              <a:rPr sz="3200" spc="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policymakers</a:t>
            </a:r>
            <a:r>
              <a:rPr sz="3200" spc="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FF0000"/>
                </a:solidFill>
                <a:latin typeface="Calibri"/>
                <a:cs typeface="Calibri"/>
              </a:rPr>
              <a:t>at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all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levels.</a:t>
            </a:r>
            <a:endParaRPr sz="3200">
              <a:latin typeface="Calibri"/>
              <a:cs typeface="Calibri"/>
            </a:endParaRPr>
          </a:p>
          <a:p>
            <a:pPr marL="12700" marR="9525" algn="just">
              <a:lnSpc>
                <a:spcPct val="100000"/>
              </a:lnSpc>
              <a:spcBef>
                <a:spcPts val="770"/>
              </a:spcBef>
              <a:buSzPct val="96875"/>
              <a:buChar char="•"/>
              <a:tabLst>
                <a:tab pos="217170" algn="l"/>
              </a:tabLst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subject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everyone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stakeholder.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Real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participation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only 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takes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place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part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decision-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making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process.</a:t>
            </a:r>
            <a:endParaRPr sz="3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80"/>
              </a:spcBef>
              <a:buSzPct val="96875"/>
              <a:buChar char="•"/>
              <a:tabLst>
                <a:tab pos="21526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Participation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also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occurs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if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democratically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elected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or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otherwise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accountable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agencies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spokespersons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represent</a:t>
            </a:r>
            <a:r>
              <a:rPr sz="3200" spc="6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stakeholder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groups.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044" y="249681"/>
            <a:ext cx="8231505" cy="612394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7620" algn="just">
              <a:lnSpc>
                <a:spcPts val="2400"/>
              </a:lnSpc>
              <a:spcBef>
                <a:spcPts val="675"/>
              </a:spcBef>
            </a:pPr>
            <a:r>
              <a:rPr sz="2500" dirty="0">
                <a:solidFill>
                  <a:srgbClr val="FF0000"/>
                </a:solidFill>
                <a:latin typeface="Calibri"/>
                <a:cs typeface="Calibri"/>
              </a:rPr>
              <a:t>3. </a:t>
            </a:r>
            <a:r>
              <a:rPr sz="2500" spc="-25" dirty="0">
                <a:solidFill>
                  <a:srgbClr val="FF0000"/>
                </a:solidFill>
                <a:latin typeface="Calibri"/>
                <a:cs typeface="Calibri"/>
              </a:rPr>
              <a:t>Women</a:t>
            </a:r>
            <a:r>
              <a:rPr sz="2500" spc="-20" dirty="0">
                <a:solidFill>
                  <a:srgbClr val="FF0000"/>
                </a:solidFill>
                <a:latin typeface="Calibri"/>
                <a:cs typeface="Calibri"/>
              </a:rPr>
              <a:t> play</a:t>
            </a:r>
            <a:r>
              <a:rPr sz="2500" spc="5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2500" spc="-15" dirty="0">
                <a:solidFill>
                  <a:srgbClr val="FF0000"/>
                </a:solidFill>
                <a:latin typeface="Calibri"/>
                <a:cs typeface="Calibri"/>
              </a:rPr>
              <a:t>central</a:t>
            </a:r>
            <a:r>
              <a:rPr sz="2500" spc="5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FF0000"/>
                </a:solidFill>
                <a:latin typeface="Calibri"/>
                <a:cs typeface="Calibri"/>
              </a:rPr>
              <a:t>part in </a:t>
            </a:r>
            <a:r>
              <a:rPr sz="2500" dirty="0">
                <a:solidFill>
                  <a:srgbClr val="FF0000"/>
                </a:solidFill>
                <a:latin typeface="Calibri"/>
                <a:cs typeface="Calibri"/>
              </a:rPr>
              <a:t>the </a:t>
            </a:r>
            <a:r>
              <a:rPr sz="2500" spc="-10" dirty="0">
                <a:solidFill>
                  <a:srgbClr val="FF0000"/>
                </a:solidFill>
                <a:latin typeface="Calibri"/>
                <a:cs typeface="Calibri"/>
              </a:rPr>
              <a:t>provision, </a:t>
            </a:r>
            <a:r>
              <a:rPr sz="2500" spc="-5" dirty="0">
                <a:solidFill>
                  <a:srgbClr val="FF0000"/>
                </a:solidFill>
                <a:latin typeface="Calibri"/>
                <a:cs typeface="Calibri"/>
              </a:rPr>
              <a:t>management </a:t>
            </a:r>
            <a:r>
              <a:rPr sz="2500" dirty="0">
                <a:solidFill>
                  <a:srgbClr val="FF0000"/>
                </a:solidFill>
                <a:latin typeface="Calibri"/>
                <a:cs typeface="Calibri"/>
              </a:rPr>
              <a:t> and</a:t>
            </a:r>
            <a:r>
              <a:rPr sz="25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FF0000"/>
                </a:solidFill>
                <a:latin typeface="Calibri"/>
                <a:cs typeface="Calibri"/>
              </a:rPr>
              <a:t>safeguarding </a:t>
            </a:r>
            <a:r>
              <a:rPr sz="2500" spc="-5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25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55" dirty="0">
                <a:solidFill>
                  <a:srgbClr val="FF0000"/>
                </a:solidFill>
                <a:latin typeface="Calibri"/>
                <a:cs typeface="Calibri"/>
              </a:rPr>
              <a:t>water.</a:t>
            </a:r>
            <a:endParaRPr sz="2500">
              <a:latin typeface="Calibri"/>
              <a:cs typeface="Calibri"/>
            </a:endParaRPr>
          </a:p>
          <a:p>
            <a:pPr marL="12700" marR="5080" algn="just">
              <a:lnSpc>
                <a:spcPct val="80000"/>
              </a:lnSpc>
              <a:spcBef>
                <a:spcPts val="620"/>
              </a:spcBef>
              <a:buSzPct val="96000"/>
              <a:buChar char="•"/>
              <a:tabLst>
                <a:tab pos="171450" algn="l"/>
              </a:tabLst>
            </a:pP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Women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play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500" spc="-40" dirty="0">
                <a:solidFill>
                  <a:srgbClr val="001F5F"/>
                </a:solidFill>
                <a:latin typeface="Calibri"/>
                <a:cs typeface="Calibri"/>
              </a:rPr>
              <a:t>key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role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collection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safeguarding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for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domestic and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–in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many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cases – agricultural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use,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but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much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less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influential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role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men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management,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problem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analysis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decision-making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related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resources.</a:t>
            </a:r>
            <a:endParaRPr sz="2500">
              <a:latin typeface="Calibri"/>
              <a:cs typeface="Calibri"/>
            </a:endParaRPr>
          </a:p>
          <a:p>
            <a:pPr marL="12700" marR="5715" algn="just">
              <a:lnSpc>
                <a:spcPct val="80000"/>
              </a:lnSpc>
              <a:spcBef>
                <a:spcPts val="600"/>
              </a:spcBef>
              <a:buSzPct val="96000"/>
              <a:buChar char="•"/>
              <a:tabLst>
                <a:tab pos="171450" algn="l"/>
              </a:tabLst>
            </a:pP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In developing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full and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effective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participation of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women 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at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levels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decision-making,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consideration has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given </a:t>
            </a:r>
            <a:r>
              <a:rPr sz="2500" spc="-5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way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different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societies assign particular Social, economic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cultural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roles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men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women.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There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500" spc="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need</a:t>
            </a:r>
            <a:r>
              <a:rPr sz="2500" spc="5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ensure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sector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as a whole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gender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aware,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process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should begin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implementation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training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programmers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for water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professionals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and community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grass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root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mobilizers.</a:t>
            </a:r>
            <a:endParaRPr sz="2500">
              <a:latin typeface="Calibri"/>
              <a:cs typeface="Calibri"/>
            </a:endParaRPr>
          </a:p>
          <a:p>
            <a:pPr marL="12700" marR="6985" algn="just">
              <a:lnSpc>
                <a:spcPct val="80100"/>
              </a:lnSpc>
              <a:spcBef>
                <a:spcPts val="600"/>
              </a:spcBef>
              <a:buSzPct val="96000"/>
              <a:buChar char="•"/>
              <a:tabLst>
                <a:tab pos="171450" algn="l"/>
              </a:tabLst>
            </a:pP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women’s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views,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interests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needs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shapes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development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agenda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much as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men’s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development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agenda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support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progress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towards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equal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relations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25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women</a:t>
            </a:r>
            <a:r>
              <a:rPr sz="25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men.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313385"/>
            <a:ext cx="8305165" cy="5586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4.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40" dirty="0">
                <a:solidFill>
                  <a:srgbClr val="FF0000"/>
                </a:solidFill>
                <a:latin typeface="Calibri"/>
                <a:cs typeface="Calibri"/>
              </a:rPr>
              <a:t>Water</a:t>
            </a:r>
            <a:r>
              <a:rPr sz="3200" spc="6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has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an</a:t>
            </a:r>
            <a:r>
              <a:rPr sz="3200" spc="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economic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value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all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 its </a:t>
            </a:r>
            <a:r>
              <a:rPr sz="3200" spc="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competing uses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should 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be 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recognized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as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an 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economic</a:t>
            </a:r>
            <a:r>
              <a:rPr sz="3200" spc="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good.</a:t>
            </a:r>
            <a:endParaRPr sz="3200">
              <a:latin typeface="Calibri"/>
              <a:cs typeface="Calibri"/>
            </a:endParaRPr>
          </a:p>
          <a:p>
            <a:pPr marL="12700" marR="9525" algn="just">
              <a:lnSpc>
                <a:spcPct val="100000"/>
              </a:lnSpc>
              <a:spcBef>
                <a:spcPts val="770"/>
              </a:spcBef>
              <a:buSzPct val="96875"/>
              <a:buChar char="•"/>
              <a:tabLst>
                <a:tab pos="215900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Within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 principle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it is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vital to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recognize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first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basic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right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all human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beings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access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clean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sanitation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affordable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price.</a:t>
            </a:r>
            <a:endParaRPr sz="3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80"/>
              </a:spcBef>
              <a:buSzPct val="96875"/>
              <a:buChar char="•"/>
              <a:tabLst>
                <a:tab pos="21526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Managing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economic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good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important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way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achieving</a:t>
            </a:r>
            <a:r>
              <a:rPr sz="3200" spc="7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efficient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equitable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encouraging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conservation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protection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resources.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888" rIns="0" bIns="0" rtlCol="0">
            <a:spAutoFit/>
          </a:bodyPr>
          <a:lstStyle/>
          <a:p>
            <a:pPr marL="2673350" marR="5080" indent="-263144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Implementation</a:t>
            </a:r>
            <a:r>
              <a:rPr sz="3200" spc="35" dirty="0"/>
              <a:t> </a:t>
            </a:r>
            <a:r>
              <a:rPr sz="3200" spc="-5" dirty="0"/>
              <a:t>of</a:t>
            </a:r>
            <a:r>
              <a:rPr sz="3200" spc="-15" dirty="0"/>
              <a:t> </a:t>
            </a:r>
            <a:r>
              <a:rPr sz="3200" spc="-20" dirty="0"/>
              <a:t>integrated</a:t>
            </a:r>
            <a:r>
              <a:rPr sz="3200" spc="-15" dirty="0"/>
              <a:t> </a:t>
            </a:r>
            <a:r>
              <a:rPr sz="3200" spc="-25" dirty="0"/>
              <a:t>water</a:t>
            </a:r>
            <a:r>
              <a:rPr sz="3200" spc="-15" dirty="0"/>
              <a:t> </a:t>
            </a:r>
            <a:r>
              <a:rPr sz="3200" spc="-20" dirty="0"/>
              <a:t>resource </a:t>
            </a:r>
            <a:r>
              <a:rPr sz="3200" spc="-710" dirty="0"/>
              <a:t> </a:t>
            </a:r>
            <a:r>
              <a:rPr sz="3200" spc="-10" dirty="0"/>
              <a:t>management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60044" y="1536572"/>
            <a:ext cx="8234680" cy="488505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 marR="8890" algn="just">
              <a:lnSpc>
                <a:spcPct val="80000"/>
              </a:lnSpc>
              <a:spcBef>
                <a:spcPts val="760"/>
              </a:spcBef>
              <a:buSzPct val="96296"/>
              <a:buAutoNum type="arabicPeriod"/>
              <a:tabLst>
                <a:tab pos="274955" algn="l"/>
              </a:tabLst>
            </a:pPr>
            <a:r>
              <a:rPr sz="2700" spc="-10" dirty="0">
                <a:solidFill>
                  <a:srgbClr val="00AFEF"/>
                </a:solidFill>
                <a:latin typeface="Calibri"/>
                <a:cs typeface="Calibri"/>
              </a:rPr>
              <a:t>Enabling </a:t>
            </a:r>
            <a:r>
              <a:rPr sz="2700" spc="-15" dirty="0">
                <a:solidFill>
                  <a:srgbClr val="00AFEF"/>
                </a:solidFill>
                <a:latin typeface="Calibri"/>
                <a:cs typeface="Calibri"/>
              </a:rPr>
              <a:t>Environment: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proper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Enabling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environment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essential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both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ensure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rights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assets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(Individuals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well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public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private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organizations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companies)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also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protects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public assets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intrinsic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environmental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values.</a:t>
            </a:r>
            <a:endParaRPr sz="2700">
              <a:latin typeface="Calibri"/>
              <a:cs typeface="Calibri"/>
            </a:endParaRPr>
          </a:p>
          <a:p>
            <a:pPr marL="12700" marR="5080" algn="just">
              <a:lnSpc>
                <a:spcPct val="80000"/>
              </a:lnSpc>
              <a:spcBef>
                <a:spcPts val="645"/>
              </a:spcBef>
              <a:buSzPct val="96296"/>
              <a:buAutoNum type="arabicPeriod"/>
              <a:tabLst>
                <a:tab pos="274955" algn="l"/>
              </a:tabLst>
            </a:pPr>
            <a:r>
              <a:rPr sz="2700" spc="-15" dirty="0">
                <a:solidFill>
                  <a:srgbClr val="00AFEF"/>
                </a:solidFill>
                <a:latin typeface="Calibri"/>
                <a:cs typeface="Calibri"/>
              </a:rPr>
              <a:t>Role </a:t>
            </a:r>
            <a:r>
              <a:rPr sz="2700" spc="5" dirty="0">
                <a:solidFill>
                  <a:srgbClr val="00AFEF"/>
                </a:solidFill>
                <a:latin typeface="Calibri"/>
                <a:cs typeface="Calibri"/>
              </a:rPr>
              <a:t>of </a:t>
            </a:r>
            <a:r>
              <a:rPr sz="2700" spc="-10" dirty="0">
                <a:solidFill>
                  <a:srgbClr val="00AFEF"/>
                </a:solidFill>
                <a:latin typeface="Calibri"/>
                <a:cs typeface="Calibri"/>
              </a:rPr>
              <a:t>Institutions: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Institutional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development</a:t>
            </a:r>
            <a:r>
              <a:rPr sz="2700" spc="5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critical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formation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implementation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700" spc="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policies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programmes.Failure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match</a:t>
            </a:r>
            <a:r>
              <a:rPr sz="2700" spc="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responsibilities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authority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and capacities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action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major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sources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difficulty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implementing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IWRM.</a:t>
            </a:r>
            <a:endParaRPr sz="2700">
              <a:latin typeface="Calibri"/>
              <a:cs typeface="Calibri"/>
            </a:endParaRPr>
          </a:p>
          <a:p>
            <a:pPr marL="12700" marR="7620" algn="just">
              <a:lnSpc>
                <a:spcPct val="80100"/>
              </a:lnSpc>
              <a:spcBef>
                <a:spcPts val="650"/>
              </a:spcBef>
              <a:buSzPct val="96296"/>
              <a:buAutoNum type="arabicPeriod"/>
              <a:tabLst>
                <a:tab pos="274955" algn="l"/>
              </a:tabLst>
            </a:pPr>
            <a:r>
              <a:rPr sz="2700" spc="-10" dirty="0">
                <a:solidFill>
                  <a:srgbClr val="00AFEF"/>
                </a:solidFill>
                <a:latin typeface="Calibri"/>
                <a:cs typeface="Calibri"/>
              </a:rPr>
              <a:t>Management instruments: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management instruments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IWRM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tools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methods that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enable and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help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decision-makers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to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make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rational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informed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choices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alternative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actions.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395681"/>
            <a:ext cx="8226425" cy="5368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Some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2400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cross-cutting</a:t>
            </a:r>
            <a:r>
              <a:rPr sz="2400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conditions</a:t>
            </a:r>
            <a:r>
              <a:rPr sz="2400" spc="-7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that</a:t>
            </a:r>
            <a:r>
              <a:rPr sz="24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are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also</a:t>
            </a: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important</a:t>
            </a:r>
            <a:r>
              <a:rPr sz="24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to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consider</a:t>
            </a:r>
            <a:r>
              <a:rPr sz="2400" spc="-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when implementing</a:t>
            </a:r>
            <a:r>
              <a:rPr sz="2400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IWRM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are: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75"/>
              </a:spcBef>
              <a:buSzPct val="95833"/>
              <a:buChar char="•"/>
              <a:tabLst>
                <a:tab pos="16573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Political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commitment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80"/>
              </a:spcBef>
              <a:buSzPct val="95833"/>
              <a:buChar char="•"/>
              <a:tabLst>
                <a:tab pos="16573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Capacity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development</a:t>
            </a:r>
            <a:endParaRPr sz="2400">
              <a:latin typeface="Calibri"/>
              <a:cs typeface="Calibri"/>
            </a:endParaRPr>
          </a:p>
          <a:p>
            <a:pPr marL="12700" marR="595630">
              <a:lnSpc>
                <a:spcPct val="100000"/>
              </a:lnSpc>
              <a:spcBef>
                <a:spcPts val="575"/>
              </a:spcBef>
              <a:buSzPct val="95833"/>
              <a:buChar char="•"/>
              <a:tabLst>
                <a:tab pos="16573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Adequate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investment,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financial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stability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sustainable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cost </a:t>
            </a:r>
            <a:r>
              <a:rPr sz="2400" spc="-5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recovery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80"/>
              </a:spcBef>
              <a:buSzPct val="95833"/>
              <a:buChar char="•"/>
              <a:tabLst>
                <a:tab pos="16573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Monitoring</a:t>
            </a:r>
            <a:r>
              <a:rPr sz="24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Evaluation</a:t>
            </a:r>
            <a:endParaRPr sz="2400">
              <a:latin typeface="Calibri"/>
              <a:cs typeface="Calibri"/>
            </a:endParaRPr>
          </a:p>
          <a:p>
            <a:pPr marL="12700" marR="790575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IWRM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should</a:t>
            </a:r>
            <a:r>
              <a:rPr sz="24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FF0000"/>
                </a:solidFill>
                <a:latin typeface="Calibri"/>
                <a:cs typeface="Calibri"/>
              </a:rPr>
              <a:t>be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viewed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 as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process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rather</a:t>
            </a:r>
            <a:r>
              <a:rPr sz="2400" spc="-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FF0000"/>
                </a:solidFill>
                <a:latin typeface="Calibri"/>
                <a:cs typeface="Calibri"/>
              </a:rPr>
              <a:t>than</a:t>
            </a:r>
            <a:r>
              <a:rPr sz="24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one shot </a:t>
            </a:r>
            <a:r>
              <a:rPr sz="2400" spc="-5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approach.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75"/>
              </a:spcBef>
              <a:buSzPct val="95833"/>
              <a:buChar char="•"/>
              <a:tabLst>
                <a:tab pos="16573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There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no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correct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administrative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model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80"/>
              </a:spcBef>
              <a:buSzPct val="95833"/>
              <a:buChar char="•"/>
              <a:tabLst>
                <a:tab pos="16573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art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lies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selecting,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adjusting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applying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right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mix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these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tools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given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situation</a:t>
            </a:r>
            <a:endParaRPr sz="2400">
              <a:latin typeface="Calibri"/>
              <a:cs typeface="Calibri"/>
            </a:endParaRPr>
          </a:p>
          <a:p>
            <a:pPr marL="165100" indent="-153035">
              <a:lnSpc>
                <a:spcPct val="100000"/>
              </a:lnSpc>
              <a:spcBef>
                <a:spcPts val="580"/>
              </a:spcBef>
              <a:buSzPct val="95833"/>
              <a:buChar char="•"/>
              <a:tabLst>
                <a:tab pos="16573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IWRM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no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fixed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beginnings</a:t>
            </a:r>
            <a:r>
              <a:rPr sz="24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endings.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4032" y="311861"/>
            <a:ext cx="507873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5" dirty="0"/>
              <a:t>Development</a:t>
            </a:r>
            <a:r>
              <a:rPr spc="-65" dirty="0"/>
              <a:t> </a:t>
            </a:r>
            <a:r>
              <a:rPr spc="-5" dirty="0"/>
              <a:t>Objectives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5187" y="1447800"/>
            <a:ext cx="6171027" cy="475110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01492" y="389585"/>
            <a:ext cx="353822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/>
              <a:t>Legislation</a:t>
            </a:r>
            <a:r>
              <a:rPr sz="3000" spc="-95" dirty="0"/>
              <a:t> </a:t>
            </a:r>
            <a:r>
              <a:rPr sz="3000" spc="-15" dirty="0"/>
              <a:t>frame</a:t>
            </a:r>
            <a:r>
              <a:rPr sz="3000" spc="-45" dirty="0"/>
              <a:t> </a:t>
            </a:r>
            <a:r>
              <a:rPr sz="3000" spc="-10" dirty="0"/>
              <a:t>work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6244" y="920623"/>
            <a:ext cx="8079740" cy="517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Enabling</a:t>
            </a:r>
            <a:r>
              <a:rPr sz="2200" spc="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Environment</a:t>
            </a:r>
            <a:r>
              <a:rPr sz="2200" spc="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–IWRM</a:t>
            </a:r>
            <a:r>
              <a:rPr sz="2200" spc="1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platform</a:t>
            </a:r>
            <a:r>
              <a:rPr sz="2200" spc="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200" spc="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appropriate</a:t>
            </a:r>
            <a:r>
              <a:rPr sz="2200" spc="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r>
              <a:rPr sz="2200" spc="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endParaRPr sz="2200">
              <a:latin typeface="Calibri"/>
              <a:cs typeface="Calibri"/>
            </a:endParaRPr>
          </a:p>
          <a:p>
            <a:pPr marL="356870">
              <a:lnSpc>
                <a:spcPct val="100000"/>
              </a:lnSpc>
            </a:pP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legal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frame</a:t>
            </a:r>
            <a:r>
              <a:rPr sz="2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work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involves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making,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designing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passing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45" dirty="0">
                <a:solidFill>
                  <a:srgbClr val="001F5F"/>
                </a:solidFill>
                <a:latin typeface="Calibri"/>
                <a:cs typeface="Calibri"/>
              </a:rPr>
              <a:t>law.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Principles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achieving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political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support-hard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decision</a:t>
            </a:r>
            <a:endParaRPr sz="2200">
              <a:latin typeface="Calibri"/>
              <a:cs typeface="Calibri"/>
            </a:endParaRPr>
          </a:p>
          <a:p>
            <a:pPr marL="356870">
              <a:lnSpc>
                <a:spcPct val="100000"/>
              </a:lnSpc>
            </a:pP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have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made.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35"/>
              </a:spcBef>
              <a:buFont typeface="Arial MT"/>
              <a:buChar char="•"/>
              <a:tabLst>
                <a:tab pos="356870" algn="l"/>
                <a:tab pos="357505" algn="l"/>
                <a:tab pos="655320" algn="l"/>
                <a:tab pos="1362710" algn="l"/>
                <a:tab pos="2634615" algn="l"/>
                <a:tab pos="3213735" algn="l"/>
                <a:tab pos="3555365" algn="l"/>
                <a:tab pos="4345305" algn="l"/>
                <a:tab pos="5988050" algn="l"/>
                <a:tab pos="6329680" algn="l"/>
                <a:tab pos="7101205" algn="l"/>
                <a:tab pos="7470140" algn="l"/>
              </a:tabLst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t	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2200" spc="-5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t	</a:t>
            </a:r>
            <a:r>
              <a:rPr sz="2200" spc="-5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le	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n	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er	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t	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n	</a:t>
            </a:r>
            <a:r>
              <a:rPr sz="2200" spc="-7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f	l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al,</a:t>
            </a:r>
            <a:endParaRPr sz="2200">
              <a:latin typeface="Calibri"/>
              <a:cs typeface="Calibri"/>
            </a:endParaRPr>
          </a:p>
          <a:p>
            <a:pPr marL="356870">
              <a:lnSpc>
                <a:spcPct val="100000"/>
              </a:lnSpc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National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international</a:t>
            </a:r>
            <a:r>
              <a:rPr sz="2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forms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2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deals</a:t>
            </a:r>
            <a:r>
              <a:rPr sz="2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water</a:t>
            </a:r>
            <a:r>
              <a:rPr sz="2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body,countries,basins,water</a:t>
            </a:r>
            <a:r>
              <a:rPr sz="22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reservoir.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transparent,</a:t>
            </a:r>
            <a:r>
              <a:rPr sz="2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flexible</a:t>
            </a:r>
            <a:r>
              <a:rPr sz="2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capable</a:t>
            </a:r>
            <a:r>
              <a:rPr sz="2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solving</a:t>
            </a:r>
            <a:r>
              <a:rPr sz="2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problems.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-5" dirty="0">
                <a:solidFill>
                  <a:srgbClr val="FF0000"/>
                </a:solidFill>
                <a:latin typeface="Calibri"/>
                <a:cs typeface="Calibri"/>
              </a:rPr>
              <a:t>Characteristics</a:t>
            </a:r>
            <a:r>
              <a:rPr sz="2200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200" spc="5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22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FF0000"/>
                </a:solidFill>
                <a:latin typeface="Calibri"/>
                <a:cs typeface="Calibri"/>
              </a:rPr>
              <a:t>LFW</a:t>
            </a:r>
            <a:endParaRPr sz="2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4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Former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Friendly</a:t>
            </a:r>
            <a:endParaRPr sz="19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45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Clarifies</a:t>
            </a:r>
            <a:r>
              <a:rPr sz="19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19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001F5F"/>
                </a:solidFill>
                <a:latin typeface="Calibri"/>
                <a:cs typeface="Calibri"/>
              </a:rPr>
              <a:t>rules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,responsibilities</a:t>
            </a:r>
            <a:r>
              <a:rPr sz="19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users</a:t>
            </a:r>
            <a:r>
              <a:rPr sz="19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&amp;</a:t>
            </a:r>
            <a:r>
              <a:rPr sz="19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19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provided</a:t>
            </a:r>
            <a:r>
              <a:rPr sz="19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19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459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Clarifies</a:t>
            </a:r>
            <a:r>
              <a:rPr sz="19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roles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19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30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19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endParaRPr sz="19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45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1900" spc="-8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provide</a:t>
            </a:r>
            <a:r>
              <a:rPr sz="19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qualitative</a:t>
            </a:r>
            <a:r>
              <a:rPr sz="19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&amp;</a:t>
            </a:r>
            <a:r>
              <a:rPr sz="19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5" dirty="0">
                <a:solidFill>
                  <a:srgbClr val="001F5F"/>
                </a:solidFill>
                <a:latin typeface="Calibri"/>
                <a:cs typeface="Calibri"/>
              </a:rPr>
              <a:t>quantitative</a:t>
            </a:r>
            <a:r>
              <a:rPr sz="19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001F5F"/>
                </a:solidFill>
                <a:latin typeface="Calibri"/>
                <a:cs typeface="Calibri"/>
              </a:rPr>
              <a:t>standards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Calibri"/>
                <a:cs typeface="Calibri"/>
              </a:rPr>
              <a:t>foe</a:t>
            </a:r>
            <a:r>
              <a:rPr sz="19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900" spc="-15" dirty="0">
                <a:solidFill>
                  <a:srgbClr val="001F5F"/>
                </a:solidFill>
                <a:latin typeface="Calibri"/>
                <a:cs typeface="Calibri"/>
              </a:rPr>
              <a:t>effluent</a:t>
            </a:r>
            <a:r>
              <a:rPr sz="1700" spc="-15" dirty="0">
                <a:solidFill>
                  <a:srgbClr val="001F5F"/>
                </a:solidFill>
                <a:latin typeface="Calibri"/>
                <a:cs typeface="Calibri"/>
              </a:rPr>
              <a:t>s.</a:t>
            </a:r>
            <a:endParaRPr sz="1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540" y="214881"/>
            <a:ext cx="7252334" cy="1069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69644">
              <a:lnSpc>
                <a:spcPct val="110400"/>
              </a:lnSpc>
              <a:spcBef>
                <a:spcPts val="100"/>
              </a:spcBef>
            </a:pPr>
            <a:r>
              <a:rPr sz="3100" spc="-10" dirty="0"/>
              <a:t>Institutional/organizational </a:t>
            </a:r>
            <a:r>
              <a:rPr sz="3100" spc="-20" dirty="0"/>
              <a:t>frame </a:t>
            </a:r>
            <a:r>
              <a:rPr sz="3100" spc="-15" dirty="0"/>
              <a:t>work </a:t>
            </a:r>
            <a:r>
              <a:rPr sz="3100" spc="-695" dirty="0"/>
              <a:t> </a:t>
            </a:r>
            <a:r>
              <a:rPr sz="3100" spc="-10" dirty="0"/>
              <a:t>Process</a:t>
            </a:r>
            <a:r>
              <a:rPr sz="3100" dirty="0"/>
              <a:t> </a:t>
            </a:r>
            <a:r>
              <a:rPr sz="3100" spc="-5" dirty="0"/>
              <a:t>and</a:t>
            </a:r>
            <a:r>
              <a:rPr sz="3100" spc="-25" dirty="0"/>
              <a:t> </a:t>
            </a:r>
            <a:r>
              <a:rPr sz="3100" spc="-10" dirty="0"/>
              <a:t>tools:</a:t>
            </a:r>
            <a:endParaRPr sz="3100"/>
          </a:p>
        </p:txBody>
      </p:sp>
      <p:sp>
        <p:nvSpPr>
          <p:cNvPr id="3" name="object 3"/>
          <p:cNvSpPr txBox="1"/>
          <p:nvPr/>
        </p:nvSpPr>
        <p:spPr>
          <a:xfrm>
            <a:off x="383540" y="1301877"/>
            <a:ext cx="8233409" cy="480568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6870" marR="5080" indent="-344805" algn="just">
              <a:lnSpc>
                <a:spcPct val="89900"/>
              </a:lnSpc>
              <a:spcBef>
                <a:spcPts val="439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Assessment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institutional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requires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come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identified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present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resources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management situation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desired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integrated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situation.</a:t>
            </a:r>
            <a:endParaRPr sz="27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345"/>
              </a:spcBef>
            </a:pPr>
            <a:r>
              <a:rPr sz="3100" spc="-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3100" spc="-20" dirty="0">
                <a:solidFill>
                  <a:srgbClr val="FF0000"/>
                </a:solidFill>
                <a:latin typeface="Calibri"/>
                <a:cs typeface="Calibri"/>
              </a:rPr>
              <a:t> steps</a:t>
            </a:r>
            <a:r>
              <a:rPr sz="31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100" dirty="0">
                <a:solidFill>
                  <a:srgbClr val="FF0000"/>
                </a:solidFill>
                <a:latin typeface="Calibri"/>
                <a:cs typeface="Calibri"/>
              </a:rPr>
              <a:t>in</a:t>
            </a:r>
            <a:r>
              <a:rPr sz="3100" spc="-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100" spc="-5" dirty="0">
                <a:solidFill>
                  <a:srgbClr val="FF0000"/>
                </a:solidFill>
                <a:latin typeface="Calibri"/>
                <a:cs typeface="Calibri"/>
              </a:rPr>
              <a:t>this</a:t>
            </a:r>
            <a:r>
              <a:rPr sz="31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100" spc="-10" dirty="0">
                <a:solidFill>
                  <a:srgbClr val="FF0000"/>
                </a:solidFill>
                <a:latin typeface="Calibri"/>
                <a:cs typeface="Calibri"/>
              </a:rPr>
              <a:t>process</a:t>
            </a:r>
            <a:r>
              <a:rPr sz="31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100" spc="-20" dirty="0">
                <a:solidFill>
                  <a:srgbClr val="FF0000"/>
                </a:solidFill>
                <a:latin typeface="Calibri"/>
                <a:cs typeface="Calibri"/>
              </a:rPr>
              <a:t>are</a:t>
            </a:r>
            <a:endParaRPr sz="31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5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Identification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present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endParaRPr sz="26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1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Formulation</a:t>
            </a:r>
            <a:r>
              <a:rPr sz="2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desired</a:t>
            </a:r>
            <a:r>
              <a:rPr sz="26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6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endParaRPr sz="2600">
              <a:latin typeface="Calibri"/>
              <a:cs typeface="Calibri"/>
            </a:endParaRPr>
          </a:p>
          <a:p>
            <a:pPr marL="356870" marR="11430" indent="-344805" algn="just">
              <a:lnSpc>
                <a:spcPct val="9000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Formulation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interventions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arrive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desired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IWRM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situation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establishment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a monitoring </a:t>
            </a:r>
            <a:r>
              <a:rPr sz="2600" spc="-30" dirty="0">
                <a:solidFill>
                  <a:srgbClr val="001F5F"/>
                </a:solidFill>
                <a:latin typeface="Calibri"/>
                <a:cs typeface="Calibri"/>
              </a:rPr>
              <a:t>system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see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whether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interventions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being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carried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out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properly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whether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really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contribute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achievement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6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goals.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231089"/>
            <a:ext cx="10242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5" dirty="0"/>
              <a:t>S</a:t>
            </a:r>
            <a:r>
              <a:rPr sz="3000" spc="-25" dirty="0"/>
              <a:t>t</a:t>
            </a:r>
            <a:r>
              <a:rPr sz="3000" dirty="0"/>
              <a:t>e</a:t>
            </a:r>
            <a:r>
              <a:rPr sz="3000" spc="-5" dirty="0"/>
              <a:t>p-</a:t>
            </a:r>
            <a:r>
              <a:rPr sz="3000" dirty="0"/>
              <a:t>1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6244" y="688974"/>
            <a:ext cx="8231505" cy="514985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356870" marR="5080" indent="-344805" algn="just">
              <a:lnSpc>
                <a:spcPts val="2690"/>
              </a:lnSpc>
              <a:spcBef>
                <a:spcPts val="75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present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resources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use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well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known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before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any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intervention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directing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made.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9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Understanding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situation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prerequisite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assessment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analysis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institutional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frame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work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conflicts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between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stakeholders.</a:t>
            </a:r>
            <a:endParaRPr sz="28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80100"/>
              </a:lnSpc>
              <a:spcBef>
                <a:spcPts val="67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essential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basic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document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present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start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institutional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assessment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process;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such a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document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represent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expert’s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opinion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not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necessarily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complete.</a:t>
            </a:r>
            <a:endParaRPr sz="2800">
              <a:latin typeface="Calibri"/>
              <a:cs typeface="Calibri"/>
            </a:endParaRPr>
          </a:p>
          <a:p>
            <a:pPr marL="356870" marR="9525" indent="-344805" algn="just">
              <a:lnSpc>
                <a:spcPts val="2690"/>
              </a:lnSpc>
              <a:spcBef>
                <a:spcPts val="65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Accurate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representing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opinions,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desires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aspirations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stakeholders.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96646" y="407873"/>
            <a:ext cx="850582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65" dirty="0">
                <a:latin typeface="Cambria"/>
                <a:cs typeface="Cambria"/>
              </a:rPr>
              <a:t>1.W</a:t>
            </a:r>
            <a:r>
              <a:rPr sz="1900" spc="165" dirty="0">
                <a:latin typeface="Cambria"/>
                <a:cs typeface="Cambria"/>
              </a:rPr>
              <a:t>ATER</a:t>
            </a:r>
            <a:r>
              <a:rPr sz="1900" spc="215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PREVENTION</a:t>
            </a:r>
            <a:r>
              <a:rPr sz="1900" spc="260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AND </a:t>
            </a:r>
            <a:r>
              <a:rPr sz="1900" spc="235" dirty="0">
                <a:latin typeface="Cambria"/>
                <a:cs typeface="Cambria"/>
              </a:rPr>
              <a:t>CONTROL</a:t>
            </a:r>
            <a:r>
              <a:rPr sz="1900" spc="250" dirty="0">
                <a:latin typeface="Cambria"/>
                <a:cs typeface="Cambria"/>
              </a:rPr>
              <a:t> OF</a:t>
            </a:r>
            <a:r>
              <a:rPr sz="1900" spc="220" dirty="0">
                <a:latin typeface="Cambria"/>
                <a:cs typeface="Cambria"/>
              </a:rPr>
              <a:t> </a:t>
            </a:r>
            <a:r>
              <a:rPr sz="1900" spc="229" dirty="0">
                <a:latin typeface="Cambria"/>
                <a:cs typeface="Cambria"/>
              </a:rPr>
              <a:t>POLLUTION</a:t>
            </a:r>
            <a:r>
              <a:rPr sz="1900" spc="265" dirty="0">
                <a:latin typeface="Cambria"/>
                <a:cs typeface="Cambria"/>
              </a:rPr>
              <a:t> </a:t>
            </a:r>
            <a:r>
              <a:rPr sz="2400" spc="235" dirty="0">
                <a:latin typeface="Cambria"/>
                <a:cs typeface="Cambria"/>
              </a:rPr>
              <a:t>A</a:t>
            </a:r>
            <a:r>
              <a:rPr sz="1900" spc="235" dirty="0">
                <a:latin typeface="Cambria"/>
                <a:cs typeface="Cambria"/>
              </a:rPr>
              <a:t>CT</a:t>
            </a:r>
            <a:r>
              <a:rPr sz="1900" spc="24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1974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2444" y="1249502"/>
            <a:ext cx="8002270" cy="4141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5080" indent="-274320" algn="just">
              <a:lnSpc>
                <a:spcPct val="100000"/>
              </a:lnSpc>
              <a:spcBef>
                <a:spcPts val="9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45" dirty="0">
                <a:latin typeface="Cambria"/>
                <a:cs typeface="Cambria"/>
              </a:rPr>
              <a:t>An</a:t>
            </a:r>
            <a:r>
              <a:rPr sz="2000" spc="150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Act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provide</a:t>
            </a:r>
            <a:r>
              <a:rPr sz="2000" spc="3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prevention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control 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44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 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pollution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90" dirty="0">
                <a:latin typeface="Cambria"/>
                <a:cs typeface="Cambria"/>
              </a:rPr>
              <a:t>maintaining </a:t>
            </a:r>
            <a:r>
              <a:rPr sz="2000" dirty="0">
                <a:latin typeface="Cambria"/>
                <a:cs typeface="Cambria"/>
              </a:rPr>
              <a:t>or </a:t>
            </a:r>
            <a:r>
              <a:rPr sz="2000" spc="50" dirty="0">
                <a:latin typeface="Cambria"/>
                <a:cs typeface="Cambria"/>
              </a:rPr>
              <a:t>restoring </a:t>
            </a:r>
            <a:r>
              <a:rPr sz="2000" dirty="0">
                <a:latin typeface="Cambria"/>
                <a:cs typeface="Cambria"/>
              </a:rPr>
              <a:t>of </a:t>
            </a:r>
            <a:r>
              <a:rPr sz="2000" spc="40" dirty="0">
                <a:latin typeface="Cambria"/>
                <a:cs typeface="Cambria"/>
              </a:rPr>
              <a:t>wholesomeness </a:t>
            </a:r>
            <a:r>
              <a:rPr sz="2000" spc="5" dirty="0">
                <a:latin typeface="Cambria"/>
                <a:cs typeface="Cambria"/>
              </a:rPr>
              <a:t>of 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establishment,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with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40" dirty="0">
                <a:latin typeface="Cambria"/>
                <a:cs typeface="Cambria"/>
              </a:rPr>
              <a:t>view</a:t>
            </a:r>
            <a:r>
              <a:rPr sz="2000" spc="45" dirty="0">
                <a:latin typeface="Cambria"/>
                <a:cs typeface="Cambria"/>
              </a:rPr>
              <a:t>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carrying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out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the 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purpose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aforesaid,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boards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for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prevention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30" dirty="0">
                <a:latin typeface="Cambria"/>
                <a:cs typeface="Cambria"/>
              </a:rPr>
              <a:t>control</a:t>
            </a:r>
            <a:r>
              <a:rPr sz="2000" spc="35" dirty="0">
                <a:latin typeface="Cambria"/>
                <a:cs typeface="Cambria"/>
              </a:rPr>
              <a:t> </a:t>
            </a:r>
            <a:r>
              <a:rPr sz="2000" spc="5" dirty="0">
                <a:latin typeface="Cambria"/>
                <a:cs typeface="Cambria"/>
              </a:rPr>
              <a:t>of 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 pollution,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45" dirty="0">
                <a:latin typeface="Cambria"/>
                <a:cs typeface="Cambria"/>
              </a:rPr>
              <a:t>conferring </a:t>
            </a:r>
            <a:r>
              <a:rPr sz="2000" spc="20" dirty="0">
                <a:latin typeface="Cambria"/>
                <a:cs typeface="Cambria"/>
              </a:rPr>
              <a:t>on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80" dirty="0">
                <a:latin typeface="Cambria"/>
                <a:cs typeface="Cambria"/>
              </a:rPr>
              <a:t>assigning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70" dirty="0">
                <a:latin typeface="Cambria"/>
                <a:cs typeface="Cambria"/>
              </a:rPr>
              <a:t>such </a:t>
            </a:r>
            <a:r>
              <a:rPr sz="2000" spc="35" dirty="0">
                <a:latin typeface="Cambria"/>
                <a:cs typeface="Cambria"/>
              </a:rPr>
              <a:t>boards 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powers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60" dirty="0">
                <a:latin typeface="Cambria"/>
                <a:cs typeface="Cambria"/>
              </a:rPr>
              <a:t>functions </a:t>
            </a:r>
            <a:r>
              <a:rPr sz="2000" spc="75" dirty="0">
                <a:latin typeface="Cambria"/>
                <a:cs typeface="Cambria"/>
              </a:rPr>
              <a:t>relating </a:t>
            </a:r>
            <a:r>
              <a:rPr sz="2000" spc="60" dirty="0">
                <a:latin typeface="Cambria"/>
                <a:cs typeface="Cambria"/>
              </a:rPr>
              <a:t>there </a:t>
            </a:r>
            <a:r>
              <a:rPr sz="2000" spc="10" dirty="0">
                <a:latin typeface="Cambria"/>
                <a:cs typeface="Cambria"/>
              </a:rPr>
              <a:t>to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20" dirty="0">
                <a:latin typeface="Cambria"/>
                <a:cs typeface="Cambria"/>
              </a:rPr>
              <a:t>for </a:t>
            </a:r>
            <a:r>
              <a:rPr sz="2000" spc="80" dirty="0">
                <a:latin typeface="Cambria"/>
                <a:cs typeface="Cambria"/>
              </a:rPr>
              <a:t>matters </a:t>
            </a:r>
            <a:r>
              <a:rPr sz="2000" spc="35" dirty="0">
                <a:latin typeface="Cambria"/>
                <a:cs typeface="Cambria"/>
              </a:rPr>
              <a:t>connected 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there</a:t>
            </a:r>
            <a:r>
              <a:rPr sz="2000" spc="12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with.</a:t>
            </a:r>
            <a:endParaRPr sz="2000">
              <a:latin typeface="Cambria"/>
              <a:cs typeface="Cambria"/>
            </a:endParaRPr>
          </a:p>
          <a:p>
            <a:pPr marL="287020" marR="12065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85" dirty="0">
                <a:latin typeface="Cambria"/>
                <a:cs typeface="Cambria"/>
              </a:rPr>
              <a:t>The </a:t>
            </a:r>
            <a:r>
              <a:rPr sz="2000" spc="90" dirty="0">
                <a:latin typeface="Cambria"/>
                <a:cs typeface="Cambria"/>
              </a:rPr>
              <a:t>Act </a:t>
            </a:r>
            <a:r>
              <a:rPr sz="2000" spc="65" dirty="0">
                <a:latin typeface="Cambria"/>
                <a:cs typeface="Cambria"/>
              </a:rPr>
              <a:t>was amended </a:t>
            </a:r>
            <a:r>
              <a:rPr sz="2000" spc="20" dirty="0">
                <a:latin typeface="Cambria"/>
                <a:cs typeface="Cambria"/>
              </a:rPr>
              <a:t>on </a:t>
            </a:r>
            <a:r>
              <a:rPr sz="2000" dirty="0">
                <a:latin typeface="Cambria"/>
                <a:cs typeface="Cambria"/>
              </a:rPr>
              <a:t>1988 </a:t>
            </a:r>
            <a:r>
              <a:rPr sz="2000" spc="85" dirty="0">
                <a:latin typeface="Cambria"/>
                <a:cs typeface="Cambria"/>
              </a:rPr>
              <a:t>and </a:t>
            </a:r>
            <a:r>
              <a:rPr sz="2000" spc="80" dirty="0">
                <a:latin typeface="Cambria"/>
                <a:cs typeface="Cambria"/>
              </a:rPr>
              <a:t>finally </a:t>
            </a:r>
            <a:r>
              <a:rPr sz="2000" spc="65" dirty="0">
                <a:latin typeface="Cambria"/>
                <a:cs typeface="Cambria"/>
              </a:rPr>
              <a:t>updated </a:t>
            </a:r>
            <a:r>
              <a:rPr sz="2000" spc="80" dirty="0">
                <a:latin typeface="Cambria"/>
                <a:cs typeface="Cambria"/>
              </a:rPr>
              <a:t>in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65" dirty="0">
                <a:latin typeface="Cambria"/>
                <a:cs typeface="Cambria"/>
              </a:rPr>
              <a:t>year 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2003</a:t>
            </a:r>
            <a:endParaRPr sz="2000">
              <a:latin typeface="Cambria"/>
              <a:cs typeface="Cambria"/>
            </a:endParaRPr>
          </a:p>
          <a:p>
            <a:pPr marL="287020" marR="1270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85" dirty="0">
                <a:latin typeface="Cambria"/>
                <a:cs typeface="Cambria"/>
              </a:rPr>
              <a:t>The </a:t>
            </a:r>
            <a:r>
              <a:rPr sz="2000" spc="100" dirty="0">
                <a:latin typeface="Cambria"/>
                <a:cs typeface="Cambria"/>
              </a:rPr>
              <a:t>aim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 </a:t>
            </a:r>
            <a:r>
              <a:rPr sz="2000" spc="90" dirty="0">
                <a:latin typeface="Cambria"/>
                <a:cs typeface="Cambria"/>
              </a:rPr>
              <a:t>Act </a:t>
            </a:r>
            <a:r>
              <a:rPr sz="2000" spc="60" dirty="0">
                <a:latin typeface="Cambria"/>
                <a:cs typeface="Cambria"/>
              </a:rPr>
              <a:t>is </a:t>
            </a:r>
            <a:r>
              <a:rPr sz="2000" spc="10" dirty="0">
                <a:latin typeface="Cambria"/>
                <a:cs typeface="Cambria"/>
              </a:rPr>
              <a:t>to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deal with </a:t>
            </a:r>
            <a:r>
              <a:rPr sz="2000" spc="130" dirty="0">
                <a:latin typeface="Cambria"/>
                <a:cs typeface="Cambria"/>
              </a:rPr>
              <a:t>a </a:t>
            </a:r>
            <a:r>
              <a:rPr sz="2000" spc="65" dirty="0">
                <a:latin typeface="Cambria"/>
                <a:cs typeface="Cambria"/>
              </a:rPr>
              <a:t>variety</a:t>
            </a:r>
            <a:r>
              <a:rPr sz="2000" spc="7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65" dirty="0">
                <a:latin typeface="Cambria"/>
                <a:cs typeface="Cambria"/>
              </a:rPr>
              <a:t>environmental </a:t>
            </a:r>
            <a:r>
              <a:rPr sz="2000" spc="70" dirty="0">
                <a:latin typeface="Cambria"/>
                <a:cs typeface="Cambria"/>
              </a:rPr>
              <a:t> issues,</a:t>
            </a:r>
            <a:r>
              <a:rPr sz="2000" spc="75" dirty="0">
                <a:latin typeface="Cambria"/>
                <a:cs typeface="Cambria"/>
              </a:rPr>
              <a:t> including</a:t>
            </a:r>
            <a:r>
              <a:rPr sz="2000" spc="8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waste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on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95" dirty="0">
                <a:latin typeface="Cambria"/>
                <a:cs typeface="Cambria"/>
              </a:rPr>
              <a:t>land,</a:t>
            </a:r>
            <a:r>
              <a:rPr sz="2000" spc="100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water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60" dirty="0">
                <a:latin typeface="Cambria"/>
                <a:cs typeface="Cambria"/>
              </a:rPr>
              <a:t>pollution,</a:t>
            </a:r>
            <a:r>
              <a:rPr sz="2000" spc="6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abandoned 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80" dirty="0">
                <a:latin typeface="Cambria"/>
                <a:cs typeface="Cambria"/>
              </a:rPr>
              <a:t>mines,</a:t>
            </a:r>
            <a:r>
              <a:rPr sz="2000" spc="85" dirty="0">
                <a:latin typeface="Cambria"/>
                <a:cs typeface="Cambria"/>
              </a:rPr>
              <a:t> </a:t>
            </a:r>
            <a:r>
              <a:rPr sz="2000" spc="35" dirty="0">
                <a:latin typeface="Cambria"/>
                <a:cs typeface="Cambria"/>
              </a:rPr>
              <a:t>noise</a:t>
            </a:r>
            <a:r>
              <a:rPr sz="2000" spc="4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pollution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spc="85" dirty="0">
                <a:latin typeface="Cambria"/>
                <a:cs typeface="Cambria"/>
              </a:rPr>
              <a:t>and</a:t>
            </a:r>
            <a:r>
              <a:rPr sz="2000" spc="90" dirty="0">
                <a:latin typeface="Cambria"/>
                <a:cs typeface="Cambria"/>
              </a:rPr>
              <a:t> </a:t>
            </a:r>
            <a:r>
              <a:rPr sz="2000" spc="70" dirty="0">
                <a:latin typeface="Cambria"/>
                <a:cs typeface="Cambria"/>
              </a:rPr>
              <a:t>the</a:t>
            </a:r>
            <a:r>
              <a:rPr sz="2000" spc="75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prevention </a:t>
            </a:r>
            <a:r>
              <a:rPr sz="2000" spc="5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of</a:t>
            </a:r>
            <a:r>
              <a:rPr sz="2000" spc="445" dirty="0">
                <a:latin typeface="Cambria"/>
                <a:cs typeface="Cambria"/>
              </a:rPr>
              <a:t> </a:t>
            </a:r>
            <a:r>
              <a:rPr sz="2000" spc="55" dirty="0">
                <a:latin typeface="Cambria"/>
                <a:cs typeface="Cambria"/>
              </a:rPr>
              <a:t>atmospheric 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50" dirty="0">
                <a:latin typeface="Cambria"/>
                <a:cs typeface="Cambria"/>
              </a:rPr>
              <a:t>pollution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290814"/>
            <a:ext cx="7801609" cy="573468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3200" spc="-15" dirty="0">
                <a:solidFill>
                  <a:srgbClr val="FF0000"/>
                </a:solidFill>
                <a:latin typeface="Calibri"/>
                <a:cs typeface="Calibri"/>
              </a:rPr>
              <a:t>Important</a:t>
            </a:r>
            <a:r>
              <a:rPr sz="3200" spc="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aspects</a:t>
            </a:r>
            <a:r>
              <a:rPr sz="32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be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dealt</a:t>
            </a:r>
            <a:r>
              <a:rPr sz="32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with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FF0000"/>
                </a:solidFill>
                <a:latin typeface="Calibri"/>
                <a:cs typeface="Calibri"/>
              </a:rPr>
              <a:t>are</a:t>
            </a:r>
            <a:endParaRPr sz="3200">
              <a:latin typeface="Calibri"/>
              <a:cs typeface="Calibri"/>
            </a:endParaRPr>
          </a:p>
          <a:p>
            <a:pPr marL="215265" indent="-203200">
              <a:lnSpc>
                <a:spcPct val="100000"/>
              </a:lnSpc>
              <a:spcBef>
                <a:spcPts val="390"/>
              </a:spcBef>
              <a:buSzPct val="96875"/>
              <a:buChar char="•"/>
              <a:tabLst>
                <a:tab pos="215900" algn="l"/>
              </a:tabLst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availability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endParaRPr sz="3200">
              <a:latin typeface="Calibri"/>
              <a:cs typeface="Calibri"/>
            </a:endParaRPr>
          </a:p>
          <a:p>
            <a:pPr marL="214629" indent="-202565">
              <a:lnSpc>
                <a:spcPct val="100000"/>
              </a:lnSpc>
              <a:spcBef>
                <a:spcPts val="385"/>
              </a:spcBef>
              <a:buSzPct val="96875"/>
              <a:buChar char="•"/>
              <a:tabLst>
                <a:tab pos="215265" algn="l"/>
              </a:tabLst>
            </a:pP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endParaRPr sz="3200">
              <a:latin typeface="Calibri"/>
              <a:cs typeface="Calibri"/>
            </a:endParaRPr>
          </a:p>
          <a:p>
            <a:pPr marL="214629" indent="-202565">
              <a:lnSpc>
                <a:spcPct val="100000"/>
              </a:lnSpc>
              <a:spcBef>
                <a:spcPts val="385"/>
              </a:spcBef>
              <a:buSzPct val="96875"/>
              <a:buChar char="•"/>
              <a:tabLst>
                <a:tab pos="215265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Physical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conditions</a:t>
            </a:r>
            <a:endParaRPr sz="3200">
              <a:latin typeface="Calibri"/>
              <a:cs typeface="Calibri"/>
            </a:endParaRPr>
          </a:p>
          <a:p>
            <a:pPr marL="215265" indent="-203200">
              <a:lnSpc>
                <a:spcPct val="100000"/>
              </a:lnSpc>
              <a:spcBef>
                <a:spcPts val="385"/>
              </a:spcBef>
              <a:buSzPct val="96875"/>
              <a:buChar char="•"/>
              <a:tabLst>
                <a:tab pos="215900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Socio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Economic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conditions</a:t>
            </a:r>
            <a:endParaRPr sz="3200">
              <a:latin typeface="Calibri"/>
              <a:cs typeface="Calibri"/>
            </a:endParaRPr>
          </a:p>
          <a:p>
            <a:pPr marL="215265" indent="-203200">
              <a:lnSpc>
                <a:spcPct val="100000"/>
              </a:lnSpc>
              <a:spcBef>
                <a:spcPts val="385"/>
              </a:spcBef>
              <a:buSzPct val="96875"/>
              <a:buChar char="•"/>
              <a:tabLst>
                <a:tab pos="215900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Legal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endParaRPr sz="3200">
              <a:latin typeface="Calibri"/>
              <a:cs typeface="Calibri"/>
            </a:endParaRPr>
          </a:p>
          <a:p>
            <a:pPr marL="215265" indent="-203200">
              <a:lnSpc>
                <a:spcPct val="100000"/>
              </a:lnSpc>
              <a:spcBef>
                <a:spcPts val="390"/>
              </a:spcBef>
              <a:buSzPct val="96875"/>
              <a:buChar char="•"/>
              <a:tabLst>
                <a:tab pos="215900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Institutional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endParaRPr sz="3200">
              <a:latin typeface="Calibri"/>
              <a:cs typeface="Calibri"/>
            </a:endParaRPr>
          </a:p>
          <a:p>
            <a:pPr marL="214629" indent="-202565">
              <a:lnSpc>
                <a:spcPct val="100000"/>
              </a:lnSpc>
              <a:spcBef>
                <a:spcPts val="385"/>
              </a:spcBef>
              <a:buSzPct val="96875"/>
              <a:buChar char="•"/>
              <a:tabLst>
                <a:tab pos="21526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Policies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trends</a:t>
            </a:r>
            <a:r>
              <a:rPr sz="32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financial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90000"/>
              </a:lnSpc>
              <a:spcBef>
                <a:spcPts val="770"/>
              </a:spcBef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report</a:t>
            </a:r>
            <a:r>
              <a:rPr sz="32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serves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general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background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document</a:t>
            </a:r>
            <a:r>
              <a:rPr sz="32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following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steps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disseminated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accordingly.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07289"/>
            <a:ext cx="35255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Physical</a:t>
            </a:r>
            <a:r>
              <a:rPr sz="3600" spc="-75" dirty="0"/>
              <a:t> </a:t>
            </a:r>
            <a:r>
              <a:rPr sz="3600" spc="-10" dirty="0"/>
              <a:t>conditions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959942"/>
            <a:ext cx="8070215" cy="3830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assessment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physical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conditions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concentrates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use 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(quantitative,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qualitative)it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Requires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information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endParaRPr sz="3200">
              <a:latin typeface="Calibri"/>
              <a:cs typeface="Calibri"/>
            </a:endParaRPr>
          </a:p>
          <a:p>
            <a:pPr marL="12700" marR="3058160">
              <a:lnSpc>
                <a:spcPct val="120100"/>
              </a:lnSpc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a.Climate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meteorology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b.hydrology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hydrogeology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c.Aquatic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Ecosystems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d.availability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capacity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storage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facilities.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289001"/>
            <a:ext cx="6012815" cy="560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20" dirty="0"/>
              <a:t>Stakeholders</a:t>
            </a:r>
            <a:r>
              <a:rPr sz="3500" spc="-40" dirty="0"/>
              <a:t> </a:t>
            </a:r>
            <a:r>
              <a:rPr sz="3500" dirty="0"/>
              <a:t>and</a:t>
            </a:r>
            <a:r>
              <a:rPr sz="3500" spc="-50" dirty="0"/>
              <a:t> </a:t>
            </a:r>
            <a:r>
              <a:rPr sz="3500" spc="-20" dirty="0"/>
              <a:t>interest</a:t>
            </a:r>
            <a:r>
              <a:rPr sz="3500" spc="-35" dirty="0"/>
              <a:t> </a:t>
            </a:r>
            <a:r>
              <a:rPr sz="3500" spc="-10" dirty="0"/>
              <a:t>Groups</a:t>
            </a:r>
            <a:endParaRPr sz="3500"/>
          </a:p>
        </p:txBody>
      </p:sp>
      <p:sp>
        <p:nvSpPr>
          <p:cNvPr id="3" name="object 3"/>
          <p:cNvSpPr txBox="1"/>
          <p:nvPr/>
        </p:nvSpPr>
        <p:spPr>
          <a:xfrm>
            <a:off x="536244" y="829183"/>
            <a:ext cx="8077200" cy="536130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675"/>
              </a:spcBef>
            </a:pP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25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r>
              <a:rPr sz="25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5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r>
              <a:rPr sz="25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5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groups</a:t>
            </a:r>
            <a:r>
              <a:rPr sz="25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people</a:t>
            </a:r>
            <a:r>
              <a:rPr sz="25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5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interest</a:t>
            </a:r>
            <a:r>
              <a:rPr sz="25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5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considered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body.</a:t>
            </a:r>
            <a:endParaRPr sz="2500">
              <a:latin typeface="Calibri"/>
              <a:cs typeface="Calibri"/>
            </a:endParaRPr>
          </a:p>
          <a:p>
            <a:pPr marL="12700" marR="5080">
              <a:lnSpc>
                <a:spcPts val="2400"/>
              </a:lnSpc>
              <a:spcBef>
                <a:spcPts val="600"/>
              </a:spcBef>
              <a:tabLst>
                <a:tab pos="1838960" algn="l"/>
                <a:tab pos="2408555" algn="l"/>
                <a:tab pos="4262755" algn="l"/>
                <a:tab pos="5975985" algn="l"/>
                <a:tab pos="6522084" algn="l"/>
                <a:tab pos="7632065" algn="l"/>
              </a:tabLst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sme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ti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al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f</a:t>
            </a:r>
            <a:r>
              <a:rPr sz="2500" spc="-6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am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e 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5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classified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follows</a:t>
            </a:r>
            <a:endParaRPr sz="2500">
              <a:latin typeface="Calibri"/>
              <a:cs typeface="Calibri"/>
            </a:endParaRPr>
          </a:p>
          <a:p>
            <a:pPr marL="170815" indent="-158750">
              <a:lnSpc>
                <a:spcPct val="100000"/>
              </a:lnSpc>
              <a:spcBef>
                <a:spcPts val="25"/>
              </a:spcBef>
              <a:buSzPct val="96000"/>
              <a:buChar char="•"/>
              <a:tabLst>
                <a:tab pos="171450" algn="l"/>
              </a:tabLst>
            </a:pP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users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–consumptive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non-consumptive</a:t>
            </a:r>
            <a:r>
              <a:rPr sz="25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uses</a:t>
            </a:r>
            <a:endParaRPr sz="2500">
              <a:latin typeface="Calibri"/>
              <a:cs typeface="Calibri"/>
            </a:endParaRPr>
          </a:p>
          <a:p>
            <a:pPr marL="170815" indent="-158750">
              <a:lnSpc>
                <a:spcPct val="100000"/>
              </a:lnSpc>
              <a:buSzPct val="96000"/>
              <a:buChar char="•"/>
              <a:tabLst>
                <a:tab pos="171450" algn="l"/>
              </a:tabLst>
            </a:pP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polluters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agriculture,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industry,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domestic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etc.</a:t>
            </a:r>
            <a:endParaRPr sz="2500">
              <a:latin typeface="Calibri"/>
              <a:cs typeface="Calibri"/>
            </a:endParaRPr>
          </a:p>
          <a:p>
            <a:pPr marL="170815" indent="-158750">
              <a:lnSpc>
                <a:spcPct val="100000"/>
              </a:lnSpc>
              <a:buSzPct val="96000"/>
              <a:buChar char="•"/>
              <a:tabLst>
                <a:tab pos="171450" algn="l"/>
              </a:tabLst>
            </a:pP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managers</a:t>
            </a:r>
            <a:r>
              <a:rPr sz="25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organizational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operational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level</a:t>
            </a:r>
            <a:endParaRPr sz="2500">
              <a:latin typeface="Calibri"/>
              <a:cs typeface="Calibri"/>
            </a:endParaRPr>
          </a:p>
          <a:p>
            <a:pPr marL="170815" indent="-158750">
              <a:lnSpc>
                <a:spcPct val="100000"/>
              </a:lnSpc>
              <a:spcBef>
                <a:spcPts val="5"/>
              </a:spcBef>
              <a:buSzPct val="96000"/>
              <a:buChar char="•"/>
              <a:tabLst>
                <a:tab pos="171450" algn="l"/>
              </a:tabLst>
            </a:pP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policy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low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 makers</a:t>
            </a:r>
            <a:r>
              <a:rPr sz="25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constitutional</a:t>
            </a:r>
            <a:r>
              <a:rPr sz="25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level</a:t>
            </a:r>
            <a:endParaRPr sz="2500">
              <a:latin typeface="Calibri"/>
              <a:cs typeface="Calibri"/>
            </a:endParaRPr>
          </a:p>
          <a:p>
            <a:pPr marL="170815" indent="-158750">
              <a:lnSpc>
                <a:spcPct val="100000"/>
              </a:lnSpc>
              <a:buSzPct val="96000"/>
              <a:buChar char="•"/>
              <a:tabLst>
                <a:tab pos="171450" algn="l"/>
              </a:tabLst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Society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general</a:t>
            </a:r>
            <a:r>
              <a:rPr sz="25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interests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represented</a:t>
            </a:r>
            <a:r>
              <a:rPr sz="25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5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government</a:t>
            </a:r>
            <a:endParaRPr sz="2500">
              <a:latin typeface="Calibri"/>
              <a:cs typeface="Calibri"/>
            </a:endParaRPr>
          </a:p>
          <a:p>
            <a:pPr marL="12700" marR="2786380">
              <a:lnSpc>
                <a:spcPct val="100000"/>
              </a:lnSpc>
              <a:buSzPct val="96000"/>
              <a:buChar char="•"/>
              <a:tabLst>
                <a:tab pos="171450" algn="l"/>
              </a:tabLst>
            </a:pP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Specific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interests represented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NGOS.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FF0000"/>
                </a:solidFill>
                <a:latin typeface="Calibri"/>
                <a:cs typeface="Calibri"/>
              </a:rPr>
              <a:t>Inventory</a:t>
            </a:r>
            <a:r>
              <a:rPr sz="25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25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FF0000"/>
                </a:solidFill>
                <a:latin typeface="Calibri"/>
                <a:cs typeface="Calibri"/>
              </a:rPr>
              <a:t>water</a:t>
            </a:r>
            <a:r>
              <a:rPr sz="25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FF0000"/>
                </a:solidFill>
                <a:latin typeface="Calibri"/>
                <a:cs typeface="Calibri"/>
              </a:rPr>
              <a:t>problems</a:t>
            </a:r>
            <a:endParaRPr sz="2500">
              <a:latin typeface="Calibri"/>
              <a:cs typeface="Calibri"/>
            </a:endParaRPr>
          </a:p>
          <a:p>
            <a:pPr marL="12700" marR="5080" algn="just">
              <a:lnSpc>
                <a:spcPct val="80000"/>
              </a:lnSpc>
              <a:spcBef>
                <a:spcPts val="605"/>
              </a:spcBef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use flow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diagram can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most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useful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put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registered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problems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stage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inventory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problems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limits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itself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those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generally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known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registered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problems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main</a:t>
            </a:r>
            <a:r>
              <a:rPr sz="25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stakeholders.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0044" y="228041"/>
            <a:ext cx="468058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spc="-10" dirty="0"/>
              <a:t>Step-2:</a:t>
            </a:r>
            <a:r>
              <a:rPr sz="3100" spc="-25" dirty="0"/>
              <a:t> </a:t>
            </a:r>
            <a:r>
              <a:rPr sz="3100" spc="-15" dirty="0"/>
              <a:t>Stakeholder</a:t>
            </a:r>
            <a:r>
              <a:rPr sz="3100" spc="-45" dirty="0"/>
              <a:t> </a:t>
            </a:r>
            <a:r>
              <a:rPr sz="3100" spc="-5" dirty="0"/>
              <a:t>selection</a:t>
            </a:r>
            <a:endParaRPr sz="3100"/>
          </a:p>
        </p:txBody>
      </p:sp>
      <p:sp>
        <p:nvSpPr>
          <p:cNvPr id="3" name="object 3"/>
          <p:cNvSpPr txBox="1"/>
          <p:nvPr/>
        </p:nvSpPr>
        <p:spPr>
          <a:xfrm>
            <a:off x="460044" y="704215"/>
            <a:ext cx="8077200" cy="236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inventory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made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step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ts val="2595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These</a:t>
            </a:r>
            <a:r>
              <a:rPr sz="2400" spc="3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24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r>
              <a:rPr sz="2400" spc="3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2400" spc="3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3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obvious</a:t>
            </a:r>
            <a:r>
              <a:rPr sz="2400" spc="3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operations</a:t>
            </a:r>
            <a:r>
              <a:rPr sz="2400" spc="3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2400">
              <a:latin typeface="Calibri"/>
              <a:cs typeface="Calibri"/>
            </a:endParaRPr>
          </a:p>
          <a:p>
            <a:pPr marL="356870">
              <a:lnSpc>
                <a:spcPts val="2595"/>
              </a:lnSpc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services,co-ordination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bodies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law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makers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95"/>
              </a:lnSpc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further</a:t>
            </a:r>
            <a:r>
              <a:rPr sz="24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4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selection</a:t>
            </a:r>
            <a:r>
              <a:rPr sz="24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4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has</a:t>
            </a:r>
            <a:r>
              <a:rPr sz="24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made</a:t>
            </a:r>
            <a:r>
              <a:rPr sz="24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95"/>
              </a:lnSpc>
            </a:pP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avoid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duplication.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95"/>
              </a:lnSpc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400" spc="2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independent</a:t>
            </a:r>
            <a:r>
              <a:rPr sz="2400" spc="2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team</a:t>
            </a:r>
            <a:r>
              <a:rPr sz="2400" spc="2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id</a:t>
            </a:r>
            <a:r>
              <a:rPr sz="2400" spc="2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formed</a:t>
            </a:r>
            <a:r>
              <a:rPr sz="2400" spc="2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2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identify</a:t>
            </a:r>
            <a:r>
              <a:rPr sz="2400" spc="2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2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select</a:t>
            </a:r>
            <a:r>
              <a:rPr sz="2400" spc="2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relevant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95"/>
              </a:lnSpc>
            </a:pP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4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categories.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0044" y="3045663"/>
            <a:ext cx="3698240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makers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mangers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service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providers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using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agencies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using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groups</a:t>
            </a:r>
            <a:endParaRPr sz="24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  <a:tab pos="1375410" algn="l"/>
                <a:tab pos="2283460" algn="l"/>
                <a:tab pos="3006725" algn="l"/>
              </a:tabLst>
            </a:pPr>
            <a:r>
              <a:rPr sz="2400" spc="-7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er	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	a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	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90135" y="4875657"/>
            <a:ext cx="4141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7475" algn="l"/>
                <a:tab pos="2707640" algn="l"/>
                <a:tab pos="3890645" algn="l"/>
              </a:tabLst>
            </a:pP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ial	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nt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ol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0044" y="5167960"/>
            <a:ext cx="8075295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constitutional,</a:t>
            </a:r>
            <a:r>
              <a:rPr sz="24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organizational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operation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levels.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ts val="2300"/>
              </a:lnSpc>
              <a:spcBef>
                <a:spcPts val="565"/>
              </a:spcBef>
              <a:tabLst>
                <a:tab pos="933450" algn="l"/>
                <a:tab pos="2680335" algn="l"/>
                <a:tab pos="3289935" algn="l"/>
                <a:tab pos="3787140" algn="l"/>
                <a:tab pos="5445760" algn="l"/>
                <a:tab pos="5982335" algn="l"/>
                <a:tab pos="6579870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ese	</a:t>
            </a:r>
            <a:r>
              <a:rPr sz="2400" spc="-5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85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ol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ill	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pp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	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r	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 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interviews.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347217"/>
            <a:ext cx="8395970" cy="5375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95"/>
              </a:spcBef>
            </a:pPr>
            <a:r>
              <a:rPr sz="1900" spc="-10" dirty="0">
                <a:solidFill>
                  <a:srgbClr val="FF0000"/>
                </a:solidFill>
                <a:latin typeface="Calibri"/>
                <a:cs typeface="Calibri"/>
              </a:rPr>
              <a:t>Step-3:</a:t>
            </a:r>
            <a:r>
              <a:rPr sz="1900" spc="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900" spc="-15" dirty="0">
                <a:solidFill>
                  <a:srgbClr val="FF0000"/>
                </a:solidFill>
                <a:latin typeface="Calibri"/>
                <a:cs typeface="Calibri"/>
              </a:rPr>
              <a:t>Stakeholder</a:t>
            </a:r>
            <a:r>
              <a:rPr sz="1900" spc="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900" spc="-15" dirty="0">
                <a:solidFill>
                  <a:srgbClr val="FF0000"/>
                </a:solidFill>
                <a:latin typeface="Calibri"/>
                <a:cs typeface="Calibri"/>
              </a:rPr>
              <a:t>interviews</a:t>
            </a:r>
            <a:endParaRPr sz="1900">
              <a:latin typeface="Calibri"/>
              <a:cs typeface="Calibri"/>
            </a:endParaRPr>
          </a:p>
          <a:p>
            <a:pPr marL="12700" marR="5080">
              <a:lnSpc>
                <a:spcPct val="80100"/>
              </a:lnSpc>
              <a:spcBef>
                <a:spcPts val="475"/>
              </a:spcBef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Experts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carry</a:t>
            </a:r>
            <a:r>
              <a:rPr sz="20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out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elaborate</a:t>
            </a:r>
            <a:r>
              <a:rPr sz="20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procedure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interviewing</a:t>
            </a:r>
            <a:r>
              <a:rPr sz="20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selected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0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applying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guidelines</a:t>
            </a:r>
            <a:r>
              <a:rPr sz="20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interviews.</a:t>
            </a:r>
            <a:r>
              <a:rPr sz="2000" spc="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These</a:t>
            </a:r>
            <a:r>
              <a:rPr sz="20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guidelines</a:t>
            </a:r>
            <a:r>
              <a:rPr sz="2000" spc="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 the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format</a:t>
            </a:r>
            <a:r>
              <a:rPr sz="20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questionnaire,</a:t>
            </a:r>
            <a:r>
              <a:rPr sz="20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contain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questions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relating</a:t>
            </a:r>
            <a:r>
              <a:rPr sz="2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interviewed</a:t>
            </a:r>
            <a:r>
              <a:rPr sz="2000" spc="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their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perception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of the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existing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r>
              <a:rPr sz="20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what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consider </a:t>
            </a:r>
            <a:r>
              <a:rPr sz="2000" spc="-4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be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the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desired</a:t>
            </a:r>
            <a:r>
              <a:rPr sz="20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IWRM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during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interview.</a:t>
            </a:r>
            <a:endParaRPr sz="2000">
              <a:latin typeface="Calibri"/>
              <a:cs typeface="Calibri"/>
            </a:endParaRPr>
          </a:p>
          <a:p>
            <a:pPr marL="356870" marR="236220" indent="-344805">
              <a:lnSpc>
                <a:spcPct val="80100"/>
              </a:lnSpc>
              <a:spcBef>
                <a:spcPts val="48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Previously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overlooked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0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identification</a:t>
            </a:r>
            <a:r>
              <a:rPr sz="2000" spc="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through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identification</a:t>
            </a:r>
            <a:r>
              <a:rPr sz="2000" spc="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parties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negatively</a:t>
            </a:r>
            <a:r>
              <a:rPr sz="2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influence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implementation</a:t>
            </a:r>
            <a:r>
              <a:rPr sz="2000" spc="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-4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stakeholder’s</a:t>
            </a:r>
            <a:r>
              <a:rPr sz="2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duties.</a:t>
            </a:r>
            <a:endParaRPr sz="2000">
              <a:latin typeface="Calibri"/>
              <a:cs typeface="Calibri"/>
            </a:endParaRPr>
          </a:p>
          <a:p>
            <a:pPr marL="12700" marR="410209">
              <a:lnSpc>
                <a:spcPts val="1920"/>
              </a:lnSpc>
              <a:spcBef>
                <a:spcPts val="465"/>
              </a:spcBef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different</a:t>
            </a:r>
            <a:r>
              <a:rPr sz="2000" spc="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set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questions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issues</a:t>
            </a:r>
            <a:r>
              <a:rPr sz="20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matrix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three </a:t>
            </a:r>
            <a:r>
              <a:rPr sz="2000" spc="-4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functional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levels.</a:t>
            </a:r>
            <a:r>
              <a:rPr sz="20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They</a:t>
            </a:r>
            <a:r>
              <a:rPr sz="2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organized</a:t>
            </a:r>
            <a:r>
              <a:rPr sz="2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under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the headings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1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Awareness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Legal</a:t>
            </a:r>
            <a:r>
              <a:rPr sz="2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Institutional</a:t>
            </a:r>
            <a:r>
              <a:rPr sz="2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Calibri"/>
                <a:cs typeface="Calibri"/>
              </a:rPr>
              <a:t>framework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Financial</a:t>
            </a:r>
            <a:r>
              <a:rPr sz="2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arrangements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Human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resource</a:t>
            </a:r>
            <a:r>
              <a:rPr sz="2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development</a:t>
            </a:r>
            <a:endParaRPr sz="2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000" spc="-15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2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libri"/>
                <a:cs typeface="Calibri"/>
              </a:rPr>
              <a:t>information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systems</a:t>
            </a:r>
            <a:r>
              <a:rPr sz="20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decision</a:t>
            </a:r>
            <a:r>
              <a:rPr sz="2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libri"/>
                <a:cs typeface="Calibri"/>
              </a:rPr>
              <a:t>support</a:t>
            </a:r>
            <a:r>
              <a:rPr sz="2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Calibri"/>
                <a:cs typeface="Calibri"/>
              </a:rPr>
              <a:t>systems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235890"/>
            <a:ext cx="8078470" cy="56642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09"/>
              </a:spcBef>
            </a:pP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Second</a:t>
            </a:r>
            <a:r>
              <a:rPr sz="27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part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2700" spc="-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7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interview</a:t>
            </a:r>
            <a:r>
              <a:rPr sz="27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Calibri"/>
                <a:cs typeface="Calibri"/>
              </a:rPr>
              <a:t>aim</a:t>
            </a:r>
            <a:r>
              <a:rPr sz="27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to</a:t>
            </a:r>
            <a:endParaRPr sz="2700">
              <a:latin typeface="Calibri"/>
              <a:cs typeface="Calibri"/>
            </a:endParaRPr>
          </a:p>
          <a:p>
            <a:pPr marL="12700" marR="5080" algn="just">
              <a:lnSpc>
                <a:spcPct val="90000"/>
              </a:lnSpc>
              <a:spcBef>
                <a:spcPts val="640"/>
              </a:spcBef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Obtain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description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stakeholder’s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concept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improvement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existing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resources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situation,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towards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integrated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resource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management.</a:t>
            </a:r>
            <a:endParaRPr sz="27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335"/>
              </a:spcBef>
            </a:pP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following</a:t>
            </a:r>
            <a:r>
              <a:rPr sz="2700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aspects</a:t>
            </a:r>
            <a:r>
              <a:rPr sz="2700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27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principles</a:t>
            </a:r>
            <a:r>
              <a:rPr sz="27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should</a:t>
            </a:r>
            <a:r>
              <a:rPr sz="2700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be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FF0000"/>
                </a:solidFill>
                <a:latin typeface="Calibri"/>
                <a:cs typeface="Calibri"/>
              </a:rPr>
              <a:t>included</a:t>
            </a:r>
            <a:endParaRPr sz="27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15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Equitable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socially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acceptable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distribution</a:t>
            </a:r>
            <a:endParaRPr sz="27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Efficient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economically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sustainable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endParaRPr sz="2700">
              <a:latin typeface="Calibri"/>
              <a:cs typeface="Calibri"/>
            </a:endParaRPr>
          </a:p>
          <a:p>
            <a:pPr marL="356870" marR="5080" indent="-344805">
              <a:lnSpc>
                <a:spcPts val="2930"/>
              </a:lnSpc>
              <a:spcBef>
                <a:spcPts val="670"/>
              </a:spcBef>
              <a:buFont typeface="Arial MT"/>
              <a:buChar char="•"/>
              <a:tabLst>
                <a:tab pos="356870" algn="l"/>
                <a:tab pos="357505" algn="l"/>
                <a:tab pos="2146300" algn="l"/>
                <a:tab pos="4576445" algn="l"/>
                <a:tab pos="5299710" algn="l"/>
                <a:tab pos="6263005" algn="l"/>
                <a:tab pos="7774940" algn="l"/>
              </a:tabLst>
            </a:pP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el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700" spc="-7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n,	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ec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en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z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r	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lut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authority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26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Integrated</a:t>
            </a:r>
            <a:r>
              <a:rPr sz="27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planning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Participation</a:t>
            </a:r>
            <a:r>
              <a:rPr sz="27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stake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31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7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participation</a:t>
            </a:r>
            <a:endParaRPr sz="2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Environmental</a:t>
            </a:r>
            <a:r>
              <a:rPr sz="27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protection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0044" y="313385"/>
            <a:ext cx="683768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Step-4:</a:t>
            </a:r>
            <a:r>
              <a:rPr sz="3200" spc="15" dirty="0"/>
              <a:t> </a:t>
            </a:r>
            <a:r>
              <a:rPr sz="3200" spc="-10" dirty="0"/>
              <a:t>Analysis </a:t>
            </a:r>
            <a:r>
              <a:rPr sz="3200" spc="-5" dirty="0"/>
              <a:t>of </a:t>
            </a:r>
            <a:r>
              <a:rPr sz="3200" spc="-25" dirty="0"/>
              <a:t>stakeholder’s</a:t>
            </a:r>
            <a:r>
              <a:rPr sz="3200" spc="55" dirty="0"/>
              <a:t> </a:t>
            </a:r>
            <a:r>
              <a:rPr sz="3200" spc="-5" dirty="0"/>
              <a:t>opinions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60044" y="887094"/>
            <a:ext cx="8228330" cy="3613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2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outcome</a:t>
            </a:r>
            <a:r>
              <a:rPr sz="28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2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all</a:t>
            </a:r>
            <a:r>
              <a:rPr sz="2800" spc="2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2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interviews</a:t>
            </a:r>
            <a:r>
              <a:rPr sz="2800" spc="2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2800" spc="2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spc="2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collected</a:t>
            </a:r>
            <a:r>
              <a:rPr sz="2800" spc="2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6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inventory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will be made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agreements between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different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present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situations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problems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constraints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steps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taken 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come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better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endParaRPr sz="28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68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results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interviews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described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report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These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stakeholders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also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invited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workshops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follow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process.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0044" y="224993"/>
            <a:ext cx="7084059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Step-5:</a:t>
            </a:r>
            <a:r>
              <a:rPr sz="3200" spc="35" dirty="0"/>
              <a:t> </a:t>
            </a:r>
            <a:r>
              <a:rPr sz="3200" spc="-30" dirty="0"/>
              <a:t>Workshop-1</a:t>
            </a:r>
            <a:r>
              <a:rPr sz="3200" spc="70" dirty="0"/>
              <a:t> </a:t>
            </a:r>
            <a:r>
              <a:rPr sz="3200" spc="-15" dirty="0"/>
              <a:t>problem</a:t>
            </a:r>
            <a:r>
              <a:rPr sz="3200" spc="40" dirty="0"/>
              <a:t> </a:t>
            </a:r>
            <a:r>
              <a:rPr sz="3200" spc="-10" dirty="0"/>
              <a:t>Identification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60044" y="716407"/>
            <a:ext cx="8307705" cy="544131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10160" algn="just">
              <a:lnSpc>
                <a:spcPts val="2300"/>
              </a:lnSpc>
              <a:spcBef>
                <a:spcPts val="660"/>
              </a:spcBef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important that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relevant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recognize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their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problems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those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others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hence</a:t>
            </a:r>
            <a:endParaRPr sz="2400">
              <a:latin typeface="Calibri"/>
              <a:cs typeface="Calibri"/>
            </a:endParaRPr>
          </a:p>
          <a:p>
            <a:pPr marL="12700" marR="6985" algn="just">
              <a:lnSpc>
                <a:spcPct val="80000"/>
              </a:lnSpc>
              <a:spcBef>
                <a:spcPts val="600"/>
              </a:spcBef>
              <a:buAutoNum type="arabicPeriod"/>
              <a:tabLst>
                <a:tab pos="36639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first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workshop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relevant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invited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deal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with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assessment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existing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resource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management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situation and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problem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identification according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perception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stakeholders.</a:t>
            </a:r>
            <a:endParaRPr sz="2400">
              <a:latin typeface="Calibri"/>
              <a:cs typeface="Calibri"/>
            </a:endParaRPr>
          </a:p>
          <a:p>
            <a:pPr marL="12700" marR="7620" algn="just">
              <a:lnSpc>
                <a:spcPts val="2310"/>
              </a:lnSpc>
              <a:spcBef>
                <a:spcPts val="550"/>
              </a:spcBef>
              <a:buAutoNum type="arabicPeriod"/>
              <a:tabLst>
                <a:tab pos="43370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purpose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first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workshop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obtain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common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understanding between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different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what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real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problem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which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addressed.</a:t>
            </a:r>
            <a:endParaRPr sz="2400">
              <a:latin typeface="Calibri"/>
              <a:cs typeface="Calibri"/>
            </a:endParaRPr>
          </a:p>
          <a:p>
            <a:pPr marL="12700" marR="5715" algn="just">
              <a:lnSpc>
                <a:spcPct val="80100"/>
              </a:lnSpc>
              <a:spcBef>
                <a:spcPts val="585"/>
              </a:spcBef>
              <a:buAutoNum type="arabicPeriod"/>
              <a:tabLst>
                <a:tab pos="32702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analysis report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formulated in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analysis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step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4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used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 a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reference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 will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improved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50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accordance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with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outcome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workshop.</a:t>
            </a:r>
            <a:endParaRPr sz="2400">
              <a:latin typeface="Calibri"/>
              <a:cs typeface="Calibri"/>
            </a:endParaRPr>
          </a:p>
          <a:p>
            <a:pPr marL="12700" marR="5080" algn="just">
              <a:lnSpc>
                <a:spcPts val="2300"/>
              </a:lnSpc>
              <a:spcBef>
                <a:spcPts val="560"/>
              </a:spcBef>
              <a:buAutoNum type="arabicPeriod"/>
              <a:tabLst>
                <a:tab pos="332740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agreed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set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problems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by the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stakeholders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used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 an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input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further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stages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on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formulation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desired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IWRM situation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necessary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interventions.</a:t>
            </a:r>
            <a:endParaRPr sz="2400">
              <a:latin typeface="Calibri"/>
              <a:cs typeface="Calibri"/>
            </a:endParaRPr>
          </a:p>
          <a:p>
            <a:pPr marL="12700" marR="7620" algn="just">
              <a:lnSpc>
                <a:spcPts val="2300"/>
              </a:lnSpc>
              <a:spcBef>
                <a:spcPts val="595"/>
              </a:spcBef>
              <a:buAutoNum type="arabicPeriod"/>
              <a:tabLst>
                <a:tab pos="378460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End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result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workshop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should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selection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very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fruitful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method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arrive</a:t>
            </a:r>
            <a:r>
              <a:rPr sz="24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most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important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problems.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155194"/>
            <a:ext cx="8154670" cy="597217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 marR="304165">
              <a:lnSpc>
                <a:spcPct val="80000"/>
              </a:lnSpc>
              <a:spcBef>
                <a:spcPts val="819"/>
              </a:spcBef>
            </a:pP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Step-6: workshop-2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Formulations of </a:t>
            </a: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desired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IWRM </a:t>
            </a:r>
            <a:r>
              <a:rPr sz="3000" spc="-6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situation</a:t>
            </a:r>
            <a:r>
              <a:rPr sz="3000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and</a:t>
            </a:r>
            <a:r>
              <a:rPr sz="30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interventions</a:t>
            </a:r>
            <a:endParaRPr sz="3000">
              <a:latin typeface="Calibri"/>
              <a:cs typeface="Calibri"/>
            </a:endParaRPr>
          </a:p>
          <a:p>
            <a:pPr marL="12700" marR="5080">
              <a:lnSpc>
                <a:spcPts val="2880"/>
              </a:lnSpc>
              <a:spcBef>
                <a:spcPts val="695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second</a:t>
            </a:r>
            <a:r>
              <a:rPr sz="3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workshop</a:t>
            </a:r>
            <a:r>
              <a:rPr sz="30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r>
              <a:rPr sz="3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30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three</a:t>
            </a:r>
            <a:r>
              <a:rPr sz="3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months</a:t>
            </a:r>
            <a:r>
              <a:rPr sz="30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after</a:t>
            </a:r>
            <a:r>
              <a:rPr sz="30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first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workshop</a:t>
            </a:r>
            <a:endParaRPr sz="30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80000"/>
              </a:lnSpc>
              <a:spcBef>
                <a:spcPts val="75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elaborate extensively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 the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principles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integrated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management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000" spc="6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will further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result in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formulation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a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desired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specific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river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basin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set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inventions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be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needed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achieve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that</a:t>
            </a:r>
            <a:endParaRPr sz="3000">
              <a:latin typeface="Calibri"/>
              <a:cs typeface="Calibri"/>
            </a:endParaRPr>
          </a:p>
          <a:p>
            <a:pPr marL="356870" marR="10160" indent="-344805" algn="just">
              <a:lnSpc>
                <a:spcPts val="2880"/>
              </a:lnSpc>
              <a:spcBef>
                <a:spcPts val="70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workshop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outcome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provides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directions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constitutional,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organizational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operational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interventions</a:t>
            </a:r>
            <a:endParaRPr sz="3000">
              <a:latin typeface="Calibri"/>
              <a:cs typeface="Calibri"/>
            </a:endParaRPr>
          </a:p>
          <a:p>
            <a:pPr marL="356870" marR="10160" indent="-344805" algn="just">
              <a:lnSpc>
                <a:spcPts val="2880"/>
              </a:lnSpc>
              <a:spcBef>
                <a:spcPts val="720"/>
              </a:spcBef>
              <a:buFont typeface="Arial MT"/>
              <a:buChar char="•"/>
              <a:tabLst>
                <a:tab pos="357505" algn="l"/>
              </a:tabLst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outcome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should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seen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as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input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national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policy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decision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makers.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221552"/>
            <a:ext cx="8079740" cy="469201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Step-7:</a:t>
            </a:r>
            <a:r>
              <a:rPr sz="30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Preliminary</a:t>
            </a:r>
            <a:r>
              <a:rPr sz="3000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sub</a:t>
            </a:r>
            <a:r>
              <a:rPr sz="30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basin</a:t>
            </a:r>
            <a:r>
              <a:rPr sz="30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report</a:t>
            </a:r>
            <a:endParaRPr sz="3000">
              <a:latin typeface="Calibri"/>
              <a:cs typeface="Calibri"/>
            </a:endParaRPr>
          </a:p>
          <a:p>
            <a:pPr marL="12700" marR="10160">
              <a:lnSpc>
                <a:spcPct val="100000"/>
              </a:lnSpc>
              <a:spcBef>
                <a:spcPts val="720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Based</a:t>
            </a:r>
            <a:r>
              <a:rPr sz="3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3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foregoing</a:t>
            </a:r>
            <a:r>
              <a:rPr sz="30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steps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experts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will</a:t>
            </a:r>
            <a:r>
              <a:rPr sz="30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draft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preliminary</a:t>
            </a:r>
            <a:r>
              <a:rPr sz="30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country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document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comprising.</a:t>
            </a:r>
            <a:endParaRPr sz="3000">
              <a:latin typeface="Calibri"/>
              <a:cs typeface="Calibri"/>
            </a:endParaRPr>
          </a:p>
          <a:p>
            <a:pPr marL="356870" marR="5080" indent="-344805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6870" algn="l"/>
                <a:tab pos="357505" algn="l"/>
                <a:tab pos="2543175" algn="l"/>
                <a:tab pos="3220085" algn="l"/>
                <a:tab pos="4756785" algn="l"/>
                <a:tab pos="6009640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ssessme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	of	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xi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ng	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r	ma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eme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 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endParaRPr sz="3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Complete</a:t>
            </a:r>
            <a:r>
              <a:rPr sz="30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problem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inventory</a:t>
            </a:r>
            <a:endParaRPr sz="30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2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Desired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management</a:t>
            </a:r>
            <a:r>
              <a:rPr sz="30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situation</a:t>
            </a:r>
            <a:endParaRPr sz="3000">
              <a:latin typeface="Calibri"/>
              <a:cs typeface="Calibri"/>
            </a:endParaRPr>
          </a:p>
          <a:p>
            <a:pPr marL="356870" marR="6985" indent="-344805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356870" algn="l"/>
                <a:tab pos="357505" algn="l"/>
                <a:tab pos="1695450" algn="l"/>
              </a:tabLst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Proposed</a:t>
            </a:r>
            <a:r>
              <a:rPr sz="30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set</a:t>
            </a:r>
            <a:r>
              <a:rPr sz="3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general</a:t>
            </a:r>
            <a:r>
              <a:rPr sz="30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specific</a:t>
            </a:r>
            <a:r>
              <a:rPr sz="30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interventions </a:t>
            </a:r>
            <a:r>
              <a:rPr sz="3000" spc="-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needed	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reach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desired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situation.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14934" y="407873"/>
            <a:ext cx="8277859" cy="4889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7970" indent="-255904">
              <a:lnSpc>
                <a:spcPct val="100000"/>
              </a:lnSpc>
              <a:spcBef>
                <a:spcPts val="100"/>
              </a:spcBef>
              <a:buSzPct val="95833"/>
              <a:buAutoNum type="arabicPeriod" startAt="2"/>
              <a:tabLst>
                <a:tab pos="268605" algn="l"/>
              </a:tabLst>
            </a:pPr>
            <a:r>
              <a:rPr sz="2400" spc="204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1900" spc="204" dirty="0">
                <a:solidFill>
                  <a:srgbClr val="FF0000"/>
                </a:solidFill>
                <a:latin typeface="Cambria"/>
                <a:cs typeface="Cambria"/>
              </a:rPr>
              <a:t>IR</a:t>
            </a:r>
            <a:r>
              <a:rPr sz="1900" spc="229" dirty="0">
                <a:solidFill>
                  <a:srgbClr val="FF0000"/>
                </a:solidFill>
                <a:latin typeface="Cambria"/>
                <a:cs typeface="Cambria"/>
              </a:rPr>
              <a:t> PREVENTION AND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40" dirty="0">
                <a:solidFill>
                  <a:srgbClr val="FF0000"/>
                </a:solidFill>
                <a:latin typeface="Cambria"/>
                <a:cs typeface="Cambria"/>
              </a:rPr>
              <a:t>CONTROL</a:t>
            </a:r>
            <a:r>
              <a:rPr sz="1900" spc="204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50" dirty="0">
                <a:solidFill>
                  <a:srgbClr val="FF0000"/>
                </a:solidFill>
                <a:latin typeface="Cambria"/>
                <a:cs typeface="Cambria"/>
              </a:rPr>
              <a:t>OF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POLLUTION</a:t>
            </a:r>
            <a:r>
              <a:rPr sz="1900" spc="229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35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CT</a:t>
            </a:r>
            <a:r>
              <a:rPr sz="1900" spc="24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" dirty="0">
                <a:solidFill>
                  <a:srgbClr val="FF0000"/>
                </a:solidFill>
                <a:latin typeface="Cambria"/>
                <a:cs typeface="Cambria"/>
              </a:rPr>
              <a:t>1977</a:t>
            </a:r>
            <a:endParaRPr sz="2400">
              <a:latin typeface="Cambria"/>
              <a:cs typeface="Cambria"/>
            </a:endParaRPr>
          </a:p>
          <a:p>
            <a:pPr marL="484505" marR="5715" lvl="1" indent="-274320" algn="just">
              <a:lnSpc>
                <a:spcPct val="100000"/>
              </a:lnSpc>
              <a:spcBef>
                <a:spcPts val="252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485140" algn="l"/>
              </a:tabLst>
            </a:pPr>
            <a:r>
              <a:rPr sz="2400" spc="175" dirty="0">
                <a:latin typeface="Cambria"/>
                <a:cs typeface="Cambria"/>
              </a:rPr>
              <a:t>An</a:t>
            </a:r>
            <a:r>
              <a:rPr sz="2400" spc="180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Act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provide</a:t>
            </a:r>
            <a:r>
              <a:rPr sz="2400" spc="40" dirty="0">
                <a:latin typeface="Cambria"/>
                <a:cs typeface="Cambria"/>
              </a:rPr>
              <a:t> </a:t>
            </a:r>
            <a:r>
              <a:rPr sz="2400" spc="10" dirty="0">
                <a:latin typeface="Cambria"/>
                <a:cs typeface="Cambria"/>
              </a:rPr>
              <a:t>for</a:t>
            </a:r>
            <a:r>
              <a:rPr sz="2400" spc="55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prevention,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30" dirty="0">
                <a:latin typeface="Cambria"/>
                <a:cs typeface="Cambria"/>
              </a:rPr>
              <a:t>control</a:t>
            </a:r>
            <a:r>
              <a:rPr sz="2400" spc="3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abatement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515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air </a:t>
            </a:r>
            <a:r>
              <a:rPr sz="2400" spc="70" dirty="0">
                <a:latin typeface="Cambria"/>
                <a:cs typeface="Cambria"/>
              </a:rPr>
              <a:t>pollution,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establishment, </a:t>
            </a:r>
            <a:r>
              <a:rPr sz="2400" spc="80" dirty="0">
                <a:latin typeface="Cambria"/>
                <a:cs typeface="Cambria"/>
              </a:rPr>
              <a:t>with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45" dirty="0">
                <a:latin typeface="Cambria"/>
                <a:cs typeface="Cambria"/>
              </a:rPr>
              <a:t>view </a:t>
            </a:r>
            <a:r>
              <a:rPr sz="2400" spc="25" dirty="0">
                <a:latin typeface="Cambria"/>
                <a:cs typeface="Cambria"/>
              </a:rPr>
              <a:t>to </a:t>
            </a:r>
            <a:r>
              <a:rPr sz="2400" spc="80" dirty="0">
                <a:latin typeface="Cambria"/>
                <a:cs typeface="Cambria"/>
              </a:rPr>
              <a:t>carrying </a:t>
            </a:r>
            <a:r>
              <a:rPr sz="2400" spc="60" dirty="0">
                <a:latin typeface="Cambria"/>
                <a:cs typeface="Cambria"/>
              </a:rPr>
              <a:t>out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65" dirty="0">
                <a:latin typeface="Cambria"/>
                <a:cs typeface="Cambria"/>
              </a:rPr>
              <a:t>aforesaid </a:t>
            </a:r>
            <a:r>
              <a:rPr sz="2400" spc="45" dirty="0">
                <a:latin typeface="Cambria"/>
                <a:cs typeface="Cambria"/>
              </a:rPr>
              <a:t>purposes </a:t>
            </a:r>
            <a:r>
              <a:rPr sz="2400" dirty="0">
                <a:latin typeface="Cambria"/>
                <a:cs typeface="Cambria"/>
              </a:rPr>
              <a:t>of </a:t>
            </a:r>
            <a:r>
              <a:rPr sz="2400" spc="50" dirty="0">
                <a:latin typeface="Cambria"/>
                <a:cs typeface="Cambria"/>
              </a:rPr>
              <a:t>boards 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powers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0" dirty="0">
                <a:latin typeface="Cambria"/>
                <a:cs typeface="Cambria"/>
              </a:rPr>
              <a:t>functions </a:t>
            </a:r>
            <a:r>
              <a:rPr sz="2400" spc="95" dirty="0">
                <a:latin typeface="Cambria"/>
                <a:cs typeface="Cambria"/>
              </a:rPr>
              <a:t>relating </a:t>
            </a:r>
            <a:r>
              <a:rPr sz="2400" spc="70" dirty="0">
                <a:latin typeface="Cambria"/>
                <a:cs typeface="Cambria"/>
              </a:rPr>
              <a:t>there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100" dirty="0">
                <a:latin typeface="Cambria"/>
                <a:cs typeface="Cambria"/>
              </a:rPr>
              <a:t>matters 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connected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there</a:t>
            </a:r>
            <a:r>
              <a:rPr sz="2400" spc="14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with.</a:t>
            </a:r>
            <a:endParaRPr sz="2400">
              <a:latin typeface="Cambria"/>
              <a:cs typeface="Cambria"/>
            </a:endParaRPr>
          </a:p>
          <a:p>
            <a:pPr marL="484505" marR="5080" lvl="1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485140" algn="l"/>
              </a:tabLst>
            </a:pPr>
            <a:r>
              <a:rPr sz="2400" spc="105" dirty="0">
                <a:latin typeface="Cambria"/>
                <a:cs typeface="Cambria"/>
              </a:rPr>
              <a:t>“Air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pollutant”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100" dirty="0">
                <a:latin typeface="Cambria"/>
                <a:cs typeface="Cambria"/>
              </a:rPr>
              <a:t>means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120" dirty="0">
                <a:latin typeface="Cambria"/>
                <a:cs typeface="Cambria"/>
              </a:rPr>
              <a:t>any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solid,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liquid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70" dirty="0">
                <a:latin typeface="Cambria"/>
                <a:cs typeface="Cambria"/>
              </a:rPr>
              <a:t>gaseous </a:t>
            </a:r>
            <a:r>
              <a:rPr sz="2400" spc="7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substance </a:t>
            </a:r>
            <a:r>
              <a:rPr sz="2400" spc="65" dirty="0">
                <a:latin typeface="Cambria"/>
                <a:cs typeface="Cambria"/>
              </a:rPr>
              <a:t>(including </a:t>
            </a:r>
            <a:r>
              <a:rPr sz="2400" spc="20" dirty="0">
                <a:latin typeface="Cambria"/>
                <a:cs typeface="Cambria"/>
              </a:rPr>
              <a:t>noise) </a:t>
            </a:r>
            <a:r>
              <a:rPr sz="2400" spc="65" dirty="0">
                <a:latin typeface="Cambria"/>
                <a:cs typeface="Cambria"/>
              </a:rPr>
              <a:t>present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65" dirty="0">
                <a:latin typeface="Cambria"/>
                <a:cs typeface="Cambria"/>
              </a:rPr>
              <a:t>atmosphere </a:t>
            </a:r>
            <a:r>
              <a:rPr sz="2400" spc="70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85" dirty="0">
                <a:latin typeface="Cambria"/>
                <a:cs typeface="Cambria"/>
              </a:rPr>
              <a:t>such </a:t>
            </a:r>
            <a:r>
              <a:rPr sz="2400" spc="60" dirty="0">
                <a:latin typeface="Cambria"/>
                <a:cs typeface="Cambria"/>
              </a:rPr>
              <a:t>concentration </a:t>
            </a:r>
            <a:r>
              <a:rPr sz="2400" spc="125" dirty="0">
                <a:latin typeface="Cambria"/>
                <a:cs typeface="Cambria"/>
              </a:rPr>
              <a:t>as may </a:t>
            </a:r>
            <a:r>
              <a:rPr sz="2400" spc="25" dirty="0">
                <a:latin typeface="Cambria"/>
                <a:cs typeface="Cambria"/>
              </a:rPr>
              <a:t>be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75" dirty="0">
                <a:latin typeface="Cambria"/>
                <a:cs typeface="Cambria"/>
              </a:rPr>
              <a:t>tend </a:t>
            </a:r>
            <a:r>
              <a:rPr sz="2400" spc="25" dirty="0">
                <a:latin typeface="Cambria"/>
                <a:cs typeface="Cambria"/>
              </a:rPr>
              <a:t>to be </a:t>
            </a:r>
            <a:r>
              <a:rPr sz="2400" spc="80" dirty="0">
                <a:latin typeface="Cambria"/>
                <a:cs typeface="Cambria"/>
              </a:rPr>
              <a:t>injurious 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140" dirty="0">
                <a:latin typeface="Cambria"/>
                <a:cs typeface="Cambria"/>
              </a:rPr>
              <a:t>human </a:t>
            </a:r>
            <a:r>
              <a:rPr sz="2400" spc="65" dirty="0">
                <a:latin typeface="Cambria"/>
                <a:cs typeface="Cambria"/>
              </a:rPr>
              <a:t>beings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50" dirty="0">
                <a:latin typeface="Cambria"/>
                <a:cs typeface="Cambria"/>
              </a:rPr>
              <a:t>other </a:t>
            </a:r>
            <a:r>
              <a:rPr sz="2400" spc="90" dirty="0">
                <a:latin typeface="Cambria"/>
                <a:cs typeface="Cambria"/>
              </a:rPr>
              <a:t>living </a:t>
            </a:r>
            <a:r>
              <a:rPr sz="2400" spc="75" dirty="0">
                <a:latin typeface="Cambria"/>
                <a:cs typeface="Cambria"/>
              </a:rPr>
              <a:t>creatures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105" dirty="0">
                <a:latin typeface="Cambria"/>
                <a:cs typeface="Cambria"/>
              </a:rPr>
              <a:t>plants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property</a:t>
            </a:r>
            <a:r>
              <a:rPr sz="2400" spc="1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environment</a:t>
            </a:r>
            <a:endParaRPr sz="2400">
              <a:latin typeface="Cambria"/>
              <a:cs typeface="Cambria"/>
            </a:endParaRPr>
          </a:p>
          <a:p>
            <a:pPr marL="484505" lvl="1" indent="-274955" algn="just">
              <a:lnSpc>
                <a:spcPct val="100000"/>
              </a:lnSpc>
              <a:spcBef>
                <a:spcPts val="61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485140" algn="l"/>
              </a:tabLst>
            </a:pPr>
            <a:r>
              <a:rPr sz="2400" spc="114" dirty="0">
                <a:latin typeface="Cambria"/>
                <a:cs typeface="Cambria"/>
              </a:rPr>
              <a:t>The </a:t>
            </a:r>
            <a:r>
              <a:rPr sz="2400" spc="95" dirty="0">
                <a:latin typeface="Cambria"/>
                <a:cs typeface="Cambria"/>
              </a:rPr>
              <a:t>act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was</a:t>
            </a:r>
            <a:r>
              <a:rPr sz="2400" spc="10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amended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1981.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231089"/>
            <a:ext cx="10242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5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3000" spc="-25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p-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8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688975"/>
            <a:ext cx="16592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96619" algn="l"/>
              </a:tabLst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	d</a:t>
            </a:r>
            <a:r>
              <a:rPr sz="30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ft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75357" y="688975"/>
            <a:ext cx="61372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09395" algn="l"/>
                <a:tab pos="3472815" algn="l"/>
                <a:tab pos="4598035" algn="l"/>
                <a:tab pos="5884545" algn="l"/>
              </a:tabLst>
            </a:pP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ry	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/bas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000" spc="-55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ub	bas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n	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epo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	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244" y="1054430"/>
            <a:ext cx="8079105" cy="524002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12700" marR="8255" algn="just">
              <a:lnSpc>
                <a:spcPts val="2880"/>
              </a:lnSpc>
              <a:spcBef>
                <a:spcPts val="795"/>
              </a:spcBef>
            </a:pP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disseminated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through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procedure</a:t>
            </a:r>
            <a:r>
              <a:rPr sz="3000" spc="6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collecting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comments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000" spc="6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different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40" dirty="0">
                <a:solidFill>
                  <a:srgbClr val="001F5F"/>
                </a:solidFill>
                <a:latin typeface="Calibri"/>
                <a:cs typeface="Calibri"/>
              </a:rPr>
              <a:t>stake 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holders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at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different</a:t>
            </a:r>
            <a:r>
              <a:rPr sz="30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levels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followed.</a:t>
            </a:r>
            <a:endParaRPr sz="3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30"/>
              </a:spcBef>
            </a:pP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Step-9:</a:t>
            </a:r>
            <a:r>
              <a:rPr sz="30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Final</a:t>
            </a:r>
            <a:r>
              <a:rPr sz="30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country</a:t>
            </a:r>
            <a:r>
              <a:rPr sz="30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basin</a:t>
            </a:r>
            <a:r>
              <a:rPr sz="3000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FF0000"/>
                </a:solidFill>
                <a:latin typeface="Calibri"/>
                <a:cs typeface="Calibri"/>
              </a:rPr>
              <a:t>report</a:t>
            </a:r>
            <a:endParaRPr sz="3000">
              <a:latin typeface="Calibri"/>
              <a:cs typeface="Calibri"/>
            </a:endParaRPr>
          </a:p>
          <a:p>
            <a:pPr marL="12700" marR="5080" algn="just">
              <a:lnSpc>
                <a:spcPct val="80000"/>
              </a:lnSpc>
              <a:spcBef>
                <a:spcPts val="725"/>
              </a:spcBef>
            </a:pP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Experts 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draft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final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sub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basin/basin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report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offered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government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financing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agencies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endorsement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inclusion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into the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strategy</a:t>
            </a:r>
            <a:r>
              <a:rPr sz="3000" spc="6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specific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000" spc="-20" dirty="0">
                <a:solidFill>
                  <a:srgbClr val="001F5F"/>
                </a:solidFill>
                <a:latin typeface="Calibri"/>
                <a:cs typeface="Calibri"/>
              </a:rPr>
              <a:t> related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 projects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specific </a:t>
            </a:r>
            <a:r>
              <a:rPr sz="3000" spc="-6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25" dirty="0">
                <a:solidFill>
                  <a:srgbClr val="001F5F"/>
                </a:solidFill>
                <a:latin typeface="Calibri"/>
                <a:cs typeface="Calibri"/>
              </a:rPr>
              <a:t>country.</a:t>
            </a:r>
            <a:endParaRPr sz="3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Step-10</a:t>
            </a:r>
            <a:r>
              <a:rPr sz="3000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FF0000"/>
                </a:solidFill>
                <a:latin typeface="Calibri"/>
                <a:cs typeface="Calibri"/>
              </a:rPr>
              <a:t>Monitoring</a:t>
            </a:r>
            <a:r>
              <a:rPr sz="3000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FF0000"/>
                </a:solidFill>
                <a:latin typeface="Calibri"/>
                <a:cs typeface="Calibri"/>
              </a:rPr>
              <a:t>Procedure</a:t>
            </a:r>
            <a:endParaRPr sz="3000">
              <a:latin typeface="Calibri"/>
              <a:cs typeface="Calibri"/>
            </a:endParaRPr>
          </a:p>
          <a:p>
            <a:pPr marL="12700" marR="7620" algn="just">
              <a:lnSpc>
                <a:spcPct val="80000"/>
              </a:lnSpc>
              <a:spcBef>
                <a:spcPts val="720"/>
              </a:spcBef>
            </a:pP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monitoring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procedure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developed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see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whether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interventions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taking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place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whether</a:t>
            </a:r>
            <a:r>
              <a:rPr sz="30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envisaged</a:t>
            </a:r>
            <a:r>
              <a:rPr sz="30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5" dirty="0">
                <a:solidFill>
                  <a:srgbClr val="001F5F"/>
                </a:solidFill>
                <a:latin typeface="Calibri"/>
                <a:cs typeface="Calibri"/>
              </a:rPr>
              <a:t>results</a:t>
            </a:r>
            <a:r>
              <a:rPr sz="30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000" spc="-10" dirty="0">
                <a:solidFill>
                  <a:srgbClr val="001F5F"/>
                </a:solidFill>
                <a:latin typeface="Calibri"/>
                <a:cs typeface="Calibri"/>
              </a:rPr>
              <a:t> achieved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2044" y="194818"/>
            <a:ext cx="671068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-25" dirty="0"/>
              <a:t>Types</a:t>
            </a:r>
            <a:r>
              <a:rPr sz="2800" spc="-5" dirty="0"/>
              <a:t> </a:t>
            </a:r>
            <a:r>
              <a:rPr sz="2800" dirty="0"/>
              <a:t>and</a:t>
            </a:r>
            <a:r>
              <a:rPr sz="2800" spc="-5" dirty="0"/>
              <a:t> forms</a:t>
            </a:r>
            <a:r>
              <a:rPr sz="2800" spc="-25" dirty="0"/>
              <a:t> </a:t>
            </a:r>
            <a:r>
              <a:rPr sz="2800" spc="5" dirty="0"/>
              <a:t>of</a:t>
            </a:r>
            <a:r>
              <a:rPr sz="2800" spc="-25" dirty="0"/>
              <a:t> </a:t>
            </a:r>
            <a:r>
              <a:rPr sz="2800" spc="-15" dirty="0"/>
              <a:t>private</a:t>
            </a:r>
            <a:r>
              <a:rPr sz="2800" spc="-40" dirty="0"/>
              <a:t> </a:t>
            </a:r>
            <a:r>
              <a:rPr sz="2800" spc="-5" dirty="0"/>
              <a:t>sector</a:t>
            </a:r>
            <a:r>
              <a:rPr sz="2800" spc="5" dirty="0"/>
              <a:t> </a:t>
            </a:r>
            <a:r>
              <a:rPr sz="2800" spc="-15" dirty="0"/>
              <a:t>Involvement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07340" y="664590"/>
            <a:ext cx="8535670" cy="517271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6870" marR="8255" indent="-344805" algn="just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Private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sector-it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means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designed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improve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management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public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owned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Enterprises.</a:t>
            </a:r>
            <a:endParaRPr sz="2400">
              <a:latin typeface="Calibri"/>
              <a:cs typeface="Calibri"/>
            </a:endParaRPr>
          </a:p>
          <a:p>
            <a:pPr marL="356870" marR="10160" indent="-344805" algn="just">
              <a:lnSpc>
                <a:spcPts val="2590"/>
              </a:lnSpc>
              <a:spcBef>
                <a:spcPts val="585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Government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transfers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assets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hands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or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contract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goods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services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supplied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body.</a:t>
            </a:r>
            <a:endParaRPr sz="2400">
              <a:latin typeface="Calibri"/>
              <a:cs typeface="Calibri"/>
            </a:endParaRPr>
          </a:p>
          <a:p>
            <a:pPr marL="356870" marR="5715" indent="-344805" algn="just">
              <a:lnSpc>
                <a:spcPts val="2590"/>
              </a:lnSpc>
              <a:spcBef>
                <a:spcPts val="580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plays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important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role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financing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resource management through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investments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 service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delivery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supply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sanitation.</a:t>
            </a:r>
            <a:endParaRPr sz="2400">
              <a:latin typeface="Calibri"/>
              <a:cs typeface="Calibri"/>
            </a:endParaRPr>
          </a:p>
          <a:p>
            <a:pPr marL="12700" marR="6985">
              <a:lnSpc>
                <a:spcPts val="2810"/>
              </a:lnSpc>
              <a:spcBef>
                <a:spcPts val="600"/>
              </a:spcBef>
              <a:tabLst>
                <a:tab pos="753110" algn="l"/>
                <a:tab pos="2055495" algn="l"/>
                <a:tab pos="2680335" algn="l"/>
                <a:tab pos="4000500" algn="l"/>
                <a:tab pos="5900420" algn="l"/>
                <a:tab pos="6418580" algn="l"/>
                <a:tab pos="7107555" algn="l"/>
                <a:tab pos="8013065" algn="l"/>
              </a:tabLst>
            </a:pP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he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mo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sz="2600" spc="-25" dirty="0">
                <a:solidFill>
                  <a:srgbClr val="FF0000"/>
                </a:solidFill>
                <a:latin typeface="Calibri"/>
                <a:cs typeface="Calibri"/>
              </a:rPr>
              <a:t>v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es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5" dirty="0">
                <a:solidFill>
                  <a:srgbClr val="FF0000"/>
                </a:solidFill>
                <a:latin typeface="Calibri"/>
                <a:cs typeface="Calibri"/>
              </a:rPr>
              <a:t>f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2600" spc="-4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owi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sz="2600" spc="-45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600" spc="-25" dirty="0">
                <a:solidFill>
                  <a:srgbClr val="FF0000"/>
                </a:solidFill>
                <a:latin typeface="Calibri"/>
                <a:cs typeface="Calibri"/>
              </a:rPr>
              <a:t>v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ol</a:t>
            </a:r>
            <a:r>
              <a:rPr sz="2600" spc="-25" dirty="0">
                <a:solidFill>
                  <a:srgbClr val="FF0000"/>
                </a:solidFill>
                <a:latin typeface="Calibri"/>
                <a:cs typeface="Calibri"/>
              </a:rPr>
              <a:t>v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eme</a:t>
            </a:r>
            <a:r>
              <a:rPr sz="2600" spc="-25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f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the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l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2600" spc="-2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600" spc="-25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600" dirty="0">
                <a:solidFill>
                  <a:srgbClr val="FF0000"/>
                </a:solidFill>
                <a:latin typeface="Calibri"/>
                <a:cs typeface="Calibri"/>
              </a:rPr>
              <a:t>	and  </a:t>
            </a:r>
            <a:r>
              <a:rPr sz="2600" spc="-10" dirty="0">
                <a:solidFill>
                  <a:srgbClr val="FF0000"/>
                </a:solidFill>
                <a:latin typeface="Calibri"/>
                <a:cs typeface="Calibri"/>
              </a:rPr>
              <a:t>international</a:t>
            </a:r>
            <a:r>
              <a:rPr sz="26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private</a:t>
            </a:r>
            <a:r>
              <a:rPr sz="26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FF0000"/>
                </a:solidFill>
                <a:latin typeface="Calibri"/>
                <a:cs typeface="Calibri"/>
              </a:rPr>
              <a:t>sector</a:t>
            </a:r>
            <a:r>
              <a:rPr sz="2600" spc="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Calibri"/>
                <a:cs typeface="Calibri"/>
              </a:rPr>
              <a:t>:</a:t>
            </a:r>
            <a:endParaRPr sz="2600">
              <a:latin typeface="Calibri"/>
              <a:cs typeface="Calibri"/>
            </a:endParaRPr>
          </a:p>
          <a:p>
            <a:pPr marL="12700" marR="7620">
              <a:lnSpc>
                <a:spcPct val="100000"/>
              </a:lnSpc>
              <a:spcBef>
                <a:spcPts val="284"/>
              </a:spcBef>
            </a:pP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Financial: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Government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passes on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cost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work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raising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funds.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Expertise: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companies,</a:t>
            </a:r>
            <a:r>
              <a:rPr sz="24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if</a:t>
            </a:r>
            <a:r>
              <a:rPr sz="24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large</a:t>
            </a:r>
            <a:r>
              <a:rPr sz="24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4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international,</a:t>
            </a:r>
            <a:r>
              <a:rPr sz="24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bring</a:t>
            </a:r>
            <a:r>
              <a:rPr sz="24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essential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know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how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some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technical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economic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fields.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735"/>
              </a:lnSpc>
              <a:spcBef>
                <a:spcPts val="285"/>
              </a:spcBef>
              <a:tabLst>
                <a:tab pos="1737995" algn="l"/>
                <a:tab pos="2731770" algn="l"/>
                <a:tab pos="4201795" algn="l"/>
                <a:tab pos="4732655" algn="l"/>
                <a:tab pos="5885180" algn="l"/>
                <a:tab pos="6674484" algn="l"/>
                <a:tab pos="7604759" algn="l"/>
                <a:tab pos="7994650" algn="l"/>
              </a:tabLst>
            </a:pP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Ri</a:t>
            </a:r>
            <a:r>
              <a:rPr sz="2400" spc="-10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r>
              <a:rPr sz="2400" spc="-15" dirty="0">
                <a:solidFill>
                  <a:srgbClr val="00AFEF"/>
                </a:solidFill>
                <a:latin typeface="Calibri"/>
                <a:cs typeface="Calibri"/>
              </a:rPr>
              <a:t>k</a:t>
            </a:r>
            <a:r>
              <a:rPr sz="2400" spc="5" dirty="0">
                <a:solidFill>
                  <a:srgbClr val="00AFEF"/>
                </a:solidFill>
                <a:latin typeface="Calibri"/>
                <a:cs typeface="Calibri"/>
              </a:rPr>
              <a:t>-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r>
              <a:rPr sz="2400" spc="5" dirty="0">
                <a:solidFill>
                  <a:srgbClr val="00AFEF"/>
                </a:solidFill>
                <a:latin typeface="Calibri"/>
                <a:cs typeface="Calibri"/>
              </a:rPr>
              <a:t>h</a:t>
            </a: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ari</a:t>
            </a:r>
            <a:r>
              <a:rPr sz="2400" spc="5" dirty="0">
                <a:solidFill>
                  <a:srgbClr val="00AFEF"/>
                </a:solidFill>
                <a:latin typeface="Calibri"/>
                <a:cs typeface="Calibri"/>
              </a:rPr>
              <a:t>n</a:t>
            </a:r>
            <a:r>
              <a:rPr sz="2400" spc="-20" dirty="0">
                <a:solidFill>
                  <a:srgbClr val="00AFEF"/>
                </a:solidFill>
                <a:latin typeface="Calibri"/>
                <a:cs typeface="Calibri"/>
              </a:rPr>
              <a:t>g</a:t>
            </a:r>
            <a:r>
              <a:rPr sz="2400" dirty="0">
                <a:solidFill>
                  <a:srgbClr val="00AFEF"/>
                </a:solidFill>
                <a:latin typeface="Calibri"/>
                <a:cs typeface="Calibri"/>
              </a:rPr>
              <a:t>:	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ri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	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ar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y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ally	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	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illi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g	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	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-80" dirty="0">
                <a:solidFill>
                  <a:srgbClr val="001F5F"/>
                </a:solidFill>
                <a:latin typeface="Calibri"/>
                <a:cs typeface="Calibri"/>
              </a:rPr>
              <a:t>k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735"/>
              </a:lnSpc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large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risks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public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authorities.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9625" y="383794"/>
            <a:ext cx="59861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The</a:t>
            </a:r>
            <a:r>
              <a:rPr sz="3600" spc="-30" dirty="0"/>
              <a:t> </a:t>
            </a:r>
            <a:r>
              <a:rPr sz="3600" dirty="0"/>
              <a:t>main</a:t>
            </a:r>
            <a:r>
              <a:rPr sz="3600" spc="-35" dirty="0"/>
              <a:t> </a:t>
            </a:r>
            <a:r>
              <a:rPr sz="3600" dirty="0"/>
              <a:t>types</a:t>
            </a:r>
            <a:r>
              <a:rPr sz="3600" spc="-20" dirty="0"/>
              <a:t> </a:t>
            </a:r>
            <a:r>
              <a:rPr sz="3600" spc="-5" dirty="0"/>
              <a:t>of</a:t>
            </a:r>
            <a:r>
              <a:rPr sz="3600" spc="-15" dirty="0"/>
              <a:t> </a:t>
            </a:r>
            <a:r>
              <a:rPr sz="3600" spc="-25" dirty="0"/>
              <a:t>private </a:t>
            </a:r>
            <a:r>
              <a:rPr sz="3600" spc="-10" dirty="0"/>
              <a:t>sector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1510650"/>
            <a:ext cx="2938780" cy="3538854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69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Full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divesture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Concessions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Leasing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Contracting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out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BOOT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BOO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6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Joint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ventures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49961"/>
            <a:ext cx="8232775" cy="130937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11150" marR="309245" algn="ctr">
              <a:lnSpc>
                <a:spcPts val="2910"/>
              </a:lnSpc>
              <a:spcBef>
                <a:spcPts val="484"/>
              </a:spcBef>
            </a:pPr>
            <a:r>
              <a:rPr sz="2700" dirty="0"/>
              <a:t>The</a:t>
            </a:r>
            <a:r>
              <a:rPr sz="2700" spc="-20" dirty="0"/>
              <a:t> </a:t>
            </a:r>
            <a:r>
              <a:rPr sz="2700" dirty="0"/>
              <a:t>main</a:t>
            </a:r>
            <a:r>
              <a:rPr sz="2700" spc="-25" dirty="0"/>
              <a:t> </a:t>
            </a:r>
            <a:r>
              <a:rPr sz="2700" dirty="0"/>
              <a:t>types</a:t>
            </a:r>
            <a:r>
              <a:rPr sz="2700" spc="-50" dirty="0"/>
              <a:t> </a:t>
            </a:r>
            <a:r>
              <a:rPr sz="2700" spc="5" dirty="0"/>
              <a:t>of</a:t>
            </a:r>
            <a:r>
              <a:rPr sz="2700" spc="-5" dirty="0"/>
              <a:t> </a:t>
            </a:r>
            <a:r>
              <a:rPr sz="2700" spc="-15" dirty="0"/>
              <a:t>private</a:t>
            </a:r>
            <a:r>
              <a:rPr sz="2700" spc="-45" dirty="0"/>
              <a:t> </a:t>
            </a:r>
            <a:r>
              <a:rPr sz="2700" spc="-10" dirty="0"/>
              <a:t>involvement</a:t>
            </a:r>
            <a:r>
              <a:rPr sz="2700" spc="-35" dirty="0"/>
              <a:t> </a:t>
            </a:r>
            <a:r>
              <a:rPr sz="2700" spc="5" dirty="0"/>
              <a:t>in</a:t>
            </a:r>
            <a:r>
              <a:rPr sz="2700" spc="-20" dirty="0"/>
              <a:t> </a:t>
            </a:r>
            <a:r>
              <a:rPr sz="2700" spc="-10" dirty="0"/>
              <a:t>water</a:t>
            </a:r>
            <a:r>
              <a:rPr sz="2700" spc="-80" dirty="0"/>
              <a:t> </a:t>
            </a:r>
            <a:r>
              <a:rPr sz="2700" dirty="0"/>
              <a:t>service </a:t>
            </a:r>
            <a:r>
              <a:rPr sz="2700" spc="-595" dirty="0"/>
              <a:t> </a:t>
            </a:r>
            <a:r>
              <a:rPr sz="2700" spc="-5" dirty="0"/>
              <a:t>provision</a:t>
            </a:r>
            <a:r>
              <a:rPr sz="2700" spc="-20" dirty="0"/>
              <a:t> </a:t>
            </a:r>
            <a:r>
              <a:rPr sz="2700" spc="-10" dirty="0"/>
              <a:t>are</a:t>
            </a:r>
            <a:r>
              <a:rPr sz="2700" spc="-40" dirty="0"/>
              <a:t> </a:t>
            </a:r>
            <a:r>
              <a:rPr sz="2700" spc="-15" dirty="0"/>
              <a:t>found</a:t>
            </a:r>
            <a:endParaRPr sz="2700"/>
          </a:p>
          <a:p>
            <a:pPr algn="ctr">
              <a:lnSpc>
                <a:spcPct val="100000"/>
              </a:lnSpc>
              <a:spcBef>
                <a:spcPts val="305"/>
              </a:spcBef>
              <a:tabLst>
                <a:tab pos="1039494" algn="l"/>
                <a:tab pos="2774315" algn="l"/>
                <a:tab pos="4072890" algn="l"/>
                <a:tab pos="4542790" algn="l"/>
                <a:tab pos="5045710" algn="l"/>
                <a:tab pos="6064250" algn="l"/>
                <a:tab pos="7091680" algn="l"/>
              </a:tabLst>
            </a:pPr>
            <a:r>
              <a:rPr sz="3000" spc="-5" dirty="0"/>
              <a:t>1.Full	</a:t>
            </a:r>
            <a:r>
              <a:rPr sz="3000" spc="-15" dirty="0"/>
              <a:t>divesture:	</a:t>
            </a:r>
            <a:r>
              <a:rPr sz="2700" spc="-45" dirty="0">
                <a:solidFill>
                  <a:srgbClr val="001F5F"/>
                </a:solidFill>
              </a:rPr>
              <a:t>Transfer	</a:t>
            </a:r>
            <a:r>
              <a:rPr sz="2700" spc="5" dirty="0">
                <a:solidFill>
                  <a:srgbClr val="001F5F"/>
                </a:solidFill>
              </a:rPr>
              <a:t>of	</a:t>
            </a:r>
            <a:r>
              <a:rPr sz="2700" dirty="0">
                <a:solidFill>
                  <a:srgbClr val="001F5F"/>
                </a:solidFill>
              </a:rPr>
              <a:t>all	</a:t>
            </a:r>
            <a:r>
              <a:rPr sz="2700" spc="-5" dirty="0">
                <a:solidFill>
                  <a:srgbClr val="001F5F"/>
                </a:solidFill>
              </a:rPr>
              <a:t>public	assets	through</a:t>
            </a:r>
            <a:endParaRPr sz="2700"/>
          </a:p>
        </p:txBody>
      </p:sp>
      <p:sp>
        <p:nvSpPr>
          <p:cNvPr id="3" name="object 3"/>
          <p:cNvSpPr txBox="1"/>
          <p:nvPr/>
        </p:nvSpPr>
        <p:spPr>
          <a:xfrm>
            <a:off x="536244" y="1594485"/>
            <a:ext cx="8233409" cy="44735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4"/>
              </a:spcBef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sales,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case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sector</a:t>
            </a:r>
            <a:r>
              <a:rPr sz="2700" spc="5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obtains</a:t>
            </a:r>
            <a:r>
              <a:rPr sz="2700" spc="5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full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responsibility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the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supply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network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facilities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operations.</a:t>
            </a:r>
            <a:endParaRPr sz="2700">
              <a:latin typeface="Calibri"/>
              <a:cs typeface="Calibri"/>
            </a:endParaRPr>
          </a:p>
          <a:p>
            <a:pPr marL="12700" marR="5080" algn="just">
              <a:lnSpc>
                <a:spcPct val="90000"/>
              </a:lnSpc>
              <a:spcBef>
                <a:spcPts val="640"/>
              </a:spcBef>
              <a:buSzPct val="96296"/>
              <a:buAutoNum type="arabicPeriod" startAt="2"/>
              <a:tabLst>
                <a:tab pos="278130" algn="l"/>
              </a:tabLst>
            </a:pPr>
            <a:r>
              <a:rPr sz="2700" spc="-10" dirty="0">
                <a:solidFill>
                  <a:srgbClr val="FF0000"/>
                </a:solidFill>
                <a:latin typeface="Calibri"/>
                <a:cs typeface="Calibri"/>
              </a:rPr>
              <a:t>Joint </a:t>
            </a:r>
            <a:r>
              <a:rPr sz="2700" spc="-15" dirty="0">
                <a:solidFill>
                  <a:srgbClr val="FF0000"/>
                </a:solidFill>
                <a:latin typeface="Calibri"/>
                <a:cs typeface="Calibri"/>
              </a:rPr>
              <a:t>ventures: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Partial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transfer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assets through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share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sales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resulting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shared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ownership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operating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responsibilities</a:t>
            </a:r>
            <a:r>
              <a:rPr sz="27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between</a:t>
            </a:r>
            <a:r>
              <a:rPr sz="27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public 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sector.</a:t>
            </a:r>
            <a:endParaRPr sz="2700">
              <a:latin typeface="Calibri"/>
              <a:cs typeface="Calibri"/>
            </a:endParaRPr>
          </a:p>
          <a:p>
            <a:pPr marL="273685" indent="-261620">
              <a:lnSpc>
                <a:spcPct val="100000"/>
              </a:lnSpc>
              <a:spcBef>
                <a:spcPts val="335"/>
              </a:spcBef>
              <a:buSzPct val="96296"/>
              <a:buAutoNum type="arabicPeriod" startAt="2"/>
              <a:tabLst>
                <a:tab pos="274320" algn="l"/>
              </a:tabLst>
            </a:pPr>
            <a:r>
              <a:rPr sz="2700" spc="-5" dirty="0">
                <a:solidFill>
                  <a:srgbClr val="FF0000"/>
                </a:solidFill>
                <a:latin typeface="Calibri"/>
                <a:cs typeface="Calibri"/>
              </a:rPr>
              <a:t>Concessions:</a:t>
            </a:r>
            <a:endParaRPr sz="2700">
              <a:latin typeface="Calibri"/>
              <a:cs typeface="Calibri"/>
            </a:endParaRPr>
          </a:p>
          <a:p>
            <a:pPr marL="356870" marR="5715" indent="-344805">
              <a:lnSpc>
                <a:spcPts val="2930"/>
              </a:lnSpc>
              <a:spcBef>
                <a:spcPts val="6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assets</a:t>
            </a:r>
            <a:r>
              <a:rPr sz="27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remain</a:t>
            </a:r>
            <a:r>
              <a:rPr sz="27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public</a:t>
            </a:r>
            <a:r>
              <a:rPr sz="2700" spc="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ownership</a:t>
            </a:r>
            <a:r>
              <a:rPr sz="2700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but</a:t>
            </a:r>
            <a:r>
              <a:rPr sz="2700" spc="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27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system </a:t>
            </a:r>
            <a:r>
              <a:rPr sz="2700" spc="-5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private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duration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20-25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years.</a:t>
            </a:r>
            <a:endParaRPr sz="2700">
              <a:latin typeface="Calibri"/>
              <a:cs typeface="Calibri"/>
            </a:endParaRPr>
          </a:p>
          <a:p>
            <a:pPr marL="356870" marR="6985" indent="-344805">
              <a:lnSpc>
                <a:spcPts val="2930"/>
              </a:lnSpc>
              <a:spcBef>
                <a:spcPts val="620"/>
              </a:spcBef>
              <a:buFont typeface="Arial MT"/>
              <a:buChar char="•"/>
              <a:tabLst>
                <a:tab pos="356870" algn="l"/>
                <a:tab pos="357505" algn="l"/>
                <a:tab pos="1454150" algn="l"/>
                <a:tab pos="5302250" algn="l"/>
              </a:tabLst>
            </a:pP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Private	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r>
              <a:rPr sz="2700" spc="3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2700" spc="3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collect</a:t>
            </a:r>
            <a:r>
              <a:rPr sz="2700" spc="3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amount	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return</a:t>
            </a:r>
            <a:r>
              <a:rPr sz="2700" spc="3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fee</a:t>
            </a:r>
            <a:r>
              <a:rPr sz="2700" spc="3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collection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7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other</a:t>
            </a:r>
            <a:r>
              <a:rPr sz="27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form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payment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471881"/>
            <a:ext cx="8079105" cy="580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  <a:spcBef>
                <a:spcPts val="100"/>
              </a:spcBef>
              <a:buSzPct val="95833"/>
              <a:buAutoNum type="arabicPeriod" startAt="4"/>
              <a:tabLst>
                <a:tab pos="246379" algn="l"/>
              </a:tabLst>
            </a:pPr>
            <a:r>
              <a:rPr sz="2400" spc="-25" dirty="0">
                <a:solidFill>
                  <a:srgbClr val="FF0000"/>
                </a:solidFill>
                <a:latin typeface="Calibri"/>
                <a:cs typeface="Calibri"/>
              </a:rPr>
              <a:t>BOOT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&amp;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BOO(Build </a:t>
            </a: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operate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own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and </a:t>
            </a: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tranfer):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schemes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where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contracts for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construction of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particular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infrastructure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project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required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where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ownership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handed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public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organization after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specified number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years.in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BOO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case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ownership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remains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hands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private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endParaRPr sz="2400">
              <a:latin typeface="Calibri"/>
              <a:cs typeface="Calibri"/>
            </a:endParaRPr>
          </a:p>
          <a:p>
            <a:pPr marL="245745" indent="-233679" algn="just">
              <a:lnSpc>
                <a:spcPct val="100000"/>
              </a:lnSpc>
              <a:spcBef>
                <a:spcPts val="585"/>
              </a:spcBef>
              <a:buSzPct val="95833"/>
              <a:buAutoNum type="arabicPeriod" startAt="4"/>
              <a:tabLst>
                <a:tab pos="246379" algn="l"/>
              </a:tabLst>
            </a:pP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Leasing: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2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system</a:t>
            </a:r>
            <a:r>
              <a:rPr sz="2400" spc="3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remains</a:t>
            </a:r>
            <a:r>
              <a:rPr sz="2400" spc="2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2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public</a:t>
            </a:r>
            <a:r>
              <a:rPr sz="2400" spc="2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ownership,</a:t>
            </a:r>
            <a:r>
              <a:rPr sz="2400" spc="2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but</a:t>
            </a:r>
            <a:r>
              <a:rPr sz="2400" spc="3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endParaRPr sz="24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leased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operators</a:t>
            </a:r>
            <a:endParaRPr sz="2400">
              <a:latin typeface="Calibri"/>
              <a:cs typeface="Calibri"/>
            </a:endParaRPr>
          </a:p>
          <a:p>
            <a:pPr marL="12700" marR="9525" algn="just">
              <a:lnSpc>
                <a:spcPct val="100000"/>
              </a:lnSpc>
              <a:spcBef>
                <a:spcPts val="580"/>
              </a:spcBef>
              <a:buSzPct val="95833"/>
              <a:buAutoNum type="arabicPeriod" startAt="6"/>
              <a:tabLst>
                <a:tab pos="246379" algn="l"/>
              </a:tabLst>
            </a:pP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Contracting out: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least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controversial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form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Private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involvement.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understanding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sub-contracts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certain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functions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forms.</a:t>
            </a:r>
            <a:endParaRPr sz="24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E.g.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meter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reading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Even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when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services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provided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private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sector</a:t>
            </a:r>
            <a:endParaRPr sz="24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75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government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still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has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key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role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providing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clear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regulating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framework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 ensuring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that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poor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served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users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protected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excessive</a:t>
            </a:r>
            <a:r>
              <a:rPr sz="24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costs.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92397" y="331978"/>
            <a:ext cx="176403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||Jai</a:t>
            </a:r>
            <a:r>
              <a:rPr sz="1600" b="1" spc="-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spc="5" dirty="0">
                <a:solidFill>
                  <a:srgbClr val="FF0000"/>
                </a:solidFill>
                <a:latin typeface="Arial"/>
                <a:cs typeface="Arial"/>
              </a:rPr>
              <a:t>Sri</a:t>
            </a:r>
            <a:r>
              <a:rPr sz="16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Gurudev||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17370" y="573150"/>
            <a:ext cx="5521325" cy="13652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sz="3200" b="1" spc="-10" dirty="0">
                <a:latin typeface="Arial"/>
                <a:cs typeface="Arial"/>
              </a:rPr>
              <a:t>Adichunchanagiri</a:t>
            </a:r>
            <a:r>
              <a:rPr sz="3200" b="1" spc="25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University </a:t>
            </a:r>
            <a:r>
              <a:rPr sz="3200" b="1" spc="-875" dirty="0">
                <a:latin typeface="Arial"/>
                <a:cs typeface="Arial"/>
              </a:rPr>
              <a:t> </a:t>
            </a:r>
            <a:r>
              <a:rPr sz="2800" b="1" dirty="0">
                <a:latin typeface="Arial"/>
                <a:cs typeface="Arial"/>
              </a:rPr>
              <a:t>BGS Institute </a:t>
            </a:r>
            <a:r>
              <a:rPr sz="2800" b="1" spc="-5" dirty="0">
                <a:latin typeface="Arial"/>
                <a:cs typeface="Arial"/>
              </a:rPr>
              <a:t>of </a:t>
            </a:r>
            <a:r>
              <a:rPr sz="2800" b="1" spc="-25" dirty="0">
                <a:latin typeface="Arial"/>
                <a:cs typeface="Arial"/>
              </a:rPr>
              <a:t>Technology </a:t>
            </a:r>
            <a:r>
              <a:rPr sz="2800" b="1" spc="-20" dirty="0">
                <a:latin typeface="Arial"/>
                <a:cs typeface="Arial"/>
              </a:rPr>
              <a:t> </a:t>
            </a:r>
            <a:r>
              <a:rPr sz="2800" b="1" dirty="0">
                <a:latin typeface="Arial"/>
                <a:cs typeface="Arial"/>
              </a:rPr>
              <a:t>Department</a:t>
            </a:r>
            <a:r>
              <a:rPr sz="2800" b="1" spc="-5" dirty="0">
                <a:latin typeface="Arial"/>
                <a:cs typeface="Arial"/>
              </a:rPr>
              <a:t> </a:t>
            </a:r>
            <a:r>
              <a:rPr sz="2800" b="1" dirty="0">
                <a:latin typeface="Arial"/>
                <a:cs typeface="Arial"/>
              </a:rPr>
              <a:t>of</a:t>
            </a:r>
            <a:r>
              <a:rPr sz="2800" b="1" spc="-20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Civil </a:t>
            </a:r>
            <a:r>
              <a:rPr sz="2800" b="1" dirty="0">
                <a:latin typeface="Arial"/>
                <a:cs typeface="Arial"/>
              </a:rPr>
              <a:t>Engineering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16202" y="2669591"/>
            <a:ext cx="5914390" cy="236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20100"/>
              </a:lnSpc>
              <a:spcBef>
                <a:spcPts val="100"/>
              </a:spcBef>
            </a:pPr>
            <a:r>
              <a:rPr sz="3200" b="1" spc="-30" dirty="0">
                <a:solidFill>
                  <a:srgbClr val="001F5F"/>
                </a:solidFill>
                <a:latin typeface="Arial"/>
                <a:cs typeface="Arial"/>
              </a:rPr>
              <a:t>Water </a:t>
            </a:r>
            <a:r>
              <a:rPr sz="3200" b="1" spc="-5" dirty="0">
                <a:solidFill>
                  <a:srgbClr val="001F5F"/>
                </a:solidFill>
                <a:latin typeface="Arial"/>
                <a:cs typeface="Arial"/>
              </a:rPr>
              <a:t>Resources </a:t>
            </a:r>
            <a:r>
              <a:rPr sz="3200" b="1" spc="-10" dirty="0">
                <a:solidFill>
                  <a:srgbClr val="001F5F"/>
                </a:solidFill>
                <a:latin typeface="Arial"/>
                <a:cs typeface="Arial"/>
              </a:rPr>
              <a:t>Management </a:t>
            </a:r>
            <a:r>
              <a:rPr sz="3200" b="1" spc="-8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Arial"/>
                <a:cs typeface="Arial"/>
              </a:rPr>
              <a:t>(18CV653)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3200" b="1" spc="-10" dirty="0">
                <a:solidFill>
                  <a:srgbClr val="001F5F"/>
                </a:solidFill>
                <a:latin typeface="Arial"/>
                <a:cs typeface="Arial"/>
              </a:rPr>
              <a:t>MODULE-1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30274" y="275970"/>
            <a:ext cx="628015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b="1" spc="-15" dirty="0">
                <a:latin typeface="Calibri"/>
                <a:cs typeface="Calibri"/>
              </a:rPr>
              <a:t>Surface</a:t>
            </a:r>
            <a:r>
              <a:rPr sz="3200" b="1" spc="10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and</a:t>
            </a:r>
            <a:r>
              <a:rPr sz="3200" b="1" spc="-1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Ground</a:t>
            </a:r>
            <a:r>
              <a:rPr sz="3200" b="1" spc="30" dirty="0">
                <a:latin typeface="Calibri"/>
                <a:cs typeface="Calibri"/>
              </a:rPr>
              <a:t> </a:t>
            </a:r>
            <a:r>
              <a:rPr sz="3200" b="1" spc="-45" dirty="0">
                <a:latin typeface="Calibri"/>
                <a:cs typeface="Calibri"/>
              </a:rPr>
              <a:t>Water</a:t>
            </a:r>
            <a:r>
              <a:rPr sz="3200" b="1" spc="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Resources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063574"/>
            <a:ext cx="8077834" cy="4709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03170" algn="just">
              <a:lnSpc>
                <a:spcPct val="100000"/>
              </a:lnSpc>
              <a:spcBef>
                <a:spcPts val="95"/>
              </a:spcBef>
            </a:pPr>
            <a:r>
              <a:rPr sz="3200" b="1" spc="-15" dirty="0">
                <a:solidFill>
                  <a:srgbClr val="006FC0"/>
                </a:solidFill>
                <a:latin typeface="Calibri"/>
                <a:cs typeface="Calibri"/>
              </a:rPr>
              <a:t>Hydrological</a:t>
            </a:r>
            <a:r>
              <a:rPr sz="3200" b="1" spc="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200" b="1" spc="-20" dirty="0">
                <a:solidFill>
                  <a:srgbClr val="006FC0"/>
                </a:solidFill>
                <a:latin typeface="Calibri"/>
                <a:cs typeface="Calibri"/>
              </a:rPr>
              <a:t>Cycle</a:t>
            </a:r>
            <a:endParaRPr sz="3200">
              <a:latin typeface="Calibri"/>
              <a:cs typeface="Calibri"/>
            </a:endParaRPr>
          </a:p>
          <a:p>
            <a:pPr marL="356870" marR="8255" indent="-344805" algn="just">
              <a:lnSpc>
                <a:spcPts val="2400"/>
              </a:lnSpc>
              <a:spcBef>
                <a:spcPts val="610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Cycling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out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atmosphere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between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earth’s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components.</a:t>
            </a:r>
            <a:endParaRPr sz="2500">
              <a:latin typeface="Calibri"/>
              <a:cs typeface="Calibri"/>
            </a:endParaRPr>
          </a:p>
          <a:p>
            <a:pPr marL="356870" marR="6350" indent="-344805" algn="just">
              <a:lnSpc>
                <a:spcPts val="2400"/>
              </a:lnSpc>
              <a:spcBef>
                <a:spcPts val="600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The chain of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various process through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from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one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form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has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pass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order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return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back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same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form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called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cycle.</a:t>
            </a:r>
            <a:endParaRPr sz="25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Most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earth’s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water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reservoirs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rivers,lakes,oceans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underground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sources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get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their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supply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rain,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water from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these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sources gets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evaporated </a:t>
            </a:r>
            <a:r>
              <a:rPr sz="2500" spc="-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atmosphere and precipitates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back in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form rain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water,snow,hail,Sleet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etc.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This process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evaporation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precipitation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continuous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for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 ever</a:t>
            </a:r>
            <a:r>
              <a:rPr sz="2500" spc="5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thus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 called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 as </a:t>
            </a:r>
            <a:r>
              <a:rPr sz="25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15" dirty="0">
                <a:solidFill>
                  <a:srgbClr val="001F5F"/>
                </a:solidFill>
                <a:latin typeface="Calibri"/>
                <a:cs typeface="Calibri"/>
              </a:rPr>
              <a:t>hydrological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cycle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2500" dirty="0">
                <a:solidFill>
                  <a:srgbClr val="001F5F"/>
                </a:solidFill>
                <a:latin typeface="Calibri"/>
                <a:cs typeface="Calibri"/>
              </a:rPr>
              <a:t>be </a:t>
            </a:r>
            <a:r>
              <a:rPr sz="2500" spc="-10" dirty="0">
                <a:solidFill>
                  <a:srgbClr val="001F5F"/>
                </a:solidFill>
                <a:latin typeface="Calibri"/>
                <a:cs typeface="Calibri"/>
              </a:rPr>
              <a:t>graphically represented </a:t>
            </a:r>
            <a:r>
              <a:rPr sz="2500" spc="-25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5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001F5F"/>
                </a:solidFill>
                <a:latin typeface="Calibri"/>
                <a:cs typeface="Calibri"/>
              </a:rPr>
              <a:t>shown</a:t>
            </a:r>
            <a:r>
              <a:rPr sz="2500" spc="-30" dirty="0">
                <a:solidFill>
                  <a:srgbClr val="001F5F"/>
                </a:solidFill>
                <a:latin typeface="Calibri"/>
                <a:cs typeface="Calibri"/>
              </a:rPr>
              <a:t> below.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3466" y="315595"/>
            <a:ext cx="55003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Calibri"/>
                <a:cs typeface="Calibri"/>
              </a:rPr>
              <a:t>Components</a:t>
            </a:r>
            <a:r>
              <a:rPr sz="3600" b="1" spc="-55" dirty="0">
                <a:latin typeface="Calibri"/>
                <a:cs typeface="Calibri"/>
              </a:rPr>
              <a:t> </a:t>
            </a:r>
            <a:r>
              <a:rPr sz="3600" b="1" dirty="0">
                <a:latin typeface="Calibri"/>
                <a:cs typeface="Calibri"/>
              </a:rPr>
              <a:t>of</a:t>
            </a:r>
            <a:r>
              <a:rPr sz="3600" b="1" spc="-5" dirty="0">
                <a:latin typeface="Calibri"/>
                <a:cs typeface="Calibri"/>
              </a:rPr>
              <a:t> </a:t>
            </a:r>
            <a:r>
              <a:rPr sz="3600" b="1" spc="-15" dirty="0">
                <a:latin typeface="Calibri"/>
                <a:cs typeface="Calibri"/>
              </a:rPr>
              <a:t>Earth</a:t>
            </a:r>
            <a:r>
              <a:rPr sz="3600" b="1" spc="-25" dirty="0">
                <a:latin typeface="Calibri"/>
                <a:cs typeface="Calibri"/>
              </a:rPr>
              <a:t> </a:t>
            </a:r>
            <a:r>
              <a:rPr sz="3600" b="1" spc="-30" dirty="0">
                <a:latin typeface="Calibri"/>
                <a:cs typeface="Calibri"/>
              </a:rPr>
              <a:t>System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281989"/>
            <a:ext cx="8037830" cy="441706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69"/>
              </a:spcBef>
              <a:buFont typeface="Arial MT"/>
              <a:buChar char="•"/>
              <a:tabLst>
                <a:tab pos="356870" algn="l"/>
                <a:tab pos="357505" algn="l"/>
                <a:tab pos="2588260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Lithosphere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: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Solid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Earth;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Land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Hydrosphere</a:t>
            </a:r>
            <a:r>
              <a:rPr sz="3200" spc="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: The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Liquid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Earth;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32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  <a:tab pos="2568575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Atmosphere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: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Gaseous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Earth;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Air</a:t>
            </a:r>
            <a:endParaRPr sz="3200">
              <a:latin typeface="Calibri"/>
              <a:cs typeface="Calibri"/>
            </a:endParaRPr>
          </a:p>
          <a:p>
            <a:pPr marL="356870" marR="554355" indent="-34480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6870" algn="l"/>
                <a:tab pos="357505" algn="l"/>
                <a:tab pos="2564130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Biosphere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: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Living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things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(organisms)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7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part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Lithosphere,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Hydrosphere,</a:t>
            </a:r>
            <a:r>
              <a:rPr sz="3200" spc="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atmosphere</a:t>
            </a:r>
            <a:r>
              <a:rPr sz="32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in which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thing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live</a:t>
            </a:r>
            <a:endParaRPr sz="3200">
              <a:latin typeface="Calibri"/>
              <a:cs typeface="Calibri"/>
            </a:endParaRPr>
          </a:p>
          <a:p>
            <a:pPr marL="356870" marR="5080" indent="-344805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6870" algn="l"/>
                <a:tab pos="357505" algn="l"/>
                <a:tab pos="2512695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Cryosphere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: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Frozen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solid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such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ice </a:t>
            </a:r>
            <a:r>
              <a:rPr sz="3200" spc="-7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caps,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glaciers,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snow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permafrost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9526" y="246329"/>
            <a:ext cx="7830184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4500">
              <a:lnSpc>
                <a:spcPct val="100000"/>
              </a:lnSpc>
              <a:spcBef>
                <a:spcPts val="100"/>
              </a:spcBef>
            </a:pPr>
            <a:r>
              <a:rPr sz="3600" spc="-45" dirty="0"/>
              <a:t>Water</a:t>
            </a:r>
            <a:r>
              <a:rPr sz="3600" spc="-20" dirty="0"/>
              <a:t> </a:t>
            </a:r>
            <a:r>
              <a:rPr sz="3600" spc="-10" dirty="0"/>
              <a:t>appears in</a:t>
            </a:r>
            <a:r>
              <a:rPr sz="3600" spc="-5" dirty="0"/>
              <a:t> </a:t>
            </a:r>
            <a:r>
              <a:rPr sz="3600" dirty="0"/>
              <a:t>all</a:t>
            </a:r>
            <a:r>
              <a:rPr sz="3600" spc="10" dirty="0"/>
              <a:t> </a:t>
            </a:r>
            <a:r>
              <a:rPr sz="3600" dirty="0"/>
              <a:t>3</a:t>
            </a:r>
            <a:r>
              <a:rPr sz="3600" spc="-25" dirty="0"/>
              <a:t> </a:t>
            </a:r>
            <a:r>
              <a:rPr sz="3600" spc="-5" dirty="0"/>
              <a:t>of</a:t>
            </a:r>
            <a:r>
              <a:rPr sz="3600" dirty="0"/>
              <a:t> </a:t>
            </a:r>
            <a:r>
              <a:rPr sz="3600" spc="-5" dirty="0"/>
              <a:t>its</a:t>
            </a:r>
            <a:r>
              <a:rPr sz="3600" spc="10" dirty="0"/>
              <a:t> </a:t>
            </a:r>
            <a:r>
              <a:rPr sz="3600" dirty="0"/>
              <a:t>phases</a:t>
            </a:r>
            <a:r>
              <a:rPr sz="3600" spc="-10" dirty="0"/>
              <a:t> at </a:t>
            </a:r>
            <a:r>
              <a:rPr sz="3600" spc="-5" dirty="0"/>
              <a:t> </a:t>
            </a:r>
            <a:r>
              <a:rPr sz="3600" spc="-25" dirty="0"/>
              <a:t>different</a:t>
            </a:r>
            <a:r>
              <a:rPr sz="3600" spc="-60" dirty="0"/>
              <a:t> </a:t>
            </a:r>
            <a:r>
              <a:rPr sz="3600" spc="-5" dirty="0"/>
              <a:t>times</a:t>
            </a:r>
            <a:r>
              <a:rPr sz="3600" spc="-10" dirty="0"/>
              <a:t> </a:t>
            </a:r>
            <a:r>
              <a:rPr sz="3600" spc="-5" dirty="0"/>
              <a:t>during</a:t>
            </a:r>
            <a:r>
              <a:rPr sz="3600" spc="-20" dirty="0"/>
              <a:t> </a:t>
            </a:r>
            <a:r>
              <a:rPr sz="3600" dirty="0"/>
              <a:t>the</a:t>
            </a:r>
            <a:r>
              <a:rPr sz="3600" spc="-20" dirty="0"/>
              <a:t> </a:t>
            </a:r>
            <a:r>
              <a:rPr sz="3600" spc="-25" dirty="0"/>
              <a:t>hydrologic</a:t>
            </a:r>
            <a:r>
              <a:rPr sz="3600" dirty="0"/>
              <a:t> </a:t>
            </a:r>
            <a:r>
              <a:rPr sz="3600" spc="-20" dirty="0"/>
              <a:t>cycle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069644" y="2344369"/>
            <a:ext cx="1619885" cy="332041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10"/>
              </a:spcBef>
              <a:buFont typeface="Arial MT"/>
              <a:buChar char="•"/>
              <a:tabLst>
                <a:tab pos="357505" algn="l"/>
              </a:tabLst>
            </a:pP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Solid</a:t>
            </a:r>
            <a:endParaRPr sz="4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1F5F"/>
              </a:buClr>
              <a:buFont typeface="Arial MT"/>
              <a:buChar char="•"/>
            </a:pPr>
            <a:endParaRPr sz="4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buFont typeface="Arial MT"/>
              <a:buChar char="•"/>
              <a:tabLst>
                <a:tab pos="357505" algn="l"/>
              </a:tabLst>
            </a:pPr>
            <a:r>
              <a:rPr sz="4000" spc="-5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4000" spc="-2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q</a:t>
            </a:r>
            <a:r>
              <a:rPr sz="4000" spc="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4000" dirty="0">
                <a:solidFill>
                  <a:srgbClr val="001F5F"/>
                </a:solidFill>
                <a:latin typeface="Calibri"/>
                <a:cs typeface="Calibri"/>
              </a:rPr>
              <a:t>id</a:t>
            </a:r>
            <a:endParaRPr sz="4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1F5F"/>
              </a:buClr>
              <a:buFont typeface="Arial MT"/>
              <a:buChar char="•"/>
            </a:pPr>
            <a:endParaRPr sz="47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7505" algn="l"/>
              </a:tabLst>
            </a:pPr>
            <a:r>
              <a:rPr sz="4000" spc="5" dirty="0">
                <a:solidFill>
                  <a:srgbClr val="001F5F"/>
                </a:solidFill>
                <a:latin typeface="Calibri"/>
                <a:cs typeface="Calibri"/>
              </a:rPr>
              <a:t>Gas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01035" marR="5080" indent="-3104515">
              <a:lnSpc>
                <a:spcPct val="100000"/>
              </a:lnSpc>
              <a:spcBef>
                <a:spcPts val="95"/>
              </a:spcBef>
            </a:pPr>
            <a:r>
              <a:rPr sz="4400" b="1" spc="-15" dirty="0">
                <a:latin typeface="Calibri"/>
                <a:cs typeface="Calibri"/>
              </a:rPr>
              <a:t>Five </a:t>
            </a:r>
            <a:r>
              <a:rPr sz="4400" b="1" spc="-10" dirty="0">
                <a:latin typeface="Calibri"/>
                <a:cs typeface="Calibri"/>
              </a:rPr>
              <a:t>Processes</a:t>
            </a:r>
            <a:r>
              <a:rPr sz="4400" b="1" spc="-5" dirty="0">
                <a:latin typeface="Calibri"/>
                <a:cs typeface="Calibri"/>
              </a:rPr>
              <a:t> of the</a:t>
            </a:r>
            <a:r>
              <a:rPr sz="4400" b="1" spc="20" dirty="0">
                <a:latin typeface="Calibri"/>
                <a:cs typeface="Calibri"/>
              </a:rPr>
              <a:t> </a:t>
            </a:r>
            <a:r>
              <a:rPr sz="4400" b="1" spc="-20" dirty="0">
                <a:latin typeface="Calibri"/>
                <a:cs typeface="Calibri"/>
              </a:rPr>
              <a:t>Hydrologic </a:t>
            </a:r>
            <a:r>
              <a:rPr sz="4400" b="1" spc="-980" dirty="0">
                <a:latin typeface="Calibri"/>
                <a:cs typeface="Calibri"/>
              </a:rPr>
              <a:t> </a:t>
            </a:r>
            <a:r>
              <a:rPr sz="4400" b="1" spc="-20" dirty="0">
                <a:latin typeface="Calibri"/>
                <a:cs typeface="Calibri"/>
              </a:rPr>
              <a:t>Cycle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908809"/>
            <a:ext cx="5416550" cy="3757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Evapotranspiration: </a:t>
            </a:r>
            <a:r>
              <a:rPr sz="3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600" spc="-45" dirty="0">
                <a:solidFill>
                  <a:srgbClr val="001F5F"/>
                </a:solidFill>
                <a:latin typeface="Calibri"/>
                <a:cs typeface="Calibri"/>
              </a:rPr>
              <a:t>v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apo</a:t>
            </a:r>
            <a:r>
              <a:rPr sz="3600" spc="-8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on+</a:t>
            </a:r>
            <a:r>
              <a:rPr sz="3600" spc="-215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600" spc="-8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an</a:t>
            </a:r>
            <a:r>
              <a:rPr sz="3600" spc="10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pi</a:t>
            </a:r>
            <a:r>
              <a:rPr sz="3600" spc="-9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endParaRPr sz="36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Condensation</a:t>
            </a:r>
            <a:endParaRPr sz="36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Precipitation</a:t>
            </a:r>
            <a:endParaRPr sz="36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8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Run-off</a:t>
            </a:r>
            <a:endParaRPr sz="360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Infiltration(Percolation)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12444" y="499313"/>
            <a:ext cx="6797675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265" dirty="0">
                <a:latin typeface="Cambria"/>
                <a:cs typeface="Cambria"/>
              </a:rPr>
              <a:t>3.E</a:t>
            </a:r>
            <a:r>
              <a:rPr sz="2200" spc="265" dirty="0">
                <a:latin typeface="Cambria"/>
                <a:cs typeface="Cambria"/>
              </a:rPr>
              <a:t>NVIRONMENTAL</a:t>
            </a:r>
            <a:r>
              <a:rPr sz="2200" spc="305" dirty="0">
                <a:latin typeface="Cambria"/>
                <a:cs typeface="Cambria"/>
              </a:rPr>
              <a:t> </a:t>
            </a:r>
            <a:r>
              <a:rPr sz="2200" spc="265" dirty="0">
                <a:latin typeface="Cambria"/>
                <a:cs typeface="Cambria"/>
              </a:rPr>
              <a:t>PROTECTION</a:t>
            </a:r>
            <a:r>
              <a:rPr sz="2200" spc="375" dirty="0">
                <a:latin typeface="Cambria"/>
                <a:cs typeface="Cambria"/>
              </a:rPr>
              <a:t> </a:t>
            </a:r>
            <a:r>
              <a:rPr sz="2800" spc="270" dirty="0">
                <a:latin typeface="Cambria"/>
                <a:cs typeface="Cambria"/>
              </a:rPr>
              <a:t>A</a:t>
            </a:r>
            <a:r>
              <a:rPr sz="2200" spc="270" dirty="0">
                <a:latin typeface="Cambria"/>
                <a:cs typeface="Cambria"/>
              </a:rPr>
              <a:t>CT</a:t>
            </a:r>
            <a:r>
              <a:rPr sz="2200" spc="300" dirty="0">
                <a:latin typeface="Cambria"/>
                <a:cs typeface="Cambria"/>
              </a:rPr>
              <a:t> </a:t>
            </a:r>
            <a:r>
              <a:rPr sz="2800" spc="5" dirty="0">
                <a:latin typeface="Cambria"/>
                <a:cs typeface="Cambria"/>
              </a:rPr>
              <a:t>1986</a:t>
            </a:r>
            <a:endParaRPr sz="2800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2444" y="1399413"/>
            <a:ext cx="7849870" cy="3471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6985" indent="-274320" algn="just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75" dirty="0">
                <a:latin typeface="Cambria"/>
                <a:cs typeface="Cambria"/>
              </a:rPr>
              <a:t>An </a:t>
            </a:r>
            <a:r>
              <a:rPr sz="2400" spc="95" dirty="0">
                <a:latin typeface="Cambria"/>
                <a:cs typeface="Cambria"/>
              </a:rPr>
              <a:t>act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35" dirty="0">
                <a:latin typeface="Cambria"/>
                <a:cs typeface="Cambria"/>
              </a:rPr>
              <a:t>provide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40" dirty="0">
                <a:solidFill>
                  <a:srgbClr val="006FC0"/>
                </a:solidFill>
                <a:latin typeface="Cambria"/>
                <a:cs typeface="Cambria"/>
              </a:rPr>
              <a:t>protection </a:t>
            </a:r>
            <a:r>
              <a:rPr sz="2400" spc="110" dirty="0">
                <a:latin typeface="Cambria"/>
                <a:cs typeface="Cambria"/>
              </a:rPr>
              <a:t>and </a:t>
            </a:r>
            <a:r>
              <a:rPr sz="2400" spc="70" dirty="0">
                <a:solidFill>
                  <a:srgbClr val="006FC0"/>
                </a:solidFill>
                <a:latin typeface="Cambria"/>
                <a:cs typeface="Cambria"/>
              </a:rPr>
              <a:t>improvement </a:t>
            </a:r>
            <a:r>
              <a:rPr sz="2400" spc="7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environment.</a:t>
            </a:r>
            <a:endParaRPr sz="2400">
              <a:latin typeface="Cambria"/>
              <a:cs typeface="Cambria"/>
            </a:endParaRPr>
          </a:p>
          <a:p>
            <a:pPr marL="287020" marR="5715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70" dirty="0">
                <a:solidFill>
                  <a:srgbClr val="006FC0"/>
                </a:solidFill>
                <a:latin typeface="Cambria"/>
                <a:cs typeface="Cambria"/>
              </a:rPr>
              <a:t>“environment</a:t>
            </a:r>
            <a:r>
              <a:rPr sz="2400" spc="70" dirty="0">
                <a:latin typeface="Cambria"/>
                <a:cs typeface="Cambria"/>
              </a:rPr>
              <a:t>” includes </a:t>
            </a:r>
            <a:r>
              <a:rPr sz="2400" spc="75" dirty="0">
                <a:latin typeface="Cambria"/>
                <a:cs typeface="Cambria"/>
              </a:rPr>
              <a:t>water </a:t>
            </a:r>
            <a:r>
              <a:rPr sz="2400" spc="125" dirty="0">
                <a:latin typeface="Cambria"/>
                <a:cs typeface="Cambria"/>
              </a:rPr>
              <a:t>,air </a:t>
            </a:r>
            <a:r>
              <a:rPr sz="2400" spc="110" dirty="0">
                <a:latin typeface="Cambria"/>
                <a:cs typeface="Cambria"/>
              </a:rPr>
              <a:t>and land </a:t>
            </a:r>
            <a:r>
              <a:rPr sz="2400" spc="90" dirty="0">
                <a:latin typeface="Cambria"/>
                <a:cs typeface="Cambria"/>
              </a:rPr>
              <a:t>the </a:t>
            </a:r>
            <a:r>
              <a:rPr sz="2400" spc="70" dirty="0">
                <a:latin typeface="Cambria"/>
                <a:cs typeface="Cambria"/>
              </a:rPr>
              <a:t>inter- </a:t>
            </a:r>
            <a:r>
              <a:rPr sz="2400" spc="75" dirty="0">
                <a:latin typeface="Cambria"/>
                <a:cs typeface="Cambria"/>
              </a:rPr>
              <a:t> relationship </a:t>
            </a:r>
            <a:r>
              <a:rPr sz="2400" spc="70" dirty="0">
                <a:latin typeface="Cambria"/>
                <a:cs typeface="Cambria"/>
              </a:rPr>
              <a:t>which </a:t>
            </a:r>
            <a:r>
              <a:rPr sz="2400" spc="80" dirty="0">
                <a:latin typeface="Cambria"/>
                <a:cs typeface="Cambria"/>
              </a:rPr>
              <a:t>exists </a:t>
            </a:r>
            <a:r>
              <a:rPr sz="2400" spc="85" dirty="0">
                <a:latin typeface="Cambria"/>
                <a:cs typeface="Cambria"/>
              </a:rPr>
              <a:t>among </a:t>
            </a:r>
            <a:r>
              <a:rPr sz="2400" spc="114" dirty="0">
                <a:latin typeface="Cambria"/>
                <a:cs typeface="Cambria"/>
              </a:rPr>
              <a:t>and </a:t>
            </a:r>
            <a:r>
              <a:rPr sz="2400" spc="50" dirty="0">
                <a:latin typeface="Cambria"/>
                <a:cs typeface="Cambria"/>
              </a:rPr>
              <a:t>between </a:t>
            </a:r>
            <a:r>
              <a:rPr sz="2400" spc="90" dirty="0">
                <a:latin typeface="Cambria"/>
                <a:cs typeface="Cambria"/>
              </a:rPr>
              <a:t>water,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air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10" dirty="0">
                <a:latin typeface="Cambria"/>
                <a:cs typeface="Cambria"/>
              </a:rPr>
              <a:t>and</a:t>
            </a:r>
            <a:r>
              <a:rPr sz="2400" spc="114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land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135" dirty="0">
                <a:latin typeface="Cambria"/>
                <a:cs typeface="Cambria"/>
              </a:rPr>
              <a:t>human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beings,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other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85" dirty="0">
                <a:latin typeface="Cambria"/>
                <a:cs typeface="Cambria"/>
              </a:rPr>
              <a:t>living </a:t>
            </a:r>
            <a:r>
              <a:rPr sz="2400" spc="9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creatures,plants,micro-organism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and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55" dirty="0">
                <a:latin typeface="Cambria"/>
                <a:cs typeface="Cambria"/>
              </a:rPr>
              <a:t>property.</a:t>
            </a:r>
            <a:endParaRPr sz="2400">
              <a:latin typeface="Cambria"/>
              <a:cs typeface="Cambria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287020" algn="l"/>
              </a:tabLst>
            </a:pPr>
            <a:r>
              <a:rPr sz="2400" spc="105" dirty="0">
                <a:solidFill>
                  <a:srgbClr val="006FC0"/>
                </a:solidFill>
                <a:latin typeface="Cambria"/>
                <a:cs typeface="Cambria"/>
              </a:rPr>
              <a:t>Environmental </a:t>
            </a:r>
            <a:r>
              <a:rPr sz="2400" spc="85" dirty="0">
                <a:solidFill>
                  <a:srgbClr val="006FC0"/>
                </a:solidFill>
                <a:latin typeface="Cambria"/>
                <a:cs typeface="Cambria"/>
              </a:rPr>
              <a:t>pollutant </a:t>
            </a:r>
            <a:r>
              <a:rPr sz="2400" spc="105" dirty="0">
                <a:latin typeface="Cambria"/>
                <a:cs typeface="Cambria"/>
              </a:rPr>
              <a:t>means </a:t>
            </a:r>
            <a:r>
              <a:rPr sz="2400" spc="125" dirty="0">
                <a:latin typeface="Cambria"/>
                <a:cs typeface="Cambria"/>
              </a:rPr>
              <a:t>any </a:t>
            </a:r>
            <a:r>
              <a:rPr sz="2400" spc="45" dirty="0">
                <a:latin typeface="Cambria"/>
                <a:cs typeface="Cambria"/>
              </a:rPr>
              <a:t>solid </a:t>
            </a:r>
            <a:r>
              <a:rPr sz="2400" spc="-5" dirty="0">
                <a:latin typeface="Cambria"/>
                <a:cs typeface="Cambria"/>
              </a:rPr>
              <a:t>or </a:t>
            </a:r>
            <a:r>
              <a:rPr sz="2400" spc="75" dirty="0">
                <a:latin typeface="Cambria"/>
                <a:cs typeface="Cambria"/>
              </a:rPr>
              <a:t>gaseous </a:t>
            </a:r>
            <a:r>
              <a:rPr sz="2400" spc="80" dirty="0">
                <a:latin typeface="Cambria"/>
                <a:cs typeface="Cambria"/>
              </a:rPr>
              <a:t> substance </a:t>
            </a:r>
            <a:r>
              <a:rPr sz="2400" spc="65" dirty="0">
                <a:latin typeface="Cambria"/>
                <a:cs typeface="Cambria"/>
              </a:rPr>
              <a:t>present </a:t>
            </a:r>
            <a:r>
              <a:rPr sz="2400" spc="110" dirty="0">
                <a:latin typeface="Cambria"/>
                <a:cs typeface="Cambria"/>
              </a:rPr>
              <a:t>in </a:t>
            </a:r>
            <a:r>
              <a:rPr sz="2400" spc="85" dirty="0">
                <a:latin typeface="Cambria"/>
                <a:cs typeface="Cambria"/>
              </a:rPr>
              <a:t>such </a:t>
            </a:r>
            <a:r>
              <a:rPr sz="2400" spc="60" dirty="0">
                <a:latin typeface="Cambria"/>
                <a:cs typeface="Cambria"/>
              </a:rPr>
              <a:t>concentration </a:t>
            </a:r>
            <a:r>
              <a:rPr sz="2400" spc="120" dirty="0">
                <a:latin typeface="Cambria"/>
                <a:cs typeface="Cambria"/>
              </a:rPr>
              <a:t>as </a:t>
            </a:r>
            <a:r>
              <a:rPr sz="2400" spc="125" dirty="0">
                <a:latin typeface="Cambria"/>
                <a:cs typeface="Cambria"/>
              </a:rPr>
              <a:t>may </a:t>
            </a:r>
            <a:r>
              <a:rPr sz="2400" spc="45" dirty="0">
                <a:latin typeface="Cambria"/>
                <a:cs typeface="Cambria"/>
              </a:rPr>
              <a:t>be,or 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tend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be,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80" dirty="0">
                <a:solidFill>
                  <a:srgbClr val="006FC0"/>
                </a:solidFill>
                <a:latin typeface="Cambria"/>
                <a:cs typeface="Cambria"/>
              </a:rPr>
              <a:t>injurious</a:t>
            </a:r>
            <a:r>
              <a:rPr sz="2400" spc="8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25" dirty="0">
                <a:solidFill>
                  <a:srgbClr val="006FC0"/>
                </a:solidFill>
                <a:latin typeface="Cambria"/>
                <a:cs typeface="Cambria"/>
              </a:rPr>
              <a:t>to</a:t>
            </a:r>
            <a:r>
              <a:rPr sz="2400" spc="12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85" dirty="0">
                <a:solidFill>
                  <a:srgbClr val="006FC0"/>
                </a:solidFill>
                <a:latin typeface="Cambria"/>
                <a:cs typeface="Cambria"/>
              </a:rPr>
              <a:t>environment</a:t>
            </a:r>
            <a:r>
              <a:rPr sz="2400" spc="85" dirty="0">
                <a:latin typeface="Cambria"/>
                <a:cs typeface="Cambria"/>
              </a:rPr>
              <a:t>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03631"/>
            <a:ext cx="88392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686800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97318" y="201295"/>
            <a:ext cx="1112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0" dirty="0"/>
              <a:t>C</a:t>
            </a:r>
            <a:r>
              <a:rPr sz="2800" spc="-5" dirty="0"/>
              <a:t>o</a:t>
            </a:r>
            <a:r>
              <a:rPr sz="2800" spc="-30" dirty="0"/>
              <a:t>n</a:t>
            </a:r>
            <a:r>
              <a:rPr sz="2800" dirty="0"/>
              <a:t>t</a:t>
            </a:r>
            <a:r>
              <a:rPr sz="2800" spc="5" dirty="0"/>
              <a:t>.</a:t>
            </a:r>
            <a:r>
              <a:rPr sz="3600" dirty="0"/>
              <a:t>…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743534"/>
            <a:ext cx="8074659" cy="5162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5" dirty="0">
                <a:solidFill>
                  <a:srgbClr val="FF0000"/>
                </a:solidFill>
                <a:latin typeface="Calibri"/>
                <a:cs typeface="Calibri"/>
              </a:rPr>
              <a:t>Evaporation</a:t>
            </a:r>
            <a:endParaRPr sz="3600">
              <a:latin typeface="Calibri"/>
              <a:cs typeface="Calibri"/>
            </a:endParaRPr>
          </a:p>
          <a:p>
            <a:pPr marL="356870" marR="198755" indent="-344805">
              <a:lnSpc>
                <a:spcPts val="3070"/>
              </a:lnSpc>
              <a:spcBef>
                <a:spcPts val="765"/>
              </a:spcBef>
              <a:buFont typeface="Arial MT"/>
              <a:buChar char="•"/>
              <a:tabLst>
                <a:tab pos="356870" algn="l"/>
                <a:tab pos="357505" algn="l"/>
                <a:tab pos="1464310" algn="l"/>
              </a:tabLst>
            </a:pP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Evaporation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occurs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changes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liquid	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state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gaseous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state.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79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transferred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surface 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atmosphere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through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evaporation,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process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changes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liquid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gas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sun’s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heat provides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land,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lakes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rivers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oceans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send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up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steady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stream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vapor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plants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also lose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air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Approximately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80%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all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Evaporation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oceans,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with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remaining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20%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coming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inland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vegetation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63408" y="201295"/>
            <a:ext cx="1146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10" dirty="0">
                <a:solidFill>
                  <a:srgbClr val="001F5F"/>
                </a:solidFill>
              </a:rPr>
              <a:t>C</a:t>
            </a:r>
            <a:r>
              <a:rPr sz="2900" spc="-5" dirty="0">
                <a:solidFill>
                  <a:srgbClr val="001F5F"/>
                </a:solidFill>
              </a:rPr>
              <a:t>on</a:t>
            </a:r>
            <a:r>
              <a:rPr sz="2900" spc="5" dirty="0">
                <a:solidFill>
                  <a:srgbClr val="001F5F"/>
                </a:solidFill>
              </a:rPr>
              <a:t>t</a:t>
            </a:r>
            <a:r>
              <a:rPr sz="2900" spc="10" dirty="0">
                <a:solidFill>
                  <a:srgbClr val="001F5F"/>
                </a:solidFill>
              </a:rPr>
              <a:t>.</a:t>
            </a:r>
            <a:r>
              <a:rPr sz="3600" dirty="0">
                <a:solidFill>
                  <a:srgbClr val="001F5F"/>
                </a:solidFill>
              </a:rPr>
              <a:t>…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460044" y="1105460"/>
            <a:ext cx="8305165" cy="478853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3600" spc="-35" dirty="0">
                <a:solidFill>
                  <a:srgbClr val="FF0000"/>
                </a:solidFill>
                <a:latin typeface="Calibri"/>
                <a:cs typeface="Calibri"/>
              </a:rPr>
              <a:t>Transpiration</a:t>
            </a:r>
            <a:endParaRPr sz="3600">
              <a:latin typeface="Calibri"/>
              <a:cs typeface="Calibri"/>
            </a:endParaRPr>
          </a:p>
          <a:p>
            <a:pPr marL="356870" marR="6350" indent="-344805" algn="just">
              <a:lnSpc>
                <a:spcPts val="3460"/>
              </a:lnSpc>
              <a:spcBef>
                <a:spcPts val="86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 release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vapor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plants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atmosphere.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1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As plants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absorb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soil,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moves 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roots through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stems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leaves,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once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reaches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leaves,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some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evaporates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leaves,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adding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amount of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vapor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air, 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process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evaporation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through plant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leaves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called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transpiration.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806" y="275970"/>
            <a:ext cx="101854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dirty="0"/>
              <a:t>C</a:t>
            </a:r>
            <a:r>
              <a:rPr sz="2600" spc="-10" dirty="0"/>
              <a:t>o</a:t>
            </a:r>
            <a:r>
              <a:rPr sz="2600" spc="-25" dirty="0"/>
              <a:t>n</a:t>
            </a:r>
            <a:r>
              <a:rPr sz="2600" spc="-5" dirty="0"/>
              <a:t>t</a:t>
            </a:r>
            <a:r>
              <a:rPr sz="2600" spc="-15" dirty="0"/>
              <a:t>.</a:t>
            </a:r>
            <a:r>
              <a:rPr sz="3200" spc="-10" dirty="0"/>
              <a:t>…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688644" y="972134"/>
            <a:ext cx="8079105" cy="4250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Calibri"/>
                <a:cs typeface="Calibri"/>
              </a:rPr>
              <a:t>Condensation</a:t>
            </a:r>
            <a:endParaRPr sz="3600">
              <a:latin typeface="Calibri"/>
              <a:cs typeface="Calibri"/>
            </a:endParaRPr>
          </a:p>
          <a:p>
            <a:pPr marL="356870" marR="466725" indent="-344805">
              <a:lnSpc>
                <a:spcPts val="2690"/>
              </a:lnSpc>
              <a:spcBef>
                <a:spcPts val="68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opposite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evaporation.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Condensation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occurs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gas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is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changed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liquid.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9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Condensation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which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vapor changes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r>
              <a:rPr sz="2800" spc="5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vapour condenses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 form 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dew,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fog or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clouds .condensation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takes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place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due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cooling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air.</a:t>
            </a:r>
            <a:endParaRPr sz="2800">
              <a:latin typeface="Calibri"/>
              <a:cs typeface="Calibri"/>
            </a:endParaRPr>
          </a:p>
          <a:p>
            <a:pPr marL="356870" marR="8255" indent="-344805" algn="just">
              <a:lnSpc>
                <a:spcPct val="80000"/>
              </a:lnSpc>
              <a:spcBef>
                <a:spcPts val="67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rises higher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atmosphere,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starts 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cool</a:t>
            </a:r>
            <a:r>
              <a:rPr sz="2800" spc="6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become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liquid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again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when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large</a:t>
            </a:r>
            <a:r>
              <a:rPr sz="2800" spc="6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amount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vapor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condenses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,it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results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formation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clouds</a:t>
            </a:r>
            <a:r>
              <a:rPr sz="19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1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98485" y="123189"/>
            <a:ext cx="91122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5" dirty="0">
                <a:solidFill>
                  <a:srgbClr val="FF0000"/>
                </a:solidFill>
                <a:latin typeface="Calibri"/>
                <a:cs typeface="Calibri"/>
              </a:rPr>
              <a:t>Co</a:t>
            </a:r>
            <a:r>
              <a:rPr sz="2300" spc="-30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300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2300" spc="-15" dirty="0">
                <a:solidFill>
                  <a:srgbClr val="FF0000"/>
                </a:solidFill>
                <a:latin typeface="Calibri"/>
                <a:cs typeface="Calibri"/>
              </a:rPr>
              <a:t>.</a:t>
            </a:r>
            <a:r>
              <a:rPr sz="2900" dirty="0">
                <a:solidFill>
                  <a:srgbClr val="FF0000"/>
                </a:solidFill>
                <a:latin typeface="Calibri"/>
                <a:cs typeface="Calibri"/>
              </a:rPr>
              <a:t>…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140" y="761822"/>
            <a:ext cx="278447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spc="-15" dirty="0"/>
              <a:t>Precipitation</a:t>
            </a:r>
            <a:endParaRPr sz="4200"/>
          </a:p>
        </p:txBody>
      </p:sp>
      <p:sp>
        <p:nvSpPr>
          <p:cNvPr id="4" name="object 4"/>
          <p:cNvSpPr txBox="1"/>
          <p:nvPr/>
        </p:nvSpPr>
        <p:spPr>
          <a:xfrm>
            <a:off x="231140" y="1508836"/>
            <a:ext cx="8380730" cy="4513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When the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clouds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gets</a:t>
            </a:r>
            <a:r>
              <a:rPr sz="3200" spc="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too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heavy, 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falls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back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earth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This is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called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precipitation.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Precipitated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may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fall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bodies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land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it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can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then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go</a:t>
            </a:r>
            <a:r>
              <a:rPr sz="3200" spc="6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streams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penetrate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soil.</a:t>
            </a:r>
            <a:endParaRPr sz="3200">
              <a:latin typeface="Calibri"/>
              <a:cs typeface="Calibri"/>
            </a:endParaRPr>
          </a:p>
          <a:p>
            <a:pPr marL="356870" marR="6985" indent="-344805" algn="just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temperature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atmospheric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pressure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right,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small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droplets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clouds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form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larger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droplets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precipitation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occurs.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rain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drops</a:t>
            </a:r>
            <a:r>
              <a:rPr sz="32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fall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Earth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81000"/>
            <a:ext cx="81534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98485" y="336931"/>
            <a:ext cx="91122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5" dirty="0"/>
              <a:t>Co</a:t>
            </a:r>
            <a:r>
              <a:rPr sz="2300" spc="-30" dirty="0"/>
              <a:t>n</a:t>
            </a:r>
            <a:r>
              <a:rPr sz="2300" dirty="0"/>
              <a:t>t</a:t>
            </a:r>
            <a:r>
              <a:rPr sz="2300" spc="-15" dirty="0"/>
              <a:t>.</a:t>
            </a:r>
            <a:r>
              <a:rPr sz="2900" dirty="0"/>
              <a:t>…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536244" y="972134"/>
            <a:ext cx="8230870" cy="4677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>
                <a:solidFill>
                  <a:srgbClr val="FF0000"/>
                </a:solidFill>
                <a:latin typeface="Calibri"/>
                <a:cs typeface="Calibri"/>
              </a:rPr>
              <a:t>Infiltration</a:t>
            </a:r>
            <a:endParaRPr sz="3600">
              <a:latin typeface="Calibri"/>
              <a:cs typeface="Calibri"/>
            </a:endParaRPr>
          </a:p>
          <a:p>
            <a:pPr marL="356870" indent="-344805" algn="just">
              <a:lnSpc>
                <a:spcPct val="100000"/>
              </a:lnSpc>
              <a:spcBef>
                <a:spcPts val="3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Flow</a:t>
            </a:r>
            <a:r>
              <a:rPr sz="28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endParaRPr sz="2800">
              <a:latin typeface="Calibri"/>
              <a:cs typeface="Calibri"/>
            </a:endParaRPr>
          </a:p>
          <a:p>
            <a:pPr marL="356870" marR="9525" indent="-344805" algn="just">
              <a:lnSpc>
                <a:spcPts val="2690"/>
              </a:lnSpc>
              <a:spcBef>
                <a:spcPts val="65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Returns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lithosphere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infiltration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becoming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soil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ground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water.</a:t>
            </a:r>
            <a:endParaRPr sz="2800">
              <a:latin typeface="Calibri"/>
              <a:cs typeface="Calibri"/>
            </a:endParaRPr>
          </a:p>
          <a:p>
            <a:pPr marL="356870" marR="11430" indent="-344805" algn="just">
              <a:lnSpc>
                <a:spcPts val="2690"/>
              </a:lnSpc>
              <a:spcBef>
                <a:spcPts val="670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Some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precipitation seeps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stored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layers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rock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below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earth.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9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This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process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precipitation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seeping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groundwater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called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infiltration.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This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stays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there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varying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amounts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time, Some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may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evaporate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into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hydrological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cycle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within</a:t>
            </a:r>
            <a:r>
              <a:rPr sz="2800" spc="6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days,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while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other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will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stay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for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centuries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or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more.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7150" y="306450"/>
            <a:ext cx="93345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ont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.</a:t>
            </a:r>
            <a:r>
              <a:rPr sz="2800" spc="5" dirty="0">
                <a:solidFill>
                  <a:srgbClr val="FF0000"/>
                </a:solidFill>
                <a:latin typeface="Calibri"/>
                <a:cs typeface="Calibri"/>
              </a:rPr>
              <a:t>…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7340" y="667639"/>
            <a:ext cx="1374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Run</a:t>
            </a:r>
            <a:r>
              <a:rPr sz="3600" spc="-80" dirty="0"/>
              <a:t> </a:t>
            </a:r>
            <a:r>
              <a:rPr sz="3600" spc="-15" dirty="0"/>
              <a:t>off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307340" y="1219022"/>
            <a:ext cx="8536940" cy="506476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356870" marR="86995" indent="-344805">
              <a:lnSpc>
                <a:spcPts val="2690"/>
              </a:lnSpc>
              <a:spcBef>
                <a:spcPts val="75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Returns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hydrosphere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by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flowing as run-off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from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land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streams,rivers,lakes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eventually </a:t>
            </a:r>
            <a:r>
              <a:rPr sz="2800" spc="-6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ocean.</a:t>
            </a:r>
            <a:endParaRPr sz="28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9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Most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returns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land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flows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downhill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as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run-off.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some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its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penetrates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charges ground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while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rest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becomes river flow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.as the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amount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increases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decrease,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table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rises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or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falls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accordingly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when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entire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below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saturated,</a:t>
            </a:r>
            <a:r>
              <a:rPr sz="2800" spc="6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flooding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occurs</a:t>
            </a:r>
            <a:r>
              <a:rPr sz="2800" spc="6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because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all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subsequent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precipitation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forced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remain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on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8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surface.</a:t>
            </a:r>
            <a:endParaRPr sz="2800">
              <a:latin typeface="Calibri"/>
              <a:cs typeface="Calibri"/>
            </a:endParaRPr>
          </a:p>
          <a:p>
            <a:pPr marL="356870" marR="8890" indent="-344805" algn="just">
              <a:lnSpc>
                <a:spcPct val="80000"/>
              </a:lnSpc>
              <a:spcBef>
                <a:spcPts val="675"/>
              </a:spcBef>
              <a:buFont typeface="Arial MT"/>
              <a:buChar char="•"/>
              <a:tabLst>
                <a:tab pos="357505" algn="l"/>
              </a:tabLst>
            </a:pP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Flooding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very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common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during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winter and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early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spring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because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frozen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has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no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permeability,</a:t>
            </a:r>
            <a:r>
              <a:rPr sz="2800" spc="5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causing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most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rainwater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melt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become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run-off.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6639" y="201295"/>
            <a:ext cx="4487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Calibri"/>
                <a:cs typeface="Calibri"/>
              </a:rPr>
              <a:t>Global</a:t>
            </a:r>
            <a:r>
              <a:rPr sz="3600" b="1" spc="-40" dirty="0">
                <a:latin typeface="Calibri"/>
                <a:cs typeface="Calibri"/>
              </a:rPr>
              <a:t> </a:t>
            </a:r>
            <a:r>
              <a:rPr sz="3600" b="1" spc="-25" dirty="0">
                <a:latin typeface="Calibri"/>
                <a:cs typeface="Calibri"/>
              </a:rPr>
              <a:t>water</a:t>
            </a:r>
            <a:r>
              <a:rPr sz="3600" b="1" spc="-20" dirty="0">
                <a:latin typeface="Calibri"/>
                <a:cs typeface="Calibri"/>
              </a:rPr>
              <a:t> </a:t>
            </a:r>
            <a:r>
              <a:rPr sz="3600" b="1" spc="-15" dirty="0">
                <a:latin typeface="Calibri"/>
                <a:cs typeface="Calibri"/>
              </a:rPr>
              <a:t>Resources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4640" y="929766"/>
            <a:ext cx="8562340" cy="4692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9570" marR="18415" indent="-344805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70205" algn="l"/>
              </a:tabLst>
            </a:pP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For proper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control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use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Essential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have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idea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of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availability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world.</a:t>
            </a:r>
            <a:endParaRPr sz="2400">
              <a:latin typeface="Calibri"/>
              <a:cs typeface="Calibri"/>
            </a:endParaRPr>
          </a:p>
          <a:p>
            <a:pPr marL="369570" indent="-344805" algn="just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70205" algn="l"/>
              </a:tabLst>
            </a:pP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World</a:t>
            </a:r>
            <a:r>
              <a:rPr sz="24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Oceans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cover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about</a:t>
            </a:r>
            <a:r>
              <a:rPr sz="2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3/4</a:t>
            </a:r>
            <a:r>
              <a:rPr sz="2400" baseline="24305" dirty="0">
                <a:solidFill>
                  <a:srgbClr val="001F5F"/>
                </a:solidFill>
                <a:latin typeface="Calibri"/>
                <a:cs typeface="Calibri"/>
              </a:rPr>
              <a:t>th</a:t>
            </a:r>
            <a:r>
              <a:rPr sz="2400" spc="202" baseline="243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Earth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surface.</a:t>
            </a:r>
            <a:endParaRPr sz="2400">
              <a:latin typeface="Calibri"/>
              <a:cs typeface="Calibri"/>
            </a:endParaRPr>
          </a:p>
          <a:p>
            <a:pPr marL="369570" marR="20320" indent="-344805" algn="just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702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worlds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total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resources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are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estimated at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1.36x10^8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M 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ha-m</a:t>
            </a:r>
            <a:r>
              <a:rPr sz="2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marL="369570" marR="17780" indent="-344805" algn="just">
              <a:lnSpc>
                <a:spcPct val="99800"/>
              </a:lnSpc>
              <a:spcBef>
                <a:spcPts val="585"/>
              </a:spcBef>
              <a:buFont typeface="Arial MT"/>
              <a:buChar char="•"/>
              <a:tabLst>
                <a:tab pos="370205" algn="l"/>
              </a:tabLst>
            </a:pP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Which is enough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to cover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 earth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with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layer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3000meters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depth.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Of these global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resources,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about 97.3%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in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oceans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as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saline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only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2.75%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fresh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at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any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time on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planet earth.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About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77.2%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fresh</a:t>
            </a:r>
            <a:r>
              <a:rPr sz="2400" spc="5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400" spc="5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lies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frozen </a:t>
            </a:r>
            <a:r>
              <a:rPr sz="2400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polar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regions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another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AFEF"/>
                </a:solidFill>
                <a:latin typeface="Calibri"/>
                <a:cs typeface="Calibri"/>
              </a:rPr>
              <a:t>22.4%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present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4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400" spc="5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 soil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moisture,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rest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400" spc="-1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lak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es,rivers,atmosphere </a:t>
            </a:r>
            <a:r>
              <a:rPr sz="24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 vegetation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56447" y="1523"/>
            <a:ext cx="628015" cy="6858000"/>
            <a:chOff x="8156447" y="1523"/>
            <a:chExt cx="628015" cy="6858000"/>
          </a:xfrm>
        </p:grpSpPr>
        <p:sp>
          <p:nvSpPr>
            <p:cNvPr id="3" name="object 3"/>
            <p:cNvSpPr/>
            <p:nvPr/>
          </p:nvSpPr>
          <p:spPr>
            <a:xfrm>
              <a:off x="87645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39624">
              <a:solidFill>
                <a:srgbClr val="FDC3A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6447" y="5715000"/>
              <a:ext cx="548640" cy="548640"/>
            </a:xfrm>
            <a:custGeom>
              <a:avLst/>
              <a:gdLst/>
              <a:ahLst/>
              <a:cxnLst/>
              <a:rect l="l" t="t" r="r" b="b"/>
              <a:pathLst>
                <a:path w="548640" h="548639">
                  <a:moveTo>
                    <a:pt x="274320" y="0"/>
                  </a:moveTo>
                  <a:lnTo>
                    <a:pt x="225008" y="4419"/>
                  </a:lnTo>
                  <a:lnTo>
                    <a:pt x="178597" y="17162"/>
                  </a:lnTo>
                  <a:lnTo>
                    <a:pt x="135861" y="37453"/>
                  </a:lnTo>
                  <a:lnTo>
                    <a:pt x="97575" y="64518"/>
                  </a:lnTo>
                  <a:lnTo>
                    <a:pt x="64513" y="97580"/>
                  </a:lnTo>
                  <a:lnTo>
                    <a:pt x="37450" y="135867"/>
                  </a:lnTo>
                  <a:lnTo>
                    <a:pt x="17161" y="178602"/>
                  </a:lnTo>
                  <a:lnTo>
                    <a:pt x="4419" y="225011"/>
                  </a:lnTo>
                  <a:lnTo>
                    <a:pt x="0" y="274319"/>
                  </a:lnTo>
                  <a:lnTo>
                    <a:pt x="4419" y="323628"/>
                  </a:lnTo>
                  <a:lnTo>
                    <a:pt x="17161" y="370037"/>
                  </a:lnTo>
                  <a:lnTo>
                    <a:pt x="37450" y="412772"/>
                  </a:lnTo>
                  <a:lnTo>
                    <a:pt x="64513" y="451059"/>
                  </a:lnTo>
                  <a:lnTo>
                    <a:pt x="97575" y="484121"/>
                  </a:lnTo>
                  <a:lnTo>
                    <a:pt x="135861" y="511186"/>
                  </a:lnTo>
                  <a:lnTo>
                    <a:pt x="178597" y="531477"/>
                  </a:lnTo>
                  <a:lnTo>
                    <a:pt x="225008" y="544220"/>
                  </a:lnTo>
                  <a:lnTo>
                    <a:pt x="274320" y="548640"/>
                  </a:lnTo>
                  <a:lnTo>
                    <a:pt x="323631" y="544220"/>
                  </a:lnTo>
                  <a:lnTo>
                    <a:pt x="370042" y="531477"/>
                  </a:lnTo>
                  <a:lnTo>
                    <a:pt x="412778" y="511186"/>
                  </a:lnTo>
                  <a:lnTo>
                    <a:pt x="451064" y="484121"/>
                  </a:lnTo>
                  <a:lnTo>
                    <a:pt x="484126" y="451059"/>
                  </a:lnTo>
                  <a:lnTo>
                    <a:pt x="511189" y="412772"/>
                  </a:lnTo>
                  <a:lnTo>
                    <a:pt x="531478" y="370037"/>
                  </a:lnTo>
                  <a:lnTo>
                    <a:pt x="544220" y="323628"/>
                  </a:lnTo>
                  <a:lnTo>
                    <a:pt x="548640" y="274319"/>
                  </a:lnTo>
                  <a:lnTo>
                    <a:pt x="544220" y="225011"/>
                  </a:lnTo>
                  <a:lnTo>
                    <a:pt x="531478" y="178602"/>
                  </a:lnTo>
                  <a:lnTo>
                    <a:pt x="511189" y="135867"/>
                  </a:lnTo>
                  <a:lnTo>
                    <a:pt x="484126" y="97580"/>
                  </a:lnTo>
                  <a:lnTo>
                    <a:pt x="451064" y="64518"/>
                  </a:lnTo>
                  <a:lnTo>
                    <a:pt x="412778" y="37453"/>
                  </a:lnTo>
                  <a:lnTo>
                    <a:pt x="370042" y="17162"/>
                  </a:lnTo>
                  <a:lnTo>
                    <a:pt x="323631" y="4419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8768" y="1523"/>
            <a:ext cx="58419" cy="6858000"/>
          </a:xfrm>
          <a:custGeom>
            <a:avLst/>
            <a:gdLst/>
            <a:ahLst/>
            <a:cxnLst/>
            <a:rect l="l" t="t" r="r" b="b"/>
            <a:pathLst>
              <a:path w="58419" h="6858000">
                <a:moveTo>
                  <a:pt x="11582" y="0"/>
                </a:moveTo>
                <a:lnTo>
                  <a:pt x="0" y="0"/>
                </a:lnTo>
                <a:lnTo>
                  <a:pt x="0" y="6857987"/>
                </a:lnTo>
                <a:lnTo>
                  <a:pt x="11582" y="6857987"/>
                </a:lnTo>
                <a:lnTo>
                  <a:pt x="11582" y="0"/>
                </a:lnTo>
                <a:close/>
              </a:path>
              <a:path w="58419" h="6858000">
                <a:moveTo>
                  <a:pt x="57912" y="0"/>
                </a:moveTo>
                <a:lnTo>
                  <a:pt x="23164" y="0"/>
                </a:lnTo>
                <a:lnTo>
                  <a:pt x="23164" y="6857987"/>
                </a:lnTo>
                <a:lnTo>
                  <a:pt x="57912" y="6857987"/>
                </a:lnTo>
                <a:lnTo>
                  <a:pt x="57912" y="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8839200" y="0"/>
            <a:ext cx="304800" cy="6859905"/>
            <a:chOff x="8839200" y="0"/>
            <a:chExt cx="304800" cy="6859905"/>
          </a:xfrm>
        </p:grpSpPr>
        <p:sp>
          <p:nvSpPr>
            <p:cNvPr id="7" name="object 7"/>
            <p:cNvSpPr/>
            <p:nvPr/>
          </p:nvSpPr>
          <p:spPr>
            <a:xfrm>
              <a:off x="8839200" y="0"/>
              <a:ext cx="304800" cy="6858000"/>
            </a:xfrm>
            <a:custGeom>
              <a:avLst/>
              <a:gdLst/>
              <a:ahLst/>
              <a:cxnLst/>
              <a:rect l="l" t="t" r="r" b="b"/>
              <a:pathLst>
                <a:path w="304800" h="6858000">
                  <a:moveTo>
                    <a:pt x="3048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304800" y="68580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DC3AD">
                <a:alpha val="8705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16923" y="1523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7999"/>
                  </a:lnTo>
                </a:path>
              </a:pathLst>
            </a:custGeom>
            <a:ln w="9144">
              <a:solidFill>
                <a:srgbClr val="FD8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70840" y="484073"/>
            <a:ext cx="8282940" cy="4310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305" indent="-256540">
              <a:lnSpc>
                <a:spcPct val="100000"/>
              </a:lnSpc>
              <a:spcBef>
                <a:spcPts val="100"/>
              </a:spcBef>
              <a:buSzPct val="95833"/>
              <a:buAutoNum type="arabicPeriod" startAt="4"/>
              <a:tabLst>
                <a:tab pos="281940" algn="l"/>
              </a:tabLst>
            </a:pPr>
            <a:r>
              <a:rPr sz="2400" spc="245" dirty="0">
                <a:solidFill>
                  <a:srgbClr val="FF0000"/>
                </a:solidFill>
                <a:latin typeface="Cambria"/>
                <a:cs typeface="Cambria"/>
              </a:rPr>
              <a:t>F</a:t>
            </a:r>
            <a:r>
              <a:rPr sz="1900" spc="245" dirty="0">
                <a:solidFill>
                  <a:srgbClr val="FF0000"/>
                </a:solidFill>
                <a:latin typeface="Cambria"/>
                <a:cs typeface="Cambria"/>
              </a:rPr>
              <a:t>OREST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CONSERVATION</a:t>
            </a:r>
            <a:r>
              <a:rPr sz="1900" spc="229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235" dirty="0">
                <a:solidFill>
                  <a:srgbClr val="FF0000"/>
                </a:solidFill>
                <a:latin typeface="Cambria"/>
                <a:cs typeface="Cambria"/>
              </a:rPr>
              <a:t>A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CT</a:t>
            </a:r>
            <a:r>
              <a:rPr sz="1900" spc="24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" dirty="0">
                <a:solidFill>
                  <a:srgbClr val="FF0000"/>
                </a:solidFill>
                <a:latin typeface="Cambria"/>
                <a:cs typeface="Cambria"/>
              </a:rPr>
              <a:t>1980</a:t>
            </a:r>
            <a:r>
              <a:rPr sz="2400" spc="12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35" dirty="0">
                <a:solidFill>
                  <a:srgbClr val="FF0000"/>
                </a:solidFill>
                <a:latin typeface="Cambria"/>
                <a:cs typeface="Cambria"/>
              </a:rPr>
              <a:t>AND</a:t>
            </a:r>
            <a:r>
              <a:rPr sz="1900" spc="21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1900" spc="254" dirty="0">
                <a:solidFill>
                  <a:srgbClr val="FF0000"/>
                </a:solidFill>
                <a:latin typeface="Cambria"/>
                <a:cs typeface="Cambria"/>
              </a:rPr>
              <a:t>AMENDED</a:t>
            </a:r>
            <a:r>
              <a:rPr sz="1900" spc="225" dirty="0">
                <a:solidFill>
                  <a:srgbClr val="FF0000"/>
                </a:solidFill>
                <a:latin typeface="Cambria"/>
                <a:cs typeface="Cambria"/>
              </a:rPr>
              <a:t> IN</a:t>
            </a:r>
            <a:r>
              <a:rPr sz="1900" spc="22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2400" spc="10" dirty="0">
                <a:solidFill>
                  <a:srgbClr val="FF0000"/>
                </a:solidFill>
                <a:latin typeface="Cambria"/>
                <a:cs typeface="Cambria"/>
              </a:rPr>
              <a:t>1988</a:t>
            </a:r>
            <a:endParaRPr sz="24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FF0000"/>
              </a:buClr>
              <a:buFont typeface="Cambria"/>
              <a:buAutoNum type="arabicPeriod" startAt="4"/>
            </a:pPr>
            <a:endParaRPr sz="2650">
              <a:latin typeface="Cambria"/>
              <a:cs typeface="Cambria"/>
            </a:endParaRPr>
          </a:p>
          <a:p>
            <a:pPr marL="375920" lvl="1" indent="-274955">
              <a:lnSpc>
                <a:spcPct val="100000"/>
              </a:lnSpc>
              <a:buClr>
                <a:srgbClr val="FD8537"/>
              </a:buClr>
              <a:buSzPct val="68750"/>
              <a:buFont typeface="Wingdings"/>
              <a:buChar char=""/>
              <a:tabLst>
                <a:tab pos="376555" algn="l"/>
              </a:tabLst>
            </a:pPr>
            <a:r>
              <a:rPr sz="2400" spc="175" dirty="0">
                <a:latin typeface="Cambria"/>
                <a:cs typeface="Cambria"/>
              </a:rPr>
              <a:t>An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Act</a:t>
            </a:r>
            <a:r>
              <a:rPr sz="2400" spc="14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135" dirty="0">
                <a:latin typeface="Cambria"/>
                <a:cs typeface="Cambria"/>
              </a:rPr>
              <a:t> </a:t>
            </a:r>
            <a:r>
              <a:rPr sz="2400" spc="35" dirty="0">
                <a:latin typeface="Cambria"/>
                <a:cs typeface="Cambria"/>
              </a:rPr>
              <a:t>provide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for</a:t>
            </a:r>
            <a:r>
              <a:rPr sz="2400" spc="155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60" dirty="0">
                <a:solidFill>
                  <a:srgbClr val="006FC0"/>
                </a:solidFill>
                <a:latin typeface="Cambria"/>
                <a:cs typeface="Cambria"/>
              </a:rPr>
              <a:t>conservation</a:t>
            </a:r>
            <a:r>
              <a:rPr sz="2400" spc="12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Cambria"/>
                <a:cs typeface="Cambria"/>
              </a:rPr>
              <a:t>of</a:t>
            </a:r>
            <a:r>
              <a:rPr sz="2400" spc="13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50" dirty="0">
                <a:solidFill>
                  <a:srgbClr val="006FC0"/>
                </a:solidFill>
                <a:latin typeface="Cambria"/>
                <a:cs typeface="Cambria"/>
              </a:rPr>
              <a:t>forests</a:t>
            </a:r>
            <a:endParaRPr sz="2400">
              <a:latin typeface="Cambria"/>
              <a:cs typeface="Cambria"/>
            </a:endParaRPr>
          </a:p>
          <a:p>
            <a:pPr marL="375920" marR="43180" lvl="1" indent="-274320">
              <a:lnSpc>
                <a:spcPct val="100000"/>
              </a:lnSpc>
              <a:spcBef>
                <a:spcPts val="605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6555" algn="l"/>
                <a:tab pos="790575" algn="l"/>
                <a:tab pos="2046605" algn="l"/>
                <a:tab pos="2485390" algn="l"/>
                <a:tab pos="3110865" algn="l"/>
                <a:tab pos="4101465" algn="l"/>
                <a:tab pos="4522470" algn="l"/>
                <a:tab pos="5412740" algn="l"/>
                <a:tab pos="6480175" algn="l"/>
                <a:tab pos="7105015" algn="l"/>
                <a:tab pos="7976870" algn="l"/>
              </a:tabLst>
            </a:pPr>
            <a:r>
              <a:rPr sz="2400" spc="160" dirty="0">
                <a:latin typeface="Cambria"/>
                <a:cs typeface="Cambria"/>
              </a:rPr>
              <a:t>It</a:t>
            </a:r>
            <a:r>
              <a:rPr sz="2400" dirty="0">
                <a:latin typeface="Cambria"/>
                <a:cs typeface="Cambria"/>
              </a:rPr>
              <a:t>	e</a:t>
            </a:r>
            <a:r>
              <a:rPr sz="2400" spc="130" dirty="0">
                <a:latin typeface="Cambria"/>
                <a:cs typeface="Cambria"/>
              </a:rPr>
              <a:t>x</a:t>
            </a:r>
            <a:r>
              <a:rPr sz="2400" spc="75" dirty="0">
                <a:latin typeface="Cambria"/>
                <a:cs typeface="Cambria"/>
              </a:rPr>
              <a:t>tend</a:t>
            </a:r>
            <a:r>
              <a:rPr sz="2400" spc="70" dirty="0">
                <a:latin typeface="Cambria"/>
                <a:cs typeface="Cambria"/>
              </a:rPr>
              <a:t>s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20" dirty="0">
                <a:latin typeface="Cambria"/>
                <a:cs typeface="Cambria"/>
              </a:rPr>
              <a:t>to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5" dirty="0">
                <a:latin typeface="Cambria"/>
                <a:cs typeface="Cambria"/>
              </a:rPr>
              <a:t>th</a:t>
            </a:r>
            <a:r>
              <a:rPr sz="2400" spc="100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-15" dirty="0">
                <a:latin typeface="Cambria"/>
                <a:cs typeface="Cambria"/>
              </a:rPr>
              <a:t>w</a:t>
            </a:r>
            <a:r>
              <a:rPr sz="2400" spc="65" dirty="0">
                <a:latin typeface="Cambria"/>
                <a:cs typeface="Cambria"/>
              </a:rPr>
              <a:t>ho</a:t>
            </a:r>
            <a:r>
              <a:rPr sz="2400" spc="35" dirty="0">
                <a:latin typeface="Cambria"/>
                <a:cs typeface="Cambria"/>
              </a:rPr>
              <a:t>l</a:t>
            </a:r>
            <a:r>
              <a:rPr sz="2400" spc="2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85" dirty="0">
                <a:latin typeface="Cambria"/>
                <a:cs typeface="Cambria"/>
              </a:rPr>
              <a:t>n</a:t>
            </a:r>
            <a:r>
              <a:rPr sz="2400" spc="45" dirty="0">
                <a:latin typeface="Cambria"/>
                <a:cs typeface="Cambria"/>
              </a:rPr>
              <a:t>d</a:t>
            </a:r>
            <a:r>
              <a:rPr sz="2400" spc="90" dirty="0">
                <a:latin typeface="Cambria"/>
                <a:cs typeface="Cambria"/>
              </a:rPr>
              <a:t>i</a:t>
            </a:r>
            <a:r>
              <a:rPr sz="2400" spc="160" dirty="0">
                <a:latin typeface="Cambria"/>
                <a:cs typeface="Cambria"/>
              </a:rPr>
              <a:t>a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75" dirty="0">
                <a:latin typeface="Cambria"/>
                <a:cs typeface="Cambria"/>
              </a:rPr>
              <a:t>ex</a:t>
            </a:r>
            <a:r>
              <a:rPr sz="2400" spc="-5" dirty="0">
                <a:latin typeface="Cambria"/>
                <a:cs typeface="Cambria"/>
              </a:rPr>
              <a:t>c</a:t>
            </a:r>
            <a:r>
              <a:rPr sz="2400" spc="30" dirty="0">
                <a:latin typeface="Cambria"/>
                <a:cs typeface="Cambria"/>
              </a:rPr>
              <a:t>e</a:t>
            </a:r>
            <a:r>
              <a:rPr sz="2400" spc="25" dirty="0">
                <a:latin typeface="Cambria"/>
                <a:cs typeface="Cambria"/>
              </a:rPr>
              <a:t>p</a:t>
            </a:r>
            <a:r>
              <a:rPr sz="2400" spc="120" dirty="0">
                <a:latin typeface="Cambria"/>
                <a:cs typeface="Cambria"/>
              </a:rPr>
              <a:t>t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85" dirty="0">
                <a:latin typeface="Cambria"/>
                <a:cs typeface="Cambria"/>
              </a:rPr>
              <a:t>th</a:t>
            </a:r>
            <a:r>
              <a:rPr sz="2400" spc="100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110" dirty="0">
                <a:latin typeface="Cambria"/>
                <a:cs typeface="Cambria"/>
              </a:rPr>
              <a:t>st</a:t>
            </a:r>
            <a:r>
              <a:rPr sz="2400" spc="145" dirty="0">
                <a:latin typeface="Cambria"/>
                <a:cs typeface="Cambria"/>
              </a:rPr>
              <a:t>a</a:t>
            </a:r>
            <a:r>
              <a:rPr sz="2400" spc="55" dirty="0">
                <a:latin typeface="Cambria"/>
                <a:cs typeface="Cambria"/>
              </a:rPr>
              <a:t>t</a:t>
            </a:r>
            <a:r>
              <a:rPr sz="2400" spc="85" dirty="0">
                <a:latin typeface="Cambria"/>
                <a:cs typeface="Cambria"/>
              </a:rPr>
              <a:t>e</a:t>
            </a:r>
            <a:r>
              <a:rPr sz="2400" dirty="0">
                <a:latin typeface="Cambria"/>
                <a:cs typeface="Cambria"/>
              </a:rPr>
              <a:t>	</a:t>
            </a:r>
            <a:r>
              <a:rPr sz="2400" spc="-5" dirty="0">
                <a:latin typeface="Cambria"/>
                <a:cs typeface="Cambria"/>
              </a:rPr>
              <a:t>of  </a:t>
            </a:r>
            <a:r>
              <a:rPr sz="2400" spc="235" dirty="0">
                <a:solidFill>
                  <a:srgbClr val="006FC0"/>
                </a:solidFill>
                <a:latin typeface="Cambria"/>
                <a:cs typeface="Cambria"/>
              </a:rPr>
              <a:t>Jammu</a:t>
            </a:r>
            <a:r>
              <a:rPr sz="2400" spc="12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110" dirty="0">
                <a:solidFill>
                  <a:srgbClr val="006FC0"/>
                </a:solidFill>
                <a:latin typeface="Cambria"/>
                <a:cs typeface="Cambria"/>
              </a:rPr>
              <a:t>and</a:t>
            </a:r>
            <a:r>
              <a:rPr sz="2400" spc="13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spc="150" dirty="0">
                <a:solidFill>
                  <a:srgbClr val="006FC0"/>
                </a:solidFill>
                <a:latin typeface="Cambria"/>
                <a:cs typeface="Cambria"/>
              </a:rPr>
              <a:t>Kashmir.</a:t>
            </a:r>
            <a:endParaRPr sz="2400">
              <a:latin typeface="Cambria"/>
              <a:cs typeface="Cambria"/>
            </a:endParaRPr>
          </a:p>
          <a:p>
            <a:pPr marL="375920" lvl="1" indent="-274955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6555" algn="l"/>
              </a:tabLst>
            </a:pPr>
            <a:r>
              <a:rPr sz="2400" spc="160" dirty="0">
                <a:latin typeface="Cambria"/>
                <a:cs typeface="Cambria"/>
              </a:rPr>
              <a:t>It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114" dirty="0">
                <a:latin typeface="Cambria"/>
                <a:cs typeface="Cambria"/>
              </a:rPr>
              <a:t>shall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be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deemed</a:t>
            </a:r>
            <a:r>
              <a:rPr sz="2400" spc="39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to</a:t>
            </a:r>
            <a:r>
              <a:rPr sz="2400" spc="37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have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20" dirty="0">
                <a:latin typeface="Cambria"/>
                <a:cs typeface="Cambria"/>
              </a:rPr>
              <a:t>come</a:t>
            </a:r>
            <a:r>
              <a:rPr sz="2400" spc="37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into</a:t>
            </a:r>
            <a:r>
              <a:rPr sz="2400" spc="385" dirty="0">
                <a:latin typeface="Cambria"/>
                <a:cs typeface="Cambria"/>
              </a:rPr>
              <a:t> </a:t>
            </a:r>
            <a:r>
              <a:rPr sz="2400" spc="15" dirty="0">
                <a:latin typeface="Cambria"/>
                <a:cs typeface="Cambria"/>
              </a:rPr>
              <a:t>force</a:t>
            </a:r>
            <a:r>
              <a:rPr sz="2400" spc="40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on</a:t>
            </a:r>
            <a:r>
              <a:rPr sz="2400" spc="400" dirty="0">
                <a:latin typeface="Cambria"/>
                <a:cs typeface="Cambria"/>
              </a:rPr>
              <a:t> </a:t>
            </a:r>
            <a:r>
              <a:rPr sz="2400" spc="95" dirty="0">
                <a:latin typeface="Cambria"/>
                <a:cs typeface="Cambria"/>
              </a:rPr>
              <a:t>the</a:t>
            </a:r>
            <a:r>
              <a:rPr sz="2400" spc="405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25</a:t>
            </a:r>
            <a:r>
              <a:rPr sz="2400" spc="60" baseline="24305" dirty="0">
                <a:latin typeface="Cambria"/>
                <a:cs typeface="Cambria"/>
              </a:rPr>
              <a:t>th</a:t>
            </a:r>
            <a:endParaRPr sz="2400" baseline="24305">
              <a:latin typeface="Cambria"/>
              <a:cs typeface="Cambria"/>
            </a:endParaRPr>
          </a:p>
          <a:p>
            <a:pPr marL="375920">
              <a:lnSpc>
                <a:spcPct val="100000"/>
              </a:lnSpc>
              <a:spcBef>
                <a:spcPts val="5"/>
              </a:spcBef>
            </a:pPr>
            <a:r>
              <a:rPr sz="2400" spc="90" dirty="0">
                <a:latin typeface="Cambria"/>
                <a:cs typeface="Cambria"/>
              </a:rPr>
              <a:t>day</a:t>
            </a:r>
            <a:r>
              <a:rPr sz="2400" spc="1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65" dirty="0">
                <a:latin typeface="Cambria"/>
                <a:cs typeface="Cambria"/>
              </a:rPr>
              <a:t>October</a:t>
            </a:r>
            <a:r>
              <a:rPr sz="2400" spc="130" dirty="0">
                <a:latin typeface="Cambria"/>
                <a:cs typeface="Cambria"/>
              </a:rPr>
              <a:t> </a:t>
            </a:r>
            <a:r>
              <a:rPr sz="2400" spc="40" dirty="0">
                <a:latin typeface="Cambria"/>
                <a:cs typeface="Cambria"/>
              </a:rPr>
              <a:t>1980.</a:t>
            </a:r>
            <a:endParaRPr sz="2400">
              <a:latin typeface="Cambria"/>
              <a:cs typeface="Cambria"/>
            </a:endParaRPr>
          </a:p>
          <a:p>
            <a:pPr marL="375920" marR="43815" lvl="1" indent="-274320" algn="just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"/>
              <a:tabLst>
                <a:tab pos="376555" algn="l"/>
              </a:tabLst>
            </a:pPr>
            <a:r>
              <a:rPr sz="2400" spc="60" dirty="0">
                <a:latin typeface="Cambria"/>
                <a:cs typeface="Cambria"/>
              </a:rPr>
              <a:t>Whoever </a:t>
            </a:r>
            <a:r>
              <a:rPr sz="2400" spc="70" dirty="0">
                <a:latin typeface="Cambria"/>
                <a:cs typeface="Cambria"/>
              </a:rPr>
              <a:t>contravenes </a:t>
            </a:r>
            <a:r>
              <a:rPr sz="2400" dirty="0">
                <a:latin typeface="Cambria"/>
                <a:cs typeface="Cambria"/>
              </a:rPr>
              <a:t>or </a:t>
            </a:r>
            <a:r>
              <a:rPr sz="2400" spc="80" dirty="0">
                <a:latin typeface="Cambria"/>
                <a:cs typeface="Cambria"/>
              </a:rPr>
              <a:t>abets </a:t>
            </a:r>
            <a:r>
              <a:rPr sz="2400" spc="95" dirty="0">
                <a:latin typeface="Cambria"/>
                <a:cs typeface="Cambria"/>
              </a:rPr>
              <a:t>the </a:t>
            </a:r>
            <a:r>
              <a:rPr sz="2400" spc="70" dirty="0">
                <a:latin typeface="Cambria"/>
                <a:cs typeface="Cambria"/>
              </a:rPr>
              <a:t>contravention </a:t>
            </a:r>
            <a:r>
              <a:rPr sz="2400" spc="-5" dirty="0">
                <a:latin typeface="Cambria"/>
                <a:cs typeface="Cambria"/>
              </a:rPr>
              <a:t>of </a:t>
            </a:r>
            <a:r>
              <a:rPr sz="2400" spc="120" dirty="0">
                <a:latin typeface="Cambria"/>
                <a:cs typeface="Cambria"/>
              </a:rPr>
              <a:t>any </a:t>
            </a:r>
            <a:r>
              <a:rPr sz="2400" spc="12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the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45" dirty="0">
                <a:latin typeface="Cambria"/>
                <a:cs typeface="Cambria"/>
              </a:rPr>
              <a:t>provisions</a:t>
            </a:r>
            <a:r>
              <a:rPr sz="2400" spc="5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of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50" dirty="0">
                <a:latin typeface="Cambria"/>
                <a:cs typeface="Cambria"/>
              </a:rPr>
              <a:t>section</a:t>
            </a:r>
            <a:r>
              <a:rPr sz="2400" spc="55" dirty="0">
                <a:latin typeface="Cambria"/>
                <a:cs typeface="Cambria"/>
              </a:rPr>
              <a:t> </a:t>
            </a:r>
            <a:r>
              <a:rPr sz="2400" spc="105" dirty="0">
                <a:latin typeface="Cambria"/>
                <a:cs typeface="Cambria"/>
              </a:rPr>
              <a:t>2,shall</a:t>
            </a:r>
            <a:r>
              <a:rPr sz="2400" spc="110" dirty="0">
                <a:latin typeface="Cambria"/>
                <a:cs typeface="Cambria"/>
              </a:rPr>
              <a:t> </a:t>
            </a:r>
            <a:r>
              <a:rPr sz="2400" spc="25" dirty="0">
                <a:latin typeface="Cambria"/>
                <a:cs typeface="Cambria"/>
              </a:rPr>
              <a:t>be</a:t>
            </a:r>
            <a:r>
              <a:rPr sz="2400" spc="30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punished</a:t>
            </a:r>
            <a:r>
              <a:rPr sz="2400" spc="85" dirty="0">
                <a:latin typeface="Cambria"/>
                <a:cs typeface="Cambria"/>
              </a:rPr>
              <a:t> </a:t>
            </a:r>
            <a:r>
              <a:rPr sz="2400" spc="90" dirty="0">
                <a:latin typeface="Cambria"/>
                <a:cs typeface="Cambria"/>
              </a:rPr>
              <a:t>with </a:t>
            </a:r>
            <a:r>
              <a:rPr sz="2400" spc="95" dirty="0">
                <a:latin typeface="Cambria"/>
                <a:cs typeface="Cambria"/>
              </a:rPr>
              <a:t> </a:t>
            </a:r>
            <a:r>
              <a:rPr sz="2400" spc="80" dirty="0">
                <a:latin typeface="Cambria"/>
                <a:cs typeface="Cambria"/>
              </a:rPr>
              <a:t>simple </a:t>
            </a:r>
            <a:r>
              <a:rPr sz="2400" spc="75" dirty="0">
                <a:solidFill>
                  <a:srgbClr val="006FC0"/>
                </a:solidFill>
                <a:latin typeface="Cambria"/>
                <a:cs typeface="Cambria"/>
              </a:rPr>
              <a:t>imprisonment </a:t>
            </a:r>
            <a:r>
              <a:rPr sz="2400" spc="20" dirty="0">
                <a:latin typeface="Cambria"/>
                <a:cs typeface="Cambria"/>
              </a:rPr>
              <a:t>for </a:t>
            </a:r>
            <a:r>
              <a:rPr sz="2400" spc="160" dirty="0">
                <a:latin typeface="Cambria"/>
                <a:cs typeface="Cambria"/>
              </a:rPr>
              <a:t>a </a:t>
            </a:r>
            <a:r>
              <a:rPr sz="2400" spc="25" dirty="0">
                <a:latin typeface="Cambria"/>
                <a:cs typeface="Cambria"/>
              </a:rPr>
              <a:t>period </a:t>
            </a:r>
            <a:r>
              <a:rPr sz="2400" spc="75" dirty="0">
                <a:latin typeface="Cambria"/>
                <a:cs typeface="Cambria"/>
              </a:rPr>
              <a:t>which </a:t>
            </a:r>
            <a:r>
              <a:rPr sz="2400" spc="120" dirty="0">
                <a:latin typeface="Cambria"/>
                <a:cs typeface="Cambria"/>
              </a:rPr>
              <a:t>may </a:t>
            </a:r>
            <a:r>
              <a:rPr sz="2400" spc="70" dirty="0">
                <a:latin typeface="Cambria"/>
                <a:cs typeface="Cambria"/>
              </a:rPr>
              <a:t>extend </a:t>
            </a:r>
            <a:r>
              <a:rPr sz="2400" spc="20" dirty="0">
                <a:latin typeface="Cambria"/>
                <a:cs typeface="Cambria"/>
              </a:rPr>
              <a:t>to </a:t>
            </a:r>
            <a:r>
              <a:rPr sz="2400" spc="25" dirty="0">
                <a:latin typeface="Cambria"/>
                <a:cs typeface="Cambria"/>
              </a:rPr>
              <a:t> </a:t>
            </a:r>
            <a:r>
              <a:rPr sz="2400" spc="75" dirty="0">
                <a:latin typeface="Cambria"/>
                <a:cs typeface="Cambria"/>
              </a:rPr>
              <a:t>15days.</a:t>
            </a:r>
            <a:endParaRPr sz="2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4992" y="352170"/>
            <a:ext cx="495300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spc="-10" dirty="0"/>
              <a:t>Distribution</a:t>
            </a:r>
            <a:r>
              <a:rPr sz="3200" spc="5" dirty="0"/>
              <a:t> </a:t>
            </a:r>
            <a:r>
              <a:rPr sz="3200" spc="-10" dirty="0"/>
              <a:t>of</a:t>
            </a:r>
            <a:r>
              <a:rPr sz="3200" spc="15" dirty="0"/>
              <a:t> </a:t>
            </a:r>
            <a:r>
              <a:rPr sz="3200" spc="-25" dirty="0"/>
              <a:t>water </a:t>
            </a:r>
            <a:r>
              <a:rPr sz="3200" spc="-10" dirty="0"/>
              <a:t>on</a:t>
            </a:r>
            <a:r>
              <a:rPr sz="3200" spc="5" dirty="0"/>
              <a:t> </a:t>
            </a:r>
            <a:r>
              <a:rPr sz="3200" spc="-5" dirty="0"/>
              <a:t>earth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612444" y="1130348"/>
            <a:ext cx="6369685" cy="17811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6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Saline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(oceans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sea)</a:t>
            </a:r>
            <a:r>
              <a:rPr sz="3200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-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97%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ts val="4610"/>
              </a:lnSpc>
              <a:spcBef>
                <a:spcPts val="100"/>
              </a:spcBef>
              <a:buFont typeface="Arial MT"/>
              <a:buChar char="•"/>
              <a:tabLst>
                <a:tab pos="356870" algn="l"/>
                <a:tab pos="357505" algn="l"/>
                <a:tab pos="5339080" algn="l"/>
              </a:tabLst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Fresh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32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3.0% </a:t>
            </a:r>
            <a:r>
              <a:rPr sz="3200" spc="-7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FF0000"/>
                </a:solidFill>
                <a:latin typeface="Calibri"/>
                <a:cs typeface="Calibri"/>
              </a:rPr>
              <a:t>Freshwater</a:t>
            </a:r>
            <a:r>
              <a:rPr sz="32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Resources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444" y="2888121"/>
            <a:ext cx="6241415" cy="258762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75"/>
              </a:spcBef>
              <a:buFont typeface="Arial MT"/>
              <a:buChar char="•"/>
              <a:tabLst>
                <a:tab pos="356870" algn="l"/>
                <a:tab pos="357505" algn="l"/>
                <a:tab pos="515302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Polar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Ice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caps	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77.2%</a:t>
            </a:r>
            <a:endParaRPr sz="28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670"/>
              </a:spcBef>
              <a:buFont typeface="Arial MT"/>
              <a:buChar char="•"/>
              <a:tabLst>
                <a:tab pos="356870" algn="l"/>
                <a:tab pos="357505" algn="l"/>
                <a:tab pos="5134610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8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Soil</a:t>
            </a: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Moisture	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-22.4%</a:t>
            </a:r>
            <a:endParaRPr sz="28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Lakes,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swamp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Reservoirs</a:t>
            </a:r>
            <a:endParaRPr sz="28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800" spc="-15" dirty="0">
                <a:solidFill>
                  <a:srgbClr val="001F5F"/>
                </a:solidFill>
                <a:latin typeface="Calibri"/>
                <a:cs typeface="Calibri"/>
              </a:rPr>
              <a:t>Atmosphere</a:t>
            </a:r>
            <a:endParaRPr sz="2800">
              <a:latin typeface="Calibri"/>
              <a:cs typeface="Calibri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356870" algn="l"/>
                <a:tab pos="357505" algn="l"/>
              </a:tabLst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Streams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5795" y="3913830"/>
            <a:ext cx="1103630" cy="156210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73025">
              <a:lnSpc>
                <a:spcPct val="100000"/>
              </a:lnSpc>
              <a:spcBef>
                <a:spcPts val="765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-0.35%</a:t>
            </a:r>
            <a:endParaRPr sz="2800">
              <a:latin typeface="Calibri"/>
              <a:cs typeface="Calibri"/>
            </a:endParaRPr>
          </a:p>
          <a:p>
            <a:pPr marL="1524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0.04%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0.01%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1643" y="522404"/>
            <a:ext cx="8084444" cy="5679774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79450" y="1365250"/>
          <a:ext cx="7791450" cy="4965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1550"/>
                <a:gridCol w="3108960"/>
                <a:gridCol w="1943100"/>
                <a:gridCol w="1748789"/>
              </a:tblGrid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Sl.No.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Type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Vol.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10^6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m^3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Percent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Glaciers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24000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85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Ground</a:t>
                      </a: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4000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Lakes</a:t>
                      </a:r>
                      <a:r>
                        <a:rPr sz="1800" spc="-3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1800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Reservoirs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155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0.6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Soil</a:t>
                      </a:r>
                      <a:r>
                        <a:rPr sz="1800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Moisture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83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0.3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Atmospheric</a:t>
                      </a:r>
                      <a:r>
                        <a:rPr sz="1800" spc="3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0.5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River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1.2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0.004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19125">
                <a:tc gridSpan="2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spc="-4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Total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28253.2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100%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32103" y="313385"/>
            <a:ext cx="637540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40" dirty="0"/>
              <a:t>World</a:t>
            </a:r>
            <a:r>
              <a:rPr sz="3200" spc="45" dirty="0"/>
              <a:t> </a:t>
            </a:r>
            <a:r>
              <a:rPr sz="3200" spc="-5" dirty="0"/>
              <a:t>wide</a:t>
            </a:r>
            <a:r>
              <a:rPr sz="3200" spc="15" dirty="0"/>
              <a:t> </a:t>
            </a:r>
            <a:r>
              <a:rPr sz="3200" spc="-10" dirty="0"/>
              <a:t>Distribution</a:t>
            </a:r>
            <a:r>
              <a:rPr sz="3200" spc="30" dirty="0"/>
              <a:t> </a:t>
            </a:r>
            <a:r>
              <a:rPr sz="3200" spc="-5" dirty="0"/>
              <a:t>of</a:t>
            </a:r>
            <a:r>
              <a:rPr sz="3200" spc="-10" dirty="0"/>
              <a:t> </a:t>
            </a:r>
            <a:r>
              <a:rPr sz="3200" spc="-15" dirty="0"/>
              <a:t>fresh</a:t>
            </a:r>
            <a:r>
              <a:rPr sz="3200" spc="10" dirty="0"/>
              <a:t> </a:t>
            </a:r>
            <a:r>
              <a:rPr sz="3200" spc="-25" dirty="0"/>
              <a:t>water</a:t>
            </a:r>
            <a:endParaRPr sz="320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44344" y="315595"/>
            <a:ext cx="4653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45" dirty="0"/>
              <a:t>Water</a:t>
            </a:r>
            <a:r>
              <a:rPr sz="3600" spc="-40" dirty="0"/>
              <a:t> </a:t>
            </a:r>
            <a:r>
              <a:rPr sz="3600" spc="-20" dirty="0"/>
              <a:t>Resources</a:t>
            </a:r>
            <a:r>
              <a:rPr sz="3600" spc="-10" dirty="0"/>
              <a:t> </a:t>
            </a:r>
            <a:r>
              <a:rPr sz="3600" spc="-5" dirty="0"/>
              <a:t>of</a:t>
            </a:r>
            <a:r>
              <a:rPr sz="3600" spc="-25" dirty="0"/>
              <a:t> </a:t>
            </a:r>
            <a:r>
              <a:rPr sz="3600" dirty="0"/>
              <a:t>India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6244" y="1267790"/>
            <a:ext cx="8076565" cy="406844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356870" marR="5080" indent="-344805" algn="just">
              <a:lnSpc>
                <a:spcPct val="90000"/>
              </a:lnSpc>
              <a:spcBef>
                <a:spcPts val="40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India, with a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geographical area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329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million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hectares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blessed with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large river basins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which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have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been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divided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into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12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major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48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medium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river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basins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comprising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252.8Mha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and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24.9Mha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total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catchment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area,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Respectively.it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possesses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about 4% of the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total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average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annual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runoff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rivers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world.</a:t>
            </a:r>
            <a:endParaRPr sz="2600">
              <a:latin typeface="Calibri"/>
              <a:cs typeface="Calibri"/>
            </a:endParaRPr>
          </a:p>
          <a:p>
            <a:pPr marL="356870" marR="5715" indent="-344805" algn="just">
              <a:lnSpc>
                <a:spcPct val="90000"/>
              </a:lnSpc>
              <a:spcBef>
                <a:spcPts val="625"/>
              </a:spcBef>
              <a:buFont typeface="Arial MT"/>
              <a:buChar char="•"/>
              <a:tabLst>
                <a:tab pos="357505" algn="l"/>
              </a:tabLst>
            </a:pP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per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capita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availability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natural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runoff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only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2200cubic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meter</a:t>
            </a:r>
            <a:r>
              <a:rPr sz="2600" spc="5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per year which is</a:t>
            </a:r>
            <a:r>
              <a:rPr sz="2600" spc="5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about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r>
              <a:rPr sz="2600" spc="5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third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 per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capita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5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availability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USA 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japan.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per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capita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availability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India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would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further </a:t>
            </a:r>
            <a:r>
              <a:rPr sz="2600" spc="-5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decrease</a:t>
            </a:r>
            <a:r>
              <a:rPr sz="26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with</a:t>
            </a:r>
            <a:r>
              <a:rPr sz="26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ever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 increasing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population of</a:t>
            </a:r>
            <a:r>
              <a:rPr sz="26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 country</a:t>
            </a:r>
            <a:r>
              <a:rPr sz="26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24750" y="260731"/>
            <a:ext cx="108394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5" dirty="0"/>
              <a:t>C</a:t>
            </a:r>
            <a:r>
              <a:rPr sz="2900" spc="-5" dirty="0"/>
              <a:t>ont</a:t>
            </a:r>
            <a:r>
              <a:rPr sz="2900" spc="10" dirty="0"/>
              <a:t>.</a:t>
            </a:r>
            <a:r>
              <a:rPr sz="2900" dirty="0"/>
              <a:t>…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383540" y="926718"/>
            <a:ext cx="8385809" cy="488505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356870" marR="5080" indent="-344805" algn="just">
              <a:lnSpc>
                <a:spcPts val="2590"/>
              </a:lnSpc>
              <a:spcBef>
                <a:spcPts val="74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annual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precipitation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the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country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2700" spc="6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estimated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about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4000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cubic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km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this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amount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includes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snow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precipitation</a:t>
            </a:r>
            <a:r>
              <a:rPr sz="27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well.</a:t>
            </a:r>
            <a:endParaRPr sz="27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8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per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assessment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central water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commission(CWC) </a:t>
            </a:r>
            <a:r>
              <a:rPr sz="2700" spc="-6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average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annual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runoff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various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river basins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country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about 2333 cubic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km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treating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both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and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ground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waters</a:t>
            </a:r>
            <a:r>
              <a:rPr sz="27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as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one</a:t>
            </a:r>
            <a:r>
              <a:rPr sz="27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system.</a:t>
            </a:r>
            <a:endParaRPr sz="27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80000"/>
              </a:lnSpc>
              <a:spcBef>
                <a:spcPts val="650"/>
              </a:spcBef>
              <a:buFont typeface="Arial MT"/>
              <a:buChar char="•"/>
              <a:tabLst>
                <a:tab pos="357505" algn="l"/>
              </a:tabLst>
            </a:pP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More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80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90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percent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annual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runoff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occurs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during monsoon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months. Because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this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fact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and other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constraints,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it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is assessed that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total 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average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annual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potential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available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in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India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about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1869 cubic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km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out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which only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about 1123 cubic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km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can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put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1F5F"/>
                </a:solidFill>
                <a:latin typeface="Calibri"/>
                <a:cs typeface="Calibri"/>
              </a:rPr>
              <a:t>to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beneficial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use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001F5F"/>
                </a:solidFill>
                <a:latin typeface="Calibri"/>
                <a:cs typeface="Calibri"/>
              </a:rPr>
              <a:t>conventional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methods</a:t>
            </a:r>
            <a:r>
              <a:rPr sz="27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27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development</a:t>
            </a:r>
            <a:r>
              <a:rPr sz="27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5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27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27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7715" marR="5080" indent="-3281045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Availability</a:t>
            </a:r>
            <a:r>
              <a:rPr sz="3600" spc="10" dirty="0"/>
              <a:t> </a:t>
            </a:r>
            <a:r>
              <a:rPr sz="3600" spc="-5" dirty="0"/>
              <a:t>of</a:t>
            </a:r>
            <a:r>
              <a:rPr sz="3600" spc="-30" dirty="0"/>
              <a:t> water</a:t>
            </a:r>
            <a:r>
              <a:rPr sz="3600" dirty="0"/>
              <a:t> </a:t>
            </a:r>
            <a:r>
              <a:rPr sz="3600" spc="-5" dirty="0"/>
              <a:t>per</a:t>
            </a:r>
            <a:r>
              <a:rPr sz="3600" spc="-30" dirty="0"/>
              <a:t> </a:t>
            </a:r>
            <a:r>
              <a:rPr sz="3600" spc="-20" dirty="0"/>
              <a:t>capita</a:t>
            </a:r>
            <a:r>
              <a:rPr sz="3600" spc="-5" dirty="0"/>
              <a:t> </a:t>
            </a:r>
            <a:r>
              <a:rPr sz="3600" dirty="0"/>
              <a:t>annum</a:t>
            </a:r>
            <a:r>
              <a:rPr sz="3600" spc="-20" dirty="0"/>
              <a:t> </a:t>
            </a:r>
            <a:r>
              <a:rPr sz="3600" spc="-5" dirty="0"/>
              <a:t>in </a:t>
            </a:r>
            <a:r>
              <a:rPr sz="3600" spc="-800" dirty="0"/>
              <a:t> </a:t>
            </a:r>
            <a:r>
              <a:rPr sz="3600" dirty="0"/>
              <a:t>India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0850" y="1593850"/>
          <a:ext cx="8248650" cy="412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8200"/>
                <a:gridCol w="1524000"/>
                <a:gridCol w="5867400"/>
              </a:tblGrid>
              <a:tr h="514350">
                <a:tc>
                  <a:txBody>
                    <a:bodyPr/>
                    <a:lstStyle/>
                    <a:p>
                      <a:pPr marR="2794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SL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Years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annum</a:t>
                      </a:r>
                      <a:r>
                        <a:rPr sz="1800" b="1" spc="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percapita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availability</a:t>
                      </a:r>
                      <a:r>
                        <a:rPr sz="1800" b="1" spc="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sz="180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1951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6602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1971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4349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1981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2829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2000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2384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2025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1589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6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2035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N.A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7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21334" algn="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2045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N.A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0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313385"/>
            <a:ext cx="837882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783714" algn="l"/>
                <a:tab pos="2027555" algn="l"/>
                <a:tab pos="2305050" algn="l"/>
                <a:tab pos="2756535" algn="l"/>
                <a:tab pos="3479165" algn="l"/>
                <a:tab pos="3689350" algn="l"/>
                <a:tab pos="4701540" algn="l"/>
                <a:tab pos="5281295" algn="l"/>
                <a:tab pos="5570855" algn="l"/>
                <a:tab pos="6604000" algn="l"/>
                <a:tab pos="7241540" algn="l"/>
                <a:tab pos="773874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Ac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t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led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“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er  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eso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f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nd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2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”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ssue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by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al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d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289685"/>
            <a:ext cx="4063365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  <a:tabLst>
                <a:tab pos="1421130" algn="l"/>
                <a:tab pos="1768475" algn="l"/>
                <a:tab pos="3225800" algn="l"/>
                <a:tab pos="3741420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ow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mmiss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i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in 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utilizable	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surface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33976" y="1289685"/>
            <a:ext cx="4276725" cy="1000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292735">
              <a:lnSpc>
                <a:spcPct val="100000"/>
              </a:lnSpc>
              <a:spcBef>
                <a:spcPts val="90"/>
              </a:spcBef>
              <a:tabLst>
                <a:tab pos="1436370" algn="l"/>
                <a:tab pos="1460500" algn="l"/>
                <a:tab pos="3256915" algn="l"/>
              </a:tabLst>
            </a:pP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pri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1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9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8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8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ac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l 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ground		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95768" y="1777060"/>
            <a:ext cx="1618615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resources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244" y="2265121"/>
            <a:ext cx="591566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estimated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shown</a:t>
            </a:r>
            <a:r>
              <a:rPr sz="3200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table</a:t>
            </a:r>
            <a:r>
              <a:rPr sz="3200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below</a:t>
            </a:r>
            <a:endParaRPr sz="320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79450" y="3117850"/>
          <a:ext cx="7715250" cy="2755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9180"/>
                <a:gridCol w="1271270"/>
                <a:gridCol w="988695"/>
                <a:gridCol w="1341754"/>
                <a:gridCol w="1200150"/>
                <a:gridCol w="1835784"/>
              </a:tblGrid>
              <a:tr h="914400">
                <a:tc rowSpan="2">
                  <a:txBody>
                    <a:bodyPr/>
                    <a:lstStyle/>
                    <a:p>
                      <a:pPr marL="137795" marR="131445" indent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Surface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 </a:t>
                      </a:r>
                      <a:r>
                        <a:rPr sz="1800" b="1" spc="-39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10^5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hectare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44475" marR="237490" indent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Ground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wat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 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10^5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hectare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5049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Total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263525">
                        <a:lnSpc>
                          <a:spcPct val="100000"/>
                        </a:lnSpc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10^5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35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hectare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208279">
                        <a:lnSpc>
                          <a:spcPct val="100000"/>
                        </a:lnSpc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Utilized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up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1990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9144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710" marR="55118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e 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water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710" marR="40005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d 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water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total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69.03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41.85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110.88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36.2x10^5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19x10^5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55.2x10^5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h-m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8763000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Surface</a:t>
            </a:r>
            <a:r>
              <a:rPr spc="5" dirty="0"/>
              <a:t> </a:t>
            </a:r>
            <a:r>
              <a:rPr spc="-35" dirty="0"/>
              <a:t>water</a:t>
            </a:r>
            <a:r>
              <a:rPr spc="10" dirty="0"/>
              <a:t> </a:t>
            </a:r>
            <a:r>
              <a:rPr spc="-20" dirty="0"/>
              <a:t>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304925"/>
            <a:ext cx="7747634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There</a:t>
            </a:r>
            <a:r>
              <a:rPr sz="3200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four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major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sources</a:t>
            </a:r>
            <a:r>
              <a:rPr sz="3200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surface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1981200"/>
            <a:ext cx="70104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6826" y="281762"/>
            <a:ext cx="5081270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Surface</a:t>
            </a:r>
            <a:r>
              <a:rPr spc="-55" dirty="0"/>
              <a:t> </a:t>
            </a:r>
            <a:r>
              <a:rPr spc="-30" dirty="0"/>
              <a:t>water</a:t>
            </a:r>
            <a:r>
              <a:rPr spc="-10" dirty="0"/>
              <a:t> Resources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560652"/>
            <a:ext cx="8227695" cy="422084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6870" marR="8255" indent="-344805" algn="just">
              <a:lnSpc>
                <a:spcPct val="90000"/>
              </a:lnSpc>
              <a:spcBef>
                <a:spcPts val="475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any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that collects on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surface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earth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likes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oceans,sea,lakes,river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or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wetlands.</a:t>
            </a:r>
            <a:endParaRPr sz="3200">
              <a:latin typeface="Calibri"/>
              <a:cs typeface="Calibri"/>
            </a:endParaRPr>
          </a:p>
          <a:p>
            <a:pPr marL="356870" marR="5080" indent="-344805" algn="just">
              <a:lnSpc>
                <a:spcPct val="90000"/>
              </a:lnSpc>
              <a:spcBef>
                <a:spcPts val="770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Out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total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precipitation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including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snowfall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of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around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4000km^2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country.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availability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from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surface</a:t>
            </a:r>
            <a:r>
              <a:rPr sz="3200" spc="6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ground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water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is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estimated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to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be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1896</a:t>
            </a:r>
            <a:r>
              <a:rPr sz="3200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km^3.</a:t>
            </a:r>
            <a:endParaRPr sz="3200">
              <a:latin typeface="Calibri"/>
              <a:cs typeface="Calibri"/>
            </a:endParaRPr>
          </a:p>
          <a:p>
            <a:pPr marL="356870" marR="7620" indent="-344805" algn="just">
              <a:lnSpc>
                <a:spcPts val="3460"/>
              </a:lnSpc>
              <a:spcBef>
                <a:spcPts val="819"/>
              </a:spcBef>
              <a:buFont typeface="Arial MT"/>
              <a:buChar char="•"/>
              <a:tabLst>
                <a:tab pos="357505" algn="l"/>
              </a:tabLst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In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the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country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there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are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about</a:t>
            </a:r>
            <a:r>
              <a:rPr sz="3200" spc="7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10360</a:t>
            </a:r>
            <a:r>
              <a:rPr sz="3200" spc="7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rivers 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and</a:t>
            </a:r>
            <a:r>
              <a:rPr sz="3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their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tributaries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longer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than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1.6km</a:t>
            </a:r>
            <a:r>
              <a:rPr sz="3200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each.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14906</Words>
  <Application>Microsoft Office PowerPoint</Application>
  <PresentationFormat>On-screen Show (4:3)</PresentationFormat>
  <Paragraphs>1236</Paragraphs>
  <Slides>249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249</vt:i4>
      </vt:variant>
    </vt:vector>
  </HeadingPairs>
  <TitlesOfParts>
    <vt:vector size="250" baseType="lpstr">
      <vt:lpstr>Office Theme</vt:lpstr>
      <vt:lpstr>PowerPoint Presentation</vt:lpstr>
      <vt:lpstr>WHAT IS WATER GOVERNANCE?</vt:lpstr>
      <vt:lpstr>WHAT IS WATER POLICY?</vt:lpstr>
      <vt:lpstr>LEGAL FRAMEWORK OF WATER</vt:lpstr>
      <vt:lpstr>LEGAL FRAMEWORK OF WATER</vt:lpstr>
      <vt:lpstr>1.WATER PREVENTION AND CONTROL OF POLLUTION ACT 1974</vt:lpstr>
      <vt:lpstr>PowerPoint Presentation</vt:lpstr>
      <vt:lpstr>3.ENVIRONMENTAL PROTECTION ACT 1986</vt:lpstr>
      <vt:lpstr>PowerPoint Presentation</vt:lpstr>
      <vt:lpstr>5.PUBLIC LIABILITY INSURANCE ACT 1991</vt:lpstr>
      <vt:lpstr>PowerPoint Presentation</vt:lpstr>
      <vt:lpstr>EXISTING LEGAL FRAMEWORK FOR WATER</vt:lpstr>
      <vt:lpstr>NEED OF LEGAL FRAMEWORK FOR GROUND-WATER RIGHTS  EXISTING LEGAL FRAME WORK FOR GROUND WATER IS AS  FOLLOWS</vt:lpstr>
      <vt:lpstr>TANK WATER BODIES</vt:lpstr>
      <vt:lpstr>RECOMMENDATIONS</vt:lpstr>
      <vt:lpstr>PowerPoint Presentation</vt:lpstr>
      <vt:lpstr>OTHER KEY ISSUES</vt:lpstr>
      <vt:lpstr>PowerPoint Presentation</vt:lpstr>
      <vt:lpstr>PowerPoint Presentation</vt:lpstr>
      <vt:lpstr>INDIAN NATIONAL WATER POLICY.</vt:lpstr>
      <vt:lpstr>PowerPoint Presentation</vt:lpstr>
      <vt:lpstr>PowerPoint Presentation</vt:lpstr>
      <vt:lpstr>WATER USER ASSOCIATION (WUA)</vt:lpstr>
      <vt:lpstr>OBJECTIVES/ SCOPE OF WUA</vt:lpstr>
      <vt:lpstr>KEY FUNCTIONS OF WUA</vt:lpstr>
      <vt:lpstr>CRITERIA FOR BECOMING A MEMBER OF THE WUA</vt:lpstr>
      <vt:lpstr>IRRIGATION MANAGEMENT TRANSFER POLICIES AND ACTIVITIES</vt:lpstr>
      <vt:lpstr>FOR SYSTEM MANAGED BY GOVERNMENT AGENCIES INCLUDE THREE BASIC COMPONENTS</vt:lpstr>
      <vt:lpstr>THE MEANS BY WHICH IMT IS TO BE IMPLEMENTED</vt:lpstr>
      <vt:lpstr>STATE WATER POLICY</vt:lpstr>
      <vt:lpstr>IRRIGATION MANAGEMENT ACTIVITIES AND INSTITUTIONS</vt:lpstr>
      <vt:lpstr>WATER ALLOCATION</vt:lpstr>
      <vt:lpstr>WHY DO WE NEED TO ALLOCATE WATER?</vt:lpstr>
      <vt:lpstr>ROLE OF WATER ALLOCATION</vt:lpstr>
      <vt:lpstr>TEN GOLDEN RULES OF BASIN WATER ALLOCATION.</vt:lpstr>
      <vt:lpstr>TEN GOLDEN RULES OF BASIN WATER ALLOCATION.</vt:lpstr>
      <vt:lpstr>PowerPoint Presentation</vt:lpstr>
      <vt:lpstr>WATER POLICY REFORMS:INDIA</vt:lpstr>
      <vt:lpstr>WATER POLICY REFORMS:INDIA</vt:lpstr>
      <vt:lpstr>KEY ITEMS IN THE DRAFT POLICY</vt:lpstr>
      <vt:lpstr>Adichunchanagiri University</vt:lpstr>
      <vt:lpstr>Integrated water resources  management(IWRM)</vt:lpstr>
      <vt:lpstr>PowerPoint Presentation</vt:lpstr>
      <vt:lpstr>Priorities for water resources planning</vt:lpstr>
      <vt:lpstr>Priorities for water resources planning</vt:lpstr>
      <vt:lpstr>Definition of IWRM</vt:lpstr>
      <vt:lpstr>Introduction to Integrated Approach</vt:lpstr>
      <vt:lpstr>PowerPoint Presentation</vt:lpstr>
      <vt:lpstr>Principles</vt:lpstr>
      <vt:lpstr>PowerPoint Presentation</vt:lpstr>
      <vt:lpstr>PowerPoint Presentation</vt:lpstr>
      <vt:lpstr>PowerPoint Presentation</vt:lpstr>
      <vt:lpstr>PowerPoint Presentation</vt:lpstr>
      <vt:lpstr>Implementation of integrated water resource  management</vt:lpstr>
      <vt:lpstr>PowerPoint Presentation</vt:lpstr>
      <vt:lpstr>Development Objectives</vt:lpstr>
      <vt:lpstr>Legislation frame work</vt:lpstr>
      <vt:lpstr>Institutional/organizational frame work  Process and tools:</vt:lpstr>
      <vt:lpstr>Step-1</vt:lpstr>
      <vt:lpstr>PowerPoint Presentation</vt:lpstr>
      <vt:lpstr>Physical conditions</vt:lpstr>
      <vt:lpstr>Stakeholders and interest Groups</vt:lpstr>
      <vt:lpstr>Step-2: Stakeholder selection</vt:lpstr>
      <vt:lpstr>PowerPoint Presentation</vt:lpstr>
      <vt:lpstr>PowerPoint Presentation</vt:lpstr>
      <vt:lpstr>Step-4: Analysis of stakeholder’s opinions</vt:lpstr>
      <vt:lpstr>Step-5: Workshop-1 problem Identification</vt:lpstr>
      <vt:lpstr>PowerPoint Presentation</vt:lpstr>
      <vt:lpstr>PowerPoint Presentation</vt:lpstr>
      <vt:lpstr>PowerPoint Presentation</vt:lpstr>
      <vt:lpstr>Types and forms of private sector Involvement</vt:lpstr>
      <vt:lpstr>The main types of private sector</vt:lpstr>
      <vt:lpstr>The main types of private involvement in water service  provision are found 1.Full divesture: Transfer of all public assets through</vt:lpstr>
      <vt:lpstr>PowerPoint Presentation</vt:lpstr>
      <vt:lpstr>Adichunchanagiri University  BGS Institute of Technology  Department of Civil Engineering</vt:lpstr>
      <vt:lpstr>Surface and Ground Water Resources</vt:lpstr>
      <vt:lpstr>Components of Earth System</vt:lpstr>
      <vt:lpstr>Water appears in all 3 of its phases at  different times during the hydrologic cycle</vt:lpstr>
      <vt:lpstr>Five Processes of the Hydrologic  Cycle</vt:lpstr>
      <vt:lpstr>PowerPoint Presentation</vt:lpstr>
      <vt:lpstr>PowerPoint Presentation</vt:lpstr>
      <vt:lpstr>Cont.…</vt:lpstr>
      <vt:lpstr>Cont.…</vt:lpstr>
      <vt:lpstr>Cont.…</vt:lpstr>
      <vt:lpstr>Precipitation</vt:lpstr>
      <vt:lpstr>PowerPoint Presentation</vt:lpstr>
      <vt:lpstr>Cont.…</vt:lpstr>
      <vt:lpstr>Run off</vt:lpstr>
      <vt:lpstr>Global water Resources</vt:lpstr>
      <vt:lpstr>Distribution of water on earth</vt:lpstr>
      <vt:lpstr>PowerPoint Presentation</vt:lpstr>
      <vt:lpstr>World wide Distribution of fresh water</vt:lpstr>
      <vt:lpstr>Water Resources of India</vt:lpstr>
      <vt:lpstr>Cont.…</vt:lpstr>
      <vt:lpstr>Availability of water per capita annum in  India</vt:lpstr>
      <vt:lpstr>PowerPoint Presentation</vt:lpstr>
      <vt:lpstr>PowerPoint Presentation</vt:lpstr>
      <vt:lpstr>Surface water Resources</vt:lpstr>
      <vt:lpstr>Surface water Resources</vt:lpstr>
      <vt:lpstr>Surface water Resources</vt:lpstr>
      <vt:lpstr>PowerPoint Presentation</vt:lpstr>
      <vt:lpstr>Surface water Resources</vt:lpstr>
      <vt:lpstr>Surface water Resources</vt:lpstr>
      <vt:lpstr>Surface water Resources</vt:lpstr>
      <vt:lpstr>Ground water Resources</vt:lpstr>
      <vt:lpstr>PowerPoint Presentation</vt:lpstr>
      <vt:lpstr>Ground water Resources</vt:lpstr>
      <vt:lpstr>PowerPoint Presentation</vt:lpstr>
      <vt:lpstr>Ground water storage basin</vt:lpstr>
      <vt:lpstr>PowerPoint Presentation</vt:lpstr>
      <vt:lpstr>Forms of subsurface water</vt:lpstr>
      <vt:lpstr>PowerPoint Presentation</vt:lpstr>
      <vt:lpstr>Forms of subsurface water</vt:lpstr>
      <vt:lpstr>Forms of subsurface water</vt:lpstr>
      <vt:lpstr>PowerPoint Presentation</vt:lpstr>
      <vt:lpstr>Forms of subsurface water</vt:lpstr>
      <vt:lpstr>Forms of subsurface water</vt:lpstr>
      <vt:lpstr>Classification of saturated zone</vt:lpstr>
      <vt:lpstr>Classification of saturated zone</vt:lpstr>
      <vt:lpstr>Classification of saturated zone</vt:lpstr>
      <vt:lpstr>Types of Aquifer</vt:lpstr>
      <vt:lpstr>Types of Aquifer</vt:lpstr>
      <vt:lpstr>Types of Aquifer</vt:lpstr>
      <vt:lpstr>PowerPoint Presentation</vt:lpstr>
      <vt:lpstr>Water balance</vt:lpstr>
      <vt:lpstr>Water balance</vt:lpstr>
      <vt:lpstr>Water balance</vt:lpstr>
      <vt:lpstr>The water balance method has four  characteristic features</vt:lpstr>
      <vt:lpstr>Water scarcity</vt:lpstr>
      <vt:lpstr>Water scarcity</vt:lpstr>
      <vt:lpstr>Water scarcity</vt:lpstr>
      <vt:lpstr>PowerPoint Presentation</vt:lpstr>
      <vt:lpstr>World water scarcity</vt:lpstr>
      <vt:lpstr>Water scarcity in India.</vt:lpstr>
      <vt:lpstr>Reasons behind water scarcity in India</vt:lpstr>
      <vt:lpstr>Reasons behind water scarcity in India</vt:lpstr>
      <vt:lpstr>Survey</vt:lpstr>
      <vt:lpstr>Causes</vt:lpstr>
      <vt:lpstr>Causes</vt:lpstr>
      <vt:lpstr>Effects</vt:lpstr>
      <vt:lpstr>Water scarcity can be a result of two  mechanisms</vt:lpstr>
      <vt:lpstr>States hit by water scarcity in India</vt:lpstr>
      <vt:lpstr>Solutions to overcome water scarcity  problems</vt:lpstr>
      <vt:lpstr>Solutions to overcome water scarcity  problems</vt:lpstr>
      <vt:lpstr>Available renewable water resources</vt:lpstr>
      <vt:lpstr>Available renewable water resources</vt:lpstr>
      <vt:lpstr>The Water Balance as a Result of  Human Interference</vt:lpstr>
      <vt:lpstr>Human interferences</vt:lpstr>
      <vt:lpstr>Human interferences</vt:lpstr>
      <vt:lpstr>The objectives of the water  management framework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System components in WRM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Technical aspects Economic and financial aspects  3.Institutional aspects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Adichunchanagiri University</vt:lpstr>
      <vt:lpstr>INTRODUCTION</vt:lpstr>
      <vt:lpstr>PowerPoint Presentation</vt:lpstr>
      <vt:lpstr>PowerPoint Presentation</vt:lpstr>
      <vt:lpstr>Need of rain water harvesting</vt:lpstr>
      <vt:lpstr>Water Harvesting Techniques</vt:lpstr>
      <vt:lpstr>Components of a rainwater Harvesting System</vt:lpstr>
      <vt:lpstr>PowerPoint Presentation</vt:lpstr>
      <vt:lpstr>PowerPoint Presentation</vt:lpstr>
      <vt:lpstr>Components of a rainwater Harvesting System</vt:lpstr>
      <vt:lpstr>Components of a rainwater Harvesting System</vt:lpstr>
      <vt:lpstr>Components of a rainwater Harvesting System</vt:lpstr>
      <vt:lpstr>Components of a rainwater Harvesting System</vt:lpstr>
      <vt:lpstr>PowerPoint Presentation</vt:lpstr>
      <vt:lpstr>Micro-catchment Systems</vt:lpstr>
      <vt:lpstr>Methods of Rainwater Harvesting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On-Farm Systems</vt:lpstr>
      <vt:lpstr>Contour ridges</vt:lpstr>
      <vt:lpstr>Design of Small Water Harvesting Structures</vt:lpstr>
      <vt:lpstr>PowerPoint Presentation</vt:lpstr>
      <vt:lpstr>PERCOLATION TANK</vt:lpstr>
      <vt:lpstr>General Guidelines</vt:lpstr>
      <vt:lpstr>General Guidelines</vt:lpstr>
      <vt:lpstr>Design Aspects</vt:lpstr>
      <vt:lpstr>Design Aspects</vt:lpstr>
      <vt:lpstr>Design Aspects</vt:lpstr>
      <vt:lpstr>DESIGN OF FARM POND</vt:lpstr>
      <vt:lpstr>DESIGN OF FARM POND</vt:lpstr>
      <vt:lpstr>DESIGN OF FARM POND</vt:lpstr>
      <vt:lpstr>Design of Farm Pond</vt:lpstr>
      <vt:lpstr>PowerPoint Presentation</vt:lpstr>
      <vt:lpstr>Design of Farm Pond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  <vt:lpstr>Techniques of Rain Water Harvesting in Urban and Rural Areas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Dr SUNEETH KUMAR</cp:lastModifiedBy>
  <cp:revision>2</cp:revision>
  <dcterms:created xsi:type="dcterms:W3CDTF">2024-04-27T04:59:07Z</dcterms:created>
  <dcterms:modified xsi:type="dcterms:W3CDTF">2024-04-27T05:10:26Z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2024-04-27T00:00:00Z</vt:filetime>
  </property>
</Properties>
</file>