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6" r:id="rId10"/>
    <p:sldId id="265" r:id="rId11"/>
    <p:sldId id="267" r:id="rId12"/>
    <p:sldId id="269" r:id="rId13"/>
    <p:sldId id="271" r:id="rId14"/>
    <p:sldId id="273" r:id="rId15"/>
    <p:sldId id="274" r:id="rId16"/>
    <p:sldId id="275" r:id="rId17"/>
    <p:sldId id="276" r:id="rId18"/>
    <p:sldId id="279" r:id="rId19"/>
    <p:sldId id="280" r:id="rId20"/>
    <p:sldId id="281" r:id="rId21"/>
    <p:sldId id="282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>
        <p:scale>
          <a:sx n="73" d="100"/>
          <a:sy n="73" d="100"/>
        </p:scale>
        <p:origin x="-121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410D81-977D-44F3-ACAD-4FE1A00F6CB3}" type="datetimeFigureOut">
              <a:rPr lang="en-GB" smtClean="0"/>
              <a:t>27/04/2024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DA3465-7A7F-4D54-B481-55362DF6C3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62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A3465-7A7F-4D54-B481-55362DF6C3A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0178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53745-F324-48CC-9DA8-BD816952DFB4}" type="datetimeFigureOut">
              <a:rPr lang="en-GB" smtClean="0"/>
              <a:t>27/04/2024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63F7F-8701-4657-AA2E-B060DDFFA3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451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53745-F324-48CC-9DA8-BD816952DFB4}" type="datetimeFigureOut">
              <a:rPr lang="en-GB" smtClean="0"/>
              <a:t>27/04/2024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63F7F-8701-4657-AA2E-B060DDFFA3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2965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53745-F324-48CC-9DA8-BD816952DFB4}" type="datetimeFigureOut">
              <a:rPr lang="en-GB" smtClean="0"/>
              <a:t>27/04/2024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63F7F-8701-4657-AA2E-B060DDFFA3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5329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53745-F324-48CC-9DA8-BD816952DFB4}" type="datetimeFigureOut">
              <a:rPr lang="en-GB" smtClean="0"/>
              <a:t>27/04/2024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63F7F-8701-4657-AA2E-B060DDFFA3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3795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53745-F324-48CC-9DA8-BD816952DFB4}" type="datetimeFigureOut">
              <a:rPr lang="en-GB" smtClean="0"/>
              <a:t>27/04/2024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63F7F-8701-4657-AA2E-B060DDFFA3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450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53745-F324-48CC-9DA8-BD816952DFB4}" type="datetimeFigureOut">
              <a:rPr lang="en-GB" smtClean="0"/>
              <a:t>27/04/2024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63F7F-8701-4657-AA2E-B060DDFFA3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0073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53745-F324-48CC-9DA8-BD816952DFB4}" type="datetimeFigureOut">
              <a:rPr lang="en-GB" smtClean="0"/>
              <a:t>27/04/2024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63F7F-8701-4657-AA2E-B060DDFFA3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18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53745-F324-48CC-9DA8-BD816952DFB4}" type="datetimeFigureOut">
              <a:rPr lang="en-GB" smtClean="0"/>
              <a:t>27/04/2024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63F7F-8701-4657-AA2E-B060DDFFA3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7679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53745-F324-48CC-9DA8-BD816952DFB4}" type="datetimeFigureOut">
              <a:rPr lang="en-GB" smtClean="0"/>
              <a:t>27/04/2024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63F7F-8701-4657-AA2E-B060DDFFA3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7403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53745-F324-48CC-9DA8-BD816952DFB4}" type="datetimeFigureOut">
              <a:rPr lang="en-GB" smtClean="0"/>
              <a:t>27/04/2024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63F7F-8701-4657-AA2E-B060DDFFA3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2880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53745-F324-48CC-9DA8-BD816952DFB4}" type="datetimeFigureOut">
              <a:rPr lang="en-GB" smtClean="0"/>
              <a:t>27/04/2024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63F7F-8701-4657-AA2E-B060DDFFA3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339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F53745-F324-48CC-9DA8-BD816952DFB4}" type="datetimeFigureOut">
              <a:rPr lang="en-GB" smtClean="0"/>
              <a:t>27/04/2024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63F7F-8701-4657-AA2E-B060DDFFA3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013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6477001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Arial Rounded MT Bold" panose="020F0704030504030204" pitchFamily="34" charset="0"/>
              </a:rPr>
              <a:t/>
            </a:r>
            <a:br>
              <a:rPr lang="en-US" b="1" dirty="0" smtClean="0">
                <a:latin typeface="Arial Rounded MT Bold" panose="020F0704030504030204" pitchFamily="34" charset="0"/>
              </a:rPr>
            </a:br>
            <a:r>
              <a:rPr lang="en-US" b="1" dirty="0" smtClean="0">
                <a:latin typeface="Arial Rounded MT Bold" panose="020F0704030504030204" pitchFamily="34" charset="0"/>
              </a:rPr>
              <a:t/>
            </a:r>
            <a:br>
              <a:rPr lang="en-US" b="1" dirty="0" smtClean="0">
                <a:latin typeface="Arial Rounded MT Bold" panose="020F0704030504030204" pitchFamily="34" charset="0"/>
              </a:rPr>
            </a:br>
            <a:r>
              <a:rPr lang="en-US" b="1" dirty="0" smtClean="0">
                <a:latin typeface="Arial Rounded MT Bold" panose="020F0704030504030204" pitchFamily="34" charset="0"/>
              </a:rPr>
              <a:t>GEOMORPHOLOGICAL </a:t>
            </a:r>
            <a:r>
              <a:rPr lang="en-US" b="1" dirty="0" smtClean="0">
                <a:latin typeface="Arial Rounded MT Bold" panose="020F0704030504030204" pitchFamily="34" charset="0"/>
              </a:rPr>
              <a:t>PRINCIPLES</a:t>
            </a:r>
            <a:r>
              <a:rPr lang="en-US" b="1" dirty="0" smtClean="0">
                <a:latin typeface="Arial Rounded MT Bold" panose="020F0704030504030204" pitchFamily="34" charset="0"/>
              </a:rPr>
              <a:t/>
            </a:r>
            <a:br>
              <a:rPr lang="en-US" b="1" dirty="0" smtClean="0">
                <a:latin typeface="Arial Rounded MT Bold" panose="020F0704030504030204" pitchFamily="34" charset="0"/>
              </a:rPr>
            </a:br>
            <a:r>
              <a:rPr lang="en-US" b="1" dirty="0" smtClean="0">
                <a:latin typeface="Arial Rounded MT Bold" panose="020F0704030504030204" pitchFamily="34" charset="0"/>
              </a:rPr>
              <a:t/>
            </a:r>
            <a:br>
              <a:rPr lang="en-US" b="1" dirty="0" smtClean="0">
                <a:latin typeface="Arial Rounded MT Bold" panose="020F0704030504030204" pitchFamily="34" charset="0"/>
              </a:rPr>
            </a:br>
            <a:r>
              <a:rPr lang="en-US" sz="4000" b="1" dirty="0" smtClean="0">
                <a:latin typeface="Arial Rounded MT Bold" panose="020F0704030504030204" pitchFamily="34" charset="0"/>
              </a:rPr>
              <a:t>Drainage Basin Morphometry.</a:t>
            </a:r>
            <a:br>
              <a:rPr lang="en-US" sz="4000" b="1" dirty="0" smtClean="0">
                <a:latin typeface="Arial Rounded MT Bold" panose="020F0704030504030204" pitchFamily="34" charset="0"/>
              </a:rPr>
            </a:br>
            <a:r>
              <a:rPr lang="en-US" b="1" dirty="0" smtClean="0">
                <a:latin typeface="Arial Rounded MT Bold" panose="020F0704030504030204" pitchFamily="34" charset="0"/>
              </a:rPr>
              <a:t/>
            </a:r>
            <a:br>
              <a:rPr lang="en-US" b="1" dirty="0" smtClean="0">
                <a:latin typeface="Arial Rounded MT Bold" panose="020F0704030504030204" pitchFamily="34" charset="0"/>
              </a:rPr>
            </a:br>
            <a:r>
              <a:rPr lang="en-US" b="1" dirty="0" smtClean="0">
                <a:latin typeface="Arial Rounded MT Bold" panose="020F0704030504030204" pitchFamily="34" charset="0"/>
              </a:rPr>
              <a:t>(Morphometric Variables interrelationships)</a:t>
            </a:r>
            <a:endParaRPr lang="en-GB" b="1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32203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Length ratio (</a:t>
            </a:r>
            <a:r>
              <a:rPr lang="en-US" dirty="0" err="1" smtClean="0"/>
              <a:t>Rl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Ratio of mean length of one order to the next lower order of the stream segment. </a:t>
            </a:r>
          </a:p>
          <a:p>
            <a:r>
              <a:rPr lang="en-US" dirty="0" smtClean="0"/>
              <a:t>Variation of </a:t>
            </a:r>
            <a:r>
              <a:rPr lang="en-US" dirty="0" err="1" smtClean="0"/>
              <a:t>Ri</a:t>
            </a:r>
            <a:r>
              <a:rPr lang="en-US" dirty="0" smtClean="0"/>
              <a:t> in sub-basins may result from change of slope and topography. </a:t>
            </a:r>
            <a:endParaRPr lang="en-GB" dirty="0"/>
          </a:p>
          <a:p>
            <a:pPr marL="0" indent="0" algn="ctr">
              <a:buNone/>
            </a:pPr>
            <a:r>
              <a:rPr lang="en-GB" dirty="0"/>
              <a:t>RL = Lu/Lu-1 </a:t>
            </a:r>
          </a:p>
          <a:p>
            <a:r>
              <a:rPr lang="en-GB" dirty="0"/>
              <a:t>Where RL = Stream Length Ratio </a:t>
            </a:r>
          </a:p>
          <a:p>
            <a:r>
              <a:rPr lang="en-GB" dirty="0"/>
              <a:t>Lu = Total stream length of the order </a:t>
            </a:r>
            <a:r>
              <a:rPr lang="en-GB" dirty="0" smtClean="0"/>
              <a:t>“u” </a:t>
            </a:r>
            <a:endParaRPr lang="en-GB" dirty="0"/>
          </a:p>
          <a:p>
            <a:r>
              <a:rPr lang="en-GB" dirty="0"/>
              <a:t>Lu-1 = Total stream length of its next lower order </a:t>
            </a:r>
          </a:p>
        </p:txBody>
      </p:sp>
    </p:spTree>
    <p:extLst>
      <p:ext uri="{BB962C8B-B14F-4D97-AF65-F5344CB8AC3E}">
        <p14:creationId xmlns:p14="http://schemas.microsoft.com/office/powerpoint/2010/main" val="4986997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Bifurcation Ratio (</a:t>
            </a:r>
            <a:r>
              <a:rPr lang="en-US" dirty="0" err="1" smtClean="0"/>
              <a:t>Rb</a:t>
            </a:r>
            <a:r>
              <a:rPr lang="en-US" dirty="0" smtClean="0"/>
              <a:t>)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 ratio between number of streams in one order to the next </a:t>
            </a:r>
            <a:r>
              <a:rPr lang="en-GB" dirty="0" smtClean="0"/>
              <a:t>higher </a:t>
            </a:r>
            <a:r>
              <a:rPr lang="en-GB" dirty="0"/>
              <a:t>order (</a:t>
            </a:r>
            <a:r>
              <a:rPr lang="en-GB" dirty="0" err="1"/>
              <a:t>Schumn</a:t>
            </a:r>
            <a:r>
              <a:rPr lang="en-GB" dirty="0"/>
              <a:t>, 1956) </a:t>
            </a:r>
            <a:endParaRPr lang="en-GB" dirty="0" smtClean="0"/>
          </a:p>
          <a:p>
            <a:r>
              <a:rPr lang="en-GB" dirty="0" smtClean="0"/>
              <a:t>Not </a:t>
            </a:r>
            <a:r>
              <a:rPr lang="en-GB" dirty="0"/>
              <a:t>same from one order to its next order as it is dependent upon the </a:t>
            </a:r>
            <a:r>
              <a:rPr lang="en-GB" dirty="0" smtClean="0"/>
              <a:t>geological features </a:t>
            </a:r>
            <a:r>
              <a:rPr lang="en-GB" dirty="0"/>
              <a:t>of the drainage basin (Strahler, 1964). </a:t>
            </a:r>
            <a:endParaRPr lang="en-GB" dirty="0" smtClean="0"/>
          </a:p>
          <a:p>
            <a:pPr marL="0" indent="0" algn="ctr">
              <a:buNone/>
            </a:pPr>
            <a:r>
              <a:rPr lang="en-GB" dirty="0" err="1"/>
              <a:t>Rb</a:t>
            </a:r>
            <a:r>
              <a:rPr lang="en-GB" dirty="0"/>
              <a:t> = Nu/Nu + 1 </a:t>
            </a:r>
            <a:endParaRPr lang="en-GB" dirty="0" smtClean="0"/>
          </a:p>
          <a:p>
            <a:r>
              <a:rPr lang="en-GB" dirty="0" err="1" smtClean="0"/>
              <a:t>Rb</a:t>
            </a:r>
            <a:r>
              <a:rPr lang="en-GB" dirty="0" smtClean="0"/>
              <a:t> </a:t>
            </a:r>
            <a:r>
              <a:rPr lang="en-GB" dirty="0"/>
              <a:t>= Bifurcation ratio </a:t>
            </a:r>
          </a:p>
          <a:p>
            <a:r>
              <a:rPr lang="en-GB" dirty="0"/>
              <a:t>Nu = Total number of stream segments of order u </a:t>
            </a:r>
          </a:p>
          <a:p>
            <a:r>
              <a:rPr lang="en-GB" dirty="0"/>
              <a:t>Nu + 1 = Number of segments of the next higher order </a:t>
            </a:r>
          </a:p>
        </p:txBody>
      </p:sp>
    </p:spTree>
    <p:extLst>
      <p:ext uri="{BB962C8B-B14F-4D97-AF65-F5344CB8AC3E}">
        <p14:creationId xmlns:p14="http://schemas.microsoft.com/office/powerpoint/2010/main" val="40505377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Example</a:t>
            </a:r>
            <a:r>
              <a:rPr lang="en-US" dirty="0" smtClean="0"/>
              <a:t>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en-GB" dirty="0" smtClean="0"/>
                  <a:t>Rb = Nu/Nu + 1 </a:t>
                </a:r>
              </a:p>
              <a:p>
                <a:pPr marL="0" indent="0" algn="ctr">
                  <a:buNone/>
                </a:pPr>
                <a:r>
                  <a:rPr lang="en-US" dirty="0" smtClean="0"/>
                  <a:t>1</a:t>
                </a:r>
                <a:r>
                  <a:rPr lang="en-US" baseline="30000" dirty="0" smtClean="0"/>
                  <a:t>st</a:t>
                </a:r>
                <a:r>
                  <a:rPr lang="en-US" dirty="0" smtClean="0"/>
                  <a:t> order to 2</a:t>
                </a:r>
                <a:r>
                  <a:rPr lang="en-US" baseline="30000" dirty="0" smtClean="0"/>
                  <a:t>nd</a:t>
                </a:r>
                <a:r>
                  <a:rPr lang="en-US" dirty="0" smtClean="0"/>
                  <a:t> </a:t>
                </a:r>
              </a:p>
              <a:p>
                <a:pPr marL="0" indent="0" algn="ctr">
                  <a:buNone/>
                </a:pPr>
                <a:r>
                  <a:rPr lang="en-US" dirty="0" err="1" smtClean="0"/>
                  <a:t>Rb</a:t>
                </a:r>
                <a:r>
                  <a:rPr lang="en-US" dirty="0" smtClean="0"/>
                  <a:t>=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 smtClean="0"/>
                  <a:t> =  1.4</a:t>
                </a:r>
              </a:p>
              <a:p>
                <a:pPr marL="0" indent="0" algn="ctr">
                  <a:buNone/>
                </a:pPr>
                <a:r>
                  <a:rPr lang="en-US" dirty="0" smtClean="0"/>
                  <a:t>2</a:t>
                </a:r>
                <a:r>
                  <a:rPr lang="en-US" baseline="30000" dirty="0" smtClean="0"/>
                  <a:t>nd</a:t>
                </a:r>
                <a:r>
                  <a:rPr lang="en-US" dirty="0" smtClean="0"/>
                  <a:t> order to 3</a:t>
                </a:r>
                <a:r>
                  <a:rPr lang="en-US" baseline="30000" dirty="0" smtClean="0"/>
                  <a:t>rd</a:t>
                </a:r>
                <a:r>
                  <a:rPr lang="en-US" dirty="0" smtClean="0"/>
                  <a:t> </a:t>
                </a:r>
              </a:p>
              <a:p>
                <a:pPr marL="0" indent="0" algn="ctr">
                  <a:buNone/>
                </a:pPr>
                <a:r>
                  <a:rPr lang="en-US" dirty="0" err="1" smtClean="0"/>
                  <a:t>Rb</a:t>
                </a:r>
                <a:r>
                  <a:rPr lang="en-US" dirty="0" smtClean="0"/>
                  <a:t>=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den>
                    </m:f>
                  </m:oMath>
                </a14:m>
                <a:r>
                  <a:rPr lang="en-GB" dirty="0" smtClean="0"/>
                  <a:t> = 5</a:t>
                </a:r>
              </a:p>
              <a:p>
                <a:pPr marL="0" indent="0" algn="ctr">
                  <a:buNone/>
                </a:pPr>
                <a:r>
                  <a:rPr lang="en-US" dirty="0" smtClean="0"/>
                  <a:t>Mean Bifurcation Ratio </a:t>
                </a:r>
              </a:p>
              <a:p>
                <a:pPr marL="0" indent="0" algn="ctr">
                  <a:buNone/>
                </a:pPr>
                <a:r>
                  <a:rPr lang="en-US" dirty="0" err="1" smtClean="0"/>
                  <a:t>Rbm</a:t>
                </a:r>
                <a:r>
                  <a:rPr lang="en-US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GB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dirty="0" smtClean="0"/>
                          <m:t> </m:t>
                        </m:r>
                        <m:r>
                          <m:rPr>
                            <m:nor/>
                          </m:rPr>
                          <a:rPr lang="en-US" b="0" i="0" dirty="0" smtClean="0"/>
                          <m:t>(</m:t>
                        </m:r>
                        <m:f>
                          <m:fPr>
                            <m:type m:val="skw"/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7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5</m:t>
                            </m:r>
                          </m:den>
                        </m:f>
                        <m:r>
                          <m:rPr>
                            <m:nor/>
                          </m:rPr>
                          <a:rPr lang="en-GB" dirty="0" smtClean="0"/>
                          <m:t>+ </m:t>
                        </m:r>
                        <m:f>
                          <m:fPr>
                            <m:type m:val="skw"/>
                            <m:ctrlPr>
                              <a:rPr lang="en-GB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5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den>
                        </m:f>
                        <m:r>
                          <a:rPr lang="en-US" b="0" i="1" smtClean="0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en-GB" dirty="0" smtClean="0"/>
              </a:p>
              <a:p>
                <a:pPr marL="0" indent="0" algn="ctr">
                  <a:buNone/>
                </a:pPr>
                <a:r>
                  <a:rPr lang="en-US" dirty="0" smtClean="0"/>
                  <a:t>= 3.2</a:t>
                </a:r>
                <a:endParaRPr lang="en-GB" dirty="0" smtClean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3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Calculate the </a:t>
            </a:r>
            <a:r>
              <a:rPr lang="en-US" sz="2400" dirty="0" err="1" smtClean="0"/>
              <a:t>Rb</a:t>
            </a:r>
            <a:r>
              <a:rPr lang="en-US" sz="2400" dirty="0" smtClean="0"/>
              <a:t> using </a:t>
            </a:r>
            <a:r>
              <a:rPr lang="en-US" sz="2400" dirty="0"/>
              <a:t>S</a:t>
            </a:r>
            <a:r>
              <a:rPr lang="en-US" sz="2400" dirty="0" smtClean="0"/>
              <a:t>trahler method.</a:t>
            </a:r>
            <a:endParaRPr lang="en-GB" sz="2400" dirty="0"/>
          </a:p>
        </p:txBody>
      </p:sp>
      <p:pic>
        <p:nvPicPr>
          <p:cNvPr id="7" name="Picture 3" descr="C:\Users\HP\Desktop\JM\AGE 822 GEO TECHNIQUES\GUID-62FF63EF-37B3-4422-8752-C93C7739DD35-we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133600"/>
            <a:ext cx="2743200" cy="360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80989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AERIAL PROPERTIES </a:t>
            </a:r>
            <a:br>
              <a:rPr lang="en-US" dirty="0" smtClean="0"/>
            </a:br>
            <a:r>
              <a:rPr lang="en-US" sz="4000" b="1" dirty="0" smtClean="0"/>
              <a:t>a</a:t>
            </a:r>
            <a:r>
              <a:rPr lang="en-US" sz="3600" b="1" dirty="0" smtClean="0"/>
              <a:t>) Drainage Area(Au).</a:t>
            </a:r>
            <a:endParaRPr lang="en-GB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r>
                  <a:rPr lang="en-US" dirty="0" smtClean="0"/>
                  <a:t>Entire area drained by a stream or system of streams such that all stream flow originating in an area is discharged though a single outlet. </a:t>
                </a:r>
              </a:p>
              <a:p>
                <a:pPr marL="0" indent="0" algn="ctr">
                  <a:buNone/>
                </a:pPr>
                <a:r>
                  <a:rPr lang="en-US" b="1" dirty="0" smtClean="0"/>
                  <a:t>b) Drainage Density (</a:t>
                </a:r>
                <a:r>
                  <a:rPr lang="en-US" b="1" dirty="0" err="1" smtClean="0"/>
                  <a:t>Dd</a:t>
                </a:r>
                <a:r>
                  <a:rPr lang="en-US" b="1" dirty="0" smtClean="0"/>
                  <a:t>)</a:t>
                </a:r>
              </a:p>
              <a:p>
                <a:pPr algn="just"/>
                <a:r>
                  <a:rPr lang="en-US" dirty="0" smtClean="0"/>
                  <a:t>Expression of closeness of spacing of channels.</a:t>
                </a:r>
              </a:p>
              <a:p>
                <a:pPr algn="just"/>
                <a:r>
                  <a:rPr lang="en-US" dirty="0" smtClean="0"/>
                  <a:t>Provides a quantitative measure of the average length of stream channel of the whole basin. </a:t>
                </a:r>
              </a:p>
              <a:p>
                <a:pPr marL="0" indent="0" algn="just">
                  <a:buNone/>
                </a:pPr>
                <a:r>
                  <a:rPr lang="en-US" dirty="0"/>
                  <a:t> </a:t>
                </a:r>
                <a:r>
                  <a:rPr lang="en-US" dirty="0" smtClean="0"/>
                  <a:t>     Drainage density = 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i="1" smtClean="0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𝑇𝑜𝑡𝑎𝑙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𝑙𝑒𝑛𝑔𝑡h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𝑜𝑓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𝑆𝑡𝑟𝑒𝑎𝑚𝑠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𝐷𝑟𝑎𝑖𝑛𝑎𝑔𝑒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𝑏𝑎𝑠𝑖𝑛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𝑎𝑟𝑒𝑎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.</m:t>
                            </m:r>
                          </m:den>
                        </m:f>
                      </m:e>
                    </m:box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185" t="-2022" r="-14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331967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</a:t>
            </a:r>
            <a:r>
              <a:rPr lang="en-US" sz="3200" dirty="0" smtClean="0"/>
              <a:t>) Stream Frequency/Drainage frequency 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number of stream segments per unit area (Horton 1945).</a:t>
            </a:r>
          </a:p>
          <a:p>
            <a:pPr marL="0" indent="0" algn="ctr">
              <a:buNone/>
            </a:pPr>
            <a:r>
              <a:rPr lang="en-GB" dirty="0"/>
              <a:t>Fs = Nu /A </a:t>
            </a:r>
          </a:p>
          <a:p>
            <a:r>
              <a:rPr lang="en-GB" dirty="0"/>
              <a:t>Where Fs = Stream Frequency </a:t>
            </a:r>
          </a:p>
          <a:p>
            <a:r>
              <a:rPr lang="en-GB" dirty="0"/>
              <a:t>Nu = Total number of streams of all orders </a:t>
            </a:r>
          </a:p>
          <a:p>
            <a:r>
              <a:rPr lang="en-GB" dirty="0"/>
              <a:t>A = Area of the basin (Sq.km) </a:t>
            </a:r>
            <a:r>
              <a:rPr lang="en-US" dirty="0" smtClean="0"/>
              <a:t> </a:t>
            </a:r>
          </a:p>
          <a:p>
            <a:r>
              <a:rPr lang="en-US" dirty="0" smtClean="0"/>
              <a:t>A higher drainage density may imply an increased stream frequency.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44191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d) Drainage Texture.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Total </a:t>
            </a:r>
            <a:r>
              <a:rPr lang="en-GB" dirty="0"/>
              <a:t>number of stream segments of all orders per perimeter of that </a:t>
            </a:r>
            <a:r>
              <a:rPr lang="en-GB" dirty="0" smtClean="0"/>
              <a:t>area. </a:t>
            </a:r>
          </a:p>
          <a:p>
            <a:r>
              <a:rPr lang="en-GB" dirty="0" smtClean="0"/>
              <a:t>Influenced primarily by infiltration capacity, and soil type. </a:t>
            </a:r>
          </a:p>
          <a:p>
            <a:pPr marL="0" indent="0" algn="ctr">
              <a:buNone/>
            </a:pPr>
            <a:r>
              <a:rPr lang="en-GB" dirty="0" err="1"/>
              <a:t>Rt</a:t>
            </a:r>
            <a:r>
              <a:rPr lang="en-GB" dirty="0"/>
              <a:t> = Nu/P </a:t>
            </a:r>
          </a:p>
          <a:p>
            <a:r>
              <a:rPr lang="en-GB" dirty="0"/>
              <a:t>Where </a:t>
            </a:r>
            <a:r>
              <a:rPr lang="en-GB" dirty="0" err="1"/>
              <a:t>Rt</a:t>
            </a:r>
            <a:r>
              <a:rPr lang="en-GB" dirty="0"/>
              <a:t> = Drainage texture </a:t>
            </a:r>
          </a:p>
          <a:p>
            <a:r>
              <a:rPr lang="en-GB" dirty="0"/>
              <a:t>Nu = Total number of streams of all orders </a:t>
            </a:r>
          </a:p>
          <a:p>
            <a:r>
              <a:rPr lang="en-GB" dirty="0"/>
              <a:t>P = Perimeter (Km) 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89665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Circulatory and Elongation Ratio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4040188" cy="639762"/>
          </a:xfrm>
        </p:spPr>
        <p:txBody>
          <a:bodyPr/>
          <a:lstStyle/>
          <a:p>
            <a:r>
              <a:rPr lang="en-US" dirty="0" smtClean="0"/>
              <a:t>Circulatory Ratio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7200" y="1828800"/>
            <a:ext cx="4040188" cy="4297363"/>
          </a:xfrm>
        </p:spPr>
        <p:txBody>
          <a:bodyPr/>
          <a:lstStyle/>
          <a:p>
            <a:r>
              <a:rPr lang="en-GB" dirty="0" smtClean="0"/>
              <a:t>A </a:t>
            </a:r>
            <a:r>
              <a:rPr lang="en-GB" dirty="0"/>
              <a:t>quantitative measure for visualizing the shape of the basin ;</a:t>
            </a:r>
            <a:r>
              <a:rPr lang="en-GB" dirty="0" smtClean="0"/>
              <a:t> </a:t>
            </a:r>
            <a:r>
              <a:rPr lang="en-GB" dirty="0"/>
              <a:t>expressed as the ratio of basin area „A‟ to the area of a circle (Ac) having the same perimeter as the </a:t>
            </a:r>
            <a:r>
              <a:rPr lang="en-GB" dirty="0" smtClean="0"/>
              <a:t>basin.</a:t>
            </a:r>
          </a:p>
          <a:p>
            <a:r>
              <a:rPr lang="en-US" dirty="0" smtClean="0"/>
              <a:t>Influenced by length, frequency and gradient of streams. 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572000" y="1143000"/>
            <a:ext cx="4041775" cy="639762"/>
          </a:xfrm>
        </p:spPr>
        <p:txBody>
          <a:bodyPr/>
          <a:lstStyle/>
          <a:p>
            <a:r>
              <a:rPr lang="en-US" dirty="0" smtClean="0"/>
              <a:t>Elongation ratio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645025" y="1752600"/>
            <a:ext cx="4041775" cy="4373563"/>
          </a:xfrm>
        </p:spPr>
        <p:txBody>
          <a:bodyPr>
            <a:normAutofit fontScale="92500"/>
          </a:bodyPr>
          <a:lstStyle/>
          <a:p>
            <a:r>
              <a:rPr lang="en-GB" sz="2800" dirty="0" smtClean="0"/>
              <a:t>A </a:t>
            </a:r>
            <a:r>
              <a:rPr lang="en-GB" sz="2800" dirty="0"/>
              <a:t>ratio of the diameter of a circle of the same area as the basin to the maximum basin </a:t>
            </a:r>
            <a:r>
              <a:rPr lang="en-GB" sz="2800" dirty="0" smtClean="0"/>
              <a:t>length.</a:t>
            </a:r>
          </a:p>
          <a:p>
            <a:r>
              <a:rPr lang="en-GB" sz="2800" dirty="0"/>
              <a:t>A circular basin displays better efficiency in the discharge of run-off than the elongated </a:t>
            </a:r>
            <a:r>
              <a:rPr lang="en-GB" sz="2800" dirty="0" smtClean="0"/>
              <a:t>basin</a:t>
            </a:r>
            <a:r>
              <a:rPr lang="en-GB" dirty="0" smtClean="0"/>
              <a:t>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42835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Basin Shape (</a:t>
            </a:r>
            <a:r>
              <a:rPr lang="en-US" dirty="0" err="1" smtClean="0"/>
              <a:t>Rf</a:t>
            </a:r>
            <a:r>
              <a:rPr lang="en-US" dirty="0" smtClean="0"/>
              <a:t>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 measure of elongation of a basin. </a:t>
                </a:r>
              </a:p>
              <a:p>
                <a:r>
                  <a:rPr lang="en-US" dirty="0" smtClean="0"/>
                  <a:t>As elongation increases, basin shape decreases.</a:t>
                </a:r>
              </a:p>
              <a:p>
                <a:pPr marL="0" indent="0">
                  <a:buNone/>
                </a:pPr>
                <a:r>
                  <a:rPr lang="en-US" dirty="0" smtClean="0"/>
                  <a:t>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R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f</m:t>
                    </m:r>
                    <m:r>
                      <a:rPr lang="en-US" b="0" i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𝑎𝑟𝑒𝑎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</a:rPr>
                          <m:t>𝑜𝑓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</a:rPr>
                          <m:t>𝑏𝑎𝑠𝑖𝑛</m:t>
                        </m:r>
                      </m:num>
                      <m:den>
                        <m:sSup>
                          <m:sSup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𝑙𝑒𝑛𝑔𝑡h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𝑜𝑓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𝑏𝑎𝑠𝑖𝑛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GB" dirty="0" smtClean="0"/>
                  <a:t> </a:t>
                </a:r>
              </a:p>
              <a:p>
                <a:pPr marL="0" indent="0">
                  <a:buNone/>
                </a:pPr>
                <a:r>
                  <a:rPr lang="en-US" dirty="0" smtClean="0"/>
                  <a:t>Length of basin  - is a measure of linear distance between the mouth of the basin and the most distant point from the mouth. </a:t>
                </a:r>
                <a:endParaRPr lang="en-GB" dirty="0"/>
              </a:p>
            </p:txBody>
          </p:sp>
        </mc:Choice>
        <mc:Fallback xmlns=""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210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Length of overland flow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Its the </a:t>
                </a:r>
                <a:r>
                  <a:rPr lang="en-GB" dirty="0"/>
                  <a:t>distance from the crest-line at which the concentration of flow </a:t>
                </a:r>
                <a:r>
                  <a:rPr lang="en-GB" dirty="0" smtClean="0"/>
                  <a:t>occurs. </a:t>
                </a:r>
              </a:p>
              <a:p>
                <a:r>
                  <a:rPr lang="en-GB" dirty="0"/>
                  <a:t>Downslope the runoff concentrates to form rills and </a:t>
                </a:r>
                <a:r>
                  <a:rPr lang="en-GB" dirty="0" smtClean="0"/>
                  <a:t>gullies</a:t>
                </a:r>
                <a:r>
                  <a:rPr lang="en-GB" dirty="0"/>
                  <a:t> </a:t>
                </a:r>
                <a:r>
                  <a:rPr lang="en-GB" dirty="0" smtClean="0"/>
                  <a:t>after precipitation. </a:t>
                </a:r>
              </a:p>
              <a:p>
                <a:r>
                  <a:rPr lang="en-GB" dirty="0" smtClean="0"/>
                  <a:t>The </a:t>
                </a:r>
                <a:r>
                  <a:rPr lang="en-GB" dirty="0"/>
                  <a:t>length of overland flow (</a:t>
                </a:r>
                <a:r>
                  <a:rPr lang="en-GB" dirty="0" err="1"/>
                  <a:t>Lg</a:t>
                </a:r>
                <a:r>
                  <a:rPr lang="en-GB" dirty="0"/>
                  <a:t>) approximately equals half the reciprocal of drainage </a:t>
                </a:r>
                <a:r>
                  <a:rPr lang="en-GB" dirty="0" smtClean="0"/>
                  <a:t>density.</a:t>
                </a:r>
              </a:p>
              <a:p>
                <a:pPr marL="0" indent="0" algn="ctr">
                  <a:buNone/>
                </a:pPr>
                <a:r>
                  <a:rPr lang="en-US" dirty="0"/>
                  <a:t> </a:t>
                </a:r>
                <a:r>
                  <a:rPr lang="en-US" dirty="0" smtClean="0"/>
                  <a:t>  </a:t>
                </a:r>
                <a:r>
                  <a:rPr lang="en-US" dirty="0" err="1" smtClean="0"/>
                  <a:t>Lg</a:t>
                </a:r>
                <a:r>
                  <a:rPr lang="en-US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dirty="0" smtClean="0"/>
                  <a:t> of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GB" i="1" smtClean="0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GB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𝐷𝑑</m:t>
                            </m:r>
                          </m:den>
                        </m:f>
                      </m:e>
                    </m:box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 r="-30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382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RELIEF ASPECT</a:t>
            </a:r>
            <a:br>
              <a:rPr lang="en-US" dirty="0" smtClean="0"/>
            </a:br>
            <a:r>
              <a:rPr lang="en-US" dirty="0" smtClean="0"/>
              <a:t>a) Basin Relief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Elevation difference of the highest and lowest point of the valley.  </a:t>
            </a:r>
          </a:p>
          <a:p>
            <a:r>
              <a:rPr lang="en-US" sz="3600" dirty="0" smtClean="0"/>
              <a:t>Subtract elevation of the mouth of a basin from highest point within the basin. </a:t>
            </a:r>
          </a:p>
          <a:p>
            <a:endParaRPr lang="en-US" dirty="0"/>
          </a:p>
          <a:p>
            <a:pPr marL="0" indent="0" algn="ctr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1411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172200"/>
          </a:xfrm>
        </p:spPr>
        <p:txBody>
          <a:bodyPr>
            <a:normAutofit/>
          </a:bodyPr>
          <a:lstStyle/>
          <a:p>
            <a:r>
              <a:rPr lang="en-US" dirty="0" smtClean="0"/>
              <a:t>Drainage Basin – Area of land that gathers water from precipitation and deliver it into a large stream or lakes. </a:t>
            </a:r>
          </a:p>
          <a:p>
            <a:r>
              <a:rPr lang="en-US" dirty="0" smtClean="0"/>
              <a:t>Morphometry – </a:t>
            </a:r>
            <a:r>
              <a:rPr lang="en-GB" dirty="0"/>
              <a:t>M</a:t>
            </a:r>
            <a:r>
              <a:rPr lang="en-GB" dirty="0" smtClean="0"/>
              <a:t>easurement and mathematical analysis of the configuration of the Earth's surface, shape and dimensions of its landforms (Clarke, 1966). </a:t>
            </a:r>
            <a:r>
              <a:rPr lang="en-US" dirty="0" smtClean="0"/>
              <a:t> </a:t>
            </a:r>
          </a:p>
          <a:p>
            <a:r>
              <a:rPr lang="en-US" dirty="0" smtClean="0"/>
              <a:t>Basin Morphometry- Measurement of 3 dimensional properties of the land of a fluvial erosion system. 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FE0F6-EF59-485A-A2A0-5734E24EF364}" type="datetime1">
              <a:rPr lang="en-GB" smtClean="0"/>
              <a:t>27/04/2024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Joshua M. Makewa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63F7F-8701-4657-AA2E-B060DDFFA32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24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b) Relief ratio </a:t>
            </a:r>
            <a:br>
              <a:rPr lang="en-US" dirty="0" smtClean="0"/>
            </a:b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Ratio between total relief of a basin.</a:t>
                </a:r>
              </a:p>
              <a:p>
                <a:r>
                  <a:rPr lang="en-US" dirty="0" smtClean="0"/>
                  <a:t>Elevation difference of lowest and highest points of a basin and longest dimension of a basin principal to the drainage line. </a:t>
                </a:r>
              </a:p>
              <a:p>
                <a:pPr marL="0" indent="0" algn="ctr">
                  <a:buNone/>
                </a:pPr>
                <a:r>
                  <a:rPr lang="en-US" dirty="0" smtClean="0"/>
                  <a:t>Relative relief =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i="1" smtClean="0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𝑚𝑎𝑥𝑖𝑚𝑢𝑚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𝑏𝑎𝑠𝑖𝑛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𝑟𝑒𝑙𝑖𝑒𝑓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 (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𝐻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)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𝑚𝑎𝑥𝑖𝑚𝑢𝑚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𝑏𝑎𝑠𝑖𝑛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𝑙𝑒𝑛𝑔𝑡h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 (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𝑙𝑏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)</m:t>
                            </m:r>
                          </m:den>
                        </m:f>
                      </m:e>
                    </m:box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 r="-16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12942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Morphometry is essentially quantitative, involving numerical variables whose values may be recovered from topographic maps. </a:t>
            </a:r>
          </a:p>
          <a:p>
            <a:r>
              <a:rPr lang="en-US" dirty="0" smtClean="0"/>
              <a:t>Relevance of morphometric variables is their usefulness for comparison and statistical analysis.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872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Various variables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1752600"/>
            <a:ext cx="4040188" cy="3276601"/>
          </a:xfrm>
        </p:spPr>
        <p:txBody>
          <a:bodyPr>
            <a:noAutofit/>
          </a:bodyPr>
          <a:lstStyle/>
          <a:p>
            <a:r>
              <a:rPr lang="en-GB" sz="3200" dirty="0" smtClean="0"/>
              <a:t>Stream order.</a:t>
            </a:r>
          </a:p>
          <a:p>
            <a:r>
              <a:rPr lang="en-GB" sz="3200" dirty="0" smtClean="0"/>
              <a:t>Stream length. </a:t>
            </a:r>
          </a:p>
          <a:p>
            <a:r>
              <a:rPr lang="en-GB" sz="3200" dirty="0"/>
              <a:t>B</a:t>
            </a:r>
            <a:r>
              <a:rPr lang="en-GB" sz="3200" dirty="0" smtClean="0"/>
              <a:t>ifurcation ratio.</a:t>
            </a:r>
          </a:p>
          <a:p>
            <a:r>
              <a:rPr lang="en-GB" sz="3200" dirty="0" smtClean="0"/>
              <a:t>Stream length ratio. </a:t>
            </a:r>
          </a:p>
          <a:p>
            <a:r>
              <a:rPr lang="en-GB" sz="3200" dirty="0" smtClean="0"/>
              <a:t>Basin length.</a:t>
            </a:r>
          </a:p>
          <a:p>
            <a:r>
              <a:rPr lang="en-US" sz="3200" dirty="0" smtClean="0"/>
              <a:t>Valley side slope.</a:t>
            </a:r>
          </a:p>
          <a:p>
            <a:r>
              <a:rPr lang="en-US" sz="3200" dirty="0" smtClean="0"/>
              <a:t>Basin area. </a:t>
            </a:r>
          </a:p>
          <a:p>
            <a:pPr marL="0" indent="0">
              <a:buNone/>
            </a:pPr>
            <a:endParaRPr lang="en-GB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5800" y="1828800"/>
            <a:ext cx="4041775" cy="4038600"/>
          </a:xfrm>
        </p:spPr>
        <p:txBody>
          <a:bodyPr>
            <a:normAutofit fontScale="62500" lnSpcReduction="20000"/>
          </a:bodyPr>
          <a:lstStyle/>
          <a:p>
            <a:r>
              <a:rPr lang="en-GB" sz="5100" dirty="0" smtClean="0"/>
              <a:t>Stream frequency. </a:t>
            </a:r>
          </a:p>
          <a:p>
            <a:r>
              <a:rPr lang="en-GB" sz="5100" dirty="0" smtClean="0"/>
              <a:t>Drainage density.</a:t>
            </a:r>
          </a:p>
          <a:p>
            <a:r>
              <a:rPr lang="en-GB" sz="5100" dirty="0" smtClean="0"/>
              <a:t>Elongation ratio.</a:t>
            </a:r>
          </a:p>
          <a:p>
            <a:r>
              <a:rPr lang="en-GB" sz="5100" dirty="0" smtClean="0"/>
              <a:t>Circularity ratio,</a:t>
            </a:r>
          </a:p>
          <a:p>
            <a:r>
              <a:rPr lang="en-GB" sz="5100" dirty="0" smtClean="0"/>
              <a:t>Form factor. </a:t>
            </a:r>
          </a:p>
          <a:p>
            <a:r>
              <a:rPr lang="en-GB" sz="5100" dirty="0" smtClean="0"/>
              <a:t>Relief ratio.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088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E:\AGE 861\AGE 861 PROJECT-KIMUTWA\Ikiwe River Watershed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219200"/>
            <a:ext cx="5111750" cy="44958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The Morphometric features can be divided into three:</a:t>
            </a:r>
            <a:endParaRPr lang="en-GB" sz="24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Linear properties – one dimensional.</a:t>
            </a:r>
          </a:p>
          <a:p>
            <a:endParaRPr lang="en-US" sz="2800" dirty="0" smtClean="0"/>
          </a:p>
          <a:p>
            <a:r>
              <a:rPr lang="en-US" sz="2800" dirty="0" smtClean="0"/>
              <a:t>Aerial properties – two dimensional.</a:t>
            </a:r>
          </a:p>
          <a:p>
            <a:endParaRPr lang="en-US" sz="2800" dirty="0" smtClean="0"/>
          </a:p>
          <a:p>
            <a:r>
              <a:rPr lang="en-US" sz="2800" dirty="0" smtClean="0"/>
              <a:t>Relief properties – three dimensional. </a:t>
            </a:r>
            <a:endParaRPr lang="en-GB" sz="2800" dirty="0"/>
          </a:p>
        </p:txBody>
      </p:sp>
      <p:cxnSp>
        <p:nvCxnSpPr>
          <p:cNvPr id="12" name="Straight Arrow Connector 11"/>
          <p:cNvCxnSpPr>
            <a:stCxn id="18" idx="1"/>
          </p:cNvCxnSpPr>
          <p:nvPr/>
        </p:nvCxnSpPr>
        <p:spPr>
          <a:xfrm flipH="1">
            <a:off x="6213764" y="1861066"/>
            <a:ext cx="949036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162800" y="1676400"/>
            <a:ext cx="944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Streams</a:t>
            </a:r>
            <a:endParaRPr lang="en-GB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6019800" y="4495800"/>
            <a:ext cx="949036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968836" y="4495800"/>
            <a:ext cx="16080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Watershed  </a:t>
            </a:r>
          </a:p>
          <a:p>
            <a:r>
              <a:rPr lang="en-US" dirty="0" smtClean="0"/>
              <a:t>(drainage area)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3688352" y="669575"/>
            <a:ext cx="5279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Drainage Basin of River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Ikiwe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Machakos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Kenya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914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175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1. </a:t>
            </a:r>
            <a:r>
              <a:rPr lang="en-US" sz="2800" dirty="0" smtClean="0"/>
              <a:t>Linear properties</a:t>
            </a:r>
            <a:r>
              <a:rPr lang="en-US" dirty="0" smtClean="0"/>
              <a:t>.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      Stream order. (u)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Hierarchical ranking of streams (</a:t>
            </a:r>
            <a:r>
              <a:rPr lang="en-US" dirty="0"/>
              <a:t>S</a:t>
            </a:r>
            <a:r>
              <a:rPr lang="en-US" dirty="0" smtClean="0"/>
              <a:t>trahler 1964)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</a:t>
            </a:r>
            <a:r>
              <a:rPr lang="en-US" dirty="0"/>
              <a:t>O</a:t>
            </a:r>
            <a:r>
              <a:rPr lang="en-US" dirty="0" smtClean="0"/>
              <a:t>rder changes at the confluence of streams.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First order stream are ones that do not possess a tributary.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When two first order streams meet, a second order begins.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143000"/>
            <a:ext cx="3008313" cy="49831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They include: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/>
              <a:t>Stream order.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/>
              <a:t>Stream number.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/>
              <a:t>Stream length.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/>
              <a:t>Length ratio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/>
              <a:t>Bifurcation ratio</a:t>
            </a:r>
            <a:r>
              <a:rPr lang="en-US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545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Strahler and Shreve ordering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457200" y="1066801"/>
            <a:ext cx="4040188" cy="457199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Strahler </a:t>
            </a:r>
            <a:r>
              <a:rPr lang="en-US" i="1" dirty="0" smtClean="0"/>
              <a:t>order</a:t>
            </a:r>
            <a:r>
              <a:rPr lang="en-US" dirty="0" smtClean="0"/>
              <a:t> method (1957)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57200" y="1524000"/>
            <a:ext cx="4040188" cy="4602163"/>
          </a:xfrm>
        </p:spPr>
        <p:txBody>
          <a:bodyPr/>
          <a:lstStyle/>
          <a:p>
            <a:r>
              <a:rPr lang="en-US" dirty="0" smtClean="0"/>
              <a:t>Designated 1</a:t>
            </a:r>
            <a:r>
              <a:rPr lang="en-US" baseline="30000" dirty="0" smtClean="0"/>
              <a:t>st</a:t>
            </a:r>
            <a:r>
              <a:rPr lang="en-US" dirty="0" smtClean="0"/>
              <a:t> order stream as those lacking a tributary.</a:t>
            </a:r>
          </a:p>
          <a:p>
            <a:pPr algn="just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order at the confluence of 1</a:t>
            </a:r>
            <a:r>
              <a:rPr lang="en-US" baseline="30000" dirty="0" smtClean="0"/>
              <a:t>st</a:t>
            </a:r>
            <a:r>
              <a:rPr lang="en-US" dirty="0" smtClean="0"/>
              <a:t> order as so on.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645025" y="1066801"/>
            <a:ext cx="4194175" cy="457199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Shreve </a:t>
            </a:r>
            <a:r>
              <a:rPr lang="en-US" i="1" dirty="0" smtClean="0"/>
              <a:t>magnitude</a:t>
            </a:r>
            <a:r>
              <a:rPr lang="en-US" dirty="0" smtClean="0"/>
              <a:t> method (1966)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4645025" y="1524000"/>
            <a:ext cx="4041775" cy="4602163"/>
          </a:xfrm>
        </p:spPr>
        <p:txBody>
          <a:bodyPr/>
          <a:lstStyle/>
          <a:p>
            <a:r>
              <a:rPr lang="en-US" dirty="0" smtClean="0"/>
              <a:t>Streams lacking a tributary are 1</a:t>
            </a:r>
            <a:r>
              <a:rPr lang="en-US" baseline="30000" dirty="0" smtClean="0"/>
              <a:t>st</a:t>
            </a:r>
            <a:r>
              <a:rPr lang="en-US" dirty="0" smtClean="0"/>
              <a:t> magnitude.</a:t>
            </a:r>
          </a:p>
          <a:p>
            <a:r>
              <a:rPr lang="en-US" dirty="0" smtClean="0"/>
              <a:t>At junction, magnitudes are summed up.</a:t>
            </a:r>
          </a:p>
          <a:p>
            <a:endParaRPr lang="en-GB" dirty="0"/>
          </a:p>
        </p:txBody>
      </p:sp>
      <p:pic>
        <p:nvPicPr>
          <p:cNvPr id="1026" name="Picture 2" descr="C:\Users\HP\Desktop\JM\AGE 822 GEO TECHNIQUES\GUID-5838FEFD-B0C2-438F-A409-146A2FF7BBB5-we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3472" y="3810000"/>
            <a:ext cx="2857500" cy="2655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P\Desktop\JM\AGE 822 GEO TECHNIQUES\GUID-62FF63EF-37B3-4422-8752-C93C7739DD35-we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886200"/>
            <a:ext cx="2857500" cy="2669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99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Stream Number </a:t>
            </a:r>
            <a:endParaRPr lang="en-GB" sz="32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575050" y="914400"/>
            <a:ext cx="5111750" cy="5410200"/>
          </a:xfrm>
        </p:spPr>
        <p:txBody>
          <a:bodyPr/>
          <a:lstStyle/>
          <a:p>
            <a:r>
              <a:rPr lang="en-US" dirty="0" smtClean="0"/>
              <a:t>Example; in </a:t>
            </a:r>
            <a:r>
              <a:rPr lang="en-US" i="1" dirty="0" smtClean="0"/>
              <a:t>Strahler system </a:t>
            </a:r>
          </a:p>
          <a:p>
            <a:r>
              <a:rPr lang="en-US" dirty="0" smtClean="0"/>
              <a:t>Order 1 -  7 streams </a:t>
            </a:r>
          </a:p>
          <a:p>
            <a:r>
              <a:rPr lang="en-US" dirty="0" smtClean="0"/>
              <a:t>Order 2 -  5 streams. </a:t>
            </a:r>
          </a:p>
          <a:p>
            <a:r>
              <a:rPr lang="en-US" dirty="0" smtClean="0"/>
              <a:t>Order 3 – 1 stream 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total number of Stream Segments  present in each order. </a:t>
            </a:r>
            <a:endParaRPr lang="en-GB" sz="2800" dirty="0"/>
          </a:p>
        </p:txBody>
      </p:sp>
      <p:pic>
        <p:nvPicPr>
          <p:cNvPr id="10" name="Picture 3" descr="C:\Users\HP\Desktop\JM\AGE 822 GEO TECHNIQUES\GUID-62FF63EF-37B3-4422-8752-C93C7739DD35-we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733800"/>
            <a:ext cx="3200400" cy="291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327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Stream length (Lu)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Total length of streams in a particular order.</a:t>
            </a:r>
          </a:p>
          <a:p>
            <a:r>
              <a:rPr lang="en-US" dirty="0" smtClean="0"/>
              <a:t>Reveals surface run off characteristics. </a:t>
            </a:r>
          </a:p>
          <a:p>
            <a:r>
              <a:rPr lang="en-US" dirty="0" smtClean="0"/>
              <a:t>Total length of stream segments is maximum in 1</a:t>
            </a:r>
            <a:r>
              <a:rPr lang="en-US" baseline="30000" dirty="0" smtClean="0"/>
              <a:t>st</a:t>
            </a:r>
            <a:r>
              <a:rPr lang="en-US" dirty="0" smtClean="0"/>
              <a:t> order streams and decreases as stream order  increases. </a:t>
            </a:r>
          </a:p>
        </p:txBody>
      </p:sp>
    </p:spTree>
    <p:extLst>
      <p:ext uri="{BB962C8B-B14F-4D97-AF65-F5344CB8AC3E}">
        <p14:creationId xmlns:p14="http://schemas.microsoft.com/office/powerpoint/2010/main" val="393875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Mean stream length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Calculated by dividing </a:t>
                </a:r>
                <a:r>
                  <a:rPr lang="en-GB" dirty="0" smtClean="0"/>
                  <a:t>the </a:t>
                </a:r>
                <a:r>
                  <a:rPr lang="en-GB" dirty="0"/>
                  <a:t>total stream length of order 'u' and a number of stream segments of order </a:t>
                </a:r>
                <a:r>
                  <a:rPr lang="en-GB" dirty="0" smtClean="0"/>
                  <a:t>'u‘. (</a:t>
                </a:r>
                <a:r>
                  <a:rPr lang="en-GB" dirty="0"/>
                  <a:t>S</a:t>
                </a:r>
                <a:r>
                  <a:rPr lang="en-GB" dirty="0" smtClean="0"/>
                  <a:t>trahler 1964)</a:t>
                </a:r>
                <a:endParaRPr lang="en-US" dirty="0" smtClean="0"/>
              </a:p>
              <a:p>
                <a:pPr marL="0" indent="0" algn="ctr">
                  <a:buNone/>
                </a:pPr>
                <a:r>
                  <a:rPr lang="en-US" dirty="0" smtClean="0"/>
                  <a:t>      </a:t>
                </a:r>
                <a:r>
                  <a:rPr lang="en-GB" dirty="0" err="1"/>
                  <a:t>Lsm</a:t>
                </a:r>
                <a:r>
                  <a:rPr lang="en-GB" dirty="0"/>
                  <a:t> </a:t>
                </a:r>
                <a:r>
                  <a:rPr lang="en-GB" dirty="0" smtClean="0"/>
                  <a:t> =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i="1" smtClean="0">
                            <a:latin typeface="Cambria Math"/>
                          </a:rPr>
                        </m:ctrlPr>
                      </m:naryPr>
                      <m:sub/>
                      <m:sup/>
                      <m:e>
                        <m:r>
                          <m:rPr>
                            <m:nor/>
                          </m:rPr>
                          <a:rPr lang="en-GB" dirty="0" smtClean="0"/>
                          <m:t>Lu</m:t>
                        </m:r>
                      </m:e>
                    </m:nary>
                    <m:r>
                      <a:rPr lang="en-US" b="0" i="1" smtClean="0">
                        <a:latin typeface="Cambria Math"/>
                      </a:rPr>
                      <m:t>/</m:t>
                    </m:r>
                  </m:oMath>
                </a14:m>
                <a:r>
                  <a:rPr lang="en-GB" dirty="0" smtClean="0"/>
                  <a:t>Nu </a:t>
                </a:r>
              </a:p>
              <a:p>
                <a:r>
                  <a:rPr lang="en-GB" dirty="0" err="1"/>
                  <a:t>Lsm</a:t>
                </a:r>
                <a:r>
                  <a:rPr lang="en-GB" dirty="0"/>
                  <a:t> = Mean Stream Length </a:t>
                </a:r>
              </a:p>
              <a:p>
                <a14:m>
                  <m:oMath xmlns:m="http://schemas.openxmlformats.org/officeDocument/2006/math"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i="1" smtClean="0">
                            <a:latin typeface="Cambria Math"/>
                          </a:rPr>
                        </m:ctrlPr>
                      </m:naryPr>
                      <m:sub/>
                      <m:sup/>
                      <m:e>
                        <m:r>
                          <m:rPr>
                            <m:nor/>
                          </m:rPr>
                          <a:rPr lang="en-GB" dirty="0" smtClean="0"/>
                          <m:t>Lu</m:t>
                        </m:r>
                      </m:e>
                    </m:nary>
                  </m:oMath>
                </a14:m>
                <a:r>
                  <a:rPr lang="en-GB" dirty="0" smtClean="0"/>
                  <a:t> </a:t>
                </a:r>
                <a:r>
                  <a:rPr lang="en-GB" dirty="0"/>
                  <a:t>= Total stream length of order </a:t>
                </a:r>
                <a:r>
                  <a:rPr lang="en-GB" dirty="0" smtClean="0"/>
                  <a:t>u </a:t>
                </a:r>
                <a:endParaRPr lang="en-GB" dirty="0"/>
              </a:p>
              <a:p>
                <a:r>
                  <a:rPr lang="en-GB" dirty="0"/>
                  <a:t>Nu = Total number of stream segments of order </a:t>
                </a:r>
                <a:r>
                  <a:rPr lang="en-GB" dirty="0" smtClean="0"/>
                  <a:t>u 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 r="-1037" b="-12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9478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560</TotalTime>
  <Words>1125</Words>
  <Application>Microsoft Office PowerPoint</Application>
  <PresentationFormat>On-screen Show (4:3)</PresentationFormat>
  <Paragraphs>138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  GEOMORPHOLOGICAL PRINCIPLES  Drainage Basin Morphometry.  (Morphometric Variables interrelationships)</vt:lpstr>
      <vt:lpstr>PowerPoint Presentation</vt:lpstr>
      <vt:lpstr>Various variables </vt:lpstr>
      <vt:lpstr>The Morphometric features can be divided into three:</vt:lpstr>
      <vt:lpstr>1. Linear properties. </vt:lpstr>
      <vt:lpstr>Strahler and Shreve ordering</vt:lpstr>
      <vt:lpstr>Stream Number </vt:lpstr>
      <vt:lpstr>Stream length (Lu) </vt:lpstr>
      <vt:lpstr> Mean stream length </vt:lpstr>
      <vt:lpstr>Length ratio (Rl)</vt:lpstr>
      <vt:lpstr>Bifurcation Ratio (Rb) </vt:lpstr>
      <vt:lpstr>Example </vt:lpstr>
      <vt:lpstr>AERIAL PROPERTIES  a) Drainage Area(Au).</vt:lpstr>
      <vt:lpstr>c) Stream Frequency/Drainage frequency </vt:lpstr>
      <vt:lpstr>d) Drainage Texture. </vt:lpstr>
      <vt:lpstr>Circulatory and Elongation Ratio</vt:lpstr>
      <vt:lpstr>Basin Shape (Rf)</vt:lpstr>
      <vt:lpstr>Length of overland flow </vt:lpstr>
      <vt:lpstr>RELIEF ASPECT a) Basin Relief </vt:lpstr>
      <vt:lpstr>b) Relief ratio  </vt:lpstr>
      <vt:lpstr>Conclusion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 821 GEOMORPHOLOGICAL PRINCIPLES II  STATEMENT: There exists some correlation between various morphometric variables.  Task: investigate mathematically the relationship between the  Morphometric variables.</dc:title>
  <dc:creator>HP;Joshua M. Makewa</dc:creator>
  <cp:lastModifiedBy>Dr SUNEETH KUMAR</cp:lastModifiedBy>
  <cp:revision>35</cp:revision>
  <dcterms:created xsi:type="dcterms:W3CDTF">2018-10-06T02:17:00Z</dcterms:created>
  <dcterms:modified xsi:type="dcterms:W3CDTF">2024-04-27T07:01:05Z</dcterms:modified>
</cp:coreProperties>
</file>