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68" r:id="rId5"/>
    <p:sldId id="259" r:id="rId6"/>
    <p:sldId id="282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9" r:id="rId15"/>
    <p:sldId id="270" r:id="rId16"/>
    <p:sldId id="271" r:id="rId17"/>
    <p:sldId id="272" r:id="rId18"/>
    <p:sldId id="273" r:id="rId19"/>
    <p:sldId id="281" r:id="rId20"/>
    <p:sldId id="274" r:id="rId21"/>
    <p:sldId id="275" r:id="rId22"/>
    <p:sldId id="280" r:id="rId23"/>
    <p:sldId id="276" r:id="rId24"/>
    <p:sldId id="277" r:id="rId25"/>
    <p:sldId id="278" r:id="rId26"/>
    <p:sldId id="279" r:id="rId27"/>
  </p:sldIdLst>
  <p:sldSz cx="123444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8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762" y="48"/>
      </p:cViewPr>
      <p:guideLst>
        <p:guide orient="horz" pos="2160"/>
        <p:guide pos="388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F12260-202B-4471-A914-319AF071B8B8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42900" y="685800"/>
            <a:ext cx="61722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1CD819-CC67-4ED8-BA67-5E3C7A30D0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196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1CD819-CC67-4ED8-BA67-5E3C7A30D01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2584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0"/>
            <a:ext cx="3200400" cy="952500"/>
          </a:xfrm>
          <a:prstGeom prst="rect">
            <a:avLst/>
          </a:prstGeom>
        </p:spPr>
      </p:pic>
      <p:pic>
        <p:nvPicPr>
          <p:cNvPr id="9" name="Picture 2" descr="C:\Users\Admin\Desktop\NAACAlogo-1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1" y="17463"/>
            <a:ext cx="1066800" cy="88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8202" y="0"/>
            <a:ext cx="1066798" cy="89972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0" y="74915"/>
            <a:ext cx="1338262" cy="83948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0400" y="16285"/>
            <a:ext cx="1057275" cy="898115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0" y="6470276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5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228600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0"/>
            <a:ext cx="3200400" cy="952500"/>
          </a:xfrm>
          <a:prstGeom prst="rect">
            <a:avLst/>
          </a:prstGeom>
        </p:spPr>
      </p:pic>
      <p:pic>
        <p:nvPicPr>
          <p:cNvPr id="9" name="Picture 2" descr="C:\Users\Admin\Desktop\NAACAlogo-1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1" y="17463"/>
            <a:ext cx="1066800" cy="88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8202" y="0"/>
            <a:ext cx="1066798" cy="89972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0" y="74915"/>
            <a:ext cx="1338262" cy="83948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0400" y="16285"/>
            <a:ext cx="1057275" cy="898115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0" y="6470276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yogeshn_cg@atme.edu.in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hyperlink" Target="file:///C:\Users\YOGESH\Desktop\Yogesh%20N%20Profile_as%20on%2017.8.2024.pdf" TargetMode="External"/><Relationship Id="rId4" Type="http://schemas.openxmlformats.org/officeDocument/2006/relationships/hyperlink" Target="mailto:yogeshneelappa@gmail.com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29000" y="6454877"/>
            <a:ext cx="495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  <a:endParaRPr lang="en-US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6457890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YN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906000" y="6424099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1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7" name="Title 5"/>
          <p:cNvSpPr txBox="1">
            <a:spLocks/>
          </p:cNvSpPr>
          <p:nvPr/>
        </p:nvSpPr>
        <p:spPr>
          <a:xfrm>
            <a:off x="0" y="1752600"/>
            <a:ext cx="12344400" cy="928688"/>
          </a:xfrm>
          <a:prstGeom prst="rect">
            <a:avLst/>
          </a:prstGeom>
        </p:spPr>
        <p:txBody>
          <a:bodyPr vert="horz" lIns="109715" tIns="54858" rIns="109715" bIns="54858" rtlCol="0" anchor="ctr">
            <a:noAutofit/>
          </a:bodyPr>
          <a:lstStyle>
            <a:lvl1pPr algn="ctr" defTabSz="1201704" rtl="0" eaLnBrk="1" latinLnBrk="0" hangingPunct="1">
              <a:spcBef>
                <a:spcPct val="0"/>
              </a:spcBef>
              <a:buNone/>
              <a:defRPr sz="5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700" b="1" dirty="0" smtClean="0">
                <a:solidFill>
                  <a:srgbClr val="002060"/>
                </a:solidFill>
                <a:latin typeface="Cambria" pitchFamily="18" charset="0"/>
              </a:rPr>
              <a:t>Elements of Cyber Security – </a:t>
            </a:r>
            <a:r>
              <a:rPr lang="en-GB" sz="3700" b="1" dirty="0" smtClean="0">
                <a:solidFill>
                  <a:srgbClr val="D60093"/>
                </a:solidFill>
                <a:latin typeface="Cambria" pitchFamily="18" charset="0"/>
              </a:rPr>
              <a:t>BCY402</a:t>
            </a:r>
            <a:endParaRPr lang="en-US" b="1" dirty="0">
              <a:solidFill>
                <a:srgbClr val="D60093"/>
              </a:solidFill>
              <a:latin typeface="Cambria" pitchFamily="18" charset="0"/>
            </a:endParaRPr>
          </a:p>
        </p:txBody>
      </p:sp>
      <p:sp>
        <p:nvSpPr>
          <p:cNvPr id="8" name="Subtitle 6"/>
          <p:cNvSpPr txBox="1">
            <a:spLocks/>
          </p:cNvSpPr>
          <p:nvPr/>
        </p:nvSpPr>
        <p:spPr>
          <a:xfrm>
            <a:off x="6602732" y="3581400"/>
            <a:ext cx="5741668" cy="21336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buFont typeface="Wingdings" panose="05000000000000000000" pitchFamily="2" charset="2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450"/>
              </a:spcBef>
              <a:buFont typeface="Wingdings" panose="05000000000000000000" pitchFamily="2" charset="2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450"/>
              </a:spcBef>
              <a:buFont typeface="Wingdings" panose="05000000000000000000" pitchFamily="2" charset="2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450"/>
              </a:spcBef>
              <a:buFont typeface="Wingdings" panose="05000000000000000000" pitchFamily="2" charset="2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450"/>
              </a:spcBef>
              <a:buFont typeface="Wingdings" panose="05000000000000000000" pitchFamily="2" charset="2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Wingdings" panose="05000000000000000000" pitchFamily="2" charset="2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Wingdings" panose="05000000000000000000" pitchFamily="2" charset="2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Wingdings" panose="05000000000000000000" pitchFamily="2" charset="2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Wingdings" panose="05000000000000000000" pitchFamily="2" charset="2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50938" lvl="8" algn="l">
              <a:lnSpc>
                <a:spcPct val="15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Cambria" pitchFamily="18" charset="0"/>
              </a:rPr>
              <a:t> Course Coordinator:</a:t>
            </a:r>
          </a:p>
          <a:p>
            <a:pPr marL="1150938" lvl="8" algn="l">
              <a:lnSpc>
                <a:spcPct val="100000"/>
              </a:lnSpc>
            </a:pPr>
            <a:r>
              <a:rPr lang="en-US" sz="2000" b="1" dirty="0" smtClean="0">
                <a:solidFill>
                  <a:srgbClr val="002060"/>
                </a:solidFill>
                <a:latin typeface="Cambria" pitchFamily="18" charset="0"/>
              </a:rPr>
              <a:t>                      </a:t>
            </a:r>
            <a:r>
              <a:rPr lang="en-US" sz="2400" b="1" dirty="0" smtClean="0">
                <a:solidFill>
                  <a:srgbClr val="002060"/>
                </a:solidFill>
                <a:latin typeface="Cambria" pitchFamily="18" charset="0"/>
              </a:rPr>
              <a:t>Prof. Yogesh N</a:t>
            </a:r>
          </a:p>
          <a:p>
            <a:pPr marL="1150938" lvl="8" algn="l">
              <a:lnSpc>
                <a:spcPct val="100000"/>
              </a:lnSpc>
            </a:pPr>
            <a:r>
              <a:rPr lang="en-US" sz="2000" dirty="0" smtClean="0">
                <a:solidFill>
                  <a:srgbClr val="002060"/>
                </a:solidFill>
                <a:latin typeface="Cambria" pitchFamily="18" charset="0"/>
              </a:rPr>
              <a:t>                      </a:t>
            </a:r>
            <a:r>
              <a:rPr lang="en-US" sz="2100" i="1" dirty="0" smtClean="0">
                <a:solidFill>
                  <a:srgbClr val="D60093"/>
                </a:solidFill>
                <a:latin typeface="Cambria" pitchFamily="18" charset="0"/>
              </a:rPr>
              <a:t>Assistant Professor</a:t>
            </a:r>
          </a:p>
          <a:p>
            <a:pPr marL="1150938" lvl="8" algn="l">
              <a:lnSpc>
                <a:spcPct val="100000"/>
              </a:lnSpc>
            </a:pPr>
            <a:r>
              <a:rPr lang="en-US" sz="2100" i="1" dirty="0" smtClean="0">
                <a:solidFill>
                  <a:srgbClr val="D60093"/>
                </a:solidFill>
                <a:latin typeface="Cambria" pitchFamily="18" charset="0"/>
              </a:rPr>
              <a:t>                     Dept. of CSD</a:t>
            </a:r>
          </a:p>
          <a:p>
            <a:pPr marL="1150938" lvl="8" algn="l">
              <a:lnSpc>
                <a:spcPct val="100000"/>
              </a:lnSpc>
            </a:pPr>
            <a:r>
              <a:rPr lang="en-US" sz="2100" i="1" dirty="0">
                <a:solidFill>
                  <a:srgbClr val="D60093"/>
                </a:solidFill>
                <a:latin typeface="Cambria" pitchFamily="18" charset="0"/>
              </a:rPr>
              <a:t> </a:t>
            </a:r>
            <a:r>
              <a:rPr lang="en-US" sz="2100" i="1" dirty="0" smtClean="0">
                <a:solidFill>
                  <a:srgbClr val="D60093"/>
                </a:solidFill>
                <a:latin typeface="Cambria" pitchFamily="18" charset="0"/>
              </a:rPr>
              <a:t>                    ATMECE, Mysuru</a:t>
            </a:r>
          </a:p>
          <a:p>
            <a:pPr marL="1150938" lvl="8" algn="l">
              <a:lnSpc>
                <a:spcPct val="100000"/>
              </a:lnSpc>
            </a:pPr>
            <a:r>
              <a:rPr lang="en-US" sz="2100" i="1" dirty="0">
                <a:solidFill>
                  <a:srgbClr val="D60093"/>
                </a:solidFill>
                <a:latin typeface="Cambria" pitchFamily="18" charset="0"/>
              </a:rPr>
              <a:t> </a:t>
            </a:r>
            <a:r>
              <a:rPr lang="en-US" sz="2100" i="1" dirty="0" smtClean="0">
                <a:solidFill>
                  <a:srgbClr val="D60093"/>
                </a:solidFill>
                <a:latin typeface="Cambria" pitchFamily="18" charset="0"/>
              </a:rPr>
              <a:t>                                         </a:t>
            </a:r>
            <a:endParaRPr lang="en-US" sz="2100" b="1" i="1" dirty="0">
              <a:solidFill>
                <a:srgbClr val="D60093"/>
              </a:solidFill>
              <a:latin typeface="+mj-lt"/>
            </a:endParaRPr>
          </a:p>
        </p:txBody>
      </p:sp>
      <p:pic>
        <p:nvPicPr>
          <p:cNvPr id="1028" name="Picture 4" descr="Best Cybersecurity Practices for 2025: Expert Tip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328326"/>
            <a:ext cx="7086600" cy="2920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4300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29000" y="6454877"/>
            <a:ext cx="495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  <a:endParaRPr lang="en-US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6457890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YN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06000" y="6424099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Cambria" pitchFamily="18" charset="0"/>
              </a:rPr>
              <a:t>9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657600" y="990600"/>
            <a:ext cx="4914900" cy="533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  <a:latin typeface="Cambria" pitchFamily="18" charset="0"/>
              </a:rPr>
              <a:t>Suggested  Learning  Resources</a:t>
            </a:r>
            <a:endParaRPr lang="en-US" sz="2400" dirty="0"/>
          </a:p>
        </p:txBody>
      </p:sp>
      <p:sp>
        <p:nvSpPr>
          <p:cNvPr id="7" name="Rectangle 6"/>
          <p:cNvSpPr/>
          <p:nvPr/>
        </p:nvSpPr>
        <p:spPr>
          <a:xfrm>
            <a:off x="762000" y="1600200"/>
            <a:ext cx="112014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b="1" i="1" u="sng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Text Books</a:t>
            </a:r>
            <a:endParaRPr lang="en-US" sz="2000" i="1" u="sng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marL="574675" lvl="0" indent="-342900" algn="just">
              <a:buFont typeface="+mj-lt"/>
              <a:buAutoNum type="arabicPeriod"/>
            </a:pP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Cyber Security Essentials, James Graham, Richard Howard and Ryan </a:t>
            </a:r>
            <a:r>
              <a:rPr lang="en-US" sz="2000" i="1" dirty="0" err="1">
                <a:solidFill>
                  <a:srgbClr val="002060"/>
                </a:solidFill>
                <a:latin typeface="Bookman Old Style" panose="02050604050505020204" pitchFamily="18" charset="0"/>
              </a:rPr>
              <a:t>Otson</a:t>
            </a: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, CRC Press</a:t>
            </a: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.</a:t>
            </a:r>
            <a:endParaRPr lang="en-US" sz="2000" i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marL="574675" lvl="0" indent="-342900" algn="just">
              <a:buFont typeface="+mj-lt"/>
              <a:buAutoNum type="arabicPeriod"/>
            </a:pP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Introduction to Cyber Security, </a:t>
            </a:r>
            <a:r>
              <a:rPr lang="en-US" sz="2000" i="1" dirty="0" err="1">
                <a:solidFill>
                  <a:srgbClr val="002060"/>
                </a:solidFill>
                <a:latin typeface="Bookman Old Style" panose="02050604050505020204" pitchFamily="18" charset="0"/>
              </a:rPr>
              <a:t>Chwan-Hwa</a:t>
            </a: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(john) </a:t>
            </a:r>
            <a:r>
              <a:rPr lang="en-US" sz="2000" i="1" dirty="0" err="1">
                <a:solidFill>
                  <a:srgbClr val="002060"/>
                </a:solidFill>
                <a:latin typeface="Bookman Old Style" panose="02050604050505020204" pitchFamily="18" charset="0"/>
              </a:rPr>
              <a:t>Wu,J</a:t>
            </a: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. David Irwin, CRC Press </a:t>
            </a: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T&amp;F Group.</a:t>
            </a:r>
          </a:p>
          <a:p>
            <a:pPr marL="574675" lvl="0" indent="-342900" algn="just">
              <a:buFont typeface="+mj-lt"/>
              <a:buAutoNum type="arabicPeriod"/>
            </a:pP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Cryptography and Network Security - Principles and Practice: William Stallings, </a:t>
            </a: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Pearson Education.</a:t>
            </a:r>
            <a:endParaRPr lang="en-US" sz="2000" b="1" i="1" u="sng" dirty="0" smtClean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3882044"/>
            <a:ext cx="2349913" cy="2476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7800" y="3875512"/>
            <a:ext cx="2209800" cy="248303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96316" y="3846969"/>
            <a:ext cx="2419350" cy="248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844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29000" y="6454877"/>
            <a:ext cx="495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  <a:endParaRPr lang="en-US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6457890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YN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06000" y="6424099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10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390900" y="1066800"/>
            <a:ext cx="5562600" cy="533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Cambria" pitchFamily="18" charset="0"/>
              </a:rPr>
              <a:t>Course  Learning  Objectives (CLOs)</a:t>
            </a:r>
            <a:endParaRPr lang="en-US" sz="2400" dirty="0"/>
          </a:p>
        </p:txBody>
      </p:sp>
      <p:sp>
        <p:nvSpPr>
          <p:cNvPr id="8" name="Rectangle 7"/>
          <p:cNvSpPr/>
          <p:nvPr/>
        </p:nvSpPr>
        <p:spPr>
          <a:xfrm>
            <a:off x="762000" y="1752600"/>
            <a:ext cx="110490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This course will enable students </a:t>
            </a:r>
            <a:r>
              <a:rPr lang="en-US" sz="2000" b="1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to</a:t>
            </a:r>
          </a:p>
          <a:p>
            <a:pPr marL="804863" indent="-804863" algn="just">
              <a:lnSpc>
                <a:spcPct val="150000"/>
              </a:lnSpc>
              <a:tabLst>
                <a:tab pos="0" algn="l"/>
              </a:tabLst>
            </a:pP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CLO1</a:t>
            </a: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: To learn about concepts and different types of cyber crime and </a:t>
            </a: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mitigation</a:t>
            </a: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.</a:t>
            </a:r>
          </a:p>
          <a:p>
            <a:pPr marL="914400" indent="-914400" algn="just">
              <a:lnSpc>
                <a:spcPct val="150000"/>
              </a:lnSpc>
            </a:pP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CLO2</a:t>
            </a: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: To have an overview of the cyber security for Mobile Devices, Digital Payments, Email, Web and </a:t>
            </a: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Wireless networks</a:t>
            </a: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CLO3</a:t>
            </a: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: Introduction to basics of Cryptography.</a:t>
            </a:r>
          </a:p>
          <a:p>
            <a:pPr marL="736600" indent="-736600" algn="just">
              <a:lnSpc>
                <a:spcPct val="150000"/>
              </a:lnSpc>
            </a:pP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CLO4: </a:t>
            </a: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To study the defensive techniques against Cyber attacks.</a:t>
            </a:r>
          </a:p>
          <a:p>
            <a:pPr>
              <a:lnSpc>
                <a:spcPct val="150000"/>
              </a:lnSpc>
            </a:pPr>
            <a:endParaRPr lang="en-US" sz="2000" b="1" i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1778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29000" y="6454877"/>
            <a:ext cx="495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  <a:endParaRPr lang="en-US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6457890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YN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06000" y="6424099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11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676650" y="1066800"/>
            <a:ext cx="4991100" cy="533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Cambria" pitchFamily="18" charset="0"/>
              </a:rPr>
              <a:t>Course  Outcomes (COs)</a:t>
            </a:r>
            <a:endParaRPr lang="en-US" sz="2400" dirty="0"/>
          </a:p>
        </p:txBody>
      </p:sp>
      <p:sp>
        <p:nvSpPr>
          <p:cNvPr id="8" name="Rectangle 7"/>
          <p:cNvSpPr/>
          <p:nvPr/>
        </p:nvSpPr>
        <p:spPr>
          <a:xfrm>
            <a:off x="609600" y="1676400"/>
            <a:ext cx="115062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At the end of the course, the student will be able to:</a:t>
            </a:r>
          </a:p>
          <a:p>
            <a:pPr algn="just">
              <a:lnSpc>
                <a:spcPct val="150000"/>
              </a:lnSpc>
            </a:pP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CO1</a:t>
            </a: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: Understand the various types of cyber threats and attacks.</a:t>
            </a:r>
          </a:p>
          <a:p>
            <a:pPr algn="just">
              <a:lnSpc>
                <a:spcPct val="150000"/>
              </a:lnSpc>
            </a:pP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CO2</a:t>
            </a: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: Simulate various types of attacks. </a:t>
            </a:r>
          </a:p>
          <a:p>
            <a:pPr algn="just">
              <a:lnSpc>
                <a:spcPct val="150000"/>
              </a:lnSpc>
            </a:pP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CO3</a:t>
            </a: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: Explain various attacks and security aspects in Digital payment. </a:t>
            </a:r>
          </a:p>
          <a:p>
            <a:pPr algn="just">
              <a:lnSpc>
                <a:spcPct val="150000"/>
              </a:lnSpc>
            </a:pP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CO4</a:t>
            </a: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: Understand the various concepts in Email and web Security.</a:t>
            </a:r>
          </a:p>
          <a:p>
            <a:pPr marL="574675" indent="-574675" algn="just">
              <a:lnSpc>
                <a:spcPct val="150000"/>
              </a:lnSpc>
            </a:pP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CO5: </a:t>
            </a: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Understand basics concepts of Cryptography</a:t>
            </a: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.</a:t>
            </a:r>
          </a:p>
          <a:p>
            <a:pPr marL="574675" indent="-574675" algn="just">
              <a:lnSpc>
                <a:spcPct val="150000"/>
              </a:lnSpc>
            </a:pP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CO6</a:t>
            </a: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: </a:t>
            </a:r>
            <a:r>
              <a:rPr lang="en-US" sz="2000" i="1" dirty="0" err="1">
                <a:solidFill>
                  <a:srgbClr val="002060"/>
                </a:solidFill>
                <a:latin typeface="Bookman Old Style" panose="02050604050505020204" pitchFamily="18" charset="0"/>
              </a:rPr>
              <a:t>Analyse</a:t>
            </a: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 symmetric and asymmetric ciphers using </a:t>
            </a:r>
            <a:r>
              <a:rPr lang="en-US" sz="2000" i="1" dirty="0" err="1" smtClean="0">
                <a:solidFill>
                  <a:srgbClr val="002060"/>
                </a:solidFill>
                <a:latin typeface="Bookman Old Style" panose="02050604050505020204" pitchFamily="18" charset="0"/>
              </a:rPr>
              <a:t>Cryptool</a:t>
            </a: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.</a:t>
            </a:r>
            <a:endParaRPr lang="en-US" sz="2000" i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4253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29000" y="6454877"/>
            <a:ext cx="495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  <a:endParaRPr lang="en-US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6457890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YN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06000" y="6424099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12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676650" y="1066800"/>
            <a:ext cx="4991100" cy="533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Cambria" pitchFamily="18" charset="0"/>
              </a:rPr>
              <a:t>IPCC Course Structure</a:t>
            </a:r>
            <a:endParaRPr lang="en-US" sz="2400" dirty="0"/>
          </a:p>
        </p:txBody>
      </p:sp>
      <p:sp>
        <p:nvSpPr>
          <p:cNvPr id="7" name="Rectangle 6"/>
          <p:cNvSpPr/>
          <p:nvPr/>
        </p:nvSpPr>
        <p:spPr>
          <a:xfrm>
            <a:off x="762000" y="1752600"/>
            <a:ext cx="110490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IPCC stands for </a:t>
            </a:r>
            <a:r>
              <a:rPr lang="en-US" sz="2000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Integrated Professional Core Course</a:t>
            </a: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.</a:t>
            </a:r>
          </a:p>
          <a:p>
            <a:pPr marL="34290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Integration of both theory and practical in one course.</a:t>
            </a:r>
          </a:p>
          <a:p>
            <a:pPr marL="34290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Dedicated 40 hours (3 hours /week) and 20 hours (2 hours /week) is allotted in the integrated course.</a:t>
            </a:r>
          </a:p>
          <a:p>
            <a:pPr marL="34290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Each module in the course is connected with a laboratory component.</a:t>
            </a:r>
          </a:p>
          <a:p>
            <a:pPr marL="34290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To conduct Practical sessions, Kali </a:t>
            </a: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Linux is used </a:t>
            </a: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along with </a:t>
            </a:r>
            <a:r>
              <a:rPr lang="en-US" sz="2000" i="1" dirty="0" err="1">
                <a:solidFill>
                  <a:srgbClr val="002060"/>
                </a:solidFill>
                <a:latin typeface="Bookman Old Style" panose="02050604050505020204" pitchFamily="18" charset="0"/>
              </a:rPr>
              <a:t>Nmap</a:t>
            </a: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 tool, </a:t>
            </a:r>
            <a:r>
              <a:rPr lang="en-US" sz="2000" i="1" dirty="0" err="1" smtClean="0">
                <a:solidFill>
                  <a:srgbClr val="002060"/>
                </a:solidFill>
                <a:latin typeface="Bookman Old Style" panose="02050604050505020204" pitchFamily="18" charset="0"/>
              </a:rPr>
              <a:t>GoPhish</a:t>
            </a: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, Wireshark, </a:t>
            </a:r>
            <a:r>
              <a:rPr lang="en-US" sz="2000" i="1" dirty="0" err="1" smtClean="0">
                <a:solidFill>
                  <a:srgbClr val="002060"/>
                </a:solidFill>
                <a:latin typeface="Bookman Old Style" panose="02050604050505020204" pitchFamily="18" charset="0"/>
              </a:rPr>
              <a:t>BurpSuite</a:t>
            </a: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, </a:t>
            </a: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and </a:t>
            </a:r>
            <a:r>
              <a:rPr lang="en-US" sz="2000" i="1" dirty="0" err="1" smtClean="0">
                <a:solidFill>
                  <a:srgbClr val="002060"/>
                </a:solidFill>
                <a:latin typeface="Bookman Old Style" panose="02050604050505020204" pitchFamily="18" charset="0"/>
              </a:rPr>
              <a:t>Cryptool</a:t>
            </a: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. </a:t>
            </a:r>
            <a:endParaRPr lang="en-US" sz="2000" i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All software tools are available as an open </a:t>
            </a: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source softwares.</a:t>
            </a:r>
          </a:p>
          <a:p>
            <a:pPr>
              <a:lnSpc>
                <a:spcPct val="150000"/>
              </a:lnSpc>
            </a:pPr>
            <a:endParaRPr lang="en-US" sz="2000" b="1" i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2401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29000" y="6454877"/>
            <a:ext cx="495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  <a:endParaRPr lang="en-US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6457890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YN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06000" y="6424099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13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676650" y="1036937"/>
            <a:ext cx="4991100" cy="533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Cambria" pitchFamily="18" charset="0"/>
              </a:rPr>
              <a:t>Laboratory Component</a:t>
            </a:r>
            <a:endParaRPr lang="en-US" sz="240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6790596"/>
              </p:ext>
            </p:extLst>
          </p:nvPr>
        </p:nvGraphicFramePr>
        <p:xfrm>
          <a:off x="430776" y="1722275"/>
          <a:ext cx="11608824" cy="44499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32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15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662">
                <a:tc>
                  <a:txBody>
                    <a:bodyPr/>
                    <a:lstStyle/>
                    <a:p>
                      <a:pPr algn="ctr"/>
                      <a:r>
                        <a:rPr lang="en-US" sz="2000" i="1" dirty="0" smtClean="0">
                          <a:solidFill>
                            <a:schemeClr val="bg1"/>
                          </a:solidFill>
                          <a:latin typeface="Bookman Old Style" panose="02050604050505020204" pitchFamily="18" charset="0"/>
                        </a:rPr>
                        <a:t>Sl. No.</a:t>
                      </a:r>
                      <a:endParaRPr lang="en-US" sz="2000" i="1" dirty="0">
                        <a:solidFill>
                          <a:schemeClr val="bg1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i="1" u="none" strike="noStrike" kern="1200" baseline="0" dirty="0" smtClean="0">
                          <a:solidFill>
                            <a:schemeClr val="bg1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Experiments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258">
                <a:tc>
                  <a:txBody>
                    <a:bodyPr/>
                    <a:lstStyle/>
                    <a:p>
                      <a:pPr algn="ctr"/>
                      <a:r>
                        <a:rPr lang="en-US" sz="2000" i="1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</a:rPr>
                        <a:t>1</a:t>
                      </a:r>
                      <a:endParaRPr lang="en-US" sz="2000" i="1" dirty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i="1" u="none" strike="noStrike" kern="1200" baseline="0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Install Kali Linux and explore basic Linux commands and tools.</a:t>
                      </a:r>
                      <a:endParaRPr lang="en-US" sz="2000" i="1" dirty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4097">
                <a:tc>
                  <a:txBody>
                    <a:bodyPr/>
                    <a:lstStyle/>
                    <a:p>
                      <a:pPr algn="ctr"/>
                      <a:r>
                        <a:rPr lang="en-US" sz="2000" i="1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</a:rPr>
                        <a:t>2</a:t>
                      </a:r>
                      <a:endParaRPr lang="en-US" sz="2000" i="1" dirty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000" b="0" i="1" u="none" strike="noStrike" kern="1200" baseline="0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Perform basic network scanning using the </a:t>
                      </a:r>
                      <a:r>
                        <a:rPr lang="en-US" sz="2000" b="0" i="1" u="none" strike="noStrike" kern="1200" baseline="0" dirty="0" err="1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Nmap</a:t>
                      </a:r>
                      <a:r>
                        <a:rPr lang="en-US" sz="2000" b="0" i="1" u="none" strike="noStrike" kern="1200" baseline="0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 tool (</a:t>
                      </a:r>
                      <a:r>
                        <a:rPr lang="en-US" sz="2000" b="0" i="1" u="none" strike="noStrike" kern="1200" baseline="0" dirty="0" err="1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Zenmap</a:t>
                      </a:r>
                      <a:r>
                        <a:rPr lang="en-US" sz="2000" b="0" i="1" u="none" strike="noStrike" kern="1200" baseline="0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 on Windows). Identify services, open ports, active hosts, operating systems, and vulnerabilities.</a:t>
                      </a:r>
                      <a:endParaRPr lang="en-US" sz="2000" i="1" dirty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4097">
                <a:tc>
                  <a:txBody>
                    <a:bodyPr/>
                    <a:lstStyle/>
                    <a:p>
                      <a:pPr algn="ctr"/>
                      <a:r>
                        <a:rPr lang="en-US" sz="2000" i="1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</a:rPr>
                        <a:t>3</a:t>
                      </a:r>
                      <a:endParaRPr lang="en-US" sz="2000" i="1" dirty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i="1" u="none" strike="noStrike" kern="1200" baseline="0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Phishing simulations (Google, LUCY and </a:t>
                      </a:r>
                      <a:r>
                        <a:rPr lang="en-US" sz="2000" b="0" i="1" u="none" strike="noStrike" kern="1200" baseline="0" dirty="0" err="1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GoPhish</a:t>
                      </a:r>
                      <a:r>
                        <a:rPr lang="en-US" sz="2000" b="0" i="1" u="none" strike="noStrike" kern="1200" baseline="0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).</a:t>
                      </a:r>
                      <a:endParaRPr lang="en-US" sz="2000" i="1" dirty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4097">
                <a:tc>
                  <a:txBody>
                    <a:bodyPr/>
                    <a:lstStyle/>
                    <a:p>
                      <a:pPr algn="ctr"/>
                      <a:r>
                        <a:rPr lang="en-US" sz="2000" i="1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</a:rPr>
                        <a:t>4</a:t>
                      </a:r>
                      <a:endParaRPr lang="en-US" sz="2000" i="1" dirty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i="1" u="none" strike="noStrike" kern="1200" baseline="0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Packet analysis using Wireshark.</a:t>
                      </a:r>
                      <a:endParaRPr lang="en-US" sz="2000" i="1" dirty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4097">
                <a:tc>
                  <a:txBody>
                    <a:bodyPr/>
                    <a:lstStyle/>
                    <a:p>
                      <a:pPr algn="ctr"/>
                      <a:r>
                        <a:rPr lang="en-US" sz="2000" i="1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</a:rPr>
                        <a:t>5</a:t>
                      </a:r>
                      <a:endParaRPr lang="en-US" sz="2000" i="1" dirty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i="1" u="none" strike="noStrike" kern="1200" baseline="0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Perform SQL injection using </a:t>
                      </a:r>
                      <a:r>
                        <a:rPr lang="en-US" sz="2000" b="0" i="1" u="none" strike="noStrike" kern="1200" baseline="0" dirty="0" err="1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BurpSuite</a:t>
                      </a:r>
                      <a:r>
                        <a:rPr lang="en-US" sz="2000" b="0" i="1" u="none" strike="noStrike" kern="1200" baseline="0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.</a:t>
                      </a:r>
                      <a:endParaRPr lang="en-US" sz="2000" i="1" dirty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4097">
                <a:tc>
                  <a:txBody>
                    <a:bodyPr/>
                    <a:lstStyle/>
                    <a:p>
                      <a:pPr algn="ctr"/>
                      <a:r>
                        <a:rPr lang="en-US" sz="2000" i="1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</a:rPr>
                        <a:t>6</a:t>
                      </a:r>
                      <a:endParaRPr lang="en-US" sz="2000" i="1" dirty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i="1" u="none" strike="noStrike" kern="1200" baseline="0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Ransomware tabletop exercise on insider threat.</a:t>
                      </a:r>
                      <a:endParaRPr lang="en-US" sz="2000" i="1" dirty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4097">
                <a:tc>
                  <a:txBody>
                    <a:bodyPr/>
                    <a:lstStyle/>
                    <a:p>
                      <a:pPr algn="ctr"/>
                      <a:r>
                        <a:rPr lang="en-US" sz="2000" i="1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</a:rPr>
                        <a:t>7</a:t>
                      </a:r>
                      <a:endParaRPr lang="en-US" sz="2000" i="1" dirty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i="1" u="none" strike="noStrike" kern="1200" baseline="0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Crypt analysis of symmetric ciphers using </a:t>
                      </a:r>
                      <a:r>
                        <a:rPr lang="en-US" sz="2000" b="0" i="1" u="none" strike="noStrike" kern="1200" baseline="0" dirty="0" err="1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Cryptool</a:t>
                      </a:r>
                      <a:r>
                        <a:rPr lang="en-US" sz="2000" b="0" i="1" u="none" strike="noStrike" kern="1200" baseline="0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.</a:t>
                      </a:r>
                      <a:endParaRPr lang="en-US" sz="2000" i="1" dirty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7049">
                <a:tc>
                  <a:txBody>
                    <a:bodyPr/>
                    <a:lstStyle/>
                    <a:p>
                      <a:pPr algn="ctr"/>
                      <a:r>
                        <a:rPr lang="en-US" sz="2000" i="1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</a:rPr>
                        <a:t>8</a:t>
                      </a:r>
                      <a:endParaRPr lang="en-US" sz="2000" i="1" dirty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i="1" u="none" strike="noStrike" kern="1200" baseline="0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Crypt analysis of asymmetric ciphers using </a:t>
                      </a:r>
                      <a:r>
                        <a:rPr lang="en-US" sz="2000" b="0" i="1" u="none" strike="noStrike" kern="1200" baseline="0" dirty="0" err="1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Cryptool</a:t>
                      </a:r>
                      <a:r>
                        <a:rPr lang="en-US" sz="2000" b="0" i="1" u="none" strike="noStrike" kern="1200" baseline="0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07049">
                <a:tc>
                  <a:txBody>
                    <a:bodyPr/>
                    <a:lstStyle/>
                    <a:p>
                      <a:pPr algn="ctr"/>
                      <a:r>
                        <a:rPr lang="en-US" sz="2000" i="1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</a:rPr>
                        <a:t>9</a:t>
                      </a:r>
                      <a:endParaRPr lang="en-US" sz="2000" i="1" dirty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i="1" u="none" strike="noStrike" kern="1200" baseline="0" dirty="0" err="1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Pwning</a:t>
                      </a:r>
                      <a:r>
                        <a:rPr lang="en-US" sz="2000" b="0" i="1" u="none" strike="noStrike" kern="1200" baseline="0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 machines (</a:t>
                      </a:r>
                      <a:r>
                        <a:rPr lang="en-US" sz="2000" b="0" i="1" u="none" strike="noStrike" kern="1200" baseline="0" dirty="0" err="1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HackTheBox</a:t>
                      </a:r>
                      <a:r>
                        <a:rPr lang="en-US" sz="2000" b="0" i="1" u="none" strike="noStrike" kern="1200" baseline="0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). – Demonstration.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81868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7918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29000" y="6454877"/>
            <a:ext cx="495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  <a:endParaRPr lang="en-US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6457890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YN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06000" y="6424099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14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676650" y="1066800"/>
            <a:ext cx="4991100" cy="533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Cambria" pitchFamily="18" charset="0"/>
              </a:rPr>
              <a:t>Course  Assessment  Policy</a:t>
            </a:r>
            <a:endParaRPr lang="en-US" sz="2400" dirty="0"/>
          </a:p>
        </p:txBody>
      </p:sp>
      <p:sp>
        <p:nvSpPr>
          <p:cNvPr id="7" name="Rectangle 6"/>
          <p:cNvSpPr/>
          <p:nvPr/>
        </p:nvSpPr>
        <p:spPr>
          <a:xfrm>
            <a:off x="762000" y="1676400"/>
            <a:ext cx="11353800" cy="336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The weightage of Continuous Internal Evaluation (CIE) is 50% and for Semester End Exam (SEE) is 50%.</a:t>
            </a:r>
          </a:p>
          <a:p>
            <a:pPr marL="34290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The minimum passing mark for the CIE is </a:t>
            </a:r>
            <a:r>
              <a:rPr lang="en-US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40%</a:t>
            </a:r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 of the maximum marks (</a:t>
            </a:r>
            <a:r>
              <a:rPr lang="en-US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20 marks out of 50</a:t>
            </a:r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) and for </a:t>
            </a:r>
            <a:r>
              <a:rPr lang="en-US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the SEE </a:t>
            </a:r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minimum passing mark is </a:t>
            </a:r>
            <a:r>
              <a:rPr lang="en-US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35%</a:t>
            </a:r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 of the maximum marks (</a:t>
            </a:r>
            <a:r>
              <a:rPr lang="en-US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18 out of 50 marks</a:t>
            </a:r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). </a:t>
            </a:r>
            <a:endParaRPr lang="en-US" i="1" dirty="0" smtClean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A </a:t>
            </a:r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student shall </a:t>
            </a:r>
            <a:r>
              <a:rPr lang="en-US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be deemed </a:t>
            </a:r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to have satisfied the academic requirements and earned the credits allotted to each </a:t>
            </a:r>
            <a:r>
              <a:rPr lang="en-US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subject/course </a:t>
            </a:r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if the student secures a minimum of </a:t>
            </a:r>
            <a:r>
              <a:rPr lang="en-US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40%</a:t>
            </a:r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 (</a:t>
            </a:r>
            <a:r>
              <a:rPr lang="en-US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40 marks out of 100</a:t>
            </a:r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) in the sum total of the </a:t>
            </a:r>
            <a:r>
              <a:rPr lang="en-US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CIE (</a:t>
            </a:r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Continuous Internal Evaluation) and SEE (Semester End Examination) taken together.</a:t>
            </a:r>
            <a:endParaRPr lang="en-US" b="1" i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2044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29000" y="6454877"/>
            <a:ext cx="495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  <a:endParaRPr lang="en-US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6457890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YN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06000" y="6424099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15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676650" y="990600"/>
            <a:ext cx="4991100" cy="533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Cambria" pitchFamily="18" charset="0"/>
              </a:rPr>
              <a:t>Course  Assessment  Policy</a:t>
            </a:r>
            <a:endParaRPr lang="en-US" sz="2400" dirty="0"/>
          </a:p>
        </p:txBody>
      </p:sp>
      <p:sp>
        <p:nvSpPr>
          <p:cNvPr id="7" name="Rectangle 6"/>
          <p:cNvSpPr/>
          <p:nvPr/>
        </p:nvSpPr>
        <p:spPr>
          <a:xfrm>
            <a:off x="533400" y="1524000"/>
            <a:ext cx="11506200" cy="5031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CIE for the theory component of the IPCC (maximum marks 50)</a:t>
            </a:r>
          </a:p>
          <a:p>
            <a:pPr marL="80010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IPCC </a:t>
            </a:r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means practical portion integrated with the theory of the course.</a:t>
            </a:r>
          </a:p>
          <a:p>
            <a:pPr marL="80010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CIE </a:t>
            </a:r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marks for the theory component are </a:t>
            </a:r>
            <a:r>
              <a:rPr lang="en-US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25 marks </a:t>
            </a:r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and that for the practical component is </a:t>
            </a:r>
            <a:r>
              <a:rPr lang="en-US" b="1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25 marks</a:t>
            </a:r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.</a:t>
            </a:r>
          </a:p>
          <a:p>
            <a:pPr marL="80010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25 marks for the theory component are split into </a:t>
            </a:r>
            <a:r>
              <a:rPr lang="en-US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15 marks </a:t>
            </a:r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for two Internal Assessment Tests (Two Tests, each of 15 Marks with 01-hour duration, are to be conducted) and </a:t>
            </a:r>
            <a:r>
              <a:rPr lang="en-US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10 marks </a:t>
            </a:r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for other assessment </a:t>
            </a:r>
            <a:r>
              <a:rPr lang="en-US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methods. </a:t>
            </a:r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The first test at the end of 40-50% coverage of </a:t>
            </a:r>
            <a:r>
              <a:rPr lang="en-US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the syllabus </a:t>
            </a:r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and the second test after covering 85-90% of the syllabus.</a:t>
            </a:r>
          </a:p>
          <a:p>
            <a:pPr marL="80010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Scaled-down </a:t>
            </a:r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marks of the sum of two tests and other assessment methods will be CIE marks for </a:t>
            </a:r>
            <a:r>
              <a:rPr lang="en-US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the theory </a:t>
            </a:r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component of IPCC (that is for </a:t>
            </a:r>
            <a:r>
              <a:rPr lang="en-US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25 marks</a:t>
            </a:r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).</a:t>
            </a:r>
          </a:p>
          <a:p>
            <a:pPr marL="80010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The </a:t>
            </a:r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student has to secure </a:t>
            </a:r>
            <a:r>
              <a:rPr lang="en-US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40%</a:t>
            </a:r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 of </a:t>
            </a:r>
            <a:r>
              <a:rPr lang="en-US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25 marks </a:t>
            </a:r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to qualify in the CIE of the theory component of IPCC</a:t>
            </a:r>
            <a:r>
              <a:rPr lang="en-US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. (i.e., </a:t>
            </a:r>
            <a:r>
              <a:rPr lang="en-US" b="1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10 marks</a:t>
            </a:r>
            <a:r>
              <a:rPr lang="en-US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).</a:t>
            </a:r>
            <a:endParaRPr lang="en-US" b="1" i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4390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29000" y="6454877"/>
            <a:ext cx="495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  <a:endParaRPr lang="en-US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6457890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YN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06000" y="6424099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16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676650" y="914400"/>
            <a:ext cx="4991100" cy="533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Cambria" pitchFamily="18" charset="0"/>
              </a:rPr>
              <a:t>Course  Assessment  Policy</a:t>
            </a:r>
            <a:endParaRPr lang="en-US" sz="2400" dirty="0"/>
          </a:p>
        </p:txBody>
      </p:sp>
      <p:sp>
        <p:nvSpPr>
          <p:cNvPr id="7" name="Rectangle 6"/>
          <p:cNvSpPr/>
          <p:nvPr/>
        </p:nvSpPr>
        <p:spPr>
          <a:xfrm>
            <a:off x="533400" y="1524000"/>
            <a:ext cx="11582400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CIE for the practical component of the </a:t>
            </a:r>
            <a:r>
              <a:rPr lang="en-US" b="1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IPCC</a:t>
            </a:r>
            <a:endParaRPr lang="en-US" b="1" i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marL="800100" indent="-342900" algn="just">
              <a:spcAft>
                <a:spcPts val="600"/>
              </a:spcAft>
              <a:buFont typeface="Arial" pitchFamily="34" charset="0"/>
              <a:buChar char="•"/>
            </a:pPr>
            <a:r>
              <a:rPr lang="en-US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15 marks </a:t>
            </a:r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for the conduction of the experiment and preparation of laboratory record, and </a:t>
            </a:r>
            <a:r>
              <a:rPr lang="en-US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10 </a:t>
            </a:r>
            <a:r>
              <a:rPr lang="en-US" b="1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marks </a:t>
            </a:r>
            <a:r>
              <a:rPr lang="en-US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for </a:t>
            </a:r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the test to be conducted after the completion of all the laboratory sessions.</a:t>
            </a:r>
          </a:p>
          <a:p>
            <a:pPr marL="800100" indent="-342900" algn="just">
              <a:spcAft>
                <a:spcPts val="600"/>
              </a:spcAft>
              <a:buFont typeface="Arial" pitchFamily="34" charset="0"/>
              <a:buChar char="•"/>
            </a:pPr>
            <a:r>
              <a:rPr lang="en-US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On </a:t>
            </a:r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completion of every experiment/program in the laboratory, the students shall be </a:t>
            </a:r>
            <a:r>
              <a:rPr lang="en-US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evaluated including </a:t>
            </a:r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viva-voce and marks shall be awarded on the same day.</a:t>
            </a:r>
          </a:p>
          <a:p>
            <a:pPr marL="800100" indent="-342900" algn="just">
              <a:spcAft>
                <a:spcPts val="600"/>
              </a:spcAft>
              <a:buFont typeface="Arial" pitchFamily="34" charset="0"/>
              <a:buChar char="•"/>
            </a:pPr>
            <a:r>
              <a:rPr lang="en-US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The </a:t>
            </a:r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CIE marks awarded in the case of the Practical component shall be based on the </a:t>
            </a:r>
            <a:r>
              <a:rPr lang="en-US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continuous evaluation </a:t>
            </a:r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of the laboratory report. Each experiment report can be evaluated for </a:t>
            </a:r>
            <a:r>
              <a:rPr lang="en-US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10 marks</a:t>
            </a:r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. Marks </a:t>
            </a:r>
            <a:r>
              <a:rPr lang="en-US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of all </a:t>
            </a:r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experiments’ write-ups are added and scaled down to </a:t>
            </a:r>
            <a:r>
              <a:rPr lang="en-US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15 marks</a:t>
            </a:r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.</a:t>
            </a:r>
          </a:p>
          <a:p>
            <a:pPr marL="800100" indent="-342900" algn="just">
              <a:spcAft>
                <a:spcPts val="600"/>
              </a:spcAft>
              <a:buFont typeface="Arial" pitchFamily="34" charset="0"/>
              <a:buChar char="•"/>
            </a:pPr>
            <a:r>
              <a:rPr lang="en-US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The </a:t>
            </a:r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laboratory test </a:t>
            </a:r>
            <a:r>
              <a:rPr lang="en-US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(duration 02/03 hours) </a:t>
            </a:r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after completion of all the experiments shall </a:t>
            </a:r>
            <a:r>
              <a:rPr lang="en-US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be conducted </a:t>
            </a:r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for </a:t>
            </a:r>
            <a:r>
              <a:rPr lang="en-US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50 marks </a:t>
            </a:r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and scaled down to </a:t>
            </a:r>
            <a:r>
              <a:rPr lang="en-US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10 marks</a:t>
            </a:r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.</a:t>
            </a:r>
          </a:p>
          <a:p>
            <a:pPr marL="800100" indent="-342900" algn="just">
              <a:spcAft>
                <a:spcPts val="600"/>
              </a:spcAft>
              <a:buFont typeface="Arial" pitchFamily="34" charset="0"/>
              <a:buChar char="•"/>
            </a:pPr>
            <a:r>
              <a:rPr lang="en-US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Scaled-down </a:t>
            </a:r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marks of write-up evaluations and tests added will be CIE marks for the </a:t>
            </a:r>
            <a:r>
              <a:rPr lang="en-US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laboratory component </a:t>
            </a:r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of IPCC for </a:t>
            </a:r>
            <a:r>
              <a:rPr lang="en-US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25 marks</a:t>
            </a:r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.</a:t>
            </a:r>
          </a:p>
          <a:p>
            <a:pPr marL="800100" indent="-342900" algn="just">
              <a:spcAft>
                <a:spcPts val="600"/>
              </a:spcAft>
              <a:buFont typeface="Arial" pitchFamily="34" charset="0"/>
              <a:buChar char="•"/>
            </a:pPr>
            <a:r>
              <a:rPr lang="en-US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The </a:t>
            </a:r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student has to secure </a:t>
            </a:r>
            <a:r>
              <a:rPr lang="en-US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40%</a:t>
            </a:r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 of </a:t>
            </a:r>
            <a:r>
              <a:rPr lang="en-US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25 marks </a:t>
            </a:r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to qualify in the CIE of the practical component of </a:t>
            </a:r>
            <a:r>
              <a:rPr lang="en-US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the IPCC. (i.e., </a:t>
            </a:r>
            <a:r>
              <a:rPr lang="en-US" b="1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10 marks</a:t>
            </a:r>
            <a:r>
              <a:rPr lang="en-US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).</a:t>
            </a:r>
            <a:endParaRPr lang="en-US" b="1" i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36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29000" y="6454877"/>
            <a:ext cx="495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  <a:endParaRPr lang="en-US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6457890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YN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06000" y="6424099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17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676650" y="1066800"/>
            <a:ext cx="4991100" cy="533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Cambria" pitchFamily="18" charset="0"/>
              </a:rPr>
              <a:t>Course  Assessment  Policy</a:t>
            </a:r>
            <a:endParaRPr lang="en-US" sz="2400" dirty="0"/>
          </a:p>
        </p:txBody>
      </p:sp>
      <p:sp>
        <p:nvSpPr>
          <p:cNvPr id="7" name="Rectangle 6"/>
          <p:cNvSpPr/>
          <p:nvPr/>
        </p:nvSpPr>
        <p:spPr>
          <a:xfrm>
            <a:off x="533400" y="1694051"/>
            <a:ext cx="11582400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SEE for IPCC</a:t>
            </a:r>
          </a:p>
          <a:p>
            <a:pPr marL="800100" indent="-342900" algn="just">
              <a:buFont typeface="Arial" pitchFamily="34" charset="0"/>
              <a:buChar char="•"/>
            </a:pPr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Theory SEE will be conducted by University as per the scheduled timetable, with common </a:t>
            </a:r>
            <a:r>
              <a:rPr lang="en-US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question papers </a:t>
            </a:r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for the course </a:t>
            </a:r>
            <a:r>
              <a:rPr lang="en-US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(duration 03 hours</a:t>
            </a:r>
            <a:r>
              <a:rPr lang="en-US" b="1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)</a:t>
            </a:r>
            <a:r>
              <a:rPr lang="en-US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.</a:t>
            </a:r>
            <a:endParaRPr lang="en-US" i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marL="1312863" indent="-457200" algn="just">
              <a:buFont typeface="+mj-lt"/>
              <a:buAutoNum type="arabicPeriod"/>
            </a:pPr>
            <a:r>
              <a:rPr lang="en-US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The </a:t>
            </a:r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question paper will have ten questions. Each question is set for </a:t>
            </a:r>
            <a:r>
              <a:rPr lang="en-US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20 marks</a:t>
            </a:r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.</a:t>
            </a:r>
          </a:p>
          <a:p>
            <a:pPr marL="1312863" indent="-457200" algn="just">
              <a:buFont typeface="+mj-lt"/>
              <a:buAutoNum type="arabicPeriod"/>
            </a:pPr>
            <a:r>
              <a:rPr lang="en-US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There </a:t>
            </a:r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will be 2 questions from each module. Each of the two questions under a module (with </a:t>
            </a:r>
            <a:r>
              <a:rPr lang="en-US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a maximum </a:t>
            </a:r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of 3 sub-questions), </a:t>
            </a:r>
            <a:r>
              <a:rPr lang="en-US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should have a mix of topics </a:t>
            </a:r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under that module.</a:t>
            </a:r>
          </a:p>
          <a:p>
            <a:pPr marL="1312863" indent="-457200" algn="just">
              <a:buFont typeface="+mj-lt"/>
              <a:buAutoNum type="arabicPeriod"/>
            </a:pPr>
            <a:r>
              <a:rPr lang="en-US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The </a:t>
            </a:r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students have to answer 5 full questions, selecting one full question from each module.</a:t>
            </a:r>
          </a:p>
          <a:p>
            <a:pPr marL="1312863" indent="-457200" algn="just">
              <a:buFont typeface="+mj-lt"/>
              <a:buAutoNum type="arabicPeriod"/>
            </a:pPr>
            <a:r>
              <a:rPr lang="en-US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Marks </a:t>
            </a:r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scored by the student shall be proportionally scaled down to </a:t>
            </a:r>
            <a:r>
              <a:rPr lang="en-US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50 </a:t>
            </a:r>
            <a:r>
              <a:rPr lang="en-US" b="1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Marks.</a:t>
            </a:r>
            <a:endParaRPr lang="en-US" b="1" i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marL="800100" indent="-342900" algn="just">
              <a:buFont typeface="Arial" pitchFamily="34" charset="0"/>
              <a:buChar char="•"/>
            </a:pPr>
            <a:endParaRPr lang="en-US" i="1" dirty="0" smtClean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marL="800100" indent="-342900" algn="just">
              <a:buFont typeface="Arial" pitchFamily="34" charset="0"/>
              <a:buChar char="•"/>
            </a:pPr>
            <a:r>
              <a:rPr lang="en-US" b="1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The </a:t>
            </a:r>
            <a:r>
              <a:rPr lang="en-US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theory portion of the IPCC shall be for both CIE and SEE, whereas the practical portion </a:t>
            </a:r>
            <a:r>
              <a:rPr lang="en-US" b="1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will have </a:t>
            </a:r>
            <a:r>
              <a:rPr lang="en-US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a CIE component only. Questions mentioned in the SEE paper may include questions </a:t>
            </a:r>
            <a:r>
              <a:rPr lang="en-US" b="1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from the </a:t>
            </a:r>
            <a:r>
              <a:rPr lang="en-US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practical component.</a:t>
            </a:r>
          </a:p>
        </p:txBody>
      </p:sp>
    </p:spTree>
    <p:extLst>
      <p:ext uri="{BB962C8B-B14F-4D97-AF65-F5344CB8AC3E}">
        <p14:creationId xmlns:p14="http://schemas.microsoft.com/office/powerpoint/2010/main" val="997394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29000" y="6454877"/>
            <a:ext cx="495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  <a:endParaRPr lang="en-US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6457890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YN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06000" y="6424099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18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676650" y="1066800"/>
            <a:ext cx="4991100" cy="533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  <a:latin typeface="Cambria" pitchFamily="18" charset="0"/>
              </a:rPr>
              <a:t>Cyber Security Tools</a:t>
            </a:r>
            <a:endParaRPr lang="en-US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0" y="1752600"/>
            <a:ext cx="4991100" cy="470227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7800" y="2598788"/>
            <a:ext cx="3962400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587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29000" y="6454877"/>
            <a:ext cx="495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  <a:endParaRPr lang="en-US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6457890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YN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06000" y="6424099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2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714750" y="1143000"/>
            <a:ext cx="4914900" cy="533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rgbClr val="002060"/>
                </a:solidFill>
                <a:latin typeface="Cambria" pitchFamily="18" charset="0"/>
              </a:rPr>
              <a:t>Course Instructor Profile</a:t>
            </a:r>
            <a:r>
              <a:rPr lang="en-US" sz="2400" dirty="0" smtClean="0"/>
              <a:t> </a:t>
            </a:r>
            <a:endParaRPr lang="en-US" sz="2400" dirty="0"/>
          </a:p>
        </p:txBody>
      </p:sp>
      <p:pic>
        <p:nvPicPr>
          <p:cNvPr id="6" name="Picture 2" descr="E:\Department\Editorial\Faculty photos\Yogesh N (Photo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41439" y="2221173"/>
            <a:ext cx="2209800" cy="23508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7417293"/>
              </p:ext>
            </p:extLst>
          </p:nvPr>
        </p:nvGraphicFramePr>
        <p:xfrm>
          <a:off x="3657600" y="2133600"/>
          <a:ext cx="7391400" cy="3216345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745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46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1859">
                <a:tc gridSpan="2"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Cambria" pitchFamily="18" charset="0"/>
                        </a:rPr>
                        <a:t>Prof. Yogesh N</a:t>
                      </a:r>
                      <a:endParaRPr lang="en-US" sz="2400" dirty="0">
                        <a:solidFill>
                          <a:schemeClr val="bg1"/>
                        </a:solidFill>
                        <a:latin typeface="Cambria" pitchFamily="18" charset="0"/>
                      </a:endParaRPr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1859">
                <a:tc>
                  <a:txBody>
                    <a:bodyPr/>
                    <a:lstStyle/>
                    <a:p>
                      <a:r>
                        <a:rPr lang="en-US" sz="1900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Designation</a:t>
                      </a:r>
                      <a:endParaRPr lang="en-US" sz="1900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900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Assistant </a:t>
                      </a:r>
                      <a:r>
                        <a:rPr lang="en-US" sz="1900" baseline="0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 Professor</a:t>
                      </a:r>
                      <a:endParaRPr lang="en-US" sz="1900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1859">
                <a:tc>
                  <a:txBody>
                    <a:bodyPr/>
                    <a:lstStyle/>
                    <a:p>
                      <a:r>
                        <a:rPr lang="en-US" sz="1900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Qualification</a:t>
                      </a:r>
                      <a:endParaRPr lang="en-US" sz="1900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900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B.E, MTech., PGDAC, (</a:t>
                      </a:r>
                      <a:r>
                        <a:rPr lang="en-US" sz="1900" dirty="0" err="1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Ph.D</a:t>
                      </a:r>
                      <a:r>
                        <a:rPr lang="en-US" sz="1900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)</a:t>
                      </a:r>
                      <a:endParaRPr lang="en-US" sz="1900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1859">
                <a:tc>
                  <a:txBody>
                    <a:bodyPr/>
                    <a:lstStyle/>
                    <a:p>
                      <a:r>
                        <a:rPr lang="en-US" sz="1900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Email Id</a:t>
                      </a:r>
                      <a:endParaRPr lang="en-US" sz="1900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900" dirty="0" smtClean="0">
                          <a:solidFill>
                            <a:srgbClr val="002060"/>
                          </a:solidFill>
                          <a:latin typeface="Cambria" pitchFamily="18" charset="0"/>
                          <a:hlinkClick r:id="rId3"/>
                        </a:rPr>
                        <a:t>yogeshn_cg@atme.edu.in</a:t>
                      </a:r>
                      <a:endParaRPr lang="en-US" sz="1900" dirty="0" smtClean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  <a:p>
                      <a:r>
                        <a:rPr lang="en-US" sz="1900" dirty="0" smtClean="0">
                          <a:solidFill>
                            <a:srgbClr val="002060"/>
                          </a:solidFill>
                          <a:latin typeface="Cambria" pitchFamily="18" charset="0"/>
                          <a:hlinkClick r:id="rId4"/>
                        </a:rPr>
                        <a:t>yogeshneelappa.atme@gmail.com</a:t>
                      </a:r>
                      <a:r>
                        <a:rPr lang="en-US" sz="1900" baseline="0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 </a:t>
                      </a:r>
                      <a:endParaRPr lang="en-US" sz="1900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1859">
                <a:tc>
                  <a:txBody>
                    <a:bodyPr/>
                    <a:lstStyle/>
                    <a:p>
                      <a:r>
                        <a:rPr lang="en-US" sz="1900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Contact Number</a:t>
                      </a:r>
                      <a:endParaRPr lang="en-US" sz="1900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900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9663170150</a:t>
                      </a:r>
                      <a:endParaRPr lang="en-US" sz="1900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504">
                <a:tc>
                  <a:txBody>
                    <a:bodyPr/>
                    <a:lstStyle/>
                    <a:p>
                      <a:r>
                        <a:rPr lang="en-US" sz="1900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Office hours</a:t>
                      </a:r>
                      <a:endParaRPr lang="en-US" sz="1900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900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9am – 5pm</a:t>
                      </a:r>
                      <a:endParaRPr lang="en-US" sz="1900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1504">
                <a:tc>
                  <a:txBody>
                    <a:bodyPr/>
                    <a:lstStyle/>
                    <a:p>
                      <a:r>
                        <a:rPr lang="en-US" sz="1900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Virtual Office hours</a:t>
                      </a:r>
                      <a:endParaRPr lang="en-US" sz="1900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900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6pm – 8pm</a:t>
                      </a:r>
                      <a:endParaRPr lang="en-US" sz="1900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4876800" y="5717745"/>
            <a:ext cx="17620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solidFill>
                  <a:srgbClr val="FF0000"/>
                </a:solidFill>
                <a:latin typeface="Baskerville Old Face" panose="02020602080505020303" pitchFamily="18" charset="0"/>
                <a:hlinkClick r:id="rId5" action="ppaction://hlinkfile"/>
              </a:rPr>
              <a:t>Yogesh</a:t>
            </a:r>
            <a:r>
              <a:rPr lang="en-US" dirty="0">
                <a:solidFill>
                  <a:srgbClr val="FF0000"/>
                </a:solidFill>
                <a:latin typeface="Baskerville Old Face" panose="02020602080505020303" pitchFamily="18" charset="0"/>
                <a:hlinkClick r:id="rId5" action="ppaction://hlinkfile"/>
              </a:rPr>
              <a:t> N </a:t>
            </a:r>
            <a:r>
              <a:rPr lang="en-US" dirty="0" smtClean="0">
                <a:solidFill>
                  <a:srgbClr val="FF0000"/>
                </a:solidFill>
                <a:latin typeface="Baskerville Old Face" panose="02020602080505020303" pitchFamily="18" charset="0"/>
                <a:hlinkClick r:id="rId5" action="ppaction://hlinkfile"/>
              </a:rPr>
              <a:t>Profile</a:t>
            </a:r>
            <a:endParaRPr lang="en-US" dirty="0">
              <a:solidFill>
                <a:srgbClr val="FF0000"/>
              </a:solidFill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9768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29000" y="6454877"/>
            <a:ext cx="495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  <a:endParaRPr lang="en-US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6457890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YN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06000" y="6424099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18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676650" y="1066800"/>
            <a:ext cx="4991100" cy="533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  <a:latin typeface="Cambria" pitchFamily="18" charset="0"/>
              </a:rPr>
              <a:t>Applications</a:t>
            </a:r>
            <a:endParaRPr lang="en-US" sz="2400" dirty="0"/>
          </a:p>
        </p:txBody>
      </p:sp>
      <p:sp>
        <p:nvSpPr>
          <p:cNvPr id="8" name="Rectangle 7"/>
          <p:cNvSpPr/>
          <p:nvPr/>
        </p:nvSpPr>
        <p:spPr>
          <a:xfrm>
            <a:off x="762000" y="1752600"/>
            <a:ext cx="110490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i="1" dirty="0" smtClean="0">
                <a:solidFill>
                  <a:srgbClr val="002060"/>
                </a:solidFill>
                <a:latin typeface="Cambria" pitchFamily="18" charset="0"/>
              </a:rPr>
              <a:t>Key applications of Cyber Security in Daily life</a:t>
            </a:r>
          </a:p>
          <a:p>
            <a:pPr marL="973138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en-US" sz="2000" i="1" dirty="0" smtClean="0">
                <a:solidFill>
                  <a:srgbClr val="002060"/>
                </a:solidFill>
                <a:latin typeface="Cambria" pitchFamily="18" charset="0"/>
              </a:rPr>
              <a:t>Protecting Personal Information</a:t>
            </a:r>
          </a:p>
          <a:p>
            <a:pPr marL="973138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en-US" sz="2000" i="1" dirty="0" smtClean="0">
                <a:solidFill>
                  <a:srgbClr val="002060"/>
                </a:solidFill>
                <a:latin typeface="Cambria" pitchFamily="18" charset="0"/>
              </a:rPr>
              <a:t>Securing Online Transactions</a:t>
            </a:r>
          </a:p>
          <a:p>
            <a:pPr marL="973138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en-US" sz="2000" i="1" dirty="0" smtClean="0">
                <a:solidFill>
                  <a:srgbClr val="002060"/>
                </a:solidFill>
                <a:latin typeface="Cambria" pitchFamily="18" charset="0"/>
              </a:rPr>
              <a:t>Safe Internet Browsing</a:t>
            </a:r>
          </a:p>
          <a:p>
            <a:pPr marL="973138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en-US" sz="2000" i="1" dirty="0" smtClean="0">
                <a:solidFill>
                  <a:srgbClr val="002060"/>
                </a:solidFill>
                <a:latin typeface="Cambria" pitchFamily="18" charset="0"/>
              </a:rPr>
              <a:t>Protecting Devices and Smart Home Systems</a:t>
            </a:r>
          </a:p>
          <a:p>
            <a:pPr marL="973138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en-US" sz="2000" i="1" dirty="0" smtClean="0">
                <a:solidFill>
                  <a:srgbClr val="002060"/>
                </a:solidFill>
                <a:latin typeface="Cambria" pitchFamily="18" charset="0"/>
              </a:rPr>
              <a:t>Email Security</a:t>
            </a:r>
          </a:p>
          <a:p>
            <a:pPr marL="973138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en-US" sz="2000" i="1" dirty="0" smtClean="0">
                <a:solidFill>
                  <a:srgbClr val="002060"/>
                </a:solidFill>
                <a:latin typeface="Cambria" pitchFamily="18" charset="0"/>
              </a:rPr>
              <a:t>Social Media Security</a:t>
            </a:r>
          </a:p>
          <a:p>
            <a:pPr marL="973138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en-US" sz="2000" i="1" dirty="0" smtClean="0">
                <a:solidFill>
                  <a:srgbClr val="002060"/>
                </a:solidFill>
                <a:latin typeface="Cambria" pitchFamily="18" charset="0"/>
              </a:rPr>
              <a:t>Securing Work-from-Home Environments</a:t>
            </a:r>
          </a:p>
          <a:p>
            <a:pPr marL="973138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en-US" sz="2000" i="1" dirty="0" smtClean="0">
                <a:solidFill>
                  <a:srgbClr val="002060"/>
                </a:solidFill>
                <a:latin typeface="Cambria" pitchFamily="18" charset="0"/>
              </a:rPr>
              <a:t>Child Online Safety</a:t>
            </a:r>
            <a:endParaRPr lang="en-US" sz="2000" i="1" dirty="0">
              <a:solidFill>
                <a:srgbClr val="002060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9382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29000" y="6454877"/>
            <a:ext cx="495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  <a:endParaRPr lang="en-US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6457890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YN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06000" y="6424099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19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676650" y="1066800"/>
            <a:ext cx="4991100" cy="533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  <a:latin typeface="Cambria" pitchFamily="18" charset="0"/>
              </a:rPr>
              <a:t>Industries Associated </a:t>
            </a:r>
            <a:endParaRPr lang="en-US" sz="2400" dirty="0"/>
          </a:p>
        </p:txBody>
      </p:sp>
      <p:sp>
        <p:nvSpPr>
          <p:cNvPr id="8" name="Rectangle 7"/>
          <p:cNvSpPr/>
          <p:nvPr/>
        </p:nvSpPr>
        <p:spPr>
          <a:xfrm>
            <a:off x="762000" y="1752600"/>
            <a:ext cx="52578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73138" indent="-457200" algn="just">
              <a:buFont typeface="+mj-lt"/>
              <a:buAutoNum type="arabicPeriod"/>
            </a:pPr>
            <a:r>
              <a:rPr lang="en-US" sz="2000" i="1" dirty="0" smtClean="0">
                <a:solidFill>
                  <a:srgbClr val="002060"/>
                </a:solidFill>
                <a:latin typeface="Cambria" pitchFamily="18" charset="0"/>
              </a:rPr>
              <a:t>Fortinet</a:t>
            </a:r>
          </a:p>
          <a:p>
            <a:pPr marL="973138" indent="-457200" algn="just">
              <a:buFont typeface="+mj-lt"/>
              <a:buAutoNum type="arabicPeriod"/>
            </a:pPr>
            <a:r>
              <a:rPr lang="en-US" sz="2000" i="1" dirty="0" smtClean="0">
                <a:solidFill>
                  <a:srgbClr val="002060"/>
                </a:solidFill>
                <a:latin typeface="Cambria" pitchFamily="18" charset="0"/>
              </a:rPr>
              <a:t>Check Point</a:t>
            </a:r>
          </a:p>
          <a:p>
            <a:pPr marL="973138" indent="-457200" algn="just">
              <a:buFont typeface="+mj-lt"/>
              <a:buAutoNum type="arabicPeriod"/>
            </a:pPr>
            <a:r>
              <a:rPr lang="en-US" sz="2000" i="1" dirty="0" smtClean="0">
                <a:solidFill>
                  <a:srgbClr val="002060"/>
                </a:solidFill>
                <a:latin typeface="Cambria" pitchFamily="18" charset="0"/>
              </a:rPr>
              <a:t>Palo Alto Networks</a:t>
            </a:r>
          </a:p>
          <a:p>
            <a:pPr marL="973138" indent="-457200" algn="just">
              <a:buFont typeface="+mj-lt"/>
              <a:buAutoNum type="arabicPeriod"/>
            </a:pPr>
            <a:r>
              <a:rPr lang="en-US" sz="2000" i="1" dirty="0" smtClean="0">
                <a:solidFill>
                  <a:srgbClr val="002060"/>
                </a:solidFill>
                <a:latin typeface="Cambria" pitchFamily="18" charset="0"/>
              </a:rPr>
              <a:t>Cisco</a:t>
            </a:r>
          </a:p>
          <a:p>
            <a:pPr marL="973138" indent="-457200" algn="just">
              <a:buFont typeface="+mj-lt"/>
              <a:buAutoNum type="arabicPeriod"/>
            </a:pPr>
            <a:r>
              <a:rPr lang="en-US" sz="2000" i="1" dirty="0" err="1" smtClean="0">
                <a:solidFill>
                  <a:srgbClr val="002060"/>
                </a:solidFill>
                <a:latin typeface="Cambria" pitchFamily="18" charset="0"/>
              </a:rPr>
              <a:t>CrowdStrike</a:t>
            </a:r>
            <a:endParaRPr lang="en-US" sz="2000" i="1" dirty="0" smtClean="0">
              <a:solidFill>
                <a:srgbClr val="002060"/>
              </a:solidFill>
              <a:latin typeface="Cambria" pitchFamily="18" charset="0"/>
            </a:endParaRPr>
          </a:p>
          <a:p>
            <a:pPr marL="973138" indent="-457200" algn="just">
              <a:buFont typeface="+mj-lt"/>
              <a:buAutoNum type="arabicPeriod"/>
            </a:pPr>
            <a:r>
              <a:rPr lang="en-US" sz="2000" i="1" dirty="0" smtClean="0">
                <a:solidFill>
                  <a:srgbClr val="002060"/>
                </a:solidFill>
                <a:latin typeface="Cambria" pitchFamily="18" charset="0"/>
              </a:rPr>
              <a:t>McAfee</a:t>
            </a:r>
          </a:p>
          <a:p>
            <a:pPr marL="973138" indent="-457200" algn="just">
              <a:buFont typeface="+mj-lt"/>
              <a:buAutoNum type="arabicPeriod"/>
            </a:pPr>
            <a:r>
              <a:rPr lang="en-US" sz="2000" i="1" dirty="0" smtClean="0">
                <a:solidFill>
                  <a:srgbClr val="002060"/>
                </a:solidFill>
                <a:latin typeface="Cambria" pitchFamily="18" charset="0"/>
              </a:rPr>
              <a:t>Trend Micro</a:t>
            </a:r>
          </a:p>
          <a:p>
            <a:pPr marL="973138" indent="-457200" algn="just">
              <a:buFont typeface="+mj-lt"/>
              <a:buAutoNum type="arabicPeriod"/>
            </a:pPr>
            <a:r>
              <a:rPr lang="en-US" sz="2000" i="1" dirty="0" err="1" smtClean="0">
                <a:solidFill>
                  <a:srgbClr val="002060"/>
                </a:solidFill>
                <a:latin typeface="Cambria" pitchFamily="18" charset="0"/>
              </a:rPr>
              <a:t>Zscaler</a:t>
            </a:r>
            <a:endParaRPr lang="en-US" sz="2000" i="1" dirty="0" smtClean="0">
              <a:solidFill>
                <a:srgbClr val="002060"/>
              </a:solidFill>
              <a:latin typeface="Cambria" pitchFamily="18" charset="0"/>
            </a:endParaRPr>
          </a:p>
          <a:p>
            <a:pPr marL="973138" indent="-457200" algn="just">
              <a:buFont typeface="+mj-lt"/>
              <a:buAutoNum type="arabicPeriod"/>
            </a:pPr>
            <a:r>
              <a:rPr lang="en-US" sz="2000" i="1" dirty="0" err="1" smtClean="0">
                <a:solidFill>
                  <a:srgbClr val="002060"/>
                </a:solidFill>
                <a:latin typeface="Cambria" pitchFamily="18" charset="0"/>
              </a:rPr>
              <a:t>Darktrace</a:t>
            </a:r>
            <a:endParaRPr lang="en-US" sz="2000" i="1" dirty="0" smtClean="0">
              <a:solidFill>
                <a:srgbClr val="002060"/>
              </a:solidFill>
              <a:latin typeface="Cambria" pitchFamily="18" charset="0"/>
            </a:endParaRPr>
          </a:p>
          <a:p>
            <a:pPr marL="973138" indent="-457200" algn="just">
              <a:buFont typeface="+mj-lt"/>
              <a:buAutoNum type="arabicPeriod"/>
            </a:pPr>
            <a:r>
              <a:rPr lang="en-US" sz="2000" i="1" dirty="0" smtClean="0">
                <a:solidFill>
                  <a:srgbClr val="002060"/>
                </a:solidFill>
                <a:latin typeface="Cambria" pitchFamily="18" charset="0"/>
              </a:rPr>
              <a:t>Rapid7</a:t>
            </a:r>
          </a:p>
          <a:p>
            <a:pPr marL="973138" indent="-457200" algn="just">
              <a:buFont typeface="+mj-lt"/>
              <a:buAutoNum type="arabicPeriod"/>
            </a:pPr>
            <a:r>
              <a:rPr lang="en-US" sz="2000" i="1" dirty="0" err="1" smtClean="0">
                <a:solidFill>
                  <a:srgbClr val="002060"/>
                </a:solidFill>
                <a:latin typeface="Cambria" pitchFamily="18" charset="0"/>
              </a:rPr>
              <a:t>Proofpoint</a:t>
            </a:r>
            <a:endParaRPr lang="en-US" sz="2000" i="1" dirty="0" smtClean="0">
              <a:solidFill>
                <a:srgbClr val="002060"/>
              </a:solidFill>
              <a:latin typeface="Cambria" pitchFamily="18" charset="0"/>
            </a:endParaRPr>
          </a:p>
          <a:p>
            <a:pPr marL="973138" indent="-457200" algn="just">
              <a:buFont typeface="+mj-lt"/>
              <a:buAutoNum type="arabicPeriod"/>
            </a:pPr>
            <a:r>
              <a:rPr lang="en-US" sz="2000" i="1" dirty="0" smtClean="0">
                <a:solidFill>
                  <a:srgbClr val="002060"/>
                </a:solidFill>
                <a:latin typeface="Cambria" pitchFamily="18" charset="0"/>
              </a:rPr>
              <a:t>Sophos</a:t>
            </a:r>
          </a:p>
          <a:p>
            <a:pPr marL="973138" indent="-457200" algn="just">
              <a:buFont typeface="+mj-lt"/>
              <a:buAutoNum type="arabicPeriod"/>
            </a:pPr>
            <a:r>
              <a:rPr lang="en-US" sz="2000" i="1" dirty="0" smtClean="0">
                <a:solidFill>
                  <a:srgbClr val="002060"/>
                </a:solidFill>
                <a:latin typeface="Cambria" pitchFamily="18" charset="0"/>
              </a:rPr>
              <a:t>Symantec</a:t>
            </a:r>
          </a:p>
          <a:p>
            <a:pPr marL="973138" indent="-457200" algn="just">
              <a:buFont typeface="+mj-lt"/>
              <a:buAutoNum type="arabicPeriod"/>
            </a:pPr>
            <a:r>
              <a:rPr lang="en-US" sz="2000" i="1" dirty="0" smtClean="0">
                <a:solidFill>
                  <a:srgbClr val="002060"/>
                </a:solidFill>
                <a:latin typeface="Cambria" pitchFamily="18" charset="0"/>
              </a:rPr>
              <a:t>Microsoft </a:t>
            </a:r>
          </a:p>
          <a:p>
            <a:pPr marL="973138" indent="-457200" algn="just">
              <a:buFont typeface="+mj-lt"/>
              <a:buAutoNum type="arabicPeriod"/>
            </a:pPr>
            <a:r>
              <a:rPr lang="en-US" sz="2000" i="1" dirty="0" err="1" smtClean="0">
                <a:solidFill>
                  <a:srgbClr val="002060"/>
                </a:solidFill>
                <a:latin typeface="Cambria" pitchFamily="18" charset="0"/>
              </a:rPr>
              <a:t>Okta</a:t>
            </a:r>
            <a:endParaRPr lang="en-US" sz="2000" i="1" dirty="0">
              <a:solidFill>
                <a:srgbClr val="002060"/>
              </a:solidFill>
              <a:latin typeface="Cambria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477000" y="1752600"/>
            <a:ext cx="52578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73138" indent="-457200" algn="just">
              <a:buFont typeface="+mj-lt"/>
              <a:buAutoNum type="arabicPeriod" startAt="16"/>
            </a:pPr>
            <a:r>
              <a:rPr lang="en-US" sz="2000" i="1" dirty="0" smtClean="0">
                <a:solidFill>
                  <a:srgbClr val="002060"/>
                </a:solidFill>
                <a:latin typeface="Cambria" pitchFamily="18" charset="0"/>
              </a:rPr>
              <a:t>Siemens</a:t>
            </a:r>
          </a:p>
          <a:p>
            <a:pPr marL="973138" indent="-457200" algn="just">
              <a:buFont typeface="+mj-lt"/>
              <a:buAutoNum type="arabicPeriod" startAt="16"/>
            </a:pPr>
            <a:r>
              <a:rPr lang="en-US" sz="2000" i="1" dirty="0" smtClean="0">
                <a:solidFill>
                  <a:srgbClr val="002060"/>
                </a:solidFill>
                <a:latin typeface="Cambria" pitchFamily="18" charset="0"/>
              </a:rPr>
              <a:t>IBM</a:t>
            </a:r>
          </a:p>
          <a:p>
            <a:pPr marL="973138" indent="-457200" algn="just">
              <a:buFont typeface="+mj-lt"/>
              <a:buAutoNum type="arabicPeriod" startAt="16"/>
            </a:pPr>
            <a:r>
              <a:rPr lang="en-US" sz="2000" i="1" dirty="0" smtClean="0">
                <a:solidFill>
                  <a:srgbClr val="002060"/>
                </a:solidFill>
                <a:latin typeface="Cambria" pitchFamily="18" charset="0"/>
              </a:rPr>
              <a:t>Broadcom Inc.</a:t>
            </a:r>
          </a:p>
          <a:p>
            <a:pPr marL="973138" indent="-457200" algn="just">
              <a:buFont typeface="+mj-lt"/>
              <a:buAutoNum type="arabicPeriod" startAt="16"/>
            </a:pPr>
            <a:r>
              <a:rPr lang="en-US" sz="2000" i="1" dirty="0" err="1" smtClean="0">
                <a:solidFill>
                  <a:srgbClr val="002060"/>
                </a:solidFill>
                <a:latin typeface="Cambria" pitchFamily="18" charset="0"/>
              </a:rPr>
              <a:t>Cloudflare</a:t>
            </a:r>
            <a:endParaRPr lang="en-US" sz="2000" i="1" dirty="0" smtClean="0">
              <a:solidFill>
                <a:srgbClr val="002060"/>
              </a:solidFill>
              <a:latin typeface="Cambria" pitchFamily="18" charset="0"/>
            </a:endParaRPr>
          </a:p>
          <a:p>
            <a:pPr marL="973138" indent="-457200" algn="just">
              <a:buFont typeface="+mj-lt"/>
              <a:buAutoNum type="arabicPeriod" startAt="16"/>
            </a:pPr>
            <a:r>
              <a:rPr lang="en-US" sz="2000" i="1" dirty="0" err="1" smtClean="0">
                <a:solidFill>
                  <a:srgbClr val="002060"/>
                </a:solidFill>
                <a:latin typeface="Cambria" pitchFamily="18" charset="0"/>
              </a:rPr>
              <a:t>CyberArk</a:t>
            </a:r>
            <a:endParaRPr lang="en-US" sz="2000" i="1" dirty="0" smtClean="0">
              <a:solidFill>
                <a:srgbClr val="002060"/>
              </a:solidFill>
              <a:latin typeface="Cambria" pitchFamily="18" charset="0"/>
            </a:endParaRPr>
          </a:p>
          <a:p>
            <a:pPr marL="973138" indent="-457200" algn="just">
              <a:buFont typeface="+mj-lt"/>
              <a:buAutoNum type="arabicPeriod" startAt="16"/>
            </a:pPr>
            <a:r>
              <a:rPr lang="en-US" sz="2000" i="1" dirty="0" err="1" smtClean="0">
                <a:solidFill>
                  <a:srgbClr val="002060"/>
                </a:solidFill>
                <a:latin typeface="Cambria" pitchFamily="18" charset="0"/>
              </a:rPr>
              <a:t>Cybereason</a:t>
            </a:r>
            <a:endParaRPr lang="en-US" sz="2000" i="1" dirty="0" smtClean="0">
              <a:solidFill>
                <a:srgbClr val="002060"/>
              </a:solidFill>
              <a:latin typeface="Cambria" pitchFamily="18" charset="0"/>
            </a:endParaRPr>
          </a:p>
          <a:p>
            <a:pPr marL="973138" indent="-457200" algn="just">
              <a:buFont typeface="+mj-lt"/>
              <a:buAutoNum type="arabicPeriod" startAt="16"/>
            </a:pPr>
            <a:r>
              <a:rPr lang="en-US" sz="2000" i="1" dirty="0" smtClean="0">
                <a:solidFill>
                  <a:srgbClr val="002060"/>
                </a:solidFill>
                <a:latin typeface="Cambria" pitchFamily="18" charset="0"/>
              </a:rPr>
              <a:t>Gen Digital</a:t>
            </a:r>
          </a:p>
          <a:p>
            <a:pPr marL="973138" indent="-457200" algn="just">
              <a:buFont typeface="+mj-lt"/>
              <a:buAutoNum type="arabicPeriod" startAt="16"/>
            </a:pPr>
            <a:r>
              <a:rPr lang="en-US" sz="2000" i="1" dirty="0" smtClean="0">
                <a:solidFill>
                  <a:srgbClr val="002060"/>
                </a:solidFill>
                <a:latin typeface="Cambria" pitchFamily="18" charset="0"/>
              </a:rPr>
              <a:t>Barracuda Networks</a:t>
            </a:r>
          </a:p>
          <a:p>
            <a:pPr marL="973138" indent="-457200" algn="just">
              <a:buFont typeface="+mj-lt"/>
              <a:buAutoNum type="arabicPeriod" startAt="16"/>
            </a:pPr>
            <a:r>
              <a:rPr lang="en-US" sz="2000" i="1" dirty="0" smtClean="0">
                <a:solidFill>
                  <a:srgbClr val="002060"/>
                </a:solidFill>
                <a:latin typeface="Cambria" pitchFamily="18" charset="0"/>
              </a:rPr>
              <a:t>Arctic Wolf Networks</a:t>
            </a:r>
          </a:p>
          <a:p>
            <a:pPr marL="973138" indent="-457200" algn="just">
              <a:buFont typeface="+mj-lt"/>
              <a:buAutoNum type="arabicPeriod" startAt="16"/>
            </a:pPr>
            <a:r>
              <a:rPr lang="en-US" sz="2000" i="1" dirty="0" smtClean="0">
                <a:solidFill>
                  <a:srgbClr val="002060"/>
                </a:solidFill>
                <a:latin typeface="Cambria" pitchFamily="18" charset="0"/>
              </a:rPr>
              <a:t>Tenable Inc.</a:t>
            </a:r>
          </a:p>
          <a:p>
            <a:pPr marL="973138" indent="-457200" algn="just">
              <a:buFont typeface="+mj-lt"/>
              <a:buAutoNum type="arabicPeriod" startAt="16"/>
            </a:pPr>
            <a:r>
              <a:rPr lang="en-US" sz="2000" i="1" dirty="0" err="1" smtClean="0">
                <a:solidFill>
                  <a:srgbClr val="002060"/>
                </a:solidFill>
                <a:latin typeface="Cambria" pitchFamily="18" charset="0"/>
              </a:rPr>
              <a:t>SentinelOne</a:t>
            </a:r>
            <a:endParaRPr lang="en-US" sz="2000" i="1" dirty="0" smtClean="0">
              <a:solidFill>
                <a:srgbClr val="002060"/>
              </a:solidFill>
              <a:latin typeface="Cambria" pitchFamily="18" charset="0"/>
            </a:endParaRPr>
          </a:p>
          <a:p>
            <a:pPr marL="973138" indent="-457200" algn="just">
              <a:buFont typeface="+mj-lt"/>
              <a:buAutoNum type="arabicPeriod" startAt="16"/>
            </a:pPr>
            <a:r>
              <a:rPr lang="en-US" sz="2000" i="1" dirty="0" err="1" smtClean="0">
                <a:solidFill>
                  <a:srgbClr val="002060"/>
                </a:solidFill>
                <a:latin typeface="Cambria" pitchFamily="18" charset="0"/>
              </a:rPr>
              <a:t>Deepwatch</a:t>
            </a:r>
            <a:endParaRPr lang="en-US" sz="2000" i="1" dirty="0" smtClean="0">
              <a:solidFill>
                <a:srgbClr val="002060"/>
              </a:solidFill>
              <a:latin typeface="Cambria" pitchFamily="18" charset="0"/>
            </a:endParaRPr>
          </a:p>
          <a:p>
            <a:pPr marL="973138" indent="-457200" algn="just">
              <a:buFont typeface="+mj-lt"/>
              <a:buAutoNum type="arabicPeriod" startAt="16"/>
            </a:pPr>
            <a:r>
              <a:rPr lang="en-US" sz="2000" i="1" dirty="0" smtClean="0">
                <a:solidFill>
                  <a:srgbClr val="002060"/>
                </a:solidFill>
                <a:latin typeface="Cambria" pitchFamily="18" charset="0"/>
              </a:rPr>
              <a:t>Duo Security</a:t>
            </a:r>
          </a:p>
          <a:p>
            <a:pPr marL="973138" indent="-457200" algn="just">
              <a:buFont typeface="+mj-lt"/>
              <a:buAutoNum type="arabicPeriod" startAt="16"/>
            </a:pPr>
            <a:r>
              <a:rPr lang="en-US" sz="2000" i="1" dirty="0" smtClean="0">
                <a:solidFill>
                  <a:srgbClr val="002060"/>
                </a:solidFill>
                <a:latin typeface="Cambria" pitchFamily="18" charset="0"/>
              </a:rPr>
              <a:t>Red Canary</a:t>
            </a:r>
          </a:p>
          <a:p>
            <a:pPr marL="973138" indent="-457200" algn="just">
              <a:buFont typeface="+mj-lt"/>
              <a:buAutoNum type="arabicPeriod" startAt="16"/>
            </a:pPr>
            <a:r>
              <a:rPr lang="en-US" sz="2000" i="1" dirty="0" smtClean="0">
                <a:solidFill>
                  <a:srgbClr val="002060"/>
                </a:solidFill>
                <a:latin typeface="Cambria" pitchFamily="18" charset="0"/>
              </a:rPr>
              <a:t>Huntress</a:t>
            </a:r>
          </a:p>
        </p:txBody>
      </p:sp>
    </p:spTree>
    <p:extLst>
      <p:ext uri="{BB962C8B-B14F-4D97-AF65-F5344CB8AC3E}">
        <p14:creationId xmlns:p14="http://schemas.microsoft.com/office/powerpoint/2010/main" val="264646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29000" y="6454877"/>
            <a:ext cx="495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  <a:endParaRPr lang="en-US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6457890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YN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06000" y="6424099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19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676650" y="1066800"/>
            <a:ext cx="4991100" cy="533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  <a:latin typeface="Cambria" pitchFamily="18" charset="0"/>
              </a:rPr>
              <a:t>Companies Associated </a:t>
            </a:r>
            <a:endParaRPr lang="en-US" sz="2400" dirty="0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630979"/>
            <a:ext cx="5105400" cy="2597607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4038600"/>
            <a:ext cx="5410200" cy="219551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0300" y="2577667"/>
            <a:ext cx="6210300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215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29000" y="6454877"/>
            <a:ext cx="495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  <a:endParaRPr lang="en-US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6457890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YN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06000" y="6424099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20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676650" y="1066800"/>
            <a:ext cx="4991100" cy="533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Cambria" pitchFamily="18" charset="0"/>
              </a:rPr>
              <a:t>Summary</a:t>
            </a:r>
            <a:endParaRPr lang="en-US" sz="2400" dirty="0"/>
          </a:p>
        </p:txBody>
      </p:sp>
      <p:sp>
        <p:nvSpPr>
          <p:cNvPr id="8" name="Rectangle 7"/>
          <p:cNvSpPr/>
          <p:nvPr/>
        </p:nvSpPr>
        <p:spPr>
          <a:xfrm>
            <a:off x="762000" y="1752600"/>
            <a:ext cx="110490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In </a:t>
            </a: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today’s session,  you all have gone through  the following  topics</a:t>
            </a:r>
          </a:p>
          <a:p>
            <a:pPr marL="103505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Introduction to the C</a:t>
            </a: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ourse</a:t>
            </a:r>
          </a:p>
          <a:p>
            <a:pPr marL="103505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Importance of the Course</a:t>
            </a:r>
            <a:endParaRPr lang="en-US" sz="2000" i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marL="103505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Course Objectives and Outcomes</a:t>
            </a:r>
          </a:p>
          <a:p>
            <a:pPr marL="103505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Course </a:t>
            </a: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Syllabus</a:t>
            </a:r>
          </a:p>
          <a:p>
            <a:pPr marL="103505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About IPCC</a:t>
            </a:r>
            <a:endParaRPr lang="en-US" sz="2000" i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marL="103505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Course </a:t>
            </a: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Assessment Policy</a:t>
            </a:r>
          </a:p>
          <a:p>
            <a:pPr marL="103505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Applications  (on a nutshell)</a:t>
            </a:r>
          </a:p>
          <a:p>
            <a:pPr marL="103505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Associated Industries/Organizations </a:t>
            </a:r>
          </a:p>
        </p:txBody>
      </p:sp>
    </p:spTree>
    <p:extLst>
      <p:ext uri="{BB962C8B-B14F-4D97-AF65-F5344CB8AC3E}">
        <p14:creationId xmlns:p14="http://schemas.microsoft.com/office/powerpoint/2010/main" val="3899908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29000" y="6454877"/>
            <a:ext cx="495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  <a:endParaRPr lang="en-US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6457890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YN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06000" y="6424099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21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676650" y="1066800"/>
            <a:ext cx="4991100" cy="533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Cambria" pitchFamily="18" charset="0"/>
              </a:rPr>
              <a:t>Discussion  and  Interaction</a:t>
            </a:r>
            <a:endParaRPr lang="en-US" sz="2400" dirty="0"/>
          </a:p>
        </p:txBody>
      </p:sp>
      <p:pic>
        <p:nvPicPr>
          <p:cNvPr id="2050" name="Picture 2" descr="Pin on Quick Saves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399" y="1981200"/>
            <a:ext cx="4382729" cy="419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4206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29000" y="6454877"/>
            <a:ext cx="495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  <a:endParaRPr lang="en-US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6457890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YN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06000" y="6424099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22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676650" y="1066800"/>
            <a:ext cx="4991100" cy="533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Cambria" pitchFamily="18" charset="0"/>
              </a:rPr>
              <a:t>Topics  for  Next  Session</a:t>
            </a:r>
            <a:endParaRPr lang="en-US" sz="2400" dirty="0"/>
          </a:p>
        </p:txBody>
      </p:sp>
      <p:sp>
        <p:nvSpPr>
          <p:cNvPr id="8" name="Rectangle 7"/>
          <p:cNvSpPr/>
          <p:nvPr/>
        </p:nvSpPr>
        <p:spPr>
          <a:xfrm>
            <a:off x="762000" y="1905000"/>
            <a:ext cx="11049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b="1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Module 1 </a:t>
            </a:r>
            <a:endParaRPr lang="en-US" sz="2000" b="1" i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marL="1198563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Basic Cyber Security </a:t>
            </a: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Concepts</a:t>
            </a:r>
          </a:p>
          <a:p>
            <a:pPr marL="1198563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Layers </a:t>
            </a: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of security</a:t>
            </a:r>
          </a:p>
        </p:txBody>
      </p:sp>
    </p:spTree>
    <p:extLst>
      <p:ext uri="{BB962C8B-B14F-4D97-AF65-F5344CB8AC3E}">
        <p14:creationId xmlns:p14="http://schemas.microsoft.com/office/powerpoint/2010/main" val="1899130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29000" y="6454877"/>
            <a:ext cx="495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  <a:endParaRPr lang="en-US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6457890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YN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06000" y="6424099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23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6" name="AutoShape 4" descr="Motivational Quotes for Student Excellence: 50 Powerful [FREE] Inspiration  Templat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0" name="Picture 2" descr="Employee Cybersecurity Awareness Package (free download)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084387"/>
            <a:ext cx="5661378" cy="318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7600" y="2290761"/>
            <a:ext cx="4152472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170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29000" y="6454877"/>
            <a:ext cx="495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  <a:endParaRPr lang="en-US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6457890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YN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06000" y="6424099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3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714750" y="1066800"/>
            <a:ext cx="4914900" cy="533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rgbClr val="002060"/>
                </a:solidFill>
                <a:latin typeface="Cambria" pitchFamily="18" charset="0"/>
              </a:rPr>
              <a:t>Course </a:t>
            </a:r>
            <a:r>
              <a:rPr lang="en-GB" sz="2400" b="1" dirty="0" smtClean="0">
                <a:solidFill>
                  <a:srgbClr val="002060"/>
                </a:solidFill>
                <a:latin typeface="Cambria" pitchFamily="18" charset="0"/>
              </a:rPr>
              <a:t>Overview</a:t>
            </a:r>
            <a:r>
              <a:rPr lang="en-US" sz="2400" dirty="0" smtClean="0"/>
              <a:t> </a:t>
            </a:r>
            <a:endParaRPr lang="en-US" sz="2400" dirty="0"/>
          </a:p>
        </p:txBody>
      </p:sp>
      <p:sp>
        <p:nvSpPr>
          <p:cNvPr id="6" name="Rectangle 5"/>
          <p:cNvSpPr/>
          <p:nvPr/>
        </p:nvSpPr>
        <p:spPr>
          <a:xfrm>
            <a:off x="685800" y="1828800"/>
            <a:ext cx="1127760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Arial" pitchFamily="34" charset="0"/>
              <a:buChar char="•"/>
            </a:pP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A course on Elements of Cyber Security typically introduces fundamental concepts, principles and practices to protect digital assets from cyber threats. </a:t>
            </a:r>
          </a:p>
          <a:p>
            <a:pPr marL="457200" indent="-457200" algn="just">
              <a:buFont typeface="Arial" pitchFamily="34" charset="0"/>
              <a:buChar char="•"/>
            </a:pPr>
            <a:endParaRPr lang="en-US" sz="2000" i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marL="457200" indent="-457200" algn="just">
              <a:buFont typeface="Arial" pitchFamily="34" charset="0"/>
              <a:buChar char="•"/>
            </a:pP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This course provides an introduction to cyber security covering key topics such as cyber threats, vulnerabilities, cryptography, network security and best practices for securing digital systems. </a:t>
            </a:r>
          </a:p>
          <a:p>
            <a:pPr marL="457200" indent="-457200" algn="just">
              <a:buFont typeface="Arial" pitchFamily="34" charset="0"/>
              <a:buChar char="•"/>
            </a:pPr>
            <a:endParaRPr lang="en-US" sz="2000" i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marL="457200" indent="-457200" algn="just">
              <a:buFont typeface="Arial" pitchFamily="34" charset="0"/>
              <a:buChar char="•"/>
            </a:pP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It is designed for beginners who want to understand the essential components of cyber security.</a:t>
            </a:r>
          </a:p>
          <a:p>
            <a:pPr marL="457200" indent="-457200" algn="just">
              <a:buFont typeface="Arial" pitchFamily="34" charset="0"/>
              <a:buChar char="•"/>
            </a:pPr>
            <a:endParaRPr lang="en-US" sz="2000" i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marL="457200" indent="-457200" algn="just">
              <a:buFont typeface="Arial" pitchFamily="34" charset="0"/>
              <a:buChar char="•"/>
            </a:pP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Studying a cyber security course is a great choice for those interested in technology, security and problem solving. It offers job security, high salaries and a chance to make a real impact in protecting digital assets.</a:t>
            </a:r>
            <a:endParaRPr lang="en-US" sz="2000" i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455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29000" y="6454877"/>
            <a:ext cx="495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  <a:endParaRPr lang="en-US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6457890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YN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06000" y="6424099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Cambria" pitchFamily="18" charset="0"/>
              </a:rPr>
              <a:t>4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714750" y="1066800"/>
            <a:ext cx="4914900" cy="533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rgbClr val="002060"/>
                </a:solidFill>
                <a:latin typeface="Cambria" pitchFamily="18" charset="0"/>
              </a:rPr>
              <a:t>Course </a:t>
            </a:r>
            <a:r>
              <a:rPr lang="en-GB" sz="2400" b="1" dirty="0" smtClean="0">
                <a:solidFill>
                  <a:srgbClr val="002060"/>
                </a:solidFill>
                <a:latin typeface="Cambria" pitchFamily="18" charset="0"/>
              </a:rPr>
              <a:t>Overview</a:t>
            </a:r>
            <a:r>
              <a:rPr lang="en-US" sz="2400" dirty="0" smtClean="0"/>
              <a:t> </a:t>
            </a:r>
            <a:endParaRPr lang="en-US" sz="24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0812" y="1752600"/>
            <a:ext cx="7062788" cy="4671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878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29000" y="6454877"/>
            <a:ext cx="495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  <a:endParaRPr lang="en-US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6457890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YN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06000" y="6424099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Cambria" pitchFamily="18" charset="0"/>
              </a:rPr>
              <a:t>5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714750" y="990600"/>
            <a:ext cx="4914900" cy="533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 smtClean="0">
                <a:solidFill>
                  <a:srgbClr val="002060"/>
                </a:solidFill>
                <a:latin typeface="Cambria" pitchFamily="18" charset="0"/>
              </a:rPr>
              <a:t>Why this Course?</a:t>
            </a:r>
            <a:r>
              <a:rPr lang="en-US" sz="2400" dirty="0" smtClean="0"/>
              <a:t> </a:t>
            </a:r>
            <a:endParaRPr lang="en-US" sz="2400" dirty="0"/>
          </a:p>
        </p:txBody>
      </p:sp>
      <p:sp>
        <p:nvSpPr>
          <p:cNvPr id="8" name="Rectangle 7"/>
          <p:cNvSpPr/>
          <p:nvPr/>
        </p:nvSpPr>
        <p:spPr>
          <a:xfrm>
            <a:off x="838200" y="1694795"/>
            <a:ext cx="112014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i="1" dirty="0" smtClean="0">
                <a:solidFill>
                  <a:srgbClr val="002060"/>
                </a:solidFill>
                <a:latin typeface="Bookman Old Style" pitchFamily="18" charset="0"/>
              </a:rPr>
              <a:t>Cyber security is a critical field in today’s digital world, where cyber threats are increasing rapidly. </a:t>
            </a:r>
          </a:p>
          <a:p>
            <a:pPr algn="just"/>
            <a:endParaRPr lang="en-US" sz="2000" i="1" dirty="0">
              <a:solidFill>
                <a:srgbClr val="002060"/>
              </a:solidFill>
              <a:latin typeface="Bookman Old Style" pitchFamily="18" charset="0"/>
            </a:endParaRPr>
          </a:p>
          <a:p>
            <a:pPr algn="just"/>
            <a:r>
              <a:rPr lang="en-US" sz="2000" i="1" dirty="0" smtClean="0">
                <a:solidFill>
                  <a:srgbClr val="002060"/>
                </a:solidFill>
                <a:latin typeface="Bookman Old Style" pitchFamily="18" charset="0"/>
              </a:rPr>
              <a:t>Studying cyber security equips individuals with the skills to protect digital systems, data and networks from malicious attacks. </a:t>
            </a:r>
          </a:p>
          <a:p>
            <a:pPr algn="just"/>
            <a:endParaRPr lang="en-US" sz="2000" i="1" dirty="0">
              <a:solidFill>
                <a:srgbClr val="002060"/>
              </a:solidFill>
              <a:latin typeface="Bookman Old Style" pitchFamily="18" charset="0"/>
            </a:endParaRPr>
          </a:p>
          <a:p>
            <a:pPr algn="just"/>
            <a:r>
              <a:rPr lang="en-US" sz="2000" i="1" dirty="0" smtClean="0">
                <a:solidFill>
                  <a:srgbClr val="002060"/>
                </a:solidFill>
                <a:latin typeface="Bookman Old Style" pitchFamily="18" charset="0"/>
              </a:rPr>
              <a:t>Below are some key reasons to study a cyber security course:</a:t>
            </a:r>
          </a:p>
          <a:p>
            <a:pPr marL="796925" indent="-342900" algn="just">
              <a:buFont typeface="Arial" panose="020B0604020202020204" pitchFamily="34" charset="0"/>
              <a:buChar char="•"/>
            </a:pPr>
            <a:r>
              <a:rPr lang="en-US" sz="2000" i="1" dirty="0" smtClean="0">
                <a:solidFill>
                  <a:srgbClr val="002060"/>
                </a:solidFill>
                <a:latin typeface="Bookman Old Style" pitchFamily="18" charset="0"/>
              </a:rPr>
              <a:t>High Demand for Cyber security Professionals</a:t>
            </a:r>
          </a:p>
          <a:p>
            <a:pPr marL="796925" indent="-342900" algn="just">
              <a:buFont typeface="Arial" panose="020B0604020202020204" pitchFamily="34" charset="0"/>
              <a:buChar char="•"/>
            </a:pPr>
            <a:r>
              <a:rPr lang="en-US" sz="2000" i="1" dirty="0" smtClean="0">
                <a:solidFill>
                  <a:srgbClr val="002060"/>
                </a:solidFill>
                <a:latin typeface="Bookman Old Style" pitchFamily="18" charset="0"/>
              </a:rPr>
              <a:t>Protection against Cyber Threats</a:t>
            </a:r>
          </a:p>
          <a:p>
            <a:pPr marL="796925" indent="-342900" algn="just">
              <a:buFont typeface="Arial" panose="020B0604020202020204" pitchFamily="34" charset="0"/>
              <a:buChar char="•"/>
            </a:pPr>
            <a:r>
              <a:rPr lang="en-US" sz="2000" i="1" dirty="0" smtClean="0">
                <a:solidFill>
                  <a:srgbClr val="002060"/>
                </a:solidFill>
                <a:latin typeface="Bookman Old Style" pitchFamily="18" charset="0"/>
              </a:rPr>
              <a:t>Lucrative Career Opportunities</a:t>
            </a:r>
          </a:p>
          <a:p>
            <a:pPr marL="796925" indent="-342900" algn="just">
              <a:buFont typeface="Arial" panose="020B0604020202020204" pitchFamily="34" charset="0"/>
              <a:buChar char="•"/>
            </a:pPr>
            <a:r>
              <a:rPr lang="en-US" sz="2000" i="1" dirty="0" smtClean="0">
                <a:solidFill>
                  <a:srgbClr val="002060"/>
                </a:solidFill>
                <a:latin typeface="Bookman Old Style" pitchFamily="18" charset="0"/>
              </a:rPr>
              <a:t>Secure Personal and Professional Data</a:t>
            </a:r>
          </a:p>
          <a:p>
            <a:pPr marL="796925" indent="-342900" algn="just">
              <a:buFont typeface="Arial" panose="020B0604020202020204" pitchFamily="34" charset="0"/>
              <a:buChar char="•"/>
            </a:pPr>
            <a:r>
              <a:rPr lang="en-US" sz="2000" i="1" dirty="0" smtClean="0">
                <a:solidFill>
                  <a:srgbClr val="002060"/>
                </a:solidFill>
                <a:latin typeface="Bookman Old Style" pitchFamily="18" charset="0"/>
              </a:rPr>
              <a:t>Growing Cyber crime and Compliance needs</a:t>
            </a:r>
          </a:p>
          <a:p>
            <a:pPr marL="796925" indent="-342900" algn="just">
              <a:buFont typeface="Arial" panose="020B0604020202020204" pitchFamily="34" charset="0"/>
              <a:buChar char="•"/>
            </a:pPr>
            <a:r>
              <a:rPr lang="en-US" sz="2000" i="1" dirty="0" smtClean="0">
                <a:solidFill>
                  <a:srgbClr val="002060"/>
                </a:solidFill>
                <a:latin typeface="Bookman Old Style" pitchFamily="18" charset="0"/>
              </a:rPr>
              <a:t>Hands-on Skills and Ethical Hacking</a:t>
            </a:r>
          </a:p>
          <a:p>
            <a:pPr marL="796925" indent="-342900" algn="just">
              <a:buFont typeface="Arial" panose="020B0604020202020204" pitchFamily="34" charset="0"/>
              <a:buChar char="•"/>
            </a:pPr>
            <a:r>
              <a:rPr lang="en-US" sz="2000" i="1" dirty="0" smtClean="0">
                <a:solidFill>
                  <a:srgbClr val="002060"/>
                </a:solidFill>
                <a:latin typeface="Bookman Old Style" pitchFamily="18" charset="0"/>
              </a:rPr>
              <a:t>Contribute to National Security</a:t>
            </a:r>
            <a:endParaRPr lang="en-US" sz="2000" i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8974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29000" y="6454877"/>
            <a:ext cx="495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  <a:endParaRPr lang="en-US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6457890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YN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06000" y="6424099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Cambria" pitchFamily="18" charset="0"/>
              </a:rPr>
              <a:t>5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714750" y="990600"/>
            <a:ext cx="4914900" cy="533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 smtClean="0">
                <a:solidFill>
                  <a:srgbClr val="002060"/>
                </a:solidFill>
                <a:latin typeface="Cambria" pitchFamily="18" charset="0"/>
              </a:rPr>
              <a:t>Why this Course?</a:t>
            </a:r>
            <a:r>
              <a:rPr lang="en-US" sz="2400" dirty="0" smtClean="0"/>
              <a:t> </a:t>
            </a:r>
            <a:endParaRPr lang="en-US" sz="2400" dirty="0"/>
          </a:p>
        </p:txBody>
      </p:sp>
      <p:pic>
        <p:nvPicPr>
          <p:cNvPr id="6" name="Why Cyber Security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00200" y="1752600"/>
            <a:ext cx="9144000" cy="4086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51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29000" y="6454877"/>
            <a:ext cx="495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  <a:endParaRPr lang="en-US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6457890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YN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06000" y="6424099"/>
            <a:ext cx="2438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6</a:t>
            </a:r>
          </a:p>
          <a:p>
            <a:pPr algn="ctr"/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714750" y="1066800"/>
            <a:ext cx="4914900" cy="533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rgbClr val="002060"/>
                </a:solidFill>
                <a:latin typeface="Cambria" pitchFamily="18" charset="0"/>
              </a:rPr>
              <a:t>Course  Information</a:t>
            </a:r>
            <a:r>
              <a:rPr lang="en-US" sz="2400" dirty="0" smtClean="0"/>
              <a:t> </a:t>
            </a:r>
            <a:endParaRPr lang="en-US" sz="240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3773649"/>
              </p:ext>
            </p:extLst>
          </p:nvPr>
        </p:nvGraphicFramePr>
        <p:xfrm>
          <a:off x="1979612" y="1752601"/>
          <a:ext cx="8381999" cy="44690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63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656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4337">
                <a:tc gridSpan="2">
                  <a:txBody>
                    <a:bodyPr/>
                    <a:lstStyle/>
                    <a:p>
                      <a:pPr algn="ctr"/>
                      <a:r>
                        <a:rPr lang="en-US" sz="2400" i="1" dirty="0" smtClean="0">
                          <a:latin typeface="Bookman Old Style" panose="02050604050505020204" pitchFamily="18" charset="0"/>
                        </a:rPr>
                        <a:t>Elements</a:t>
                      </a:r>
                      <a:r>
                        <a:rPr lang="en-US" sz="2400" i="1" baseline="0" dirty="0" smtClean="0">
                          <a:latin typeface="Bookman Old Style" panose="02050604050505020204" pitchFamily="18" charset="0"/>
                        </a:rPr>
                        <a:t> of Cyber Security</a:t>
                      </a:r>
                      <a:endParaRPr lang="en-US" sz="2400" i="1" dirty="0">
                        <a:latin typeface="Bookman Old Style" panose="02050604050505020204" pitchFamily="18" charset="0"/>
                      </a:endParaRPr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5505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i="1" kern="1200" baseline="0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</a:rPr>
                        <a:t>Course Code</a:t>
                      </a:r>
                      <a:endParaRPr lang="en-US" sz="2000" i="1" dirty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i="1" kern="1200" baseline="0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</a:rPr>
                        <a:t>BCY402</a:t>
                      </a:r>
                      <a:endParaRPr lang="en-US" sz="2000" i="1" dirty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5505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i="1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</a:rPr>
                        <a:t>Semester</a:t>
                      </a:r>
                      <a:endParaRPr lang="en-US" sz="2000" i="1" dirty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i="1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</a:rPr>
                        <a:t>IV Semester</a:t>
                      </a:r>
                      <a:endParaRPr lang="en-US" sz="2000" i="1" dirty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5505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i="1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</a:rPr>
                        <a:t>Course Scheme</a:t>
                      </a:r>
                      <a:endParaRPr lang="en-US" sz="2000" i="1" dirty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i="1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</a:rPr>
                        <a:t>2022 Scheme</a:t>
                      </a:r>
                      <a:endParaRPr lang="en-US" sz="2000" i="1" dirty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5505">
                <a:tc>
                  <a:txBody>
                    <a:bodyPr/>
                    <a:lstStyle/>
                    <a:p>
                      <a:r>
                        <a:rPr lang="en-US" sz="2000" i="1" kern="1200" baseline="0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</a:rPr>
                        <a:t>Teaching Hours/Week (L:T:P:S)</a:t>
                      </a:r>
                      <a:endParaRPr lang="en-US" sz="2000" i="1" dirty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i="1" kern="1200" baseline="0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</a:rPr>
                        <a:t>03  (Lecture) + 02 (Practical)</a:t>
                      </a:r>
                      <a:endParaRPr lang="en-US" sz="2000" i="1" dirty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57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i="1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</a:rPr>
                        <a:t>Total Number of Pedagogy</a:t>
                      </a:r>
                      <a:endParaRPr lang="en-US" sz="2000" i="1" dirty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i="1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</a:rPr>
                        <a:t>40 hours</a:t>
                      </a:r>
                      <a:r>
                        <a:rPr lang="en-US" sz="2000" i="1" baseline="0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</a:rPr>
                        <a:t> (L) + 20 hours (P)</a:t>
                      </a:r>
                      <a:endParaRPr lang="en-US" sz="2000" i="1" dirty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5505">
                <a:tc>
                  <a:txBody>
                    <a:bodyPr/>
                    <a:lstStyle/>
                    <a:p>
                      <a:r>
                        <a:rPr lang="en-US" sz="2000" i="1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</a:rPr>
                        <a:t>Credits</a:t>
                      </a:r>
                      <a:endParaRPr lang="en-US" sz="2000" i="1" dirty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i="1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</a:rPr>
                        <a:t>04</a:t>
                      </a:r>
                      <a:endParaRPr lang="en-US" sz="2000" i="1" dirty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5505">
                <a:tc>
                  <a:txBody>
                    <a:bodyPr/>
                    <a:lstStyle/>
                    <a:p>
                      <a:r>
                        <a:rPr lang="en-US" sz="2000" i="1" kern="1200" baseline="0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</a:rPr>
                        <a:t>CIE Marks</a:t>
                      </a:r>
                      <a:endParaRPr lang="en-US" sz="2000" i="1" dirty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i="1" kern="1200" baseline="0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</a:rPr>
                        <a:t>50</a:t>
                      </a:r>
                      <a:endParaRPr lang="en-US" sz="2000" i="1" dirty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5505">
                <a:tc>
                  <a:txBody>
                    <a:bodyPr/>
                    <a:lstStyle/>
                    <a:p>
                      <a:r>
                        <a:rPr lang="en-US" sz="2000" i="1" kern="1200" baseline="0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</a:rPr>
                        <a:t>SEE Marks</a:t>
                      </a:r>
                      <a:endParaRPr lang="en-US" sz="2000" i="1" dirty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i="1" kern="1200" baseline="0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</a:rPr>
                        <a:t>50</a:t>
                      </a:r>
                      <a:endParaRPr lang="en-US" sz="2000" i="1" dirty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95505">
                <a:tc>
                  <a:txBody>
                    <a:bodyPr/>
                    <a:lstStyle/>
                    <a:p>
                      <a:r>
                        <a:rPr lang="en-US" sz="2000" i="1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</a:rPr>
                        <a:t>Total</a:t>
                      </a:r>
                      <a:r>
                        <a:rPr lang="en-US" sz="2000" i="1" baseline="0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</a:rPr>
                        <a:t> Marks</a:t>
                      </a:r>
                      <a:endParaRPr lang="en-US" sz="2000" i="1" dirty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i="1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</a:rPr>
                        <a:t>100</a:t>
                      </a:r>
                      <a:endParaRPr lang="en-US" sz="2000" i="1" dirty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95505">
                <a:tc>
                  <a:txBody>
                    <a:bodyPr/>
                    <a:lstStyle/>
                    <a:p>
                      <a:r>
                        <a:rPr lang="en-US" sz="2000" i="1" kern="1200" baseline="0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</a:rPr>
                        <a:t>Exam Hours</a:t>
                      </a:r>
                      <a:endParaRPr lang="en-US" sz="2000" i="1" dirty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i="1" kern="1200" baseline="0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</a:rPr>
                        <a:t>03</a:t>
                      </a:r>
                      <a:endParaRPr lang="en-US" sz="2000" i="1" dirty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6124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29000" y="6454877"/>
            <a:ext cx="495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  <a:endParaRPr lang="en-US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6457890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YN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06000" y="6424099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Cambria" pitchFamily="18" charset="0"/>
              </a:rPr>
              <a:t>7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714750" y="1066800"/>
            <a:ext cx="4914900" cy="533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rgbClr val="002060"/>
                </a:solidFill>
                <a:latin typeface="Cambria" pitchFamily="18" charset="0"/>
              </a:rPr>
              <a:t>Course  </a:t>
            </a:r>
            <a:r>
              <a:rPr lang="en-US" sz="2400" b="1" dirty="0" smtClean="0">
                <a:solidFill>
                  <a:srgbClr val="002060"/>
                </a:solidFill>
                <a:latin typeface="Cambria" pitchFamily="18" charset="0"/>
              </a:rPr>
              <a:t>Syllabus</a:t>
            </a:r>
            <a:endParaRPr lang="en-US" sz="240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9316800"/>
              </p:ext>
            </p:extLst>
          </p:nvPr>
        </p:nvGraphicFramePr>
        <p:xfrm>
          <a:off x="381000" y="1717040"/>
          <a:ext cx="11582400" cy="4577080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11582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 smtClean="0">
                          <a:solidFill>
                            <a:schemeClr val="bg1"/>
                          </a:solidFill>
                          <a:latin typeface="Bookman Old Style" panose="02050604050505020204" pitchFamily="18" charset="0"/>
                        </a:rPr>
                        <a:t>Module</a:t>
                      </a:r>
                      <a:r>
                        <a:rPr lang="en-US" sz="1800" i="1" baseline="0" dirty="0" smtClean="0">
                          <a:solidFill>
                            <a:schemeClr val="bg1"/>
                          </a:solidFill>
                          <a:latin typeface="Bookman Old Style" panose="02050604050505020204" pitchFamily="18" charset="0"/>
                        </a:rPr>
                        <a:t>s</a:t>
                      </a:r>
                      <a:endParaRPr lang="en-US" sz="1800" i="1" dirty="0">
                        <a:solidFill>
                          <a:schemeClr val="bg1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algn="ctr"/>
                      <a:r>
                        <a:rPr lang="en-US" sz="1600" b="1" i="1" kern="1200" baseline="0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Module-1</a:t>
                      </a:r>
                      <a:endParaRPr lang="en-US" sz="1600" i="1" dirty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en-US" sz="1600" b="1" i="1" kern="1200" baseline="0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Introduction to Cyber Security: </a:t>
                      </a:r>
                      <a:r>
                        <a:rPr lang="en-US" sz="1600" b="0" i="1" kern="1200" baseline="0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Basic Cyber Security Concepts, layers of security, Vulnerability, Assets and Threat, motive of attackers, active attacks, passive attacks, Software attacks, hardware attacks, Cyber Threats-Cyber Warfare, Cyber terrorism, Cyber Espionage, etc., Comprehensive Cyber Security Policy.</a:t>
                      </a:r>
                      <a:endParaRPr lang="en-US" sz="1600" b="0" i="1" dirty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en-US" sz="1600" b="1" i="1" kern="1200" baseline="0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Module-2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en-US" sz="1600" b="1" i="1" kern="1200" baseline="0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Mobile and Digital Payments Security: </a:t>
                      </a:r>
                      <a:r>
                        <a:rPr lang="en-US" sz="1600" b="0" i="1" kern="1200" baseline="0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Security Challenges and types of attacks on Mobile devices, Security for Mobile Apps, Mobile Device Management tools and techniques.</a:t>
                      </a:r>
                    </a:p>
                    <a:p>
                      <a:pPr algn="just"/>
                      <a:r>
                        <a:rPr lang="en-US" sz="1600" b="1" i="1" kern="1200" baseline="0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Digital payments Security: </a:t>
                      </a:r>
                      <a:r>
                        <a:rPr lang="en-US" sz="1600" b="0" i="1" kern="1200" baseline="0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Banking Cards, Unified Payment Interface (UPI), e-Wallets, Unstructured Supplementary Service Data (USSD), </a:t>
                      </a:r>
                      <a:r>
                        <a:rPr lang="en-US" sz="1600" b="0" i="1" kern="1200" baseline="0" dirty="0" err="1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Aadhar</a:t>
                      </a:r>
                      <a:r>
                        <a:rPr lang="en-US" sz="1600" b="0" i="1" kern="1200" baseline="0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 enabled payments, Digital payments related common frauds and preventive measures.</a:t>
                      </a:r>
                    </a:p>
                    <a:p>
                      <a:pPr algn="just"/>
                      <a:r>
                        <a:rPr lang="en-US" sz="1600" b="1" i="1" kern="1200" baseline="0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Note: </a:t>
                      </a:r>
                      <a:r>
                        <a:rPr lang="en-US" sz="1600" b="1" i="1" kern="1200" baseline="0" dirty="0" err="1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Aadhar</a:t>
                      </a:r>
                      <a:r>
                        <a:rPr lang="en-US" sz="1600" b="1" i="1" kern="1200" baseline="0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1" kern="1200" baseline="0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Enabled Payments topic as a case study not for the examination point of view.</a:t>
                      </a:r>
                      <a:endParaRPr lang="en-US" sz="2000" b="0" i="1" kern="1200" baseline="0" dirty="0" smtClean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8440">
                <a:tc>
                  <a:txBody>
                    <a:bodyPr/>
                    <a:lstStyle/>
                    <a:p>
                      <a:pPr algn="ctr"/>
                      <a:r>
                        <a:rPr lang="en-US" sz="1600" b="1" i="1" kern="1200" baseline="0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Module-3</a:t>
                      </a:r>
                      <a:endParaRPr lang="en-US" sz="1400" i="1" dirty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en-US" sz="1600" b="1" i="1" kern="1200" baseline="0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E-Mail Security: </a:t>
                      </a:r>
                      <a:r>
                        <a:rPr lang="en-US" sz="1600" b="0" i="1" kern="1200" baseline="0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Pretty Good Privacy, S/MIME.</a:t>
                      </a:r>
                    </a:p>
                    <a:p>
                      <a:pPr algn="just"/>
                      <a:r>
                        <a:rPr lang="en-US" sz="1600" b="1" i="1" kern="1200" baseline="0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IP Security: </a:t>
                      </a:r>
                      <a:r>
                        <a:rPr lang="en-US" sz="1600" b="0" i="1" kern="1200" baseline="0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IP Security overview, IP Security architecture, Authentication Header, Encapsulating security payload, Combining security associations, Internet Key Exchange.</a:t>
                      </a:r>
                      <a:endParaRPr lang="en-US" sz="2000" b="0" i="1" dirty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5566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29000" y="6454877"/>
            <a:ext cx="495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  <a:endParaRPr lang="en-US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6457890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YN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06000" y="6424099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Cambria" pitchFamily="18" charset="0"/>
              </a:rPr>
              <a:t>8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714750" y="1066800"/>
            <a:ext cx="4914900" cy="533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rgbClr val="002060"/>
                </a:solidFill>
                <a:latin typeface="Cambria" pitchFamily="18" charset="0"/>
              </a:rPr>
              <a:t>Course  </a:t>
            </a:r>
            <a:r>
              <a:rPr lang="en-US" sz="2400" b="1" dirty="0" smtClean="0">
                <a:solidFill>
                  <a:srgbClr val="002060"/>
                </a:solidFill>
                <a:latin typeface="Cambria" pitchFamily="18" charset="0"/>
              </a:rPr>
              <a:t>Syllabus</a:t>
            </a:r>
            <a:endParaRPr lang="en-US" sz="240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1658926"/>
              </p:ext>
            </p:extLst>
          </p:nvPr>
        </p:nvGraphicFramePr>
        <p:xfrm>
          <a:off x="381000" y="1717040"/>
          <a:ext cx="11582400" cy="2687320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11582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 smtClean="0">
                          <a:solidFill>
                            <a:schemeClr val="bg1"/>
                          </a:solidFill>
                          <a:latin typeface="Bookman Old Style" panose="02050604050505020204" pitchFamily="18" charset="0"/>
                        </a:rPr>
                        <a:t>Module</a:t>
                      </a:r>
                      <a:r>
                        <a:rPr lang="en-US" sz="1800" i="1" baseline="0" dirty="0" smtClean="0">
                          <a:solidFill>
                            <a:schemeClr val="bg1"/>
                          </a:solidFill>
                          <a:latin typeface="Bookman Old Style" panose="02050604050505020204" pitchFamily="18" charset="0"/>
                        </a:rPr>
                        <a:t>s</a:t>
                      </a:r>
                      <a:endParaRPr lang="en-US" sz="1800" i="1" dirty="0">
                        <a:solidFill>
                          <a:schemeClr val="bg1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algn="ctr"/>
                      <a:r>
                        <a:rPr lang="en-US" sz="1600" b="1" i="1" kern="1200" baseline="0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Module-4</a:t>
                      </a:r>
                      <a:endParaRPr lang="en-US" sz="1600" i="1" dirty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en-US" sz="1600" b="1" i="1" kern="1200" baseline="0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Web security considerations: </a:t>
                      </a:r>
                      <a:r>
                        <a:rPr lang="en-US" sz="1600" b="0" i="1" kern="1200" baseline="0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Secure Socket Layer and Transport Layer Security, HTTPS, Secure Shell (SSH).</a:t>
                      </a:r>
                    </a:p>
                    <a:p>
                      <a:pPr algn="just"/>
                      <a:r>
                        <a:rPr lang="en-US" sz="1600" b="1" i="1" kern="1200" baseline="0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Wireless Network Security: </a:t>
                      </a:r>
                      <a:r>
                        <a:rPr lang="en-US" sz="1600" b="0" i="1" kern="1200" baseline="0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Wireless Security, Mobile Device Security, IEEE 802.11 Wireless LAN, IEEE 802.11i Wireless LAN Security.</a:t>
                      </a:r>
                      <a:endParaRPr lang="en-US" sz="1600" b="0" i="1" dirty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en-US" sz="1600" b="1" i="1" kern="1200" baseline="0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Module-5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en-US" sz="1600" b="1" i="1" kern="1200" baseline="0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Cryptography Concepts and Techniques: </a:t>
                      </a:r>
                      <a:r>
                        <a:rPr lang="en-US" sz="1600" b="0" i="1" kern="1200" baseline="0" dirty="0" smtClean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Introduction, plain text and cipher text, substitution techniques, transposition techniques, encryption and decryption, symmetric and asymmetric key cryptography, steganography, key range and key size, possible types of attacks.</a:t>
                      </a:r>
                      <a:endParaRPr lang="en-US" sz="2000" b="0" i="1" kern="1200" baseline="0" dirty="0" smtClean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905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966</TotalTime>
  <Words>2120</Words>
  <Application>Microsoft Office PowerPoint</Application>
  <PresentationFormat>Custom</PresentationFormat>
  <Paragraphs>298</Paragraphs>
  <Slides>26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3" baseType="lpstr">
      <vt:lpstr>Arial</vt:lpstr>
      <vt:lpstr>Baskerville Old Face</vt:lpstr>
      <vt:lpstr>Bookman Old Style</vt:lpstr>
      <vt:lpstr>Calibri</vt:lpstr>
      <vt:lpstr>Cambria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YOGESH</cp:lastModifiedBy>
  <cp:revision>72</cp:revision>
  <dcterms:created xsi:type="dcterms:W3CDTF">2006-08-16T00:00:00Z</dcterms:created>
  <dcterms:modified xsi:type="dcterms:W3CDTF">2025-02-12T05:27:15Z</dcterms:modified>
</cp:coreProperties>
</file>