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5.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92" r:id="rId2"/>
    <p:sldMasterId id="2147483708" r:id="rId3"/>
    <p:sldMasterId id="2147483720" r:id="rId4"/>
    <p:sldMasterId id="2147483676" r:id="rId5"/>
    <p:sldMasterId id="2147483660" r:id="rId6"/>
  </p:sldMasterIdLst>
  <p:notesMasterIdLst>
    <p:notesMasterId r:id="rId48"/>
  </p:notesMasterIdLst>
  <p:sldIdLst>
    <p:sldId id="351" r:id="rId7"/>
    <p:sldId id="320" r:id="rId8"/>
    <p:sldId id="322" r:id="rId9"/>
    <p:sldId id="324" r:id="rId10"/>
    <p:sldId id="326" r:id="rId11"/>
    <p:sldId id="327" r:id="rId12"/>
    <p:sldId id="321" r:id="rId13"/>
    <p:sldId id="328" r:id="rId14"/>
    <p:sldId id="329" r:id="rId15"/>
    <p:sldId id="330" r:id="rId16"/>
    <p:sldId id="331" r:id="rId17"/>
    <p:sldId id="333" r:id="rId18"/>
    <p:sldId id="334" r:id="rId19"/>
    <p:sldId id="332" r:id="rId20"/>
    <p:sldId id="336" r:id="rId21"/>
    <p:sldId id="335" r:id="rId22"/>
    <p:sldId id="359" r:id="rId23"/>
    <p:sldId id="360" r:id="rId24"/>
    <p:sldId id="361" r:id="rId25"/>
    <p:sldId id="352" r:id="rId26"/>
    <p:sldId id="363" r:id="rId27"/>
    <p:sldId id="364" r:id="rId28"/>
    <p:sldId id="340" r:id="rId29"/>
    <p:sldId id="341" r:id="rId30"/>
    <p:sldId id="338" r:id="rId31"/>
    <p:sldId id="343" r:id="rId32"/>
    <p:sldId id="342" r:id="rId33"/>
    <p:sldId id="353" r:id="rId34"/>
    <p:sldId id="354" r:id="rId35"/>
    <p:sldId id="355" r:id="rId36"/>
    <p:sldId id="356" r:id="rId37"/>
    <p:sldId id="357" r:id="rId38"/>
    <p:sldId id="358" r:id="rId39"/>
    <p:sldId id="337" r:id="rId40"/>
    <p:sldId id="345" r:id="rId41"/>
    <p:sldId id="344" r:id="rId42"/>
    <p:sldId id="347" r:id="rId43"/>
    <p:sldId id="348" r:id="rId44"/>
    <p:sldId id="349" r:id="rId45"/>
    <p:sldId id="346" r:id="rId46"/>
    <p:sldId id="350" r:id="rId47"/>
  </p:sldIdLst>
  <p:sldSz cx="9144000" cy="6858000" type="screen4x3"/>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24" autoAdjust="0"/>
    <p:restoredTop sz="94660"/>
  </p:normalViewPr>
  <p:slideViewPr>
    <p:cSldViewPr>
      <p:cViewPr varScale="1">
        <p:scale>
          <a:sx n="68" d="100"/>
          <a:sy n="68" d="100"/>
        </p:scale>
        <p:origin x="1518"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notesMaster" Target="notesMasters/notesMaster1.xml"/><Relationship Id="rId8" Type="http://schemas.openxmlformats.org/officeDocument/2006/relationships/slide" Target="slides/slide2.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511175"/>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4024313" y="0"/>
            <a:ext cx="3078162" cy="511175"/>
          </a:xfrm>
          <a:prstGeom prst="rect">
            <a:avLst/>
          </a:prstGeom>
        </p:spPr>
        <p:txBody>
          <a:bodyPr vert="horz" lIns="91440" tIns="45720" rIns="91440" bIns="45720" rtlCol="0"/>
          <a:lstStyle>
            <a:lvl1pPr algn="r">
              <a:defRPr sz="1200"/>
            </a:lvl1pPr>
          </a:lstStyle>
          <a:p>
            <a:fld id="{ADF6CA7C-B871-46E3-84A2-DC1A09FBBD0B}" type="datetimeFigureOut">
              <a:rPr lang="en-US" smtClean="0"/>
              <a:pPr/>
              <a:t>2/11/2025</a:t>
            </a:fld>
            <a:endParaRPr lang="en-IN"/>
          </a:p>
        </p:txBody>
      </p:sp>
      <p:sp>
        <p:nvSpPr>
          <p:cNvPr id="4" name="Slide Image Placeholder 3"/>
          <p:cNvSpPr>
            <a:spLocks noGrp="1" noRot="1" noChangeAspect="1"/>
          </p:cNvSpPr>
          <p:nvPr>
            <p:ph type="sldImg" idx="2"/>
          </p:nvPr>
        </p:nvSpPr>
        <p:spPr>
          <a:xfrm>
            <a:off x="995363" y="768350"/>
            <a:ext cx="5113337" cy="3836988"/>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711200" y="4860925"/>
            <a:ext cx="5683250" cy="4605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9721850"/>
            <a:ext cx="3078163" cy="511175"/>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4024313" y="9721850"/>
            <a:ext cx="3078162" cy="511175"/>
          </a:xfrm>
          <a:prstGeom prst="rect">
            <a:avLst/>
          </a:prstGeom>
        </p:spPr>
        <p:txBody>
          <a:bodyPr vert="horz" lIns="91440" tIns="45720" rIns="91440" bIns="45720" rtlCol="0" anchor="b"/>
          <a:lstStyle>
            <a:lvl1pPr algn="r">
              <a:defRPr sz="1200"/>
            </a:lvl1pPr>
          </a:lstStyle>
          <a:p>
            <a:fld id="{F3C079B3-156E-447B-A72A-B6C7880535EC}"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C079B3-156E-447B-A72A-B6C7880535EC}" type="slidenum">
              <a:rPr lang="en-IN" smtClean="0"/>
              <a:pPr/>
              <a:t>1</a:t>
            </a:fld>
            <a:endParaRPr lang="en-IN"/>
          </a:p>
        </p:txBody>
      </p:sp>
    </p:spTree>
    <p:extLst>
      <p:ext uri="{BB962C8B-B14F-4D97-AF65-F5344CB8AC3E}">
        <p14:creationId xmlns:p14="http://schemas.microsoft.com/office/powerpoint/2010/main" val="9197045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F3C079B3-156E-447B-A72A-B6C7880535EC}" type="slidenum">
              <a:rPr lang="en-IN" smtClean="0"/>
              <a:pPr/>
              <a:t>11</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pic>
        <p:nvPicPr>
          <p:cNvPr id="1026" name="Picture 2"/>
          <p:cNvPicPr>
            <a:picLocks noChangeAspect="1" noChangeArrowheads="1"/>
          </p:cNvPicPr>
          <p:nvPr userDrawn="1"/>
        </p:nvPicPr>
        <p:blipFill>
          <a:blip r:embed="rId2"/>
          <a:srcRect/>
          <a:stretch>
            <a:fillRect/>
          </a:stretch>
        </p:blipFill>
        <p:spPr bwMode="auto">
          <a:xfrm>
            <a:off x="0" y="0"/>
            <a:ext cx="8915400" cy="628650"/>
          </a:xfrm>
          <a:prstGeom prst="rect">
            <a:avLst/>
          </a:prstGeom>
          <a:noFill/>
          <a:ln w="9525">
            <a:noFill/>
            <a:miter lim="800000"/>
            <a:headEnd/>
            <a:tailEnd/>
          </a:ln>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0D8B72C4-1450-450A-BAB9-2B9941F75B7F}" type="datetimeFigureOut">
              <a:rPr lang="en-IN" smtClean="0"/>
              <a:pPr/>
              <a:t>11-02-2025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37845148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064023"/>
            <a:ext cx="9144000" cy="517309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10"/>
          </p:nvPr>
        </p:nvSpPr>
        <p:spPr/>
        <p:txBody>
          <a:bodyPr/>
          <a:lstStyle/>
          <a:p>
            <a:fld id="{0D8B72C4-1450-450A-BAB9-2B9941F75B7F}" type="datetimeFigureOut">
              <a:rPr lang="en-IN" smtClean="0"/>
              <a:pPr/>
              <a:t>11-02-2025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31865438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5"/>
            <a:ext cx="78867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623888" y="4589470"/>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D8B72C4-1450-450A-BAB9-2B9941F75B7F}" type="datetimeFigureOut">
              <a:rPr lang="en-IN" smtClean="0"/>
              <a:pPr/>
              <a:t>11-02-2025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36694949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0D8B72C4-1450-450A-BAB9-2B9941F75B7F}" type="datetimeFigureOut">
              <a:rPr lang="en-IN" smtClean="0"/>
              <a:pPr/>
              <a:t>11-02-2025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30011060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0D8B72C4-1450-450A-BAB9-2B9941F75B7F}" type="datetimeFigureOut">
              <a:rPr lang="en-IN" smtClean="0"/>
              <a:pPr/>
              <a:t>11-02-2025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15629177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0D8B72C4-1450-450A-BAB9-2B9941F75B7F}" type="datetimeFigureOut">
              <a:rPr lang="en-IN" smtClean="0"/>
              <a:pPr/>
              <a:t>11-02-2025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27966884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8B72C4-1450-450A-BAB9-2B9941F75B7F}" type="datetimeFigureOut">
              <a:rPr lang="en-IN" smtClean="0"/>
              <a:pPr/>
              <a:t>11-02-2025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40078405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3887391" y="987432"/>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D8B72C4-1450-450A-BAB9-2B9941F75B7F}" type="datetimeFigureOut">
              <a:rPr lang="en-IN" smtClean="0"/>
              <a:pPr/>
              <a:t>11-02-2025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35165867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3887391" y="987432"/>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D8B72C4-1450-450A-BAB9-2B9941F75B7F}" type="datetimeFigureOut">
              <a:rPr lang="en-IN" smtClean="0"/>
              <a:pPr/>
              <a:t>11-02-2025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26875344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D8B72C4-1450-450A-BAB9-2B9941F75B7F}" type="datetimeFigureOut">
              <a:rPr lang="en-IN" smtClean="0"/>
              <a:pPr/>
              <a:t>11-02-2025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12025189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D8B72C4-1450-450A-BAB9-2B9941F75B7F}" type="datetimeFigureOut">
              <a:rPr lang="en-IN" smtClean="0"/>
              <a:pPr/>
              <a:t>11-02-2025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13252102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dirty="0"/>
              <a:t>Click to edit Master text </a:t>
            </a:r>
            <a:r>
              <a:rPr lang="en-US" dirty="0" err="1"/>
              <a:t>stylesSecond</a:t>
            </a:r>
            <a:r>
              <a:rPr lang="en-US" dirty="0"/>
              <a:t>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10"/>
          </p:nvPr>
        </p:nvSpPr>
        <p:spPr/>
        <p:txBody>
          <a:bodyPr/>
          <a:lstStyle/>
          <a:p>
            <a:fld id="{319BA491-E0C6-4D00-B958-60C9771D9F4B}" type="datetime3">
              <a:rPr lang="en-US" smtClean="0"/>
              <a:pPr/>
              <a:t>11 February 2025</a:t>
            </a:fld>
            <a:endParaRPr lang="en-IN"/>
          </a:p>
        </p:txBody>
      </p:sp>
      <p:sp>
        <p:nvSpPr>
          <p:cNvPr id="5" name="Footer Placeholder 4"/>
          <p:cNvSpPr>
            <a:spLocks noGrp="1"/>
          </p:cNvSpPr>
          <p:nvPr>
            <p:ph type="ftr" sz="quarter" idx="11"/>
          </p:nvPr>
        </p:nvSpPr>
        <p:spPr/>
        <p:txBody>
          <a:bodyPr/>
          <a:lstStyle/>
          <a:p>
            <a:r>
              <a:rPr lang="en-IN"/>
              <a:t>Department of CIVIL Engineering</a:t>
            </a:r>
          </a:p>
        </p:txBody>
      </p:sp>
      <p:sp>
        <p:nvSpPr>
          <p:cNvPr id="6" name="Slide Number Placeholder 5"/>
          <p:cNvSpPr>
            <a:spLocks noGrp="1"/>
          </p:cNvSpPr>
          <p:nvPr>
            <p:ph type="sldNum" sz="quarter" idx="12"/>
          </p:nvPr>
        </p:nvSpPr>
        <p:spPr/>
        <p:txBody>
          <a:bodyPr/>
          <a:lstStyle/>
          <a:p>
            <a:fld id="{208A4197-6501-4F07-95BE-3B6D4F9505A5}" type="slidenum">
              <a:rPr lang="en-IN" smtClean="0"/>
              <a:pPr/>
              <a:t>‹#›</a:t>
            </a:fld>
            <a:endParaRPr lang="en-IN"/>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dirty="0"/>
              <a:t>Click to edit Master text </a:t>
            </a:r>
            <a:r>
              <a:rPr lang="en-US" dirty="0" err="1"/>
              <a:t>stylesSecond</a:t>
            </a:r>
            <a:r>
              <a:rPr lang="en-US" dirty="0"/>
              <a:t>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10"/>
          </p:nvPr>
        </p:nvSpPr>
        <p:spPr/>
        <p:txBody>
          <a:bodyPr/>
          <a:lstStyle/>
          <a:p>
            <a:fld id="{319BA491-E0C6-4D00-B958-60C9771D9F4B}" type="datetime3">
              <a:rPr lang="en-US" smtClean="0"/>
              <a:pPr/>
              <a:t>11 February 2025</a:t>
            </a:fld>
            <a:endParaRPr lang="en-IN"/>
          </a:p>
        </p:txBody>
      </p:sp>
      <p:sp>
        <p:nvSpPr>
          <p:cNvPr id="5" name="Footer Placeholder 4"/>
          <p:cNvSpPr>
            <a:spLocks noGrp="1"/>
          </p:cNvSpPr>
          <p:nvPr>
            <p:ph type="ftr" sz="quarter" idx="11"/>
          </p:nvPr>
        </p:nvSpPr>
        <p:spPr/>
        <p:txBody>
          <a:bodyPr/>
          <a:lstStyle/>
          <a:p>
            <a:r>
              <a:rPr lang="en-IN"/>
              <a:t>Department of CIVIL Engineering</a:t>
            </a:r>
          </a:p>
        </p:txBody>
      </p:sp>
      <p:sp>
        <p:nvSpPr>
          <p:cNvPr id="6" name="Slide Number Placeholder 5"/>
          <p:cNvSpPr>
            <a:spLocks noGrp="1"/>
          </p:cNvSpPr>
          <p:nvPr>
            <p:ph type="sldNum" sz="quarter" idx="12"/>
          </p:nvPr>
        </p:nvSpPr>
        <p:spPr/>
        <p:txBody>
          <a:bodyPr/>
          <a:lstStyle/>
          <a:p>
            <a:fld id="{208A4197-6501-4F07-95BE-3B6D4F9505A5}" type="slidenum">
              <a:rPr lang="en-IN" smtClean="0"/>
              <a:pPr/>
              <a:t>‹#›</a:t>
            </a:fld>
            <a:endParaRPr lang="en-IN"/>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dirty="0"/>
              <a:t>Click to edit Master text </a:t>
            </a:r>
            <a:r>
              <a:rPr lang="en-US" dirty="0" err="1"/>
              <a:t>stylesSecond</a:t>
            </a:r>
            <a:r>
              <a:rPr lang="en-US" dirty="0"/>
              <a:t>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10"/>
          </p:nvPr>
        </p:nvSpPr>
        <p:spPr/>
        <p:txBody>
          <a:bodyPr/>
          <a:lstStyle/>
          <a:p>
            <a:fld id="{319BA491-E0C6-4D00-B958-60C9771D9F4B}" type="datetime3">
              <a:rPr lang="en-US" smtClean="0"/>
              <a:pPr/>
              <a:t>11 February 2025</a:t>
            </a:fld>
            <a:endParaRPr lang="en-IN"/>
          </a:p>
        </p:txBody>
      </p:sp>
      <p:sp>
        <p:nvSpPr>
          <p:cNvPr id="5" name="Footer Placeholder 4"/>
          <p:cNvSpPr>
            <a:spLocks noGrp="1"/>
          </p:cNvSpPr>
          <p:nvPr>
            <p:ph type="ftr" sz="quarter" idx="11"/>
          </p:nvPr>
        </p:nvSpPr>
        <p:spPr/>
        <p:txBody>
          <a:bodyPr/>
          <a:lstStyle/>
          <a:p>
            <a:r>
              <a:rPr lang="en-IN"/>
              <a:t>Department of CIVIL Engineering</a:t>
            </a:r>
          </a:p>
        </p:txBody>
      </p:sp>
      <p:sp>
        <p:nvSpPr>
          <p:cNvPr id="6" name="Slide Number Placeholder 5"/>
          <p:cNvSpPr>
            <a:spLocks noGrp="1"/>
          </p:cNvSpPr>
          <p:nvPr>
            <p:ph type="sldNum" sz="quarter" idx="12"/>
          </p:nvPr>
        </p:nvSpPr>
        <p:spPr/>
        <p:txBody>
          <a:bodyPr/>
          <a:lstStyle/>
          <a:p>
            <a:fld id="{208A4197-6501-4F07-95BE-3B6D4F9505A5}" type="slidenum">
              <a:rPr lang="en-IN" smtClean="0"/>
              <a:pPr/>
              <a:t>‹#›</a:t>
            </a:fld>
            <a:endParaRPr lang="en-IN"/>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dirty="0"/>
              <a:t>Click to edit Master text </a:t>
            </a:r>
            <a:r>
              <a:rPr lang="en-US" dirty="0" err="1"/>
              <a:t>stylesSecond</a:t>
            </a:r>
            <a:r>
              <a:rPr lang="en-US" dirty="0"/>
              <a:t>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10"/>
          </p:nvPr>
        </p:nvSpPr>
        <p:spPr/>
        <p:txBody>
          <a:bodyPr/>
          <a:lstStyle/>
          <a:p>
            <a:fld id="{319BA491-E0C6-4D00-B958-60C9771D9F4B}" type="datetime3">
              <a:rPr lang="en-US" smtClean="0"/>
              <a:pPr/>
              <a:t>11 February 2025</a:t>
            </a:fld>
            <a:endParaRPr lang="en-IN"/>
          </a:p>
        </p:txBody>
      </p:sp>
      <p:sp>
        <p:nvSpPr>
          <p:cNvPr id="5" name="Footer Placeholder 4"/>
          <p:cNvSpPr>
            <a:spLocks noGrp="1"/>
          </p:cNvSpPr>
          <p:nvPr>
            <p:ph type="ftr" sz="quarter" idx="11"/>
          </p:nvPr>
        </p:nvSpPr>
        <p:spPr/>
        <p:txBody>
          <a:bodyPr/>
          <a:lstStyle/>
          <a:p>
            <a:r>
              <a:rPr lang="en-IN"/>
              <a:t>Department of CIVIL Engineering</a:t>
            </a:r>
          </a:p>
        </p:txBody>
      </p:sp>
      <p:sp>
        <p:nvSpPr>
          <p:cNvPr id="6" name="Slide Number Placeholder 5"/>
          <p:cNvSpPr>
            <a:spLocks noGrp="1"/>
          </p:cNvSpPr>
          <p:nvPr>
            <p:ph type="sldNum" sz="quarter" idx="12"/>
          </p:nvPr>
        </p:nvSpPr>
        <p:spPr/>
        <p:txBody>
          <a:bodyPr/>
          <a:lstStyle/>
          <a:p>
            <a:fld id="{208A4197-6501-4F07-95BE-3B6D4F9505A5}" type="slidenum">
              <a:rPr lang="en-IN" smtClean="0"/>
              <a:pPr/>
              <a:t>‹#›</a:t>
            </a:fld>
            <a:endParaRPr lang="en-IN"/>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01B816CA-6C99-45AA-8802-EEFAA58EBEAC}" type="datetimeFigureOut">
              <a:rPr lang="en-US" smtClean="0"/>
              <a:pPr/>
              <a:t>2/11/2025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5D0FB45-7B9C-4103-B9B4-7A6FBDF88C5A}" type="slidenum">
              <a:rPr lang="en-IN" smtClean="0"/>
              <a:pPr/>
              <a:t>‹#›</a:t>
            </a:fld>
            <a:endParaRPr lang="en-IN"/>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1B816CA-6C99-45AA-8802-EEFAA58EBEAC}" type="datetimeFigureOut">
              <a:rPr lang="en-US" smtClean="0"/>
              <a:pPr/>
              <a:t>2/11/2025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5D0FB45-7B9C-4103-B9B4-7A6FBDF88C5A}" type="slidenum">
              <a:rPr lang="en-IN" smtClean="0"/>
              <a:pPr/>
              <a:t>‹#›</a:t>
            </a:fld>
            <a:endParaRPr lang="en-IN"/>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1B816CA-6C99-45AA-8802-EEFAA58EBEAC}" type="datetimeFigureOut">
              <a:rPr lang="en-US" smtClean="0"/>
              <a:pPr/>
              <a:t>2/11/2025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5D0FB45-7B9C-4103-B9B4-7A6FBDF88C5A}" type="slidenum">
              <a:rPr lang="en-IN" smtClean="0"/>
              <a:pPr/>
              <a:t>‹#›</a:t>
            </a:fld>
            <a:endParaRPr lang="en-IN"/>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01B816CA-6C99-45AA-8802-EEFAA58EBEAC}" type="datetimeFigureOut">
              <a:rPr lang="en-US" smtClean="0"/>
              <a:pPr/>
              <a:t>2/11/2025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5D0FB45-7B9C-4103-B9B4-7A6FBDF88C5A}" type="slidenum">
              <a:rPr lang="en-IN" smtClean="0"/>
              <a:pPr/>
              <a:t>‹#›</a:t>
            </a:fld>
            <a:endParaRPr lang="en-IN"/>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01B816CA-6C99-45AA-8802-EEFAA58EBEAC}" type="datetimeFigureOut">
              <a:rPr lang="en-US" smtClean="0"/>
              <a:pPr/>
              <a:t>2/11/2025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25D0FB45-7B9C-4103-B9B4-7A6FBDF88C5A}" type="slidenum">
              <a:rPr lang="en-IN" smtClean="0"/>
              <a:pPr/>
              <a:t>‹#›</a:t>
            </a:fld>
            <a:endParaRPr lang="en-IN"/>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01B816CA-6C99-45AA-8802-EEFAA58EBEAC}" type="datetimeFigureOut">
              <a:rPr lang="en-US" smtClean="0"/>
              <a:pPr/>
              <a:t>2/11/2025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25D0FB45-7B9C-4103-B9B4-7A6FBDF88C5A}" type="slidenum">
              <a:rPr lang="en-IN" smtClean="0"/>
              <a:pPr/>
              <a:t>‹#›</a:t>
            </a:fld>
            <a:endParaRPr lang="en-IN"/>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B816CA-6C99-45AA-8802-EEFAA58EBEAC}" type="datetimeFigureOut">
              <a:rPr lang="en-US" smtClean="0"/>
              <a:pPr/>
              <a:t>2/11/2025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25D0FB45-7B9C-4103-B9B4-7A6FBDF88C5A}" type="slidenum">
              <a:rPr lang="en-IN" smtClean="0"/>
              <a:pPr/>
              <a:t>‹#›</a:t>
            </a:fld>
            <a:endParaRPr lang="en-IN"/>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1B816CA-6C99-45AA-8802-EEFAA58EBEAC}" type="datetimeFigureOut">
              <a:rPr lang="en-US" smtClean="0"/>
              <a:pPr/>
              <a:t>2/11/2025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5D0FB45-7B9C-4103-B9B4-7A6FBDF88C5A}" type="slidenum">
              <a:rPr lang="en-IN" smtClean="0"/>
              <a:pPr/>
              <a:t>‹#›</a:t>
            </a:fld>
            <a:endParaRPr lang="en-IN"/>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1B816CA-6C99-45AA-8802-EEFAA58EBEAC}" type="datetimeFigureOut">
              <a:rPr lang="en-US" smtClean="0"/>
              <a:pPr/>
              <a:t>2/11/2025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5D0FB45-7B9C-4103-B9B4-7A6FBDF88C5A}" type="slidenum">
              <a:rPr lang="en-IN" smtClean="0"/>
              <a:pPr/>
              <a:t>‹#›</a:t>
            </a:fld>
            <a:endParaRPr lang="en-IN"/>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1B816CA-6C99-45AA-8802-EEFAA58EBEAC}" type="datetimeFigureOut">
              <a:rPr lang="en-US" smtClean="0"/>
              <a:pPr/>
              <a:t>2/11/2025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5D0FB45-7B9C-4103-B9B4-7A6FBDF88C5A}" type="slidenum">
              <a:rPr lang="en-IN" smtClean="0"/>
              <a:pPr/>
              <a:t>‹#›</a:t>
            </a:fld>
            <a:endParaRPr lang="en-IN"/>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1B816CA-6C99-45AA-8802-EEFAA58EBEAC}" type="datetimeFigureOut">
              <a:rPr lang="en-US" smtClean="0"/>
              <a:pPr/>
              <a:t>2/11/2025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5D0FB45-7B9C-4103-B9B4-7A6FBDF88C5A}" type="slidenum">
              <a:rPr lang="en-IN" smtClean="0"/>
              <a:pPr/>
              <a:t>‹#›</a:t>
            </a:fld>
            <a:endParaRPr lang="en-IN"/>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0D8B72C4-1450-450A-BAB9-2B9941F75B7F}" type="datetimeFigureOut">
              <a:rPr lang="en-IN" smtClean="0"/>
              <a:pPr/>
              <a:t>11-02-2025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37845148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064023"/>
            <a:ext cx="9144000" cy="517309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10"/>
          </p:nvPr>
        </p:nvSpPr>
        <p:spPr/>
        <p:txBody>
          <a:bodyPr/>
          <a:lstStyle/>
          <a:p>
            <a:fld id="{0D8B72C4-1450-450A-BAB9-2B9941F75B7F}" type="datetimeFigureOut">
              <a:rPr lang="en-IN" smtClean="0"/>
              <a:pPr/>
              <a:t>11-02-2025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318654382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7"/>
            <a:ext cx="78867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623888" y="4589472"/>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D8B72C4-1450-450A-BAB9-2B9941F75B7F}" type="datetimeFigureOut">
              <a:rPr lang="en-IN" smtClean="0"/>
              <a:pPr/>
              <a:t>11-02-2025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366949499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0D8B72C4-1450-450A-BAB9-2B9941F75B7F}" type="datetimeFigureOut">
              <a:rPr lang="en-IN" smtClean="0"/>
              <a:pPr/>
              <a:t>11-02-2025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30011060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0D8B72C4-1450-450A-BAB9-2B9941F75B7F}" type="datetimeFigureOut">
              <a:rPr lang="en-IN" smtClean="0"/>
              <a:pPr/>
              <a:t>11-02-2025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156291776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0D8B72C4-1450-450A-BAB9-2B9941F75B7F}" type="datetimeFigureOut">
              <a:rPr lang="en-IN" smtClean="0"/>
              <a:pPr/>
              <a:t>11-02-2025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279668846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8B72C4-1450-450A-BAB9-2B9941F75B7F}" type="datetimeFigureOut">
              <a:rPr lang="en-IN" smtClean="0"/>
              <a:pPr/>
              <a:t>11-02-2025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400784056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3887391" y="987434"/>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D8B72C4-1450-450A-BAB9-2B9941F75B7F}" type="datetimeFigureOut">
              <a:rPr lang="en-IN" smtClean="0"/>
              <a:pPr/>
              <a:t>11-02-2025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351658670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3887391" y="987434"/>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D8B72C4-1450-450A-BAB9-2B9941F75B7F}" type="datetimeFigureOut">
              <a:rPr lang="en-IN" smtClean="0"/>
              <a:pPr/>
              <a:t>11-02-2025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268753443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D8B72C4-1450-450A-BAB9-2B9941F75B7F}" type="datetimeFigureOut">
              <a:rPr lang="en-IN" smtClean="0"/>
              <a:pPr/>
              <a:t>11-02-2025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120251893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D8B72C4-1450-450A-BAB9-2B9941F75B7F}" type="datetimeFigureOut">
              <a:rPr lang="en-IN" smtClean="0"/>
              <a:pPr/>
              <a:t>11-02-2025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132521023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dirty="0"/>
              <a:t>Click to edit Master text </a:t>
            </a:r>
            <a:r>
              <a:rPr lang="en-US" dirty="0" err="1"/>
              <a:t>stylesSecond</a:t>
            </a:r>
            <a:r>
              <a:rPr lang="en-US" dirty="0"/>
              <a:t>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10"/>
          </p:nvPr>
        </p:nvSpPr>
        <p:spPr/>
        <p:txBody>
          <a:bodyPr/>
          <a:lstStyle/>
          <a:p>
            <a:fld id="{319BA491-E0C6-4D00-B958-60C9771D9F4B}" type="datetime3">
              <a:rPr lang="en-US" smtClean="0"/>
              <a:pPr/>
              <a:t>11 February 2025</a:t>
            </a:fld>
            <a:endParaRPr lang="en-IN"/>
          </a:p>
        </p:txBody>
      </p:sp>
      <p:sp>
        <p:nvSpPr>
          <p:cNvPr id="5" name="Footer Placeholder 4"/>
          <p:cNvSpPr>
            <a:spLocks noGrp="1"/>
          </p:cNvSpPr>
          <p:nvPr>
            <p:ph type="ftr" sz="quarter" idx="11"/>
          </p:nvPr>
        </p:nvSpPr>
        <p:spPr/>
        <p:txBody>
          <a:bodyPr/>
          <a:lstStyle/>
          <a:p>
            <a:r>
              <a:rPr lang="en-IN"/>
              <a:t>Department of CIVIL Engineering</a:t>
            </a:r>
          </a:p>
        </p:txBody>
      </p:sp>
      <p:sp>
        <p:nvSpPr>
          <p:cNvPr id="6" name="Slide Number Placeholder 5"/>
          <p:cNvSpPr>
            <a:spLocks noGrp="1"/>
          </p:cNvSpPr>
          <p:nvPr>
            <p:ph type="sldNum" sz="quarter" idx="12"/>
          </p:nvPr>
        </p:nvSpPr>
        <p:spPr/>
        <p:txBody>
          <a:bodyPr/>
          <a:lstStyle/>
          <a:p>
            <a:fld id="{208A4197-6501-4F07-95BE-3B6D4F9505A5}" type="slidenum">
              <a:rPr lang="en-IN" smtClean="0"/>
              <a:pPr/>
              <a:t>‹#›</a:t>
            </a:fld>
            <a:endParaRPr lang="en-IN"/>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dirty="0"/>
              <a:t>Click to edit Master text </a:t>
            </a:r>
            <a:r>
              <a:rPr lang="en-US" dirty="0" err="1"/>
              <a:t>stylesSecond</a:t>
            </a:r>
            <a:r>
              <a:rPr lang="en-US" dirty="0"/>
              <a:t>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10"/>
          </p:nvPr>
        </p:nvSpPr>
        <p:spPr/>
        <p:txBody>
          <a:bodyPr/>
          <a:lstStyle/>
          <a:p>
            <a:fld id="{319BA491-E0C6-4D00-B958-60C9771D9F4B}" type="datetime3">
              <a:rPr lang="en-US" smtClean="0"/>
              <a:pPr/>
              <a:t>11 February 2025</a:t>
            </a:fld>
            <a:endParaRPr lang="en-IN"/>
          </a:p>
        </p:txBody>
      </p:sp>
      <p:sp>
        <p:nvSpPr>
          <p:cNvPr id="5" name="Footer Placeholder 4"/>
          <p:cNvSpPr>
            <a:spLocks noGrp="1"/>
          </p:cNvSpPr>
          <p:nvPr>
            <p:ph type="ftr" sz="quarter" idx="11"/>
          </p:nvPr>
        </p:nvSpPr>
        <p:spPr/>
        <p:txBody>
          <a:bodyPr/>
          <a:lstStyle/>
          <a:p>
            <a:r>
              <a:rPr lang="en-IN"/>
              <a:t>Department of CIVIL Engineering</a:t>
            </a:r>
          </a:p>
        </p:txBody>
      </p:sp>
      <p:sp>
        <p:nvSpPr>
          <p:cNvPr id="6" name="Slide Number Placeholder 5"/>
          <p:cNvSpPr>
            <a:spLocks noGrp="1"/>
          </p:cNvSpPr>
          <p:nvPr>
            <p:ph type="sldNum" sz="quarter" idx="12"/>
          </p:nvPr>
        </p:nvSpPr>
        <p:spPr/>
        <p:txBody>
          <a:bodyPr/>
          <a:lstStyle/>
          <a:p>
            <a:fld id="{208A4197-6501-4F07-95BE-3B6D4F9505A5}" type="slidenum">
              <a:rPr lang="en-IN" smtClean="0"/>
              <a:pPr/>
              <a:t>‹#›</a:t>
            </a:fld>
            <a:endParaRPr lang="en-IN"/>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dirty="0"/>
              <a:t>Click to edit Master text </a:t>
            </a:r>
            <a:r>
              <a:rPr lang="en-US" dirty="0" err="1"/>
              <a:t>stylesSecond</a:t>
            </a:r>
            <a:r>
              <a:rPr lang="en-US" dirty="0"/>
              <a:t>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10"/>
          </p:nvPr>
        </p:nvSpPr>
        <p:spPr/>
        <p:txBody>
          <a:bodyPr/>
          <a:lstStyle/>
          <a:p>
            <a:fld id="{319BA491-E0C6-4D00-B958-60C9771D9F4B}" type="datetime3">
              <a:rPr lang="en-US" smtClean="0"/>
              <a:pPr/>
              <a:t>11 February 2025</a:t>
            </a:fld>
            <a:endParaRPr lang="en-IN"/>
          </a:p>
        </p:txBody>
      </p:sp>
      <p:sp>
        <p:nvSpPr>
          <p:cNvPr id="5" name="Footer Placeholder 4"/>
          <p:cNvSpPr>
            <a:spLocks noGrp="1"/>
          </p:cNvSpPr>
          <p:nvPr>
            <p:ph type="ftr" sz="quarter" idx="11"/>
          </p:nvPr>
        </p:nvSpPr>
        <p:spPr/>
        <p:txBody>
          <a:bodyPr/>
          <a:lstStyle/>
          <a:p>
            <a:r>
              <a:rPr lang="en-IN"/>
              <a:t>Department of CIVIL Engineering</a:t>
            </a:r>
          </a:p>
        </p:txBody>
      </p:sp>
      <p:sp>
        <p:nvSpPr>
          <p:cNvPr id="6" name="Slide Number Placeholder 5"/>
          <p:cNvSpPr>
            <a:spLocks noGrp="1"/>
          </p:cNvSpPr>
          <p:nvPr>
            <p:ph type="sldNum" sz="quarter" idx="12"/>
          </p:nvPr>
        </p:nvSpPr>
        <p:spPr/>
        <p:txBody>
          <a:bodyPr/>
          <a:lstStyle/>
          <a:p>
            <a:fld id="{208A4197-6501-4F07-95BE-3B6D4F9505A5}" type="slidenum">
              <a:rPr lang="en-IN" smtClean="0"/>
              <a:pPr/>
              <a:t>‹#›</a:t>
            </a:fld>
            <a:endParaRPr lang="en-IN"/>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dirty="0"/>
              <a:t>Click to edit Master text </a:t>
            </a:r>
            <a:r>
              <a:rPr lang="en-US" dirty="0" err="1"/>
              <a:t>stylesSecond</a:t>
            </a:r>
            <a:r>
              <a:rPr lang="en-US" dirty="0"/>
              <a:t>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10"/>
          </p:nvPr>
        </p:nvSpPr>
        <p:spPr/>
        <p:txBody>
          <a:bodyPr/>
          <a:lstStyle/>
          <a:p>
            <a:fld id="{319BA491-E0C6-4D00-B958-60C9771D9F4B}" type="datetime3">
              <a:rPr lang="en-US" smtClean="0"/>
              <a:pPr/>
              <a:t>11 February 2025</a:t>
            </a:fld>
            <a:endParaRPr lang="en-IN"/>
          </a:p>
        </p:txBody>
      </p:sp>
      <p:sp>
        <p:nvSpPr>
          <p:cNvPr id="5" name="Footer Placeholder 4"/>
          <p:cNvSpPr>
            <a:spLocks noGrp="1"/>
          </p:cNvSpPr>
          <p:nvPr>
            <p:ph type="ftr" sz="quarter" idx="11"/>
          </p:nvPr>
        </p:nvSpPr>
        <p:spPr/>
        <p:txBody>
          <a:bodyPr/>
          <a:lstStyle/>
          <a:p>
            <a:r>
              <a:rPr lang="en-IN"/>
              <a:t>Department of CIVIL Engineering</a:t>
            </a:r>
          </a:p>
        </p:txBody>
      </p:sp>
      <p:sp>
        <p:nvSpPr>
          <p:cNvPr id="6" name="Slide Number Placeholder 5"/>
          <p:cNvSpPr>
            <a:spLocks noGrp="1"/>
          </p:cNvSpPr>
          <p:nvPr>
            <p:ph type="sldNum" sz="quarter" idx="12"/>
          </p:nvPr>
        </p:nvSpPr>
        <p:spPr/>
        <p:txBody>
          <a:bodyPr/>
          <a:lstStyle/>
          <a:p>
            <a:fld id="{208A4197-6501-4F07-95BE-3B6D4F9505A5}" type="slidenum">
              <a:rPr lang="en-IN" smtClean="0"/>
              <a:pPr/>
              <a:t>‹#›</a:t>
            </a:fld>
            <a:endParaRPr lang="en-IN"/>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0D8B72C4-1450-450A-BAB9-2B9941F75B7F}" type="datetimeFigureOut">
              <a:rPr lang="en-IN" smtClean="0"/>
              <a:pPr/>
              <a:t>11-02-2025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378451485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064023"/>
            <a:ext cx="9144000" cy="517309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10"/>
          </p:nvPr>
        </p:nvSpPr>
        <p:spPr/>
        <p:txBody>
          <a:bodyPr/>
          <a:lstStyle/>
          <a:p>
            <a:fld id="{0D8B72C4-1450-450A-BAB9-2B9941F75B7F}" type="datetimeFigureOut">
              <a:rPr lang="en-IN" smtClean="0"/>
              <a:pPr/>
              <a:t>11-02-2025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318654382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3"/>
            <a:ext cx="78867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623888" y="4589468"/>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D8B72C4-1450-450A-BAB9-2B9941F75B7F}" type="datetimeFigureOut">
              <a:rPr lang="en-IN" smtClean="0"/>
              <a:pPr/>
              <a:t>11-02-2025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366949499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0D8B72C4-1450-450A-BAB9-2B9941F75B7F}" type="datetimeFigureOut">
              <a:rPr lang="en-IN" smtClean="0"/>
              <a:pPr/>
              <a:t>11-02-2025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300110600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0D8B72C4-1450-450A-BAB9-2B9941F75B7F}" type="datetimeFigureOut">
              <a:rPr lang="en-IN" smtClean="0"/>
              <a:pPr/>
              <a:t>11-02-2025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156291776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0D8B72C4-1450-450A-BAB9-2B9941F75B7F}" type="datetimeFigureOut">
              <a:rPr lang="en-IN" smtClean="0"/>
              <a:pPr/>
              <a:t>11-02-2025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279668846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8B72C4-1450-450A-BAB9-2B9941F75B7F}" type="datetimeFigureOut">
              <a:rPr lang="en-IN" smtClean="0"/>
              <a:pPr/>
              <a:t>11-02-2025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400784056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3887391" y="987430"/>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D8B72C4-1450-450A-BAB9-2B9941F75B7F}" type="datetimeFigureOut">
              <a:rPr lang="en-IN" smtClean="0"/>
              <a:pPr/>
              <a:t>11-02-2025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351658670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3887391" y="987430"/>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D8B72C4-1450-450A-BAB9-2B9941F75B7F}" type="datetimeFigureOut">
              <a:rPr lang="en-IN" smtClean="0"/>
              <a:pPr/>
              <a:t>11-02-2025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268753443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D8B72C4-1450-450A-BAB9-2B9941F75B7F}" type="datetimeFigureOut">
              <a:rPr lang="en-IN" smtClean="0"/>
              <a:pPr/>
              <a:t>11-02-2025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120251893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D8B72C4-1450-450A-BAB9-2B9941F75B7F}" type="datetimeFigureOut">
              <a:rPr lang="en-IN" smtClean="0"/>
              <a:pPr/>
              <a:t>11-02-2025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132521023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dirty="0"/>
              <a:t>Click to edit Master text </a:t>
            </a:r>
            <a:r>
              <a:rPr lang="en-US" dirty="0" err="1"/>
              <a:t>stylesSecond</a:t>
            </a:r>
            <a:r>
              <a:rPr lang="en-US" dirty="0"/>
              <a:t>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10"/>
          </p:nvPr>
        </p:nvSpPr>
        <p:spPr/>
        <p:txBody>
          <a:bodyPr/>
          <a:lstStyle/>
          <a:p>
            <a:fld id="{319BA491-E0C6-4D00-B958-60C9771D9F4B}" type="datetime3">
              <a:rPr lang="en-US" smtClean="0"/>
              <a:pPr/>
              <a:t>11 February 2025</a:t>
            </a:fld>
            <a:endParaRPr lang="en-IN"/>
          </a:p>
        </p:txBody>
      </p:sp>
      <p:sp>
        <p:nvSpPr>
          <p:cNvPr id="5" name="Footer Placeholder 4"/>
          <p:cNvSpPr>
            <a:spLocks noGrp="1"/>
          </p:cNvSpPr>
          <p:nvPr>
            <p:ph type="ftr" sz="quarter" idx="11"/>
          </p:nvPr>
        </p:nvSpPr>
        <p:spPr/>
        <p:txBody>
          <a:bodyPr/>
          <a:lstStyle/>
          <a:p>
            <a:r>
              <a:rPr lang="en-IN"/>
              <a:t>Department of CIVIL Engineering</a:t>
            </a:r>
          </a:p>
        </p:txBody>
      </p:sp>
      <p:sp>
        <p:nvSpPr>
          <p:cNvPr id="6" name="Slide Number Placeholder 5"/>
          <p:cNvSpPr>
            <a:spLocks noGrp="1"/>
          </p:cNvSpPr>
          <p:nvPr>
            <p:ph type="sldNum" sz="quarter" idx="12"/>
          </p:nvPr>
        </p:nvSpPr>
        <p:spPr/>
        <p:txBody>
          <a:bodyPr/>
          <a:lstStyle/>
          <a:p>
            <a:fld id="{208A4197-6501-4F07-95BE-3B6D4F9505A5}" type="slidenum">
              <a:rPr lang="en-IN" smtClean="0"/>
              <a:pPr/>
              <a:t>‹#›</a:t>
            </a:fld>
            <a:endParaRPr lang="en-IN"/>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dirty="0"/>
              <a:t>Click to edit Master text </a:t>
            </a:r>
            <a:r>
              <a:rPr lang="en-US" dirty="0" err="1"/>
              <a:t>stylesSecond</a:t>
            </a:r>
            <a:r>
              <a:rPr lang="en-US" dirty="0"/>
              <a:t>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10"/>
          </p:nvPr>
        </p:nvSpPr>
        <p:spPr/>
        <p:txBody>
          <a:bodyPr/>
          <a:lstStyle/>
          <a:p>
            <a:fld id="{319BA491-E0C6-4D00-B958-60C9771D9F4B}" type="datetime3">
              <a:rPr lang="en-US" smtClean="0"/>
              <a:pPr/>
              <a:t>11 February 2025</a:t>
            </a:fld>
            <a:endParaRPr lang="en-IN"/>
          </a:p>
        </p:txBody>
      </p:sp>
      <p:sp>
        <p:nvSpPr>
          <p:cNvPr id="5" name="Footer Placeholder 4"/>
          <p:cNvSpPr>
            <a:spLocks noGrp="1"/>
          </p:cNvSpPr>
          <p:nvPr>
            <p:ph type="ftr" sz="quarter" idx="11"/>
          </p:nvPr>
        </p:nvSpPr>
        <p:spPr/>
        <p:txBody>
          <a:bodyPr/>
          <a:lstStyle/>
          <a:p>
            <a:r>
              <a:rPr lang="en-IN"/>
              <a:t>Department of CIVIL Engineering</a:t>
            </a:r>
          </a:p>
        </p:txBody>
      </p:sp>
      <p:sp>
        <p:nvSpPr>
          <p:cNvPr id="6" name="Slide Number Placeholder 5"/>
          <p:cNvSpPr>
            <a:spLocks noGrp="1"/>
          </p:cNvSpPr>
          <p:nvPr>
            <p:ph type="sldNum" sz="quarter" idx="12"/>
          </p:nvPr>
        </p:nvSpPr>
        <p:spPr/>
        <p:txBody>
          <a:bodyPr/>
          <a:lstStyle/>
          <a:p>
            <a:fld id="{208A4197-6501-4F07-95BE-3B6D4F9505A5}" type="slidenum">
              <a:rPr lang="en-IN" smtClean="0"/>
              <a:pPr/>
              <a:t>‹#›</a:t>
            </a:fld>
            <a:endParaRPr lang="en-IN"/>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dirty="0"/>
              <a:t>Click to edit Master text </a:t>
            </a:r>
            <a:r>
              <a:rPr lang="en-US" dirty="0" err="1"/>
              <a:t>stylesSecond</a:t>
            </a:r>
            <a:r>
              <a:rPr lang="en-US" dirty="0"/>
              <a:t>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10"/>
          </p:nvPr>
        </p:nvSpPr>
        <p:spPr/>
        <p:txBody>
          <a:bodyPr/>
          <a:lstStyle/>
          <a:p>
            <a:fld id="{319BA491-E0C6-4D00-B958-60C9771D9F4B}" type="datetime3">
              <a:rPr lang="en-US" smtClean="0"/>
              <a:pPr/>
              <a:t>11 February 2025</a:t>
            </a:fld>
            <a:endParaRPr lang="en-IN"/>
          </a:p>
        </p:txBody>
      </p:sp>
      <p:sp>
        <p:nvSpPr>
          <p:cNvPr id="5" name="Footer Placeholder 4"/>
          <p:cNvSpPr>
            <a:spLocks noGrp="1"/>
          </p:cNvSpPr>
          <p:nvPr>
            <p:ph type="ftr" sz="quarter" idx="11"/>
          </p:nvPr>
        </p:nvSpPr>
        <p:spPr/>
        <p:txBody>
          <a:bodyPr/>
          <a:lstStyle/>
          <a:p>
            <a:r>
              <a:rPr lang="en-IN"/>
              <a:t>Department of CIVIL Engineering</a:t>
            </a:r>
          </a:p>
        </p:txBody>
      </p:sp>
      <p:sp>
        <p:nvSpPr>
          <p:cNvPr id="6" name="Slide Number Placeholder 5"/>
          <p:cNvSpPr>
            <a:spLocks noGrp="1"/>
          </p:cNvSpPr>
          <p:nvPr>
            <p:ph type="sldNum" sz="quarter" idx="12"/>
          </p:nvPr>
        </p:nvSpPr>
        <p:spPr/>
        <p:txBody>
          <a:bodyPr/>
          <a:lstStyle/>
          <a:p>
            <a:fld id="{208A4197-6501-4F07-95BE-3B6D4F9505A5}" type="slidenum">
              <a:rPr lang="en-IN" smtClean="0"/>
              <a:pPr/>
              <a:t>‹#›</a:t>
            </a:fld>
            <a:endParaRPr lang="en-IN"/>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dirty="0"/>
              <a:t>Click to edit Master text </a:t>
            </a:r>
            <a:r>
              <a:rPr lang="en-US" dirty="0" err="1"/>
              <a:t>stylesSecond</a:t>
            </a:r>
            <a:r>
              <a:rPr lang="en-US" dirty="0"/>
              <a:t>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10"/>
          </p:nvPr>
        </p:nvSpPr>
        <p:spPr/>
        <p:txBody>
          <a:bodyPr/>
          <a:lstStyle/>
          <a:p>
            <a:fld id="{319BA491-E0C6-4D00-B958-60C9771D9F4B}" type="datetime3">
              <a:rPr lang="en-US" smtClean="0"/>
              <a:pPr/>
              <a:t>11 February 2025</a:t>
            </a:fld>
            <a:endParaRPr lang="en-IN"/>
          </a:p>
        </p:txBody>
      </p:sp>
      <p:sp>
        <p:nvSpPr>
          <p:cNvPr id="5" name="Footer Placeholder 4"/>
          <p:cNvSpPr>
            <a:spLocks noGrp="1"/>
          </p:cNvSpPr>
          <p:nvPr>
            <p:ph type="ftr" sz="quarter" idx="11"/>
          </p:nvPr>
        </p:nvSpPr>
        <p:spPr/>
        <p:txBody>
          <a:bodyPr/>
          <a:lstStyle/>
          <a:p>
            <a:r>
              <a:rPr lang="en-IN"/>
              <a:t>Department of CIVIL Engineering</a:t>
            </a:r>
          </a:p>
        </p:txBody>
      </p:sp>
      <p:sp>
        <p:nvSpPr>
          <p:cNvPr id="6" name="Slide Number Placeholder 5"/>
          <p:cNvSpPr>
            <a:spLocks noGrp="1"/>
          </p:cNvSpPr>
          <p:nvPr>
            <p:ph type="sldNum" sz="quarter" idx="12"/>
          </p:nvPr>
        </p:nvSpPr>
        <p:spPr/>
        <p:txBody>
          <a:bodyPr/>
          <a:lstStyle/>
          <a:p>
            <a:fld id="{208A4197-6501-4F07-95BE-3B6D4F9505A5}" type="slidenum">
              <a:rPr lang="en-IN" smtClean="0"/>
              <a:pPr/>
              <a:t>‹#›</a:t>
            </a:fld>
            <a:endParaRPr lang="en-IN"/>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0D8B72C4-1450-450A-BAB9-2B9941F75B7F}" type="datetimeFigureOut">
              <a:rPr lang="en-IN" smtClean="0"/>
              <a:pPr/>
              <a:t>11-02-2025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378451485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064023"/>
            <a:ext cx="9144000" cy="517309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10"/>
          </p:nvPr>
        </p:nvSpPr>
        <p:spPr/>
        <p:txBody>
          <a:bodyPr/>
          <a:lstStyle/>
          <a:p>
            <a:fld id="{0D8B72C4-1450-450A-BAB9-2B9941F75B7F}" type="datetimeFigureOut">
              <a:rPr lang="en-IN" smtClean="0"/>
              <a:pPr/>
              <a:t>11-02-2025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318654382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623888" y="4589466"/>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D8B72C4-1450-450A-BAB9-2B9941F75B7F}" type="datetimeFigureOut">
              <a:rPr lang="en-IN" smtClean="0"/>
              <a:pPr/>
              <a:t>11-02-2025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366949499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0D8B72C4-1450-450A-BAB9-2B9941F75B7F}" type="datetimeFigureOut">
              <a:rPr lang="en-IN" smtClean="0"/>
              <a:pPr/>
              <a:t>11-02-2025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30011060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1"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0D8B72C4-1450-450A-BAB9-2B9941F75B7F}" type="datetimeFigureOut">
              <a:rPr lang="en-IN" smtClean="0"/>
              <a:pPr/>
              <a:t>11-02-2025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156291776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0D8B72C4-1450-450A-BAB9-2B9941F75B7F}" type="datetimeFigureOut">
              <a:rPr lang="en-IN" smtClean="0"/>
              <a:pPr/>
              <a:t>11-02-2025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279668846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8B72C4-1450-450A-BAB9-2B9941F75B7F}" type="datetimeFigureOut">
              <a:rPr lang="en-IN" smtClean="0"/>
              <a:pPr/>
              <a:t>11-02-2025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400784056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D8B72C4-1450-450A-BAB9-2B9941F75B7F}" type="datetimeFigureOut">
              <a:rPr lang="en-IN" smtClean="0"/>
              <a:pPr/>
              <a:t>11-02-2025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351658670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3887391" y="987428"/>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D8B72C4-1450-450A-BAB9-2B9941F75B7F}" type="datetimeFigureOut">
              <a:rPr lang="en-IN" smtClean="0"/>
              <a:pPr/>
              <a:t>11-02-2025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268753443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D8B72C4-1450-450A-BAB9-2B9941F75B7F}" type="datetimeFigureOut">
              <a:rPr lang="en-IN" smtClean="0"/>
              <a:pPr/>
              <a:t>11-02-2025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120251893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28651"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D8B72C4-1450-450A-BAB9-2B9941F75B7F}" type="datetimeFigureOut">
              <a:rPr lang="en-IN" smtClean="0"/>
              <a:pPr/>
              <a:t>11-02-2025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132521023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dirty="0"/>
              <a:t>Click to edit Master text </a:t>
            </a:r>
            <a:r>
              <a:rPr lang="en-US" dirty="0" err="1"/>
              <a:t>stylesSecond</a:t>
            </a:r>
            <a:r>
              <a:rPr lang="en-US" dirty="0"/>
              <a:t>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10"/>
          </p:nvPr>
        </p:nvSpPr>
        <p:spPr/>
        <p:txBody>
          <a:bodyPr/>
          <a:lstStyle/>
          <a:p>
            <a:fld id="{319BA491-E0C6-4D00-B958-60C9771D9F4B}" type="datetime3">
              <a:rPr lang="en-US" smtClean="0"/>
              <a:pPr/>
              <a:t>11 February 2025</a:t>
            </a:fld>
            <a:endParaRPr lang="en-IN"/>
          </a:p>
        </p:txBody>
      </p:sp>
      <p:sp>
        <p:nvSpPr>
          <p:cNvPr id="5" name="Footer Placeholder 4"/>
          <p:cNvSpPr>
            <a:spLocks noGrp="1"/>
          </p:cNvSpPr>
          <p:nvPr>
            <p:ph type="ftr" sz="quarter" idx="11"/>
          </p:nvPr>
        </p:nvSpPr>
        <p:spPr/>
        <p:txBody>
          <a:bodyPr/>
          <a:lstStyle/>
          <a:p>
            <a:r>
              <a:rPr lang="en-IN"/>
              <a:t>Department of CIVIL Engineering</a:t>
            </a:r>
          </a:p>
        </p:txBody>
      </p:sp>
      <p:sp>
        <p:nvSpPr>
          <p:cNvPr id="6" name="Slide Number Placeholder 5"/>
          <p:cNvSpPr>
            <a:spLocks noGrp="1"/>
          </p:cNvSpPr>
          <p:nvPr>
            <p:ph type="sldNum" sz="quarter" idx="12"/>
          </p:nvPr>
        </p:nvSpPr>
        <p:spPr/>
        <p:txBody>
          <a:bodyPr/>
          <a:lstStyle/>
          <a:p>
            <a:fld id="{208A4197-6501-4F07-95BE-3B6D4F9505A5}" type="slidenum">
              <a:rPr lang="en-IN" smtClean="0"/>
              <a:pPr/>
              <a:t>‹#›</a:t>
            </a:fld>
            <a:endParaRPr lang="en-IN"/>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dirty="0"/>
              <a:t>Click to edit Master text </a:t>
            </a:r>
            <a:r>
              <a:rPr lang="en-US" dirty="0" err="1"/>
              <a:t>stylesSecond</a:t>
            </a:r>
            <a:r>
              <a:rPr lang="en-US" dirty="0"/>
              <a:t>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10"/>
          </p:nvPr>
        </p:nvSpPr>
        <p:spPr/>
        <p:txBody>
          <a:bodyPr/>
          <a:lstStyle/>
          <a:p>
            <a:fld id="{319BA491-E0C6-4D00-B958-60C9771D9F4B}" type="datetime3">
              <a:rPr lang="en-US" smtClean="0"/>
              <a:pPr/>
              <a:t>11 February 2025</a:t>
            </a:fld>
            <a:endParaRPr lang="en-IN"/>
          </a:p>
        </p:txBody>
      </p:sp>
      <p:sp>
        <p:nvSpPr>
          <p:cNvPr id="5" name="Footer Placeholder 4"/>
          <p:cNvSpPr>
            <a:spLocks noGrp="1"/>
          </p:cNvSpPr>
          <p:nvPr>
            <p:ph type="ftr" sz="quarter" idx="11"/>
          </p:nvPr>
        </p:nvSpPr>
        <p:spPr/>
        <p:txBody>
          <a:bodyPr/>
          <a:lstStyle/>
          <a:p>
            <a:r>
              <a:rPr lang="en-IN"/>
              <a:t>Department of CIVIL Engineering</a:t>
            </a:r>
          </a:p>
        </p:txBody>
      </p:sp>
      <p:sp>
        <p:nvSpPr>
          <p:cNvPr id="6" name="Slide Number Placeholder 5"/>
          <p:cNvSpPr>
            <a:spLocks noGrp="1"/>
          </p:cNvSpPr>
          <p:nvPr>
            <p:ph type="sldNum" sz="quarter" idx="12"/>
          </p:nvPr>
        </p:nvSpPr>
        <p:spPr/>
        <p:txBody>
          <a:bodyPr/>
          <a:lstStyle/>
          <a:p>
            <a:fld id="{208A4197-6501-4F07-95BE-3B6D4F9505A5}" type="slidenum">
              <a:rPr lang="en-IN" smtClean="0"/>
              <a:pPr/>
              <a:t>‹#›</a:t>
            </a:fld>
            <a:endParaRPr lang="en-IN"/>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dirty="0"/>
              <a:t>Click to edit Master text </a:t>
            </a:r>
            <a:r>
              <a:rPr lang="en-US" dirty="0" err="1"/>
              <a:t>stylesSecond</a:t>
            </a:r>
            <a:r>
              <a:rPr lang="en-US" dirty="0"/>
              <a:t>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10"/>
          </p:nvPr>
        </p:nvSpPr>
        <p:spPr/>
        <p:txBody>
          <a:bodyPr/>
          <a:lstStyle/>
          <a:p>
            <a:fld id="{319BA491-E0C6-4D00-B958-60C9771D9F4B}" type="datetime3">
              <a:rPr lang="en-US" smtClean="0"/>
              <a:pPr/>
              <a:t>11 February 2025</a:t>
            </a:fld>
            <a:endParaRPr lang="en-IN"/>
          </a:p>
        </p:txBody>
      </p:sp>
      <p:sp>
        <p:nvSpPr>
          <p:cNvPr id="5" name="Footer Placeholder 4"/>
          <p:cNvSpPr>
            <a:spLocks noGrp="1"/>
          </p:cNvSpPr>
          <p:nvPr>
            <p:ph type="ftr" sz="quarter" idx="11"/>
          </p:nvPr>
        </p:nvSpPr>
        <p:spPr/>
        <p:txBody>
          <a:bodyPr/>
          <a:lstStyle/>
          <a:p>
            <a:r>
              <a:rPr lang="en-IN"/>
              <a:t>Department of CIVIL Engineering</a:t>
            </a:r>
          </a:p>
        </p:txBody>
      </p:sp>
      <p:sp>
        <p:nvSpPr>
          <p:cNvPr id="6" name="Slide Number Placeholder 5"/>
          <p:cNvSpPr>
            <a:spLocks noGrp="1"/>
          </p:cNvSpPr>
          <p:nvPr>
            <p:ph type="sldNum" sz="quarter" idx="12"/>
          </p:nvPr>
        </p:nvSpPr>
        <p:spPr/>
        <p:txBody>
          <a:bodyPr/>
          <a:lstStyle/>
          <a:p>
            <a:fld id="{208A4197-6501-4F07-95BE-3B6D4F9505A5}" type="slidenum">
              <a:rPr lang="en-IN" smtClean="0"/>
              <a:pPr/>
              <a:t>‹#›</a:t>
            </a:fld>
            <a:endParaRPr lang="en-IN"/>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dirty="0"/>
              <a:t>Click to edit Master text </a:t>
            </a:r>
            <a:r>
              <a:rPr lang="en-US" dirty="0" err="1"/>
              <a:t>stylesSecond</a:t>
            </a:r>
            <a:r>
              <a:rPr lang="en-US" dirty="0"/>
              <a:t>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10"/>
          </p:nvPr>
        </p:nvSpPr>
        <p:spPr/>
        <p:txBody>
          <a:bodyPr/>
          <a:lstStyle/>
          <a:p>
            <a:fld id="{319BA491-E0C6-4D00-B958-60C9771D9F4B}" type="datetime3">
              <a:rPr lang="en-US" smtClean="0"/>
              <a:pPr/>
              <a:t>11 February 2025</a:t>
            </a:fld>
            <a:endParaRPr lang="en-IN"/>
          </a:p>
        </p:txBody>
      </p:sp>
      <p:sp>
        <p:nvSpPr>
          <p:cNvPr id="5" name="Footer Placeholder 4"/>
          <p:cNvSpPr>
            <a:spLocks noGrp="1"/>
          </p:cNvSpPr>
          <p:nvPr>
            <p:ph type="ftr" sz="quarter" idx="11"/>
          </p:nvPr>
        </p:nvSpPr>
        <p:spPr/>
        <p:txBody>
          <a:bodyPr/>
          <a:lstStyle/>
          <a:p>
            <a:r>
              <a:rPr lang="en-IN"/>
              <a:t>Department of CIVIL Engineering</a:t>
            </a:r>
          </a:p>
        </p:txBody>
      </p:sp>
      <p:sp>
        <p:nvSpPr>
          <p:cNvPr id="6" name="Slide Number Placeholder 5"/>
          <p:cNvSpPr>
            <a:spLocks noGrp="1"/>
          </p:cNvSpPr>
          <p:nvPr>
            <p:ph type="sldNum" sz="quarter" idx="12"/>
          </p:nvPr>
        </p:nvSpPr>
        <p:spPr/>
        <p:txBody>
          <a:bodyPr/>
          <a:lstStyle/>
          <a:p>
            <a:fld id="{208A4197-6501-4F07-95BE-3B6D4F9505A5}"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2.png"/><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18" Type="http://schemas.openxmlformats.org/officeDocument/2006/relationships/image" Target="../media/image3.jpeg"/><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17" Type="http://schemas.openxmlformats.org/officeDocument/2006/relationships/image" Target="../media/image2.png"/><Relationship Id="rId2" Type="http://schemas.openxmlformats.org/officeDocument/2006/relationships/slideLayout" Target="../slideLayouts/slideLayout39.xml"/><Relationship Id="rId16" Type="http://schemas.openxmlformats.org/officeDocument/2006/relationships/theme" Target="../theme/theme4.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slideLayout" Target="../slideLayouts/slideLayout5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18" Type="http://schemas.openxmlformats.org/officeDocument/2006/relationships/image" Target="../media/image3.jpeg"/><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17" Type="http://schemas.openxmlformats.org/officeDocument/2006/relationships/image" Target="../media/image2.png"/><Relationship Id="rId2" Type="http://schemas.openxmlformats.org/officeDocument/2006/relationships/slideLayout" Target="../slideLayouts/slideLayout54.xml"/><Relationship Id="rId16" Type="http://schemas.openxmlformats.org/officeDocument/2006/relationships/theme" Target="../theme/theme5.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5" Type="http://schemas.openxmlformats.org/officeDocument/2006/relationships/slideLayout" Target="../slideLayouts/slideLayout6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18" Type="http://schemas.openxmlformats.org/officeDocument/2006/relationships/image" Target="../media/image3.jpeg"/><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17" Type="http://schemas.openxmlformats.org/officeDocument/2006/relationships/image" Target="../media/image2.png"/><Relationship Id="rId2" Type="http://schemas.openxmlformats.org/officeDocument/2006/relationships/slideLayout" Target="../slideLayouts/slideLayout69.xml"/><Relationship Id="rId16" Type="http://schemas.openxmlformats.org/officeDocument/2006/relationships/theme" Target="../theme/theme6.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2/11/2025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53037"/>
          </a:xfrm>
          <a:prstGeom prst="rect">
            <a:avLst/>
          </a:prstGeom>
        </p:spPr>
        <p:txBody>
          <a:bodyPr vert="horz" lIns="91440" tIns="45720" rIns="91440" bIns="45720" rtlCol="0" anchor="ctr">
            <a:normAutofit/>
          </a:bodyPr>
          <a:lstStyle/>
          <a:p>
            <a:r>
              <a:rPr lang="en-US" sz="2800" dirty="0">
                <a:latin typeface="Algerian" panose="04020705040A02060702" pitchFamily="82" charset="0"/>
              </a:rPr>
              <a:t>		</a:t>
            </a:r>
            <a:endParaRPr lang="en-IN" sz="4400" dirty="0">
              <a:latin typeface="Algerian" panose="04020705040A02060702" pitchFamily="82" charset="0"/>
            </a:endParaRPr>
          </a:p>
        </p:txBody>
      </p:sp>
      <p:sp>
        <p:nvSpPr>
          <p:cNvPr id="3" name="Text Placeholder 2"/>
          <p:cNvSpPr>
            <a:spLocks noGrp="1"/>
          </p:cNvSpPr>
          <p:nvPr>
            <p:ph type="body" idx="1"/>
          </p:nvPr>
        </p:nvSpPr>
        <p:spPr>
          <a:xfrm>
            <a:off x="0" y="1003865"/>
            <a:ext cx="9144000" cy="517309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2"/>
          </p:nvPr>
        </p:nvSpPr>
        <p:spPr>
          <a:xfrm>
            <a:off x="628650" y="6356355"/>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8B72C4-1450-450A-BAB9-2B9941F75B7F}" type="datetimeFigureOut">
              <a:rPr lang="en-IN" smtClean="0"/>
              <a:pPr/>
              <a:t>11-02-2025</a:t>
            </a:fld>
            <a:endParaRPr lang="en-IN"/>
          </a:p>
        </p:txBody>
      </p:sp>
      <p:sp>
        <p:nvSpPr>
          <p:cNvPr id="5" name="Footer Placeholder 4"/>
          <p:cNvSpPr>
            <a:spLocks noGrp="1"/>
          </p:cNvSpPr>
          <p:nvPr>
            <p:ph type="ftr" sz="quarter" idx="3"/>
          </p:nvPr>
        </p:nvSpPr>
        <p:spPr>
          <a:xfrm>
            <a:off x="3028950" y="6356355"/>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457950" y="6356355"/>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AE607F-FAE4-483F-8CB9-273F4ECF79A2}" type="slidenum">
              <a:rPr lang="en-IN" smtClean="0"/>
              <a:pPr/>
              <a:t>‹#›</a:t>
            </a:fld>
            <a:endParaRPr lang="en-IN"/>
          </a:p>
        </p:txBody>
      </p:sp>
      <p:pic>
        <p:nvPicPr>
          <p:cNvPr id="12" name="Picture 2"/>
          <p:cNvPicPr>
            <a:picLocks noChangeAspect="1" noChangeArrowheads="1"/>
          </p:cNvPicPr>
          <p:nvPr userDrawn="1"/>
        </p:nvPicPr>
        <p:blipFill>
          <a:blip r:embed="rId17"/>
          <a:srcRect/>
          <a:stretch>
            <a:fillRect/>
          </a:stretch>
        </p:blipFill>
        <p:spPr bwMode="auto">
          <a:xfrm>
            <a:off x="0" y="0"/>
            <a:ext cx="9144000" cy="857256"/>
          </a:xfrm>
          <a:prstGeom prst="rect">
            <a:avLst/>
          </a:prstGeom>
          <a:noFill/>
          <a:ln w="9525">
            <a:noFill/>
            <a:miter lim="800000"/>
            <a:headEnd/>
            <a:tailEnd/>
          </a:ln>
          <a:effectLst/>
        </p:spPr>
      </p:pic>
      <p:pic>
        <p:nvPicPr>
          <p:cNvPr id="13" name="Picture 12" descr="C:\Documents and Settings\Ramesh M N\My Documents\My Pictures\Picture\civil engineering logo khai smaller.jpg">
            <a:extLst>
              <a:ext uri="{FF2B5EF4-FFF2-40B4-BE49-F238E27FC236}">
                <a16:creationId xmlns:a16="http://schemas.microsoft.com/office/drawing/2014/main" id="{00000000-0008-0000-0000-000005000000}"/>
              </a:ext>
            </a:extLst>
          </p:cNvPr>
          <p:cNvPicPr/>
          <p:nvPr userDrawn="1"/>
        </p:nvPicPr>
        <p:blipFill>
          <a:blip r:embed="rId18" cstate="print">
            <a:extLst>
              <a:ext uri="{28A0092B-C50C-407E-A947-70E740481C1C}">
                <a14:useLocalDpi xmlns:a14="http://schemas.microsoft.com/office/drawing/2010/main" val="0"/>
              </a:ext>
            </a:extLst>
          </a:blip>
          <a:stretch>
            <a:fillRect/>
          </a:stretch>
        </p:blipFill>
        <p:spPr bwMode="auto">
          <a:xfrm>
            <a:off x="8433632" y="5"/>
            <a:ext cx="710371" cy="844363"/>
          </a:xfrm>
          <a:prstGeom prst="rect">
            <a:avLst/>
          </a:prstGeom>
          <a:noFill/>
          <a:ln>
            <a:noFill/>
          </a:ln>
        </p:spPr>
      </p:pic>
    </p:spTree>
    <p:extLst>
      <p:ext uri="{BB962C8B-B14F-4D97-AF65-F5344CB8AC3E}">
        <p14:creationId xmlns:p14="http://schemas.microsoft.com/office/powerpoint/2010/main" val="120233029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Lst>
  <p:txStyles>
    <p:titleStyle>
      <a:lvl1pPr algn="l" defTabSz="914400" rtl="0" eaLnBrk="1" latinLnBrk="0" hangingPunct="1">
        <a:lnSpc>
          <a:spcPct val="90000"/>
        </a:lnSpc>
        <a:spcBef>
          <a:spcPct val="0"/>
        </a:spcBef>
        <a:buNone/>
        <a:defRPr sz="2800"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IN"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B816CA-6C99-45AA-8802-EEFAA58EBEAC}" type="datetimeFigureOut">
              <a:rPr lang="en-US" smtClean="0"/>
              <a:pPr/>
              <a:t>2/11/2025</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D0FB45-7B9C-4103-B9B4-7A6FBDF88C5A}"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53037"/>
          </a:xfrm>
          <a:prstGeom prst="rect">
            <a:avLst/>
          </a:prstGeom>
        </p:spPr>
        <p:txBody>
          <a:bodyPr vert="horz" lIns="91440" tIns="45720" rIns="91440" bIns="45720" rtlCol="0" anchor="ctr">
            <a:normAutofit/>
          </a:bodyPr>
          <a:lstStyle/>
          <a:p>
            <a:r>
              <a:rPr lang="en-US" sz="2800" dirty="0">
                <a:latin typeface="Algerian" panose="04020705040A02060702" pitchFamily="82" charset="0"/>
              </a:rPr>
              <a:t>		</a:t>
            </a:r>
            <a:endParaRPr lang="en-IN" sz="4400" dirty="0">
              <a:latin typeface="Algerian" panose="04020705040A02060702" pitchFamily="82" charset="0"/>
            </a:endParaRPr>
          </a:p>
        </p:txBody>
      </p:sp>
      <p:sp>
        <p:nvSpPr>
          <p:cNvPr id="3" name="Text Placeholder 2"/>
          <p:cNvSpPr>
            <a:spLocks noGrp="1"/>
          </p:cNvSpPr>
          <p:nvPr>
            <p:ph type="body" idx="1"/>
          </p:nvPr>
        </p:nvSpPr>
        <p:spPr>
          <a:xfrm>
            <a:off x="0" y="1003865"/>
            <a:ext cx="9144000" cy="517309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2"/>
          </p:nvPr>
        </p:nvSpPr>
        <p:spPr>
          <a:xfrm>
            <a:off x="628650" y="6356357"/>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8B72C4-1450-450A-BAB9-2B9941F75B7F}" type="datetimeFigureOut">
              <a:rPr lang="en-IN" smtClean="0"/>
              <a:pPr/>
              <a:t>11-02-2025</a:t>
            </a:fld>
            <a:endParaRPr lang="en-IN"/>
          </a:p>
        </p:txBody>
      </p:sp>
      <p:sp>
        <p:nvSpPr>
          <p:cNvPr id="5" name="Footer Placeholder 4"/>
          <p:cNvSpPr>
            <a:spLocks noGrp="1"/>
          </p:cNvSpPr>
          <p:nvPr>
            <p:ph type="ftr" sz="quarter" idx="3"/>
          </p:nvPr>
        </p:nvSpPr>
        <p:spPr>
          <a:xfrm>
            <a:off x="3028950" y="6356357"/>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457950" y="6356357"/>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AE607F-FAE4-483F-8CB9-273F4ECF79A2}" type="slidenum">
              <a:rPr lang="en-IN" smtClean="0"/>
              <a:pPr/>
              <a:t>‹#›</a:t>
            </a:fld>
            <a:endParaRPr lang="en-IN"/>
          </a:p>
        </p:txBody>
      </p:sp>
      <p:pic>
        <p:nvPicPr>
          <p:cNvPr id="12" name="Picture 2"/>
          <p:cNvPicPr>
            <a:picLocks noChangeAspect="1" noChangeArrowheads="1"/>
          </p:cNvPicPr>
          <p:nvPr userDrawn="1"/>
        </p:nvPicPr>
        <p:blipFill>
          <a:blip r:embed="rId17"/>
          <a:srcRect/>
          <a:stretch>
            <a:fillRect/>
          </a:stretch>
        </p:blipFill>
        <p:spPr bwMode="auto">
          <a:xfrm>
            <a:off x="0" y="0"/>
            <a:ext cx="9144000" cy="857256"/>
          </a:xfrm>
          <a:prstGeom prst="rect">
            <a:avLst/>
          </a:prstGeom>
          <a:noFill/>
          <a:ln w="9525">
            <a:noFill/>
            <a:miter lim="800000"/>
            <a:headEnd/>
            <a:tailEnd/>
          </a:ln>
          <a:effectLst/>
        </p:spPr>
      </p:pic>
      <p:pic>
        <p:nvPicPr>
          <p:cNvPr id="13" name="Picture 12" descr="C:\Documents and Settings\Ramesh M N\My Documents\My Pictures\Picture\civil engineering logo khai smaller.jpg">
            <a:extLst>
              <a:ext uri="{FF2B5EF4-FFF2-40B4-BE49-F238E27FC236}">
                <a16:creationId xmlns:a16="http://schemas.microsoft.com/office/drawing/2014/main" id="{00000000-0008-0000-0000-000005000000}"/>
              </a:ext>
            </a:extLst>
          </p:cNvPr>
          <p:cNvPicPr/>
          <p:nvPr userDrawn="1"/>
        </p:nvPicPr>
        <p:blipFill>
          <a:blip r:embed="rId18" cstate="print">
            <a:extLst>
              <a:ext uri="{28A0092B-C50C-407E-A947-70E740481C1C}">
                <a14:useLocalDpi xmlns:a14="http://schemas.microsoft.com/office/drawing/2010/main" val="0"/>
              </a:ext>
            </a:extLst>
          </a:blip>
          <a:stretch>
            <a:fillRect/>
          </a:stretch>
        </p:blipFill>
        <p:spPr bwMode="auto">
          <a:xfrm>
            <a:off x="8433633" y="7"/>
            <a:ext cx="710371" cy="844363"/>
          </a:xfrm>
          <a:prstGeom prst="rect">
            <a:avLst/>
          </a:prstGeom>
          <a:noFill/>
          <a:ln>
            <a:noFill/>
          </a:ln>
        </p:spPr>
      </p:pic>
    </p:spTree>
    <p:extLst>
      <p:ext uri="{BB962C8B-B14F-4D97-AF65-F5344CB8AC3E}">
        <p14:creationId xmlns:p14="http://schemas.microsoft.com/office/powerpoint/2010/main" val="120233029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Lst>
  <p:txStyles>
    <p:titleStyle>
      <a:lvl1pPr algn="l" defTabSz="914400" rtl="0" eaLnBrk="1" latinLnBrk="0" hangingPunct="1">
        <a:lnSpc>
          <a:spcPct val="90000"/>
        </a:lnSpc>
        <a:spcBef>
          <a:spcPct val="0"/>
        </a:spcBef>
        <a:buNone/>
        <a:defRPr sz="2800"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53037"/>
          </a:xfrm>
          <a:prstGeom prst="rect">
            <a:avLst/>
          </a:prstGeom>
        </p:spPr>
        <p:txBody>
          <a:bodyPr vert="horz" lIns="91440" tIns="45720" rIns="91440" bIns="45720" rtlCol="0" anchor="ctr">
            <a:normAutofit/>
          </a:bodyPr>
          <a:lstStyle/>
          <a:p>
            <a:r>
              <a:rPr lang="en-US" sz="2800" dirty="0">
                <a:latin typeface="Algerian" panose="04020705040A02060702" pitchFamily="82" charset="0"/>
              </a:rPr>
              <a:t>		</a:t>
            </a:r>
            <a:endParaRPr lang="en-IN" sz="4400" dirty="0">
              <a:latin typeface="Algerian" panose="04020705040A02060702" pitchFamily="82" charset="0"/>
            </a:endParaRPr>
          </a:p>
        </p:txBody>
      </p:sp>
      <p:sp>
        <p:nvSpPr>
          <p:cNvPr id="3" name="Text Placeholder 2"/>
          <p:cNvSpPr>
            <a:spLocks noGrp="1"/>
          </p:cNvSpPr>
          <p:nvPr>
            <p:ph type="body" idx="1"/>
          </p:nvPr>
        </p:nvSpPr>
        <p:spPr>
          <a:xfrm>
            <a:off x="0" y="1003865"/>
            <a:ext cx="9144000" cy="517309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8B72C4-1450-450A-BAB9-2B9941F75B7F}" type="datetimeFigureOut">
              <a:rPr lang="en-IN" smtClean="0"/>
              <a:pPr/>
              <a:t>11-02-2025</a:t>
            </a:fld>
            <a:endParaRPr lang="en-IN"/>
          </a:p>
        </p:txBody>
      </p:sp>
      <p:sp>
        <p:nvSpPr>
          <p:cNvPr id="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AE607F-FAE4-483F-8CB9-273F4ECF79A2}" type="slidenum">
              <a:rPr lang="en-IN" smtClean="0"/>
              <a:pPr/>
              <a:t>‹#›</a:t>
            </a:fld>
            <a:endParaRPr lang="en-IN"/>
          </a:p>
        </p:txBody>
      </p:sp>
      <p:pic>
        <p:nvPicPr>
          <p:cNvPr id="12" name="Picture 2"/>
          <p:cNvPicPr>
            <a:picLocks noChangeAspect="1" noChangeArrowheads="1"/>
          </p:cNvPicPr>
          <p:nvPr userDrawn="1"/>
        </p:nvPicPr>
        <p:blipFill>
          <a:blip r:embed="rId17"/>
          <a:srcRect/>
          <a:stretch>
            <a:fillRect/>
          </a:stretch>
        </p:blipFill>
        <p:spPr bwMode="auto">
          <a:xfrm>
            <a:off x="0" y="0"/>
            <a:ext cx="9144000" cy="857256"/>
          </a:xfrm>
          <a:prstGeom prst="rect">
            <a:avLst/>
          </a:prstGeom>
          <a:noFill/>
          <a:ln w="9525">
            <a:noFill/>
            <a:miter lim="800000"/>
            <a:headEnd/>
            <a:tailEnd/>
          </a:ln>
          <a:effectLst/>
        </p:spPr>
      </p:pic>
      <p:pic>
        <p:nvPicPr>
          <p:cNvPr id="13" name="Picture 12" descr="C:\Documents and Settings\Ramesh M N\My Documents\My Pictures\Picture\civil engineering logo khai smaller.jpg">
            <a:extLst>
              <a:ext uri="{FF2B5EF4-FFF2-40B4-BE49-F238E27FC236}">
                <a16:creationId xmlns:a16="http://schemas.microsoft.com/office/drawing/2014/main" id="{00000000-0008-0000-0000-000005000000}"/>
              </a:ext>
            </a:extLst>
          </p:cNvPr>
          <p:cNvPicPr/>
          <p:nvPr userDrawn="1"/>
        </p:nvPicPr>
        <p:blipFill>
          <a:blip r:embed="rId18" cstate="print">
            <a:extLst>
              <a:ext uri="{28A0092B-C50C-407E-A947-70E740481C1C}">
                <a14:useLocalDpi xmlns:a14="http://schemas.microsoft.com/office/drawing/2010/main" val="0"/>
              </a:ext>
            </a:extLst>
          </a:blip>
          <a:stretch>
            <a:fillRect/>
          </a:stretch>
        </p:blipFill>
        <p:spPr bwMode="auto">
          <a:xfrm>
            <a:off x="8433631" y="3"/>
            <a:ext cx="710371" cy="844363"/>
          </a:xfrm>
          <a:prstGeom prst="rect">
            <a:avLst/>
          </a:prstGeom>
          <a:noFill/>
          <a:ln>
            <a:noFill/>
          </a:ln>
        </p:spPr>
      </p:pic>
    </p:spTree>
    <p:extLst>
      <p:ext uri="{BB962C8B-B14F-4D97-AF65-F5344CB8AC3E}">
        <p14:creationId xmlns:p14="http://schemas.microsoft.com/office/powerpoint/2010/main" val="1202330292"/>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Lst>
  <p:txStyles>
    <p:titleStyle>
      <a:lvl1pPr algn="l" defTabSz="914400" rtl="0" eaLnBrk="1" latinLnBrk="0" hangingPunct="1">
        <a:lnSpc>
          <a:spcPct val="90000"/>
        </a:lnSpc>
        <a:spcBef>
          <a:spcPct val="0"/>
        </a:spcBef>
        <a:buNone/>
        <a:defRPr sz="2800"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53037"/>
          </a:xfrm>
          <a:prstGeom prst="rect">
            <a:avLst/>
          </a:prstGeom>
        </p:spPr>
        <p:txBody>
          <a:bodyPr vert="horz" lIns="91440" tIns="45720" rIns="91440" bIns="45720" rtlCol="0" anchor="ctr">
            <a:normAutofit/>
          </a:bodyPr>
          <a:lstStyle/>
          <a:p>
            <a:r>
              <a:rPr lang="en-US" sz="2800" dirty="0">
                <a:latin typeface="Algerian" panose="04020705040A02060702" pitchFamily="82" charset="0"/>
              </a:rPr>
              <a:t>		</a:t>
            </a:r>
            <a:endParaRPr lang="en-IN" sz="4400" dirty="0">
              <a:latin typeface="Algerian" panose="04020705040A02060702" pitchFamily="82" charset="0"/>
            </a:endParaRPr>
          </a:p>
        </p:txBody>
      </p:sp>
      <p:sp>
        <p:nvSpPr>
          <p:cNvPr id="3" name="Text Placeholder 2"/>
          <p:cNvSpPr>
            <a:spLocks noGrp="1"/>
          </p:cNvSpPr>
          <p:nvPr>
            <p:ph type="body" idx="1"/>
          </p:nvPr>
        </p:nvSpPr>
        <p:spPr>
          <a:xfrm>
            <a:off x="0" y="1003865"/>
            <a:ext cx="9144000" cy="517309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8B72C4-1450-450A-BAB9-2B9941F75B7F}" type="datetimeFigureOut">
              <a:rPr lang="en-IN" smtClean="0"/>
              <a:pPr/>
              <a:t>11-02-2025</a:t>
            </a:fld>
            <a:endParaRPr lang="en-IN"/>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AE607F-FAE4-483F-8CB9-273F4ECF79A2}" type="slidenum">
              <a:rPr lang="en-IN" smtClean="0"/>
              <a:pPr/>
              <a:t>‹#›</a:t>
            </a:fld>
            <a:endParaRPr lang="en-IN"/>
          </a:p>
        </p:txBody>
      </p:sp>
      <p:pic>
        <p:nvPicPr>
          <p:cNvPr id="12" name="Picture 2"/>
          <p:cNvPicPr>
            <a:picLocks noChangeAspect="1" noChangeArrowheads="1"/>
          </p:cNvPicPr>
          <p:nvPr userDrawn="1"/>
        </p:nvPicPr>
        <p:blipFill>
          <a:blip r:embed="rId17"/>
          <a:srcRect/>
          <a:stretch>
            <a:fillRect/>
          </a:stretch>
        </p:blipFill>
        <p:spPr bwMode="auto">
          <a:xfrm>
            <a:off x="0" y="0"/>
            <a:ext cx="9144000" cy="857256"/>
          </a:xfrm>
          <a:prstGeom prst="rect">
            <a:avLst/>
          </a:prstGeom>
          <a:noFill/>
          <a:ln w="9525">
            <a:noFill/>
            <a:miter lim="800000"/>
            <a:headEnd/>
            <a:tailEnd/>
          </a:ln>
          <a:effectLst/>
        </p:spPr>
      </p:pic>
      <p:pic>
        <p:nvPicPr>
          <p:cNvPr id="13" name="Picture 12" descr="C:\Documents and Settings\Ramesh M N\My Documents\My Pictures\Picture\civil engineering logo khai smaller.jpg">
            <a:extLst>
              <a:ext uri="{FF2B5EF4-FFF2-40B4-BE49-F238E27FC236}">
                <a16:creationId xmlns:a16="http://schemas.microsoft.com/office/drawing/2014/main" id="{00000000-0008-0000-0000-000005000000}"/>
              </a:ext>
            </a:extLst>
          </p:cNvPr>
          <p:cNvPicPr/>
          <p:nvPr userDrawn="1"/>
        </p:nvPicPr>
        <p:blipFill>
          <a:blip r:embed="rId18" cstate="print">
            <a:extLst>
              <a:ext uri="{28A0092B-C50C-407E-A947-70E740481C1C}">
                <a14:useLocalDpi xmlns:a14="http://schemas.microsoft.com/office/drawing/2010/main" val="0"/>
              </a:ext>
            </a:extLst>
          </a:blip>
          <a:stretch>
            <a:fillRect/>
          </a:stretch>
        </p:blipFill>
        <p:spPr bwMode="auto">
          <a:xfrm>
            <a:off x="8433630" y="1"/>
            <a:ext cx="710371" cy="844363"/>
          </a:xfrm>
          <a:prstGeom prst="rect">
            <a:avLst/>
          </a:prstGeom>
          <a:noFill/>
          <a:ln>
            <a:noFill/>
          </a:ln>
        </p:spPr>
      </p:pic>
    </p:spTree>
    <p:extLst>
      <p:ext uri="{BB962C8B-B14F-4D97-AF65-F5344CB8AC3E}">
        <p14:creationId xmlns:p14="http://schemas.microsoft.com/office/powerpoint/2010/main" val="12023302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xStyles>
    <p:titleStyle>
      <a:lvl1pPr algn="l" defTabSz="914400" rtl="0" eaLnBrk="1" latinLnBrk="0" hangingPunct="1">
        <a:lnSpc>
          <a:spcPct val="90000"/>
        </a:lnSpc>
        <a:spcBef>
          <a:spcPct val="0"/>
        </a:spcBef>
        <a:buNone/>
        <a:defRPr sz="2800"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7.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7.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7.png"/><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3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3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3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3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3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4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4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1981200"/>
            <a:ext cx="8610600" cy="3276600"/>
          </a:xfrm>
        </p:spPr>
        <p:txBody>
          <a:bodyPr/>
          <a:lstStyle/>
          <a:p>
            <a:r>
              <a:rPr lang="en-IN" b="1" dirty="0">
                <a:solidFill>
                  <a:srgbClr val="7030A0"/>
                </a:solidFill>
                <a:latin typeface="Times New Roman" pitchFamily="18" charset="0"/>
                <a:cs typeface="Times New Roman" pitchFamily="18" charset="0"/>
              </a:rPr>
              <a:t>Module – 01</a:t>
            </a:r>
            <a:br>
              <a:rPr lang="en-IN" b="1" dirty="0">
                <a:solidFill>
                  <a:schemeClr val="tx1"/>
                </a:solidFill>
                <a:latin typeface="Times New Roman" pitchFamily="18" charset="0"/>
                <a:cs typeface="Times New Roman" pitchFamily="18" charset="0"/>
              </a:rPr>
            </a:br>
            <a:br>
              <a:rPr lang="en-IN" dirty="0">
                <a:solidFill>
                  <a:schemeClr val="tx1"/>
                </a:solidFill>
                <a:latin typeface="Times New Roman" pitchFamily="18" charset="0"/>
                <a:cs typeface="Times New Roman" pitchFamily="18" charset="0"/>
              </a:rPr>
            </a:br>
            <a:r>
              <a:rPr lang="en-IN" b="1" dirty="0">
                <a:solidFill>
                  <a:srgbClr val="FF0000"/>
                </a:solidFill>
                <a:latin typeface="Times New Roman" pitchFamily="18" charset="0"/>
                <a:cs typeface="Times New Roman" pitchFamily="18" charset="0"/>
              </a:rPr>
              <a:t>IRRIGATION</a:t>
            </a:r>
          </a:p>
          <a:p>
            <a:r>
              <a:rPr lang="en-US" b="1" dirty="0">
                <a:solidFill>
                  <a:srgbClr val="FF0000"/>
                </a:solidFill>
                <a:latin typeface="Times New Roman" pitchFamily="18" charset="0"/>
                <a:cs typeface="Times New Roman" pitchFamily="18" charset="0"/>
              </a:rPr>
              <a:t>WATER REQUIREMENTS OF CROPS</a:t>
            </a:r>
            <a:endParaRPr lang="en-IN" b="1" dirty="0">
              <a:solidFill>
                <a:srgbClr val="FF0000"/>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762000"/>
            <a:ext cx="8839200" cy="5867400"/>
          </a:xfrm>
        </p:spPr>
        <p:txBody>
          <a:bodyPr>
            <a:noAutofit/>
          </a:bodyPr>
          <a:lstStyle/>
          <a:p>
            <a:pPr algn="just"/>
            <a:r>
              <a:rPr lang="en-IN" sz="2400" b="1" dirty="0">
                <a:solidFill>
                  <a:srgbClr val="7030A0"/>
                </a:solidFill>
                <a:latin typeface="Times New Roman" pitchFamily="18" charset="0"/>
                <a:cs typeface="Times New Roman" pitchFamily="18" charset="0"/>
              </a:rPr>
              <a:t>Introduction</a:t>
            </a:r>
          </a:p>
          <a:p>
            <a:pPr algn="just">
              <a:lnSpc>
                <a:spcPct val="170000"/>
              </a:lnSpc>
              <a:buFont typeface="Wingdings" pitchFamily="2" charset="2"/>
              <a:buChar char="Ø"/>
            </a:pPr>
            <a:r>
              <a:rPr lang="en-IN" sz="1800" dirty="0">
                <a:solidFill>
                  <a:schemeClr val="tx1">
                    <a:lumMod val="95000"/>
                    <a:lumOff val="5000"/>
                  </a:schemeClr>
                </a:solidFill>
                <a:latin typeface="Times New Roman" pitchFamily="18" charset="0"/>
                <a:cs typeface="Times New Roman" pitchFamily="18" charset="0"/>
              </a:rPr>
              <a:t>Irrigation may be defined as the process of supplying water to fields by artificial needs for the healthy development of crops.</a:t>
            </a:r>
          </a:p>
          <a:p>
            <a:pPr algn="just">
              <a:lnSpc>
                <a:spcPct val="170000"/>
              </a:lnSpc>
              <a:buFont typeface="Wingdings" pitchFamily="2" charset="2"/>
              <a:buChar char="Ø"/>
            </a:pPr>
            <a:r>
              <a:rPr lang="en-IN" sz="1800" dirty="0">
                <a:solidFill>
                  <a:schemeClr val="tx1">
                    <a:lumMod val="95000"/>
                    <a:lumOff val="5000"/>
                  </a:schemeClr>
                </a:solidFill>
                <a:latin typeface="Times New Roman" pitchFamily="18" charset="0"/>
                <a:cs typeface="Times New Roman" pitchFamily="18" charset="0"/>
              </a:rPr>
              <a:t> Basic objective of irrigation is to supplement natural supply of water to lands, so as to obtain an optimum yield from the crop grown in the fields. </a:t>
            </a:r>
          </a:p>
          <a:p>
            <a:pPr algn="just">
              <a:lnSpc>
                <a:spcPct val="170000"/>
              </a:lnSpc>
              <a:buFont typeface="Wingdings" pitchFamily="2" charset="2"/>
              <a:buChar char="Ø"/>
            </a:pPr>
            <a:r>
              <a:rPr lang="en-IN" sz="1800" dirty="0">
                <a:solidFill>
                  <a:schemeClr val="tx1">
                    <a:lumMod val="95000"/>
                    <a:lumOff val="5000"/>
                  </a:schemeClr>
                </a:solidFill>
                <a:latin typeface="Times New Roman" pitchFamily="18" charset="0"/>
                <a:cs typeface="Times New Roman" pitchFamily="18" charset="0"/>
              </a:rPr>
              <a:t> Irrigation is a significant method of applying water to the crops as and when required at the required quantity.</a:t>
            </a:r>
          </a:p>
          <a:p>
            <a:pPr algn="just">
              <a:lnSpc>
                <a:spcPct val="170000"/>
              </a:lnSpc>
              <a:buFont typeface="Wingdings" pitchFamily="2" charset="2"/>
              <a:buChar char="Ø"/>
            </a:pPr>
            <a:r>
              <a:rPr lang="en-IN" sz="1800" dirty="0">
                <a:solidFill>
                  <a:schemeClr val="tx1">
                    <a:lumMod val="95000"/>
                    <a:lumOff val="5000"/>
                  </a:schemeClr>
                </a:solidFill>
                <a:latin typeface="Times New Roman" pitchFamily="18" charset="0"/>
                <a:cs typeface="Times New Roman" pitchFamily="18" charset="0"/>
              </a:rPr>
              <a:t> Requirement of water by the crop varies with the type of crop and frequency of irrigation, to achieve maximum outcome from cultivation it is essential to practice the </a:t>
            </a:r>
            <a:r>
              <a:rPr lang="en-IN" sz="1800" dirty="0" err="1">
                <a:solidFill>
                  <a:schemeClr val="tx1">
                    <a:lumMod val="95000"/>
                    <a:lumOff val="5000"/>
                  </a:schemeClr>
                </a:solidFill>
                <a:latin typeface="Times New Roman" pitchFamily="18" charset="0"/>
                <a:cs typeface="Times New Roman" pitchFamily="18" charset="0"/>
              </a:rPr>
              <a:t>irri-gation</a:t>
            </a:r>
            <a:r>
              <a:rPr lang="en-IN" sz="1800" dirty="0">
                <a:solidFill>
                  <a:schemeClr val="tx1">
                    <a:lumMod val="95000"/>
                    <a:lumOff val="5000"/>
                  </a:schemeClr>
                </a:solidFill>
                <a:latin typeface="Times New Roman" pitchFamily="18" charset="0"/>
                <a:cs typeface="Times New Roman" pitchFamily="18" charset="0"/>
              </a:rPr>
              <a:t> system. </a:t>
            </a:r>
          </a:p>
          <a:p>
            <a:pPr algn="just">
              <a:lnSpc>
                <a:spcPct val="170000"/>
              </a:lnSpc>
              <a:buFont typeface="Wingdings" pitchFamily="2" charset="2"/>
              <a:buChar char="Ø"/>
            </a:pPr>
            <a:r>
              <a:rPr lang="en-IN" sz="1800" dirty="0">
                <a:solidFill>
                  <a:schemeClr val="tx1">
                    <a:lumMod val="95000"/>
                    <a:lumOff val="5000"/>
                  </a:schemeClr>
                </a:solidFill>
                <a:latin typeface="Times New Roman" pitchFamily="18" charset="0"/>
                <a:cs typeface="Times New Roman" pitchFamily="18" charset="0"/>
              </a:rPr>
              <a:t>Irrigation system involves planning, design, constructing, operating and main-</a:t>
            </a:r>
            <a:r>
              <a:rPr lang="en-IN" sz="1800" dirty="0" err="1">
                <a:solidFill>
                  <a:schemeClr val="tx1">
                    <a:lumMod val="95000"/>
                    <a:lumOff val="5000"/>
                  </a:schemeClr>
                </a:solidFill>
                <a:latin typeface="Times New Roman" pitchFamily="18" charset="0"/>
                <a:cs typeface="Times New Roman" pitchFamily="18" charset="0"/>
              </a:rPr>
              <a:t>taining</a:t>
            </a:r>
            <a:r>
              <a:rPr lang="en-IN" sz="1800" dirty="0">
                <a:solidFill>
                  <a:schemeClr val="tx1">
                    <a:lumMod val="95000"/>
                    <a:lumOff val="5000"/>
                  </a:schemeClr>
                </a:solidFill>
                <a:latin typeface="Times New Roman" pitchFamily="18" charset="0"/>
                <a:cs typeface="Times New Roman" pitchFamily="18" charset="0"/>
              </a:rPr>
              <a:t> of various hydraulic structures such as dams, barriers, spillways, diversion structures, tanks, canals etc.  </a:t>
            </a:r>
          </a:p>
          <a:p>
            <a:pPr>
              <a:lnSpc>
                <a:spcPct val="170000"/>
              </a:lnSpc>
            </a:pPr>
            <a:endParaRPr lang="en-IN" sz="1800" dirty="0">
              <a:latin typeface="Times New Roman" pitchFamily="18" charset="0"/>
              <a:cs typeface="Times New Roman" pitchFamily="18" charset="0"/>
            </a:endParaRPr>
          </a:p>
          <a:p>
            <a:pPr algn="just">
              <a:lnSpc>
                <a:spcPct val="170000"/>
              </a:lnSpc>
            </a:pPr>
            <a:r>
              <a:rPr lang="en-IN" sz="1800" dirty="0">
                <a:latin typeface="Times New Roman" pitchFamily="18" charset="0"/>
                <a:cs typeface="Times New Roman" pitchFamily="18" charset="0"/>
              </a:rPr>
              <a:t> </a:t>
            </a:r>
            <a:endParaRPr lang="en-IN" sz="1800" dirty="0">
              <a:solidFill>
                <a:schemeClr val="tx1"/>
              </a:solidFill>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914400"/>
            <a:ext cx="8610600" cy="5791200"/>
          </a:xfrm>
        </p:spPr>
        <p:txBody>
          <a:bodyPr>
            <a:normAutofit fontScale="85000" lnSpcReduction="10000"/>
          </a:bodyPr>
          <a:lstStyle/>
          <a:p>
            <a:pPr algn="just"/>
            <a:r>
              <a:rPr lang="en-IN" sz="2400" b="1" dirty="0">
                <a:solidFill>
                  <a:srgbClr val="7030A0"/>
                </a:solidFill>
                <a:latin typeface="Times New Roman" pitchFamily="18" charset="0"/>
                <a:cs typeface="Times New Roman" pitchFamily="18" charset="0"/>
              </a:rPr>
              <a:t>Necessity of Irrigation</a:t>
            </a:r>
            <a:endParaRPr lang="en-IN" sz="2400" dirty="0">
              <a:solidFill>
                <a:srgbClr val="7030A0"/>
              </a:solidFill>
              <a:latin typeface="Times New Roman" pitchFamily="18" charset="0"/>
              <a:cs typeface="Times New Roman" pitchFamily="18" charset="0"/>
            </a:endParaRPr>
          </a:p>
          <a:p>
            <a:pPr algn="just">
              <a:lnSpc>
                <a:spcPct val="160000"/>
              </a:lnSpc>
              <a:buFont typeface="Wingdings" pitchFamily="2" charset="2"/>
              <a:buChar char="Ø"/>
            </a:pPr>
            <a:r>
              <a:rPr lang="en-IN" sz="2400" dirty="0">
                <a:solidFill>
                  <a:schemeClr val="tx1"/>
                </a:solidFill>
                <a:latin typeface="Times New Roman" pitchFamily="18" charset="0"/>
                <a:cs typeface="Times New Roman" pitchFamily="18" charset="0"/>
              </a:rPr>
              <a:t>India is basically an agricultural country and its resources depend on the agricultural output. Prosperity of our country depends mainly upon proper development of agriculture. </a:t>
            </a:r>
          </a:p>
          <a:p>
            <a:pPr algn="just">
              <a:lnSpc>
                <a:spcPct val="160000"/>
              </a:lnSpc>
              <a:buFont typeface="Wingdings" pitchFamily="2" charset="2"/>
              <a:buChar char="Ø"/>
            </a:pPr>
            <a:r>
              <a:rPr lang="en-IN" sz="2400" dirty="0">
                <a:solidFill>
                  <a:schemeClr val="tx1"/>
                </a:solidFill>
                <a:latin typeface="Times New Roman" pitchFamily="18" charset="0"/>
                <a:cs typeface="Times New Roman" pitchFamily="18" charset="0"/>
              </a:rPr>
              <a:t>Even after 70 years of Independence, we have not succeeded in solving our food problems. The main reason for this miserable state of affair is that we still continue to remain at the mercy of rain and practice old age methods of cultivation. </a:t>
            </a:r>
          </a:p>
          <a:p>
            <a:pPr algn="just">
              <a:lnSpc>
                <a:spcPct val="160000"/>
              </a:lnSpc>
              <a:buFont typeface="Wingdings" pitchFamily="2" charset="2"/>
              <a:buChar char="Ø"/>
            </a:pPr>
            <a:r>
              <a:rPr lang="en-IN" sz="2400" dirty="0">
                <a:solidFill>
                  <a:schemeClr val="tx1"/>
                </a:solidFill>
                <a:latin typeface="Times New Roman" pitchFamily="18" charset="0"/>
                <a:cs typeface="Times New Roman" pitchFamily="18" charset="0"/>
              </a:rPr>
              <a:t>Plants usually derive water from nature through rainfall. However, the total rainfall in a particular area may be either insufficient or ill timed. </a:t>
            </a:r>
          </a:p>
          <a:p>
            <a:pPr algn="just">
              <a:lnSpc>
                <a:spcPct val="160000"/>
              </a:lnSpc>
              <a:buFont typeface="Wingdings" pitchFamily="2" charset="2"/>
              <a:buChar char="Ø"/>
            </a:pPr>
            <a:r>
              <a:rPr lang="en-IN" sz="2400" dirty="0">
                <a:solidFill>
                  <a:schemeClr val="tx1"/>
                </a:solidFill>
                <a:latin typeface="Times New Roman" pitchFamily="18" charset="0"/>
                <a:cs typeface="Times New Roman" pitchFamily="18" charset="0"/>
              </a:rPr>
              <a:t>In order to get the maximum yield, it is necessary to have a systematic irrigation system for supplying optimum quantity of water at correct timing.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914400"/>
            <a:ext cx="8610600" cy="5715000"/>
          </a:xfrm>
        </p:spPr>
        <p:txBody>
          <a:bodyPr>
            <a:noAutofit/>
          </a:bodyPr>
          <a:lstStyle/>
          <a:p>
            <a:pPr algn="just"/>
            <a:r>
              <a:rPr lang="en-IN" sz="2000" b="1" dirty="0">
                <a:solidFill>
                  <a:srgbClr val="7030A0"/>
                </a:solidFill>
                <a:latin typeface="Times New Roman" pitchFamily="18" charset="0"/>
                <a:cs typeface="Times New Roman" pitchFamily="18" charset="0"/>
              </a:rPr>
              <a:t>Importance of irrigation can be summarized under the following four aspects:</a:t>
            </a:r>
          </a:p>
          <a:p>
            <a:pPr algn="just">
              <a:lnSpc>
                <a:spcPct val="170000"/>
              </a:lnSpc>
            </a:pPr>
            <a:r>
              <a:rPr lang="en-IN" sz="1600" dirty="0">
                <a:solidFill>
                  <a:srgbClr val="FF0000"/>
                </a:solidFill>
                <a:latin typeface="Garamond" pitchFamily="18" charset="0"/>
              </a:rPr>
              <a:t>1</a:t>
            </a:r>
            <a:r>
              <a:rPr lang="en-IN" sz="1600" dirty="0">
                <a:solidFill>
                  <a:srgbClr val="FF0000"/>
                </a:solidFill>
                <a:latin typeface="Times New Roman" pitchFamily="18" charset="0"/>
                <a:cs typeface="Times New Roman" pitchFamily="18" charset="0"/>
              </a:rPr>
              <a:t>. Area of less rainfall: </a:t>
            </a:r>
            <a:r>
              <a:rPr lang="en-IN" sz="1600" dirty="0">
                <a:solidFill>
                  <a:schemeClr val="tx1"/>
                </a:solidFill>
                <a:latin typeface="Times New Roman" pitchFamily="18" charset="0"/>
                <a:cs typeface="Times New Roman" pitchFamily="18" charset="0"/>
              </a:rPr>
              <a:t>Artificial supply of water is necessary when the total rainfall is less than the water requirement of crops in such cases, irrigation works may be constructed at a place where more water is available and conveyed to water deficit areas.</a:t>
            </a:r>
          </a:p>
          <a:p>
            <a:pPr algn="just">
              <a:lnSpc>
                <a:spcPct val="170000"/>
              </a:lnSpc>
            </a:pPr>
            <a:r>
              <a:rPr lang="en-IN" sz="1600" dirty="0" err="1">
                <a:solidFill>
                  <a:schemeClr val="tx1"/>
                </a:solidFill>
                <a:latin typeface="Times New Roman" pitchFamily="18" charset="0"/>
                <a:cs typeface="Times New Roman" pitchFamily="18" charset="0"/>
              </a:rPr>
              <a:t>Eg</a:t>
            </a:r>
            <a:r>
              <a:rPr lang="en-IN" sz="1600" dirty="0">
                <a:solidFill>
                  <a:schemeClr val="tx1"/>
                </a:solidFill>
                <a:latin typeface="Times New Roman" pitchFamily="18" charset="0"/>
                <a:cs typeface="Times New Roman" pitchFamily="18" charset="0"/>
              </a:rPr>
              <a:t>: The Rajasthan canal supplies water from the river Yamuna to the arid regions of Rajasthan where annual rainfall is less than 100 to 200 mm.</a:t>
            </a:r>
          </a:p>
          <a:p>
            <a:pPr algn="just">
              <a:lnSpc>
                <a:spcPct val="170000"/>
              </a:lnSpc>
            </a:pPr>
            <a:r>
              <a:rPr lang="en-IN" sz="1600" dirty="0">
                <a:solidFill>
                  <a:srgbClr val="FF0000"/>
                </a:solidFill>
                <a:latin typeface="Times New Roman" pitchFamily="18" charset="0"/>
                <a:cs typeface="Times New Roman" pitchFamily="18" charset="0"/>
              </a:rPr>
              <a:t>2. Non-Uniform rainfall: </a:t>
            </a:r>
            <a:r>
              <a:rPr lang="en-IN" sz="1600" dirty="0">
                <a:solidFill>
                  <a:schemeClr val="tx1"/>
                </a:solidFill>
                <a:latin typeface="Times New Roman" pitchFamily="18" charset="0"/>
                <a:cs typeface="Times New Roman" pitchFamily="18" charset="0"/>
              </a:rPr>
              <a:t>The rainfall in a particular area may not be uniform over the entire crop period. Rainfall may be there during the early period of crops and may become scanty or unavailable at the end resulting in lesser yield or total loss of the crop. Collection of water during periods of excess rainfall and supplying the stored water during periods of scarcity may prove beneficial to the farmers. Most irrigation projects in India are based on this aspect.</a:t>
            </a:r>
          </a:p>
          <a:p>
            <a:pPr algn="just">
              <a:lnSpc>
                <a:spcPct val="170000"/>
              </a:lnSpc>
            </a:pPr>
            <a:r>
              <a:rPr lang="en-IN" sz="1600" dirty="0">
                <a:solidFill>
                  <a:schemeClr val="tx1"/>
                </a:solidFill>
                <a:latin typeface="Times New Roman" pitchFamily="18" charset="0"/>
                <a:cs typeface="Times New Roman" pitchFamily="18" charset="0"/>
              </a:rPr>
              <a:t> </a:t>
            </a:r>
          </a:p>
          <a:p>
            <a:pPr algn="just" fontAlgn="base">
              <a:lnSpc>
                <a:spcPct val="170000"/>
              </a:lnSpc>
            </a:pPr>
            <a:r>
              <a:rPr lang="en-IN" sz="1600" dirty="0">
                <a:solidFill>
                  <a:schemeClr val="tx1"/>
                </a:solidFill>
                <a:latin typeface="Times New Roman" pitchFamily="18" charset="0"/>
                <a:cs typeface="Times New Roman" pitchFamily="18" charset="0"/>
              </a:rPr>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142999"/>
          </a:xfrm>
        </p:spPr>
        <p:txBody>
          <a:bodyPr/>
          <a:lstStyle/>
          <a:p>
            <a:pPr algn="l"/>
            <a:endParaRPr lang="en-IN" dirty="0"/>
          </a:p>
        </p:txBody>
      </p:sp>
      <p:sp>
        <p:nvSpPr>
          <p:cNvPr id="3" name="Subtitle 2"/>
          <p:cNvSpPr>
            <a:spLocks noGrp="1"/>
          </p:cNvSpPr>
          <p:nvPr>
            <p:ph type="subTitle" idx="1"/>
          </p:nvPr>
        </p:nvSpPr>
        <p:spPr>
          <a:xfrm>
            <a:off x="304800" y="1295400"/>
            <a:ext cx="8610600" cy="5105400"/>
          </a:xfrm>
        </p:spPr>
        <p:txBody>
          <a:bodyPr>
            <a:normAutofit fontScale="92500"/>
          </a:bodyPr>
          <a:lstStyle/>
          <a:p>
            <a:pPr algn="just"/>
            <a:r>
              <a:rPr lang="en-IN" sz="2000" b="1" dirty="0">
                <a:solidFill>
                  <a:srgbClr val="7030A0"/>
                </a:solidFill>
                <a:latin typeface="Times New Roman" pitchFamily="18" charset="0"/>
                <a:cs typeface="Times New Roman" pitchFamily="18" charset="0"/>
              </a:rPr>
              <a:t>Importance of irrigation can be summarized under the following four aspects:</a:t>
            </a:r>
            <a:endParaRPr lang="en-IN" sz="2400" dirty="0">
              <a:solidFill>
                <a:schemeClr val="tx1"/>
              </a:solidFill>
              <a:latin typeface="Garamond" pitchFamily="18" charset="0"/>
            </a:endParaRPr>
          </a:p>
          <a:p>
            <a:pPr algn="just">
              <a:lnSpc>
                <a:spcPct val="170000"/>
              </a:lnSpc>
            </a:pPr>
            <a:r>
              <a:rPr lang="en-IN" sz="1800" dirty="0">
                <a:solidFill>
                  <a:srgbClr val="FF0000"/>
                </a:solidFill>
                <a:latin typeface="Times New Roman" pitchFamily="18" charset="0"/>
                <a:cs typeface="Times New Roman" pitchFamily="18" charset="0"/>
              </a:rPr>
              <a:t>3</a:t>
            </a:r>
            <a:r>
              <a:rPr lang="en-IN" sz="2000" dirty="0">
                <a:solidFill>
                  <a:srgbClr val="FF0000"/>
                </a:solidFill>
                <a:latin typeface="Times New Roman" pitchFamily="18" charset="0"/>
                <a:cs typeface="Times New Roman" pitchFamily="18" charset="0"/>
              </a:rPr>
              <a:t>. Commercial crops with additional water: </a:t>
            </a:r>
            <a:r>
              <a:rPr lang="en-IN" sz="2000" dirty="0">
                <a:solidFill>
                  <a:schemeClr val="tx1"/>
                </a:solidFill>
                <a:latin typeface="Times New Roman" pitchFamily="18" charset="0"/>
                <a:cs typeface="Times New Roman" pitchFamily="18" charset="0"/>
              </a:rPr>
              <a:t>The rainfall in a particular area may be sufficient to raise the usual crops but insufficient for raising commercial and cash crops such as sugarcane and cotton. In such situations, utilizing stored water by irrigation facilities is advantageous.</a:t>
            </a:r>
          </a:p>
          <a:p>
            <a:pPr algn="just">
              <a:lnSpc>
                <a:spcPct val="170000"/>
              </a:lnSpc>
            </a:pPr>
            <a:r>
              <a:rPr lang="en-IN" sz="2000" dirty="0">
                <a:solidFill>
                  <a:srgbClr val="FF0000"/>
                </a:solidFill>
                <a:latin typeface="Times New Roman" pitchFamily="18" charset="0"/>
                <a:cs typeface="Times New Roman" pitchFamily="18" charset="0"/>
              </a:rPr>
              <a:t>4. Controlled Water Supply: </a:t>
            </a:r>
            <a:r>
              <a:rPr lang="en-IN" sz="2000" dirty="0">
                <a:solidFill>
                  <a:schemeClr val="tx1"/>
                </a:solidFill>
                <a:latin typeface="Times New Roman" pitchFamily="18" charset="0"/>
                <a:cs typeface="Times New Roman" pitchFamily="18" charset="0"/>
              </a:rPr>
              <a:t>Dams are normally meant for storing water during excess flow periods. But in situations of heavy rainfall, flooding can be controlled by arresting the flow in the river and excess water can be released during low flow conditions.</a:t>
            </a:r>
          </a:p>
          <a:p>
            <a:pPr algn="just" fontAlgn="base"/>
            <a:r>
              <a:rPr lang="en-IN" dirty="0">
                <a:solidFill>
                  <a:schemeClr val="tx1"/>
                </a:solidFill>
                <a:latin typeface="Times New Roman" pitchFamily="18" charset="0"/>
                <a:cs typeface="Times New Roman" pitchFamily="18" charset="0"/>
              </a:rPr>
              <a:t> </a:t>
            </a:r>
            <a:endParaRPr lang="en-IN" sz="2800" dirty="0">
              <a:solidFill>
                <a:schemeClr val="tx1"/>
              </a:solidFill>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142999"/>
          </a:xfrm>
        </p:spPr>
        <p:txBody>
          <a:bodyPr/>
          <a:lstStyle/>
          <a:p>
            <a:pPr algn="l"/>
            <a:r>
              <a:rPr lang="en-IN" dirty="0"/>
              <a:t>1</a:t>
            </a:r>
          </a:p>
        </p:txBody>
      </p:sp>
      <p:sp>
        <p:nvSpPr>
          <p:cNvPr id="3" name="Subtitle 2"/>
          <p:cNvSpPr>
            <a:spLocks noGrp="1"/>
          </p:cNvSpPr>
          <p:nvPr>
            <p:ph type="subTitle" idx="1"/>
          </p:nvPr>
        </p:nvSpPr>
        <p:spPr>
          <a:xfrm>
            <a:off x="533400" y="1066800"/>
            <a:ext cx="8610600" cy="5791200"/>
          </a:xfrm>
        </p:spPr>
        <p:txBody>
          <a:bodyPr>
            <a:normAutofit fontScale="92500" lnSpcReduction="10000"/>
          </a:bodyPr>
          <a:lstStyle/>
          <a:p>
            <a:pPr algn="l"/>
            <a:r>
              <a:rPr lang="en-IN" sz="2400" b="1" dirty="0">
                <a:solidFill>
                  <a:srgbClr val="7030A0"/>
                </a:solidFill>
                <a:latin typeface="Times New Roman" pitchFamily="18" charset="0"/>
                <a:cs typeface="Times New Roman" pitchFamily="18" charset="0"/>
              </a:rPr>
              <a:t>Advantages of irrigation: </a:t>
            </a:r>
          </a:p>
          <a:p>
            <a:pPr algn="l">
              <a:lnSpc>
                <a:spcPct val="150000"/>
              </a:lnSpc>
            </a:pPr>
            <a:r>
              <a:rPr lang="en-IN" sz="2000" dirty="0" err="1">
                <a:solidFill>
                  <a:schemeClr val="tx1"/>
                </a:solidFill>
                <a:latin typeface="Times New Roman" pitchFamily="18" charset="0"/>
                <a:cs typeface="Times New Roman" pitchFamily="18" charset="0"/>
              </a:rPr>
              <a:t>i</a:t>
            </a:r>
            <a:r>
              <a:rPr lang="en-IN" sz="2000" dirty="0">
                <a:solidFill>
                  <a:schemeClr val="tx1"/>
                </a:solidFill>
                <a:latin typeface="Times New Roman" pitchFamily="18" charset="0"/>
                <a:cs typeface="Times New Roman" pitchFamily="18" charset="0"/>
              </a:rPr>
              <a:t>. To increase in food production. </a:t>
            </a:r>
          </a:p>
          <a:p>
            <a:pPr algn="l">
              <a:lnSpc>
                <a:spcPct val="150000"/>
              </a:lnSpc>
            </a:pPr>
            <a:r>
              <a:rPr lang="en-IN" sz="2000" dirty="0">
                <a:solidFill>
                  <a:schemeClr val="tx1"/>
                </a:solidFill>
                <a:latin typeface="Times New Roman" pitchFamily="18" charset="0"/>
                <a:cs typeface="Times New Roman" pitchFamily="18" charset="0"/>
              </a:rPr>
              <a:t>ii. To make most effective utilization of natural resources like water. </a:t>
            </a:r>
          </a:p>
          <a:p>
            <a:pPr algn="l">
              <a:lnSpc>
                <a:spcPct val="150000"/>
              </a:lnSpc>
            </a:pPr>
            <a:r>
              <a:rPr lang="en-IN" sz="2000" dirty="0">
                <a:solidFill>
                  <a:schemeClr val="tx1"/>
                </a:solidFill>
                <a:latin typeface="Times New Roman" pitchFamily="18" charset="0"/>
                <a:cs typeface="Times New Roman" pitchFamily="18" charset="0"/>
              </a:rPr>
              <a:t>iii. To cultivate the crops which require more water and having more crop period. </a:t>
            </a:r>
          </a:p>
          <a:p>
            <a:pPr algn="l">
              <a:lnSpc>
                <a:spcPct val="150000"/>
              </a:lnSpc>
            </a:pPr>
            <a:r>
              <a:rPr lang="en-IN" sz="2000" dirty="0">
                <a:solidFill>
                  <a:schemeClr val="tx1"/>
                </a:solidFill>
                <a:latin typeface="Times New Roman" pitchFamily="18" charset="0"/>
                <a:cs typeface="Times New Roman" pitchFamily="18" charset="0"/>
              </a:rPr>
              <a:t>iv. To protect from drought or famine. </a:t>
            </a:r>
          </a:p>
          <a:p>
            <a:pPr algn="l">
              <a:lnSpc>
                <a:spcPct val="150000"/>
              </a:lnSpc>
            </a:pPr>
            <a:r>
              <a:rPr lang="en-IN" sz="2000" dirty="0">
                <a:solidFill>
                  <a:schemeClr val="tx1"/>
                </a:solidFill>
                <a:latin typeface="Times New Roman" pitchFamily="18" charset="0"/>
                <a:cs typeface="Times New Roman" pitchFamily="18" charset="0"/>
              </a:rPr>
              <a:t>v. Irrigation facilities for generation of hydroelectric power. </a:t>
            </a:r>
          </a:p>
          <a:p>
            <a:pPr algn="l">
              <a:lnSpc>
                <a:spcPct val="150000"/>
              </a:lnSpc>
            </a:pPr>
            <a:r>
              <a:rPr lang="en-IN" sz="2000" dirty="0">
                <a:solidFill>
                  <a:schemeClr val="tx1"/>
                </a:solidFill>
                <a:latin typeface="Times New Roman" pitchFamily="18" charset="0"/>
                <a:cs typeface="Times New Roman" pitchFamily="18" charset="0"/>
              </a:rPr>
              <a:t>vi. To increase per capita income and national wealth. </a:t>
            </a:r>
          </a:p>
          <a:p>
            <a:pPr algn="l">
              <a:lnSpc>
                <a:spcPct val="150000"/>
              </a:lnSpc>
            </a:pPr>
            <a:r>
              <a:rPr lang="en-IN" sz="2000" dirty="0">
                <a:solidFill>
                  <a:schemeClr val="tx1"/>
                </a:solidFill>
                <a:latin typeface="Times New Roman" pitchFamily="18" charset="0"/>
                <a:cs typeface="Times New Roman" pitchFamily="18" charset="0"/>
              </a:rPr>
              <a:t>vii. To provide water to meet the domestic and industrial needs. </a:t>
            </a:r>
          </a:p>
          <a:p>
            <a:pPr algn="l">
              <a:lnSpc>
                <a:spcPct val="150000"/>
              </a:lnSpc>
            </a:pPr>
            <a:r>
              <a:rPr lang="en-IN" sz="2000" dirty="0">
                <a:solidFill>
                  <a:schemeClr val="tx1"/>
                </a:solidFill>
                <a:latin typeface="Times New Roman" pitchFamily="18" charset="0"/>
                <a:cs typeface="Times New Roman" pitchFamily="18" charset="0"/>
              </a:rPr>
              <a:t>viii. To facilitate for inland navigation, </a:t>
            </a:r>
            <a:r>
              <a:rPr lang="en-IN" sz="2000" dirty="0" err="1">
                <a:solidFill>
                  <a:schemeClr val="tx1"/>
                </a:solidFill>
                <a:latin typeface="Times New Roman" pitchFamily="18" charset="0"/>
                <a:cs typeface="Times New Roman" pitchFamily="18" charset="0"/>
              </a:rPr>
              <a:t>afforestation</a:t>
            </a:r>
            <a:r>
              <a:rPr lang="en-IN" sz="2000" dirty="0">
                <a:solidFill>
                  <a:schemeClr val="tx1"/>
                </a:solidFill>
                <a:latin typeface="Times New Roman" pitchFamily="18" charset="0"/>
                <a:cs typeface="Times New Roman" pitchFamily="18" charset="0"/>
              </a:rPr>
              <a:t>, fishery culture. </a:t>
            </a:r>
          </a:p>
          <a:p>
            <a:pPr algn="l">
              <a:lnSpc>
                <a:spcPct val="150000"/>
              </a:lnSpc>
            </a:pPr>
            <a:r>
              <a:rPr lang="en-IN" sz="2000" dirty="0">
                <a:solidFill>
                  <a:schemeClr val="tx1"/>
                </a:solidFill>
                <a:latin typeface="Times New Roman" pitchFamily="18" charset="0"/>
                <a:cs typeface="Times New Roman" pitchFamily="18" charset="0"/>
              </a:rPr>
              <a:t>ix. Improvement in groundwater storage. </a:t>
            </a:r>
          </a:p>
          <a:p>
            <a:pPr algn="l">
              <a:lnSpc>
                <a:spcPct val="150000"/>
              </a:lnSpc>
            </a:pPr>
            <a:r>
              <a:rPr lang="en-IN" sz="2000" dirty="0">
                <a:solidFill>
                  <a:schemeClr val="tx1"/>
                </a:solidFill>
                <a:latin typeface="Times New Roman" pitchFamily="18" charset="0"/>
                <a:cs typeface="Times New Roman" pitchFamily="18" charset="0"/>
              </a:rPr>
              <a:t>x. Greater employment opportunities. </a:t>
            </a:r>
          </a:p>
          <a:p>
            <a:pPr algn="l">
              <a:lnSpc>
                <a:spcPct val="150000"/>
              </a:lnSpc>
            </a:pPr>
            <a:r>
              <a:rPr lang="en-IN" sz="2000" dirty="0">
                <a:solidFill>
                  <a:schemeClr val="tx1"/>
                </a:solidFill>
                <a:latin typeface="Times New Roman" pitchFamily="18" charset="0"/>
                <a:cs typeface="Times New Roman" pitchFamily="18" charset="0"/>
              </a:rPr>
              <a:t>xi. Social and economic status improves. </a:t>
            </a:r>
          </a:p>
        </p:txBody>
      </p:sp>
      <p:pic>
        <p:nvPicPr>
          <p:cNvPr id="4" name="Picture 3" descr="BANNER7672-ATME Logo Banner 1600 x 380.jpg"/>
          <p:cNvPicPr>
            <a:picLocks noChangeAspect="1"/>
          </p:cNvPicPr>
          <p:nvPr/>
        </p:nvPicPr>
        <p:blipFill>
          <a:blip r:embed="rId2" cstate="print"/>
          <a:stretch>
            <a:fillRect/>
          </a:stretch>
        </p:blipFill>
        <p:spPr>
          <a:xfrm>
            <a:off x="1" y="0"/>
            <a:ext cx="3124200" cy="1057260"/>
          </a:xfrm>
          <a:prstGeom prst="rect">
            <a:avLst/>
          </a:prstGeom>
        </p:spPr>
      </p:pic>
      <p:pic>
        <p:nvPicPr>
          <p:cNvPr id="5" name="Picture 4"/>
          <p:cNvPicPr/>
          <p:nvPr/>
        </p:nvPicPr>
        <p:blipFill>
          <a:blip r:embed="rId3" cstate="print"/>
          <a:srcRect/>
          <a:stretch>
            <a:fillRect/>
          </a:stretch>
        </p:blipFill>
        <p:spPr bwMode="auto">
          <a:xfrm>
            <a:off x="8077200" y="0"/>
            <a:ext cx="1066800" cy="1066800"/>
          </a:xfrm>
          <a:prstGeom prst="rect">
            <a:avLst/>
          </a:prstGeom>
          <a:noFill/>
          <a:ln w="9525">
            <a:noFill/>
            <a:miter lim="800000"/>
            <a:headEnd/>
            <a:tailEnd/>
          </a:ln>
        </p:spPr>
      </p:pic>
      <p:pic>
        <p:nvPicPr>
          <p:cNvPr id="6" name="Google Shape;55;p13"/>
          <p:cNvPicPr/>
          <p:nvPr/>
        </p:nvPicPr>
        <p:blipFill>
          <a:blip r:embed="rId4">
            <a:alphaModFix/>
          </a:blip>
          <a:stretch>
            <a:fillRect/>
          </a:stretch>
        </p:blipFill>
        <p:spPr>
          <a:xfrm>
            <a:off x="7315200" y="0"/>
            <a:ext cx="742950" cy="1057260"/>
          </a:xfrm>
          <a:prstGeom prst="rect">
            <a:avLst/>
          </a:prstGeom>
          <a:noFill/>
          <a:ln>
            <a:noFill/>
          </a:ln>
        </p:spPr>
      </p:pic>
      <p:pic>
        <p:nvPicPr>
          <p:cNvPr id="7" name="Picture 6"/>
          <p:cNvPicPr/>
          <p:nvPr/>
        </p:nvPicPr>
        <p:blipFill>
          <a:blip r:embed="rId5">
            <a:extLst>
              <a:ext uri="{28A0092B-C50C-407E-A947-70E740481C1C}">
                <a14:useLocalDpi xmlns:a14="http://schemas.microsoft.com/office/drawing/2010/main" val="0"/>
              </a:ext>
            </a:extLst>
          </a:blip>
          <a:srcRect/>
          <a:stretch>
            <a:fillRect/>
          </a:stretch>
        </p:blipFill>
        <p:spPr bwMode="auto">
          <a:xfrm>
            <a:off x="5791200" y="0"/>
            <a:ext cx="1295400" cy="1011491"/>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142999"/>
          </a:xfrm>
        </p:spPr>
        <p:txBody>
          <a:bodyPr/>
          <a:lstStyle/>
          <a:p>
            <a:pPr algn="l"/>
            <a:r>
              <a:rPr lang="en-IN" dirty="0"/>
              <a:t>1</a:t>
            </a:r>
          </a:p>
        </p:txBody>
      </p:sp>
      <p:sp>
        <p:nvSpPr>
          <p:cNvPr id="3" name="Subtitle 2"/>
          <p:cNvSpPr>
            <a:spLocks noGrp="1"/>
          </p:cNvSpPr>
          <p:nvPr>
            <p:ph type="subTitle" idx="1"/>
          </p:nvPr>
        </p:nvSpPr>
        <p:spPr>
          <a:xfrm>
            <a:off x="304800" y="1295400"/>
            <a:ext cx="8610600" cy="5105400"/>
          </a:xfrm>
        </p:spPr>
        <p:txBody>
          <a:bodyPr>
            <a:normAutofit/>
          </a:bodyPr>
          <a:lstStyle/>
          <a:p>
            <a:pPr algn="l"/>
            <a:r>
              <a:rPr lang="en-IN" sz="2400" dirty="0">
                <a:solidFill>
                  <a:srgbClr val="7030A0"/>
                </a:solidFill>
                <a:latin typeface="Times New Roman" pitchFamily="18" charset="0"/>
                <a:cs typeface="Times New Roman" pitchFamily="18" charset="0"/>
              </a:rPr>
              <a:t>Disadvantages of irrigation: </a:t>
            </a:r>
          </a:p>
          <a:p>
            <a:pPr algn="l">
              <a:lnSpc>
                <a:spcPct val="150000"/>
              </a:lnSpc>
            </a:pPr>
            <a:r>
              <a:rPr lang="en-IN" sz="2000" dirty="0" err="1">
                <a:solidFill>
                  <a:schemeClr val="tx1"/>
                </a:solidFill>
                <a:latin typeface="Times New Roman" pitchFamily="18" charset="0"/>
                <a:cs typeface="Times New Roman" pitchFamily="18" charset="0"/>
              </a:rPr>
              <a:t>i</a:t>
            </a:r>
            <a:r>
              <a:rPr lang="en-IN" sz="2000" dirty="0">
                <a:solidFill>
                  <a:schemeClr val="tx1"/>
                </a:solidFill>
                <a:latin typeface="Times New Roman" pitchFamily="18" charset="0"/>
                <a:cs typeface="Times New Roman" pitchFamily="18" charset="0"/>
              </a:rPr>
              <a:t>. Required to acquire huge area to construct storage structures, channel system and distribution system. </a:t>
            </a:r>
          </a:p>
          <a:p>
            <a:pPr algn="l">
              <a:lnSpc>
                <a:spcPct val="150000"/>
              </a:lnSpc>
            </a:pPr>
            <a:r>
              <a:rPr lang="en-IN" sz="2000" dirty="0">
                <a:solidFill>
                  <a:schemeClr val="tx1"/>
                </a:solidFill>
                <a:latin typeface="Times New Roman" pitchFamily="18" charset="0"/>
                <a:cs typeface="Times New Roman" pitchFamily="18" charset="0"/>
              </a:rPr>
              <a:t>ii. Continuous irrigation practice reduces soil fertility. </a:t>
            </a:r>
          </a:p>
          <a:p>
            <a:pPr algn="l">
              <a:lnSpc>
                <a:spcPct val="150000"/>
              </a:lnSpc>
            </a:pPr>
            <a:r>
              <a:rPr lang="en-IN" sz="2000" dirty="0">
                <a:solidFill>
                  <a:schemeClr val="tx1"/>
                </a:solidFill>
                <a:latin typeface="Times New Roman" pitchFamily="18" charset="0"/>
                <a:cs typeface="Times New Roman" pitchFamily="18" charset="0"/>
              </a:rPr>
              <a:t>iii. Inferior of food grains (low quality). </a:t>
            </a:r>
          </a:p>
          <a:p>
            <a:pPr algn="l">
              <a:lnSpc>
                <a:spcPct val="150000"/>
              </a:lnSpc>
            </a:pPr>
            <a:r>
              <a:rPr lang="en-IN" sz="2000" dirty="0">
                <a:solidFill>
                  <a:schemeClr val="tx1"/>
                </a:solidFill>
                <a:latin typeface="Times New Roman" pitchFamily="18" charset="0"/>
                <a:cs typeface="Times New Roman" pitchFamily="18" charset="0"/>
              </a:rPr>
              <a:t>iv. Initial establishment cost is very high. </a:t>
            </a:r>
          </a:p>
          <a:p>
            <a:pPr algn="l">
              <a:lnSpc>
                <a:spcPct val="150000"/>
              </a:lnSpc>
            </a:pPr>
            <a:r>
              <a:rPr lang="en-IN" sz="2000" dirty="0">
                <a:solidFill>
                  <a:schemeClr val="tx1"/>
                </a:solidFill>
                <a:latin typeface="Times New Roman" pitchFamily="18" charset="0"/>
                <a:cs typeface="Times New Roman" pitchFamily="18" charset="0"/>
              </a:rPr>
              <a:t>v. Water logging and breading places for mosquitoes. </a:t>
            </a:r>
          </a:p>
          <a:p>
            <a:pPr algn="l">
              <a:lnSpc>
                <a:spcPct val="150000"/>
              </a:lnSpc>
            </a:pPr>
            <a:r>
              <a:rPr lang="en-IN" sz="2000" dirty="0">
                <a:solidFill>
                  <a:schemeClr val="tx1"/>
                </a:solidFill>
                <a:latin typeface="Times New Roman" pitchFamily="18" charset="0"/>
                <a:cs typeface="Times New Roman" pitchFamily="18" charset="0"/>
              </a:rPr>
              <a:t> </a:t>
            </a:r>
          </a:p>
        </p:txBody>
      </p:sp>
      <p:pic>
        <p:nvPicPr>
          <p:cNvPr id="4" name="Picture 3" descr="BANNER7672-ATME Logo Banner 1600 x 380.jpg"/>
          <p:cNvPicPr>
            <a:picLocks noChangeAspect="1"/>
          </p:cNvPicPr>
          <p:nvPr/>
        </p:nvPicPr>
        <p:blipFill>
          <a:blip r:embed="rId2" cstate="print"/>
          <a:stretch>
            <a:fillRect/>
          </a:stretch>
        </p:blipFill>
        <p:spPr>
          <a:xfrm>
            <a:off x="1" y="0"/>
            <a:ext cx="3124200" cy="1057260"/>
          </a:xfrm>
          <a:prstGeom prst="rect">
            <a:avLst/>
          </a:prstGeom>
        </p:spPr>
      </p:pic>
      <p:pic>
        <p:nvPicPr>
          <p:cNvPr id="5" name="Picture 4"/>
          <p:cNvPicPr/>
          <p:nvPr/>
        </p:nvPicPr>
        <p:blipFill>
          <a:blip r:embed="rId3" cstate="print"/>
          <a:srcRect/>
          <a:stretch>
            <a:fillRect/>
          </a:stretch>
        </p:blipFill>
        <p:spPr bwMode="auto">
          <a:xfrm>
            <a:off x="8077200" y="0"/>
            <a:ext cx="1066800" cy="1066800"/>
          </a:xfrm>
          <a:prstGeom prst="rect">
            <a:avLst/>
          </a:prstGeom>
          <a:noFill/>
          <a:ln w="9525">
            <a:noFill/>
            <a:miter lim="800000"/>
            <a:headEnd/>
            <a:tailEnd/>
          </a:ln>
        </p:spPr>
      </p:pic>
      <p:pic>
        <p:nvPicPr>
          <p:cNvPr id="6" name="Google Shape;55;p13"/>
          <p:cNvPicPr/>
          <p:nvPr/>
        </p:nvPicPr>
        <p:blipFill>
          <a:blip r:embed="rId4">
            <a:alphaModFix/>
          </a:blip>
          <a:stretch>
            <a:fillRect/>
          </a:stretch>
        </p:blipFill>
        <p:spPr>
          <a:xfrm>
            <a:off x="7315200" y="0"/>
            <a:ext cx="742950" cy="1057260"/>
          </a:xfrm>
          <a:prstGeom prst="rect">
            <a:avLst/>
          </a:prstGeom>
          <a:noFill/>
          <a:ln>
            <a:noFill/>
          </a:ln>
        </p:spPr>
      </p:pic>
      <p:pic>
        <p:nvPicPr>
          <p:cNvPr id="7" name="Picture 6"/>
          <p:cNvPicPr/>
          <p:nvPr/>
        </p:nvPicPr>
        <p:blipFill>
          <a:blip r:embed="rId5">
            <a:extLst>
              <a:ext uri="{28A0092B-C50C-407E-A947-70E740481C1C}">
                <a14:useLocalDpi xmlns:a14="http://schemas.microsoft.com/office/drawing/2010/main" val="0"/>
              </a:ext>
            </a:extLst>
          </a:blip>
          <a:srcRect/>
          <a:stretch>
            <a:fillRect/>
          </a:stretch>
        </p:blipFill>
        <p:spPr bwMode="auto">
          <a:xfrm>
            <a:off x="5791200" y="0"/>
            <a:ext cx="1295400" cy="1011491"/>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142999"/>
          </a:xfrm>
        </p:spPr>
        <p:txBody>
          <a:bodyPr/>
          <a:lstStyle/>
          <a:p>
            <a:pPr algn="l"/>
            <a:r>
              <a:rPr lang="en-IN" dirty="0"/>
              <a:t>1</a:t>
            </a:r>
          </a:p>
        </p:txBody>
      </p:sp>
      <p:sp>
        <p:nvSpPr>
          <p:cNvPr id="3" name="Subtitle 2"/>
          <p:cNvSpPr>
            <a:spLocks noGrp="1"/>
          </p:cNvSpPr>
          <p:nvPr>
            <p:ph type="subTitle" idx="1"/>
          </p:nvPr>
        </p:nvSpPr>
        <p:spPr>
          <a:xfrm>
            <a:off x="304800" y="1143000"/>
            <a:ext cx="8610600" cy="5105400"/>
          </a:xfrm>
        </p:spPr>
        <p:txBody>
          <a:bodyPr>
            <a:normAutofit/>
          </a:bodyPr>
          <a:lstStyle/>
          <a:p>
            <a:pPr algn="just" fontAlgn="base"/>
            <a:r>
              <a:rPr lang="en-IN" sz="2400" b="1" dirty="0">
                <a:solidFill>
                  <a:srgbClr val="7030A0"/>
                </a:solidFill>
                <a:latin typeface="Times New Roman" pitchFamily="18" charset="0"/>
                <a:cs typeface="Times New Roman" pitchFamily="18" charset="0"/>
              </a:rPr>
              <a:t>System of Irrigation: </a:t>
            </a:r>
            <a:endParaRPr lang="en-IN" sz="2400" dirty="0">
              <a:solidFill>
                <a:srgbClr val="7030A0"/>
              </a:solidFill>
              <a:latin typeface="Times New Roman" pitchFamily="18" charset="0"/>
              <a:cs typeface="Times New Roman" pitchFamily="18" charset="0"/>
            </a:endParaRPr>
          </a:p>
        </p:txBody>
      </p:sp>
      <p:pic>
        <p:nvPicPr>
          <p:cNvPr id="4" name="Picture 3" descr="BANNER7672-ATME Logo Banner 1600 x 380.jpg"/>
          <p:cNvPicPr>
            <a:picLocks noChangeAspect="1"/>
          </p:cNvPicPr>
          <p:nvPr/>
        </p:nvPicPr>
        <p:blipFill>
          <a:blip r:embed="rId2" cstate="print"/>
          <a:stretch>
            <a:fillRect/>
          </a:stretch>
        </p:blipFill>
        <p:spPr>
          <a:xfrm>
            <a:off x="1" y="0"/>
            <a:ext cx="3124200" cy="1057260"/>
          </a:xfrm>
          <a:prstGeom prst="rect">
            <a:avLst/>
          </a:prstGeom>
        </p:spPr>
      </p:pic>
      <p:pic>
        <p:nvPicPr>
          <p:cNvPr id="5" name="Picture 4"/>
          <p:cNvPicPr/>
          <p:nvPr/>
        </p:nvPicPr>
        <p:blipFill>
          <a:blip r:embed="rId3" cstate="print"/>
          <a:srcRect/>
          <a:stretch>
            <a:fillRect/>
          </a:stretch>
        </p:blipFill>
        <p:spPr bwMode="auto">
          <a:xfrm>
            <a:off x="8077200" y="0"/>
            <a:ext cx="1066800" cy="1066800"/>
          </a:xfrm>
          <a:prstGeom prst="rect">
            <a:avLst/>
          </a:prstGeom>
          <a:noFill/>
          <a:ln w="9525">
            <a:noFill/>
            <a:miter lim="800000"/>
            <a:headEnd/>
            <a:tailEnd/>
          </a:ln>
        </p:spPr>
      </p:pic>
      <p:pic>
        <p:nvPicPr>
          <p:cNvPr id="6" name="Google Shape;55;p13"/>
          <p:cNvPicPr/>
          <p:nvPr/>
        </p:nvPicPr>
        <p:blipFill>
          <a:blip r:embed="rId4">
            <a:alphaModFix/>
          </a:blip>
          <a:stretch>
            <a:fillRect/>
          </a:stretch>
        </p:blipFill>
        <p:spPr>
          <a:xfrm>
            <a:off x="7315200" y="0"/>
            <a:ext cx="742950" cy="1057260"/>
          </a:xfrm>
          <a:prstGeom prst="rect">
            <a:avLst/>
          </a:prstGeom>
          <a:noFill/>
          <a:ln>
            <a:noFill/>
          </a:ln>
        </p:spPr>
      </p:pic>
      <p:pic>
        <p:nvPicPr>
          <p:cNvPr id="7" name="Picture 6"/>
          <p:cNvPicPr/>
          <p:nvPr/>
        </p:nvPicPr>
        <p:blipFill>
          <a:blip r:embed="rId5">
            <a:extLst>
              <a:ext uri="{28A0092B-C50C-407E-A947-70E740481C1C}">
                <a14:useLocalDpi xmlns:a14="http://schemas.microsoft.com/office/drawing/2010/main" val="0"/>
              </a:ext>
            </a:extLst>
          </a:blip>
          <a:srcRect/>
          <a:stretch>
            <a:fillRect/>
          </a:stretch>
        </p:blipFill>
        <p:spPr bwMode="auto">
          <a:xfrm>
            <a:off x="5791200" y="0"/>
            <a:ext cx="1295400" cy="1011491"/>
          </a:xfrm>
          <a:prstGeom prst="rect">
            <a:avLst/>
          </a:prstGeom>
          <a:noFill/>
        </p:spPr>
      </p:pic>
      <p:pic>
        <p:nvPicPr>
          <p:cNvPr id="2050" name="Picture 2"/>
          <p:cNvPicPr>
            <a:picLocks noChangeAspect="1" noChangeArrowheads="1"/>
          </p:cNvPicPr>
          <p:nvPr/>
        </p:nvPicPr>
        <p:blipFill>
          <a:blip r:embed="rId6"/>
          <a:srcRect/>
          <a:stretch>
            <a:fillRect/>
          </a:stretch>
        </p:blipFill>
        <p:spPr bwMode="auto">
          <a:xfrm>
            <a:off x="1447800" y="1524000"/>
            <a:ext cx="6477000" cy="4706439"/>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142999"/>
          </a:xfrm>
        </p:spPr>
        <p:txBody>
          <a:bodyPr/>
          <a:lstStyle/>
          <a:p>
            <a:pPr algn="l"/>
            <a:r>
              <a:rPr lang="en-IN" dirty="0"/>
              <a:t>1</a:t>
            </a:r>
          </a:p>
        </p:txBody>
      </p:sp>
      <p:sp>
        <p:nvSpPr>
          <p:cNvPr id="3" name="Subtitle 2"/>
          <p:cNvSpPr>
            <a:spLocks noGrp="1"/>
          </p:cNvSpPr>
          <p:nvPr>
            <p:ph type="subTitle" idx="1"/>
          </p:nvPr>
        </p:nvSpPr>
        <p:spPr>
          <a:xfrm>
            <a:off x="304800" y="1295400"/>
            <a:ext cx="8610600" cy="5105400"/>
          </a:xfrm>
        </p:spPr>
        <p:txBody>
          <a:bodyPr>
            <a:normAutofit fontScale="92500" lnSpcReduction="10000"/>
          </a:bodyPr>
          <a:lstStyle/>
          <a:p>
            <a:pPr algn="just">
              <a:lnSpc>
                <a:spcPct val="150000"/>
              </a:lnSpc>
            </a:pPr>
            <a:r>
              <a:rPr lang="en-IN" sz="2400" b="1" dirty="0">
                <a:solidFill>
                  <a:srgbClr val="7030A0"/>
                </a:solidFill>
                <a:latin typeface="Times New Roman" pitchFamily="18" charset="0"/>
                <a:cs typeface="Times New Roman" pitchFamily="18" charset="0"/>
              </a:rPr>
              <a:t>Flow Irrigation </a:t>
            </a:r>
          </a:p>
          <a:p>
            <a:pPr algn="just">
              <a:lnSpc>
                <a:spcPct val="150000"/>
              </a:lnSpc>
            </a:pPr>
            <a:r>
              <a:rPr lang="en-IN" sz="2400" dirty="0">
                <a:solidFill>
                  <a:schemeClr val="tx1"/>
                </a:solidFill>
                <a:latin typeface="Times New Roman" pitchFamily="18" charset="0"/>
                <a:cs typeface="Times New Roman" pitchFamily="18" charset="0"/>
              </a:rPr>
              <a:t>Flow irrigation is a type of irrigation in which the supply of irrigation water available is at such a level that it is conveyed to the land by the gravity flow. </a:t>
            </a:r>
          </a:p>
          <a:p>
            <a:pPr algn="just">
              <a:lnSpc>
                <a:spcPct val="150000"/>
              </a:lnSpc>
            </a:pPr>
            <a:r>
              <a:rPr lang="en-IN" sz="2400" b="1" dirty="0">
                <a:solidFill>
                  <a:srgbClr val="FF0000"/>
                </a:solidFill>
                <a:latin typeface="Times New Roman" pitchFamily="18" charset="0"/>
                <a:cs typeface="Times New Roman" pitchFamily="18" charset="0"/>
              </a:rPr>
              <a:t>Perennial Irrigation:</a:t>
            </a:r>
          </a:p>
          <a:p>
            <a:pPr algn="just">
              <a:lnSpc>
                <a:spcPct val="150000"/>
              </a:lnSpc>
            </a:pPr>
            <a:r>
              <a:rPr lang="en-IN" sz="2400" b="1" dirty="0">
                <a:solidFill>
                  <a:srgbClr val="FF0000"/>
                </a:solidFill>
                <a:latin typeface="Times New Roman" pitchFamily="18" charset="0"/>
                <a:cs typeface="Times New Roman" pitchFamily="18" charset="0"/>
              </a:rPr>
              <a:t> </a:t>
            </a:r>
            <a:r>
              <a:rPr lang="en-IN" sz="2400" dirty="0">
                <a:solidFill>
                  <a:schemeClr val="tx1"/>
                </a:solidFill>
                <a:latin typeface="Times New Roman" pitchFamily="18" charset="0"/>
                <a:cs typeface="Times New Roman" pitchFamily="18" charset="0"/>
              </a:rPr>
              <a:t>It is that system of irrigation in which irrigation water is supplied as per the crop requirements at regular intervals throughout the crop period. The source of irrigation water may be a perennial river, stored water in reservoirs or groundwater drawn from open wells or bore wells. This is the most commonly adopted irrigation system. </a:t>
            </a:r>
          </a:p>
        </p:txBody>
      </p:sp>
      <p:pic>
        <p:nvPicPr>
          <p:cNvPr id="4" name="Picture 3" descr="BANNER7672-ATME Logo Banner 1600 x 380.jpg"/>
          <p:cNvPicPr>
            <a:picLocks noChangeAspect="1"/>
          </p:cNvPicPr>
          <p:nvPr/>
        </p:nvPicPr>
        <p:blipFill>
          <a:blip r:embed="rId2" cstate="print"/>
          <a:stretch>
            <a:fillRect/>
          </a:stretch>
        </p:blipFill>
        <p:spPr>
          <a:xfrm>
            <a:off x="1" y="0"/>
            <a:ext cx="3124200" cy="1057260"/>
          </a:xfrm>
          <a:prstGeom prst="rect">
            <a:avLst/>
          </a:prstGeom>
        </p:spPr>
      </p:pic>
      <p:pic>
        <p:nvPicPr>
          <p:cNvPr id="5" name="Picture 4"/>
          <p:cNvPicPr/>
          <p:nvPr/>
        </p:nvPicPr>
        <p:blipFill>
          <a:blip r:embed="rId3" cstate="print"/>
          <a:srcRect/>
          <a:stretch>
            <a:fillRect/>
          </a:stretch>
        </p:blipFill>
        <p:spPr bwMode="auto">
          <a:xfrm>
            <a:off x="8077200" y="0"/>
            <a:ext cx="1066800" cy="1066800"/>
          </a:xfrm>
          <a:prstGeom prst="rect">
            <a:avLst/>
          </a:prstGeom>
          <a:noFill/>
          <a:ln w="9525">
            <a:noFill/>
            <a:miter lim="800000"/>
            <a:headEnd/>
            <a:tailEnd/>
          </a:ln>
        </p:spPr>
      </p:pic>
      <p:pic>
        <p:nvPicPr>
          <p:cNvPr id="6" name="Google Shape;55;p13"/>
          <p:cNvPicPr/>
          <p:nvPr/>
        </p:nvPicPr>
        <p:blipFill>
          <a:blip r:embed="rId4">
            <a:alphaModFix/>
          </a:blip>
          <a:stretch>
            <a:fillRect/>
          </a:stretch>
        </p:blipFill>
        <p:spPr>
          <a:xfrm>
            <a:off x="7315200" y="0"/>
            <a:ext cx="742950" cy="1057260"/>
          </a:xfrm>
          <a:prstGeom prst="rect">
            <a:avLst/>
          </a:prstGeom>
          <a:noFill/>
          <a:ln>
            <a:noFill/>
          </a:ln>
        </p:spPr>
      </p:pic>
      <p:pic>
        <p:nvPicPr>
          <p:cNvPr id="7" name="Picture 6"/>
          <p:cNvPicPr/>
          <p:nvPr/>
        </p:nvPicPr>
        <p:blipFill>
          <a:blip r:embed="rId5">
            <a:extLst>
              <a:ext uri="{28A0092B-C50C-407E-A947-70E740481C1C}">
                <a14:useLocalDpi xmlns:a14="http://schemas.microsoft.com/office/drawing/2010/main" val="0"/>
              </a:ext>
            </a:extLst>
          </a:blip>
          <a:srcRect/>
          <a:stretch>
            <a:fillRect/>
          </a:stretch>
        </p:blipFill>
        <p:spPr bwMode="auto">
          <a:xfrm>
            <a:off x="5791200" y="0"/>
            <a:ext cx="1295400" cy="1011491"/>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142999"/>
          </a:xfrm>
        </p:spPr>
        <p:txBody>
          <a:bodyPr/>
          <a:lstStyle/>
          <a:p>
            <a:pPr algn="l"/>
            <a:r>
              <a:rPr lang="en-IN" dirty="0"/>
              <a:t>1</a:t>
            </a:r>
          </a:p>
        </p:txBody>
      </p:sp>
      <p:sp>
        <p:nvSpPr>
          <p:cNvPr id="3" name="Subtitle 2"/>
          <p:cNvSpPr>
            <a:spLocks noGrp="1"/>
          </p:cNvSpPr>
          <p:nvPr>
            <p:ph type="subTitle" idx="1"/>
          </p:nvPr>
        </p:nvSpPr>
        <p:spPr>
          <a:xfrm>
            <a:off x="304800" y="1295400"/>
            <a:ext cx="8610600" cy="5105400"/>
          </a:xfrm>
        </p:spPr>
        <p:txBody>
          <a:bodyPr>
            <a:normAutofit/>
          </a:bodyPr>
          <a:lstStyle/>
          <a:p>
            <a:pPr algn="just">
              <a:lnSpc>
                <a:spcPct val="150000"/>
              </a:lnSpc>
            </a:pPr>
            <a:r>
              <a:rPr lang="en-IN" sz="2400" b="1" dirty="0">
                <a:solidFill>
                  <a:srgbClr val="FF0000"/>
                </a:solidFill>
                <a:latin typeface="Times New Roman" pitchFamily="18" charset="0"/>
                <a:cs typeface="Times New Roman" pitchFamily="18" charset="0"/>
              </a:rPr>
              <a:t>Inundation Irrigation</a:t>
            </a:r>
            <a:r>
              <a:rPr lang="en-IN" sz="2400" dirty="0">
                <a:solidFill>
                  <a:srgbClr val="FF0000"/>
                </a:solidFill>
                <a:latin typeface="Times New Roman" pitchFamily="18" charset="0"/>
                <a:cs typeface="Times New Roman" pitchFamily="18" charset="0"/>
              </a:rPr>
              <a:t>: </a:t>
            </a:r>
            <a:r>
              <a:rPr lang="en-IN" sz="2400" dirty="0">
                <a:solidFill>
                  <a:schemeClr val="tx1"/>
                </a:solidFill>
                <a:latin typeface="Times New Roman" pitchFamily="18" charset="0"/>
                <a:cs typeface="Times New Roman" pitchFamily="18" charset="0"/>
              </a:rPr>
              <a:t>It is that system of irrigation in which large quantity of water flowing in a river is allowed to flood or inundate the fields to be cultivated. The land becomes thoroughly saturated. Excess water is drained off and the land is prepared for cultivation. Moisture stored in the soil is sufficient to bring the crop to maturity. Inundation irrigation is commonly </a:t>
            </a:r>
            <a:r>
              <a:rPr lang="en-IN" sz="2400" dirty="0" err="1">
                <a:solidFill>
                  <a:schemeClr val="tx1"/>
                </a:solidFill>
                <a:latin typeface="Times New Roman" pitchFamily="18" charset="0"/>
                <a:cs typeface="Times New Roman" pitchFamily="18" charset="0"/>
              </a:rPr>
              <a:t>prac-ticed</a:t>
            </a:r>
            <a:r>
              <a:rPr lang="en-IN" sz="2400" dirty="0">
                <a:solidFill>
                  <a:schemeClr val="tx1"/>
                </a:solidFill>
                <a:latin typeface="Times New Roman" pitchFamily="18" charset="0"/>
                <a:cs typeface="Times New Roman" pitchFamily="18" charset="0"/>
              </a:rPr>
              <a:t> in delta region of rivers. Canals may be also employed to inundate the fields when water is available in plenty. </a:t>
            </a:r>
          </a:p>
        </p:txBody>
      </p:sp>
      <p:pic>
        <p:nvPicPr>
          <p:cNvPr id="4" name="Picture 3" descr="BANNER7672-ATME Logo Banner 1600 x 380.jpg"/>
          <p:cNvPicPr>
            <a:picLocks noChangeAspect="1"/>
          </p:cNvPicPr>
          <p:nvPr/>
        </p:nvPicPr>
        <p:blipFill>
          <a:blip r:embed="rId2" cstate="print"/>
          <a:stretch>
            <a:fillRect/>
          </a:stretch>
        </p:blipFill>
        <p:spPr>
          <a:xfrm>
            <a:off x="1" y="0"/>
            <a:ext cx="3124200" cy="1057260"/>
          </a:xfrm>
          <a:prstGeom prst="rect">
            <a:avLst/>
          </a:prstGeom>
        </p:spPr>
      </p:pic>
      <p:pic>
        <p:nvPicPr>
          <p:cNvPr id="5" name="Picture 4"/>
          <p:cNvPicPr/>
          <p:nvPr/>
        </p:nvPicPr>
        <p:blipFill>
          <a:blip r:embed="rId3" cstate="print"/>
          <a:srcRect/>
          <a:stretch>
            <a:fillRect/>
          </a:stretch>
        </p:blipFill>
        <p:spPr bwMode="auto">
          <a:xfrm>
            <a:off x="8077200" y="0"/>
            <a:ext cx="1066800" cy="1066800"/>
          </a:xfrm>
          <a:prstGeom prst="rect">
            <a:avLst/>
          </a:prstGeom>
          <a:noFill/>
          <a:ln w="9525">
            <a:noFill/>
            <a:miter lim="800000"/>
            <a:headEnd/>
            <a:tailEnd/>
          </a:ln>
        </p:spPr>
      </p:pic>
      <p:pic>
        <p:nvPicPr>
          <p:cNvPr id="6" name="Google Shape;55;p13"/>
          <p:cNvPicPr/>
          <p:nvPr/>
        </p:nvPicPr>
        <p:blipFill>
          <a:blip r:embed="rId4">
            <a:alphaModFix/>
          </a:blip>
          <a:stretch>
            <a:fillRect/>
          </a:stretch>
        </p:blipFill>
        <p:spPr>
          <a:xfrm>
            <a:off x="7315200" y="0"/>
            <a:ext cx="742950" cy="1057260"/>
          </a:xfrm>
          <a:prstGeom prst="rect">
            <a:avLst/>
          </a:prstGeom>
          <a:noFill/>
          <a:ln>
            <a:noFill/>
          </a:ln>
        </p:spPr>
      </p:pic>
      <p:pic>
        <p:nvPicPr>
          <p:cNvPr id="7" name="Picture 6"/>
          <p:cNvPicPr/>
          <p:nvPr/>
        </p:nvPicPr>
        <p:blipFill>
          <a:blip r:embed="rId5">
            <a:extLst>
              <a:ext uri="{28A0092B-C50C-407E-A947-70E740481C1C}">
                <a14:useLocalDpi xmlns:a14="http://schemas.microsoft.com/office/drawing/2010/main" val="0"/>
              </a:ext>
            </a:extLst>
          </a:blip>
          <a:srcRect/>
          <a:stretch>
            <a:fillRect/>
          </a:stretch>
        </p:blipFill>
        <p:spPr bwMode="auto">
          <a:xfrm>
            <a:off x="5791200" y="0"/>
            <a:ext cx="1295400" cy="1011491"/>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142999"/>
          </a:xfrm>
        </p:spPr>
        <p:txBody>
          <a:bodyPr/>
          <a:lstStyle/>
          <a:p>
            <a:pPr algn="l"/>
            <a:r>
              <a:rPr lang="en-IN" dirty="0"/>
              <a:t>1</a:t>
            </a:r>
          </a:p>
        </p:txBody>
      </p:sp>
      <p:sp>
        <p:nvSpPr>
          <p:cNvPr id="3" name="Subtitle 2"/>
          <p:cNvSpPr>
            <a:spLocks noGrp="1"/>
          </p:cNvSpPr>
          <p:nvPr>
            <p:ph type="subTitle" idx="1"/>
          </p:nvPr>
        </p:nvSpPr>
        <p:spPr>
          <a:xfrm>
            <a:off x="304800" y="1295400"/>
            <a:ext cx="4572000" cy="5105400"/>
          </a:xfrm>
        </p:spPr>
        <p:txBody>
          <a:bodyPr>
            <a:normAutofit fontScale="92500"/>
          </a:bodyPr>
          <a:lstStyle/>
          <a:p>
            <a:pPr marL="514350" indent="-514350" algn="just">
              <a:buAutoNum type="romanLcParenR"/>
            </a:pPr>
            <a:r>
              <a:rPr lang="en-IN" sz="2400" b="1" dirty="0">
                <a:solidFill>
                  <a:srgbClr val="FF0000"/>
                </a:solidFill>
                <a:latin typeface="Times New Roman" pitchFamily="18" charset="0"/>
                <a:cs typeface="Times New Roman" pitchFamily="18" charset="0"/>
              </a:rPr>
              <a:t>Direct Irrigation: </a:t>
            </a:r>
          </a:p>
          <a:p>
            <a:pPr marL="514350" indent="-514350" algn="just">
              <a:buFont typeface="Wingdings" pitchFamily="2" charset="2"/>
              <a:buChar char="Ø"/>
            </a:pPr>
            <a:r>
              <a:rPr lang="en-IN" sz="2400" dirty="0">
                <a:solidFill>
                  <a:schemeClr val="tx1"/>
                </a:solidFill>
                <a:latin typeface="Times New Roman" pitchFamily="18" charset="0"/>
                <a:cs typeface="Times New Roman" pitchFamily="18" charset="0"/>
              </a:rPr>
              <a:t>It is a type of flow irrigation in which water from rivers and streams are conveyed directly to agricultural fields through a network of canals, without making any attempt to store water this is practiced in areas where the rivers and streams are perennial.</a:t>
            </a:r>
          </a:p>
          <a:p>
            <a:pPr marL="514350" indent="-514350" algn="just">
              <a:buFont typeface="Wingdings" pitchFamily="2" charset="2"/>
              <a:buChar char="Ø"/>
            </a:pPr>
            <a:r>
              <a:rPr lang="en-IN" sz="2400" dirty="0">
                <a:solidFill>
                  <a:schemeClr val="tx1"/>
                </a:solidFill>
                <a:latin typeface="Times New Roman" pitchFamily="18" charset="0"/>
                <a:cs typeface="Times New Roman" pitchFamily="18" charset="0"/>
              </a:rPr>
              <a:t> Small diversion dams or barrages may be constructed across the rivers to raise the water level and then divert the water into canals. </a:t>
            </a:r>
          </a:p>
          <a:p>
            <a:pPr algn="just"/>
            <a:endParaRPr lang="en-IN" sz="2400" dirty="0">
              <a:solidFill>
                <a:schemeClr val="tx1"/>
              </a:solidFill>
              <a:latin typeface="Garamond" pitchFamily="18" charset="0"/>
            </a:endParaRPr>
          </a:p>
        </p:txBody>
      </p:sp>
      <p:pic>
        <p:nvPicPr>
          <p:cNvPr id="4" name="Picture 3" descr="BANNER7672-ATME Logo Banner 1600 x 380.jpg"/>
          <p:cNvPicPr>
            <a:picLocks noChangeAspect="1"/>
          </p:cNvPicPr>
          <p:nvPr/>
        </p:nvPicPr>
        <p:blipFill>
          <a:blip r:embed="rId3" cstate="print"/>
          <a:stretch>
            <a:fillRect/>
          </a:stretch>
        </p:blipFill>
        <p:spPr>
          <a:xfrm>
            <a:off x="1" y="0"/>
            <a:ext cx="3124200" cy="1057260"/>
          </a:xfrm>
          <a:prstGeom prst="rect">
            <a:avLst/>
          </a:prstGeom>
        </p:spPr>
      </p:pic>
      <p:pic>
        <p:nvPicPr>
          <p:cNvPr id="5" name="Picture 4"/>
          <p:cNvPicPr/>
          <p:nvPr/>
        </p:nvPicPr>
        <p:blipFill>
          <a:blip r:embed="rId4" cstate="print"/>
          <a:srcRect/>
          <a:stretch>
            <a:fillRect/>
          </a:stretch>
        </p:blipFill>
        <p:spPr bwMode="auto">
          <a:xfrm>
            <a:off x="8077200" y="0"/>
            <a:ext cx="1066800" cy="1066800"/>
          </a:xfrm>
          <a:prstGeom prst="rect">
            <a:avLst/>
          </a:prstGeom>
          <a:noFill/>
          <a:ln w="9525">
            <a:noFill/>
            <a:miter lim="800000"/>
            <a:headEnd/>
            <a:tailEnd/>
          </a:ln>
        </p:spPr>
      </p:pic>
      <p:pic>
        <p:nvPicPr>
          <p:cNvPr id="6" name="Google Shape;55;p13"/>
          <p:cNvPicPr/>
          <p:nvPr/>
        </p:nvPicPr>
        <p:blipFill>
          <a:blip r:embed="rId5">
            <a:alphaModFix/>
          </a:blip>
          <a:stretch>
            <a:fillRect/>
          </a:stretch>
        </p:blipFill>
        <p:spPr>
          <a:xfrm>
            <a:off x="7315200" y="0"/>
            <a:ext cx="742950" cy="1057260"/>
          </a:xfrm>
          <a:prstGeom prst="rect">
            <a:avLst/>
          </a:prstGeom>
          <a:noFill/>
          <a:ln>
            <a:noFill/>
          </a:ln>
        </p:spPr>
      </p:pic>
      <p:pic>
        <p:nvPicPr>
          <p:cNvPr id="7" name="Picture 6"/>
          <p:cNvPicPr/>
          <p:nvPr/>
        </p:nvPicPr>
        <p:blipFill>
          <a:blip r:embed="rId6">
            <a:extLst>
              <a:ext uri="{28A0092B-C50C-407E-A947-70E740481C1C}">
                <a14:useLocalDpi xmlns:a14="http://schemas.microsoft.com/office/drawing/2010/main" val="0"/>
              </a:ext>
            </a:extLst>
          </a:blip>
          <a:srcRect/>
          <a:stretch>
            <a:fillRect/>
          </a:stretch>
        </p:blipFill>
        <p:spPr bwMode="auto">
          <a:xfrm>
            <a:off x="5791200" y="0"/>
            <a:ext cx="1295400" cy="1011491"/>
          </a:xfrm>
          <a:prstGeom prst="rect">
            <a:avLst/>
          </a:prstGeom>
          <a:noFill/>
        </p:spPr>
      </p:pic>
      <p:pic>
        <p:nvPicPr>
          <p:cNvPr id="3074" name="Picture 2"/>
          <p:cNvPicPr>
            <a:picLocks noChangeAspect="1" noChangeArrowheads="1"/>
          </p:cNvPicPr>
          <p:nvPr/>
        </p:nvPicPr>
        <p:blipFill>
          <a:blip r:embed="rId7"/>
          <a:srcRect/>
          <a:stretch>
            <a:fillRect/>
          </a:stretch>
        </p:blipFill>
        <p:spPr bwMode="auto">
          <a:xfrm>
            <a:off x="5029200" y="1600200"/>
            <a:ext cx="3867150" cy="3933825"/>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142999"/>
          </a:xfrm>
        </p:spPr>
        <p:txBody>
          <a:bodyPr/>
          <a:lstStyle/>
          <a:p>
            <a:pPr algn="l"/>
            <a:r>
              <a:rPr lang="en-IN" dirty="0"/>
              <a:t>1</a:t>
            </a:r>
          </a:p>
        </p:txBody>
      </p:sp>
      <p:sp>
        <p:nvSpPr>
          <p:cNvPr id="3" name="Subtitle 2"/>
          <p:cNvSpPr>
            <a:spLocks noGrp="1"/>
          </p:cNvSpPr>
          <p:nvPr>
            <p:ph type="subTitle" idx="1"/>
          </p:nvPr>
        </p:nvSpPr>
        <p:spPr>
          <a:xfrm>
            <a:off x="381000" y="1066800"/>
            <a:ext cx="4876800" cy="5105400"/>
          </a:xfrm>
        </p:spPr>
        <p:txBody>
          <a:bodyPr>
            <a:normAutofit lnSpcReduction="10000"/>
          </a:bodyPr>
          <a:lstStyle/>
          <a:p>
            <a:pPr algn="just"/>
            <a:r>
              <a:rPr lang="en-IN" sz="2400" dirty="0">
                <a:solidFill>
                  <a:srgbClr val="FF0000"/>
                </a:solidFill>
                <a:latin typeface="Times New Roman" pitchFamily="18" charset="0"/>
                <a:cs typeface="Times New Roman" pitchFamily="18" charset="0"/>
              </a:rPr>
              <a:t>ii) Storage Irrigation: </a:t>
            </a:r>
          </a:p>
          <a:p>
            <a:pPr algn="just">
              <a:buFont typeface="Wingdings" pitchFamily="2" charset="2"/>
              <a:buChar char="Ø"/>
            </a:pPr>
            <a:r>
              <a:rPr lang="en-IN" sz="2400" dirty="0">
                <a:solidFill>
                  <a:schemeClr val="tx1"/>
                </a:solidFill>
                <a:latin typeface="Times New Roman" pitchFamily="18" charset="0"/>
                <a:cs typeface="Times New Roman" pitchFamily="18" charset="0"/>
              </a:rPr>
              <a:t>Dams are constructed across rivers which are non-perennial. </a:t>
            </a:r>
          </a:p>
          <a:p>
            <a:pPr algn="just">
              <a:buFont typeface="Wingdings" pitchFamily="2" charset="2"/>
              <a:buChar char="Ø"/>
            </a:pPr>
            <a:r>
              <a:rPr lang="en-IN" sz="2400" dirty="0">
                <a:solidFill>
                  <a:schemeClr val="tx1"/>
                </a:solidFill>
                <a:latin typeface="Times New Roman" pitchFamily="18" charset="0"/>
                <a:cs typeface="Times New Roman" pitchFamily="18" charset="0"/>
              </a:rPr>
              <a:t>The discharge in such rivers may be very high during rainy season and may become less during dry stream.</a:t>
            </a:r>
          </a:p>
          <a:p>
            <a:pPr algn="just">
              <a:buFont typeface="Wingdings" pitchFamily="2" charset="2"/>
              <a:buChar char="Ø"/>
            </a:pPr>
            <a:r>
              <a:rPr lang="en-IN" sz="2400" dirty="0">
                <a:solidFill>
                  <a:schemeClr val="tx1"/>
                </a:solidFill>
                <a:latin typeface="Times New Roman" pitchFamily="18" charset="0"/>
                <a:cs typeface="Times New Roman" pitchFamily="18" charset="0"/>
              </a:rPr>
              <a:t>By constructing dams across such rivers, water can be stored as res-</a:t>
            </a:r>
            <a:r>
              <a:rPr lang="en-IN" sz="2400" dirty="0" err="1">
                <a:solidFill>
                  <a:schemeClr val="tx1"/>
                </a:solidFill>
                <a:latin typeface="Times New Roman" pitchFamily="18" charset="0"/>
                <a:cs typeface="Times New Roman" pitchFamily="18" charset="0"/>
              </a:rPr>
              <a:t>ervoir</a:t>
            </a:r>
            <a:r>
              <a:rPr lang="en-IN" sz="2400" dirty="0">
                <a:solidFill>
                  <a:schemeClr val="tx1"/>
                </a:solidFill>
                <a:latin typeface="Times New Roman" pitchFamily="18" charset="0"/>
                <a:cs typeface="Times New Roman" pitchFamily="18" charset="0"/>
              </a:rPr>
              <a:t> during excess flow and can be utilized or diverted to agriculture fields through canals as and when required. </a:t>
            </a:r>
          </a:p>
          <a:p>
            <a:pPr algn="just">
              <a:buFont typeface="Wingdings" pitchFamily="2" charset="2"/>
              <a:buChar char="Ø"/>
            </a:pPr>
            <a:r>
              <a:rPr lang="en-IN" sz="2400" dirty="0">
                <a:solidFill>
                  <a:schemeClr val="tx1"/>
                </a:solidFill>
                <a:latin typeface="Times New Roman" pitchFamily="18" charset="0"/>
                <a:cs typeface="Times New Roman" pitchFamily="18" charset="0"/>
              </a:rPr>
              <a:t>Such a system is known as storage irrigation. </a:t>
            </a:r>
          </a:p>
          <a:p>
            <a:pPr algn="just"/>
            <a:endParaRPr lang="en-IN" sz="2400" dirty="0">
              <a:solidFill>
                <a:schemeClr val="tx1"/>
              </a:solidFill>
              <a:latin typeface="Garamond" pitchFamily="18" charset="0"/>
            </a:endParaRPr>
          </a:p>
        </p:txBody>
      </p:sp>
      <p:pic>
        <p:nvPicPr>
          <p:cNvPr id="4" name="Picture 3" descr="BANNER7672-ATME Logo Banner 1600 x 380.jpg"/>
          <p:cNvPicPr>
            <a:picLocks noChangeAspect="1"/>
          </p:cNvPicPr>
          <p:nvPr/>
        </p:nvPicPr>
        <p:blipFill>
          <a:blip r:embed="rId2" cstate="print"/>
          <a:stretch>
            <a:fillRect/>
          </a:stretch>
        </p:blipFill>
        <p:spPr>
          <a:xfrm>
            <a:off x="1" y="0"/>
            <a:ext cx="3124200" cy="1057260"/>
          </a:xfrm>
          <a:prstGeom prst="rect">
            <a:avLst/>
          </a:prstGeom>
        </p:spPr>
      </p:pic>
      <p:pic>
        <p:nvPicPr>
          <p:cNvPr id="5" name="Picture 4"/>
          <p:cNvPicPr/>
          <p:nvPr/>
        </p:nvPicPr>
        <p:blipFill>
          <a:blip r:embed="rId3" cstate="print"/>
          <a:srcRect/>
          <a:stretch>
            <a:fillRect/>
          </a:stretch>
        </p:blipFill>
        <p:spPr bwMode="auto">
          <a:xfrm>
            <a:off x="8077200" y="0"/>
            <a:ext cx="1066800" cy="1066800"/>
          </a:xfrm>
          <a:prstGeom prst="rect">
            <a:avLst/>
          </a:prstGeom>
          <a:noFill/>
          <a:ln w="9525">
            <a:noFill/>
            <a:miter lim="800000"/>
            <a:headEnd/>
            <a:tailEnd/>
          </a:ln>
        </p:spPr>
      </p:pic>
      <p:pic>
        <p:nvPicPr>
          <p:cNvPr id="6" name="Google Shape;55;p13"/>
          <p:cNvPicPr/>
          <p:nvPr/>
        </p:nvPicPr>
        <p:blipFill>
          <a:blip r:embed="rId4">
            <a:alphaModFix/>
          </a:blip>
          <a:stretch>
            <a:fillRect/>
          </a:stretch>
        </p:blipFill>
        <p:spPr>
          <a:xfrm>
            <a:off x="7315200" y="0"/>
            <a:ext cx="742950" cy="1057260"/>
          </a:xfrm>
          <a:prstGeom prst="rect">
            <a:avLst/>
          </a:prstGeom>
          <a:noFill/>
          <a:ln>
            <a:noFill/>
          </a:ln>
        </p:spPr>
      </p:pic>
      <p:pic>
        <p:nvPicPr>
          <p:cNvPr id="7" name="Picture 6"/>
          <p:cNvPicPr/>
          <p:nvPr/>
        </p:nvPicPr>
        <p:blipFill>
          <a:blip r:embed="rId5">
            <a:extLst>
              <a:ext uri="{28A0092B-C50C-407E-A947-70E740481C1C}">
                <a14:useLocalDpi xmlns:a14="http://schemas.microsoft.com/office/drawing/2010/main" val="0"/>
              </a:ext>
            </a:extLst>
          </a:blip>
          <a:srcRect/>
          <a:stretch>
            <a:fillRect/>
          </a:stretch>
        </p:blipFill>
        <p:spPr bwMode="auto">
          <a:xfrm>
            <a:off x="5791200" y="0"/>
            <a:ext cx="1295400" cy="1011491"/>
          </a:xfrm>
          <a:prstGeom prst="rect">
            <a:avLst/>
          </a:prstGeom>
          <a:noFill/>
        </p:spPr>
      </p:pic>
      <p:pic>
        <p:nvPicPr>
          <p:cNvPr id="4098" name="Picture 2"/>
          <p:cNvPicPr>
            <a:picLocks noChangeAspect="1" noChangeArrowheads="1"/>
          </p:cNvPicPr>
          <p:nvPr/>
        </p:nvPicPr>
        <p:blipFill>
          <a:blip r:embed="rId6"/>
          <a:srcRect/>
          <a:stretch>
            <a:fillRect/>
          </a:stretch>
        </p:blipFill>
        <p:spPr bwMode="auto">
          <a:xfrm>
            <a:off x="5410200" y="1371600"/>
            <a:ext cx="3352800" cy="4419600"/>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142999"/>
          </a:xfrm>
        </p:spPr>
        <p:txBody>
          <a:bodyPr/>
          <a:lstStyle/>
          <a:p>
            <a:pPr algn="l"/>
            <a:r>
              <a:rPr lang="en-IN" dirty="0"/>
              <a:t>1</a:t>
            </a:r>
          </a:p>
        </p:txBody>
      </p:sp>
      <p:sp>
        <p:nvSpPr>
          <p:cNvPr id="3" name="Subtitle 2"/>
          <p:cNvSpPr>
            <a:spLocks noGrp="1"/>
          </p:cNvSpPr>
          <p:nvPr>
            <p:ph type="subTitle" idx="1"/>
          </p:nvPr>
        </p:nvSpPr>
        <p:spPr>
          <a:xfrm>
            <a:off x="304800" y="1143000"/>
            <a:ext cx="4876800" cy="5410200"/>
          </a:xfrm>
        </p:spPr>
        <p:txBody>
          <a:bodyPr>
            <a:normAutofit fontScale="92500" lnSpcReduction="10000"/>
          </a:bodyPr>
          <a:lstStyle/>
          <a:p>
            <a:pPr algn="just"/>
            <a:r>
              <a:rPr lang="en-IN" sz="2400" b="1" dirty="0">
                <a:solidFill>
                  <a:srgbClr val="FF0000"/>
                </a:solidFill>
                <a:latin typeface="Times New Roman" pitchFamily="18" charset="0"/>
                <a:cs typeface="Times New Roman" pitchFamily="18" charset="0"/>
              </a:rPr>
              <a:t>iii) Combined System: </a:t>
            </a:r>
          </a:p>
          <a:p>
            <a:pPr algn="just">
              <a:buFont typeface="Wingdings" pitchFamily="2" charset="2"/>
              <a:buChar char="Ø"/>
            </a:pPr>
            <a:r>
              <a:rPr lang="en-IN" sz="2400" dirty="0">
                <a:solidFill>
                  <a:schemeClr val="tx1"/>
                </a:solidFill>
                <a:latin typeface="Times New Roman" pitchFamily="18" charset="0"/>
                <a:cs typeface="Times New Roman" pitchFamily="18" charset="0"/>
              </a:rPr>
              <a:t>A combined scheme is adopted in which the water is first stored in the reservoir formed at the upstream side of the dam, and this water is used for water power generation.</a:t>
            </a:r>
          </a:p>
          <a:p>
            <a:pPr algn="just">
              <a:buFont typeface="Wingdings" pitchFamily="2" charset="2"/>
              <a:buChar char="Ø"/>
            </a:pPr>
            <a:r>
              <a:rPr lang="en-IN" sz="2400" dirty="0">
                <a:solidFill>
                  <a:schemeClr val="tx1"/>
                </a:solidFill>
                <a:latin typeface="Times New Roman" pitchFamily="18" charset="0"/>
                <a:cs typeface="Times New Roman" pitchFamily="18" charset="0"/>
              </a:rPr>
              <a:t> The discharge from the power house is fed back into the river, to the downstream side of the dam.</a:t>
            </a:r>
          </a:p>
          <a:p>
            <a:pPr algn="just">
              <a:buFont typeface="Wingdings" pitchFamily="2" charset="2"/>
              <a:buChar char="Ø"/>
            </a:pPr>
            <a:r>
              <a:rPr lang="en-IN" sz="2400" dirty="0">
                <a:solidFill>
                  <a:schemeClr val="tx1"/>
                </a:solidFill>
                <a:latin typeface="Times New Roman" pitchFamily="18" charset="0"/>
                <a:cs typeface="Times New Roman" pitchFamily="18" charset="0"/>
              </a:rPr>
              <a:t> Thus, sufficient quantity of flow is again available in the river.</a:t>
            </a:r>
          </a:p>
          <a:p>
            <a:pPr algn="just">
              <a:buFont typeface="Wingdings" pitchFamily="2" charset="2"/>
              <a:buChar char="Ø"/>
            </a:pPr>
            <a:r>
              <a:rPr lang="en-IN" sz="2400" dirty="0">
                <a:solidFill>
                  <a:schemeClr val="tx1"/>
                </a:solidFill>
                <a:latin typeface="Times New Roman" pitchFamily="18" charset="0"/>
                <a:cs typeface="Times New Roman" pitchFamily="18" charset="0"/>
              </a:rPr>
              <a:t> At a suitable location in the downstream, a pick-up weir is constructed.</a:t>
            </a:r>
          </a:p>
          <a:p>
            <a:pPr algn="just">
              <a:buFont typeface="Wingdings" pitchFamily="2" charset="2"/>
              <a:buChar char="Ø"/>
            </a:pPr>
            <a:r>
              <a:rPr lang="en-IN" sz="2400" dirty="0">
                <a:solidFill>
                  <a:schemeClr val="tx1"/>
                </a:solidFill>
                <a:latin typeface="Times New Roman" pitchFamily="18" charset="0"/>
                <a:cs typeface="Times New Roman" pitchFamily="18" charset="0"/>
              </a:rPr>
              <a:t> This weir diverts the water from river to the canal. </a:t>
            </a:r>
          </a:p>
          <a:p>
            <a:pPr algn="just"/>
            <a:endParaRPr lang="en-IN" sz="2400" dirty="0">
              <a:solidFill>
                <a:schemeClr val="tx1"/>
              </a:solidFill>
              <a:latin typeface="Garamond" pitchFamily="18" charset="0"/>
            </a:endParaRPr>
          </a:p>
        </p:txBody>
      </p:sp>
      <p:pic>
        <p:nvPicPr>
          <p:cNvPr id="4" name="Picture 3" descr="BANNER7672-ATME Logo Banner 1600 x 380.jpg"/>
          <p:cNvPicPr>
            <a:picLocks noChangeAspect="1"/>
          </p:cNvPicPr>
          <p:nvPr/>
        </p:nvPicPr>
        <p:blipFill>
          <a:blip r:embed="rId2" cstate="print"/>
          <a:stretch>
            <a:fillRect/>
          </a:stretch>
        </p:blipFill>
        <p:spPr>
          <a:xfrm>
            <a:off x="1" y="0"/>
            <a:ext cx="3124200" cy="1057260"/>
          </a:xfrm>
          <a:prstGeom prst="rect">
            <a:avLst/>
          </a:prstGeom>
        </p:spPr>
      </p:pic>
      <p:pic>
        <p:nvPicPr>
          <p:cNvPr id="5" name="Picture 4"/>
          <p:cNvPicPr/>
          <p:nvPr/>
        </p:nvPicPr>
        <p:blipFill>
          <a:blip r:embed="rId3" cstate="print"/>
          <a:srcRect/>
          <a:stretch>
            <a:fillRect/>
          </a:stretch>
        </p:blipFill>
        <p:spPr bwMode="auto">
          <a:xfrm>
            <a:off x="8077200" y="0"/>
            <a:ext cx="1066800" cy="1066800"/>
          </a:xfrm>
          <a:prstGeom prst="rect">
            <a:avLst/>
          </a:prstGeom>
          <a:noFill/>
          <a:ln w="9525">
            <a:noFill/>
            <a:miter lim="800000"/>
            <a:headEnd/>
            <a:tailEnd/>
          </a:ln>
        </p:spPr>
      </p:pic>
      <p:pic>
        <p:nvPicPr>
          <p:cNvPr id="6" name="Google Shape;55;p13"/>
          <p:cNvPicPr/>
          <p:nvPr/>
        </p:nvPicPr>
        <p:blipFill>
          <a:blip r:embed="rId4">
            <a:alphaModFix/>
          </a:blip>
          <a:stretch>
            <a:fillRect/>
          </a:stretch>
        </p:blipFill>
        <p:spPr>
          <a:xfrm>
            <a:off x="7315200" y="0"/>
            <a:ext cx="742950" cy="1057260"/>
          </a:xfrm>
          <a:prstGeom prst="rect">
            <a:avLst/>
          </a:prstGeom>
          <a:noFill/>
          <a:ln>
            <a:noFill/>
          </a:ln>
        </p:spPr>
      </p:pic>
      <p:pic>
        <p:nvPicPr>
          <p:cNvPr id="7" name="Picture 6"/>
          <p:cNvPicPr/>
          <p:nvPr/>
        </p:nvPicPr>
        <p:blipFill>
          <a:blip r:embed="rId5">
            <a:extLst>
              <a:ext uri="{28A0092B-C50C-407E-A947-70E740481C1C}">
                <a14:useLocalDpi xmlns:a14="http://schemas.microsoft.com/office/drawing/2010/main" val="0"/>
              </a:ext>
            </a:extLst>
          </a:blip>
          <a:srcRect/>
          <a:stretch>
            <a:fillRect/>
          </a:stretch>
        </p:blipFill>
        <p:spPr bwMode="auto">
          <a:xfrm>
            <a:off x="5791200" y="0"/>
            <a:ext cx="1295400" cy="1011491"/>
          </a:xfrm>
          <a:prstGeom prst="rect">
            <a:avLst/>
          </a:prstGeom>
          <a:noFill/>
        </p:spPr>
      </p:pic>
      <p:pic>
        <p:nvPicPr>
          <p:cNvPr id="5122" name="Picture 2"/>
          <p:cNvPicPr>
            <a:picLocks noChangeAspect="1" noChangeArrowheads="1"/>
          </p:cNvPicPr>
          <p:nvPr/>
        </p:nvPicPr>
        <p:blipFill>
          <a:blip r:embed="rId6"/>
          <a:srcRect/>
          <a:stretch>
            <a:fillRect/>
          </a:stretch>
        </p:blipFill>
        <p:spPr bwMode="auto">
          <a:xfrm>
            <a:off x="5257800" y="1676400"/>
            <a:ext cx="3324225" cy="4219575"/>
          </a:xfrm>
          <a:prstGeom prst="rect">
            <a:avLst/>
          </a:prstGeom>
          <a:noFill/>
          <a:ln w="9525">
            <a:noFill/>
            <a:miter lim="800000"/>
            <a:headEnd/>
            <a:tailEn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142999"/>
          </a:xfrm>
        </p:spPr>
        <p:txBody>
          <a:bodyPr/>
          <a:lstStyle/>
          <a:p>
            <a:pPr algn="l"/>
            <a:r>
              <a:rPr lang="en-IN" dirty="0"/>
              <a:t>1</a:t>
            </a:r>
          </a:p>
        </p:txBody>
      </p:sp>
      <p:sp>
        <p:nvSpPr>
          <p:cNvPr id="3" name="Subtitle 2"/>
          <p:cNvSpPr>
            <a:spLocks noGrp="1"/>
          </p:cNvSpPr>
          <p:nvPr>
            <p:ph type="subTitle" idx="1"/>
          </p:nvPr>
        </p:nvSpPr>
        <p:spPr>
          <a:xfrm>
            <a:off x="304800" y="1295400"/>
            <a:ext cx="8610600" cy="5105400"/>
          </a:xfrm>
        </p:spPr>
        <p:txBody>
          <a:bodyPr>
            <a:normAutofit/>
          </a:bodyPr>
          <a:lstStyle/>
          <a:p>
            <a:pPr algn="just"/>
            <a:r>
              <a:rPr lang="en-IN" sz="2800" b="1" dirty="0">
                <a:solidFill>
                  <a:srgbClr val="7030A0"/>
                </a:solidFill>
                <a:latin typeface="Times New Roman" pitchFamily="18" charset="0"/>
                <a:cs typeface="Times New Roman" pitchFamily="18" charset="0"/>
              </a:rPr>
              <a:t>Lift Irrigation </a:t>
            </a:r>
          </a:p>
          <a:p>
            <a:pPr algn="just">
              <a:lnSpc>
                <a:spcPct val="150000"/>
              </a:lnSpc>
              <a:buFont typeface="Wingdings" pitchFamily="2" charset="2"/>
              <a:buChar char="Ø"/>
            </a:pPr>
            <a:r>
              <a:rPr lang="en-IN" sz="2400" dirty="0">
                <a:solidFill>
                  <a:schemeClr val="tx1"/>
                </a:solidFill>
                <a:latin typeface="Times New Roman" pitchFamily="18" charset="0"/>
                <a:cs typeface="Times New Roman" pitchFamily="18" charset="0"/>
              </a:rPr>
              <a:t>It is that system of irrigation in which irrigation water is available at a level lower than that of the land to be irrigated and hence water is lifted by pumps or other mechanism (Hydraulic ram and siphon action) and then conveyed to agriculture fields by gravity flow.</a:t>
            </a:r>
          </a:p>
          <a:p>
            <a:pPr algn="just">
              <a:lnSpc>
                <a:spcPct val="150000"/>
              </a:lnSpc>
              <a:buFont typeface="Wingdings" pitchFamily="2" charset="2"/>
              <a:buChar char="Ø"/>
            </a:pPr>
            <a:r>
              <a:rPr lang="en-IN" sz="2400" dirty="0">
                <a:solidFill>
                  <a:schemeClr val="tx1"/>
                </a:solidFill>
                <a:latin typeface="Times New Roman" pitchFamily="18" charset="0"/>
                <a:cs typeface="Times New Roman" pitchFamily="18" charset="0"/>
              </a:rPr>
              <a:t>Irrigation through wells is an example of lift irrigation. </a:t>
            </a:r>
          </a:p>
          <a:p>
            <a:pPr algn="just">
              <a:lnSpc>
                <a:spcPct val="150000"/>
              </a:lnSpc>
              <a:buFont typeface="Wingdings" pitchFamily="2" charset="2"/>
              <a:buChar char="Ø"/>
            </a:pPr>
            <a:r>
              <a:rPr lang="en-IN" sz="2400" dirty="0">
                <a:solidFill>
                  <a:schemeClr val="tx1"/>
                </a:solidFill>
                <a:latin typeface="Times New Roman" pitchFamily="18" charset="0"/>
                <a:cs typeface="Times New Roman" pitchFamily="18" charset="0"/>
              </a:rPr>
              <a:t>Water from canals or any other source can also be lifted when the level of water is lower than that of the area to be irrigated</a:t>
            </a:r>
            <a:r>
              <a:rPr lang="en-IN" sz="2400" dirty="0"/>
              <a:t>. </a:t>
            </a:r>
            <a:endParaRPr lang="en-IN" sz="2400" dirty="0">
              <a:solidFill>
                <a:schemeClr val="tx1"/>
              </a:solidFill>
              <a:latin typeface="Garamond" pitchFamily="18" charset="0"/>
            </a:endParaRPr>
          </a:p>
        </p:txBody>
      </p:sp>
      <p:pic>
        <p:nvPicPr>
          <p:cNvPr id="4" name="Picture 3" descr="BANNER7672-ATME Logo Banner 1600 x 380.jpg"/>
          <p:cNvPicPr>
            <a:picLocks noChangeAspect="1"/>
          </p:cNvPicPr>
          <p:nvPr/>
        </p:nvPicPr>
        <p:blipFill>
          <a:blip r:embed="rId2" cstate="print"/>
          <a:stretch>
            <a:fillRect/>
          </a:stretch>
        </p:blipFill>
        <p:spPr>
          <a:xfrm>
            <a:off x="1" y="0"/>
            <a:ext cx="3124200" cy="1057260"/>
          </a:xfrm>
          <a:prstGeom prst="rect">
            <a:avLst/>
          </a:prstGeom>
        </p:spPr>
      </p:pic>
      <p:pic>
        <p:nvPicPr>
          <p:cNvPr id="5" name="Picture 4"/>
          <p:cNvPicPr/>
          <p:nvPr/>
        </p:nvPicPr>
        <p:blipFill>
          <a:blip r:embed="rId3" cstate="print"/>
          <a:srcRect/>
          <a:stretch>
            <a:fillRect/>
          </a:stretch>
        </p:blipFill>
        <p:spPr bwMode="auto">
          <a:xfrm>
            <a:off x="8077200" y="0"/>
            <a:ext cx="1066800" cy="1066800"/>
          </a:xfrm>
          <a:prstGeom prst="rect">
            <a:avLst/>
          </a:prstGeom>
          <a:noFill/>
          <a:ln w="9525">
            <a:noFill/>
            <a:miter lim="800000"/>
            <a:headEnd/>
            <a:tailEnd/>
          </a:ln>
        </p:spPr>
      </p:pic>
      <p:pic>
        <p:nvPicPr>
          <p:cNvPr id="6" name="Google Shape;55;p13"/>
          <p:cNvPicPr/>
          <p:nvPr/>
        </p:nvPicPr>
        <p:blipFill>
          <a:blip r:embed="rId4">
            <a:alphaModFix/>
          </a:blip>
          <a:stretch>
            <a:fillRect/>
          </a:stretch>
        </p:blipFill>
        <p:spPr>
          <a:xfrm>
            <a:off x="7315200" y="0"/>
            <a:ext cx="742950" cy="1057260"/>
          </a:xfrm>
          <a:prstGeom prst="rect">
            <a:avLst/>
          </a:prstGeom>
          <a:noFill/>
          <a:ln>
            <a:noFill/>
          </a:ln>
        </p:spPr>
      </p:pic>
      <p:pic>
        <p:nvPicPr>
          <p:cNvPr id="7" name="Picture 6"/>
          <p:cNvPicPr/>
          <p:nvPr/>
        </p:nvPicPr>
        <p:blipFill>
          <a:blip r:embed="rId5">
            <a:extLst>
              <a:ext uri="{28A0092B-C50C-407E-A947-70E740481C1C}">
                <a14:useLocalDpi xmlns:a14="http://schemas.microsoft.com/office/drawing/2010/main" val="0"/>
              </a:ext>
            </a:extLst>
          </a:blip>
          <a:srcRect/>
          <a:stretch>
            <a:fillRect/>
          </a:stretch>
        </p:blipFill>
        <p:spPr bwMode="auto">
          <a:xfrm>
            <a:off x="5791200" y="0"/>
            <a:ext cx="1295400" cy="1011491"/>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142999"/>
          </a:xfrm>
        </p:spPr>
        <p:txBody>
          <a:bodyPr/>
          <a:lstStyle/>
          <a:p>
            <a:pPr algn="l"/>
            <a:r>
              <a:rPr lang="en-IN" dirty="0"/>
              <a:t>1</a:t>
            </a:r>
          </a:p>
        </p:txBody>
      </p:sp>
      <p:sp>
        <p:nvSpPr>
          <p:cNvPr id="3" name="Subtitle 2"/>
          <p:cNvSpPr>
            <a:spLocks noGrp="1"/>
          </p:cNvSpPr>
          <p:nvPr>
            <p:ph type="subTitle" idx="1"/>
          </p:nvPr>
        </p:nvSpPr>
        <p:spPr>
          <a:xfrm>
            <a:off x="304800" y="1295400"/>
            <a:ext cx="8610600" cy="5105400"/>
          </a:xfrm>
        </p:spPr>
        <p:txBody>
          <a:bodyPr>
            <a:normAutofit/>
          </a:bodyPr>
          <a:lstStyle/>
          <a:p>
            <a:pPr algn="just"/>
            <a:r>
              <a:rPr lang="en-IN" sz="2400" b="1" dirty="0"/>
              <a:t>METHODS OF IRRIGATION </a:t>
            </a:r>
          </a:p>
          <a:p>
            <a:pPr algn="just"/>
            <a:endParaRPr lang="en-IN" sz="2400" dirty="0">
              <a:solidFill>
                <a:schemeClr val="tx1"/>
              </a:solidFill>
              <a:latin typeface="Garamond" pitchFamily="18" charset="0"/>
            </a:endParaRPr>
          </a:p>
        </p:txBody>
      </p:sp>
      <p:pic>
        <p:nvPicPr>
          <p:cNvPr id="4" name="Picture 3" descr="BANNER7672-ATME Logo Banner 1600 x 380.jpg"/>
          <p:cNvPicPr>
            <a:picLocks noChangeAspect="1"/>
          </p:cNvPicPr>
          <p:nvPr/>
        </p:nvPicPr>
        <p:blipFill>
          <a:blip r:embed="rId2" cstate="print"/>
          <a:stretch>
            <a:fillRect/>
          </a:stretch>
        </p:blipFill>
        <p:spPr>
          <a:xfrm>
            <a:off x="1" y="0"/>
            <a:ext cx="3124200" cy="1057260"/>
          </a:xfrm>
          <a:prstGeom prst="rect">
            <a:avLst/>
          </a:prstGeom>
        </p:spPr>
      </p:pic>
      <p:pic>
        <p:nvPicPr>
          <p:cNvPr id="5" name="Picture 4"/>
          <p:cNvPicPr/>
          <p:nvPr/>
        </p:nvPicPr>
        <p:blipFill>
          <a:blip r:embed="rId3" cstate="print"/>
          <a:srcRect/>
          <a:stretch>
            <a:fillRect/>
          </a:stretch>
        </p:blipFill>
        <p:spPr bwMode="auto">
          <a:xfrm>
            <a:off x="8077200" y="0"/>
            <a:ext cx="1066800" cy="1066800"/>
          </a:xfrm>
          <a:prstGeom prst="rect">
            <a:avLst/>
          </a:prstGeom>
          <a:noFill/>
          <a:ln w="9525">
            <a:noFill/>
            <a:miter lim="800000"/>
            <a:headEnd/>
            <a:tailEnd/>
          </a:ln>
        </p:spPr>
      </p:pic>
      <p:pic>
        <p:nvPicPr>
          <p:cNvPr id="6" name="Google Shape;55;p13"/>
          <p:cNvPicPr/>
          <p:nvPr/>
        </p:nvPicPr>
        <p:blipFill>
          <a:blip r:embed="rId4">
            <a:alphaModFix/>
          </a:blip>
          <a:stretch>
            <a:fillRect/>
          </a:stretch>
        </p:blipFill>
        <p:spPr>
          <a:xfrm>
            <a:off x="7315200" y="0"/>
            <a:ext cx="742950" cy="1057260"/>
          </a:xfrm>
          <a:prstGeom prst="rect">
            <a:avLst/>
          </a:prstGeom>
          <a:noFill/>
          <a:ln>
            <a:noFill/>
          </a:ln>
        </p:spPr>
      </p:pic>
      <p:pic>
        <p:nvPicPr>
          <p:cNvPr id="7" name="Picture 6"/>
          <p:cNvPicPr/>
          <p:nvPr/>
        </p:nvPicPr>
        <p:blipFill>
          <a:blip r:embed="rId5">
            <a:extLst>
              <a:ext uri="{28A0092B-C50C-407E-A947-70E740481C1C}">
                <a14:useLocalDpi xmlns:a14="http://schemas.microsoft.com/office/drawing/2010/main" val="0"/>
              </a:ext>
            </a:extLst>
          </a:blip>
          <a:srcRect/>
          <a:stretch>
            <a:fillRect/>
          </a:stretch>
        </p:blipFill>
        <p:spPr bwMode="auto">
          <a:xfrm>
            <a:off x="5791200" y="0"/>
            <a:ext cx="1295400" cy="1011491"/>
          </a:xfrm>
          <a:prstGeom prst="rect">
            <a:avLst/>
          </a:prstGeom>
          <a:noFill/>
        </p:spPr>
      </p:pic>
      <p:pic>
        <p:nvPicPr>
          <p:cNvPr id="6146" name="Picture 2"/>
          <p:cNvPicPr>
            <a:picLocks noChangeAspect="1" noChangeArrowheads="1"/>
          </p:cNvPicPr>
          <p:nvPr/>
        </p:nvPicPr>
        <p:blipFill>
          <a:blip r:embed="rId6"/>
          <a:srcRect/>
          <a:stretch>
            <a:fillRect/>
          </a:stretch>
        </p:blipFill>
        <p:spPr bwMode="auto">
          <a:xfrm>
            <a:off x="271463" y="1143000"/>
            <a:ext cx="8601075" cy="4838700"/>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142999"/>
          </a:xfrm>
        </p:spPr>
        <p:txBody>
          <a:bodyPr/>
          <a:lstStyle/>
          <a:p>
            <a:pPr algn="l"/>
            <a:r>
              <a:rPr lang="en-IN" dirty="0"/>
              <a:t>1</a:t>
            </a:r>
          </a:p>
        </p:txBody>
      </p:sp>
      <p:sp>
        <p:nvSpPr>
          <p:cNvPr id="3" name="Subtitle 2"/>
          <p:cNvSpPr>
            <a:spLocks noGrp="1"/>
          </p:cNvSpPr>
          <p:nvPr>
            <p:ph type="subTitle" idx="1"/>
          </p:nvPr>
        </p:nvSpPr>
        <p:spPr>
          <a:xfrm>
            <a:off x="533400" y="1143000"/>
            <a:ext cx="8610600" cy="5105400"/>
          </a:xfrm>
        </p:spPr>
        <p:txBody>
          <a:bodyPr>
            <a:normAutofit fontScale="92500" lnSpcReduction="20000"/>
          </a:bodyPr>
          <a:lstStyle/>
          <a:p>
            <a:pPr algn="just"/>
            <a:r>
              <a:rPr lang="en-IN" sz="2400" b="1" dirty="0">
                <a:solidFill>
                  <a:srgbClr val="7030A0"/>
                </a:solidFill>
                <a:latin typeface="Times New Roman" pitchFamily="18" charset="0"/>
                <a:cs typeface="Times New Roman" pitchFamily="18" charset="0"/>
              </a:rPr>
              <a:t>Surface Irrigation </a:t>
            </a:r>
          </a:p>
          <a:p>
            <a:pPr algn="just"/>
            <a:r>
              <a:rPr lang="en-IN" sz="2600" dirty="0">
                <a:solidFill>
                  <a:schemeClr val="tx1"/>
                </a:solidFill>
                <a:latin typeface="Times New Roman" pitchFamily="18" charset="0"/>
                <a:cs typeface="Times New Roman" pitchFamily="18" charset="0"/>
              </a:rPr>
              <a:t>In this method the irrigation water is applied by spreading water as a sheet or as a small stream on the land to be irrigated.   </a:t>
            </a:r>
            <a:endParaRPr lang="en-IN" sz="2600" dirty="0">
              <a:latin typeface="Times New Roman" pitchFamily="18" charset="0"/>
              <a:cs typeface="Times New Roman" pitchFamily="18" charset="0"/>
            </a:endParaRPr>
          </a:p>
          <a:p>
            <a:pPr algn="l"/>
            <a:r>
              <a:rPr lang="en-IN" sz="2600" dirty="0" err="1">
                <a:solidFill>
                  <a:srgbClr val="00B0F0"/>
                </a:solidFill>
                <a:latin typeface="Times New Roman" pitchFamily="18" charset="0"/>
                <a:cs typeface="Times New Roman" pitchFamily="18" charset="0"/>
              </a:rPr>
              <a:t>i</a:t>
            </a:r>
            <a:r>
              <a:rPr lang="en-IN" sz="2600" dirty="0">
                <a:solidFill>
                  <a:srgbClr val="00B0F0"/>
                </a:solidFill>
                <a:latin typeface="Times New Roman" pitchFamily="18" charset="0"/>
                <a:cs typeface="Times New Roman" pitchFamily="18" charset="0"/>
              </a:rPr>
              <a:t>. </a:t>
            </a:r>
            <a:r>
              <a:rPr lang="en-IN" sz="2600" b="1" dirty="0">
                <a:solidFill>
                  <a:srgbClr val="00B0F0"/>
                </a:solidFill>
                <a:latin typeface="Times New Roman" pitchFamily="18" charset="0"/>
                <a:cs typeface="Times New Roman" pitchFamily="18" charset="0"/>
              </a:rPr>
              <a:t>Flooding: </a:t>
            </a:r>
            <a:endParaRPr lang="en-IN" sz="2600" dirty="0">
              <a:solidFill>
                <a:srgbClr val="00B0F0"/>
              </a:solidFill>
              <a:latin typeface="Times New Roman" pitchFamily="18" charset="0"/>
              <a:cs typeface="Times New Roman" pitchFamily="18" charset="0"/>
            </a:endParaRPr>
          </a:p>
          <a:p>
            <a:pPr algn="l"/>
            <a:r>
              <a:rPr lang="en-IN" sz="2600" dirty="0">
                <a:solidFill>
                  <a:srgbClr val="FF0000"/>
                </a:solidFill>
                <a:latin typeface="Times New Roman" pitchFamily="18" charset="0"/>
                <a:cs typeface="Times New Roman" pitchFamily="18" charset="0"/>
              </a:rPr>
              <a:t>a. Wild flooding: </a:t>
            </a:r>
          </a:p>
          <a:p>
            <a:pPr algn="l"/>
            <a:r>
              <a:rPr lang="en-IN" sz="2600" dirty="0">
                <a:solidFill>
                  <a:srgbClr val="FF0000"/>
                </a:solidFill>
                <a:latin typeface="Times New Roman" pitchFamily="18" charset="0"/>
                <a:cs typeface="Times New Roman" pitchFamily="18" charset="0"/>
              </a:rPr>
              <a:t>b. Controlled flooding: </a:t>
            </a:r>
          </a:p>
          <a:p>
            <a:pPr marL="457200" indent="-457200" algn="l">
              <a:buFont typeface="+mj-lt"/>
              <a:buAutoNum type="arabicPeriod"/>
            </a:pPr>
            <a:r>
              <a:rPr lang="en-IN" sz="2600" dirty="0">
                <a:solidFill>
                  <a:schemeClr val="tx1"/>
                </a:solidFill>
                <a:latin typeface="Times New Roman" pitchFamily="18" charset="0"/>
                <a:cs typeface="Times New Roman" pitchFamily="18" charset="0"/>
              </a:rPr>
              <a:t>Free flooding</a:t>
            </a:r>
          </a:p>
          <a:p>
            <a:pPr marL="457200" indent="-457200" algn="l">
              <a:buFont typeface="+mj-lt"/>
              <a:buAutoNum type="arabicPeriod"/>
            </a:pPr>
            <a:r>
              <a:rPr lang="en-IN" sz="2600" dirty="0">
                <a:solidFill>
                  <a:schemeClr val="tx1"/>
                </a:solidFill>
                <a:latin typeface="Times New Roman" pitchFamily="18" charset="0"/>
                <a:cs typeface="Times New Roman" pitchFamily="18" charset="0"/>
              </a:rPr>
              <a:t>Border strip method</a:t>
            </a:r>
          </a:p>
          <a:p>
            <a:pPr marL="457200" indent="-457200" algn="l">
              <a:buFont typeface="+mj-lt"/>
              <a:buAutoNum type="arabicPeriod"/>
            </a:pPr>
            <a:r>
              <a:rPr lang="en-IN" sz="2600" dirty="0">
                <a:solidFill>
                  <a:schemeClr val="tx1"/>
                </a:solidFill>
                <a:latin typeface="Times New Roman" pitchFamily="18" charset="0"/>
                <a:cs typeface="Times New Roman" pitchFamily="18" charset="0"/>
              </a:rPr>
              <a:t>Checks or Levees</a:t>
            </a:r>
          </a:p>
          <a:p>
            <a:pPr marL="457200" indent="-457200" algn="l">
              <a:buFont typeface="+mj-lt"/>
              <a:buAutoNum type="arabicPeriod"/>
            </a:pPr>
            <a:r>
              <a:rPr lang="en-IN" sz="2600" dirty="0">
                <a:solidFill>
                  <a:schemeClr val="tx1"/>
                </a:solidFill>
                <a:latin typeface="Times New Roman" pitchFamily="18" charset="0"/>
                <a:cs typeface="Times New Roman" pitchFamily="18" charset="0"/>
              </a:rPr>
              <a:t>Basin flooding</a:t>
            </a:r>
          </a:p>
          <a:p>
            <a:pPr marL="457200" indent="-457200" algn="l">
              <a:buFont typeface="+mj-lt"/>
              <a:buAutoNum type="arabicPeriod"/>
            </a:pPr>
            <a:r>
              <a:rPr lang="en-IN" sz="2600" dirty="0">
                <a:solidFill>
                  <a:schemeClr val="tx1"/>
                </a:solidFill>
                <a:latin typeface="Times New Roman" pitchFamily="18" charset="0"/>
                <a:cs typeface="Times New Roman" pitchFamily="18" charset="0"/>
              </a:rPr>
              <a:t>Zigzag flooding</a:t>
            </a:r>
          </a:p>
          <a:p>
            <a:pPr algn="l"/>
            <a:r>
              <a:rPr lang="en-IN" sz="2600" b="1" dirty="0">
                <a:solidFill>
                  <a:srgbClr val="00B0F0"/>
                </a:solidFill>
                <a:latin typeface="Times New Roman" pitchFamily="18" charset="0"/>
                <a:cs typeface="Times New Roman" pitchFamily="18" charset="0"/>
              </a:rPr>
              <a:t>ii. Furrow method</a:t>
            </a:r>
          </a:p>
          <a:p>
            <a:pPr algn="l"/>
            <a:r>
              <a:rPr lang="en-IN" sz="2600" b="1" dirty="0">
                <a:solidFill>
                  <a:srgbClr val="00B0F0"/>
                </a:solidFill>
                <a:latin typeface="Times New Roman" pitchFamily="18" charset="0"/>
                <a:cs typeface="Times New Roman" pitchFamily="18" charset="0"/>
              </a:rPr>
              <a:t>iii. Contour farming</a:t>
            </a:r>
          </a:p>
        </p:txBody>
      </p:sp>
      <p:pic>
        <p:nvPicPr>
          <p:cNvPr id="4" name="Picture 3" descr="BANNER7672-ATME Logo Banner 1600 x 380.jpg"/>
          <p:cNvPicPr>
            <a:picLocks noChangeAspect="1"/>
          </p:cNvPicPr>
          <p:nvPr/>
        </p:nvPicPr>
        <p:blipFill>
          <a:blip r:embed="rId2" cstate="print"/>
          <a:stretch>
            <a:fillRect/>
          </a:stretch>
        </p:blipFill>
        <p:spPr>
          <a:xfrm>
            <a:off x="1" y="0"/>
            <a:ext cx="3124200" cy="1057260"/>
          </a:xfrm>
          <a:prstGeom prst="rect">
            <a:avLst/>
          </a:prstGeom>
        </p:spPr>
      </p:pic>
      <p:pic>
        <p:nvPicPr>
          <p:cNvPr id="5" name="Picture 4"/>
          <p:cNvPicPr/>
          <p:nvPr/>
        </p:nvPicPr>
        <p:blipFill>
          <a:blip r:embed="rId3" cstate="print"/>
          <a:srcRect/>
          <a:stretch>
            <a:fillRect/>
          </a:stretch>
        </p:blipFill>
        <p:spPr bwMode="auto">
          <a:xfrm>
            <a:off x="8077200" y="0"/>
            <a:ext cx="1066800" cy="1066800"/>
          </a:xfrm>
          <a:prstGeom prst="rect">
            <a:avLst/>
          </a:prstGeom>
          <a:noFill/>
          <a:ln w="9525">
            <a:noFill/>
            <a:miter lim="800000"/>
            <a:headEnd/>
            <a:tailEnd/>
          </a:ln>
        </p:spPr>
      </p:pic>
      <p:pic>
        <p:nvPicPr>
          <p:cNvPr id="6" name="Google Shape;55;p13"/>
          <p:cNvPicPr/>
          <p:nvPr/>
        </p:nvPicPr>
        <p:blipFill>
          <a:blip r:embed="rId4">
            <a:alphaModFix/>
          </a:blip>
          <a:stretch>
            <a:fillRect/>
          </a:stretch>
        </p:blipFill>
        <p:spPr>
          <a:xfrm>
            <a:off x="7315200" y="0"/>
            <a:ext cx="742950" cy="1057260"/>
          </a:xfrm>
          <a:prstGeom prst="rect">
            <a:avLst/>
          </a:prstGeom>
          <a:noFill/>
          <a:ln>
            <a:noFill/>
          </a:ln>
        </p:spPr>
      </p:pic>
      <p:pic>
        <p:nvPicPr>
          <p:cNvPr id="7" name="Picture 6"/>
          <p:cNvPicPr/>
          <p:nvPr/>
        </p:nvPicPr>
        <p:blipFill>
          <a:blip r:embed="rId5">
            <a:extLst>
              <a:ext uri="{28A0092B-C50C-407E-A947-70E740481C1C}">
                <a14:useLocalDpi xmlns:a14="http://schemas.microsoft.com/office/drawing/2010/main" val="0"/>
              </a:ext>
            </a:extLst>
          </a:blip>
          <a:srcRect/>
          <a:stretch>
            <a:fillRect/>
          </a:stretch>
        </p:blipFill>
        <p:spPr bwMode="auto">
          <a:xfrm>
            <a:off x="5791200" y="0"/>
            <a:ext cx="1295400" cy="1011491"/>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142999"/>
          </a:xfrm>
        </p:spPr>
        <p:txBody>
          <a:bodyPr/>
          <a:lstStyle/>
          <a:p>
            <a:pPr algn="l"/>
            <a:r>
              <a:rPr lang="en-IN" dirty="0"/>
              <a:t>1</a:t>
            </a:r>
          </a:p>
        </p:txBody>
      </p:sp>
      <p:pic>
        <p:nvPicPr>
          <p:cNvPr id="4" name="Picture 3" descr="BANNER7672-ATME Logo Banner 1600 x 380.jpg"/>
          <p:cNvPicPr>
            <a:picLocks noChangeAspect="1"/>
          </p:cNvPicPr>
          <p:nvPr/>
        </p:nvPicPr>
        <p:blipFill>
          <a:blip r:embed="rId2" cstate="print"/>
          <a:stretch>
            <a:fillRect/>
          </a:stretch>
        </p:blipFill>
        <p:spPr>
          <a:xfrm>
            <a:off x="1" y="0"/>
            <a:ext cx="3124200" cy="1057260"/>
          </a:xfrm>
          <a:prstGeom prst="rect">
            <a:avLst/>
          </a:prstGeom>
        </p:spPr>
      </p:pic>
      <p:pic>
        <p:nvPicPr>
          <p:cNvPr id="5" name="Picture 4"/>
          <p:cNvPicPr/>
          <p:nvPr/>
        </p:nvPicPr>
        <p:blipFill>
          <a:blip r:embed="rId3" cstate="print"/>
          <a:srcRect/>
          <a:stretch>
            <a:fillRect/>
          </a:stretch>
        </p:blipFill>
        <p:spPr bwMode="auto">
          <a:xfrm>
            <a:off x="8077200" y="0"/>
            <a:ext cx="1066800" cy="1066800"/>
          </a:xfrm>
          <a:prstGeom prst="rect">
            <a:avLst/>
          </a:prstGeom>
          <a:noFill/>
          <a:ln w="9525">
            <a:noFill/>
            <a:miter lim="800000"/>
            <a:headEnd/>
            <a:tailEnd/>
          </a:ln>
        </p:spPr>
      </p:pic>
      <p:pic>
        <p:nvPicPr>
          <p:cNvPr id="6" name="Google Shape;55;p13"/>
          <p:cNvPicPr/>
          <p:nvPr/>
        </p:nvPicPr>
        <p:blipFill>
          <a:blip r:embed="rId4">
            <a:alphaModFix/>
          </a:blip>
          <a:stretch>
            <a:fillRect/>
          </a:stretch>
        </p:blipFill>
        <p:spPr>
          <a:xfrm>
            <a:off x="7315200" y="0"/>
            <a:ext cx="742950" cy="1057260"/>
          </a:xfrm>
          <a:prstGeom prst="rect">
            <a:avLst/>
          </a:prstGeom>
          <a:noFill/>
          <a:ln>
            <a:noFill/>
          </a:ln>
        </p:spPr>
      </p:pic>
      <p:pic>
        <p:nvPicPr>
          <p:cNvPr id="7" name="Picture 6"/>
          <p:cNvPicPr/>
          <p:nvPr/>
        </p:nvPicPr>
        <p:blipFill>
          <a:blip r:embed="rId5">
            <a:extLst>
              <a:ext uri="{28A0092B-C50C-407E-A947-70E740481C1C}">
                <a14:useLocalDpi xmlns:a14="http://schemas.microsoft.com/office/drawing/2010/main" val="0"/>
              </a:ext>
            </a:extLst>
          </a:blip>
          <a:srcRect/>
          <a:stretch>
            <a:fillRect/>
          </a:stretch>
        </p:blipFill>
        <p:spPr bwMode="auto">
          <a:xfrm>
            <a:off x="5791200" y="0"/>
            <a:ext cx="1295400" cy="1011491"/>
          </a:xfrm>
          <a:prstGeom prst="rect">
            <a:avLst/>
          </a:prstGeom>
          <a:noFill/>
        </p:spPr>
      </p:pic>
      <p:sp>
        <p:nvSpPr>
          <p:cNvPr id="8" name="Rectangle 7"/>
          <p:cNvSpPr/>
          <p:nvPr/>
        </p:nvSpPr>
        <p:spPr>
          <a:xfrm>
            <a:off x="381000" y="1143000"/>
            <a:ext cx="8382000" cy="4955203"/>
          </a:xfrm>
          <a:prstGeom prst="rect">
            <a:avLst/>
          </a:prstGeom>
        </p:spPr>
        <p:txBody>
          <a:bodyPr wrap="square">
            <a:spAutoFit/>
          </a:bodyPr>
          <a:lstStyle/>
          <a:p>
            <a:pPr algn="just"/>
            <a:r>
              <a:rPr lang="en-IN" sz="2800" b="1" dirty="0" err="1">
                <a:solidFill>
                  <a:srgbClr val="00B0F0"/>
                </a:solidFill>
                <a:latin typeface="Times New Roman" pitchFamily="18" charset="0"/>
                <a:cs typeface="Times New Roman" pitchFamily="18" charset="0"/>
              </a:rPr>
              <a:t>i</a:t>
            </a:r>
            <a:r>
              <a:rPr lang="en-IN" sz="2800" b="1" dirty="0">
                <a:solidFill>
                  <a:srgbClr val="00B0F0"/>
                </a:solidFill>
                <a:latin typeface="Times New Roman" pitchFamily="18" charset="0"/>
                <a:cs typeface="Times New Roman" pitchFamily="18" charset="0"/>
              </a:rPr>
              <a:t>)  Flooding: </a:t>
            </a:r>
          </a:p>
          <a:p>
            <a:pPr algn="just"/>
            <a:r>
              <a:rPr lang="en-IN" sz="2400" dirty="0">
                <a:latin typeface="Times New Roman" pitchFamily="18" charset="0"/>
                <a:cs typeface="Times New Roman" pitchFamily="18" charset="0"/>
              </a:rPr>
              <a:t>In this method, water is applied by spreading over the land to be irrigated. </a:t>
            </a:r>
          </a:p>
          <a:p>
            <a:pPr algn="just">
              <a:lnSpc>
                <a:spcPct val="80000"/>
              </a:lnSpc>
              <a:spcBef>
                <a:spcPct val="20000"/>
              </a:spcBef>
            </a:pPr>
            <a:r>
              <a:rPr lang="en-IN" sz="2400" dirty="0">
                <a:solidFill>
                  <a:srgbClr val="FF0000"/>
                </a:solidFill>
                <a:latin typeface="Times New Roman" pitchFamily="18" charset="0"/>
                <a:cs typeface="Times New Roman" pitchFamily="18" charset="0"/>
              </a:rPr>
              <a:t>a. Wild flooding: </a:t>
            </a:r>
          </a:p>
          <a:p>
            <a:pPr algn="just">
              <a:buFont typeface="Wingdings" pitchFamily="2" charset="2"/>
              <a:buChar char="Ø"/>
            </a:pPr>
            <a:r>
              <a:rPr lang="en-IN" sz="2400" dirty="0">
                <a:latin typeface="Times New Roman" pitchFamily="18" charset="0"/>
                <a:cs typeface="Times New Roman" pitchFamily="18" charset="0"/>
              </a:rPr>
              <a:t>In this method water is applied by spreading water over the land to be irrigated without any preparation. </a:t>
            </a:r>
          </a:p>
          <a:p>
            <a:pPr algn="just">
              <a:buFont typeface="Wingdings" pitchFamily="2" charset="2"/>
              <a:buChar char="Ø"/>
            </a:pPr>
            <a:r>
              <a:rPr lang="en-IN" sz="2400" dirty="0">
                <a:latin typeface="Times New Roman" pitchFamily="18" charset="0"/>
                <a:cs typeface="Times New Roman" pitchFamily="18" charset="0"/>
              </a:rPr>
              <a:t>There is no restriction for the movement of water. It follows over the natural slope of the land. </a:t>
            </a:r>
          </a:p>
          <a:p>
            <a:pPr algn="just">
              <a:buFont typeface="Wingdings" pitchFamily="2" charset="2"/>
              <a:buChar char="Ø"/>
            </a:pPr>
            <a:r>
              <a:rPr lang="en-IN" sz="2400" dirty="0">
                <a:latin typeface="Times New Roman" pitchFamily="18" charset="0"/>
                <a:cs typeface="Times New Roman" pitchFamily="18" charset="0"/>
              </a:rPr>
              <a:t>The water may be applied to the land directly from a natural stream during season of high flow as in inundation </a:t>
            </a:r>
            <a:r>
              <a:rPr lang="en-IN" sz="2400" dirty="0" err="1">
                <a:latin typeface="Times New Roman" pitchFamily="18" charset="0"/>
                <a:cs typeface="Times New Roman" pitchFamily="18" charset="0"/>
              </a:rPr>
              <a:t>irri-gation</a:t>
            </a:r>
            <a:r>
              <a:rPr lang="en-IN" sz="2400" dirty="0">
                <a:latin typeface="Times New Roman" pitchFamily="18" charset="0"/>
                <a:cs typeface="Times New Roman" pitchFamily="18" charset="0"/>
              </a:rPr>
              <a:t>. </a:t>
            </a:r>
          </a:p>
          <a:p>
            <a:pPr algn="just">
              <a:buFont typeface="Wingdings" pitchFamily="2" charset="2"/>
              <a:buChar char="Ø"/>
            </a:pPr>
            <a:r>
              <a:rPr lang="en-IN" sz="2400" dirty="0">
                <a:latin typeface="Times New Roman" pitchFamily="18" charset="0"/>
                <a:cs typeface="Times New Roman" pitchFamily="18" charset="0"/>
              </a:rPr>
              <a:t>This method is suitable for flat and smooth land but involves wastage of water and hence it can be practiced where water is abundant and inexpensive.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142999"/>
          </a:xfrm>
        </p:spPr>
        <p:txBody>
          <a:bodyPr/>
          <a:lstStyle/>
          <a:p>
            <a:pPr algn="l"/>
            <a:r>
              <a:rPr lang="en-IN" dirty="0">
                <a:latin typeface="Times New Roman" pitchFamily="18" charset="0"/>
                <a:cs typeface="Times New Roman" pitchFamily="18" charset="0"/>
              </a:rPr>
              <a:t>1</a:t>
            </a:r>
          </a:p>
        </p:txBody>
      </p:sp>
      <p:pic>
        <p:nvPicPr>
          <p:cNvPr id="4" name="Picture 3" descr="BANNER7672-ATME Logo Banner 1600 x 380.jpg"/>
          <p:cNvPicPr>
            <a:picLocks noChangeAspect="1"/>
          </p:cNvPicPr>
          <p:nvPr/>
        </p:nvPicPr>
        <p:blipFill>
          <a:blip r:embed="rId2" cstate="print"/>
          <a:stretch>
            <a:fillRect/>
          </a:stretch>
        </p:blipFill>
        <p:spPr>
          <a:xfrm>
            <a:off x="1" y="0"/>
            <a:ext cx="3124200" cy="1057260"/>
          </a:xfrm>
          <a:prstGeom prst="rect">
            <a:avLst/>
          </a:prstGeom>
        </p:spPr>
      </p:pic>
      <p:pic>
        <p:nvPicPr>
          <p:cNvPr id="5" name="Picture 4"/>
          <p:cNvPicPr/>
          <p:nvPr/>
        </p:nvPicPr>
        <p:blipFill>
          <a:blip r:embed="rId3" cstate="print"/>
          <a:srcRect/>
          <a:stretch>
            <a:fillRect/>
          </a:stretch>
        </p:blipFill>
        <p:spPr bwMode="auto">
          <a:xfrm>
            <a:off x="8077200" y="0"/>
            <a:ext cx="1066800" cy="1066800"/>
          </a:xfrm>
          <a:prstGeom prst="rect">
            <a:avLst/>
          </a:prstGeom>
          <a:noFill/>
          <a:ln w="9525">
            <a:noFill/>
            <a:miter lim="800000"/>
            <a:headEnd/>
            <a:tailEnd/>
          </a:ln>
        </p:spPr>
      </p:pic>
      <p:pic>
        <p:nvPicPr>
          <p:cNvPr id="6" name="Google Shape;55;p13"/>
          <p:cNvPicPr/>
          <p:nvPr/>
        </p:nvPicPr>
        <p:blipFill>
          <a:blip r:embed="rId4">
            <a:alphaModFix/>
          </a:blip>
          <a:stretch>
            <a:fillRect/>
          </a:stretch>
        </p:blipFill>
        <p:spPr>
          <a:xfrm>
            <a:off x="7315200" y="0"/>
            <a:ext cx="742950" cy="1057260"/>
          </a:xfrm>
          <a:prstGeom prst="rect">
            <a:avLst/>
          </a:prstGeom>
          <a:noFill/>
          <a:ln>
            <a:noFill/>
          </a:ln>
        </p:spPr>
      </p:pic>
      <p:pic>
        <p:nvPicPr>
          <p:cNvPr id="7" name="Picture 6"/>
          <p:cNvPicPr/>
          <p:nvPr/>
        </p:nvPicPr>
        <p:blipFill>
          <a:blip r:embed="rId5">
            <a:extLst>
              <a:ext uri="{28A0092B-C50C-407E-A947-70E740481C1C}">
                <a14:useLocalDpi xmlns:a14="http://schemas.microsoft.com/office/drawing/2010/main" val="0"/>
              </a:ext>
            </a:extLst>
          </a:blip>
          <a:srcRect/>
          <a:stretch>
            <a:fillRect/>
          </a:stretch>
        </p:blipFill>
        <p:spPr bwMode="auto">
          <a:xfrm>
            <a:off x="5791200" y="0"/>
            <a:ext cx="1295400" cy="1011491"/>
          </a:xfrm>
          <a:prstGeom prst="rect">
            <a:avLst/>
          </a:prstGeom>
          <a:noFill/>
        </p:spPr>
      </p:pic>
      <p:sp>
        <p:nvSpPr>
          <p:cNvPr id="8" name="Rectangle 7"/>
          <p:cNvSpPr/>
          <p:nvPr/>
        </p:nvSpPr>
        <p:spPr>
          <a:xfrm>
            <a:off x="228600" y="838200"/>
            <a:ext cx="8458200" cy="3970318"/>
          </a:xfrm>
          <a:prstGeom prst="rect">
            <a:avLst/>
          </a:prstGeom>
        </p:spPr>
        <p:txBody>
          <a:bodyPr wrap="square">
            <a:spAutoFit/>
          </a:bodyPr>
          <a:lstStyle/>
          <a:p>
            <a:pPr algn="just"/>
            <a:endParaRPr lang="en-IN" dirty="0">
              <a:latin typeface="Times New Roman" pitchFamily="18" charset="0"/>
              <a:cs typeface="Times New Roman" pitchFamily="18" charset="0"/>
            </a:endParaRPr>
          </a:p>
          <a:p>
            <a:pPr algn="just"/>
            <a:r>
              <a:rPr lang="en-IN" sz="2400" b="1" dirty="0">
                <a:solidFill>
                  <a:srgbClr val="FF0000"/>
                </a:solidFill>
                <a:latin typeface="Times New Roman" pitchFamily="18" charset="0"/>
                <a:cs typeface="Times New Roman" pitchFamily="18" charset="0"/>
              </a:rPr>
              <a:t>b. Controlled flooding: </a:t>
            </a:r>
          </a:p>
          <a:p>
            <a:pPr algn="just">
              <a:lnSpc>
                <a:spcPct val="150000"/>
              </a:lnSpc>
            </a:pPr>
            <a:r>
              <a:rPr lang="en-IN" sz="2000" dirty="0">
                <a:latin typeface="Times New Roman" pitchFamily="18" charset="0"/>
                <a:cs typeface="Times New Roman" pitchFamily="18" charset="0"/>
              </a:rPr>
              <a:t>In this method water is applied by spreading it over the land to be irrigated with proper control over the flow of water and as well as the quantity of water to be applied. In such methods prior land preparation is essential. </a:t>
            </a:r>
          </a:p>
          <a:p>
            <a:pPr algn="just">
              <a:lnSpc>
                <a:spcPct val="150000"/>
              </a:lnSpc>
            </a:pPr>
            <a:r>
              <a:rPr lang="en-IN" sz="2000" b="1" dirty="0">
                <a:latin typeface="Times New Roman" pitchFamily="18" charset="0"/>
                <a:cs typeface="Times New Roman" pitchFamily="18" charset="0"/>
              </a:rPr>
              <a:t>1. Free flooding: </a:t>
            </a:r>
            <a:r>
              <a:rPr lang="en-IN" sz="2000" dirty="0">
                <a:latin typeface="Times New Roman" pitchFamily="18" charset="0"/>
                <a:cs typeface="Times New Roman" pitchFamily="18" charset="0"/>
              </a:rPr>
              <a:t>This method is also known as irrigation by plots. Here the field is divided into a number of small sized plots which are practically level. Water is ad-mitted at the higher end of the plots and the water supply is cut off as soon as the water reaches the lower end of the plots.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142999"/>
          </a:xfrm>
        </p:spPr>
        <p:txBody>
          <a:bodyPr/>
          <a:lstStyle/>
          <a:p>
            <a:pPr algn="l"/>
            <a:r>
              <a:rPr lang="en-IN" dirty="0"/>
              <a:t>1</a:t>
            </a:r>
          </a:p>
        </p:txBody>
      </p:sp>
      <p:pic>
        <p:nvPicPr>
          <p:cNvPr id="4" name="Picture 3" descr="BANNER7672-ATME Logo Banner 1600 x 380.jpg"/>
          <p:cNvPicPr>
            <a:picLocks noChangeAspect="1"/>
          </p:cNvPicPr>
          <p:nvPr/>
        </p:nvPicPr>
        <p:blipFill>
          <a:blip r:embed="rId2" cstate="print"/>
          <a:stretch>
            <a:fillRect/>
          </a:stretch>
        </p:blipFill>
        <p:spPr>
          <a:xfrm>
            <a:off x="1" y="0"/>
            <a:ext cx="3124200" cy="1057260"/>
          </a:xfrm>
          <a:prstGeom prst="rect">
            <a:avLst/>
          </a:prstGeom>
        </p:spPr>
      </p:pic>
      <p:pic>
        <p:nvPicPr>
          <p:cNvPr id="5" name="Picture 4"/>
          <p:cNvPicPr/>
          <p:nvPr/>
        </p:nvPicPr>
        <p:blipFill>
          <a:blip r:embed="rId3" cstate="print"/>
          <a:srcRect/>
          <a:stretch>
            <a:fillRect/>
          </a:stretch>
        </p:blipFill>
        <p:spPr bwMode="auto">
          <a:xfrm>
            <a:off x="8077200" y="0"/>
            <a:ext cx="1066800" cy="1066800"/>
          </a:xfrm>
          <a:prstGeom prst="rect">
            <a:avLst/>
          </a:prstGeom>
          <a:noFill/>
          <a:ln w="9525">
            <a:noFill/>
            <a:miter lim="800000"/>
            <a:headEnd/>
            <a:tailEnd/>
          </a:ln>
        </p:spPr>
      </p:pic>
      <p:pic>
        <p:nvPicPr>
          <p:cNvPr id="6" name="Google Shape;55;p13"/>
          <p:cNvPicPr/>
          <p:nvPr/>
        </p:nvPicPr>
        <p:blipFill>
          <a:blip r:embed="rId4">
            <a:alphaModFix/>
          </a:blip>
          <a:stretch>
            <a:fillRect/>
          </a:stretch>
        </p:blipFill>
        <p:spPr>
          <a:xfrm>
            <a:off x="7315200" y="0"/>
            <a:ext cx="742950" cy="1057260"/>
          </a:xfrm>
          <a:prstGeom prst="rect">
            <a:avLst/>
          </a:prstGeom>
          <a:noFill/>
          <a:ln>
            <a:noFill/>
          </a:ln>
        </p:spPr>
      </p:pic>
      <p:pic>
        <p:nvPicPr>
          <p:cNvPr id="7" name="Picture 6"/>
          <p:cNvPicPr/>
          <p:nvPr/>
        </p:nvPicPr>
        <p:blipFill>
          <a:blip r:embed="rId5">
            <a:extLst>
              <a:ext uri="{28A0092B-C50C-407E-A947-70E740481C1C}">
                <a14:useLocalDpi xmlns:a14="http://schemas.microsoft.com/office/drawing/2010/main" val="0"/>
              </a:ext>
            </a:extLst>
          </a:blip>
          <a:srcRect/>
          <a:stretch>
            <a:fillRect/>
          </a:stretch>
        </p:blipFill>
        <p:spPr bwMode="auto">
          <a:xfrm>
            <a:off x="5791200" y="0"/>
            <a:ext cx="1295400" cy="1011491"/>
          </a:xfrm>
          <a:prstGeom prst="rect">
            <a:avLst/>
          </a:prstGeom>
          <a:noFill/>
        </p:spPr>
      </p:pic>
      <p:sp>
        <p:nvSpPr>
          <p:cNvPr id="8" name="Rectangle 7"/>
          <p:cNvSpPr/>
          <p:nvPr/>
        </p:nvSpPr>
        <p:spPr>
          <a:xfrm>
            <a:off x="228600" y="990600"/>
            <a:ext cx="8458200" cy="3323987"/>
          </a:xfrm>
          <a:prstGeom prst="rect">
            <a:avLst/>
          </a:prstGeom>
        </p:spPr>
        <p:txBody>
          <a:bodyPr wrap="square">
            <a:spAutoFit/>
          </a:bodyPr>
          <a:lstStyle/>
          <a:p>
            <a:pPr algn="just">
              <a:lnSpc>
                <a:spcPct val="150000"/>
              </a:lnSpc>
            </a:pPr>
            <a:r>
              <a:rPr lang="en-IN" sz="2000" b="1" dirty="0">
                <a:latin typeface="Times New Roman" pitchFamily="18" charset="0"/>
                <a:cs typeface="Times New Roman" pitchFamily="18" charset="0"/>
              </a:rPr>
              <a:t>3. Border strip method: </a:t>
            </a:r>
            <a:r>
              <a:rPr lang="en-IN" sz="2000" dirty="0">
                <a:latin typeface="Times New Roman" pitchFamily="18" charset="0"/>
                <a:cs typeface="Times New Roman" pitchFamily="18" charset="0"/>
              </a:rPr>
              <a:t>In this method the land to be irrigated is divided into a series of long narrow strips separated from each other by levees (Earthen bunds) or </a:t>
            </a:r>
            <a:r>
              <a:rPr lang="en-IN" sz="2000" dirty="0" err="1">
                <a:latin typeface="Times New Roman" pitchFamily="18" charset="0"/>
                <a:cs typeface="Times New Roman" pitchFamily="18" charset="0"/>
              </a:rPr>
              <a:t>bor-ders</a:t>
            </a:r>
            <a:r>
              <a:rPr lang="en-IN" sz="2000" dirty="0">
                <a:latin typeface="Times New Roman" pitchFamily="18" charset="0"/>
                <a:cs typeface="Times New Roman" pitchFamily="18" charset="0"/>
              </a:rPr>
              <a:t>. The width of the strips varies between 10 to 20 m and the length of the strip varies between 60 to 300 m depending upon the nature of the soil and rate of water supply. The strip of the land has no cross slope and has uniform gentle slope in the longitudinal direction. This method is suitable for forage crops requiring least la-</a:t>
            </a:r>
            <a:r>
              <a:rPr lang="en-IN" sz="2000" dirty="0" err="1">
                <a:latin typeface="Times New Roman" pitchFamily="18" charset="0"/>
                <a:cs typeface="Times New Roman" pitchFamily="18" charset="0"/>
              </a:rPr>
              <a:t>bour</a:t>
            </a:r>
            <a:r>
              <a:rPr lang="en-IN" sz="2000" dirty="0">
                <a:latin typeface="Times New Roman" pitchFamily="18" charset="0"/>
                <a:cs typeface="Times New Roman" pitchFamily="18" charset="0"/>
              </a:rPr>
              <a:t>. Mechanized farming can be adopted in this method.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142999"/>
          </a:xfrm>
        </p:spPr>
        <p:txBody>
          <a:bodyPr/>
          <a:lstStyle/>
          <a:p>
            <a:pPr algn="l"/>
            <a:r>
              <a:rPr lang="en-IN" dirty="0"/>
              <a:t>1</a:t>
            </a:r>
          </a:p>
        </p:txBody>
      </p:sp>
      <p:pic>
        <p:nvPicPr>
          <p:cNvPr id="4" name="Picture 3" descr="BANNER7672-ATME Logo Banner 1600 x 380.jpg"/>
          <p:cNvPicPr>
            <a:picLocks noChangeAspect="1"/>
          </p:cNvPicPr>
          <p:nvPr/>
        </p:nvPicPr>
        <p:blipFill>
          <a:blip r:embed="rId2" cstate="print"/>
          <a:stretch>
            <a:fillRect/>
          </a:stretch>
        </p:blipFill>
        <p:spPr>
          <a:xfrm>
            <a:off x="1" y="0"/>
            <a:ext cx="3124200" cy="1057260"/>
          </a:xfrm>
          <a:prstGeom prst="rect">
            <a:avLst/>
          </a:prstGeom>
        </p:spPr>
      </p:pic>
      <p:pic>
        <p:nvPicPr>
          <p:cNvPr id="5" name="Picture 4"/>
          <p:cNvPicPr/>
          <p:nvPr/>
        </p:nvPicPr>
        <p:blipFill>
          <a:blip r:embed="rId3" cstate="print"/>
          <a:srcRect/>
          <a:stretch>
            <a:fillRect/>
          </a:stretch>
        </p:blipFill>
        <p:spPr bwMode="auto">
          <a:xfrm>
            <a:off x="8077200" y="0"/>
            <a:ext cx="1066800" cy="1066800"/>
          </a:xfrm>
          <a:prstGeom prst="rect">
            <a:avLst/>
          </a:prstGeom>
          <a:noFill/>
          <a:ln w="9525">
            <a:noFill/>
            <a:miter lim="800000"/>
            <a:headEnd/>
            <a:tailEnd/>
          </a:ln>
        </p:spPr>
      </p:pic>
      <p:pic>
        <p:nvPicPr>
          <p:cNvPr id="6" name="Google Shape;55;p13"/>
          <p:cNvPicPr/>
          <p:nvPr/>
        </p:nvPicPr>
        <p:blipFill>
          <a:blip r:embed="rId4">
            <a:alphaModFix/>
          </a:blip>
          <a:stretch>
            <a:fillRect/>
          </a:stretch>
        </p:blipFill>
        <p:spPr>
          <a:xfrm>
            <a:off x="7315200" y="0"/>
            <a:ext cx="742950" cy="1057260"/>
          </a:xfrm>
          <a:prstGeom prst="rect">
            <a:avLst/>
          </a:prstGeom>
          <a:noFill/>
          <a:ln>
            <a:noFill/>
          </a:ln>
        </p:spPr>
      </p:pic>
      <p:pic>
        <p:nvPicPr>
          <p:cNvPr id="7" name="Picture 6"/>
          <p:cNvPicPr/>
          <p:nvPr/>
        </p:nvPicPr>
        <p:blipFill>
          <a:blip r:embed="rId5">
            <a:extLst>
              <a:ext uri="{28A0092B-C50C-407E-A947-70E740481C1C}">
                <a14:useLocalDpi xmlns:a14="http://schemas.microsoft.com/office/drawing/2010/main" val="0"/>
              </a:ext>
            </a:extLst>
          </a:blip>
          <a:srcRect/>
          <a:stretch>
            <a:fillRect/>
          </a:stretch>
        </p:blipFill>
        <p:spPr bwMode="auto">
          <a:xfrm>
            <a:off x="5791200" y="0"/>
            <a:ext cx="1295400" cy="1011491"/>
          </a:xfrm>
          <a:prstGeom prst="rect">
            <a:avLst/>
          </a:prstGeom>
          <a:noFill/>
        </p:spPr>
      </p:pic>
      <p:sp>
        <p:nvSpPr>
          <p:cNvPr id="8" name="Rectangle 7"/>
          <p:cNvSpPr/>
          <p:nvPr/>
        </p:nvSpPr>
        <p:spPr>
          <a:xfrm>
            <a:off x="457200" y="1295400"/>
            <a:ext cx="8229600" cy="5124480"/>
          </a:xfrm>
          <a:prstGeom prst="rect">
            <a:avLst/>
          </a:prstGeom>
        </p:spPr>
        <p:txBody>
          <a:bodyPr wrap="square">
            <a:spAutoFit/>
          </a:bodyPr>
          <a:lstStyle/>
          <a:p>
            <a:pPr algn="just">
              <a:lnSpc>
                <a:spcPct val="150000"/>
              </a:lnSpc>
            </a:pPr>
            <a:r>
              <a:rPr lang="en-IN" sz="2000" b="1" dirty="0">
                <a:latin typeface="Times New Roman" pitchFamily="18" charset="0"/>
                <a:cs typeface="Times New Roman" pitchFamily="18" charset="0"/>
              </a:rPr>
              <a:t>4. Checks or Levees: </a:t>
            </a:r>
            <a:r>
              <a:rPr lang="en-IN" dirty="0">
                <a:latin typeface="Times New Roman" pitchFamily="18" charset="0"/>
                <a:cs typeface="Times New Roman" pitchFamily="18" charset="0"/>
              </a:rPr>
              <a:t>In this method a comparatively large stream of water discharged into a relatively level plot surrounded by check or levees or low rise bunds. The checks are usually 30cm high. The checks may be temporary for a single crop sea-son or semi-permanent for repeated used as in case of paddy fields. The size of the plots depends upon the discharge of water and porosity of the soil. The usual size of the plot varies between 0.04 hectares to 0.05 hectares. </a:t>
            </a:r>
          </a:p>
          <a:p>
            <a:pPr algn="just">
              <a:lnSpc>
                <a:spcPct val="150000"/>
              </a:lnSpc>
            </a:pPr>
            <a:r>
              <a:rPr lang="en-IN" b="1" dirty="0">
                <a:latin typeface="Times New Roman" pitchFamily="18" charset="0"/>
                <a:cs typeface="Times New Roman" pitchFamily="18" charset="0"/>
              </a:rPr>
              <a:t>5. Basin flooding: </a:t>
            </a:r>
            <a:r>
              <a:rPr lang="en-IN" dirty="0">
                <a:latin typeface="Times New Roman" pitchFamily="18" charset="0"/>
                <a:cs typeface="Times New Roman" pitchFamily="18" charset="0"/>
              </a:rPr>
              <a:t>This method of irrigation is adopted for irrigating or chards (</a:t>
            </a:r>
            <a:r>
              <a:rPr lang="en-IN" dirty="0" err="1">
                <a:latin typeface="Times New Roman" pitchFamily="18" charset="0"/>
                <a:cs typeface="Times New Roman" pitchFamily="18" charset="0"/>
              </a:rPr>
              <a:t>enclo-sures</a:t>
            </a:r>
            <a:r>
              <a:rPr lang="en-IN" dirty="0">
                <a:latin typeface="Times New Roman" pitchFamily="18" charset="0"/>
                <a:cs typeface="Times New Roman" pitchFamily="18" charset="0"/>
              </a:rPr>
              <a:t> of fruit trees). For each tree, a separate basin which is circular usually is made. </a:t>
            </a:r>
          </a:p>
          <a:p>
            <a:pPr algn="just">
              <a:lnSpc>
                <a:spcPct val="150000"/>
              </a:lnSpc>
            </a:pPr>
            <a:r>
              <a:rPr lang="en-IN" dirty="0">
                <a:latin typeface="Times New Roman" pitchFamily="18" charset="0"/>
                <a:cs typeface="Times New Roman" pitchFamily="18" charset="0"/>
              </a:rPr>
              <a:t>However, in some cases basins are made large to include two or more trees </a:t>
            </a:r>
            <a:r>
              <a:rPr lang="en-IN" dirty="0" err="1">
                <a:latin typeface="Times New Roman" pitchFamily="18" charset="0"/>
                <a:cs typeface="Times New Roman" pitchFamily="18" charset="0"/>
              </a:rPr>
              <a:t>ineach</a:t>
            </a:r>
            <a:r>
              <a:rPr lang="en-IN" dirty="0">
                <a:latin typeface="Times New Roman" pitchFamily="18" charset="0"/>
                <a:cs typeface="Times New Roman" pitchFamily="18" charset="0"/>
              </a:rPr>
              <a:t> basin. Water is supplied through a separate field channel, but in some cases the basins are interconnected. </a:t>
            </a:r>
          </a:p>
          <a:p>
            <a:pPr algn="just">
              <a:lnSpc>
                <a:spcPct val="150000"/>
              </a:lnSpc>
            </a:pPr>
            <a:endParaRPr lang="en-IN" dirty="0">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142999"/>
          </a:xfrm>
        </p:spPr>
        <p:txBody>
          <a:bodyPr/>
          <a:lstStyle/>
          <a:p>
            <a:pPr algn="l"/>
            <a:r>
              <a:rPr lang="en-IN" dirty="0"/>
              <a:t>1</a:t>
            </a:r>
          </a:p>
        </p:txBody>
      </p:sp>
      <p:pic>
        <p:nvPicPr>
          <p:cNvPr id="4" name="Picture 3" descr="BANNER7672-ATME Logo Banner 1600 x 380.jpg"/>
          <p:cNvPicPr>
            <a:picLocks noChangeAspect="1"/>
          </p:cNvPicPr>
          <p:nvPr/>
        </p:nvPicPr>
        <p:blipFill>
          <a:blip r:embed="rId2" cstate="print"/>
          <a:stretch>
            <a:fillRect/>
          </a:stretch>
        </p:blipFill>
        <p:spPr>
          <a:xfrm>
            <a:off x="1" y="0"/>
            <a:ext cx="3124200" cy="1057260"/>
          </a:xfrm>
          <a:prstGeom prst="rect">
            <a:avLst/>
          </a:prstGeom>
        </p:spPr>
      </p:pic>
      <p:pic>
        <p:nvPicPr>
          <p:cNvPr id="5" name="Picture 4"/>
          <p:cNvPicPr/>
          <p:nvPr/>
        </p:nvPicPr>
        <p:blipFill>
          <a:blip r:embed="rId3" cstate="print"/>
          <a:srcRect/>
          <a:stretch>
            <a:fillRect/>
          </a:stretch>
        </p:blipFill>
        <p:spPr bwMode="auto">
          <a:xfrm>
            <a:off x="8077200" y="0"/>
            <a:ext cx="1066800" cy="1066800"/>
          </a:xfrm>
          <a:prstGeom prst="rect">
            <a:avLst/>
          </a:prstGeom>
          <a:noFill/>
          <a:ln w="9525">
            <a:noFill/>
            <a:miter lim="800000"/>
            <a:headEnd/>
            <a:tailEnd/>
          </a:ln>
        </p:spPr>
      </p:pic>
      <p:sp>
        <p:nvSpPr>
          <p:cNvPr id="8" name="Rectangle 7"/>
          <p:cNvSpPr/>
          <p:nvPr/>
        </p:nvSpPr>
        <p:spPr>
          <a:xfrm>
            <a:off x="609600" y="1143000"/>
            <a:ext cx="8382000" cy="1892826"/>
          </a:xfrm>
          <a:prstGeom prst="rect">
            <a:avLst/>
          </a:prstGeom>
        </p:spPr>
        <p:txBody>
          <a:bodyPr wrap="square">
            <a:spAutoFit/>
          </a:bodyPr>
          <a:lstStyle/>
          <a:p>
            <a:pPr algn="just">
              <a:lnSpc>
                <a:spcPct val="150000"/>
              </a:lnSpc>
            </a:pPr>
            <a:r>
              <a:rPr lang="en-IN" sz="2400" b="1" dirty="0">
                <a:latin typeface="Times New Roman" pitchFamily="18" charset="0"/>
                <a:cs typeface="Times New Roman" pitchFamily="18" charset="0"/>
              </a:rPr>
              <a:t>5. Zigzag flooding: </a:t>
            </a:r>
            <a:r>
              <a:rPr lang="en-IN" dirty="0">
                <a:latin typeface="Times New Roman" pitchFamily="18" charset="0"/>
                <a:cs typeface="Times New Roman" pitchFamily="18" charset="0"/>
              </a:rPr>
              <a:t>This is a special method of flooding where the water takes a circuitous route before reaching the dead end of each plot. Each plot is sub divided with help of low bunds. This method is adopted in loose soils to prevent erosion at the higher ends.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142999"/>
          </a:xfrm>
        </p:spPr>
        <p:txBody>
          <a:bodyPr/>
          <a:lstStyle/>
          <a:p>
            <a:pPr algn="l"/>
            <a:r>
              <a:rPr lang="en-IN" dirty="0"/>
              <a:t>1</a:t>
            </a:r>
          </a:p>
        </p:txBody>
      </p:sp>
      <p:pic>
        <p:nvPicPr>
          <p:cNvPr id="4" name="Picture 3" descr="BANNER7672-ATME Logo Banner 1600 x 380.jpg"/>
          <p:cNvPicPr>
            <a:picLocks noChangeAspect="1"/>
          </p:cNvPicPr>
          <p:nvPr/>
        </p:nvPicPr>
        <p:blipFill>
          <a:blip r:embed="rId2" cstate="print"/>
          <a:stretch>
            <a:fillRect/>
          </a:stretch>
        </p:blipFill>
        <p:spPr>
          <a:xfrm>
            <a:off x="1" y="0"/>
            <a:ext cx="3124200" cy="1057260"/>
          </a:xfrm>
          <a:prstGeom prst="rect">
            <a:avLst/>
          </a:prstGeom>
        </p:spPr>
      </p:pic>
      <p:pic>
        <p:nvPicPr>
          <p:cNvPr id="5" name="Picture 4"/>
          <p:cNvPicPr/>
          <p:nvPr/>
        </p:nvPicPr>
        <p:blipFill>
          <a:blip r:embed="rId3" cstate="print"/>
          <a:srcRect/>
          <a:stretch>
            <a:fillRect/>
          </a:stretch>
        </p:blipFill>
        <p:spPr bwMode="auto">
          <a:xfrm>
            <a:off x="8077200" y="0"/>
            <a:ext cx="1066800" cy="1066800"/>
          </a:xfrm>
          <a:prstGeom prst="rect">
            <a:avLst/>
          </a:prstGeom>
          <a:noFill/>
          <a:ln w="9525">
            <a:noFill/>
            <a:miter lim="800000"/>
            <a:headEnd/>
            <a:tailEnd/>
          </a:ln>
        </p:spPr>
      </p:pic>
      <p:pic>
        <p:nvPicPr>
          <p:cNvPr id="6" name="Google Shape;55;p13"/>
          <p:cNvPicPr/>
          <p:nvPr/>
        </p:nvPicPr>
        <p:blipFill>
          <a:blip r:embed="rId4">
            <a:alphaModFix/>
          </a:blip>
          <a:stretch>
            <a:fillRect/>
          </a:stretch>
        </p:blipFill>
        <p:spPr>
          <a:xfrm>
            <a:off x="7315200" y="0"/>
            <a:ext cx="742950" cy="1057260"/>
          </a:xfrm>
          <a:prstGeom prst="rect">
            <a:avLst/>
          </a:prstGeom>
          <a:noFill/>
          <a:ln>
            <a:noFill/>
          </a:ln>
        </p:spPr>
      </p:pic>
      <p:pic>
        <p:nvPicPr>
          <p:cNvPr id="7" name="Picture 6"/>
          <p:cNvPicPr/>
          <p:nvPr/>
        </p:nvPicPr>
        <p:blipFill>
          <a:blip r:embed="rId5">
            <a:extLst>
              <a:ext uri="{28A0092B-C50C-407E-A947-70E740481C1C}">
                <a14:useLocalDpi xmlns:a14="http://schemas.microsoft.com/office/drawing/2010/main" val="0"/>
              </a:ext>
            </a:extLst>
          </a:blip>
          <a:srcRect/>
          <a:stretch>
            <a:fillRect/>
          </a:stretch>
        </p:blipFill>
        <p:spPr bwMode="auto">
          <a:xfrm>
            <a:off x="5791200" y="0"/>
            <a:ext cx="1295400" cy="1011491"/>
          </a:xfrm>
          <a:prstGeom prst="rect">
            <a:avLst/>
          </a:prstGeom>
          <a:noFill/>
        </p:spPr>
      </p:pic>
      <p:sp>
        <p:nvSpPr>
          <p:cNvPr id="8" name="Rectangle 7"/>
          <p:cNvSpPr/>
          <p:nvPr/>
        </p:nvSpPr>
        <p:spPr>
          <a:xfrm>
            <a:off x="533400" y="685800"/>
            <a:ext cx="8001000" cy="5401479"/>
          </a:xfrm>
          <a:prstGeom prst="rect">
            <a:avLst/>
          </a:prstGeom>
        </p:spPr>
        <p:txBody>
          <a:bodyPr wrap="square">
            <a:spAutoFit/>
          </a:bodyPr>
          <a:lstStyle/>
          <a:p>
            <a:endParaRPr lang="en-IN" dirty="0"/>
          </a:p>
          <a:p>
            <a:pPr algn="just">
              <a:lnSpc>
                <a:spcPct val="150000"/>
              </a:lnSpc>
            </a:pPr>
            <a:r>
              <a:rPr lang="en-IN" sz="2000" b="1" dirty="0">
                <a:solidFill>
                  <a:srgbClr val="00B0F0"/>
                </a:solidFill>
                <a:latin typeface="Times New Roman" pitchFamily="18" charset="0"/>
                <a:cs typeface="Times New Roman" pitchFamily="18" charset="0"/>
              </a:rPr>
              <a:t>ii. Furrow method</a:t>
            </a:r>
          </a:p>
          <a:p>
            <a:pPr algn="just">
              <a:lnSpc>
                <a:spcPct val="150000"/>
              </a:lnSpc>
            </a:pPr>
            <a:r>
              <a:rPr lang="en-IN" dirty="0">
                <a:latin typeface="Times New Roman" pitchFamily="18" charset="0"/>
                <a:cs typeface="Times New Roman" pitchFamily="18" charset="0"/>
              </a:rPr>
              <a:t>In this method water is applied to the land to be irrigated by a series of long narrow field channels called furrows. A furrow is an arrow ditch of 75 to 125 mm deep excavated between rows of plants to carry irrigation water. The spacing of furrows depends upon the spacing of the plants. The length of a furrow is usually 200metres. In this method only one fifth to one half of the surface is wetted. The </a:t>
            </a:r>
            <a:r>
              <a:rPr lang="en-IN" dirty="0" err="1">
                <a:latin typeface="Times New Roman" pitchFamily="18" charset="0"/>
                <a:cs typeface="Times New Roman" pitchFamily="18" charset="0"/>
              </a:rPr>
              <a:t>evap</a:t>
            </a:r>
            <a:r>
              <a:rPr lang="en-IN" dirty="0">
                <a:latin typeface="Times New Roman" pitchFamily="18" charset="0"/>
                <a:cs typeface="Times New Roman" pitchFamily="18" charset="0"/>
              </a:rPr>
              <a:t>-oration losses are very much reduced. </a:t>
            </a:r>
          </a:p>
          <a:p>
            <a:pPr algn="just">
              <a:lnSpc>
                <a:spcPct val="150000"/>
              </a:lnSpc>
            </a:pPr>
            <a:r>
              <a:rPr lang="en-IN" sz="2000" b="1" dirty="0">
                <a:solidFill>
                  <a:srgbClr val="00B0F0"/>
                </a:solidFill>
                <a:latin typeface="Times New Roman" pitchFamily="18" charset="0"/>
                <a:cs typeface="Times New Roman" pitchFamily="18" charset="0"/>
              </a:rPr>
              <a:t>iii. Contour farming</a:t>
            </a:r>
          </a:p>
          <a:p>
            <a:pPr algn="just">
              <a:lnSpc>
                <a:spcPct val="150000"/>
              </a:lnSpc>
            </a:pPr>
            <a:r>
              <a:rPr lang="en-IN" dirty="0">
                <a:latin typeface="Times New Roman" pitchFamily="18" charset="0"/>
                <a:cs typeface="Times New Roman" pitchFamily="18" charset="0"/>
              </a:rPr>
              <a:t>Contour farming is practiced in hilly regions where, the land to be irrigated has a steep slope. Here the land is divided into a series of strips usually known as terraces or benches which are aligned to follow the contour of the sloping area. This method also helps in controlling soil erosion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142999"/>
          </a:xfrm>
        </p:spPr>
        <p:txBody>
          <a:bodyPr/>
          <a:lstStyle/>
          <a:p>
            <a:pPr algn="l"/>
            <a:r>
              <a:rPr lang="en-IN" dirty="0"/>
              <a:t>1</a:t>
            </a:r>
          </a:p>
        </p:txBody>
      </p:sp>
      <p:sp>
        <p:nvSpPr>
          <p:cNvPr id="3" name="Subtitle 2"/>
          <p:cNvSpPr>
            <a:spLocks noGrp="1"/>
          </p:cNvSpPr>
          <p:nvPr>
            <p:ph type="subTitle" idx="1"/>
          </p:nvPr>
        </p:nvSpPr>
        <p:spPr>
          <a:xfrm>
            <a:off x="381000" y="1066800"/>
            <a:ext cx="8610600" cy="5105400"/>
          </a:xfrm>
        </p:spPr>
        <p:txBody>
          <a:bodyPr>
            <a:normAutofit fontScale="92500" lnSpcReduction="10000"/>
          </a:bodyPr>
          <a:lstStyle/>
          <a:p>
            <a:pPr algn="just"/>
            <a:r>
              <a:rPr lang="en-IN" sz="2600" b="1" dirty="0">
                <a:solidFill>
                  <a:srgbClr val="7030A0"/>
                </a:solidFill>
                <a:latin typeface="Times New Roman" pitchFamily="18" charset="0"/>
                <a:cs typeface="Times New Roman" pitchFamily="18" charset="0"/>
              </a:rPr>
              <a:t>Sub – Surface Irrigation </a:t>
            </a:r>
          </a:p>
          <a:p>
            <a:pPr algn="just">
              <a:buFont typeface="Wingdings" pitchFamily="2" charset="2"/>
              <a:buChar char="Ø"/>
            </a:pPr>
            <a:r>
              <a:rPr lang="en-IN" sz="2200" dirty="0">
                <a:solidFill>
                  <a:schemeClr val="tx1"/>
                </a:solidFill>
                <a:latin typeface="Times New Roman" pitchFamily="18" charset="0"/>
                <a:cs typeface="Times New Roman" pitchFamily="18" charset="0"/>
              </a:rPr>
              <a:t>This method consists of supplying water directly to the route zone through ditches at as low rate which are 0.5 m to1 m deep and 25 to 50 cm wide. The ditches are spaced 50 to 100 m apart.</a:t>
            </a:r>
          </a:p>
          <a:p>
            <a:pPr algn="just">
              <a:buFont typeface="Wingdings" pitchFamily="2" charset="2"/>
              <a:buChar char="Ø"/>
            </a:pPr>
            <a:r>
              <a:rPr lang="en-IN" sz="2200" dirty="0">
                <a:solidFill>
                  <a:schemeClr val="tx1"/>
                </a:solidFill>
                <a:latin typeface="Times New Roman" pitchFamily="18" charset="0"/>
                <a:cs typeface="Times New Roman" pitchFamily="18" charset="0"/>
              </a:rPr>
              <a:t>Water seeps into the ground and is available to the crop in the form of a capillary fringe.</a:t>
            </a:r>
          </a:p>
          <a:p>
            <a:pPr algn="just">
              <a:buFont typeface="Wingdings" pitchFamily="2" charset="2"/>
              <a:buChar char="Ø"/>
            </a:pPr>
            <a:r>
              <a:rPr lang="en-IN" sz="2200" dirty="0">
                <a:solidFill>
                  <a:schemeClr val="tx1"/>
                </a:solidFill>
                <a:latin typeface="Times New Roman" pitchFamily="18" charset="0"/>
                <a:cs typeface="Times New Roman" pitchFamily="18" charset="0"/>
              </a:rPr>
              <a:t>Proper drainage of excess water is permitted either naturally or providing suitable drainage works, thereby preventing </a:t>
            </a:r>
            <a:r>
              <a:rPr lang="en-IN" sz="2200" dirty="0" err="1">
                <a:solidFill>
                  <a:schemeClr val="tx1"/>
                </a:solidFill>
                <a:latin typeface="Times New Roman" pitchFamily="18" charset="0"/>
                <a:cs typeface="Times New Roman" pitchFamily="18" charset="0"/>
              </a:rPr>
              <a:t>waterlogging</a:t>
            </a:r>
            <a:r>
              <a:rPr lang="en-IN" sz="2200" dirty="0">
                <a:solidFill>
                  <a:schemeClr val="tx1"/>
                </a:solidFill>
                <a:latin typeface="Times New Roman" pitchFamily="18" charset="0"/>
                <a:cs typeface="Times New Roman" pitchFamily="18" charset="0"/>
              </a:rPr>
              <a:t> in the favourable conditions to practice subsurface fields are </a:t>
            </a:r>
          </a:p>
          <a:p>
            <a:pPr algn="just"/>
            <a:r>
              <a:rPr lang="en-IN" sz="2200" dirty="0" err="1">
                <a:solidFill>
                  <a:schemeClr val="tx1"/>
                </a:solidFill>
                <a:latin typeface="Times New Roman" pitchFamily="18" charset="0"/>
                <a:cs typeface="Times New Roman" pitchFamily="18" charset="0"/>
              </a:rPr>
              <a:t>i</a:t>
            </a:r>
            <a:r>
              <a:rPr lang="en-IN" sz="2200" dirty="0">
                <a:solidFill>
                  <a:schemeClr val="tx1"/>
                </a:solidFill>
                <a:latin typeface="Times New Roman" pitchFamily="18" charset="0"/>
                <a:cs typeface="Times New Roman" pitchFamily="18" charset="0"/>
              </a:rPr>
              <a:t>. Availability of imperious sub soil at a reasonable depth (2 to 3 m). </a:t>
            </a:r>
          </a:p>
          <a:p>
            <a:pPr algn="just"/>
            <a:r>
              <a:rPr lang="en-IN" sz="2200" dirty="0">
                <a:solidFill>
                  <a:schemeClr val="tx1"/>
                </a:solidFill>
                <a:latin typeface="Times New Roman" pitchFamily="18" charset="0"/>
                <a:cs typeface="Times New Roman" pitchFamily="18" charset="0"/>
              </a:rPr>
              <a:t>ii. Water table is present at shallow depth. </a:t>
            </a:r>
          </a:p>
          <a:p>
            <a:pPr algn="just"/>
            <a:r>
              <a:rPr lang="en-IN" sz="2200" dirty="0">
                <a:solidFill>
                  <a:schemeClr val="tx1"/>
                </a:solidFill>
                <a:latin typeface="Times New Roman" pitchFamily="18" charset="0"/>
                <a:cs typeface="Times New Roman" pitchFamily="18" charset="0"/>
              </a:rPr>
              <a:t>iii. Availability of moderate slope. </a:t>
            </a:r>
          </a:p>
          <a:p>
            <a:pPr algn="just"/>
            <a:r>
              <a:rPr lang="en-IN" sz="2200" dirty="0">
                <a:solidFill>
                  <a:schemeClr val="tx1"/>
                </a:solidFill>
                <a:latin typeface="Times New Roman" pitchFamily="18" charset="0"/>
                <a:cs typeface="Times New Roman" pitchFamily="18" charset="0"/>
              </a:rPr>
              <a:t>iv. Availability of good quality irrigation water. </a:t>
            </a:r>
          </a:p>
          <a:p>
            <a:pPr algn="just"/>
            <a:endParaRPr lang="en-IN" sz="2200" dirty="0">
              <a:solidFill>
                <a:schemeClr val="tx1"/>
              </a:solidFill>
              <a:latin typeface="Times New Roman" pitchFamily="18" charset="0"/>
              <a:cs typeface="Times New Roman" pitchFamily="18" charset="0"/>
            </a:endParaRPr>
          </a:p>
          <a:p>
            <a:pPr algn="just"/>
            <a:r>
              <a:rPr lang="en-IN" sz="2200" dirty="0">
                <a:solidFill>
                  <a:schemeClr val="tx1"/>
                </a:solidFill>
                <a:latin typeface="Times New Roman" pitchFamily="18" charset="0"/>
                <a:cs typeface="Times New Roman" pitchFamily="18" charset="0"/>
              </a:rPr>
              <a:t>With the above favourable conditions and necessary precautions it is possible to achieve higher yields at low cost.</a:t>
            </a:r>
          </a:p>
        </p:txBody>
      </p:sp>
      <p:pic>
        <p:nvPicPr>
          <p:cNvPr id="4" name="Picture 3" descr="BANNER7672-ATME Logo Banner 1600 x 380.jpg"/>
          <p:cNvPicPr>
            <a:picLocks noChangeAspect="1"/>
          </p:cNvPicPr>
          <p:nvPr/>
        </p:nvPicPr>
        <p:blipFill>
          <a:blip r:embed="rId2" cstate="print"/>
          <a:stretch>
            <a:fillRect/>
          </a:stretch>
        </p:blipFill>
        <p:spPr>
          <a:xfrm>
            <a:off x="1" y="0"/>
            <a:ext cx="3124200" cy="1057260"/>
          </a:xfrm>
          <a:prstGeom prst="rect">
            <a:avLst/>
          </a:prstGeom>
        </p:spPr>
      </p:pic>
      <p:pic>
        <p:nvPicPr>
          <p:cNvPr id="5" name="Picture 4"/>
          <p:cNvPicPr/>
          <p:nvPr/>
        </p:nvPicPr>
        <p:blipFill>
          <a:blip r:embed="rId3" cstate="print"/>
          <a:srcRect/>
          <a:stretch>
            <a:fillRect/>
          </a:stretch>
        </p:blipFill>
        <p:spPr bwMode="auto">
          <a:xfrm>
            <a:off x="8077200" y="0"/>
            <a:ext cx="1066800" cy="1066800"/>
          </a:xfrm>
          <a:prstGeom prst="rect">
            <a:avLst/>
          </a:prstGeom>
          <a:noFill/>
          <a:ln w="9525">
            <a:noFill/>
            <a:miter lim="800000"/>
            <a:headEnd/>
            <a:tailEnd/>
          </a:ln>
        </p:spPr>
      </p:pic>
      <p:pic>
        <p:nvPicPr>
          <p:cNvPr id="6" name="Google Shape;55;p13"/>
          <p:cNvPicPr/>
          <p:nvPr/>
        </p:nvPicPr>
        <p:blipFill>
          <a:blip r:embed="rId4">
            <a:alphaModFix/>
          </a:blip>
          <a:stretch>
            <a:fillRect/>
          </a:stretch>
        </p:blipFill>
        <p:spPr>
          <a:xfrm>
            <a:off x="7315200" y="0"/>
            <a:ext cx="742950" cy="1057260"/>
          </a:xfrm>
          <a:prstGeom prst="rect">
            <a:avLst/>
          </a:prstGeom>
          <a:noFill/>
          <a:ln>
            <a:noFill/>
          </a:ln>
        </p:spPr>
      </p:pic>
      <p:pic>
        <p:nvPicPr>
          <p:cNvPr id="7" name="Picture 6"/>
          <p:cNvPicPr/>
          <p:nvPr/>
        </p:nvPicPr>
        <p:blipFill>
          <a:blip r:embed="rId5">
            <a:extLst>
              <a:ext uri="{28A0092B-C50C-407E-A947-70E740481C1C}">
                <a14:useLocalDpi xmlns:a14="http://schemas.microsoft.com/office/drawing/2010/main" val="0"/>
              </a:ext>
            </a:extLst>
          </a:blip>
          <a:srcRect/>
          <a:stretch>
            <a:fillRect/>
          </a:stretch>
        </p:blipFill>
        <p:spPr bwMode="auto">
          <a:xfrm>
            <a:off x="5791200" y="0"/>
            <a:ext cx="1295400" cy="1011491"/>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142999"/>
          </a:xfrm>
        </p:spPr>
        <p:txBody>
          <a:bodyPr/>
          <a:lstStyle/>
          <a:p>
            <a:pPr algn="l"/>
            <a:r>
              <a:rPr lang="en-IN" dirty="0"/>
              <a:t>1</a:t>
            </a:r>
          </a:p>
        </p:txBody>
      </p:sp>
      <p:sp>
        <p:nvSpPr>
          <p:cNvPr id="3" name="Subtitle 2"/>
          <p:cNvSpPr>
            <a:spLocks noGrp="1"/>
          </p:cNvSpPr>
          <p:nvPr>
            <p:ph type="subTitle" idx="1"/>
          </p:nvPr>
        </p:nvSpPr>
        <p:spPr>
          <a:xfrm>
            <a:off x="304800" y="1295400"/>
            <a:ext cx="8610600" cy="5105400"/>
          </a:xfrm>
        </p:spPr>
        <p:txBody>
          <a:bodyPr>
            <a:normAutofit fontScale="92500" lnSpcReduction="10000"/>
          </a:bodyPr>
          <a:lstStyle/>
          <a:p>
            <a:pPr algn="just"/>
            <a:r>
              <a:rPr lang="en-IN" sz="2400" b="1" dirty="0">
                <a:solidFill>
                  <a:srgbClr val="7030A0"/>
                </a:solidFill>
                <a:latin typeface="Times New Roman" pitchFamily="18" charset="0"/>
                <a:cs typeface="Times New Roman" pitchFamily="18" charset="0"/>
              </a:rPr>
              <a:t>Sprinkler Irrigation </a:t>
            </a:r>
          </a:p>
          <a:p>
            <a:pPr algn="just">
              <a:buFont typeface="Wingdings" pitchFamily="2" charset="2"/>
              <a:buChar char="Ø"/>
            </a:pPr>
            <a:r>
              <a:rPr lang="en-IN" sz="2400" dirty="0">
                <a:solidFill>
                  <a:schemeClr val="tx1"/>
                </a:solidFill>
                <a:latin typeface="Times New Roman" pitchFamily="18" charset="0"/>
                <a:cs typeface="Times New Roman" pitchFamily="18" charset="0"/>
              </a:rPr>
              <a:t>This method consists of applying water in the form of a fine spray as similar to rain fall.</a:t>
            </a:r>
          </a:p>
          <a:p>
            <a:pPr algn="just">
              <a:buFont typeface="Wingdings" pitchFamily="2" charset="2"/>
              <a:buChar char="Ø"/>
            </a:pPr>
            <a:r>
              <a:rPr lang="en-IN" sz="2400" dirty="0">
                <a:solidFill>
                  <a:schemeClr val="tx1"/>
                </a:solidFill>
                <a:latin typeface="Times New Roman" pitchFamily="18" charset="0"/>
                <a:cs typeface="Times New Roman" pitchFamily="18" charset="0"/>
              </a:rPr>
              <a:t> </a:t>
            </a:r>
            <a:r>
              <a:rPr lang="en-IN" sz="2400" dirty="0" err="1">
                <a:solidFill>
                  <a:schemeClr val="tx1"/>
                </a:solidFill>
                <a:latin typeface="Times New Roman" pitchFamily="18" charset="0"/>
                <a:cs typeface="Times New Roman" pitchFamily="18" charset="0"/>
              </a:rPr>
              <a:t>Sta-tionary</a:t>
            </a:r>
            <a:r>
              <a:rPr lang="en-IN" sz="2400" dirty="0">
                <a:solidFill>
                  <a:schemeClr val="tx1"/>
                </a:solidFill>
                <a:latin typeface="Times New Roman" pitchFamily="18" charset="0"/>
                <a:cs typeface="Times New Roman" pitchFamily="18" charset="0"/>
              </a:rPr>
              <a:t> overhead perforated pipes or fixed nozzle pipes installations were earlier used.</a:t>
            </a:r>
          </a:p>
          <a:p>
            <a:pPr algn="just">
              <a:buFont typeface="Wingdings" pitchFamily="2" charset="2"/>
              <a:buChar char="Ø"/>
            </a:pPr>
            <a:r>
              <a:rPr lang="en-IN" sz="2400" dirty="0">
                <a:solidFill>
                  <a:schemeClr val="tx1"/>
                </a:solidFill>
                <a:latin typeface="Times New Roman" pitchFamily="18" charset="0"/>
                <a:cs typeface="Times New Roman" pitchFamily="18" charset="0"/>
              </a:rPr>
              <a:t> How-ever, with the introduction of light weight pipes and quick couplers, portable sprinkler systems with rotating nozzle have been developed and hence these have become popular.</a:t>
            </a:r>
          </a:p>
          <a:p>
            <a:pPr algn="just">
              <a:buFont typeface="Wingdings" pitchFamily="2" charset="2"/>
              <a:buChar char="Ø"/>
            </a:pPr>
            <a:r>
              <a:rPr lang="en-IN" sz="2400" dirty="0">
                <a:solidFill>
                  <a:schemeClr val="tx1"/>
                </a:solidFill>
                <a:latin typeface="Times New Roman" pitchFamily="18" charset="0"/>
                <a:cs typeface="Times New Roman" pitchFamily="18" charset="0"/>
              </a:rPr>
              <a:t> A pump </a:t>
            </a:r>
            <a:r>
              <a:rPr lang="en-IN" sz="2400" dirty="0" err="1">
                <a:solidFill>
                  <a:schemeClr val="tx1"/>
                </a:solidFill>
                <a:latin typeface="Times New Roman" pitchFamily="18" charset="0"/>
                <a:cs typeface="Times New Roman" pitchFamily="18" charset="0"/>
              </a:rPr>
              <a:t>usu</a:t>
            </a:r>
            <a:r>
              <a:rPr lang="en-IN" sz="2400" dirty="0">
                <a:solidFill>
                  <a:schemeClr val="tx1"/>
                </a:solidFill>
                <a:latin typeface="Times New Roman" pitchFamily="18" charset="0"/>
                <a:cs typeface="Times New Roman" pitchFamily="18" charset="0"/>
              </a:rPr>
              <a:t>-ally lifts water from the source and supplies it through the distribution system and then through the sprinkler nozzle or sprinkler head mounted on the riser pipes. </a:t>
            </a:r>
          </a:p>
          <a:p>
            <a:pPr algn="just">
              <a:buFont typeface="Wingdings" pitchFamily="2" charset="2"/>
              <a:buChar char="Ø"/>
            </a:pPr>
            <a:r>
              <a:rPr lang="en-IN" sz="2400" dirty="0">
                <a:solidFill>
                  <a:schemeClr val="tx1"/>
                </a:solidFill>
                <a:latin typeface="Times New Roman" pitchFamily="18" charset="0"/>
                <a:cs typeface="Times New Roman" pitchFamily="18" charset="0"/>
              </a:rPr>
              <a:t>About, 80 % irrigation </a:t>
            </a:r>
            <a:r>
              <a:rPr lang="en-IN" sz="2400" dirty="0" err="1">
                <a:solidFill>
                  <a:schemeClr val="tx1"/>
                </a:solidFill>
                <a:latin typeface="Times New Roman" pitchFamily="18" charset="0"/>
                <a:cs typeface="Times New Roman" pitchFamily="18" charset="0"/>
              </a:rPr>
              <a:t>effi-ciency</a:t>
            </a:r>
            <a:r>
              <a:rPr lang="en-IN" sz="2400" dirty="0">
                <a:solidFill>
                  <a:schemeClr val="tx1"/>
                </a:solidFill>
                <a:latin typeface="Times New Roman" pitchFamily="18" charset="0"/>
                <a:cs typeface="Times New Roman" pitchFamily="18" charset="0"/>
              </a:rPr>
              <a:t> is possible with sprinkler irrigation, particularly in semi-arid and humid regions.</a:t>
            </a:r>
          </a:p>
          <a:p>
            <a:pPr algn="just">
              <a:buFont typeface="Wingdings" pitchFamily="2" charset="2"/>
              <a:buChar char="Ø"/>
            </a:pPr>
            <a:r>
              <a:rPr lang="en-IN" sz="2400" dirty="0">
                <a:solidFill>
                  <a:schemeClr val="tx1"/>
                </a:solidFill>
                <a:latin typeface="Times New Roman" pitchFamily="18" charset="0"/>
                <a:cs typeface="Times New Roman" pitchFamily="18" charset="0"/>
              </a:rPr>
              <a:t> The efficiency of this system decreases by 5 % for every 7.5 km/hour of increase in wind velocity</a:t>
            </a:r>
            <a:r>
              <a:rPr lang="en-IN" sz="2400" dirty="0"/>
              <a:t>.</a:t>
            </a:r>
            <a:endParaRPr lang="en-IN" sz="2400" dirty="0">
              <a:solidFill>
                <a:schemeClr val="tx1"/>
              </a:solidFill>
              <a:latin typeface="Garamond" pitchFamily="18" charset="0"/>
            </a:endParaRPr>
          </a:p>
        </p:txBody>
      </p:sp>
      <p:pic>
        <p:nvPicPr>
          <p:cNvPr id="4" name="Picture 3" descr="BANNER7672-ATME Logo Banner 1600 x 380.jpg"/>
          <p:cNvPicPr>
            <a:picLocks noChangeAspect="1"/>
          </p:cNvPicPr>
          <p:nvPr/>
        </p:nvPicPr>
        <p:blipFill>
          <a:blip r:embed="rId2" cstate="print"/>
          <a:stretch>
            <a:fillRect/>
          </a:stretch>
        </p:blipFill>
        <p:spPr>
          <a:xfrm>
            <a:off x="1" y="0"/>
            <a:ext cx="3124200" cy="1057260"/>
          </a:xfrm>
          <a:prstGeom prst="rect">
            <a:avLst/>
          </a:prstGeom>
        </p:spPr>
      </p:pic>
      <p:pic>
        <p:nvPicPr>
          <p:cNvPr id="5" name="Picture 4"/>
          <p:cNvPicPr/>
          <p:nvPr/>
        </p:nvPicPr>
        <p:blipFill>
          <a:blip r:embed="rId3" cstate="print"/>
          <a:srcRect/>
          <a:stretch>
            <a:fillRect/>
          </a:stretch>
        </p:blipFill>
        <p:spPr bwMode="auto">
          <a:xfrm>
            <a:off x="8077200" y="0"/>
            <a:ext cx="1066800" cy="1066800"/>
          </a:xfrm>
          <a:prstGeom prst="rect">
            <a:avLst/>
          </a:prstGeom>
          <a:noFill/>
          <a:ln w="9525">
            <a:noFill/>
            <a:miter lim="800000"/>
            <a:headEnd/>
            <a:tailEnd/>
          </a:ln>
        </p:spPr>
      </p:pic>
      <p:pic>
        <p:nvPicPr>
          <p:cNvPr id="6" name="Google Shape;55;p13"/>
          <p:cNvPicPr/>
          <p:nvPr/>
        </p:nvPicPr>
        <p:blipFill>
          <a:blip r:embed="rId4">
            <a:alphaModFix/>
          </a:blip>
          <a:stretch>
            <a:fillRect/>
          </a:stretch>
        </p:blipFill>
        <p:spPr>
          <a:xfrm>
            <a:off x="7315200" y="0"/>
            <a:ext cx="742950" cy="1057260"/>
          </a:xfrm>
          <a:prstGeom prst="rect">
            <a:avLst/>
          </a:prstGeom>
          <a:noFill/>
          <a:ln>
            <a:noFill/>
          </a:ln>
        </p:spPr>
      </p:pic>
      <p:pic>
        <p:nvPicPr>
          <p:cNvPr id="7" name="Picture 6"/>
          <p:cNvPicPr/>
          <p:nvPr/>
        </p:nvPicPr>
        <p:blipFill>
          <a:blip r:embed="rId5">
            <a:extLst>
              <a:ext uri="{28A0092B-C50C-407E-A947-70E740481C1C}">
                <a14:useLocalDpi xmlns:a14="http://schemas.microsoft.com/office/drawing/2010/main" val="0"/>
              </a:ext>
            </a:extLst>
          </a:blip>
          <a:srcRect/>
          <a:stretch>
            <a:fillRect/>
          </a:stretch>
        </p:blipFill>
        <p:spPr bwMode="auto">
          <a:xfrm>
            <a:off x="5791200" y="0"/>
            <a:ext cx="1295400" cy="1011491"/>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142999"/>
          </a:xfrm>
        </p:spPr>
        <p:txBody>
          <a:bodyPr/>
          <a:lstStyle/>
          <a:p>
            <a:pPr algn="l"/>
            <a:r>
              <a:rPr lang="en-IN" dirty="0"/>
              <a:t>1</a:t>
            </a:r>
          </a:p>
        </p:txBody>
      </p:sp>
      <p:sp>
        <p:nvSpPr>
          <p:cNvPr id="3" name="Subtitle 2"/>
          <p:cNvSpPr>
            <a:spLocks noGrp="1"/>
          </p:cNvSpPr>
          <p:nvPr>
            <p:ph type="subTitle" idx="1"/>
          </p:nvPr>
        </p:nvSpPr>
        <p:spPr>
          <a:xfrm>
            <a:off x="304800" y="1295400"/>
            <a:ext cx="8610600" cy="5105400"/>
          </a:xfrm>
        </p:spPr>
        <p:txBody>
          <a:bodyPr>
            <a:normAutofit/>
          </a:bodyPr>
          <a:lstStyle/>
          <a:p>
            <a:pPr algn="just"/>
            <a:r>
              <a:rPr lang="en-IN" sz="2400" dirty="0">
                <a:solidFill>
                  <a:schemeClr val="tx1"/>
                </a:solidFill>
                <a:latin typeface="Times New Roman" pitchFamily="18" charset="0"/>
                <a:cs typeface="Times New Roman" pitchFamily="18" charset="0"/>
              </a:rPr>
              <a:t>Sprinkler irrigation method is adopted in regions where, surface irrigation methods cannot be used due to the following reasons. </a:t>
            </a:r>
          </a:p>
          <a:p>
            <a:pPr algn="l"/>
            <a:r>
              <a:rPr lang="en-IN" sz="2400" dirty="0" err="1">
                <a:solidFill>
                  <a:schemeClr val="tx1"/>
                </a:solidFill>
                <a:latin typeface="Times New Roman" pitchFamily="18" charset="0"/>
                <a:cs typeface="Times New Roman" pitchFamily="18" charset="0"/>
              </a:rPr>
              <a:t>i</a:t>
            </a:r>
            <a:r>
              <a:rPr lang="en-IN" sz="2400" dirty="0">
                <a:solidFill>
                  <a:schemeClr val="tx1"/>
                </a:solidFill>
                <a:latin typeface="Times New Roman" pitchFamily="18" charset="0"/>
                <a:cs typeface="Times New Roman" pitchFamily="18" charset="0"/>
              </a:rPr>
              <a:t>. The soil is too pervious or impervious. </a:t>
            </a:r>
          </a:p>
          <a:p>
            <a:pPr algn="l"/>
            <a:r>
              <a:rPr lang="en-IN" sz="2400" dirty="0">
                <a:solidFill>
                  <a:schemeClr val="tx1"/>
                </a:solidFill>
                <a:latin typeface="Times New Roman" pitchFamily="18" charset="0"/>
                <a:cs typeface="Times New Roman" pitchFamily="18" charset="0"/>
              </a:rPr>
              <a:t>ii. The nature of the soil is too erosive. </a:t>
            </a:r>
          </a:p>
          <a:p>
            <a:pPr algn="l"/>
            <a:r>
              <a:rPr lang="en-IN" sz="2400" dirty="0">
                <a:solidFill>
                  <a:schemeClr val="tx1"/>
                </a:solidFill>
                <a:latin typeface="Times New Roman" pitchFamily="18" charset="0"/>
                <a:cs typeface="Times New Roman" pitchFamily="18" charset="0"/>
              </a:rPr>
              <a:t>iii. The topography is not uniform or very steep. </a:t>
            </a:r>
          </a:p>
          <a:p>
            <a:pPr algn="l"/>
            <a:r>
              <a:rPr lang="en-IN" sz="2400" dirty="0">
                <a:solidFill>
                  <a:schemeClr val="tx1"/>
                </a:solidFill>
                <a:latin typeface="Times New Roman" pitchFamily="18" charset="0"/>
                <a:cs typeface="Times New Roman" pitchFamily="18" charset="0"/>
              </a:rPr>
              <a:t>iv. The land is not suitable for surface irrigation method</a:t>
            </a:r>
            <a:r>
              <a:rPr lang="en-IN" sz="2400" dirty="0"/>
              <a:t>. </a:t>
            </a:r>
          </a:p>
        </p:txBody>
      </p:sp>
      <p:pic>
        <p:nvPicPr>
          <p:cNvPr id="4" name="Picture 3" descr="BANNER7672-ATME Logo Banner 1600 x 380.jpg"/>
          <p:cNvPicPr>
            <a:picLocks noChangeAspect="1"/>
          </p:cNvPicPr>
          <p:nvPr/>
        </p:nvPicPr>
        <p:blipFill>
          <a:blip r:embed="rId2" cstate="print"/>
          <a:stretch>
            <a:fillRect/>
          </a:stretch>
        </p:blipFill>
        <p:spPr>
          <a:xfrm>
            <a:off x="1" y="0"/>
            <a:ext cx="3124200" cy="1057260"/>
          </a:xfrm>
          <a:prstGeom prst="rect">
            <a:avLst/>
          </a:prstGeom>
        </p:spPr>
      </p:pic>
      <p:pic>
        <p:nvPicPr>
          <p:cNvPr id="5" name="Picture 4"/>
          <p:cNvPicPr/>
          <p:nvPr/>
        </p:nvPicPr>
        <p:blipFill>
          <a:blip r:embed="rId3" cstate="print"/>
          <a:srcRect/>
          <a:stretch>
            <a:fillRect/>
          </a:stretch>
        </p:blipFill>
        <p:spPr bwMode="auto">
          <a:xfrm>
            <a:off x="8077200" y="0"/>
            <a:ext cx="1066800" cy="1066800"/>
          </a:xfrm>
          <a:prstGeom prst="rect">
            <a:avLst/>
          </a:prstGeom>
          <a:noFill/>
          <a:ln w="9525">
            <a:noFill/>
            <a:miter lim="800000"/>
            <a:headEnd/>
            <a:tailEnd/>
          </a:ln>
        </p:spPr>
      </p:pic>
      <p:pic>
        <p:nvPicPr>
          <p:cNvPr id="6" name="Google Shape;55;p13"/>
          <p:cNvPicPr/>
          <p:nvPr/>
        </p:nvPicPr>
        <p:blipFill>
          <a:blip r:embed="rId4">
            <a:alphaModFix/>
          </a:blip>
          <a:stretch>
            <a:fillRect/>
          </a:stretch>
        </p:blipFill>
        <p:spPr>
          <a:xfrm>
            <a:off x="7315200" y="0"/>
            <a:ext cx="742950" cy="1057260"/>
          </a:xfrm>
          <a:prstGeom prst="rect">
            <a:avLst/>
          </a:prstGeom>
          <a:noFill/>
          <a:ln>
            <a:noFill/>
          </a:ln>
        </p:spPr>
      </p:pic>
      <p:pic>
        <p:nvPicPr>
          <p:cNvPr id="7" name="Picture 6"/>
          <p:cNvPicPr/>
          <p:nvPr/>
        </p:nvPicPr>
        <p:blipFill>
          <a:blip r:embed="rId5">
            <a:extLst>
              <a:ext uri="{28A0092B-C50C-407E-A947-70E740481C1C}">
                <a14:useLocalDpi xmlns:a14="http://schemas.microsoft.com/office/drawing/2010/main" val="0"/>
              </a:ext>
            </a:extLst>
          </a:blip>
          <a:srcRect/>
          <a:stretch>
            <a:fillRect/>
          </a:stretch>
        </p:blipFill>
        <p:spPr bwMode="auto">
          <a:xfrm>
            <a:off x="5791200" y="0"/>
            <a:ext cx="1295400" cy="1011491"/>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142999"/>
          </a:xfrm>
        </p:spPr>
        <p:txBody>
          <a:bodyPr/>
          <a:lstStyle/>
          <a:p>
            <a:pPr algn="l"/>
            <a:r>
              <a:rPr lang="en-IN" dirty="0"/>
              <a:t>1</a:t>
            </a:r>
          </a:p>
        </p:txBody>
      </p:sp>
      <p:sp>
        <p:nvSpPr>
          <p:cNvPr id="3" name="Subtitle 2"/>
          <p:cNvSpPr>
            <a:spLocks noGrp="1"/>
          </p:cNvSpPr>
          <p:nvPr>
            <p:ph type="subTitle" idx="1"/>
          </p:nvPr>
        </p:nvSpPr>
        <p:spPr>
          <a:xfrm>
            <a:off x="304800" y="1295400"/>
            <a:ext cx="8610600" cy="5105400"/>
          </a:xfrm>
        </p:spPr>
        <p:txBody>
          <a:bodyPr>
            <a:normAutofit/>
          </a:bodyPr>
          <a:lstStyle/>
          <a:p>
            <a:pPr algn="just"/>
            <a:r>
              <a:rPr lang="en-IN" sz="2800" b="1" dirty="0">
                <a:solidFill>
                  <a:srgbClr val="7030A0"/>
                </a:solidFill>
                <a:latin typeface="Times New Roman" pitchFamily="18" charset="0"/>
                <a:cs typeface="Times New Roman" pitchFamily="18" charset="0"/>
              </a:rPr>
              <a:t>Advantages of sprinkler irrigation</a:t>
            </a:r>
            <a:endParaRPr lang="en-IN" sz="2400" b="1" dirty="0">
              <a:solidFill>
                <a:schemeClr val="tx1"/>
              </a:solidFill>
              <a:latin typeface="Times New Roman" pitchFamily="18" charset="0"/>
              <a:cs typeface="Times New Roman" pitchFamily="18" charset="0"/>
            </a:endParaRPr>
          </a:p>
          <a:p>
            <a:pPr algn="just"/>
            <a:r>
              <a:rPr lang="en-IN" sz="2400" dirty="0" err="1">
                <a:solidFill>
                  <a:schemeClr val="tx1"/>
                </a:solidFill>
                <a:latin typeface="Times New Roman" pitchFamily="18" charset="0"/>
                <a:cs typeface="Times New Roman" pitchFamily="18" charset="0"/>
              </a:rPr>
              <a:t>i</a:t>
            </a:r>
            <a:r>
              <a:rPr lang="en-IN" sz="2400" dirty="0">
                <a:solidFill>
                  <a:schemeClr val="tx1"/>
                </a:solidFill>
                <a:latin typeface="Times New Roman" pitchFamily="18" charset="0"/>
                <a:cs typeface="Times New Roman" pitchFamily="18" charset="0"/>
              </a:rPr>
              <a:t>. Soil erosion is well controlled by adjusting the discharge through the nozzle. </a:t>
            </a:r>
          </a:p>
          <a:p>
            <a:pPr algn="just"/>
            <a:r>
              <a:rPr lang="en-IN" sz="2400" dirty="0">
                <a:solidFill>
                  <a:schemeClr val="tx1"/>
                </a:solidFill>
                <a:latin typeface="Times New Roman" pitchFamily="18" charset="0"/>
                <a:cs typeface="Times New Roman" pitchFamily="18" charset="0"/>
              </a:rPr>
              <a:t>ii. Uniform water application is possible. </a:t>
            </a:r>
          </a:p>
          <a:p>
            <a:pPr algn="just"/>
            <a:r>
              <a:rPr lang="en-IN" sz="2400" dirty="0">
                <a:solidFill>
                  <a:schemeClr val="tx1"/>
                </a:solidFill>
                <a:latin typeface="Times New Roman" pitchFamily="18" charset="0"/>
                <a:cs typeface="Times New Roman" pitchFamily="18" charset="0"/>
              </a:rPr>
              <a:t>iii. In case of seedlings and young plants, light irrigation is possible easily. </a:t>
            </a:r>
          </a:p>
          <a:p>
            <a:pPr algn="just"/>
            <a:r>
              <a:rPr lang="en-IN" sz="2400" dirty="0">
                <a:solidFill>
                  <a:schemeClr val="tx1"/>
                </a:solidFill>
                <a:latin typeface="Times New Roman" pitchFamily="18" charset="0"/>
                <a:cs typeface="Times New Roman" pitchFamily="18" charset="0"/>
              </a:rPr>
              <a:t>iv. Much land preparation is not essential and hence labour cost is reduced. </a:t>
            </a:r>
          </a:p>
          <a:p>
            <a:pPr algn="just"/>
            <a:r>
              <a:rPr lang="en-IN" sz="2400" dirty="0">
                <a:solidFill>
                  <a:schemeClr val="tx1"/>
                </a:solidFill>
                <a:latin typeface="Times New Roman" pitchFamily="18" charset="0"/>
                <a:cs typeface="Times New Roman" pitchFamily="18" charset="0"/>
              </a:rPr>
              <a:t>v. More land for cropping is available since borders and ditches are not required. </a:t>
            </a:r>
          </a:p>
          <a:p>
            <a:pPr algn="just"/>
            <a:r>
              <a:rPr lang="en-IN" sz="2400" dirty="0">
                <a:solidFill>
                  <a:schemeClr val="tx1"/>
                </a:solidFill>
                <a:latin typeface="Times New Roman" pitchFamily="18" charset="0"/>
                <a:cs typeface="Times New Roman" pitchFamily="18" charset="0"/>
              </a:rPr>
              <a:t>vi. Small amounts of irrigation water in water scarcity regions can be effectively utilized. </a:t>
            </a:r>
          </a:p>
          <a:p>
            <a:pPr algn="just"/>
            <a:endParaRPr lang="en-IN" sz="2400" dirty="0">
              <a:solidFill>
                <a:schemeClr val="tx1"/>
              </a:solidFill>
              <a:latin typeface="Garamond" pitchFamily="18" charset="0"/>
            </a:endParaRPr>
          </a:p>
        </p:txBody>
      </p:sp>
      <p:pic>
        <p:nvPicPr>
          <p:cNvPr id="4" name="Picture 3" descr="BANNER7672-ATME Logo Banner 1600 x 380.jpg"/>
          <p:cNvPicPr>
            <a:picLocks noChangeAspect="1"/>
          </p:cNvPicPr>
          <p:nvPr/>
        </p:nvPicPr>
        <p:blipFill>
          <a:blip r:embed="rId2" cstate="print"/>
          <a:stretch>
            <a:fillRect/>
          </a:stretch>
        </p:blipFill>
        <p:spPr>
          <a:xfrm>
            <a:off x="1" y="0"/>
            <a:ext cx="3124200" cy="1057260"/>
          </a:xfrm>
          <a:prstGeom prst="rect">
            <a:avLst/>
          </a:prstGeom>
        </p:spPr>
      </p:pic>
      <p:pic>
        <p:nvPicPr>
          <p:cNvPr id="5" name="Picture 4"/>
          <p:cNvPicPr/>
          <p:nvPr/>
        </p:nvPicPr>
        <p:blipFill>
          <a:blip r:embed="rId3" cstate="print"/>
          <a:srcRect/>
          <a:stretch>
            <a:fillRect/>
          </a:stretch>
        </p:blipFill>
        <p:spPr bwMode="auto">
          <a:xfrm>
            <a:off x="8077200" y="0"/>
            <a:ext cx="1066800" cy="1066800"/>
          </a:xfrm>
          <a:prstGeom prst="rect">
            <a:avLst/>
          </a:prstGeom>
          <a:noFill/>
          <a:ln w="9525">
            <a:noFill/>
            <a:miter lim="800000"/>
            <a:headEnd/>
            <a:tailEnd/>
          </a:ln>
        </p:spPr>
      </p:pic>
      <p:pic>
        <p:nvPicPr>
          <p:cNvPr id="6" name="Google Shape;55;p13"/>
          <p:cNvPicPr/>
          <p:nvPr/>
        </p:nvPicPr>
        <p:blipFill>
          <a:blip r:embed="rId4">
            <a:alphaModFix/>
          </a:blip>
          <a:stretch>
            <a:fillRect/>
          </a:stretch>
        </p:blipFill>
        <p:spPr>
          <a:xfrm>
            <a:off x="7315200" y="0"/>
            <a:ext cx="742950" cy="1057260"/>
          </a:xfrm>
          <a:prstGeom prst="rect">
            <a:avLst/>
          </a:prstGeom>
          <a:noFill/>
          <a:ln>
            <a:noFill/>
          </a:ln>
        </p:spPr>
      </p:pic>
      <p:pic>
        <p:nvPicPr>
          <p:cNvPr id="7" name="Picture 6"/>
          <p:cNvPicPr/>
          <p:nvPr/>
        </p:nvPicPr>
        <p:blipFill>
          <a:blip r:embed="rId5">
            <a:extLst>
              <a:ext uri="{28A0092B-C50C-407E-A947-70E740481C1C}">
                <a14:useLocalDpi xmlns:a14="http://schemas.microsoft.com/office/drawing/2010/main" val="0"/>
              </a:ext>
            </a:extLst>
          </a:blip>
          <a:srcRect/>
          <a:stretch>
            <a:fillRect/>
          </a:stretch>
        </p:blipFill>
        <p:spPr bwMode="auto">
          <a:xfrm>
            <a:off x="5791200" y="0"/>
            <a:ext cx="1295400" cy="1011491"/>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142999"/>
          </a:xfrm>
        </p:spPr>
        <p:txBody>
          <a:bodyPr/>
          <a:lstStyle/>
          <a:p>
            <a:pPr algn="l"/>
            <a:r>
              <a:rPr lang="en-IN" dirty="0"/>
              <a:t>1</a:t>
            </a:r>
          </a:p>
        </p:txBody>
      </p:sp>
      <p:pic>
        <p:nvPicPr>
          <p:cNvPr id="4" name="Picture 3" descr="BANNER7672-ATME Logo Banner 1600 x 380.jpg"/>
          <p:cNvPicPr>
            <a:picLocks noChangeAspect="1"/>
          </p:cNvPicPr>
          <p:nvPr/>
        </p:nvPicPr>
        <p:blipFill>
          <a:blip r:embed="rId2" cstate="print"/>
          <a:stretch>
            <a:fillRect/>
          </a:stretch>
        </p:blipFill>
        <p:spPr>
          <a:xfrm>
            <a:off x="1" y="0"/>
            <a:ext cx="3124200" cy="1057260"/>
          </a:xfrm>
          <a:prstGeom prst="rect">
            <a:avLst/>
          </a:prstGeom>
        </p:spPr>
      </p:pic>
      <p:pic>
        <p:nvPicPr>
          <p:cNvPr id="5" name="Picture 4"/>
          <p:cNvPicPr/>
          <p:nvPr/>
        </p:nvPicPr>
        <p:blipFill>
          <a:blip r:embed="rId3" cstate="print"/>
          <a:srcRect/>
          <a:stretch>
            <a:fillRect/>
          </a:stretch>
        </p:blipFill>
        <p:spPr bwMode="auto">
          <a:xfrm>
            <a:off x="8077200" y="0"/>
            <a:ext cx="1066800" cy="1066800"/>
          </a:xfrm>
          <a:prstGeom prst="rect">
            <a:avLst/>
          </a:prstGeom>
          <a:noFill/>
          <a:ln w="9525">
            <a:noFill/>
            <a:miter lim="800000"/>
            <a:headEnd/>
            <a:tailEnd/>
          </a:ln>
        </p:spPr>
      </p:pic>
      <p:pic>
        <p:nvPicPr>
          <p:cNvPr id="6" name="Google Shape;55;p13"/>
          <p:cNvPicPr/>
          <p:nvPr/>
        </p:nvPicPr>
        <p:blipFill>
          <a:blip r:embed="rId4">
            <a:alphaModFix/>
          </a:blip>
          <a:stretch>
            <a:fillRect/>
          </a:stretch>
        </p:blipFill>
        <p:spPr>
          <a:xfrm>
            <a:off x="7315200" y="0"/>
            <a:ext cx="742950" cy="1057260"/>
          </a:xfrm>
          <a:prstGeom prst="rect">
            <a:avLst/>
          </a:prstGeom>
          <a:noFill/>
          <a:ln>
            <a:noFill/>
          </a:ln>
        </p:spPr>
      </p:pic>
      <p:pic>
        <p:nvPicPr>
          <p:cNvPr id="7" name="Picture 6"/>
          <p:cNvPicPr/>
          <p:nvPr/>
        </p:nvPicPr>
        <p:blipFill>
          <a:blip r:embed="rId5">
            <a:extLst>
              <a:ext uri="{28A0092B-C50C-407E-A947-70E740481C1C}">
                <a14:useLocalDpi xmlns:a14="http://schemas.microsoft.com/office/drawing/2010/main" val="0"/>
              </a:ext>
            </a:extLst>
          </a:blip>
          <a:srcRect/>
          <a:stretch>
            <a:fillRect/>
          </a:stretch>
        </p:blipFill>
        <p:spPr bwMode="auto">
          <a:xfrm>
            <a:off x="5791200" y="0"/>
            <a:ext cx="1295400" cy="1011491"/>
          </a:xfrm>
          <a:prstGeom prst="rect">
            <a:avLst/>
          </a:prstGeom>
          <a:noFill/>
        </p:spPr>
      </p:pic>
      <p:sp>
        <p:nvSpPr>
          <p:cNvPr id="9" name="Rectangle 8"/>
          <p:cNvSpPr/>
          <p:nvPr/>
        </p:nvSpPr>
        <p:spPr>
          <a:xfrm>
            <a:off x="533400" y="1219200"/>
            <a:ext cx="8229600" cy="3921073"/>
          </a:xfrm>
          <a:prstGeom prst="rect">
            <a:avLst/>
          </a:prstGeom>
        </p:spPr>
        <p:txBody>
          <a:bodyPr wrap="square">
            <a:spAutoFit/>
          </a:bodyPr>
          <a:lstStyle/>
          <a:p>
            <a:pPr algn="just">
              <a:spcBef>
                <a:spcPct val="20000"/>
              </a:spcBef>
            </a:pPr>
            <a:r>
              <a:rPr lang="en-IN" sz="2800" b="1" dirty="0">
                <a:solidFill>
                  <a:srgbClr val="7030A0"/>
                </a:solidFill>
                <a:latin typeface="Times New Roman" pitchFamily="18" charset="0"/>
                <a:cs typeface="Times New Roman" pitchFamily="18" charset="0"/>
              </a:rPr>
              <a:t>Disadvantages of sprinkler irrigation</a:t>
            </a:r>
          </a:p>
          <a:p>
            <a:pPr algn="just">
              <a:spcBef>
                <a:spcPct val="20000"/>
              </a:spcBef>
            </a:pPr>
            <a:r>
              <a:rPr lang="en-IN" dirty="0" err="1"/>
              <a:t>i</a:t>
            </a:r>
            <a:r>
              <a:rPr lang="en-IN" sz="2400" dirty="0">
                <a:latin typeface="Times New Roman" pitchFamily="18" charset="0"/>
                <a:cs typeface="Times New Roman" pitchFamily="18" charset="0"/>
              </a:rPr>
              <a:t>. Wind will distort the sprinkling pattern. </a:t>
            </a:r>
          </a:p>
          <a:p>
            <a:pPr algn="just">
              <a:spcBef>
                <a:spcPct val="20000"/>
              </a:spcBef>
            </a:pPr>
            <a:r>
              <a:rPr lang="en-IN" sz="2400" dirty="0">
                <a:latin typeface="Times New Roman" pitchFamily="18" charset="0"/>
                <a:cs typeface="Times New Roman" pitchFamily="18" charset="0"/>
              </a:rPr>
              <a:t>ii. Constant water supply under pressure is required for economic use of equipment. </a:t>
            </a:r>
          </a:p>
          <a:p>
            <a:pPr algn="just">
              <a:spcBef>
                <a:spcPct val="20000"/>
              </a:spcBef>
            </a:pPr>
            <a:r>
              <a:rPr lang="en-IN" sz="2400" dirty="0">
                <a:latin typeface="Times New Roman" pitchFamily="18" charset="0"/>
                <a:cs typeface="Times New Roman" pitchFamily="18" charset="0"/>
              </a:rPr>
              <a:t>iii. Irrigation water must be free from silt, sand and impurities. </a:t>
            </a:r>
          </a:p>
          <a:p>
            <a:pPr algn="just">
              <a:spcBef>
                <a:spcPct val="20000"/>
              </a:spcBef>
            </a:pPr>
            <a:r>
              <a:rPr lang="en-IN" sz="2400" dirty="0">
                <a:latin typeface="Times New Roman" pitchFamily="18" charset="0"/>
                <a:cs typeface="Times New Roman" pitchFamily="18" charset="0"/>
              </a:rPr>
              <a:t>iv. Initial investment is high. </a:t>
            </a:r>
          </a:p>
          <a:p>
            <a:pPr algn="just">
              <a:spcBef>
                <a:spcPct val="20000"/>
              </a:spcBef>
            </a:pPr>
            <a:r>
              <a:rPr lang="en-IN" sz="2400" dirty="0">
                <a:latin typeface="Times New Roman" pitchFamily="18" charset="0"/>
                <a:cs typeface="Times New Roman" pitchFamily="18" charset="0"/>
              </a:rPr>
              <a:t>v. Energy requirement for pumping water is high. </a:t>
            </a:r>
          </a:p>
          <a:p>
            <a:pPr algn="just">
              <a:spcBef>
                <a:spcPct val="20000"/>
              </a:spcBef>
            </a:pPr>
            <a:r>
              <a:rPr lang="en-IN" sz="2400" dirty="0">
                <a:latin typeface="Times New Roman" pitchFamily="18" charset="0"/>
                <a:cs typeface="Times New Roman" pitchFamily="18" charset="0"/>
              </a:rPr>
              <a:t>vi. Heavy soil with poor infiltration (clayey soil) cannot be irrigated efficiently.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142999"/>
          </a:xfrm>
        </p:spPr>
        <p:txBody>
          <a:bodyPr/>
          <a:lstStyle/>
          <a:p>
            <a:pPr algn="l"/>
            <a:r>
              <a:rPr lang="en-IN" dirty="0"/>
              <a:t>1</a:t>
            </a:r>
          </a:p>
        </p:txBody>
      </p:sp>
      <p:pic>
        <p:nvPicPr>
          <p:cNvPr id="4" name="Picture 3" descr="BANNER7672-ATME Logo Banner 1600 x 380.jpg"/>
          <p:cNvPicPr>
            <a:picLocks noChangeAspect="1"/>
          </p:cNvPicPr>
          <p:nvPr/>
        </p:nvPicPr>
        <p:blipFill>
          <a:blip r:embed="rId2" cstate="print"/>
          <a:stretch>
            <a:fillRect/>
          </a:stretch>
        </p:blipFill>
        <p:spPr>
          <a:xfrm>
            <a:off x="1" y="0"/>
            <a:ext cx="3124200" cy="1057260"/>
          </a:xfrm>
          <a:prstGeom prst="rect">
            <a:avLst/>
          </a:prstGeom>
        </p:spPr>
      </p:pic>
      <p:pic>
        <p:nvPicPr>
          <p:cNvPr id="5" name="Picture 4"/>
          <p:cNvPicPr/>
          <p:nvPr/>
        </p:nvPicPr>
        <p:blipFill>
          <a:blip r:embed="rId3" cstate="print"/>
          <a:srcRect/>
          <a:stretch>
            <a:fillRect/>
          </a:stretch>
        </p:blipFill>
        <p:spPr bwMode="auto">
          <a:xfrm>
            <a:off x="8077200" y="0"/>
            <a:ext cx="1066800" cy="1066800"/>
          </a:xfrm>
          <a:prstGeom prst="rect">
            <a:avLst/>
          </a:prstGeom>
          <a:noFill/>
          <a:ln w="9525">
            <a:noFill/>
            <a:miter lim="800000"/>
            <a:headEnd/>
            <a:tailEnd/>
          </a:ln>
        </p:spPr>
      </p:pic>
      <p:pic>
        <p:nvPicPr>
          <p:cNvPr id="6" name="Google Shape;55;p13"/>
          <p:cNvPicPr/>
          <p:nvPr/>
        </p:nvPicPr>
        <p:blipFill>
          <a:blip r:embed="rId4">
            <a:alphaModFix/>
          </a:blip>
          <a:stretch>
            <a:fillRect/>
          </a:stretch>
        </p:blipFill>
        <p:spPr>
          <a:xfrm>
            <a:off x="7315200" y="0"/>
            <a:ext cx="742950" cy="1057260"/>
          </a:xfrm>
          <a:prstGeom prst="rect">
            <a:avLst/>
          </a:prstGeom>
          <a:noFill/>
          <a:ln>
            <a:noFill/>
          </a:ln>
        </p:spPr>
      </p:pic>
      <p:pic>
        <p:nvPicPr>
          <p:cNvPr id="7" name="Picture 6"/>
          <p:cNvPicPr/>
          <p:nvPr/>
        </p:nvPicPr>
        <p:blipFill>
          <a:blip r:embed="rId5">
            <a:extLst>
              <a:ext uri="{28A0092B-C50C-407E-A947-70E740481C1C}">
                <a14:useLocalDpi xmlns:a14="http://schemas.microsoft.com/office/drawing/2010/main" val="0"/>
              </a:ext>
            </a:extLst>
          </a:blip>
          <a:srcRect/>
          <a:stretch>
            <a:fillRect/>
          </a:stretch>
        </p:blipFill>
        <p:spPr bwMode="auto">
          <a:xfrm>
            <a:off x="5791200" y="0"/>
            <a:ext cx="1295400" cy="1011491"/>
          </a:xfrm>
          <a:prstGeom prst="rect">
            <a:avLst/>
          </a:prstGeom>
          <a:noFill/>
        </p:spPr>
      </p:pic>
      <p:sp>
        <p:nvSpPr>
          <p:cNvPr id="8" name="Rectangle 7"/>
          <p:cNvSpPr/>
          <p:nvPr/>
        </p:nvSpPr>
        <p:spPr>
          <a:xfrm>
            <a:off x="304800" y="1219200"/>
            <a:ext cx="4724400" cy="5324535"/>
          </a:xfrm>
          <a:prstGeom prst="rect">
            <a:avLst/>
          </a:prstGeom>
        </p:spPr>
        <p:txBody>
          <a:bodyPr wrap="square">
            <a:spAutoFit/>
          </a:bodyPr>
          <a:lstStyle/>
          <a:p>
            <a:r>
              <a:rPr lang="en-IN" sz="2800" b="1" dirty="0">
                <a:solidFill>
                  <a:srgbClr val="7030A0"/>
                </a:solidFill>
                <a:latin typeface="Times New Roman" pitchFamily="18" charset="0"/>
                <a:cs typeface="Times New Roman" pitchFamily="18" charset="0"/>
              </a:rPr>
              <a:t>BANDHARA IRRIGATION </a:t>
            </a:r>
          </a:p>
          <a:p>
            <a:pPr algn="just">
              <a:buFont typeface="Wingdings" pitchFamily="2" charset="2"/>
              <a:buChar char="Ø"/>
            </a:pPr>
            <a:r>
              <a:rPr lang="en-IN" sz="2400" dirty="0">
                <a:latin typeface="Times New Roman" pitchFamily="18" charset="0"/>
                <a:cs typeface="Times New Roman" pitchFamily="18" charset="0"/>
              </a:rPr>
              <a:t>It is a special irrigation scheme adopted across small perennial rivers. </a:t>
            </a:r>
          </a:p>
          <a:p>
            <a:pPr algn="just">
              <a:buFont typeface="Wingdings" pitchFamily="2" charset="2"/>
              <a:buChar char="Ø"/>
            </a:pPr>
            <a:r>
              <a:rPr lang="en-IN" sz="2400" dirty="0">
                <a:latin typeface="Times New Roman" pitchFamily="18" charset="0"/>
                <a:cs typeface="Times New Roman" pitchFamily="18" charset="0"/>
              </a:rPr>
              <a:t>This system lies some-where between inundation type and permanent type of irrigation. </a:t>
            </a:r>
          </a:p>
          <a:p>
            <a:pPr algn="just">
              <a:buFont typeface="Wingdings" pitchFamily="2" charset="2"/>
              <a:buChar char="Ø"/>
            </a:pPr>
            <a:r>
              <a:rPr lang="en-IN" sz="2400" dirty="0">
                <a:latin typeface="Times New Roman" pitchFamily="18" charset="0"/>
                <a:cs typeface="Times New Roman" pitchFamily="18" charset="0"/>
              </a:rPr>
              <a:t>A </a:t>
            </a:r>
            <a:r>
              <a:rPr lang="en-IN" sz="2400" dirty="0" err="1">
                <a:latin typeface="Times New Roman" pitchFamily="18" charset="0"/>
                <a:cs typeface="Times New Roman" pitchFamily="18" charset="0"/>
              </a:rPr>
              <a:t>Bandhara</a:t>
            </a:r>
            <a:r>
              <a:rPr lang="en-IN" sz="2400" dirty="0">
                <a:latin typeface="Times New Roman" pitchFamily="18" charset="0"/>
                <a:cs typeface="Times New Roman" pitchFamily="18" charset="0"/>
              </a:rPr>
              <a:t> is a low masonry weir (obstruction) of height 1.2 m to 4.5 m constructed across the stream to divert water into a small canal. </a:t>
            </a:r>
          </a:p>
          <a:p>
            <a:pPr algn="just">
              <a:buFont typeface="Wingdings" pitchFamily="2" charset="2"/>
              <a:buChar char="Ø"/>
            </a:pPr>
            <a:r>
              <a:rPr lang="en-IN" sz="2400" dirty="0">
                <a:latin typeface="Times New Roman" pitchFamily="18" charset="0"/>
                <a:cs typeface="Times New Roman" pitchFamily="18" charset="0"/>
              </a:rPr>
              <a:t>The canal usually takes off from one side and the flow into the canal is controlled by a head regulator</a:t>
            </a:r>
            <a:r>
              <a:rPr lang="en-IN" dirty="0"/>
              <a:t>. </a:t>
            </a:r>
          </a:p>
        </p:txBody>
      </p:sp>
      <p:pic>
        <p:nvPicPr>
          <p:cNvPr id="1026" name="Picture 2"/>
          <p:cNvPicPr>
            <a:picLocks noChangeAspect="1" noChangeArrowheads="1"/>
          </p:cNvPicPr>
          <p:nvPr/>
        </p:nvPicPr>
        <p:blipFill>
          <a:blip r:embed="rId6"/>
          <a:srcRect/>
          <a:stretch>
            <a:fillRect/>
          </a:stretch>
        </p:blipFill>
        <p:spPr bwMode="auto">
          <a:xfrm>
            <a:off x="5257800" y="1219200"/>
            <a:ext cx="3514725" cy="5324475"/>
          </a:xfrm>
          <a:prstGeom prst="rect">
            <a:avLst/>
          </a:prstGeom>
          <a:noFill/>
          <a:ln w="9525">
            <a:noFill/>
            <a:miter lim="800000"/>
            <a:headEnd/>
            <a:tailEnd/>
          </a:ln>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142999"/>
          </a:xfrm>
        </p:spPr>
        <p:txBody>
          <a:bodyPr/>
          <a:lstStyle/>
          <a:p>
            <a:pPr algn="l"/>
            <a:r>
              <a:rPr lang="en-IN" dirty="0"/>
              <a:t>1</a:t>
            </a:r>
          </a:p>
        </p:txBody>
      </p:sp>
      <p:pic>
        <p:nvPicPr>
          <p:cNvPr id="4" name="Picture 3" descr="BANNER7672-ATME Logo Banner 1600 x 380.jpg"/>
          <p:cNvPicPr>
            <a:picLocks noChangeAspect="1"/>
          </p:cNvPicPr>
          <p:nvPr/>
        </p:nvPicPr>
        <p:blipFill>
          <a:blip r:embed="rId2" cstate="print"/>
          <a:stretch>
            <a:fillRect/>
          </a:stretch>
        </p:blipFill>
        <p:spPr>
          <a:xfrm>
            <a:off x="1" y="0"/>
            <a:ext cx="3124200" cy="1057260"/>
          </a:xfrm>
          <a:prstGeom prst="rect">
            <a:avLst/>
          </a:prstGeom>
        </p:spPr>
      </p:pic>
      <p:pic>
        <p:nvPicPr>
          <p:cNvPr id="5" name="Picture 4"/>
          <p:cNvPicPr/>
          <p:nvPr/>
        </p:nvPicPr>
        <p:blipFill>
          <a:blip r:embed="rId3" cstate="print"/>
          <a:srcRect/>
          <a:stretch>
            <a:fillRect/>
          </a:stretch>
        </p:blipFill>
        <p:spPr bwMode="auto">
          <a:xfrm>
            <a:off x="8077200" y="0"/>
            <a:ext cx="1066800" cy="1066800"/>
          </a:xfrm>
          <a:prstGeom prst="rect">
            <a:avLst/>
          </a:prstGeom>
          <a:noFill/>
          <a:ln w="9525">
            <a:noFill/>
            <a:miter lim="800000"/>
            <a:headEnd/>
            <a:tailEnd/>
          </a:ln>
        </p:spPr>
      </p:pic>
      <p:pic>
        <p:nvPicPr>
          <p:cNvPr id="6" name="Google Shape;55;p13"/>
          <p:cNvPicPr/>
          <p:nvPr/>
        </p:nvPicPr>
        <p:blipFill>
          <a:blip r:embed="rId4">
            <a:alphaModFix/>
          </a:blip>
          <a:stretch>
            <a:fillRect/>
          </a:stretch>
        </p:blipFill>
        <p:spPr>
          <a:xfrm>
            <a:off x="7315200" y="0"/>
            <a:ext cx="742950" cy="1057260"/>
          </a:xfrm>
          <a:prstGeom prst="rect">
            <a:avLst/>
          </a:prstGeom>
          <a:noFill/>
          <a:ln>
            <a:noFill/>
          </a:ln>
        </p:spPr>
      </p:pic>
      <p:pic>
        <p:nvPicPr>
          <p:cNvPr id="7" name="Picture 6"/>
          <p:cNvPicPr/>
          <p:nvPr/>
        </p:nvPicPr>
        <p:blipFill>
          <a:blip r:embed="rId5">
            <a:extLst>
              <a:ext uri="{28A0092B-C50C-407E-A947-70E740481C1C}">
                <a14:useLocalDpi xmlns:a14="http://schemas.microsoft.com/office/drawing/2010/main" val="0"/>
              </a:ext>
            </a:extLst>
          </a:blip>
          <a:srcRect/>
          <a:stretch>
            <a:fillRect/>
          </a:stretch>
        </p:blipFill>
        <p:spPr bwMode="auto">
          <a:xfrm>
            <a:off x="5791200" y="0"/>
            <a:ext cx="1295400" cy="1011491"/>
          </a:xfrm>
          <a:prstGeom prst="rect">
            <a:avLst/>
          </a:prstGeom>
          <a:noFill/>
        </p:spPr>
      </p:pic>
      <p:sp>
        <p:nvSpPr>
          <p:cNvPr id="8" name="Rectangle 7"/>
          <p:cNvSpPr/>
          <p:nvPr/>
        </p:nvSpPr>
        <p:spPr>
          <a:xfrm>
            <a:off x="533400" y="1371600"/>
            <a:ext cx="7543800" cy="4154984"/>
          </a:xfrm>
          <a:prstGeom prst="rect">
            <a:avLst/>
          </a:prstGeom>
        </p:spPr>
        <p:txBody>
          <a:bodyPr wrap="square">
            <a:spAutoFit/>
          </a:bodyPr>
          <a:lstStyle/>
          <a:p>
            <a:pPr algn="just">
              <a:buFont typeface="Wingdings" pitchFamily="2" charset="2"/>
              <a:buChar char="Ø"/>
            </a:pPr>
            <a:r>
              <a:rPr lang="en-IN" sz="2400" dirty="0">
                <a:latin typeface="Times New Roman" pitchFamily="18" charset="0"/>
                <a:cs typeface="Times New Roman" pitchFamily="18" charset="0"/>
              </a:rPr>
              <a:t>The length of the main canal is usually restricted to about 8 km. A series of </a:t>
            </a:r>
            <a:r>
              <a:rPr lang="en-IN" sz="2400" dirty="0" err="1">
                <a:latin typeface="Times New Roman" pitchFamily="18" charset="0"/>
                <a:cs typeface="Times New Roman" pitchFamily="18" charset="0"/>
              </a:rPr>
              <a:t>Bandhara</a:t>
            </a:r>
            <a:r>
              <a:rPr lang="en-IN" sz="2400" dirty="0">
                <a:latin typeface="Times New Roman" pitchFamily="18" charset="0"/>
                <a:cs typeface="Times New Roman" pitchFamily="18" charset="0"/>
              </a:rPr>
              <a:t> as may be constructed one below the other on the same stream so that water spilling over from one </a:t>
            </a:r>
            <a:r>
              <a:rPr lang="en-IN" sz="2400" dirty="0" err="1">
                <a:latin typeface="Times New Roman" pitchFamily="18" charset="0"/>
                <a:cs typeface="Times New Roman" pitchFamily="18" charset="0"/>
              </a:rPr>
              <a:t>Bandhara</a:t>
            </a:r>
            <a:r>
              <a:rPr lang="en-IN" sz="2400" dirty="0">
                <a:latin typeface="Times New Roman" pitchFamily="18" charset="0"/>
                <a:cs typeface="Times New Roman" pitchFamily="18" charset="0"/>
              </a:rPr>
              <a:t> is checked by another </a:t>
            </a:r>
            <a:r>
              <a:rPr lang="en-IN" sz="2400" dirty="0" err="1">
                <a:latin typeface="Times New Roman" pitchFamily="18" charset="0"/>
                <a:cs typeface="Times New Roman" pitchFamily="18" charset="0"/>
              </a:rPr>
              <a:t>Bandhara</a:t>
            </a:r>
            <a:r>
              <a:rPr lang="en-IN" sz="2400" dirty="0">
                <a:latin typeface="Times New Roman" pitchFamily="18" charset="0"/>
                <a:cs typeface="Times New Roman" pitchFamily="18" charset="0"/>
              </a:rPr>
              <a:t>.</a:t>
            </a:r>
          </a:p>
          <a:p>
            <a:pPr algn="just">
              <a:buFont typeface="Wingdings" pitchFamily="2" charset="2"/>
              <a:buChar char="Ø"/>
            </a:pPr>
            <a:r>
              <a:rPr lang="en-IN" sz="2400" dirty="0">
                <a:latin typeface="Times New Roman" pitchFamily="18" charset="0"/>
                <a:cs typeface="Times New Roman" pitchFamily="18" charset="0"/>
              </a:rPr>
              <a:t>The irrigation capacity of each </a:t>
            </a:r>
            <a:r>
              <a:rPr lang="en-IN" sz="2400" dirty="0" err="1">
                <a:latin typeface="Times New Roman" pitchFamily="18" charset="0"/>
                <a:cs typeface="Times New Roman" pitchFamily="18" charset="0"/>
              </a:rPr>
              <a:t>Bandhara</a:t>
            </a:r>
            <a:r>
              <a:rPr lang="en-IN" sz="2400" dirty="0">
                <a:latin typeface="Times New Roman" pitchFamily="18" charset="0"/>
                <a:cs typeface="Times New Roman" pitchFamily="18" charset="0"/>
              </a:rPr>
              <a:t> is may be about 400 hectares. </a:t>
            </a:r>
            <a:r>
              <a:rPr lang="en-IN" sz="2400" dirty="0" err="1">
                <a:latin typeface="Times New Roman" pitchFamily="18" charset="0"/>
                <a:cs typeface="Times New Roman" pitchFamily="18" charset="0"/>
              </a:rPr>
              <a:t>Bandharas</a:t>
            </a:r>
            <a:r>
              <a:rPr lang="en-IN" sz="2400" dirty="0">
                <a:latin typeface="Times New Roman" pitchFamily="18" charset="0"/>
                <a:cs typeface="Times New Roman" pitchFamily="18" charset="0"/>
              </a:rPr>
              <a:t> are adopted across small streams having isolated catchments</a:t>
            </a:r>
          </a:p>
          <a:p>
            <a:pPr algn="just">
              <a:buFont typeface="Wingdings" pitchFamily="2" charset="2"/>
              <a:buChar char="Ø"/>
            </a:pPr>
            <a:r>
              <a:rPr lang="en-IN" sz="2400" dirty="0">
                <a:latin typeface="Times New Roman" pitchFamily="18" charset="0"/>
                <a:cs typeface="Times New Roman" pitchFamily="18" charset="0"/>
              </a:rPr>
              <a:t>which are considered to be non-feasible or uneconomical to be included under a large irrigation scheme. This method of irrigation is followed in Central Maharashtra and is commonly known there as the `</a:t>
            </a:r>
            <a:r>
              <a:rPr lang="en-IN" sz="2400" dirty="0" err="1">
                <a:latin typeface="Times New Roman" pitchFamily="18" charset="0"/>
                <a:cs typeface="Times New Roman" pitchFamily="18" charset="0"/>
              </a:rPr>
              <a:t>Phad</a:t>
            </a:r>
            <a:r>
              <a:rPr lang="en-IN" sz="2400" dirty="0">
                <a:latin typeface="Times New Roman" pitchFamily="18" charset="0"/>
                <a:cs typeface="Times New Roman" pitchFamily="18" charset="0"/>
              </a:rPr>
              <a:t>’ system.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142999"/>
          </a:xfrm>
        </p:spPr>
        <p:txBody>
          <a:bodyPr/>
          <a:lstStyle/>
          <a:p>
            <a:pPr algn="l"/>
            <a:r>
              <a:rPr lang="en-IN" dirty="0"/>
              <a:t>1</a:t>
            </a:r>
          </a:p>
        </p:txBody>
      </p:sp>
      <p:pic>
        <p:nvPicPr>
          <p:cNvPr id="4" name="Picture 3" descr="BANNER7672-ATME Logo Banner 1600 x 380.jpg"/>
          <p:cNvPicPr>
            <a:picLocks noChangeAspect="1"/>
          </p:cNvPicPr>
          <p:nvPr/>
        </p:nvPicPr>
        <p:blipFill>
          <a:blip r:embed="rId2" cstate="print"/>
          <a:stretch>
            <a:fillRect/>
          </a:stretch>
        </p:blipFill>
        <p:spPr>
          <a:xfrm>
            <a:off x="1" y="0"/>
            <a:ext cx="3124200" cy="1057260"/>
          </a:xfrm>
          <a:prstGeom prst="rect">
            <a:avLst/>
          </a:prstGeom>
        </p:spPr>
      </p:pic>
      <p:pic>
        <p:nvPicPr>
          <p:cNvPr id="5" name="Picture 4"/>
          <p:cNvPicPr/>
          <p:nvPr/>
        </p:nvPicPr>
        <p:blipFill>
          <a:blip r:embed="rId3" cstate="print"/>
          <a:srcRect/>
          <a:stretch>
            <a:fillRect/>
          </a:stretch>
        </p:blipFill>
        <p:spPr bwMode="auto">
          <a:xfrm>
            <a:off x="8077200" y="0"/>
            <a:ext cx="1066800" cy="1066800"/>
          </a:xfrm>
          <a:prstGeom prst="rect">
            <a:avLst/>
          </a:prstGeom>
          <a:noFill/>
          <a:ln w="9525">
            <a:noFill/>
            <a:miter lim="800000"/>
            <a:headEnd/>
            <a:tailEnd/>
          </a:ln>
        </p:spPr>
      </p:pic>
      <p:pic>
        <p:nvPicPr>
          <p:cNvPr id="6" name="Google Shape;55;p13"/>
          <p:cNvPicPr/>
          <p:nvPr/>
        </p:nvPicPr>
        <p:blipFill>
          <a:blip r:embed="rId4">
            <a:alphaModFix/>
          </a:blip>
          <a:stretch>
            <a:fillRect/>
          </a:stretch>
        </p:blipFill>
        <p:spPr>
          <a:xfrm>
            <a:off x="7315200" y="0"/>
            <a:ext cx="742950" cy="1057260"/>
          </a:xfrm>
          <a:prstGeom prst="rect">
            <a:avLst/>
          </a:prstGeom>
          <a:noFill/>
          <a:ln>
            <a:noFill/>
          </a:ln>
        </p:spPr>
      </p:pic>
      <p:pic>
        <p:nvPicPr>
          <p:cNvPr id="7" name="Picture 6"/>
          <p:cNvPicPr/>
          <p:nvPr/>
        </p:nvPicPr>
        <p:blipFill>
          <a:blip r:embed="rId5">
            <a:extLst>
              <a:ext uri="{28A0092B-C50C-407E-A947-70E740481C1C}">
                <a14:useLocalDpi xmlns:a14="http://schemas.microsoft.com/office/drawing/2010/main" val="0"/>
              </a:ext>
            </a:extLst>
          </a:blip>
          <a:srcRect/>
          <a:stretch>
            <a:fillRect/>
          </a:stretch>
        </p:blipFill>
        <p:spPr bwMode="auto">
          <a:xfrm>
            <a:off x="5791200" y="0"/>
            <a:ext cx="1295400" cy="1011491"/>
          </a:xfrm>
          <a:prstGeom prst="rect">
            <a:avLst/>
          </a:prstGeom>
          <a:noFill/>
        </p:spPr>
      </p:pic>
      <p:sp>
        <p:nvSpPr>
          <p:cNvPr id="8" name="Rectangle 7"/>
          <p:cNvSpPr/>
          <p:nvPr/>
        </p:nvSpPr>
        <p:spPr>
          <a:xfrm>
            <a:off x="533400" y="990600"/>
            <a:ext cx="7467600" cy="5509200"/>
          </a:xfrm>
          <a:prstGeom prst="rect">
            <a:avLst/>
          </a:prstGeom>
        </p:spPr>
        <p:txBody>
          <a:bodyPr wrap="square">
            <a:spAutoFit/>
          </a:bodyPr>
          <a:lstStyle/>
          <a:p>
            <a:pPr algn="just"/>
            <a:r>
              <a:rPr lang="en-IN" sz="2200" b="1" dirty="0">
                <a:solidFill>
                  <a:srgbClr val="FF0000"/>
                </a:solidFill>
                <a:latin typeface="Times New Roman" pitchFamily="18" charset="0"/>
                <a:cs typeface="Times New Roman" pitchFamily="18" charset="0"/>
              </a:rPr>
              <a:t>Advantages of </a:t>
            </a:r>
            <a:r>
              <a:rPr lang="en-IN" sz="2200" b="1" dirty="0" err="1">
                <a:solidFill>
                  <a:srgbClr val="FF0000"/>
                </a:solidFill>
                <a:latin typeface="Times New Roman" pitchFamily="18" charset="0"/>
                <a:cs typeface="Times New Roman" pitchFamily="18" charset="0"/>
              </a:rPr>
              <a:t>Bandharas</a:t>
            </a:r>
            <a:r>
              <a:rPr lang="en-IN" sz="2200" b="1" dirty="0">
                <a:solidFill>
                  <a:srgbClr val="FF0000"/>
                </a:solidFill>
                <a:latin typeface="Times New Roman" pitchFamily="18" charset="0"/>
                <a:cs typeface="Times New Roman" pitchFamily="18" charset="0"/>
              </a:rPr>
              <a:t> </a:t>
            </a:r>
          </a:p>
          <a:p>
            <a:pPr algn="just"/>
            <a:r>
              <a:rPr lang="en-IN" sz="2200" dirty="0" err="1">
                <a:latin typeface="Times New Roman" pitchFamily="18" charset="0"/>
                <a:cs typeface="Times New Roman" pitchFamily="18" charset="0"/>
              </a:rPr>
              <a:t>i</a:t>
            </a:r>
            <a:r>
              <a:rPr lang="en-IN" sz="2200" dirty="0">
                <a:latin typeface="Times New Roman" pitchFamily="18" charset="0"/>
                <a:cs typeface="Times New Roman" pitchFamily="18" charset="0"/>
              </a:rPr>
              <a:t>. Small quantity of flow in streams can be fully utilized or otherwise might have gone as a waste. </a:t>
            </a:r>
          </a:p>
          <a:p>
            <a:pPr algn="just"/>
            <a:r>
              <a:rPr lang="en-IN" sz="2200" dirty="0">
                <a:latin typeface="Times New Roman" pitchFamily="18" charset="0"/>
                <a:cs typeface="Times New Roman" pitchFamily="18" charset="0"/>
              </a:rPr>
              <a:t>ii. As the length of the canal is short, seepage and evaporation losses are less. </a:t>
            </a:r>
          </a:p>
          <a:p>
            <a:pPr algn="just"/>
            <a:r>
              <a:rPr lang="en-IN" sz="2200" dirty="0">
                <a:latin typeface="Times New Roman" pitchFamily="18" charset="0"/>
                <a:cs typeface="Times New Roman" pitchFamily="18" charset="0"/>
              </a:rPr>
              <a:t>iii. Intensive irrigation with high duty may be achieved and the area to be irrigated is close to the source. </a:t>
            </a:r>
          </a:p>
          <a:p>
            <a:pPr algn="just"/>
            <a:r>
              <a:rPr lang="en-IN" sz="2200" dirty="0">
                <a:latin typeface="Times New Roman" pitchFamily="18" charset="0"/>
                <a:cs typeface="Times New Roman" pitchFamily="18" charset="0"/>
              </a:rPr>
              <a:t>iv. The initial investment and maintenance cost of the system is low. </a:t>
            </a:r>
          </a:p>
          <a:p>
            <a:pPr algn="just"/>
            <a:r>
              <a:rPr lang="en-IN" sz="2200" b="1" dirty="0">
                <a:solidFill>
                  <a:srgbClr val="FF0000"/>
                </a:solidFill>
                <a:latin typeface="Times New Roman" pitchFamily="18" charset="0"/>
                <a:cs typeface="Times New Roman" pitchFamily="18" charset="0"/>
              </a:rPr>
              <a:t>Disadvantages of </a:t>
            </a:r>
            <a:r>
              <a:rPr lang="en-IN" sz="2200" b="1" dirty="0" err="1">
                <a:solidFill>
                  <a:srgbClr val="FF0000"/>
                </a:solidFill>
                <a:latin typeface="Times New Roman" pitchFamily="18" charset="0"/>
                <a:cs typeface="Times New Roman" pitchFamily="18" charset="0"/>
              </a:rPr>
              <a:t>Bandharas</a:t>
            </a:r>
            <a:r>
              <a:rPr lang="en-IN" sz="2200" b="1" dirty="0">
                <a:solidFill>
                  <a:srgbClr val="FF0000"/>
                </a:solidFill>
                <a:latin typeface="Times New Roman" pitchFamily="18" charset="0"/>
                <a:cs typeface="Times New Roman" pitchFamily="18" charset="0"/>
              </a:rPr>
              <a:t> </a:t>
            </a:r>
          </a:p>
          <a:p>
            <a:pPr algn="just"/>
            <a:r>
              <a:rPr lang="en-IN" sz="2200" dirty="0" err="1">
                <a:latin typeface="Times New Roman" pitchFamily="18" charset="0"/>
                <a:cs typeface="Times New Roman" pitchFamily="18" charset="0"/>
              </a:rPr>
              <a:t>i</a:t>
            </a:r>
            <a:r>
              <a:rPr lang="en-IN" sz="2200" dirty="0">
                <a:latin typeface="Times New Roman" pitchFamily="18" charset="0"/>
                <a:cs typeface="Times New Roman" pitchFamily="18" charset="0"/>
              </a:rPr>
              <a:t>. The supply of water is unreliable when the flow in streams becomes lesser. </a:t>
            </a:r>
          </a:p>
          <a:p>
            <a:pPr algn="just"/>
            <a:r>
              <a:rPr lang="en-IN" sz="2200" dirty="0">
                <a:latin typeface="Times New Roman" pitchFamily="18" charset="0"/>
                <a:cs typeface="Times New Roman" pitchFamily="18" charset="0"/>
              </a:rPr>
              <a:t>ii. Excess water available cannot be utilized as area for cultivation below each </a:t>
            </a:r>
            <a:r>
              <a:rPr lang="en-IN" sz="2200" dirty="0" err="1">
                <a:latin typeface="Times New Roman" pitchFamily="18" charset="0"/>
                <a:cs typeface="Times New Roman" pitchFamily="18" charset="0"/>
              </a:rPr>
              <a:t>Bandhara</a:t>
            </a:r>
            <a:r>
              <a:rPr lang="en-IN" sz="2200" dirty="0">
                <a:latin typeface="Times New Roman" pitchFamily="18" charset="0"/>
                <a:cs typeface="Times New Roman" pitchFamily="18" charset="0"/>
              </a:rPr>
              <a:t> is fixed. </a:t>
            </a:r>
          </a:p>
          <a:p>
            <a:pPr algn="just"/>
            <a:r>
              <a:rPr lang="en-IN" sz="2200" dirty="0">
                <a:latin typeface="Times New Roman" pitchFamily="18" charset="0"/>
                <a:cs typeface="Times New Roman" pitchFamily="18" charset="0"/>
              </a:rPr>
              <a:t>iii. In dry seasons, people living on the downstream side of </a:t>
            </a:r>
            <a:r>
              <a:rPr lang="en-IN" sz="2200" dirty="0" err="1">
                <a:latin typeface="Times New Roman" pitchFamily="18" charset="0"/>
                <a:cs typeface="Times New Roman" pitchFamily="18" charset="0"/>
              </a:rPr>
              <a:t>Bandharas</a:t>
            </a:r>
            <a:r>
              <a:rPr lang="en-IN" sz="2200" dirty="0">
                <a:latin typeface="Times New Roman" pitchFamily="18" charset="0"/>
                <a:cs typeface="Times New Roman" pitchFamily="18" charset="0"/>
              </a:rPr>
              <a:t> may be deprived of water for domestic usage.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142999"/>
          </a:xfrm>
        </p:spPr>
        <p:txBody>
          <a:bodyPr/>
          <a:lstStyle/>
          <a:p>
            <a:pPr algn="l"/>
            <a:r>
              <a:rPr lang="en-IN" dirty="0"/>
              <a:t>1</a:t>
            </a:r>
          </a:p>
        </p:txBody>
      </p:sp>
      <p:pic>
        <p:nvPicPr>
          <p:cNvPr id="4" name="Picture 3" descr="BANNER7672-ATME Logo Banner 1600 x 380.jpg"/>
          <p:cNvPicPr>
            <a:picLocks noChangeAspect="1"/>
          </p:cNvPicPr>
          <p:nvPr/>
        </p:nvPicPr>
        <p:blipFill>
          <a:blip r:embed="rId2" cstate="print"/>
          <a:stretch>
            <a:fillRect/>
          </a:stretch>
        </p:blipFill>
        <p:spPr>
          <a:xfrm>
            <a:off x="1" y="0"/>
            <a:ext cx="3124200" cy="1057260"/>
          </a:xfrm>
          <a:prstGeom prst="rect">
            <a:avLst/>
          </a:prstGeom>
        </p:spPr>
      </p:pic>
      <p:pic>
        <p:nvPicPr>
          <p:cNvPr id="5" name="Picture 4"/>
          <p:cNvPicPr/>
          <p:nvPr/>
        </p:nvPicPr>
        <p:blipFill>
          <a:blip r:embed="rId3" cstate="print"/>
          <a:srcRect/>
          <a:stretch>
            <a:fillRect/>
          </a:stretch>
        </p:blipFill>
        <p:spPr bwMode="auto">
          <a:xfrm>
            <a:off x="8077200" y="0"/>
            <a:ext cx="1066800" cy="1066800"/>
          </a:xfrm>
          <a:prstGeom prst="rect">
            <a:avLst/>
          </a:prstGeom>
          <a:noFill/>
          <a:ln w="9525">
            <a:noFill/>
            <a:miter lim="800000"/>
            <a:headEnd/>
            <a:tailEnd/>
          </a:ln>
        </p:spPr>
      </p:pic>
      <p:pic>
        <p:nvPicPr>
          <p:cNvPr id="6" name="Google Shape;55;p13"/>
          <p:cNvPicPr/>
          <p:nvPr/>
        </p:nvPicPr>
        <p:blipFill>
          <a:blip r:embed="rId4">
            <a:alphaModFix/>
          </a:blip>
          <a:stretch>
            <a:fillRect/>
          </a:stretch>
        </p:blipFill>
        <p:spPr>
          <a:xfrm>
            <a:off x="7315200" y="0"/>
            <a:ext cx="742950" cy="1057260"/>
          </a:xfrm>
          <a:prstGeom prst="rect">
            <a:avLst/>
          </a:prstGeom>
          <a:noFill/>
          <a:ln>
            <a:noFill/>
          </a:ln>
        </p:spPr>
      </p:pic>
      <p:pic>
        <p:nvPicPr>
          <p:cNvPr id="7" name="Picture 6"/>
          <p:cNvPicPr/>
          <p:nvPr/>
        </p:nvPicPr>
        <p:blipFill>
          <a:blip r:embed="rId5">
            <a:extLst>
              <a:ext uri="{28A0092B-C50C-407E-A947-70E740481C1C}">
                <a14:useLocalDpi xmlns:a14="http://schemas.microsoft.com/office/drawing/2010/main" val="0"/>
              </a:ext>
            </a:extLst>
          </a:blip>
          <a:srcRect/>
          <a:stretch>
            <a:fillRect/>
          </a:stretch>
        </p:blipFill>
        <p:spPr bwMode="auto">
          <a:xfrm>
            <a:off x="5791200" y="0"/>
            <a:ext cx="1295400" cy="1011491"/>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142999"/>
          </a:xfrm>
        </p:spPr>
        <p:txBody>
          <a:bodyPr/>
          <a:lstStyle/>
          <a:p>
            <a:pPr algn="l"/>
            <a:r>
              <a:rPr lang="en-IN" dirty="0"/>
              <a:t>1</a:t>
            </a:r>
          </a:p>
        </p:txBody>
      </p:sp>
      <p:pic>
        <p:nvPicPr>
          <p:cNvPr id="4" name="Picture 3" descr="BANNER7672-ATME Logo Banner 1600 x 380.jpg"/>
          <p:cNvPicPr>
            <a:picLocks noChangeAspect="1"/>
          </p:cNvPicPr>
          <p:nvPr/>
        </p:nvPicPr>
        <p:blipFill>
          <a:blip r:embed="rId2" cstate="print"/>
          <a:stretch>
            <a:fillRect/>
          </a:stretch>
        </p:blipFill>
        <p:spPr>
          <a:xfrm>
            <a:off x="1" y="0"/>
            <a:ext cx="3124200" cy="1057260"/>
          </a:xfrm>
          <a:prstGeom prst="rect">
            <a:avLst/>
          </a:prstGeom>
        </p:spPr>
      </p:pic>
      <p:pic>
        <p:nvPicPr>
          <p:cNvPr id="5" name="Picture 4"/>
          <p:cNvPicPr/>
          <p:nvPr/>
        </p:nvPicPr>
        <p:blipFill>
          <a:blip r:embed="rId3" cstate="print"/>
          <a:srcRect/>
          <a:stretch>
            <a:fillRect/>
          </a:stretch>
        </p:blipFill>
        <p:spPr bwMode="auto">
          <a:xfrm>
            <a:off x="8077200" y="0"/>
            <a:ext cx="1066800" cy="1066800"/>
          </a:xfrm>
          <a:prstGeom prst="rect">
            <a:avLst/>
          </a:prstGeom>
          <a:noFill/>
          <a:ln w="9525">
            <a:noFill/>
            <a:miter lim="800000"/>
            <a:headEnd/>
            <a:tailEnd/>
          </a:ln>
        </p:spPr>
      </p:pic>
      <p:pic>
        <p:nvPicPr>
          <p:cNvPr id="6" name="Google Shape;55;p13"/>
          <p:cNvPicPr/>
          <p:nvPr/>
        </p:nvPicPr>
        <p:blipFill>
          <a:blip r:embed="rId4">
            <a:alphaModFix/>
          </a:blip>
          <a:stretch>
            <a:fillRect/>
          </a:stretch>
        </p:blipFill>
        <p:spPr>
          <a:xfrm>
            <a:off x="7315200" y="0"/>
            <a:ext cx="742950" cy="1057260"/>
          </a:xfrm>
          <a:prstGeom prst="rect">
            <a:avLst/>
          </a:prstGeom>
          <a:noFill/>
          <a:ln>
            <a:noFill/>
          </a:ln>
        </p:spPr>
      </p:pic>
      <p:pic>
        <p:nvPicPr>
          <p:cNvPr id="7" name="Picture 6"/>
          <p:cNvPicPr/>
          <p:nvPr/>
        </p:nvPicPr>
        <p:blipFill>
          <a:blip r:embed="rId5">
            <a:extLst>
              <a:ext uri="{28A0092B-C50C-407E-A947-70E740481C1C}">
                <a14:useLocalDpi xmlns:a14="http://schemas.microsoft.com/office/drawing/2010/main" val="0"/>
              </a:ext>
            </a:extLst>
          </a:blip>
          <a:srcRect/>
          <a:stretch>
            <a:fillRect/>
          </a:stretch>
        </p:blipFill>
        <p:spPr bwMode="auto">
          <a:xfrm>
            <a:off x="5791200" y="0"/>
            <a:ext cx="1295400" cy="1011491"/>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142999"/>
          </a:xfrm>
        </p:spPr>
        <p:txBody>
          <a:bodyPr/>
          <a:lstStyle/>
          <a:p>
            <a:pPr algn="l"/>
            <a:r>
              <a:rPr lang="en-IN" dirty="0"/>
              <a:t>1</a:t>
            </a:r>
          </a:p>
        </p:txBody>
      </p:sp>
      <p:pic>
        <p:nvPicPr>
          <p:cNvPr id="4" name="Picture 3" descr="BANNER7672-ATME Logo Banner 1600 x 380.jpg"/>
          <p:cNvPicPr>
            <a:picLocks noChangeAspect="1"/>
          </p:cNvPicPr>
          <p:nvPr/>
        </p:nvPicPr>
        <p:blipFill>
          <a:blip r:embed="rId2" cstate="print"/>
          <a:stretch>
            <a:fillRect/>
          </a:stretch>
        </p:blipFill>
        <p:spPr>
          <a:xfrm>
            <a:off x="1" y="0"/>
            <a:ext cx="3124200" cy="1057260"/>
          </a:xfrm>
          <a:prstGeom prst="rect">
            <a:avLst/>
          </a:prstGeom>
        </p:spPr>
      </p:pic>
      <p:pic>
        <p:nvPicPr>
          <p:cNvPr id="5" name="Picture 4"/>
          <p:cNvPicPr/>
          <p:nvPr/>
        </p:nvPicPr>
        <p:blipFill>
          <a:blip r:embed="rId3" cstate="print"/>
          <a:srcRect/>
          <a:stretch>
            <a:fillRect/>
          </a:stretch>
        </p:blipFill>
        <p:spPr bwMode="auto">
          <a:xfrm>
            <a:off x="8077200" y="0"/>
            <a:ext cx="1066800" cy="1066800"/>
          </a:xfrm>
          <a:prstGeom prst="rect">
            <a:avLst/>
          </a:prstGeom>
          <a:noFill/>
          <a:ln w="9525">
            <a:noFill/>
            <a:miter lim="800000"/>
            <a:headEnd/>
            <a:tailEnd/>
          </a:ln>
        </p:spPr>
      </p:pic>
      <p:pic>
        <p:nvPicPr>
          <p:cNvPr id="6" name="Google Shape;55;p13"/>
          <p:cNvPicPr/>
          <p:nvPr/>
        </p:nvPicPr>
        <p:blipFill>
          <a:blip r:embed="rId4">
            <a:alphaModFix/>
          </a:blip>
          <a:stretch>
            <a:fillRect/>
          </a:stretch>
        </p:blipFill>
        <p:spPr>
          <a:xfrm>
            <a:off x="7315200" y="0"/>
            <a:ext cx="742950" cy="1057260"/>
          </a:xfrm>
          <a:prstGeom prst="rect">
            <a:avLst/>
          </a:prstGeom>
          <a:noFill/>
          <a:ln>
            <a:noFill/>
          </a:ln>
        </p:spPr>
      </p:pic>
      <p:pic>
        <p:nvPicPr>
          <p:cNvPr id="7" name="Picture 6"/>
          <p:cNvPicPr/>
          <p:nvPr/>
        </p:nvPicPr>
        <p:blipFill>
          <a:blip r:embed="rId5">
            <a:extLst>
              <a:ext uri="{28A0092B-C50C-407E-A947-70E740481C1C}">
                <a14:useLocalDpi xmlns:a14="http://schemas.microsoft.com/office/drawing/2010/main" val="0"/>
              </a:ext>
            </a:extLst>
          </a:blip>
          <a:srcRect/>
          <a:stretch>
            <a:fillRect/>
          </a:stretch>
        </p:blipFill>
        <p:spPr bwMode="auto">
          <a:xfrm>
            <a:off x="5791200" y="0"/>
            <a:ext cx="1295400" cy="1011491"/>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142999"/>
          </a:xfrm>
        </p:spPr>
        <p:txBody>
          <a:bodyPr/>
          <a:lstStyle/>
          <a:p>
            <a:pPr algn="l"/>
            <a:r>
              <a:rPr lang="en-IN" dirty="0"/>
              <a:t>1</a:t>
            </a:r>
          </a:p>
        </p:txBody>
      </p:sp>
      <p:sp>
        <p:nvSpPr>
          <p:cNvPr id="3" name="Subtitle 2"/>
          <p:cNvSpPr>
            <a:spLocks noGrp="1"/>
          </p:cNvSpPr>
          <p:nvPr>
            <p:ph type="subTitle" idx="1"/>
          </p:nvPr>
        </p:nvSpPr>
        <p:spPr>
          <a:xfrm>
            <a:off x="304800" y="1295400"/>
            <a:ext cx="8610600" cy="5105400"/>
          </a:xfrm>
        </p:spPr>
        <p:txBody>
          <a:bodyPr>
            <a:normAutofit/>
          </a:bodyPr>
          <a:lstStyle/>
          <a:p>
            <a:pPr algn="just"/>
            <a:endParaRPr lang="en-IN" sz="2400" b="1" dirty="0">
              <a:solidFill>
                <a:schemeClr val="tx1"/>
              </a:solidFill>
              <a:latin typeface="Garamond" pitchFamily="18" charset="0"/>
            </a:endParaRPr>
          </a:p>
          <a:p>
            <a:pPr algn="just"/>
            <a:endParaRPr lang="en-IN" sz="2400" b="1" dirty="0">
              <a:solidFill>
                <a:schemeClr val="tx1"/>
              </a:solidFill>
              <a:latin typeface="Garamond" pitchFamily="18" charset="0"/>
            </a:endParaRPr>
          </a:p>
          <a:p>
            <a:pPr algn="just"/>
            <a:endParaRPr lang="en-IN" sz="2400" b="1" dirty="0">
              <a:solidFill>
                <a:schemeClr val="tx1"/>
              </a:solidFill>
              <a:latin typeface="Garamond" pitchFamily="18" charset="0"/>
            </a:endParaRPr>
          </a:p>
          <a:p>
            <a:pPr algn="just"/>
            <a:r>
              <a:rPr lang="en-IN" sz="2400" b="1" dirty="0">
                <a:solidFill>
                  <a:schemeClr val="tx1"/>
                </a:solidFill>
                <a:latin typeface="Garamond" pitchFamily="18" charset="0"/>
              </a:rPr>
              <a:t>		</a:t>
            </a:r>
            <a:r>
              <a:rPr lang="en-IN" b="1" dirty="0">
                <a:solidFill>
                  <a:srgbClr val="FF0000"/>
                </a:solidFill>
                <a:latin typeface="Garamond" pitchFamily="18" charset="0"/>
              </a:rPr>
              <a:t>Water Requirements of Crops</a:t>
            </a:r>
            <a:endParaRPr lang="en-IN" sz="2400" dirty="0">
              <a:solidFill>
                <a:srgbClr val="FF0000"/>
              </a:solidFill>
              <a:latin typeface="Garamond" pitchFamily="18" charset="0"/>
            </a:endParaRPr>
          </a:p>
          <a:p>
            <a:pPr algn="just"/>
            <a:r>
              <a:rPr lang="en-IN" sz="2400" b="1" dirty="0">
                <a:solidFill>
                  <a:schemeClr val="tx1"/>
                </a:solidFill>
                <a:latin typeface="Garamond" pitchFamily="18" charset="0"/>
              </a:rPr>
              <a:t> </a:t>
            </a:r>
            <a:endParaRPr lang="en-IN" sz="2400" dirty="0">
              <a:solidFill>
                <a:schemeClr val="tx1"/>
              </a:solidFill>
              <a:latin typeface="Garamond" pitchFamily="18" charset="0"/>
            </a:endParaRPr>
          </a:p>
        </p:txBody>
      </p:sp>
      <p:pic>
        <p:nvPicPr>
          <p:cNvPr id="4" name="Picture 3" descr="BANNER7672-ATME Logo Banner 1600 x 380.jpg"/>
          <p:cNvPicPr>
            <a:picLocks noChangeAspect="1"/>
          </p:cNvPicPr>
          <p:nvPr/>
        </p:nvPicPr>
        <p:blipFill>
          <a:blip r:embed="rId2" cstate="print"/>
          <a:stretch>
            <a:fillRect/>
          </a:stretch>
        </p:blipFill>
        <p:spPr>
          <a:xfrm>
            <a:off x="1" y="0"/>
            <a:ext cx="3124200" cy="1057260"/>
          </a:xfrm>
          <a:prstGeom prst="rect">
            <a:avLst/>
          </a:prstGeom>
        </p:spPr>
      </p:pic>
      <p:pic>
        <p:nvPicPr>
          <p:cNvPr id="5" name="Picture 4"/>
          <p:cNvPicPr/>
          <p:nvPr/>
        </p:nvPicPr>
        <p:blipFill>
          <a:blip r:embed="rId3" cstate="print"/>
          <a:srcRect/>
          <a:stretch>
            <a:fillRect/>
          </a:stretch>
        </p:blipFill>
        <p:spPr bwMode="auto">
          <a:xfrm>
            <a:off x="8077200" y="0"/>
            <a:ext cx="1066800" cy="1066800"/>
          </a:xfrm>
          <a:prstGeom prst="rect">
            <a:avLst/>
          </a:prstGeom>
          <a:noFill/>
          <a:ln w="9525">
            <a:noFill/>
            <a:miter lim="800000"/>
            <a:headEnd/>
            <a:tailEnd/>
          </a:ln>
        </p:spPr>
      </p:pic>
      <p:pic>
        <p:nvPicPr>
          <p:cNvPr id="6" name="Google Shape;55;p13"/>
          <p:cNvPicPr/>
          <p:nvPr/>
        </p:nvPicPr>
        <p:blipFill>
          <a:blip r:embed="rId4">
            <a:alphaModFix/>
          </a:blip>
          <a:stretch>
            <a:fillRect/>
          </a:stretch>
        </p:blipFill>
        <p:spPr>
          <a:xfrm>
            <a:off x="7315200" y="0"/>
            <a:ext cx="742950" cy="1057260"/>
          </a:xfrm>
          <a:prstGeom prst="rect">
            <a:avLst/>
          </a:prstGeom>
          <a:noFill/>
          <a:ln>
            <a:noFill/>
          </a:ln>
        </p:spPr>
      </p:pic>
      <p:pic>
        <p:nvPicPr>
          <p:cNvPr id="7" name="Picture 6"/>
          <p:cNvPicPr/>
          <p:nvPr/>
        </p:nvPicPr>
        <p:blipFill>
          <a:blip r:embed="rId5">
            <a:extLst>
              <a:ext uri="{28A0092B-C50C-407E-A947-70E740481C1C}">
                <a14:useLocalDpi xmlns:a14="http://schemas.microsoft.com/office/drawing/2010/main" val="0"/>
              </a:ext>
            </a:extLst>
          </a:blip>
          <a:srcRect/>
          <a:stretch>
            <a:fillRect/>
          </a:stretch>
        </p:blipFill>
        <p:spPr bwMode="auto">
          <a:xfrm>
            <a:off x="5791200" y="0"/>
            <a:ext cx="1295400" cy="1011491"/>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914400"/>
            <a:ext cx="8610600" cy="5105400"/>
          </a:xfrm>
        </p:spPr>
        <p:txBody>
          <a:bodyPr>
            <a:normAutofit/>
          </a:bodyPr>
          <a:lstStyle/>
          <a:p>
            <a:pPr algn="just"/>
            <a:r>
              <a:rPr lang="en-IN" sz="2400" b="1" dirty="0">
                <a:solidFill>
                  <a:schemeClr val="tx1"/>
                </a:solidFill>
                <a:latin typeface="Garamond" pitchFamily="18" charset="0"/>
              </a:rPr>
              <a:t>Water Requirements of Crops</a:t>
            </a:r>
            <a:endParaRPr lang="en-IN" sz="2400" dirty="0">
              <a:solidFill>
                <a:schemeClr val="tx1"/>
              </a:solidFill>
              <a:latin typeface="Garamond" pitchFamily="18" charset="0"/>
            </a:endParaRPr>
          </a:p>
          <a:p>
            <a:pPr algn="just"/>
            <a:r>
              <a:rPr lang="en-IN" sz="2400" b="1" dirty="0">
                <a:solidFill>
                  <a:schemeClr val="tx1"/>
                </a:solidFill>
                <a:latin typeface="Garamond" pitchFamily="18" charset="0"/>
              </a:rPr>
              <a:t> </a:t>
            </a:r>
            <a:endParaRPr lang="en-IN" sz="2400" dirty="0">
              <a:solidFill>
                <a:schemeClr val="tx1"/>
              </a:solidFill>
              <a:latin typeface="Garamond" pitchFamily="18" charset="0"/>
            </a:endParaRPr>
          </a:p>
          <a:p>
            <a:pPr algn="just"/>
            <a:r>
              <a:rPr lang="en-IN" sz="2400" b="1" dirty="0">
                <a:solidFill>
                  <a:schemeClr val="tx1"/>
                </a:solidFill>
                <a:latin typeface="Garamond" pitchFamily="18" charset="0"/>
              </a:rPr>
              <a:t>Soil groups in India</a:t>
            </a:r>
            <a:endParaRPr lang="en-IN" sz="2400" dirty="0">
              <a:solidFill>
                <a:schemeClr val="tx1"/>
              </a:solidFill>
              <a:latin typeface="Garamond" pitchFamily="18" charset="0"/>
            </a:endParaRPr>
          </a:p>
          <a:p>
            <a:pPr algn="just"/>
            <a:r>
              <a:rPr lang="en-IN" sz="2400" dirty="0">
                <a:solidFill>
                  <a:schemeClr val="tx1"/>
                </a:solidFill>
                <a:latin typeface="Garamond" pitchFamily="18" charset="0"/>
              </a:rPr>
              <a:t>The Indian soils may be divided into four major groups’ viz.,</a:t>
            </a:r>
          </a:p>
          <a:p>
            <a:pPr algn="just"/>
            <a:r>
              <a:rPr lang="en-IN" sz="2400" dirty="0">
                <a:solidFill>
                  <a:schemeClr val="tx1"/>
                </a:solidFill>
                <a:latin typeface="Garamond" pitchFamily="18" charset="0"/>
              </a:rPr>
              <a:t> (i) Alluvial soils, </a:t>
            </a:r>
          </a:p>
          <a:p>
            <a:pPr algn="just"/>
            <a:r>
              <a:rPr lang="en-IN" sz="2400" dirty="0">
                <a:solidFill>
                  <a:schemeClr val="tx1"/>
                </a:solidFill>
                <a:latin typeface="Garamond" pitchFamily="18" charset="0"/>
              </a:rPr>
              <a:t>(ii) Black soils, </a:t>
            </a:r>
          </a:p>
          <a:p>
            <a:pPr algn="just"/>
            <a:r>
              <a:rPr lang="en-IN" sz="2400" dirty="0">
                <a:solidFill>
                  <a:schemeClr val="tx1"/>
                </a:solidFill>
                <a:latin typeface="Garamond" pitchFamily="18" charset="0"/>
              </a:rPr>
              <a:t>(iii) Red soils, and </a:t>
            </a:r>
          </a:p>
          <a:p>
            <a:pPr algn="just"/>
            <a:r>
              <a:rPr lang="en-IN" sz="2400" dirty="0">
                <a:solidFill>
                  <a:schemeClr val="tx1"/>
                </a:solidFill>
                <a:latin typeface="Garamond" pitchFamily="18" charset="0"/>
              </a:rPr>
              <a:t>(iv) Laterite soils. </a:t>
            </a:r>
          </a:p>
          <a:p>
            <a:pPr algn="just"/>
            <a:r>
              <a:rPr lang="en-IN" sz="2400" dirty="0">
                <a:solidFill>
                  <a:schemeClr val="tx1"/>
                </a:solidFill>
                <a:latin typeface="Garamond" pitchFamily="18" charset="0"/>
              </a:rPr>
              <a:t>In addition to these four groups there exist another group of soils which includes forest soils, desert soils, and saline and alkali soils.</a:t>
            </a:r>
            <a:endParaRPr lang="en-US" sz="2400" dirty="0">
              <a:solidFill>
                <a:schemeClr val="tx1"/>
              </a:solidFill>
              <a:latin typeface="Garamond" pitchFamily="18" charset="0"/>
              <a:cs typeface="Times New Roman"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142999"/>
          </a:xfrm>
        </p:spPr>
        <p:txBody>
          <a:bodyPr/>
          <a:lstStyle/>
          <a:p>
            <a:pPr algn="l"/>
            <a:r>
              <a:rPr lang="en-IN" dirty="0"/>
              <a:t>1</a:t>
            </a:r>
          </a:p>
        </p:txBody>
      </p:sp>
      <p:sp>
        <p:nvSpPr>
          <p:cNvPr id="3" name="Subtitle 2"/>
          <p:cNvSpPr>
            <a:spLocks noGrp="1"/>
          </p:cNvSpPr>
          <p:nvPr>
            <p:ph type="subTitle" idx="1"/>
          </p:nvPr>
        </p:nvSpPr>
        <p:spPr>
          <a:xfrm>
            <a:off x="304800" y="1295400"/>
            <a:ext cx="8610600" cy="5105400"/>
          </a:xfrm>
        </p:spPr>
        <p:txBody>
          <a:bodyPr>
            <a:normAutofit lnSpcReduction="10000"/>
          </a:bodyPr>
          <a:lstStyle/>
          <a:p>
            <a:pPr algn="just"/>
            <a:r>
              <a:rPr lang="en-IN" sz="2400" b="1" dirty="0">
                <a:solidFill>
                  <a:schemeClr val="tx1"/>
                </a:solidFill>
                <a:latin typeface="Garamond" pitchFamily="18" charset="0"/>
              </a:rPr>
              <a:t>Duty, delta and base period</a:t>
            </a:r>
            <a:endParaRPr lang="en-IN" sz="2400" dirty="0">
              <a:solidFill>
                <a:schemeClr val="tx1"/>
              </a:solidFill>
              <a:latin typeface="Garamond" pitchFamily="18" charset="0"/>
            </a:endParaRPr>
          </a:p>
          <a:p>
            <a:pPr algn="just"/>
            <a:r>
              <a:rPr lang="en-IN" sz="2400" b="1" dirty="0">
                <a:solidFill>
                  <a:schemeClr val="tx1"/>
                </a:solidFill>
                <a:latin typeface="Garamond" pitchFamily="18" charset="0"/>
              </a:rPr>
              <a:t>Duty of Water: </a:t>
            </a:r>
            <a:r>
              <a:rPr lang="en-IN" sz="2400" dirty="0">
                <a:solidFill>
                  <a:schemeClr val="tx1"/>
                </a:solidFill>
                <a:latin typeface="Garamond" pitchFamily="18" charset="0"/>
              </a:rPr>
              <a:t>Duty represents the irrigating capacity of a unit of water.</a:t>
            </a:r>
          </a:p>
          <a:p>
            <a:pPr algn="just"/>
            <a:r>
              <a:rPr lang="en-IN" sz="2400" dirty="0">
                <a:solidFill>
                  <a:schemeClr val="tx1"/>
                </a:solidFill>
                <a:latin typeface="Garamond" pitchFamily="18" charset="0"/>
              </a:rPr>
              <a:t>It is usually defined as the area of land in hectares which can be irrigated to grow a crop of one cumec of water is continuously supplied for the entire period of the crop.</a:t>
            </a:r>
          </a:p>
          <a:p>
            <a:pPr algn="just"/>
            <a:r>
              <a:rPr lang="en-IN" sz="2400" dirty="0">
                <a:solidFill>
                  <a:schemeClr val="tx1"/>
                </a:solidFill>
                <a:latin typeface="Garamond" pitchFamily="18" charset="0"/>
              </a:rPr>
              <a:t>Example: If 5100 hectares of land can be irrigated for growing a crop with a available discharge of 3 cumec continuously for the entire crop period, then the duty of water for this crop = 5100/3 = 1700 hectares/cumec.</a:t>
            </a:r>
          </a:p>
          <a:p>
            <a:pPr algn="just"/>
            <a:r>
              <a:rPr lang="en-IN" sz="2400" dirty="0">
                <a:solidFill>
                  <a:schemeClr val="tx1"/>
                </a:solidFill>
                <a:latin typeface="Garamond" pitchFamily="18" charset="0"/>
              </a:rPr>
              <a:t>Different crops require different amounts of water before their harvesting and hence duty of water varies with the crops. Duty of water is said to be high, if the area of land irrigated per cumec is large.</a:t>
            </a:r>
          </a:p>
          <a:p>
            <a:pPr algn="just"/>
            <a:r>
              <a:rPr lang="en-IN" sz="2400" dirty="0">
                <a:solidFill>
                  <a:schemeClr val="tx1"/>
                </a:solidFill>
                <a:latin typeface="Garamond" pitchFamily="18" charset="0"/>
              </a:rPr>
              <a:t> </a:t>
            </a:r>
          </a:p>
        </p:txBody>
      </p:sp>
      <p:pic>
        <p:nvPicPr>
          <p:cNvPr id="4" name="Picture 3" descr="BANNER7672-ATME Logo Banner 1600 x 380.jpg"/>
          <p:cNvPicPr>
            <a:picLocks noChangeAspect="1"/>
          </p:cNvPicPr>
          <p:nvPr/>
        </p:nvPicPr>
        <p:blipFill>
          <a:blip r:embed="rId2" cstate="print"/>
          <a:stretch>
            <a:fillRect/>
          </a:stretch>
        </p:blipFill>
        <p:spPr>
          <a:xfrm>
            <a:off x="1" y="0"/>
            <a:ext cx="3124200" cy="1057260"/>
          </a:xfrm>
          <a:prstGeom prst="rect">
            <a:avLst/>
          </a:prstGeom>
        </p:spPr>
      </p:pic>
      <p:pic>
        <p:nvPicPr>
          <p:cNvPr id="5" name="Picture 4"/>
          <p:cNvPicPr/>
          <p:nvPr/>
        </p:nvPicPr>
        <p:blipFill>
          <a:blip r:embed="rId3" cstate="print"/>
          <a:srcRect/>
          <a:stretch>
            <a:fillRect/>
          </a:stretch>
        </p:blipFill>
        <p:spPr bwMode="auto">
          <a:xfrm>
            <a:off x="8077200" y="0"/>
            <a:ext cx="1066800" cy="1066800"/>
          </a:xfrm>
          <a:prstGeom prst="rect">
            <a:avLst/>
          </a:prstGeom>
          <a:noFill/>
          <a:ln w="9525">
            <a:noFill/>
            <a:miter lim="800000"/>
            <a:headEnd/>
            <a:tailEnd/>
          </a:ln>
        </p:spPr>
      </p:pic>
      <p:pic>
        <p:nvPicPr>
          <p:cNvPr id="6" name="Google Shape;55;p13"/>
          <p:cNvPicPr/>
          <p:nvPr/>
        </p:nvPicPr>
        <p:blipFill>
          <a:blip r:embed="rId4">
            <a:alphaModFix/>
          </a:blip>
          <a:stretch>
            <a:fillRect/>
          </a:stretch>
        </p:blipFill>
        <p:spPr>
          <a:xfrm>
            <a:off x="7315200" y="0"/>
            <a:ext cx="742950" cy="1057260"/>
          </a:xfrm>
          <a:prstGeom prst="rect">
            <a:avLst/>
          </a:prstGeom>
          <a:noFill/>
          <a:ln>
            <a:noFill/>
          </a:ln>
        </p:spPr>
      </p:pic>
      <p:pic>
        <p:nvPicPr>
          <p:cNvPr id="7" name="Picture 6"/>
          <p:cNvPicPr/>
          <p:nvPr/>
        </p:nvPicPr>
        <p:blipFill>
          <a:blip r:embed="rId5">
            <a:extLst>
              <a:ext uri="{28A0092B-C50C-407E-A947-70E740481C1C}">
                <a14:useLocalDpi xmlns:a14="http://schemas.microsoft.com/office/drawing/2010/main" val="0"/>
              </a:ext>
            </a:extLst>
          </a:blip>
          <a:srcRect/>
          <a:stretch>
            <a:fillRect/>
          </a:stretch>
        </p:blipFill>
        <p:spPr bwMode="auto">
          <a:xfrm>
            <a:off x="5791200" y="0"/>
            <a:ext cx="1295400" cy="1011491"/>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142999"/>
          </a:xfrm>
        </p:spPr>
        <p:txBody>
          <a:bodyPr/>
          <a:lstStyle/>
          <a:p>
            <a:pPr algn="l"/>
            <a:r>
              <a:rPr lang="en-IN" dirty="0"/>
              <a:t>1</a:t>
            </a:r>
          </a:p>
        </p:txBody>
      </p:sp>
      <p:sp>
        <p:nvSpPr>
          <p:cNvPr id="3" name="Subtitle 2"/>
          <p:cNvSpPr>
            <a:spLocks noGrp="1"/>
          </p:cNvSpPr>
          <p:nvPr>
            <p:ph type="subTitle" idx="1"/>
          </p:nvPr>
        </p:nvSpPr>
        <p:spPr>
          <a:xfrm>
            <a:off x="304800" y="1295400"/>
            <a:ext cx="8610600" cy="5105400"/>
          </a:xfrm>
        </p:spPr>
        <p:txBody>
          <a:bodyPr>
            <a:normAutofit/>
          </a:bodyPr>
          <a:lstStyle/>
          <a:p>
            <a:pPr algn="just"/>
            <a:r>
              <a:rPr lang="en-IN" sz="2400" b="1" dirty="0">
                <a:solidFill>
                  <a:schemeClr val="tx1"/>
                </a:solidFill>
                <a:latin typeface="Garamond" pitchFamily="18" charset="0"/>
              </a:rPr>
              <a:t>Delta: </a:t>
            </a:r>
            <a:r>
              <a:rPr lang="en-IN" sz="2400" dirty="0">
                <a:solidFill>
                  <a:schemeClr val="tx1"/>
                </a:solidFill>
                <a:latin typeface="Garamond" pitchFamily="18" charset="0"/>
              </a:rPr>
              <a:t>It is the total depth of water required by a crop during the entire crop period and is denoted as ‘Δ’</a:t>
            </a:r>
          </a:p>
          <a:p>
            <a:pPr algn="just"/>
            <a:r>
              <a:rPr lang="en-IN" sz="2400" dirty="0">
                <a:solidFill>
                  <a:schemeClr val="tx1"/>
                </a:solidFill>
                <a:latin typeface="Garamond" pitchFamily="18" charset="0"/>
              </a:rPr>
              <a:t>Example: A crop require 12 watering at an interval of 10 days and depth of water required in each watering is 10cms, the delta for the crop is 12x10cms=120cms=1.2m</a:t>
            </a:r>
          </a:p>
          <a:p>
            <a:pPr algn="just"/>
            <a:r>
              <a:rPr lang="en-IN" sz="2400" dirty="0">
                <a:solidFill>
                  <a:schemeClr val="tx1"/>
                </a:solidFill>
                <a:latin typeface="Garamond" pitchFamily="18" charset="0"/>
              </a:rPr>
              <a:t>If the crop is grown in an area of ‘A’ hectares, then the total quantity of water required is = 1.2 x A hectares-meter in a period of 120 days.</a:t>
            </a:r>
          </a:p>
          <a:p>
            <a:pPr algn="just"/>
            <a:r>
              <a:rPr lang="en-IN" sz="2400" b="1" dirty="0">
                <a:solidFill>
                  <a:schemeClr val="tx1"/>
                </a:solidFill>
                <a:latin typeface="Garamond" pitchFamily="18" charset="0"/>
              </a:rPr>
              <a:t> </a:t>
            </a:r>
            <a:endParaRPr lang="en-IN" sz="2400" dirty="0">
              <a:solidFill>
                <a:schemeClr val="tx1"/>
              </a:solidFill>
              <a:latin typeface="Garamond" pitchFamily="18" charset="0"/>
            </a:endParaRPr>
          </a:p>
        </p:txBody>
      </p:sp>
      <p:pic>
        <p:nvPicPr>
          <p:cNvPr id="4" name="Picture 3" descr="BANNER7672-ATME Logo Banner 1600 x 380.jpg"/>
          <p:cNvPicPr>
            <a:picLocks noChangeAspect="1"/>
          </p:cNvPicPr>
          <p:nvPr/>
        </p:nvPicPr>
        <p:blipFill>
          <a:blip r:embed="rId2" cstate="print"/>
          <a:stretch>
            <a:fillRect/>
          </a:stretch>
        </p:blipFill>
        <p:spPr>
          <a:xfrm>
            <a:off x="1" y="0"/>
            <a:ext cx="3124200" cy="1057260"/>
          </a:xfrm>
          <a:prstGeom prst="rect">
            <a:avLst/>
          </a:prstGeom>
        </p:spPr>
      </p:pic>
      <p:pic>
        <p:nvPicPr>
          <p:cNvPr id="5" name="Picture 4"/>
          <p:cNvPicPr/>
          <p:nvPr/>
        </p:nvPicPr>
        <p:blipFill>
          <a:blip r:embed="rId3" cstate="print"/>
          <a:srcRect/>
          <a:stretch>
            <a:fillRect/>
          </a:stretch>
        </p:blipFill>
        <p:spPr bwMode="auto">
          <a:xfrm>
            <a:off x="8077200" y="0"/>
            <a:ext cx="1066800" cy="1066800"/>
          </a:xfrm>
          <a:prstGeom prst="rect">
            <a:avLst/>
          </a:prstGeom>
          <a:noFill/>
          <a:ln w="9525">
            <a:noFill/>
            <a:miter lim="800000"/>
            <a:headEnd/>
            <a:tailEnd/>
          </a:ln>
        </p:spPr>
      </p:pic>
      <p:pic>
        <p:nvPicPr>
          <p:cNvPr id="6" name="Google Shape;55;p13"/>
          <p:cNvPicPr/>
          <p:nvPr/>
        </p:nvPicPr>
        <p:blipFill>
          <a:blip r:embed="rId4">
            <a:alphaModFix/>
          </a:blip>
          <a:stretch>
            <a:fillRect/>
          </a:stretch>
        </p:blipFill>
        <p:spPr>
          <a:xfrm>
            <a:off x="7315200" y="0"/>
            <a:ext cx="742950" cy="1057260"/>
          </a:xfrm>
          <a:prstGeom prst="rect">
            <a:avLst/>
          </a:prstGeom>
          <a:noFill/>
          <a:ln>
            <a:noFill/>
          </a:ln>
        </p:spPr>
      </p:pic>
      <p:pic>
        <p:nvPicPr>
          <p:cNvPr id="7" name="Picture 6"/>
          <p:cNvPicPr/>
          <p:nvPr/>
        </p:nvPicPr>
        <p:blipFill>
          <a:blip r:embed="rId5">
            <a:extLst>
              <a:ext uri="{28A0092B-C50C-407E-A947-70E740481C1C}">
                <a14:useLocalDpi xmlns:a14="http://schemas.microsoft.com/office/drawing/2010/main" val="0"/>
              </a:ext>
            </a:extLst>
          </a:blip>
          <a:srcRect/>
          <a:stretch>
            <a:fillRect/>
          </a:stretch>
        </p:blipFill>
        <p:spPr bwMode="auto">
          <a:xfrm>
            <a:off x="5791200" y="0"/>
            <a:ext cx="1295400" cy="1011491"/>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142999"/>
          </a:xfrm>
        </p:spPr>
        <p:txBody>
          <a:bodyPr/>
          <a:lstStyle/>
          <a:p>
            <a:pPr algn="l"/>
            <a:r>
              <a:rPr lang="en-IN" dirty="0"/>
              <a:t>1</a:t>
            </a:r>
          </a:p>
        </p:txBody>
      </p:sp>
      <p:sp>
        <p:nvSpPr>
          <p:cNvPr id="3" name="Subtitle 2"/>
          <p:cNvSpPr>
            <a:spLocks noGrp="1"/>
          </p:cNvSpPr>
          <p:nvPr>
            <p:ph type="subTitle" idx="1"/>
          </p:nvPr>
        </p:nvSpPr>
        <p:spPr>
          <a:xfrm>
            <a:off x="304800" y="1295400"/>
            <a:ext cx="8610600" cy="5105400"/>
          </a:xfrm>
        </p:spPr>
        <p:txBody>
          <a:bodyPr>
            <a:normAutofit/>
          </a:bodyPr>
          <a:lstStyle/>
          <a:p>
            <a:pPr algn="just"/>
            <a:r>
              <a:rPr lang="en-IN" sz="2400" b="1" dirty="0">
                <a:solidFill>
                  <a:schemeClr val="tx1"/>
                </a:solidFill>
                <a:latin typeface="Garamond" pitchFamily="18" charset="0"/>
              </a:rPr>
              <a:t>Base period:</a:t>
            </a:r>
            <a:r>
              <a:rPr lang="en-IN" sz="2400" dirty="0">
                <a:solidFill>
                  <a:schemeClr val="tx1"/>
                </a:solidFill>
                <a:latin typeface="Garamond" pitchFamily="18" charset="0"/>
              </a:rPr>
              <a:t> It refers to the whole period of cultivation from the time when irrigation water is first applied for preparation of the ground for planting the crop to its last watering before harvesting.</a:t>
            </a:r>
          </a:p>
          <a:p>
            <a:pPr algn="just"/>
            <a:r>
              <a:rPr lang="en-IN" sz="2400" dirty="0">
                <a:solidFill>
                  <a:schemeClr val="tx1"/>
                </a:solidFill>
                <a:latin typeface="Garamond" pitchFamily="18" charset="0"/>
              </a:rPr>
              <a:t> </a:t>
            </a:r>
          </a:p>
          <a:p>
            <a:pPr algn="just"/>
            <a:r>
              <a:rPr lang="en-IN" sz="2400" b="1" dirty="0">
                <a:solidFill>
                  <a:schemeClr val="tx1"/>
                </a:solidFill>
                <a:latin typeface="Garamond" pitchFamily="18" charset="0"/>
              </a:rPr>
              <a:t>Crop Period:</a:t>
            </a:r>
            <a:r>
              <a:rPr lang="en-IN" sz="2400" dirty="0">
                <a:solidFill>
                  <a:schemeClr val="tx1"/>
                </a:solidFill>
                <a:latin typeface="Garamond" pitchFamily="18" charset="0"/>
              </a:rPr>
              <a:t> It is the time in days that a crop takes from the instant of its sowing to that of its harvesting.</a:t>
            </a:r>
          </a:p>
          <a:p>
            <a:pPr algn="just"/>
            <a:r>
              <a:rPr lang="en-IN" sz="2400" dirty="0">
                <a:solidFill>
                  <a:schemeClr val="tx1"/>
                </a:solidFill>
                <a:latin typeface="Garamond" pitchFamily="18" charset="0"/>
              </a:rPr>
              <a:t> </a:t>
            </a:r>
          </a:p>
        </p:txBody>
      </p:sp>
      <p:pic>
        <p:nvPicPr>
          <p:cNvPr id="4" name="Picture 3" descr="BANNER7672-ATME Logo Banner 1600 x 380.jpg"/>
          <p:cNvPicPr>
            <a:picLocks noChangeAspect="1"/>
          </p:cNvPicPr>
          <p:nvPr/>
        </p:nvPicPr>
        <p:blipFill>
          <a:blip r:embed="rId2" cstate="print"/>
          <a:stretch>
            <a:fillRect/>
          </a:stretch>
        </p:blipFill>
        <p:spPr>
          <a:xfrm>
            <a:off x="1" y="0"/>
            <a:ext cx="3124200" cy="1057260"/>
          </a:xfrm>
          <a:prstGeom prst="rect">
            <a:avLst/>
          </a:prstGeom>
        </p:spPr>
      </p:pic>
      <p:pic>
        <p:nvPicPr>
          <p:cNvPr id="5" name="Picture 4"/>
          <p:cNvPicPr/>
          <p:nvPr/>
        </p:nvPicPr>
        <p:blipFill>
          <a:blip r:embed="rId3" cstate="print"/>
          <a:srcRect/>
          <a:stretch>
            <a:fillRect/>
          </a:stretch>
        </p:blipFill>
        <p:spPr bwMode="auto">
          <a:xfrm>
            <a:off x="8077200" y="0"/>
            <a:ext cx="1066800" cy="1066800"/>
          </a:xfrm>
          <a:prstGeom prst="rect">
            <a:avLst/>
          </a:prstGeom>
          <a:noFill/>
          <a:ln w="9525">
            <a:noFill/>
            <a:miter lim="800000"/>
            <a:headEnd/>
            <a:tailEnd/>
          </a:ln>
        </p:spPr>
      </p:pic>
      <p:pic>
        <p:nvPicPr>
          <p:cNvPr id="6" name="Google Shape;55;p13"/>
          <p:cNvPicPr/>
          <p:nvPr/>
        </p:nvPicPr>
        <p:blipFill>
          <a:blip r:embed="rId4">
            <a:alphaModFix/>
          </a:blip>
          <a:stretch>
            <a:fillRect/>
          </a:stretch>
        </p:blipFill>
        <p:spPr>
          <a:xfrm>
            <a:off x="7315200" y="0"/>
            <a:ext cx="742950" cy="1057260"/>
          </a:xfrm>
          <a:prstGeom prst="rect">
            <a:avLst/>
          </a:prstGeom>
          <a:noFill/>
          <a:ln>
            <a:noFill/>
          </a:ln>
        </p:spPr>
      </p:pic>
      <p:pic>
        <p:nvPicPr>
          <p:cNvPr id="7" name="Picture 6"/>
          <p:cNvPicPr/>
          <p:nvPr/>
        </p:nvPicPr>
        <p:blipFill>
          <a:blip r:embed="rId5">
            <a:extLst>
              <a:ext uri="{28A0092B-C50C-407E-A947-70E740481C1C}">
                <a14:useLocalDpi xmlns:a14="http://schemas.microsoft.com/office/drawing/2010/main" val="0"/>
              </a:ext>
            </a:extLst>
          </a:blip>
          <a:srcRect/>
          <a:stretch>
            <a:fillRect/>
          </a:stretch>
        </p:blipFill>
        <p:spPr bwMode="auto">
          <a:xfrm>
            <a:off x="5791200" y="0"/>
            <a:ext cx="1295400" cy="1011491"/>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142999"/>
          </a:xfrm>
        </p:spPr>
        <p:txBody>
          <a:bodyPr/>
          <a:lstStyle/>
          <a:p>
            <a:pPr algn="l"/>
            <a:r>
              <a:rPr lang="en-IN" dirty="0"/>
              <a:t>1</a:t>
            </a:r>
          </a:p>
        </p:txBody>
      </p:sp>
      <p:sp>
        <p:nvSpPr>
          <p:cNvPr id="3" name="Subtitle 2"/>
          <p:cNvSpPr>
            <a:spLocks noGrp="1"/>
          </p:cNvSpPr>
          <p:nvPr>
            <p:ph type="subTitle" idx="1"/>
          </p:nvPr>
        </p:nvSpPr>
        <p:spPr>
          <a:xfrm>
            <a:off x="304800" y="1295400"/>
            <a:ext cx="8610600" cy="5105400"/>
          </a:xfrm>
        </p:spPr>
        <p:txBody>
          <a:bodyPr>
            <a:normAutofit/>
          </a:bodyPr>
          <a:lstStyle/>
          <a:p>
            <a:pPr algn="just"/>
            <a:r>
              <a:rPr lang="en-IN" sz="2400" b="1" dirty="0">
                <a:solidFill>
                  <a:schemeClr val="tx1"/>
                </a:solidFill>
                <a:latin typeface="Garamond" pitchFamily="18" charset="0"/>
              </a:rPr>
              <a:t>Gross command area:</a:t>
            </a:r>
            <a:r>
              <a:rPr lang="en-IN" sz="2400" dirty="0">
                <a:solidFill>
                  <a:schemeClr val="tx1"/>
                </a:solidFill>
                <a:latin typeface="Garamond" pitchFamily="18" charset="0"/>
              </a:rPr>
              <a:t> It is the total area laying between the drainage boundaries which can be commanded or irrigated by a canal system.</a:t>
            </a:r>
          </a:p>
          <a:p>
            <a:pPr algn="just"/>
            <a:r>
              <a:rPr lang="en-IN" sz="2400" dirty="0">
                <a:solidFill>
                  <a:schemeClr val="tx1"/>
                </a:solidFill>
                <a:latin typeface="Garamond" pitchFamily="18" charset="0"/>
              </a:rPr>
              <a:t> </a:t>
            </a:r>
          </a:p>
          <a:p>
            <a:pPr algn="just"/>
            <a:r>
              <a:rPr lang="en-IN" sz="2400" b="1" dirty="0">
                <a:solidFill>
                  <a:schemeClr val="tx1"/>
                </a:solidFill>
                <a:latin typeface="Garamond" pitchFamily="18" charset="0"/>
              </a:rPr>
              <a:t>Culturable command area:</a:t>
            </a:r>
            <a:r>
              <a:rPr lang="en-IN" sz="2400" dirty="0">
                <a:solidFill>
                  <a:schemeClr val="tx1"/>
                </a:solidFill>
                <a:latin typeface="Garamond" pitchFamily="18" charset="0"/>
              </a:rPr>
              <a:t> Gross command area may also contain villages, ponds, barrel lands, alkaline lands etc., and such areas are turned as unculturable area. The remaining area on which crops can be grown satisfactory is known as culturable command area.</a:t>
            </a:r>
          </a:p>
        </p:txBody>
      </p:sp>
      <p:pic>
        <p:nvPicPr>
          <p:cNvPr id="4" name="Picture 3" descr="BANNER7672-ATME Logo Banner 1600 x 380.jpg"/>
          <p:cNvPicPr>
            <a:picLocks noChangeAspect="1"/>
          </p:cNvPicPr>
          <p:nvPr/>
        </p:nvPicPr>
        <p:blipFill>
          <a:blip r:embed="rId2" cstate="print"/>
          <a:stretch>
            <a:fillRect/>
          </a:stretch>
        </p:blipFill>
        <p:spPr>
          <a:xfrm>
            <a:off x="1" y="0"/>
            <a:ext cx="3124200" cy="1057260"/>
          </a:xfrm>
          <a:prstGeom prst="rect">
            <a:avLst/>
          </a:prstGeom>
        </p:spPr>
      </p:pic>
      <p:pic>
        <p:nvPicPr>
          <p:cNvPr id="5" name="Picture 4"/>
          <p:cNvPicPr/>
          <p:nvPr/>
        </p:nvPicPr>
        <p:blipFill>
          <a:blip r:embed="rId3" cstate="print"/>
          <a:srcRect/>
          <a:stretch>
            <a:fillRect/>
          </a:stretch>
        </p:blipFill>
        <p:spPr bwMode="auto">
          <a:xfrm>
            <a:off x="8077200" y="0"/>
            <a:ext cx="1066800" cy="1066800"/>
          </a:xfrm>
          <a:prstGeom prst="rect">
            <a:avLst/>
          </a:prstGeom>
          <a:noFill/>
          <a:ln w="9525">
            <a:noFill/>
            <a:miter lim="800000"/>
            <a:headEnd/>
            <a:tailEnd/>
          </a:ln>
        </p:spPr>
      </p:pic>
      <p:pic>
        <p:nvPicPr>
          <p:cNvPr id="6" name="Google Shape;55;p13"/>
          <p:cNvPicPr/>
          <p:nvPr/>
        </p:nvPicPr>
        <p:blipFill>
          <a:blip r:embed="rId4">
            <a:alphaModFix/>
          </a:blip>
          <a:stretch>
            <a:fillRect/>
          </a:stretch>
        </p:blipFill>
        <p:spPr>
          <a:xfrm>
            <a:off x="7315200" y="0"/>
            <a:ext cx="742950" cy="1057260"/>
          </a:xfrm>
          <a:prstGeom prst="rect">
            <a:avLst/>
          </a:prstGeom>
          <a:noFill/>
          <a:ln>
            <a:noFill/>
          </a:ln>
        </p:spPr>
      </p:pic>
      <p:pic>
        <p:nvPicPr>
          <p:cNvPr id="7" name="Picture 6"/>
          <p:cNvPicPr/>
          <p:nvPr/>
        </p:nvPicPr>
        <p:blipFill>
          <a:blip r:embed="rId5">
            <a:extLst>
              <a:ext uri="{28A0092B-C50C-407E-A947-70E740481C1C}">
                <a14:useLocalDpi xmlns:a14="http://schemas.microsoft.com/office/drawing/2010/main" val="0"/>
              </a:ext>
            </a:extLst>
          </a:blip>
          <a:srcRect/>
          <a:stretch>
            <a:fillRect/>
          </a:stretch>
        </p:blipFill>
        <p:spPr bwMode="auto">
          <a:xfrm>
            <a:off x="5791200" y="0"/>
            <a:ext cx="1295400" cy="1011491"/>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142999"/>
          </a:xfrm>
        </p:spPr>
        <p:txBody>
          <a:bodyPr/>
          <a:lstStyle/>
          <a:p>
            <a:pPr algn="l"/>
            <a:r>
              <a:rPr lang="en-IN" dirty="0"/>
              <a:t>1</a:t>
            </a:r>
          </a:p>
        </p:txBody>
      </p:sp>
      <p:sp>
        <p:nvSpPr>
          <p:cNvPr id="3" name="Subtitle 2"/>
          <p:cNvSpPr>
            <a:spLocks noGrp="1"/>
          </p:cNvSpPr>
          <p:nvPr>
            <p:ph type="subTitle" idx="1"/>
          </p:nvPr>
        </p:nvSpPr>
        <p:spPr>
          <a:xfrm>
            <a:off x="304800" y="1295400"/>
            <a:ext cx="8610600" cy="5105400"/>
          </a:xfrm>
        </p:spPr>
        <p:txBody>
          <a:bodyPr>
            <a:normAutofit/>
          </a:bodyPr>
          <a:lstStyle/>
          <a:p>
            <a:pPr algn="just"/>
            <a:r>
              <a:rPr lang="en-IN" sz="2400" b="1" dirty="0">
                <a:solidFill>
                  <a:schemeClr val="tx1"/>
                </a:solidFill>
                <a:latin typeface="Garamond" pitchFamily="18" charset="0"/>
              </a:rPr>
              <a:t>Crop seasons of India:</a:t>
            </a:r>
            <a:endParaRPr lang="en-IN" sz="2400" dirty="0">
              <a:solidFill>
                <a:schemeClr val="tx1"/>
              </a:solidFill>
              <a:latin typeface="Garamond" pitchFamily="18" charset="0"/>
            </a:endParaRPr>
          </a:p>
          <a:p>
            <a:pPr algn="just"/>
            <a:r>
              <a:rPr lang="en-IN" sz="2400" dirty="0">
                <a:solidFill>
                  <a:schemeClr val="tx1"/>
                </a:solidFill>
                <a:latin typeface="Garamond" pitchFamily="18" charset="0"/>
              </a:rPr>
              <a:t>Sowing of crops in irrigation of crops in India is usually done in 2 seasons, known as Crop seasons. They are</a:t>
            </a:r>
          </a:p>
          <a:p>
            <a:pPr algn="just"/>
            <a:r>
              <a:rPr lang="en-IN" sz="2400" dirty="0">
                <a:solidFill>
                  <a:schemeClr val="tx1"/>
                </a:solidFill>
                <a:latin typeface="Garamond" pitchFamily="18" charset="0"/>
              </a:rPr>
              <a:t>1. Kharif season</a:t>
            </a:r>
          </a:p>
          <a:p>
            <a:pPr algn="just"/>
            <a:r>
              <a:rPr lang="en-IN" sz="2400" dirty="0">
                <a:solidFill>
                  <a:schemeClr val="tx1"/>
                </a:solidFill>
                <a:latin typeface="Garamond" pitchFamily="18" charset="0"/>
              </a:rPr>
              <a:t>2. Rabi season</a:t>
            </a:r>
          </a:p>
        </p:txBody>
      </p:sp>
      <p:pic>
        <p:nvPicPr>
          <p:cNvPr id="4" name="Picture 3" descr="BANNER7672-ATME Logo Banner 1600 x 380.jpg"/>
          <p:cNvPicPr>
            <a:picLocks noChangeAspect="1"/>
          </p:cNvPicPr>
          <p:nvPr/>
        </p:nvPicPr>
        <p:blipFill>
          <a:blip r:embed="rId2" cstate="print"/>
          <a:stretch>
            <a:fillRect/>
          </a:stretch>
        </p:blipFill>
        <p:spPr>
          <a:xfrm>
            <a:off x="1" y="0"/>
            <a:ext cx="3124200" cy="1057260"/>
          </a:xfrm>
          <a:prstGeom prst="rect">
            <a:avLst/>
          </a:prstGeom>
        </p:spPr>
      </p:pic>
      <p:pic>
        <p:nvPicPr>
          <p:cNvPr id="5" name="Picture 4"/>
          <p:cNvPicPr/>
          <p:nvPr/>
        </p:nvPicPr>
        <p:blipFill>
          <a:blip r:embed="rId3" cstate="print"/>
          <a:srcRect/>
          <a:stretch>
            <a:fillRect/>
          </a:stretch>
        </p:blipFill>
        <p:spPr bwMode="auto">
          <a:xfrm>
            <a:off x="8077200" y="0"/>
            <a:ext cx="1066800" cy="1066800"/>
          </a:xfrm>
          <a:prstGeom prst="rect">
            <a:avLst/>
          </a:prstGeom>
          <a:noFill/>
          <a:ln w="9525">
            <a:noFill/>
            <a:miter lim="800000"/>
            <a:headEnd/>
            <a:tailEnd/>
          </a:ln>
        </p:spPr>
      </p:pic>
      <p:pic>
        <p:nvPicPr>
          <p:cNvPr id="6" name="Google Shape;55;p13"/>
          <p:cNvPicPr/>
          <p:nvPr/>
        </p:nvPicPr>
        <p:blipFill>
          <a:blip r:embed="rId4">
            <a:alphaModFix/>
          </a:blip>
          <a:stretch>
            <a:fillRect/>
          </a:stretch>
        </p:blipFill>
        <p:spPr>
          <a:xfrm>
            <a:off x="7315200" y="0"/>
            <a:ext cx="742950" cy="1057260"/>
          </a:xfrm>
          <a:prstGeom prst="rect">
            <a:avLst/>
          </a:prstGeom>
          <a:noFill/>
          <a:ln>
            <a:noFill/>
          </a:ln>
        </p:spPr>
      </p:pic>
      <p:pic>
        <p:nvPicPr>
          <p:cNvPr id="7" name="Picture 6"/>
          <p:cNvPicPr/>
          <p:nvPr/>
        </p:nvPicPr>
        <p:blipFill>
          <a:blip r:embed="rId5">
            <a:extLst>
              <a:ext uri="{28A0092B-C50C-407E-A947-70E740481C1C}">
                <a14:useLocalDpi xmlns:a14="http://schemas.microsoft.com/office/drawing/2010/main" val="0"/>
              </a:ext>
            </a:extLst>
          </a:blip>
          <a:srcRect/>
          <a:stretch>
            <a:fillRect/>
          </a:stretch>
        </p:blipFill>
        <p:spPr bwMode="auto">
          <a:xfrm>
            <a:off x="5791200" y="0"/>
            <a:ext cx="1295400" cy="1011491"/>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142999"/>
          </a:xfrm>
        </p:spPr>
        <p:txBody>
          <a:bodyPr/>
          <a:lstStyle/>
          <a:p>
            <a:pPr algn="l"/>
            <a:r>
              <a:rPr lang="en-IN" dirty="0"/>
              <a:t>1</a:t>
            </a:r>
          </a:p>
        </p:txBody>
      </p:sp>
      <p:sp>
        <p:nvSpPr>
          <p:cNvPr id="3" name="Subtitle 2"/>
          <p:cNvSpPr>
            <a:spLocks noGrp="1"/>
          </p:cNvSpPr>
          <p:nvPr>
            <p:ph type="subTitle" idx="1"/>
          </p:nvPr>
        </p:nvSpPr>
        <p:spPr>
          <a:xfrm>
            <a:off x="304800" y="1295400"/>
            <a:ext cx="8610600" cy="5105400"/>
          </a:xfrm>
        </p:spPr>
        <p:txBody>
          <a:bodyPr>
            <a:normAutofit/>
          </a:bodyPr>
          <a:lstStyle/>
          <a:p>
            <a:pPr algn="just"/>
            <a:r>
              <a:rPr lang="en-IN" sz="2400" dirty="0">
                <a:solidFill>
                  <a:schemeClr val="tx1"/>
                </a:solidFill>
                <a:latin typeface="Garamond" pitchFamily="18" charset="0"/>
              </a:rPr>
              <a:t>Kharif season begins with the onset of south west monsoons sowing of crops in Kharif season is done during June-July and these crops are harvested in October-November.</a:t>
            </a:r>
          </a:p>
          <a:p>
            <a:pPr algn="just"/>
            <a:r>
              <a:rPr lang="en-IN" sz="2400" dirty="0">
                <a:solidFill>
                  <a:schemeClr val="tx1"/>
                </a:solidFill>
                <a:latin typeface="Garamond" pitchFamily="18" charset="0"/>
              </a:rPr>
              <a:t>In Rabi season the crops are sown during September-October and harvested during march- April. </a:t>
            </a:r>
          </a:p>
          <a:p>
            <a:pPr algn="just"/>
            <a:r>
              <a:rPr lang="en-IN" sz="2400" dirty="0">
                <a:solidFill>
                  <a:schemeClr val="tx1"/>
                </a:solidFill>
                <a:latin typeface="Garamond" pitchFamily="18" charset="0"/>
              </a:rPr>
              <a:t>Sugarcane has a delta of about 90cms but has a period of 1 year or more. It is as such termed as a perennial crop.</a:t>
            </a:r>
          </a:p>
        </p:txBody>
      </p:sp>
      <p:pic>
        <p:nvPicPr>
          <p:cNvPr id="4" name="Picture 3" descr="BANNER7672-ATME Logo Banner 1600 x 380.jpg"/>
          <p:cNvPicPr>
            <a:picLocks noChangeAspect="1"/>
          </p:cNvPicPr>
          <p:nvPr/>
        </p:nvPicPr>
        <p:blipFill>
          <a:blip r:embed="rId2" cstate="print"/>
          <a:stretch>
            <a:fillRect/>
          </a:stretch>
        </p:blipFill>
        <p:spPr>
          <a:xfrm>
            <a:off x="1" y="0"/>
            <a:ext cx="3124200" cy="1057260"/>
          </a:xfrm>
          <a:prstGeom prst="rect">
            <a:avLst/>
          </a:prstGeom>
        </p:spPr>
      </p:pic>
      <p:pic>
        <p:nvPicPr>
          <p:cNvPr id="5" name="Picture 4"/>
          <p:cNvPicPr/>
          <p:nvPr/>
        </p:nvPicPr>
        <p:blipFill>
          <a:blip r:embed="rId3" cstate="print"/>
          <a:srcRect/>
          <a:stretch>
            <a:fillRect/>
          </a:stretch>
        </p:blipFill>
        <p:spPr bwMode="auto">
          <a:xfrm>
            <a:off x="8077200" y="0"/>
            <a:ext cx="1066800" cy="1066800"/>
          </a:xfrm>
          <a:prstGeom prst="rect">
            <a:avLst/>
          </a:prstGeom>
          <a:noFill/>
          <a:ln w="9525">
            <a:noFill/>
            <a:miter lim="800000"/>
            <a:headEnd/>
            <a:tailEnd/>
          </a:ln>
        </p:spPr>
      </p:pic>
      <p:pic>
        <p:nvPicPr>
          <p:cNvPr id="6" name="Google Shape;55;p13"/>
          <p:cNvPicPr/>
          <p:nvPr/>
        </p:nvPicPr>
        <p:blipFill>
          <a:blip r:embed="rId4">
            <a:alphaModFix/>
          </a:blip>
          <a:stretch>
            <a:fillRect/>
          </a:stretch>
        </p:blipFill>
        <p:spPr>
          <a:xfrm>
            <a:off x="7315200" y="0"/>
            <a:ext cx="742950" cy="1057260"/>
          </a:xfrm>
          <a:prstGeom prst="rect">
            <a:avLst/>
          </a:prstGeom>
          <a:noFill/>
          <a:ln>
            <a:noFill/>
          </a:ln>
        </p:spPr>
      </p:pic>
      <p:pic>
        <p:nvPicPr>
          <p:cNvPr id="7" name="Picture 6"/>
          <p:cNvPicPr/>
          <p:nvPr/>
        </p:nvPicPr>
        <p:blipFill>
          <a:blip r:embed="rId5">
            <a:extLst>
              <a:ext uri="{28A0092B-C50C-407E-A947-70E740481C1C}">
                <a14:useLocalDpi xmlns:a14="http://schemas.microsoft.com/office/drawing/2010/main" val="0"/>
              </a:ext>
            </a:extLst>
          </a:blip>
          <a:srcRect/>
          <a:stretch>
            <a:fillRect/>
          </a:stretch>
        </p:blipFill>
        <p:spPr bwMode="auto">
          <a:xfrm>
            <a:off x="5791200" y="0"/>
            <a:ext cx="1295400" cy="1011491"/>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1948</TotalTime>
  <Words>3481</Words>
  <Application>Microsoft Office PowerPoint</Application>
  <PresentationFormat>On-screen Show (4:3)</PresentationFormat>
  <Paragraphs>230</Paragraphs>
  <Slides>41</Slides>
  <Notes>2</Notes>
  <HiddenSlides>0</HiddenSlides>
  <MMClips>0</MMClips>
  <ScaleCrop>false</ScaleCrop>
  <HeadingPairs>
    <vt:vector size="6" baseType="variant">
      <vt:variant>
        <vt:lpstr>Fonts Used</vt:lpstr>
      </vt:variant>
      <vt:variant>
        <vt:i4>7</vt:i4>
      </vt:variant>
      <vt:variant>
        <vt:lpstr>Theme</vt:lpstr>
      </vt:variant>
      <vt:variant>
        <vt:i4>6</vt:i4>
      </vt:variant>
      <vt:variant>
        <vt:lpstr>Slide Titles</vt:lpstr>
      </vt:variant>
      <vt:variant>
        <vt:i4>41</vt:i4>
      </vt:variant>
    </vt:vector>
  </HeadingPairs>
  <TitlesOfParts>
    <vt:vector size="54" baseType="lpstr">
      <vt:lpstr>Algerian</vt:lpstr>
      <vt:lpstr>Arial</vt:lpstr>
      <vt:lpstr>Calibri</vt:lpstr>
      <vt:lpstr>Calibri Light</vt:lpstr>
      <vt:lpstr>Garamond</vt:lpstr>
      <vt:lpstr>Times New Roman</vt:lpstr>
      <vt:lpstr>Wingdings</vt:lpstr>
      <vt:lpstr>Office Theme</vt:lpstr>
      <vt:lpstr>3_Office Theme</vt:lpstr>
      <vt:lpstr>Custom Design</vt:lpstr>
      <vt:lpstr>4_Office Theme</vt:lpstr>
      <vt:lpstr>2_Office Theme</vt:lpstr>
      <vt:lpstr>1_Office Theme</vt:lpstr>
      <vt:lpstr>PowerPoint Presentation</vt:lpstr>
      <vt:lpstr>PowerPoint Presentation</vt:lpstr>
      <vt:lpstr>PowerPoint Presentation</vt:lpstr>
      <vt:lpstr>PowerPoint Presentation</vt:lpstr>
      <vt:lpstr>PowerPoint Presentation</vt:lpstr>
      <vt:lpstr>1</vt:lpstr>
      <vt:lpstr>1</vt:lpstr>
      <vt:lpstr>1</vt:lpstr>
      <vt:lpstr>1</vt:lpstr>
      <vt:lpstr>1</vt:lpstr>
      <vt:lpstr>1</vt:lpstr>
      <vt:lpstr>1</vt:lpstr>
      <vt:lpstr>1</vt:lpstr>
      <vt:lpstr>1</vt:lpstr>
      <vt:lpstr>1</vt:lpstr>
      <vt:lpstr>1</vt:lpstr>
      <vt:lpstr>1</vt:lpstr>
      <vt:lpstr>1</vt:lpstr>
      <vt:lpstr>1</vt:lpstr>
      <vt:lpstr>1</vt:lpstr>
      <vt:lpstr>1</vt:lpstr>
      <vt:lpstr>1</vt:lpstr>
      <vt:lpstr>1</vt:lpstr>
      <vt:lpstr>1</vt:lpstr>
      <vt:lpstr>1</vt:lpstr>
      <vt:lpstr>1</vt:lpstr>
      <vt:lpstr>1</vt:lpstr>
      <vt:lpstr>1</vt:lpstr>
      <vt:lpstr>1</vt:lpstr>
      <vt:lpstr>1</vt:lpstr>
      <vt:lpstr>1</vt:lpstr>
      <vt:lpstr>1</vt:lpstr>
      <vt:lpstr>1</vt:lpstr>
      <vt:lpstr>1</vt:lpstr>
      <vt:lpstr>PowerPoint Presentation</vt:lpstr>
      <vt:lpstr>1</vt:lpstr>
      <vt:lpstr>1</vt:lpstr>
      <vt:lpstr>1</vt:lpstr>
      <vt:lpstr>1</vt:lpstr>
      <vt:lpstr>1</vt:lpstr>
      <vt:lpstr>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dc:title>
  <dc:creator>A.N RUDRESH GOWDA</dc:creator>
  <cp:lastModifiedBy>Administrator</cp:lastModifiedBy>
  <cp:revision>97</cp:revision>
  <dcterms:created xsi:type="dcterms:W3CDTF">2006-08-16T00:00:00Z</dcterms:created>
  <dcterms:modified xsi:type="dcterms:W3CDTF">2025-02-11T11:01:49Z</dcterms:modified>
</cp:coreProperties>
</file>