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8"/>
  </p:notesMasterIdLst>
  <p:sldIdLst>
    <p:sldId id="257" r:id="rId2"/>
    <p:sldId id="429" r:id="rId3"/>
    <p:sldId id="295" r:id="rId4"/>
    <p:sldId id="360" r:id="rId5"/>
    <p:sldId id="463" r:id="rId6"/>
    <p:sldId id="506" r:id="rId7"/>
    <p:sldId id="504" r:id="rId8"/>
    <p:sldId id="364" r:id="rId9"/>
    <p:sldId id="365" r:id="rId10"/>
    <p:sldId id="366" r:id="rId11"/>
    <p:sldId id="367" r:id="rId12"/>
    <p:sldId id="368" r:id="rId13"/>
    <p:sldId id="465" r:id="rId14"/>
    <p:sldId id="466" r:id="rId15"/>
    <p:sldId id="507" r:id="rId16"/>
    <p:sldId id="509" r:id="rId17"/>
    <p:sldId id="508" r:id="rId18"/>
    <p:sldId id="510" r:id="rId19"/>
    <p:sldId id="511" r:id="rId20"/>
    <p:sldId id="512" r:id="rId21"/>
    <p:sldId id="513" r:id="rId22"/>
    <p:sldId id="467" r:id="rId23"/>
    <p:sldId id="514" r:id="rId24"/>
    <p:sldId id="515" r:id="rId25"/>
    <p:sldId id="468" r:id="rId26"/>
    <p:sldId id="516" r:id="rId27"/>
    <p:sldId id="430" r:id="rId28"/>
    <p:sldId id="471" r:id="rId29"/>
    <p:sldId id="517" r:id="rId30"/>
    <p:sldId id="518" r:id="rId31"/>
    <p:sldId id="519" r:id="rId32"/>
    <p:sldId id="520" r:id="rId33"/>
    <p:sldId id="522" r:id="rId34"/>
    <p:sldId id="521" r:id="rId35"/>
    <p:sldId id="523" r:id="rId36"/>
    <p:sldId id="524" r:id="rId37"/>
    <p:sldId id="525" r:id="rId38"/>
    <p:sldId id="526" r:id="rId39"/>
    <p:sldId id="528" r:id="rId40"/>
    <p:sldId id="529" r:id="rId41"/>
    <p:sldId id="530" r:id="rId42"/>
    <p:sldId id="531" r:id="rId43"/>
    <p:sldId id="532" r:id="rId44"/>
    <p:sldId id="533" r:id="rId45"/>
    <p:sldId id="534" r:id="rId46"/>
    <p:sldId id="535" r:id="rId47"/>
    <p:sldId id="536" r:id="rId48"/>
    <p:sldId id="537" r:id="rId49"/>
    <p:sldId id="538" r:id="rId50"/>
    <p:sldId id="539" r:id="rId51"/>
    <p:sldId id="540" r:id="rId52"/>
    <p:sldId id="541" r:id="rId53"/>
    <p:sldId id="542" r:id="rId54"/>
    <p:sldId id="543" r:id="rId55"/>
    <p:sldId id="544" r:id="rId56"/>
    <p:sldId id="505"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96" autoAdjust="0"/>
    <p:restoredTop sz="81633" autoAdjust="0"/>
  </p:normalViewPr>
  <p:slideViewPr>
    <p:cSldViewPr snapToGrid="0">
      <p:cViewPr varScale="1">
        <p:scale>
          <a:sx n="57" d="100"/>
          <a:sy n="57" d="100"/>
        </p:scale>
        <p:origin x="118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B5557A-FFC0-4CC5-B573-9A9FE1A8D793}" type="datetimeFigureOut">
              <a:rPr lang="en-IN" smtClean="0"/>
              <a:t>11-09-2024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707E1-803F-4322-ACC3-C2A0E8AB0093}" type="slidenum">
              <a:rPr lang="en-IN" smtClean="0"/>
              <a:t>‹#›</a:t>
            </a:fld>
            <a:endParaRPr lang="en-IN"/>
          </a:p>
        </p:txBody>
      </p:sp>
    </p:spTree>
    <p:extLst>
      <p:ext uri="{BB962C8B-B14F-4D97-AF65-F5344CB8AC3E}">
        <p14:creationId xmlns:p14="http://schemas.microsoft.com/office/powerpoint/2010/main" val="32103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3</a:t>
            </a:fld>
            <a:endParaRPr lang="en-IN"/>
          </a:p>
        </p:txBody>
      </p:sp>
    </p:spTree>
    <p:extLst>
      <p:ext uri="{BB962C8B-B14F-4D97-AF65-F5344CB8AC3E}">
        <p14:creationId xmlns:p14="http://schemas.microsoft.com/office/powerpoint/2010/main" val="635721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focuses on the two primary branches of Intellectual Property - "Copyrights and Related Rights" and "Industrial Property Rights." It provides a glimpse into the diverse creative expressions and tangible innovations covered by each branch. The audience is invited to explore the specific categories within Intellectual Property and anticipate a detailed discussion of their salient features in the upcoming chapters.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4</a:t>
            </a:fld>
            <a:endParaRPr lang="en-IN"/>
          </a:p>
        </p:txBody>
      </p:sp>
    </p:spTree>
    <p:extLst>
      <p:ext uri="{BB962C8B-B14F-4D97-AF65-F5344CB8AC3E}">
        <p14:creationId xmlns:p14="http://schemas.microsoft.com/office/powerpoint/2010/main" val="32641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8</a:t>
            </a:fld>
            <a:endParaRPr lang="en-IN"/>
          </a:p>
        </p:txBody>
      </p:sp>
    </p:spTree>
    <p:extLst>
      <p:ext uri="{BB962C8B-B14F-4D97-AF65-F5344CB8AC3E}">
        <p14:creationId xmlns:p14="http://schemas.microsoft.com/office/powerpoint/2010/main" val="2715688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9</a:t>
            </a:fld>
            <a:endParaRPr lang="en-IN"/>
          </a:p>
        </p:txBody>
      </p:sp>
    </p:spTree>
    <p:extLst>
      <p:ext uri="{BB962C8B-B14F-4D97-AF65-F5344CB8AC3E}">
        <p14:creationId xmlns:p14="http://schemas.microsoft.com/office/powerpoint/2010/main" val="231449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10</a:t>
            </a:fld>
            <a:endParaRPr lang="en-IN"/>
          </a:p>
        </p:txBody>
      </p:sp>
    </p:spTree>
    <p:extLst>
      <p:ext uri="{BB962C8B-B14F-4D97-AF65-F5344CB8AC3E}">
        <p14:creationId xmlns:p14="http://schemas.microsoft.com/office/powerpoint/2010/main" val="1022233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11</a:t>
            </a:fld>
            <a:endParaRPr lang="en-IN"/>
          </a:p>
        </p:txBody>
      </p:sp>
    </p:spTree>
    <p:extLst>
      <p:ext uri="{BB962C8B-B14F-4D97-AF65-F5344CB8AC3E}">
        <p14:creationId xmlns:p14="http://schemas.microsoft.com/office/powerpoint/2010/main" val="1055285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671CC-848A-8949-25CA-B7640D5668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BFACCA-8226-57F6-1C86-FDCEDEF335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A08184-F2D2-3E8D-178A-BA10509F53F6}"/>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CC2B3D6F-9709-9925-ACD6-25412D053E52}"/>
              </a:ext>
            </a:extLst>
          </p:cNvPr>
          <p:cNvSpPr>
            <a:spLocks noGrp="1"/>
          </p:cNvSpPr>
          <p:nvPr>
            <p:ph type="sldNum" sz="quarter" idx="5"/>
          </p:nvPr>
        </p:nvSpPr>
        <p:spPr/>
        <p:txBody>
          <a:bodyPr/>
          <a:lstStyle/>
          <a:p>
            <a:fld id="{1C4C4446-2CA7-4BA9-976B-7D2EADB093F1}" type="slidenum">
              <a:rPr lang="en-IN" smtClean="0"/>
              <a:t>56</a:t>
            </a:fld>
            <a:endParaRPr lang="en-IN"/>
          </a:p>
        </p:txBody>
      </p:sp>
    </p:spTree>
    <p:extLst>
      <p:ext uri="{BB962C8B-B14F-4D97-AF65-F5344CB8AC3E}">
        <p14:creationId xmlns:p14="http://schemas.microsoft.com/office/powerpoint/2010/main" val="2618425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6666" y="65803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FA1B5BA6-4F0C-448E-AB2C-2B66F358F226}" type="datetime1">
              <a:rPr lang="en-IN" smtClean="0"/>
              <a:t>11-09-2024</a:t>
            </a:fld>
            <a:endParaRPr lang="en-IN"/>
          </a:p>
        </p:txBody>
      </p:sp>
      <p:sp>
        <p:nvSpPr>
          <p:cNvPr id="5" name="Footer Placeholder 4"/>
          <p:cNvSpPr>
            <a:spLocks noGrp="1"/>
          </p:cNvSpPr>
          <p:nvPr>
            <p:ph type="ftr" sz="quarter" idx="11"/>
          </p:nvPr>
        </p:nvSpPr>
        <p:spPr>
          <a:xfrm>
            <a:off x="4244305" y="6597390"/>
            <a:ext cx="4927403"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6" name="Slide Number Placeholder 5"/>
          <p:cNvSpPr>
            <a:spLocks noGrp="1"/>
          </p:cNvSpPr>
          <p:nvPr>
            <p:ph type="sldNum" sz="quarter" idx="12"/>
          </p:nvPr>
        </p:nvSpPr>
        <p:spPr>
          <a:xfrm>
            <a:off x="11073384" y="6580396"/>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0C2CBDC1-331D-41FB-9093-9F9240F20531}"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30951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34C4295A-CD0C-41C2-9EB3-C6B441E391D7}"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2944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lvl1pPr>
              <a:defRPr>
                <a:solidFill>
                  <a:schemeClr val="accent1"/>
                </a:solidFill>
              </a:defRPr>
            </a:lvl1pPr>
          </a:lstStyle>
          <a:p>
            <a:fld id="{0E56D05F-9E65-46C9-A6D1-6DB150C8C982}" type="datetime1">
              <a:rPr lang="en-IN" smtClean="0"/>
              <a:t>11-09-2024</a:t>
            </a:fld>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lvl1pPr>
              <a:defRPr>
                <a:solidFill>
                  <a:schemeClr val="accent1"/>
                </a:solidFill>
              </a:defRPr>
            </a:lvl1pPr>
          </a:lstStyle>
          <a:p>
            <a:fld id="{5A6ADBAC-012B-45CA-B0E1-1EC0514D76E2}"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52083D8A-43CA-4924-3E15-CBC016F4871D}"/>
              </a:ext>
            </a:extLst>
          </p:cNvPr>
          <p:cNvSpPr txBox="1">
            <a:spLocks/>
          </p:cNvSpPr>
          <p:nvPr userDrawn="1"/>
        </p:nvSpPr>
        <p:spPr>
          <a:xfrm>
            <a:off x="1136375" y="6544696"/>
            <a:ext cx="23290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9B31EDC-237C-484D-B26C-152AEBE37032}" type="datetime1">
              <a:rPr lang="en-IN" smtClean="0"/>
              <a:pPr/>
              <a:t>11-09-2024</a:t>
            </a:fld>
            <a:endParaRPr lang="en-IN"/>
          </a:p>
        </p:txBody>
      </p:sp>
      <p:sp>
        <p:nvSpPr>
          <p:cNvPr id="11" name="Slide Number Placeholder 5">
            <a:extLst>
              <a:ext uri="{FF2B5EF4-FFF2-40B4-BE49-F238E27FC236}">
                <a16:creationId xmlns:a16="http://schemas.microsoft.com/office/drawing/2014/main" id="{085EC5B8-C736-2EA2-8823-827D4713A364}"/>
              </a:ext>
            </a:extLst>
          </p:cNvPr>
          <p:cNvSpPr txBox="1">
            <a:spLocks/>
          </p:cNvSpPr>
          <p:nvPr userDrawn="1"/>
        </p:nvSpPr>
        <p:spPr>
          <a:xfrm>
            <a:off x="9824924" y="6535693"/>
            <a:ext cx="1706217"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6ADBAC-012B-45CA-B0E1-1EC0514D76E2}" type="slidenum">
              <a:rPr lang="en-IN" smtClean="0"/>
              <a:pPr/>
              <a:t>‹#›</a:t>
            </a:fld>
            <a:endParaRPr lang="en-IN" dirty="0"/>
          </a:p>
        </p:txBody>
      </p:sp>
      <p:sp>
        <p:nvSpPr>
          <p:cNvPr id="12" name="Footer Placeholder 4">
            <a:extLst>
              <a:ext uri="{FF2B5EF4-FFF2-40B4-BE49-F238E27FC236}">
                <a16:creationId xmlns:a16="http://schemas.microsoft.com/office/drawing/2014/main" id="{57F19DFE-784C-AC29-7166-58A4472CF3E4}"/>
              </a:ext>
            </a:extLst>
          </p:cNvPr>
          <p:cNvSpPr>
            <a:spLocks noGrp="1"/>
          </p:cNvSpPr>
          <p:nvPr>
            <p:ph type="ftr" sz="quarter" idx="11"/>
          </p:nvPr>
        </p:nvSpPr>
        <p:spPr>
          <a:xfrm>
            <a:off x="4601343" y="6606899"/>
            <a:ext cx="4717774" cy="365125"/>
          </a:xfrm>
          <a:prstGeom prst="rect">
            <a:avLst/>
          </a:prstGeom>
        </p:spPr>
        <p:txBody>
          <a:bodyPr/>
          <a:lstStyle/>
          <a:p>
            <a:endParaRPr lang="en-IN" dirty="0"/>
          </a:p>
        </p:txBody>
      </p:sp>
    </p:spTree>
    <p:extLst>
      <p:ext uri="{BB962C8B-B14F-4D97-AF65-F5344CB8AC3E}">
        <p14:creationId xmlns:p14="http://schemas.microsoft.com/office/powerpoint/2010/main" val="428383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80999" y="6610553"/>
            <a:ext cx="2329074" cy="365125"/>
          </a:xfrm>
          <a:prstGeom prst="rect">
            <a:avLst/>
          </a:prstGeom>
        </p:spPr>
        <p:txBody>
          <a:bodyPr/>
          <a:lstStyle/>
          <a:p>
            <a:fld id="{54FB3EAE-BE45-4D6A-96BE-FE1B76BB79E7}" type="datetime1">
              <a:rPr lang="en-IN" smtClean="0"/>
              <a:t>11-09-2024</a:t>
            </a:fld>
            <a:endParaRPr lang="en-IN"/>
          </a:p>
        </p:txBody>
      </p:sp>
      <p:sp>
        <p:nvSpPr>
          <p:cNvPr id="5" name="Footer Placeholder 4"/>
          <p:cNvSpPr>
            <a:spLocks noGrp="1"/>
          </p:cNvSpPr>
          <p:nvPr>
            <p:ph type="ftr" sz="quarter" idx="11"/>
          </p:nvPr>
        </p:nvSpPr>
        <p:spPr>
          <a:xfrm>
            <a:off x="4601343" y="6606899"/>
            <a:ext cx="4717774" cy="365125"/>
          </a:xfrm>
          <a:prstGeom prst="rect">
            <a:avLst/>
          </a:prstGeom>
        </p:spPr>
        <p:txBody>
          <a:bodyPr/>
          <a:lstStyle/>
          <a:p>
            <a:endParaRPr lang="en-IN" dirty="0"/>
          </a:p>
        </p:txBody>
      </p:sp>
      <p:sp>
        <p:nvSpPr>
          <p:cNvPr id="6" name="Slide Number Placeholder 5"/>
          <p:cNvSpPr>
            <a:spLocks noGrp="1"/>
          </p:cNvSpPr>
          <p:nvPr>
            <p:ph type="sldNum" sz="quarter" idx="12"/>
          </p:nvPr>
        </p:nvSpPr>
        <p:spPr>
          <a:xfrm>
            <a:off x="11338891" y="659304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89508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136375" y="65446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B084ABB4-60AA-4D81-8F3E-BFFE06701091}" type="datetime1">
              <a:rPr lang="en-IN" smtClean="0"/>
              <a:t>11-09-2024</a:t>
            </a:fld>
            <a:endParaRPr lang="en-IN"/>
          </a:p>
        </p:txBody>
      </p:sp>
      <p:sp>
        <p:nvSpPr>
          <p:cNvPr id="6" name="Footer Placeholder 5"/>
          <p:cNvSpPr>
            <a:spLocks noGrp="1"/>
          </p:cNvSpPr>
          <p:nvPr>
            <p:ph type="ftr" sz="quarter" idx="11"/>
          </p:nvPr>
        </p:nvSpPr>
        <p:spPr>
          <a:xfrm>
            <a:off x="4008779" y="6556339"/>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7" name="Slide Number Placeholder 6"/>
          <p:cNvSpPr>
            <a:spLocks noGrp="1"/>
          </p:cNvSpPr>
          <p:nvPr>
            <p:ph type="sldNum" sz="quarter" idx="12"/>
          </p:nvPr>
        </p:nvSpPr>
        <p:spPr>
          <a:xfrm>
            <a:off x="9409288" y="6549548"/>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91297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136375" y="6503131"/>
            <a:ext cx="2329074" cy="365125"/>
          </a:xfrm>
          <a:prstGeom prst="rect">
            <a:avLst/>
          </a:prstGeom>
        </p:spPr>
        <p:txBody>
          <a:bodyPr/>
          <a:lstStyle/>
          <a:p>
            <a:fld id="{DB973369-33C6-405B-894E-B909A1FBEE68}" type="datetime1">
              <a:rPr lang="en-IN" smtClean="0"/>
              <a:t>11-09-2024</a:t>
            </a:fld>
            <a:endParaRPr lang="en-IN"/>
          </a:p>
        </p:txBody>
      </p:sp>
      <p:sp>
        <p:nvSpPr>
          <p:cNvPr id="8" name="Footer Placeholder 7"/>
          <p:cNvSpPr>
            <a:spLocks noGrp="1"/>
          </p:cNvSpPr>
          <p:nvPr>
            <p:ph type="ftr" sz="quarter" idx="11"/>
          </p:nvPr>
        </p:nvSpPr>
        <p:spPr>
          <a:xfrm>
            <a:off x="4008779" y="6514774"/>
            <a:ext cx="4717774" cy="365125"/>
          </a:xfrm>
          <a:prstGeom prst="rect">
            <a:avLst/>
          </a:prstGeom>
        </p:spPr>
        <p:txBody>
          <a:bodyPr/>
          <a:lstStyle/>
          <a:p>
            <a:endParaRPr lang="en-IN"/>
          </a:p>
        </p:txBody>
      </p:sp>
      <p:sp>
        <p:nvSpPr>
          <p:cNvPr id="9" name="Slide Number Placeholder 8"/>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38939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136375" y="6503131"/>
            <a:ext cx="2329074" cy="365125"/>
          </a:xfrm>
          <a:prstGeom prst="rect">
            <a:avLst/>
          </a:prstGeom>
        </p:spPr>
        <p:txBody>
          <a:bodyPr/>
          <a:lstStyle/>
          <a:p>
            <a:fld id="{A5D37DED-D7A0-42B2-87BB-6480F1DC5E27}" type="datetime1">
              <a:rPr lang="en-IN" smtClean="0"/>
              <a:t>11-09-2024</a:t>
            </a:fld>
            <a:endParaRPr lang="en-IN"/>
          </a:p>
        </p:txBody>
      </p:sp>
      <p:sp>
        <p:nvSpPr>
          <p:cNvPr id="4" name="Footer Placeholder 3"/>
          <p:cNvSpPr>
            <a:spLocks noGrp="1"/>
          </p:cNvSpPr>
          <p:nvPr>
            <p:ph type="ftr" sz="quarter" idx="11"/>
          </p:nvPr>
        </p:nvSpPr>
        <p:spPr>
          <a:xfrm>
            <a:off x="4008779" y="6514774"/>
            <a:ext cx="4717774" cy="365125"/>
          </a:xfrm>
          <a:prstGeom prst="rect">
            <a:avLst/>
          </a:prstGeom>
        </p:spPr>
        <p:txBody>
          <a:bodyPr/>
          <a:lstStyle/>
          <a:p>
            <a:endParaRPr lang="en-IN"/>
          </a:p>
        </p:txBody>
      </p:sp>
      <p:sp>
        <p:nvSpPr>
          <p:cNvPr id="5" name="Slide Number Placeholder 4"/>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131644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6375" y="6503131"/>
            <a:ext cx="2329074" cy="365125"/>
          </a:xfrm>
          <a:prstGeom prst="rect">
            <a:avLst/>
          </a:prstGeom>
        </p:spPr>
        <p:txBody>
          <a:bodyPr/>
          <a:lstStyle/>
          <a:p>
            <a:fld id="{925C4C2C-31AD-4573-87A9-C3BCA4483705}" type="datetime1">
              <a:rPr lang="en-IN" smtClean="0"/>
              <a:t>11-09-2024</a:t>
            </a:fld>
            <a:endParaRPr lang="en-IN"/>
          </a:p>
        </p:txBody>
      </p:sp>
      <p:sp>
        <p:nvSpPr>
          <p:cNvPr id="3" name="Footer Placeholder 2"/>
          <p:cNvSpPr>
            <a:spLocks noGrp="1"/>
          </p:cNvSpPr>
          <p:nvPr>
            <p:ph type="ftr" sz="quarter" idx="11"/>
          </p:nvPr>
        </p:nvSpPr>
        <p:spPr>
          <a:xfrm>
            <a:off x="4008779" y="6514774"/>
            <a:ext cx="4717774" cy="365125"/>
          </a:xfrm>
          <a:prstGeom prst="rect">
            <a:avLst/>
          </a:prstGeom>
        </p:spPr>
        <p:txBody>
          <a:bodyPr/>
          <a:lstStyle/>
          <a:p>
            <a:endParaRPr lang="en-IN"/>
          </a:p>
        </p:txBody>
      </p:sp>
      <p:sp>
        <p:nvSpPr>
          <p:cNvPr id="4" name="Slide Number Placeholder 3"/>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6136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136375" y="6503131"/>
            <a:ext cx="2329074" cy="365125"/>
          </a:xfrm>
          <a:prstGeom prst="rect">
            <a:avLst/>
          </a:prstGeom>
        </p:spPr>
        <p:txBody>
          <a:bodyPr/>
          <a:lstStyle/>
          <a:p>
            <a:fld id="{8F29539F-CE37-4D4F-951C-C55B7A1685E6}" type="datetime1">
              <a:rPr lang="en-IN" smtClean="0"/>
              <a:t>11-09-2024</a:t>
            </a:fld>
            <a:endParaRPr lang="en-IN"/>
          </a:p>
        </p:txBody>
      </p:sp>
      <p:sp>
        <p:nvSpPr>
          <p:cNvPr id="6" name="Footer Placeholder 5"/>
          <p:cNvSpPr>
            <a:spLocks noGrp="1"/>
          </p:cNvSpPr>
          <p:nvPr>
            <p:ph type="ftr" sz="quarter" idx="11"/>
          </p:nvPr>
        </p:nvSpPr>
        <p:spPr>
          <a:xfrm>
            <a:off x="4008779" y="651477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11805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63858" y="6594249"/>
            <a:ext cx="2329074" cy="365125"/>
          </a:xfrm>
          <a:prstGeom prst="rect">
            <a:avLst/>
          </a:prstGeom>
        </p:spPr>
        <p:txBody>
          <a:bodyPr/>
          <a:lstStyle/>
          <a:p>
            <a:fld id="{280BCB04-664D-4BB4-BED4-0C976FFF6309}" type="datetime1">
              <a:rPr lang="en-IN" smtClean="0"/>
              <a:t>11-09-2024</a:t>
            </a:fld>
            <a:endParaRPr lang="en-IN"/>
          </a:p>
        </p:txBody>
      </p:sp>
      <p:sp>
        <p:nvSpPr>
          <p:cNvPr id="6" name="Footer Placeholder 5"/>
          <p:cNvSpPr>
            <a:spLocks noGrp="1"/>
          </p:cNvSpPr>
          <p:nvPr>
            <p:ph type="ftr" sz="quarter" idx="11"/>
          </p:nvPr>
        </p:nvSpPr>
        <p:spPr>
          <a:xfrm>
            <a:off x="4064199" y="657019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11432072" y="659111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73211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128256-7D3D-B83A-8AD8-E0B484DC4563}"/>
              </a:ext>
            </a:extLst>
          </p:cNvPr>
          <p:cNvPicPr>
            <a:picLocks noChangeAspect="1"/>
          </p:cNvPicPr>
          <p:nvPr userDrawn="1"/>
        </p:nvPicPr>
        <p:blipFill>
          <a:blip r:embed="rId13"/>
          <a:stretch>
            <a:fillRect/>
          </a:stretch>
        </p:blipFill>
        <p:spPr>
          <a:xfrm>
            <a:off x="1" y="6427610"/>
            <a:ext cx="12191999" cy="442740"/>
          </a:xfrm>
          <a:prstGeom prst="rect">
            <a:avLst/>
          </a:prstGeom>
        </p:spPr>
      </p:pic>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3C0F2C84-A3FE-9F3E-E2B8-182A02B9E10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154549" y="184198"/>
            <a:ext cx="1091371" cy="1091371"/>
          </a:xfrm>
          <a:prstGeom prst="rect">
            <a:avLst/>
          </a:prstGeom>
          <a:ln>
            <a:noFill/>
          </a:ln>
          <a:effectLst>
            <a:softEdge rad="112500"/>
          </a:effectLst>
        </p:spPr>
      </p:pic>
      <p:pic>
        <p:nvPicPr>
          <p:cNvPr id="10" name="Picture 9">
            <a:extLst>
              <a:ext uri="{FF2B5EF4-FFF2-40B4-BE49-F238E27FC236}">
                <a16:creationId xmlns:a16="http://schemas.microsoft.com/office/drawing/2014/main" id="{6139BFB6-387B-4013-D48B-7DF4ACC76207}"/>
              </a:ext>
            </a:extLst>
          </p:cNvPr>
          <p:cNvPicPr>
            <a:picLocks noChangeAspect="1"/>
          </p:cNvPicPr>
          <p:nvPr userDrawn="1"/>
        </p:nvPicPr>
        <p:blipFill>
          <a:blip r:embed="rId15"/>
          <a:stretch>
            <a:fillRect/>
          </a:stretch>
        </p:blipFill>
        <p:spPr>
          <a:xfrm>
            <a:off x="387662" y="353517"/>
            <a:ext cx="2418649" cy="738627"/>
          </a:xfrm>
          <a:prstGeom prst="rect">
            <a:avLst/>
          </a:prstGeom>
        </p:spPr>
      </p:pic>
      <p:pic>
        <p:nvPicPr>
          <p:cNvPr id="11" name="Picture 10">
            <a:extLst>
              <a:ext uri="{FF2B5EF4-FFF2-40B4-BE49-F238E27FC236}">
                <a16:creationId xmlns:a16="http://schemas.microsoft.com/office/drawing/2014/main" id="{362A5684-C1B3-0D5D-1E47-AFFAFBD33A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212526" y="335139"/>
            <a:ext cx="836474" cy="853721"/>
          </a:xfrm>
          <a:prstGeom prst="rect">
            <a:avLst/>
          </a:prstGeom>
        </p:spPr>
      </p:pic>
      <p:pic>
        <p:nvPicPr>
          <p:cNvPr id="13" name="Picture 12">
            <a:extLst>
              <a:ext uri="{FF2B5EF4-FFF2-40B4-BE49-F238E27FC236}">
                <a16:creationId xmlns:a16="http://schemas.microsoft.com/office/drawing/2014/main" id="{EA916C27-99DD-2C46-5931-79B93DEF3F0F}"/>
              </a:ext>
            </a:extLst>
          </p:cNvPr>
          <p:cNvPicPr>
            <a:picLocks noChangeAspect="1"/>
          </p:cNvPicPr>
          <p:nvPr userDrawn="1"/>
        </p:nvPicPr>
        <p:blipFill>
          <a:blip r:embed="rId17"/>
          <a:stretch>
            <a:fillRect/>
          </a:stretch>
        </p:blipFill>
        <p:spPr>
          <a:xfrm>
            <a:off x="0" y="-22860"/>
            <a:ext cx="12191999" cy="284937"/>
          </a:xfrm>
          <a:prstGeom prst="rect">
            <a:avLst/>
          </a:prstGeom>
          <a:ln>
            <a:noFill/>
          </a:ln>
        </p:spPr>
      </p:pic>
      <p:sp>
        <p:nvSpPr>
          <p:cNvPr id="14" name="Date Placeholder 3">
            <a:extLst>
              <a:ext uri="{FF2B5EF4-FFF2-40B4-BE49-F238E27FC236}">
                <a16:creationId xmlns:a16="http://schemas.microsoft.com/office/drawing/2014/main" id="{909577DF-6E2F-FDC6-C501-6672B9CA969A}"/>
              </a:ext>
            </a:extLst>
          </p:cNvPr>
          <p:cNvSpPr>
            <a:spLocks noGrp="1"/>
          </p:cNvSpPr>
          <p:nvPr>
            <p:ph type="dt" sz="half" idx="2"/>
          </p:nvPr>
        </p:nvSpPr>
        <p:spPr>
          <a:xfrm>
            <a:off x="568334" y="6586261"/>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77AD6050-29F0-443D-A592-E24E2AB73741}" type="datetime1">
              <a:rPr lang="en-IN" smtClean="0"/>
              <a:t>11-09-2024</a:t>
            </a:fld>
            <a:endParaRPr lang="en-IN"/>
          </a:p>
        </p:txBody>
      </p:sp>
      <p:sp>
        <p:nvSpPr>
          <p:cNvPr id="15" name="Footer Placeholder 4">
            <a:extLst>
              <a:ext uri="{FF2B5EF4-FFF2-40B4-BE49-F238E27FC236}">
                <a16:creationId xmlns:a16="http://schemas.microsoft.com/office/drawing/2014/main" id="{B13F8DC0-1831-AE24-E334-7CC3F888E482}"/>
              </a:ext>
            </a:extLst>
          </p:cNvPr>
          <p:cNvSpPr>
            <a:spLocks noGrp="1"/>
          </p:cNvSpPr>
          <p:nvPr>
            <p:ph type="ftr" sz="quarter" idx="3"/>
          </p:nvPr>
        </p:nvSpPr>
        <p:spPr>
          <a:xfrm>
            <a:off x="4008779" y="6570194"/>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16" name="Slide Number Placeholder 5">
            <a:extLst>
              <a:ext uri="{FF2B5EF4-FFF2-40B4-BE49-F238E27FC236}">
                <a16:creationId xmlns:a16="http://schemas.microsoft.com/office/drawing/2014/main" id="{CC7575BD-E157-6E99-DE49-DE9D278A0546}"/>
              </a:ext>
            </a:extLst>
          </p:cNvPr>
          <p:cNvSpPr>
            <a:spLocks noGrp="1"/>
          </p:cNvSpPr>
          <p:nvPr>
            <p:ph type="sldNum" sz="quarter" idx="4"/>
          </p:nvPr>
        </p:nvSpPr>
        <p:spPr>
          <a:xfrm>
            <a:off x="11054116" y="6586261"/>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75661864"/>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ipindia.nic.in/designs.htm" TargetMode="External"/><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51-5152-23B7-B35E-3965E84528D6}"/>
              </a:ext>
            </a:extLst>
          </p:cNvPr>
          <p:cNvSpPr>
            <a:spLocks noGrp="1"/>
          </p:cNvSpPr>
          <p:nvPr>
            <p:ph type="title"/>
          </p:nvPr>
        </p:nvSpPr>
        <p:spPr>
          <a:xfrm>
            <a:off x="1112520" y="1855695"/>
            <a:ext cx="9966960" cy="1936376"/>
          </a:xfrm>
        </p:spPr>
        <p:txBody>
          <a:bodyPr/>
          <a:lstStyle/>
          <a:p>
            <a:br>
              <a:rPr lang="en-US" sz="4400" dirty="0">
                <a:solidFill>
                  <a:srgbClr val="7030A0"/>
                </a:solidFill>
                <a:latin typeface="Times New Roman" panose="02020603050405020304" pitchFamily="18" charset="0"/>
                <a:cs typeface="Times New Roman" panose="02020603050405020304" pitchFamily="18" charset="0"/>
              </a:rPr>
            </a:br>
            <a:endParaRPr lang="en-IN" sz="4400" dirty="0">
              <a:solidFill>
                <a:srgbClr val="7030A0"/>
              </a:solidFill>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FB1BA0F2-C553-F68D-6A7E-E18355E83BE7}"/>
              </a:ext>
            </a:extLst>
          </p:cNvPr>
          <p:cNvSpPr>
            <a:spLocks noGrp="1"/>
          </p:cNvSpPr>
          <p:nvPr>
            <p:ph type="body" idx="1"/>
          </p:nvPr>
        </p:nvSpPr>
        <p:spPr>
          <a:xfrm>
            <a:off x="1548562" y="4154520"/>
            <a:ext cx="9088061" cy="2200560"/>
          </a:xfrm>
        </p:spPr>
        <p:txBody>
          <a:bodyPr>
            <a:normAutofit fontScale="85000" lnSpcReduction="10000"/>
          </a:bodyPr>
          <a:lstStyle/>
          <a:p>
            <a:pPr algn="just"/>
            <a:r>
              <a:rPr lang="en-GB" sz="2400" dirty="0">
                <a:solidFill>
                  <a:srgbClr val="002060"/>
                </a:solidFill>
                <a:latin typeface="Times New Roman" panose="02020603050405020304" pitchFamily="18" charset="0"/>
                <a:cs typeface="Times New Roman" panose="02020603050405020304" pitchFamily="18" charset="0"/>
              </a:rPr>
              <a:t>Course Code: </a:t>
            </a:r>
            <a:r>
              <a:rPr lang="en-GB" sz="2400" b="1" dirty="0">
                <a:solidFill>
                  <a:srgbClr val="002060"/>
                </a:solidFill>
                <a:latin typeface="Times New Roman" panose="02020603050405020304" pitchFamily="18" charset="0"/>
                <a:cs typeface="Times New Roman" panose="02020603050405020304" pitchFamily="18" charset="0"/>
              </a:rPr>
              <a:t>BRMK557  </a:t>
            </a:r>
            <a:r>
              <a:rPr lang="en-GB" sz="2400" dirty="0">
                <a:solidFill>
                  <a:srgbClr val="002060"/>
                </a:solidFill>
                <a:latin typeface="Times New Roman" panose="02020603050405020304" pitchFamily="18" charset="0"/>
                <a:cs typeface="Times New Roman" panose="02020603050405020304" pitchFamily="18" charset="0"/>
              </a:rPr>
              <a:t>                                                                CIE Marks :50 </a:t>
            </a:r>
          </a:p>
          <a:p>
            <a:pPr algn="just"/>
            <a:r>
              <a:rPr lang="en-GB" sz="2400" dirty="0">
                <a:solidFill>
                  <a:srgbClr val="002060"/>
                </a:solidFill>
                <a:latin typeface="Times New Roman" panose="02020603050405020304" pitchFamily="18" charset="0"/>
                <a:cs typeface="Times New Roman" panose="02020603050405020304" pitchFamily="18" charset="0"/>
              </a:rPr>
              <a:t>Teaching Hours/Week (L:T:P: S) :2:2:0:0                                        SEE Marks :50 </a:t>
            </a:r>
          </a:p>
          <a:p>
            <a:pPr algn="just"/>
            <a:r>
              <a:rPr lang="en-GB" sz="2400" dirty="0">
                <a:solidFill>
                  <a:srgbClr val="002060"/>
                </a:solidFill>
                <a:latin typeface="Times New Roman" panose="02020603050405020304" pitchFamily="18" charset="0"/>
                <a:cs typeface="Times New Roman" panose="02020603050405020304" pitchFamily="18" charset="0"/>
              </a:rPr>
              <a:t>Total Hours of Pedagogy :25                                                            Total Marks :100 </a:t>
            </a:r>
          </a:p>
          <a:p>
            <a:pPr algn="just"/>
            <a:r>
              <a:rPr lang="en-GB" sz="2400" dirty="0">
                <a:solidFill>
                  <a:srgbClr val="002060"/>
                </a:solidFill>
                <a:latin typeface="Times New Roman" panose="02020603050405020304" pitchFamily="18" charset="0"/>
                <a:cs typeface="Times New Roman" panose="02020603050405020304" pitchFamily="18" charset="0"/>
              </a:rPr>
              <a:t>Credits :02                                                                                         Exam Hours :03 </a:t>
            </a:r>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AE7A010E-5AF9-848E-5ACB-5D60F094D10E}"/>
              </a:ext>
            </a:extLst>
          </p:cNvPr>
          <p:cNvSpPr txBox="1"/>
          <p:nvPr/>
        </p:nvSpPr>
        <p:spPr>
          <a:xfrm>
            <a:off x="1548562" y="1946720"/>
            <a:ext cx="9088061" cy="1754326"/>
          </a:xfrm>
          <a:prstGeom prst="rect">
            <a:avLst/>
          </a:prstGeom>
          <a:noFill/>
        </p:spPr>
        <p:txBody>
          <a:bodyPr wrap="square" rtlCol="0">
            <a:spAutoFit/>
          </a:bodyPr>
          <a:lstStyle/>
          <a:p>
            <a:pPr algn="ctr"/>
            <a:r>
              <a:rPr lang="en-IN" sz="3600" b="1" dirty="0">
                <a:solidFill>
                  <a:srgbClr val="002060"/>
                </a:solidFill>
                <a:latin typeface="Times New Roman" panose="02020603050405020304" pitchFamily="18" charset="0"/>
                <a:cs typeface="Times New Roman" panose="02020603050405020304" pitchFamily="18" charset="0"/>
              </a:rPr>
              <a:t>Module-5 </a:t>
            </a:r>
          </a:p>
          <a:p>
            <a:pPr algn="ctr"/>
            <a:r>
              <a:rPr lang="en-US" sz="3600" b="1" dirty="0">
                <a:solidFill>
                  <a:srgbClr val="002060"/>
                </a:solidFill>
                <a:latin typeface="Times New Roman" panose="02020603050405020304" pitchFamily="18" charset="0"/>
                <a:cs typeface="Times New Roman" panose="02020603050405020304" pitchFamily="18" charset="0"/>
              </a:rPr>
              <a:t>Industrial Designs &amp; Geographical Indications</a:t>
            </a:r>
            <a:endParaRPr lang="en-IN"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5207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41556-3447-5212-DFA4-B1893EF6355B}"/>
              </a:ext>
            </a:extLst>
          </p:cNvPr>
          <p:cNvSpPr>
            <a:spLocks noGrp="1"/>
          </p:cNvSpPr>
          <p:nvPr>
            <p:ph type="title"/>
          </p:nvPr>
        </p:nvSpPr>
        <p:spPr>
          <a:xfrm>
            <a:off x="1090205" y="229582"/>
            <a:ext cx="9875520" cy="1356360"/>
          </a:xfrm>
        </p:spPr>
        <p:txBody>
          <a:bodyPr>
            <a:normAutofit/>
          </a:bodyPr>
          <a:lstStyle/>
          <a:p>
            <a:pPr algn="ctr"/>
            <a:r>
              <a:rPr lang="en-GB" sz="2800" dirty="0">
                <a:solidFill>
                  <a:srgbClr val="C00000"/>
                </a:solidFill>
              </a:rPr>
              <a:t>Non-Protectable Industrial Designs in India</a:t>
            </a:r>
            <a:endParaRPr lang="en-IN" sz="2800" dirty="0">
              <a:solidFill>
                <a:srgbClr val="C00000"/>
              </a:solidFill>
            </a:endParaRPr>
          </a:p>
        </p:txBody>
      </p:sp>
      <p:sp>
        <p:nvSpPr>
          <p:cNvPr id="3" name="Content Placeholder 2">
            <a:extLst>
              <a:ext uri="{FF2B5EF4-FFF2-40B4-BE49-F238E27FC236}">
                <a16:creationId xmlns:a16="http://schemas.microsoft.com/office/drawing/2014/main" id="{6BBC6759-6787-8728-EF57-54A914BCBADD}"/>
              </a:ext>
            </a:extLst>
          </p:cNvPr>
          <p:cNvSpPr>
            <a:spLocks noGrp="1"/>
          </p:cNvSpPr>
          <p:nvPr>
            <p:ph idx="1"/>
          </p:nvPr>
        </p:nvSpPr>
        <p:spPr>
          <a:xfrm>
            <a:off x="380999" y="1248508"/>
            <a:ext cx="11293930" cy="5344535"/>
          </a:xfrm>
        </p:spPr>
        <p:txBody>
          <a:bodyPr>
            <a:normAutofit/>
          </a:bodyPr>
          <a:lstStyle/>
          <a:p>
            <a:pPr algn="just"/>
            <a:r>
              <a:rPr lang="en-US" sz="2000" b="0" i="0" u="none" strike="noStrike" baseline="0" dirty="0">
                <a:solidFill>
                  <a:srgbClr val="000000"/>
                </a:solidFill>
                <a:latin typeface="Times New Roman" panose="02020603050405020304" pitchFamily="18" charset="0"/>
              </a:rPr>
              <a:t>Any Industrial Design which is against public moral values. Industrial Designs including </a:t>
            </a:r>
            <a:r>
              <a:rPr lang="en-US" sz="2000" b="0" i="0" u="none" strike="noStrike" baseline="0" dirty="0">
                <a:solidFill>
                  <a:srgbClr val="C00000"/>
                </a:solidFill>
                <a:latin typeface="Times New Roman" panose="02020603050405020304" pitchFamily="18" charset="0"/>
              </a:rPr>
              <a:t>flags, emblems or signs of any country</a:t>
            </a:r>
            <a:r>
              <a:rPr lang="en-US" sz="2000" b="0" i="0" u="none" strike="noStrike" baseline="0" dirty="0">
                <a:solidFill>
                  <a:srgbClr val="000000"/>
                </a:solidFill>
                <a:latin typeface="Times New Roman" panose="02020603050405020304" pitchFamily="18" charset="0"/>
              </a:rPr>
              <a:t>.</a:t>
            </a:r>
          </a:p>
          <a:p>
            <a:pPr algn="just"/>
            <a:r>
              <a:rPr lang="en-US" sz="2000" b="0" i="0" u="none" strike="noStrike" baseline="0" dirty="0">
                <a:solidFill>
                  <a:srgbClr val="000000"/>
                </a:solidFill>
                <a:latin typeface="Times New Roman" panose="02020603050405020304" pitchFamily="18" charset="0"/>
              </a:rPr>
              <a:t>Industrial Designs of integrated circuits.</a:t>
            </a:r>
          </a:p>
          <a:p>
            <a:pPr algn="just"/>
            <a:r>
              <a:rPr lang="en-US" sz="2000" b="0" i="0" u="none" strike="noStrike" baseline="0" dirty="0">
                <a:solidFill>
                  <a:srgbClr val="000000"/>
                </a:solidFill>
                <a:latin typeface="Times New Roman" panose="02020603050405020304" pitchFamily="18" charset="0"/>
              </a:rPr>
              <a:t>Any Design describing the process of making of an article.</a:t>
            </a:r>
          </a:p>
          <a:p>
            <a:pPr algn="just"/>
            <a:r>
              <a:rPr lang="en-US" sz="2000" b="0" i="0" u="none" strike="noStrike" baseline="0" dirty="0">
                <a:solidFill>
                  <a:srgbClr val="000000"/>
                </a:solidFill>
                <a:latin typeface="Times New Roman" panose="02020603050405020304" pitchFamily="18" charset="0"/>
              </a:rPr>
              <a:t>Industrial Designs of – books, calendars, certificates, forms and</a:t>
            </a:r>
          </a:p>
          <a:p>
            <a:pPr algn="just"/>
            <a:r>
              <a:rPr lang="en-US" sz="2000" b="0" i="0" u="none" strike="noStrike" baseline="0" dirty="0">
                <a:solidFill>
                  <a:srgbClr val="000000"/>
                </a:solidFill>
                <a:latin typeface="Times New Roman" panose="02020603050405020304" pitchFamily="18" charset="0"/>
              </a:rPr>
              <a:t>other documents, dressmaking patterns, greeting cards, leaflets, maps and plan cards, postcards, stamps, medals.</a:t>
            </a:r>
          </a:p>
          <a:p>
            <a:pPr algn="just"/>
            <a:r>
              <a:rPr lang="en-US" sz="2000" b="0" i="0" u="none" strike="noStrike" baseline="0" dirty="0">
                <a:solidFill>
                  <a:srgbClr val="000000"/>
                </a:solidFill>
                <a:latin typeface="Times New Roman" panose="02020603050405020304" pitchFamily="18" charset="0"/>
              </a:rPr>
              <a:t>The artistic work defined under Section 2(c) of the Copyright Act, 1957 is not a subject matter for registration for Industrial Designs, such as:</a:t>
            </a:r>
          </a:p>
          <a:p>
            <a:pPr marL="404813" indent="-280988" algn="just">
              <a:buFont typeface="Wingdings" panose="05000000000000000000" pitchFamily="2" charset="2"/>
              <a:buChar char="ü"/>
            </a:pPr>
            <a:r>
              <a:rPr lang="en-US" sz="2000" b="0" i="0" u="none" strike="noStrike" baseline="0" dirty="0">
                <a:solidFill>
                  <a:srgbClr val="C00000"/>
                </a:solidFill>
                <a:latin typeface="Times New Roman" panose="02020603050405020304" pitchFamily="18" charset="0"/>
              </a:rPr>
              <a:t>Paintings, sculptures, drawings including a diagram, map, chart or plan.</a:t>
            </a:r>
          </a:p>
          <a:p>
            <a:pPr marL="404813" indent="-280988" algn="just">
              <a:buFont typeface="Wingdings" panose="05000000000000000000" pitchFamily="2" charset="2"/>
              <a:buChar char="ü"/>
            </a:pPr>
            <a:r>
              <a:rPr lang="en-US" sz="2000" b="0" i="0" u="none" strike="noStrike" baseline="0" dirty="0">
                <a:solidFill>
                  <a:srgbClr val="C00000"/>
                </a:solidFill>
                <a:latin typeface="Times New Roman" panose="02020603050405020304" pitchFamily="18" charset="0"/>
              </a:rPr>
              <a:t>Photographs and work of architecture.</a:t>
            </a:r>
          </a:p>
          <a:p>
            <a:pPr marL="404813" indent="-280988" algn="just">
              <a:buFont typeface="Wingdings" panose="05000000000000000000" pitchFamily="2" charset="2"/>
              <a:buChar char="ü"/>
            </a:pPr>
            <a:r>
              <a:rPr lang="en-US" sz="2000" b="0" i="0" u="none" strike="noStrike" baseline="0" dirty="0">
                <a:solidFill>
                  <a:srgbClr val="C00000"/>
                </a:solidFill>
                <a:latin typeface="Times New Roman" panose="02020603050405020304" pitchFamily="18" charset="0"/>
              </a:rPr>
              <a:t>Any other work related to artistic craftsmanship.</a:t>
            </a:r>
          </a:p>
          <a:p>
            <a:pPr marL="404813" indent="-280988" algn="just">
              <a:buFont typeface="Wingdings" panose="05000000000000000000" pitchFamily="2" charset="2"/>
              <a:buChar char="ü"/>
            </a:pPr>
            <a:r>
              <a:rPr lang="en-US" sz="2000" b="0" i="0" u="none" strike="noStrike" baseline="0" dirty="0">
                <a:solidFill>
                  <a:srgbClr val="C00000"/>
                </a:solidFill>
                <a:latin typeface="Times New Roman" panose="02020603050405020304" pitchFamily="18" charset="0"/>
              </a:rPr>
              <a:t>Industrial Designs does not include any Trademark (The Designs Act, 2000).</a:t>
            </a:r>
          </a:p>
        </p:txBody>
      </p:sp>
      <p:sp>
        <p:nvSpPr>
          <p:cNvPr id="4" name="Date Placeholder 3">
            <a:extLst>
              <a:ext uri="{FF2B5EF4-FFF2-40B4-BE49-F238E27FC236}">
                <a16:creationId xmlns:a16="http://schemas.microsoft.com/office/drawing/2014/main" id="{F6DA9FB0-405F-3BA1-A730-113551C016B5}"/>
              </a:ext>
            </a:extLst>
          </p:cNvPr>
          <p:cNvSpPr>
            <a:spLocks noGrp="1"/>
          </p:cNvSpPr>
          <p:nvPr>
            <p:ph type="dt" sz="half" idx="10"/>
          </p:nvPr>
        </p:nvSpPr>
        <p:spPr/>
        <p:txBody>
          <a:bodyPr/>
          <a:lstStyle/>
          <a:p>
            <a:fld id="{E070AC02-4538-4891-B55B-4352BAFF6AF7}" type="datetime1">
              <a:rPr lang="en-IN" smtClean="0"/>
              <a:t>11-09-2024</a:t>
            </a:fld>
            <a:endParaRPr lang="en-IN"/>
          </a:p>
        </p:txBody>
      </p:sp>
      <p:sp>
        <p:nvSpPr>
          <p:cNvPr id="6" name="Slide Number Placeholder 5">
            <a:extLst>
              <a:ext uri="{FF2B5EF4-FFF2-40B4-BE49-F238E27FC236}">
                <a16:creationId xmlns:a16="http://schemas.microsoft.com/office/drawing/2014/main" id="{FF8D0717-3E97-1E2B-E556-886263693E5A}"/>
              </a:ext>
            </a:extLst>
          </p:cNvPr>
          <p:cNvSpPr>
            <a:spLocks noGrp="1"/>
          </p:cNvSpPr>
          <p:nvPr>
            <p:ph type="sldNum" sz="quarter" idx="12"/>
          </p:nvPr>
        </p:nvSpPr>
        <p:spPr/>
        <p:txBody>
          <a:bodyPr/>
          <a:lstStyle/>
          <a:p>
            <a:fld id="{5A6ADBAC-012B-45CA-B0E1-1EC0514D76E2}" type="slidenum">
              <a:rPr lang="en-IN" smtClean="0"/>
              <a:t>10</a:t>
            </a:fld>
            <a:endParaRPr lang="en-IN"/>
          </a:p>
        </p:txBody>
      </p:sp>
    </p:spTree>
    <p:extLst>
      <p:ext uri="{BB962C8B-B14F-4D97-AF65-F5344CB8AC3E}">
        <p14:creationId xmlns:p14="http://schemas.microsoft.com/office/powerpoint/2010/main" val="1473041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42C2-BEDA-C2AD-2D44-DE2646DFEB7A}"/>
              </a:ext>
            </a:extLst>
          </p:cNvPr>
          <p:cNvSpPr>
            <a:spLocks noGrp="1"/>
          </p:cNvSpPr>
          <p:nvPr>
            <p:ph type="title"/>
          </p:nvPr>
        </p:nvSpPr>
        <p:spPr>
          <a:xfrm>
            <a:off x="1158240" y="358140"/>
            <a:ext cx="9875520" cy="1356360"/>
          </a:xfrm>
        </p:spPr>
        <p:txBody>
          <a:bodyPr>
            <a:normAutofit/>
          </a:bodyPr>
          <a:lstStyle/>
          <a:p>
            <a:pPr algn="ctr"/>
            <a:r>
              <a:rPr lang="en-IN" sz="3600" dirty="0">
                <a:solidFill>
                  <a:srgbClr val="C00000"/>
                </a:solidFill>
              </a:rPr>
              <a:t>Validity of Industrial Design</a:t>
            </a:r>
          </a:p>
        </p:txBody>
      </p:sp>
      <p:sp>
        <p:nvSpPr>
          <p:cNvPr id="3" name="Content Placeholder 2">
            <a:extLst>
              <a:ext uri="{FF2B5EF4-FFF2-40B4-BE49-F238E27FC236}">
                <a16:creationId xmlns:a16="http://schemas.microsoft.com/office/drawing/2014/main" id="{9D531EF2-A58B-3A65-14E0-D4E65E8324F4}"/>
              </a:ext>
            </a:extLst>
          </p:cNvPr>
          <p:cNvSpPr>
            <a:spLocks noGrp="1"/>
          </p:cNvSpPr>
          <p:nvPr>
            <p:ph idx="1"/>
          </p:nvPr>
        </p:nvSpPr>
        <p:spPr>
          <a:xfrm>
            <a:off x="380999" y="1371599"/>
            <a:ext cx="11293929" cy="4996543"/>
          </a:xfrm>
        </p:spPr>
        <p:txBody>
          <a:bodyPr>
            <a:normAutofit/>
          </a:bodyPr>
          <a:lstStyle/>
          <a:p>
            <a:pPr algn="just">
              <a:lnSpc>
                <a:spcPct val="150000"/>
              </a:lnSpc>
            </a:pPr>
            <a:r>
              <a:rPr lang="en-US" sz="2400" i="0" dirty="0">
                <a:solidFill>
                  <a:srgbClr val="002060"/>
                </a:solidFill>
                <a:effectLst/>
                <a:latin typeface="+mj-lt"/>
              </a:rPr>
              <a:t>The outer ‘</a:t>
            </a:r>
            <a:r>
              <a:rPr lang="en-US" sz="2400" i="0" dirty="0">
                <a:solidFill>
                  <a:srgbClr val="C00000"/>
                </a:solidFill>
                <a:effectLst/>
                <a:latin typeface="+mj-lt"/>
              </a:rPr>
              <a:t>Shape or Design’ of a product makes it more appealing </a:t>
            </a:r>
            <a:r>
              <a:rPr lang="en-US" sz="2400" i="0" dirty="0">
                <a:solidFill>
                  <a:srgbClr val="002060"/>
                </a:solidFill>
                <a:effectLst/>
                <a:latin typeface="+mj-lt"/>
              </a:rPr>
              <a:t>and acts as the value-adding factor to the product. </a:t>
            </a:r>
          </a:p>
          <a:p>
            <a:pPr algn="just">
              <a:lnSpc>
                <a:spcPct val="150000"/>
              </a:lnSpc>
            </a:pPr>
            <a:r>
              <a:rPr lang="en-US" sz="2400" dirty="0">
                <a:solidFill>
                  <a:srgbClr val="002060"/>
                </a:solidFill>
                <a:latin typeface="+mj-lt"/>
              </a:rPr>
              <a:t>T</a:t>
            </a:r>
            <a:r>
              <a:rPr lang="en-US" sz="2400" i="0" dirty="0">
                <a:solidFill>
                  <a:srgbClr val="002060"/>
                </a:solidFill>
                <a:effectLst/>
                <a:latin typeface="+mj-lt"/>
              </a:rPr>
              <a:t>here is a need to protect one‘s creation from being used by third parties without consent from the original creator. </a:t>
            </a:r>
          </a:p>
          <a:p>
            <a:pPr algn="just">
              <a:lnSpc>
                <a:spcPct val="150000"/>
              </a:lnSpc>
            </a:pPr>
            <a:r>
              <a:rPr lang="en-US" sz="2400" i="0" dirty="0">
                <a:solidFill>
                  <a:srgbClr val="002060"/>
                </a:solidFill>
                <a:effectLst/>
                <a:latin typeface="+mj-lt"/>
              </a:rPr>
              <a:t>The </a:t>
            </a:r>
            <a:r>
              <a:rPr lang="en-US" sz="2400" i="0" dirty="0">
                <a:solidFill>
                  <a:srgbClr val="C00000"/>
                </a:solidFill>
                <a:effectLst/>
                <a:latin typeface="+mj-lt"/>
              </a:rPr>
              <a:t>registered Designs are protected for 10 years in India </a:t>
            </a:r>
            <a:r>
              <a:rPr lang="en-US" sz="2400" i="0" dirty="0">
                <a:solidFill>
                  <a:srgbClr val="002060"/>
                </a:solidFill>
                <a:effectLst/>
                <a:latin typeface="+mj-lt"/>
              </a:rPr>
              <a:t>and can be extended by </a:t>
            </a:r>
            <a:r>
              <a:rPr lang="en-US" sz="2400" i="0" dirty="0">
                <a:solidFill>
                  <a:srgbClr val="C00000"/>
                </a:solidFill>
                <a:effectLst/>
                <a:latin typeface="+mj-lt"/>
              </a:rPr>
              <a:t>5 years</a:t>
            </a:r>
            <a:r>
              <a:rPr lang="en-US" sz="2400" i="0" dirty="0">
                <a:solidFill>
                  <a:srgbClr val="002060"/>
                </a:solidFill>
                <a:effectLst/>
                <a:latin typeface="+mj-lt"/>
              </a:rPr>
              <a:t> after making a </a:t>
            </a:r>
            <a:r>
              <a:rPr lang="en-US" sz="2400" i="0" dirty="0">
                <a:solidFill>
                  <a:srgbClr val="C00000"/>
                </a:solidFill>
                <a:effectLst/>
                <a:latin typeface="+mj-lt"/>
              </a:rPr>
              <a:t>renewal application</a:t>
            </a:r>
            <a:r>
              <a:rPr lang="en-US" sz="2400" i="0" dirty="0">
                <a:solidFill>
                  <a:srgbClr val="002060"/>
                </a:solidFill>
                <a:effectLst/>
                <a:latin typeface="+mj-lt"/>
              </a:rPr>
              <a:t>.</a:t>
            </a:r>
            <a:endParaRPr lang="en-GB" i="0" dirty="0">
              <a:solidFill>
                <a:srgbClr val="002060"/>
              </a:solidFill>
              <a:effectLst/>
              <a:latin typeface="+mj-lt"/>
            </a:endParaRPr>
          </a:p>
        </p:txBody>
      </p:sp>
      <p:sp>
        <p:nvSpPr>
          <p:cNvPr id="4" name="Date Placeholder 3">
            <a:extLst>
              <a:ext uri="{FF2B5EF4-FFF2-40B4-BE49-F238E27FC236}">
                <a16:creationId xmlns:a16="http://schemas.microsoft.com/office/drawing/2014/main" id="{694531C9-F208-91DC-28D2-AF9E65988AA6}"/>
              </a:ext>
            </a:extLst>
          </p:cNvPr>
          <p:cNvSpPr>
            <a:spLocks noGrp="1"/>
          </p:cNvSpPr>
          <p:nvPr>
            <p:ph type="dt" sz="half" idx="10"/>
          </p:nvPr>
        </p:nvSpPr>
        <p:spPr/>
        <p:txBody>
          <a:bodyPr/>
          <a:lstStyle/>
          <a:p>
            <a:fld id="{FE9A74D0-E278-41CB-90A8-35DA5CCD9323}" type="datetime1">
              <a:rPr lang="en-IN" smtClean="0"/>
              <a:t>11-09-2024</a:t>
            </a:fld>
            <a:endParaRPr lang="en-IN"/>
          </a:p>
        </p:txBody>
      </p:sp>
      <p:sp>
        <p:nvSpPr>
          <p:cNvPr id="6" name="Slide Number Placeholder 5">
            <a:extLst>
              <a:ext uri="{FF2B5EF4-FFF2-40B4-BE49-F238E27FC236}">
                <a16:creationId xmlns:a16="http://schemas.microsoft.com/office/drawing/2014/main" id="{234F61DC-1687-74BE-582C-4CF45FD73748}"/>
              </a:ext>
            </a:extLst>
          </p:cNvPr>
          <p:cNvSpPr>
            <a:spLocks noGrp="1"/>
          </p:cNvSpPr>
          <p:nvPr>
            <p:ph type="sldNum" sz="quarter" idx="12"/>
          </p:nvPr>
        </p:nvSpPr>
        <p:spPr/>
        <p:txBody>
          <a:bodyPr/>
          <a:lstStyle/>
          <a:p>
            <a:fld id="{5A6ADBAC-012B-45CA-B0E1-1EC0514D76E2}" type="slidenum">
              <a:rPr lang="en-IN" smtClean="0"/>
              <a:t>11</a:t>
            </a:fld>
            <a:endParaRPr lang="en-IN"/>
          </a:p>
        </p:txBody>
      </p:sp>
    </p:spTree>
    <p:extLst>
      <p:ext uri="{BB962C8B-B14F-4D97-AF65-F5344CB8AC3E}">
        <p14:creationId xmlns:p14="http://schemas.microsoft.com/office/powerpoint/2010/main" val="1433666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362606"/>
            <a:ext cx="9875520" cy="917255"/>
          </a:xfrm>
        </p:spPr>
        <p:txBody>
          <a:bodyPr>
            <a:normAutofit/>
          </a:bodyPr>
          <a:lstStyle/>
          <a:p>
            <a:pPr algn="ctr"/>
            <a:r>
              <a:rPr lang="en-US" sz="2400" b="1" dirty="0">
                <a:solidFill>
                  <a:srgbClr val="C00000"/>
                </a:solidFill>
              </a:rPr>
              <a:t>Procedure for Registration of Industrial Designs</a:t>
            </a:r>
            <a:endParaRPr lang="en-IN" sz="2400" b="1"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229711"/>
            <a:ext cx="10843382" cy="5184526"/>
          </a:xfrm>
        </p:spPr>
        <p:txBody>
          <a:bodyPr>
            <a:normAutofit/>
          </a:bodyPr>
          <a:lstStyle/>
          <a:p>
            <a:pPr marR="550" algn="just">
              <a:lnSpc>
                <a:spcPct val="150000"/>
              </a:lnSpc>
            </a:pPr>
            <a:r>
              <a:rPr lang="en-IN" sz="2400" b="1" i="1" u="none" strike="noStrike" baseline="0" dirty="0">
                <a:solidFill>
                  <a:srgbClr val="C00000"/>
                </a:solidFill>
                <a:latin typeface="Times New Roman" panose="02020603050405020304" pitchFamily="18" charset="0"/>
              </a:rPr>
              <a:t>Prior Art Search</a:t>
            </a:r>
          </a:p>
          <a:p>
            <a:pPr marL="45720" marR="550" indent="0" algn="just">
              <a:lnSpc>
                <a:spcPct val="150000"/>
              </a:lnSpc>
              <a:buNone/>
            </a:pPr>
            <a:r>
              <a:rPr lang="en-US" b="0" i="0" u="none" strike="noStrike" baseline="0" dirty="0">
                <a:solidFill>
                  <a:srgbClr val="000000"/>
                </a:solidFill>
                <a:latin typeface="Times New Roman" panose="02020603050405020304" pitchFamily="18" charset="0"/>
              </a:rPr>
              <a:t>Before filing an application for registration of Industrial Designs, it is prudent to ensure that the same or similar Design has not been registered earlier. This search can be carried out using various search engines, such as:</a:t>
            </a:r>
          </a:p>
          <a:p>
            <a:pPr marR="550" algn="just">
              <a:lnSpc>
                <a:spcPct val="150000"/>
              </a:lnSpc>
            </a:pPr>
            <a:r>
              <a:rPr lang="en-US" b="0" i="0" u="none" strike="noStrike" baseline="0" dirty="0">
                <a:solidFill>
                  <a:srgbClr val="C00000"/>
                </a:solidFill>
                <a:latin typeface="Times New Roman" panose="02020603050405020304" pitchFamily="18" charset="0"/>
              </a:rPr>
              <a:t>Design Search Utility (CGPDTM)  (https://ipindiaservices.gov.in/designsearch/).</a:t>
            </a:r>
          </a:p>
          <a:p>
            <a:pPr marR="550" algn="just">
              <a:lnSpc>
                <a:spcPct val="150000"/>
              </a:lnSpc>
            </a:pPr>
            <a:r>
              <a:rPr lang="en-US" b="0" i="0" u="none" strike="noStrike" baseline="0" dirty="0">
                <a:solidFill>
                  <a:srgbClr val="C00000"/>
                </a:solidFill>
                <a:latin typeface="Times New Roman" panose="02020603050405020304" pitchFamily="18" charset="0"/>
              </a:rPr>
              <a:t>Global Design Database (WIPO)  (https://www3.wipo.int/designdb/en/index.jsp).</a:t>
            </a:r>
          </a:p>
          <a:p>
            <a:pPr marR="550" algn="just">
              <a:lnSpc>
                <a:spcPct val="150000"/>
              </a:lnSpc>
            </a:pPr>
            <a:r>
              <a:rPr lang="en-US" b="0" i="0" u="none" strike="noStrike" baseline="0" dirty="0">
                <a:solidFill>
                  <a:srgbClr val="C00000"/>
                </a:solidFill>
                <a:latin typeface="Times New Roman" panose="02020603050405020304" pitchFamily="18" charset="0"/>
              </a:rPr>
              <a:t>Hague Express Database (WIPO)  (https://www3.wipo.int/designdb/hague/en/#).</a:t>
            </a:r>
          </a:p>
          <a:p>
            <a:pPr marR="550" algn="just">
              <a:lnSpc>
                <a:spcPct val="150000"/>
              </a:lnSpc>
            </a:pPr>
            <a:r>
              <a:rPr lang="en-US" b="0" i="0" u="none" strike="noStrike" baseline="0" dirty="0">
                <a:solidFill>
                  <a:srgbClr val="C00000"/>
                </a:solidFill>
                <a:latin typeface="Times New Roman" panose="02020603050405020304" pitchFamily="18" charset="0"/>
              </a:rPr>
              <a:t>Design View (EUIPO) (https://www.tmdn.org/tmdsview-web/welcome#/dsview).</a:t>
            </a:r>
            <a:endParaRPr lang="en-IN" b="0" i="0" u="none" strike="noStrike" baseline="0" dirty="0">
              <a:solidFill>
                <a:srgbClr val="C00000"/>
              </a:solidFill>
              <a:latin typeface="Times New Roman" panose="02020603050405020304" pitchFamily="18" charset="0"/>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12</a:t>
            </a:fld>
            <a:endParaRPr lang="en-IN"/>
          </a:p>
        </p:txBody>
      </p:sp>
    </p:spTree>
    <p:extLst>
      <p:ext uri="{BB962C8B-B14F-4D97-AF65-F5344CB8AC3E}">
        <p14:creationId xmlns:p14="http://schemas.microsoft.com/office/powerpoint/2010/main" val="726388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0"/>
            <a:ext cx="9875520" cy="1356360"/>
          </a:xfrm>
        </p:spPr>
        <p:txBody>
          <a:bodyPr>
            <a:normAutofit/>
          </a:bodyPr>
          <a:lstStyle/>
          <a:p>
            <a:pPr algn="ctr"/>
            <a:r>
              <a:rPr lang="en-GB" sz="3600" dirty="0">
                <a:solidFill>
                  <a:srgbClr val="C00000"/>
                </a:solidFill>
              </a:rPr>
              <a:t>Application for Registration</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135837"/>
            <a:ext cx="10843382" cy="5159455"/>
          </a:xfrm>
        </p:spPr>
        <p:txBody>
          <a:bodyPr>
            <a:normAutofit fontScale="92500" lnSpcReduction="20000"/>
          </a:bodyPr>
          <a:lstStyle/>
          <a:p>
            <a:pPr marL="457200" indent="-333375" algn="just">
              <a:lnSpc>
                <a:spcPct val="150000"/>
              </a:lnSpc>
              <a:buFont typeface="Wingdings" panose="05000000000000000000" pitchFamily="2" charset="2"/>
              <a:buChar char="Ø"/>
            </a:pPr>
            <a:r>
              <a:rPr lang="en-US" sz="2400" dirty="0">
                <a:solidFill>
                  <a:srgbClr val="002060"/>
                </a:solidFill>
              </a:rPr>
              <a:t>Once the applicant is satisfied that his Design is </a:t>
            </a:r>
            <a:r>
              <a:rPr lang="en-US" sz="2400" dirty="0">
                <a:solidFill>
                  <a:srgbClr val="C00000"/>
                </a:solidFill>
              </a:rPr>
              <a:t>novel and significantly distinguishable </a:t>
            </a:r>
            <a:r>
              <a:rPr lang="en-US" sz="2400" dirty="0">
                <a:solidFill>
                  <a:srgbClr val="002060"/>
                </a:solidFill>
              </a:rPr>
              <a:t>from other Designs, he can proceed with filing an application for Design registration. </a:t>
            </a:r>
          </a:p>
          <a:p>
            <a:pPr marL="457200" indent="-333375" algn="just">
              <a:lnSpc>
                <a:spcPct val="150000"/>
              </a:lnSpc>
              <a:buFont typeface="Wingdings" panose="05000000000000000000" pitchFamily="2" charset="2"/>
              <a:buChar char="Ø"/>
            </a:pPr>
            <a:r>
              <a:rPr lang="en-US" sz="2400" dirty="0">
                <a:solidFill>
                  <a:srgbClr val="002060"/>
                </a:solidFill>
              </a:rPr>
              <a:t>The application for registration of Design can be filed by an </a:t>
            </a:r>
            <a:r>
              <a:rPr lang="en-US" sz="2400" dirty="0">
                <a:solidFill>
                  <a:srgbClr val="C00000"/>
                </a:solidFill>
              </a:rPr>
              <a:t>individual, small entity, institution, organization and industry</a:t>
            </a:r>
            <a:r>
              <a:rPr lang="en-US" sz="2400" dirty="0">
                <a:solidFill>
                  <a:srgbClr val="002060"/>
                </a:solidFill>
              </a:rPr>
              <a:t>. </a:t>
            </a:r>
          </a:p>
          <a:p>
            <a:pPr marL="457200" indent="-333375" algn="just">
              <a:lnSpc>
                <a:spcPct val="150000"/>
              </a:lnSpc>
              <a:buFont typeface="Wingdings" panose="05000000000000000000" pitchFamily="2" charset="2"/>
              <a:buChar char="Ø"/>
            </a:pPr>
            <a:r>
              <a:rPr lang="en-US" sz="2400" dirty="0">
                <a:solidFill>
                  <a:srgbClr val="002060"/>
                </a:solidFill>
              </a:rPr>
              <a:t>The application may be filed through a professional patent agent or legal practitioner. If the applicant is </a:t>
            </a:r>
            <a:r>
              <a:rPr lang="en-US" sz="2400" dirty="0">
                <a:solidFill>
                  <a:srgbClr val="C00000"/>
                </a:solidFill>
              </a:rPr>
              <a:t>not a resident of India</a:t>
            </a:r>
            <a:r>
              <a:rPr lang="en-US" sz="2400" dirty="0">
                <a:solidFill>
                  <a:srgbClr val="002060"/>
                </a:solidFill>
              </a:rPr>
              <a:t>, an agent residing in India has to be employed for this purpose. </a:t>
            </a:r>
          </a:p>
          <a:p>
            <a:pPr marL="457200" indent="-333375" algn="just">
              <a:lnSpc>
                <a:spcPct val="150000"/>
              </a:lnSpc>
              <a:buFont typeface="Wingdings" panose="05000000000000000000" pitchFamily="2" charset="2"/>
              <a:buChar char="Ø"/>
            </a:pPr>
            <a:r>
              <a:rPr lang="en-US" sz="2400" dirty="0">
                <a:solidFill>
                  <a:srgbClr val="002060"/>
                </a:solidFill>
              </a:rPr>
              <a:t>The applicant submits the registration application at the </a:t>
            </a:r>
            <a:r>
              <a:rPr lang="en-US" sz="2400" dirty="0">
                <a:solidFill>
                  <a:srgbClr val="C00000"/>
                </a:solidFill>
              </a:rPr>
              <a:t>Design Office Deputy Controller of Patents &amp; Designs</a:t>
            </a:r>
            <a:r>
              <a:rPr lang="en-US" sz="2400" dirty="0">
                <a:solidFill>
                  <a:srgbClr val="002060"/>
                </a:solidFill>
              </a:rPr>
              <a:t>, Patent Office, Intellectual Property Office Building, CP-2 Sector V, Salt Lake City, Kolkata-700091.</a:t>
            </a: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13</a:t>
            </a:fld>
            <a:endParaRPr lang="en-IN"/>
          </a:p>
        </p:txBody>
      </p:sp>
    </p:spTree>
    <p:extLst>
      <p:ext uri="{BB962C8B-B14F-4D97-AF65-F5344CB8AC3E}">
        <p14:creationId xmlns:p14="http://schemas.microsoft.com/office/powerpoint/2010/main" val="2066640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58240" y="-105508"/>
            <a:ext cx="9875520" cy="1356360"/>
          </a:xfrm>
        </p:spPr>
        <p:txBody>
          <a:bodyPr>
            <a:normAutofit/>
          </a:bodyPr>
          <a:lstStyle/>
          <a:p>
            <a:pPr algn="ctr"/>
            <a:r>
              <a:rPr lang="en-US" sz="2400" b="1" dirty="0">
                <a:solidFill>
                  <a:srgbClr val="C00000"/>
                </a:solidFill>
              </a:rPr>
              <a:t>Flowchart for the process of Design registration</a:t>
            </a:r>
            <a:endParaRPr lang="en-IN" sz="2400" b="1"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14</a:t>
            </a:fld>
            <a:endParaRPr lang="en-IN"/>
          </a:p>
        </p:txBody>
      </p:sp>
      <p:pic>
        <p:nvPicPr>
          <p:cNvPr id="9" name="Picture 8">
            <a:extLst>
              <a:ext uri="{FF2B5EF4-FFF2-40B4-BE49-F238E27FC236}">
                <a16:creationId xmlns:a16="http://schemas.microsoft.com/office/drawing/2014/main" id="{75C47FAB-ACB8-6C10-0E45-8317A4DD809C}"/>
              </a:ext>
            </a:extLst>
          </p:cNvPr>
          <p:cNvPicPr>
            <a:picLocks noChangeAspect="1"/>
          </p:cNvPicPr>
          <p:nvPr/>
        </p:nvPicPr>
        <p:blipFill>
          <a:blip r:embed="rId2"/>
          <a:stretch>
            <a:fillRect/>
          </a:stretch>
        </p:blipFill>
        <p:spPr>
          <a:xfrm>
            <a:off x="2775530" y="895583"/>
            <a:ext cx="6640940" cy="5714970"/>
          </a:xfrm>
          <a:prstGeom prst="rect">
            <a:avLst/>
          </a:prstGeom>
        </p:spPr>
      </p:pic>
    </p:spTree>
    <p:extLst>
      <p:ext uri="{BB962C8B-B14F-4D97-AF65-F5344CB8AC3E}">
        <p14:creationId xmlns:p14="http://schemas.microsoft.com/office/powerpoint/2010/main" val="3603299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81FD4-F336-577D-300C-68BC13D4BD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9253B4-EA91-9096-60A1-BD043DFE395B}"/>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Cancellation of the Registered Design</a:t>
            </a:r>
            <a:endParaRPr lang="en-IN" sz="3200" dirty="0">
              <a:solidFill>
                <a:srgbClr val="C00000"/>
              </a:solidFill>
            </a:endParaRPr>
          </a:p>
        </p:txBody>
      </p:sp>
      <p:sp>
        <p:nvSpPr>
          <p:cNvPr id="3" name="Content Placeholder 2">
            <a:extLst>
              <a:ext uri="{FF2B5EF4-FFF2-40B4-BE49-F238E27FC236}">
                <a16:creationId xmlns:a16="http://schemas.microsoft.com/office/drawing/2014/main" id="{24A84EBA-E0A6-F06C-2463-E632DAF874FE}"/>
              </a:ext>
            </a:extLst>
          </p:cNvPr>
          <p:cNvSpPr>
            <a:spLocks noGrp="1"/>
          </p:cNvSpPr>
          <p:nvPr>
            <p:ph idx="1"/>
          </p:nvPr>
        </p:nvSpPr>
        <p:spPr>
          <a:xfrm>
            <a:off x="656420" y="1135837"/>
            <a:ext cx="10843382" cy="5159455"/>
          </a:xfrm>
        </p:spPr>
        <p:txBody>
          <a:bodyPr>
            <a:normAutofit/>
          </a:bodyPr>
          <a:lstStyle/>
          <a:p>
            <a:pPr marL="457200" indent="-333375" algn="just">
              <a:lnSpc>
                <a:spcPct val="150000"/>
              </a:lnSpc>
              <a:buFont typeface="Wingdings" panose="05000000000000000000" pitchFamily="2" charset="2"/>
              <a:buChar char="Ø"/>
            </a:pPr>
            <a:r>
              <a:rPr lang="en-US" sz="2400" dirty="0">
                <a:solidFill>
                  <a:srgbClr val="002060"/>
                </a:solidFill>
              </a:rPr>
              <a:t>The registration of a Design may be cancelled at any time. The petition has to be filed in Form-8 with prescribed fee to the Controller of Designs. The application can be made on the following grounds:</a:t>
            </a:r>
          </a:p>
          <a:p>
            <a:pPr marL="457200" indent="-333375" algn="just">
              <a:lnSpc>
                <a:spcPct val="150000"/>
              </a:lnSpc>
              <a:buFont typeface="Wingdings" panose="05000000000000000000" pitchFamily="2" charset="2"/>
              <a:buChar char="Ø"/>
            </a:pPr>
            <a:r>
              <a:rPr lang="en-US" sz="2400" dirty="0">
                <a:solidFill>
                  <a:srgbClr val="C00000"/>
                </a:solidFill>
              </a:rPr>
              <a:t>Design has already been registered.</a:t>
            </a:r>
          </a:p>
          <a:p>
            <a:pPr marL="457200" indent="-333375" algn="just">
              <a:lnSpc>
                <a:spcPct val="150000"/>
              </a:lnSpc>
              <a:buFont typeface="Wingdings" panose="05000000000000000000" pitchFamily="2" charset="2"/>
              <a:buChar char="Ø"/>
            </a:pPr>
            <a:r>
              <a:rPr lang="en-US" sz="2400" dirty="0">
                <a:solidFill>
                  <a:srgbClr val="C00000"/>
                </a:solidFill>
              </a:rPr>
              <a:t>Design has been published in India or elsewhere before the date of registration.</a:t>
            </a:r>
          </a:p>
          <a:p>
            <a:pPr marL="457200" indent="-333375" algn="just">
              <a:lnSpc>
                <a:spcPct val="150000"/>
              </a:lnSpc>
              <a:buFont typeface="Wingdings" panose="05000000000000000000" pitchFamily="2" charset="2"/>
              <a:buChar char="Ø"/>
            </a:pPr>
            <a:r>
              <a:rPr lang="en-US" sz="2400" dirty="0">
                <a:solidFill>
                  <a:srgbClr val="C00000"/>
                </a:solidFill>
              </a:rPr>
              <a:t>Design is not novel and original.</a:t>
            </a:r>
          </a:p>
          <a:p>
            <a:pPr marL="457200" indent="-333375" algn="just">
              <a:lnSpc>
                <a:spcPct val="150000"/>
              </a:lnSpc>
              <a:buFont typeface="Wingdings" panose="05000000000000000000" pitchFamily="2" charset="2"/>
              <a:buChar char="Ø"/>
            </a:pPr>
            <a:r>
              <a:rPr lang="en-US" sz="2400" dirty="0">
                <a:solidFill>
                  <a:srgbClr val="C00000"/>
                </a:solidFill>
              </a:rPr>
              <a:t>It is not a Design under Clause (d) of Section 2.</a:t>
            </a:r>
            <a:endParaRPr lang="en-IN" dirty="0">
              <a:solidFill>
                <a:srgbClr val="C00000"/>
              </a:solidFill>
            </a:endParaRPr>
          </a:p>
        </p:txBody>
      </p:sp>
      <p:sp>
        <p:nvSpPr>
          <p:cNvPr id="4" name="Date Placeholder 3">
            <a:extLst>
              <a:ext uri="{FF2B5EF4-FFF2-40B4-BE49-F238E27FC236}">
                <a16:creationId xmlns:a16="http://schemas.microsoft.com/office/drawing/2014/main" id="{59C8305F-DE7F-FACF-7AD7-9F5EAA23DF15}"/>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BA95A2EE-3112-BC75-EDE6-641FC6B78377}"/>
              </a:ext>
            </a:extLst>
          </p:cNvPr>
          <p:cNvSpPr>
            <a:spLocks noGrp="1"/>
          </p:cNvSpPr>
          <p:nvPr>
            <p:ph type="sldNum" sz="quarter" idx="12"/>
          </p:nvPr>
        </p:nvSpPr>
        <p:spPr/>
        <p:txBody>
          <a:bodyPr/>
          <a:lstStyle/>
          <a:p>
            <a:fld id="{5A6ADBAC-012B-45CA-B0E1-1EC0514D76E2}" type="slidenum">
              <a:rPr lang="en-IN" smtClean="0"/>
              <a:t>15</a:t>
            </a:fld>
            <a:endParaRPr lang="en-IN"/>
          </a:p>
        </p:txBody>
      </p:sp>
    </p:spTree>
    <p:extLst>
      <p:ext uri="{BB962C8B-B14F-4D97-AF65-F5344CB8AC3E}">
        <p14:creationId xmlns:p14="http://schemas.microsoft.com/office/powerpoint/2010/main" val="3272410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696C9-DF4B-A616-5217-F7CF1B3210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813C24-04A0-043D-187C-F1C564BE8CB3}"/>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Application Forms</a:t>
            </a:r>
            <a:endParaRPr lang="en-IN" sz="3200" dirty="0">
              <a:solidFill>
                <a:srgbClr val="C00000"/>
              </a:solidFill>
            </a:endParaRPr>
          </a:p>
        </p:txBody>
      </p:sp>
      <p:sp>
        <p:nvSpPr>
          <p:cNvPr id="3" name="Content Placeholder 2">
            <a:extLst>
              <a:ext uri="{FF2B5EF4-FFF2-40B4-BE49-F238E27FC236}">
                <a16:creationId xmlns:a16="http://schemas.microsoft.com/office/drawing/2014/main" id="{1EDC243E-0461-9066-F62B-7286D5D22CE4}"/>
              </a:ext>
            </a:extLst>
          </p:cNvPr>
          <p:cNvSpPr>
            <a:spLocks noGrp="1"/>
          </p:cNvSpPr>
          <p:nvPr>
            <p:ph idx="1"/>
          </p:nvPr>
        </p:nvSpPr>
        <p:spPr>
          <a:xfrm>
            <a:off x="349654" y="908099"/>
            <a:ext cx="10843382" cy="5159455"/>
          </a:xfrm>
        </p:spPr>
        <p:txBody>
          <a:bodyPr>
            <a:normAutofit/>
          </a:bodyPr>
          <a:lstStyle/>
          <a:p>
            <a:pPr marL="457200" indent="-333375" algn="just">
              <a:lnSpc>
                <a:spcPct val="150000"/>
              </a:lnSpc>
              <a:buFont typeface="Wingdings" panose="05000000000000000000" pitchFamily="2" charset="2"/>
              <a:buChar char="Ø"/>
            </a:pPr>
            <a:r>
              <a:rPr lang="en-US" sz="2400" dirty="0">
                <a:solidFill>
                  <a:srgbClr val="002060"/>
                </a:solidFill>
              </a:rPr>
              <a:t>There are a total of 24 forms pertaining to Industrial Designs. </a:t>
            </a:r>
            <a:endParaRPr lang="en-IN" dirty="0">
              <a:solidFill>
                <a:srgbClr val="C00000"/>
              </a:solidFill>
            </a:endParaRPr>
          </a:p>
        </p:txBody>
      </p:sp>
      <p:sp>
        <p:nvSpPr>
          <p:cNvPr id="4" name="Date Placeholder 3">
            <a:extLst>
              <a:ext uri="{FF2B5EF4-FFF2-40B4-BE49-F238E27FC236}">
                <a16:creationId xmlns:a16="http://schemas.microsoft.com/office/drawing/2014/main" id="{7C249293-029D-D941-4A1D-9532490940F8}"/>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8388495B-FBF7-41FF-5660-F529873F0540}"/>
              </a:ext>
            </a:extLst>
          </p:cNvPr>
          <p:cNvSpPr>
            <a:spLocks noGrp="1"/>
          </p:cNvSpPr>
          <p:nvPr>
            <p:ph type="sldNum" sz="quarter" idx="12"/>
          </p:nvPr>
        </p:nvSpPr>
        <p:spPr/>
        <p:txBody>
          <a:bodyPr/>
          <a:lstStyle/>
          <a:p>
            <a:fld id="{5A6ADBAC-012B-45CA-B0E1-1EC0514D76E2}" type="slidenum">
              <a:rPr lang="en-IN" smtClean="0"/>
              <a:t>16</a:t>
            </a:fld>
            <a:endParaRPr lang="en-IN"/>
          </a:p>
        </p:txBody>
      </p:sp>
      <p:pic>
        <p:nvPicPr>
          <p:cNvPr id="7" name="Picture 6">
            <a:extLst>
              <a:ext uri="{FF2B5EF4-FFF2-40B4-BE49-F238E27FC236}">
                <a16:creationId xmlns:a16="http://schemas.microsoft.com/office/drawing/2014/main" id="{6E21A152-F1E9-B1E1-3779-58B2AEC31B71}"/>
              </a:ext>
            </a:extLst>
          </p:cNvPr>
          <p:cNvPicPr>
            <a:picLocks noChangeAspect="1"/>
          </p:cNvPicPr>
          <p:nvPr/>
        </p:nvPicPr>
        <p:blipFill rotWithShape="1">
          <a:blip r:embed="rId2"/>
          <a:srcRect t="9309"/>
          <a:stretch/>
        </p:blipFill>
        <p:spPr>
          <a:xfrm>
            <a:off x="2255708" y="1479494"/>
            <a:ext cx="7031274" cy="5296111"/>
          </a:xfrm>
          <a:prstGeom prst="rect">
            <a:avLst/>
          </a:prstGeom>
        </p:spPr>
      </p:pic>
    </p:spTree>
    <p:extLst>
      <p:ext uri="{BB962C8B-B14F-4D97-AF65-F5344CB8AC3E}">
        <p14:creationId xmlns:p14="http://schemas.microsoft.com/office/powerpoint/2010/main" val="2765432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98FA0-E5E1-4F39-83D0-A7139FFD06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E92FA1-AAF5-4346-3BAD-E870E2909236}"/>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Application Forms</a:t>
            </a:r>
            <a:endParaRPr lang="en-IN" sz="3200" dirty="0">
              <a:solidFill>
                <a:srgbClr val="C00000"/>
              </a:solidFill>
            </a:endParaRPr>
          </a:p>
        </p:txBody>
      </p:sp>
      <p:sp>
        <p:nvSpPr>
          <p:cNvPr id="4" name="Date Placeholder 3">
            <a:extLst>
              <a:ext uri="{FF2B5EF4-FFF2-40B4-BE49-F238E27FC236}">
                <a16:creationId xmlns:a16="http://schemas.microsoft.com/office/drawing/2014/main" id="{9950B6BF-0C79-FA42-BC0A-0C4C9783EDE9}"/>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09054A20-7D4F-B1CE-7A49-67AE94E3A399}"/>
              </a:ext>
            </a:extLst>
          </p:cNvPr>
          <p:cNvSpPr>
            <a:spLocks noGrp="1"/>
          </p:cNvSpPr>
          <p:nvPr>
            <p:ph type="sldNum" sz="quarter" idx="12"/>
          </p:nvPr>
        </p:nvSpPr>
        <p:spPr/>
        <p:txBody>
          <a:bodyPr/>
          <a:lstStyle/>
          <a:p>
            <a:fld id="{5A6ADBAC-012B-45CA-B0E1-1EC0514D76E2}" type="slidenum">
              <a:rPr lang="en-IN" smtClean="0"/>
              <a:t>17</a:t>
            </a:fld>
            <a:endParaRPr lang="en-IN"/>
          </a:p>
        </p:txBody>
      </p:sp>
      <p:pic>
        <p:nvPicPr>
          <p:cNvPr id="9" name="Picture 8">
            <a:extLst>
              <a:ext uri="{FF2B5EF4-FFF2-40B4-BE49-F238E27FC236}">
                <a16:creationId xmlns:a16="http://schemas.microsoft.com/office/drawing/2014/main" id="{430EA74E-8AD1-7C64-AC02-64818C428239}"/>
              </a:ext>
            </a:extLst>
          </p:cNvPr>
          <p:cNvPicPr>
            <a:picLocks noChangeAspect="1"/>
          </p:cNvPicPr>
          <p:nvPr/>
        </p:nvPicPr>
        <p:blipFill>
          <a:blip r:embed="rId2"/>
          <a:stretch>
            <a:fillRect/>
          </a:stretch>
        </p:blipFill>
        <p:spPr>
          <a:xfrm>
            <a:off x="1704810" y="1070696"/>
            <a:ext cx="8782379" cy="5172032"/>
          </a:xfrm>
          <a:prstGeom prst="rect">
            <a:avLst/>
          </a:prstGeom>
        </p:spPr>
      </p:pic>
      <p:sp>
        <p:nvSpPr>
          <p:cNvPr id="11" name="TextBox 10">
            <a:extLst>
              <a:ext uri="{FF2B5EF4-FFF2-40B4-BE49-F238E27FC236}">
                <a16:creationId xmlns:a16="http://schemas.microsoft.com/office/drawing/2014/main" id="{D46F0714-CF5A-3DA5-9B9D-F5A183A35D62}"/>
              </a:ext>
            </a:extLst>
          </p:cNvPr>
          <p:cNvSpPr txBox="1"/>
          <p:nvPr/>
        </p:nvSpPr>
        <p:spPr>
          <a:xfrm>
            <a:off x="1704810" y="6187654"/>
            <a:ext cx="6523892" cy="646331"/>
          </a:xfrm>
          <a:prstGeom prst="rect">
            <a:avLst/>
          </a:prstGeom>
          <a:noFill/>
        </p:spPr>
        <p:txBody>
          <a:bodyPr wrap="square">
            <a:spAutoFit/>
          </a:bodyPr>
          <a:lstStyle/>
          <a:p>
            <a:pPr algn="l"/>
            <a:r>
              <a:rPr lang="fr-FR" sz="1800" b="1" i="0" u="none" strike="noStrike" baseline="0" dirty="0">
                <a:solidFill>
                  <a:srgbClr val="000000"/>
                </a:solidFill>
                <a:latin typeface="Times New Roman" panose="02020603050405020304" pitchFamily="18" charset="0"/>
              </a:rPr>
              <a:t>Source:  </a:t>
            </a:r>
            <a:r>
              <a:rPr lang="fr-FR" sz="1800" b="0" i="0" u="none" strike="noStrike" baseline="0" dirty="0">
                <a:solidFill>
                  <a:srgbClr val="000000"/>
                </a:solidFill>
                <a:latin typeface="Times New Roman" panose="02020603050405020304" pitchFamily="18" charset="0"/>
                <a:hlinkClick r:id="rId3"/>
              </a:rPr>
              <a:t>http://www.ipindia.nic.in/designs.htm</a:t>
            </a:r>
            <a:endParaRPr lang="fr-FR" sz="1800" b="0" i="0" u="none" strike="noStrike" baseline="0" dirty="0">
              <a:solidFill>
                <a:srgbClr val="000000"/>
              </a:solidFill>
              <a:latin typeface="Times New Roman" panose="02020603050405020304" pitchFamily="18" charset="0"/>
            </a:endParaRPr>
          </a:p>
          <a:p>
            <a:pPr algn="l"/>
            <a:endParaRPr lang="fr-FR"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540261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B02CB-5FFD-4F5E-C27A-D9D6FBB6F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E3CAB4-3148-88AE-F039-5F9D68070069}"/>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Classification of Industrial Designs</a:t>
            </a:r>
            <a:endParaRPr lang="en-IN" sz="3200" dirty="0">
              <a:solidFill>
                <a:srgbClr val="C00000"/>
              </a:solidFill>
            </a:endParaRPr>
          </a:p>
        </p:txBody>
      </p:sp>
      <p:sp>
        <p:nvSpPr>
          <p:cNvPr id="3" name="Content Placeholder 2">
            <a:extLst>
              <a:ext uri="{FF2B5EF4-FFF2-40B4-BE49-F238E27FC236}">
                <a16:creationId xmlns:a16="http://schemas.microsoft.com/office/drawing/2014/main" id="{44F77C8E-40EF-2CD6-18A3-E75B83BD66F1}"/>
              </a:ext>
            </a:extLst>
          </p:cNvPr>
          <p:cNvSpPr>
            <a:spLocks noGrp="1"/>
          </p:cNvSpPr>
          <p:nvPr>
            <p:ph idx="1"/>
          </p:nvPr>
        </p:nvSpPr>
        <p:spPr>
          <a:xfrm>
            <a:off x="656420" y="1135837"/>
            <a:ext cx="10843382" cy="5159455"/>
          </a:xfrm>
        </p:spPr>
        <p:txBody>
          <a:bodyPr>
            <a:normAutofit fontScale="92500"/>
          </a:bodyPr>
          <a:lstStyle/>
          <a:p>
            <a:pPr marL="457200" indent="-333375" algn="just">
              <a:lnSpc>
                <a:spcPct val="150000"/>
              </a:lnSpc>
              <a:buFont typeface="Wingdings" panose="05000000000000000000" pitchFamily="2" charset="2"/>
              <a:buChar char="Ø"/>
            </a:pPr>
            <a:r>
              <a:rPr lang="en-US" sz="2400" dirty="0">
                <a:solidFill>
                  <a:srgbClr val="002060"/>
                </a:solidFill>
              </a:rPr>
              <a:t>Designs are registered in different classes as per the </a:t>
            </a:r>
            <a:r>
              <a:rPr lang="en-US" sz="2400" dirty="0">
                <a:solidFill>
                  <a:srgbClr val="C00000"/>
                </a:solidFill>
              </a:rPr>
              <a:t>Locarno Agreement, 1968</a:t>
            </a:r>
            <a:r>
              <a:rPr lang="en-US" sz="2400" dirty="0">
                <a:solidFill>
                  <a:srgbClr val="002060"/>
                </a:solidFill>
              </a:rPr>
              <a:t>; https://www.wipo.int/classifications/locarno/loc pub/</a:t>
            </a:r>
            <a:r>
              <a:rPr lang="en-US" sz="2400" dirty="0" err="1">
                <a:solidFill>
                  <a:srgbClr val="002060"/>
                </a:solidFill>
              </a:rPr>
              <a:t>en</a:t>
            </a:r>
            <a:r>
              <a:rPr lang="en-US" sz="2400" dirty="0">
                <a:solidFill>
                  <a:srgbClr val="002060"/>
                </a:solidFill>
              </a:rPr>
              <a:t>/</a:t>
            </a:r>
            <a:r>
              <a:rPr lang="en-US" sz="2400" dirty="0" err="1">
                <a:solidFill>
                  <a:srgbClr val="002060"/>
                </a:solidFill>
              </a:rPr>
              <a:t>fr</a:t>
            </a:r>
            <a:r>
              <a:rPr lang="en-US" sz="2400" dirty="0">
                <a:solidFill>
                  <a:srgbClr val="002060"/>
                </a:solidFill>
              </a:rPr>
              <a:t>/). </a:t>
            </a:r>
          </a:p>
          <a:p>
            <a:pPr marL="457200" indent="-333375" algn="just">
              <a:lnSpc>
                <a:spcPct val="150000"/>
              </a:lnSpc>
              <a:buFont typeface="Wingdings" panose="05000000000000000000" pitchFamily="2" charset="2"/>
              <a:buChar char="Ø"/>
            </a:pPr>
            <a:r>
              <a:rPr lang="en-US" sz="2400" dirty="0">
                <a:solidFill>
                  <a:srgbClr val="002060"/>
                </a:solidFill>
              </a:rPr>
              <a:t>It is used to </a:t>
            </a:r>
            <a:r>
              <a:rPr lang="en-US" sz="2400" dirty="0">
                <a:solidFill>
                  <a:srgbClr val="C00000"/>
                </a:solidFill>
              </a:rPr>
              <a:t>classify goods for the registration </a:t>
            </a:r>
            <a:r>
              <a:rPr lang="en-US" sz="2400" dirty="0">
                <a:solidFill>
                  <a:srgbClr val="002060"/>
                </a:solidFill>
              </a:rPr>
              <a:t>of Industrial Designs as well as for Design searches. </a:t>
            </a:r>
          </a:p>
          <a:p>
            <a:pPr marL="457200" indent="-333375" algn="just">
              <a:lnSpc>
                <a:spcPct val="150000"/>
              </a:lnSpc>
              <a:buFont typeface="Wingdings" panose="05000000000000000000" pitchFamily="2" charset="2"/>
              <a:buChar char="Ø"/>
            </a:pPr>
            <a:r>
              <a:rPr lang="en-US" sz="2400" dirty="0">
                <a:solidFill>
                  <a:srgbClr val="002060"/>
                </a:solidFill>
              </a:rPr>
              <a:t>The signatory parties have to indicate these classes in the official documents too. The classification comprises a list of classes and subclasses with a list of goods that constitute Industrial Designs. </a:t>
            </a:r>
          </a:p>
          <a:p>
            <a:pPr marL="457200" indent="-333375" algn="just">
              <a:lnSpc>
                <a:spcPct val="150000"/>
              </a:lnSpc>
              <a:buFont typeface="Wingdings" panose="05000000000000000000" pitchFamily="2" charset="2"/>
              <a:buChar char="Ø"/>
            </a:pPr>
            <a:r>
              <a:rPr lang="en-US" sz="2400" dirty="0">
                <a:solidFill>
                  <a:srgbClr val="002060"/>
                </a:solidFill>
              </a:rPr>
              <a:t>There are </a:t>
            </a:r>
            <a:r>
              <a:rPr lang="en-US" sz="2400" dirty="0">
                <a:solidFill>
                  <a:srgbClr val="C00000"/>
                </a:solidFill>
              </a:rPr>
              <a:t>32 classes and 237 subclasses </a:t>
            </a:r>
            <a:r>
              <a:rPr lang="en-US" sz="2400" dirty="0">
                <a:solidFill>
                  <a:srgbClr val="002060"/>
                </a:solidFill>
              </a:rPr>
              <a:t>that can be searched in two languages i.e. </a:t>
            </a:r>
            <a:r>
              <a:rPr lang="en-US" sz="2400" dirty="0">
                <a:solidFill>
                  <a:srgbClr val="C00000"/>
                </a:solidFill>
              </a:rPr>
              <a:t>English and French.</a:t>
            </a:r>
            <a:endParaRPr lang="en-IN" dirty="0">
              <a:solidFill>
                <a:srgbClr val="C00000"/>
              </a:solidFill>
            </a:endParaRPr>
          </a:p>
        </p:txBody>
      </p:sp>
      <p:sp>
        <p:nvSpPr>
          <p:cNvPr id="4" name="Date Placeholder 3">
            <a:extLst>
              <a:ext uri="{FF2B5EF4-FFF2-40B4-BE49-F238E27FC236}">
                <a16:creationId xmlns:a16="http://schemas.microsoft.com/office/drawing/2014/main" id="{35E801BF-0443-ABB9-0B07-269DB9A730E4}"/>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087E4782-E8C2-7576-D829-651F9C1DE686}"/>
              </a:ext>
            </a:extLst>
          </p:cNvPr>
          <p:cNvSpPr>
            <a:spLocks noGrp="1"/>
          </p:cNvSpPr>
          <p:nvPr>
            <p:ph type="sldNum" sz="quarter" idx="12"/>
          </p:nvPr>
        </p:nvSpPr>
        <p:spPr/>
        <p:txBody>
          <a:bodyPr/>
          <a:lstStyle/>
          <a:p>
            <a:fld id="{5A6ADBAC-012B-45CA-B0E1-1EC0514D76E2}" type="slidenum">
              <a:rPr lang="en-IN" smtClean="0"/>
              <a:t>18</a:t>
            </a:fld>
            <a:endParaRPr lang="en-IN"/>
          </a:p>
        </p:txBody>
      </p:sp>
    </p:spTree>
    <p:extLst>
      <p:ext uri="{BB962C8B-B14F-4D97-AF65-F5344CB8AC3E}">
        <p14:creationId xmlns:p14="http://schemas.microsoft.com/office/powerpoint/2010/main" val="3128426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21651-7F76-E997-0CCD-79ED0A53AF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241C33-AD09-229F-D404-7F0DAC3908C1}"/>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Classification of Industrial Designs</a:t>
            </a:r>
            <a:endParaRPr lang="en-IN" sz="3200" dirty="0">
              <a:solidFill>
                <a:srgbClr val="C00000"/>
              </a:solidFill>
            </a:endParaRPr>
          </a:p>
        </p:txBody>
      </p:sp>
      <p:sp>
        <p:nvSpPr>
          <p:cNvPr id="3" name="Content Placeholder 2">
            <a:extLst>
              <a:ext uri="{FF2B5EF4-FFF2-40B4-BE49-F238E27FC236}">
                <a16:creationId xmlns:a16="http://schemas.microsoft.com/office/drawing/2014/main" id="{8B2CEA71-65F6-B37D-4FEF-10AE36A2B653}"/>
              </a:ext>
            </a:extLst>
          </p:cNvPr>
          <p:cNvSpPr>
            <a:spLocks noGrp="1"/>
          </p:cNvSpPr>
          <p:nvPr>
            <p:ph idx="1"/>
          </p:nvPr>
        </p:nvSpPr>
        <p:spPr>
          <a:xfrm>
            <a:off x="656420" y="1135837"/>
            <a:ext cx="10843382" cy="5159455"/>
          </a:xfrm>
        </p:spPr>
        <p:txBody>
          <a:bodyPr>
            <a:normAutofit/>
          </a:bodyPr>
          <a:lstStyle/>
          <a:p>
            <a:pPr marL="457200" indent="-333375" algn="just">
              <a:lnSpc>
                <a:spcPct val="150000"/>
              </a:lnSpc>
              <a:buFont typeface="Wingdings" panose="05000000000000000000" pitchFamily="2" charset="2"/>
              <a:buChar char="Ø"/>
            </a:pPr>
            <a:r>
              <a:rPr lang="en-US" sz="2400" dirty="0">
                <a:solidFill>
                  <a:srgbClr val="002060"/>
                </a:solidFill>
              </a:rPr>
              <a:t>For example, Class 1 includes </a:t>
            </a:r>
            <a:r>
              <a:rPr lang="en-US" sz="2400" i="1" dirty="0">
                <a:solidFill>
                  <a:srgbClr val="C00000"/>
                </a:solidFill>
              </a:rPr>
              <a:t>foodstuff for human beings, foodstuffs</a:t>
            </a:r>
            <a:r>
              <a:rPr lang="en-US" sz="2400" dirty="0">
                <a:solidFill>
                  <a:srgbClr val="002060"/>
                </a:solidFill>
              </a:rPr>
              <a:t> for animals and dietetic foods excluding packages because they are classified under Class 9 (</a:t>
            </a:r>
            <a:r>
              <a:rPr lang="en-US" sz="2400" dirty="0">
                <a:solidFill>
                  <a:srgbClr val="C00000"/>
                </a:solidFill>
              </a:rPr>
              <a:t>Bottles, Flasks, Pots, Carboys, Demijohns, and Pressurized Containers</a:t>
            </a:r>
            <a:r>
              <a:rPr lang="en-US" sz="2400" dirty="0">
                <a:solidFill>
                  <a:srgbClr val="002060"/>
                </a:solidFill>
              </a:rPr>
              <a:t>). </a:t>
            </a:r>
          </a:p>
          <a:p>
            <a:pPr marL="457200" indent="-333375" algn="just">
              <a:lnSpc>
                <a:spcPct val="150000"/>
              </a:lnSpc>
              <a:buFont typeface="Wingdings" panose="05000000000000000000" pitchFamily="2" charset="2"/>
              <a:buChar char="Ø"/>
            </a:pPr>
            <a:r>
              <a:rPr lang="en-US" sz="2400" dirty="0">
                <a:solidFill>
                  <a:srgbClr val="002060"/>
                </a:solidFill>
              </a:rPr>
              <a:t>Class 32 classifies the Design of </a:t>
            </a:r>
            <a:r>
              <a:rPr lang="en-US" sz="2400" dirty="0">
                <a:solidFill>
                  <a:srgbClr val="C00000"/>
                </a:solidFill>
              </a:rPr>
              <a:t>graphic symbols and logos</a:t>
            </a:r>
            <a:r>
              <a:rPr lang="en-US" sz="2400" dirty="0">
                <a:solidFill>
                  <a:srgbClr val="002060"/>
                </a:solidFill>
              </a:rPr>
              <a:t>, surface patterns, ornamentation.</a:t>
            </a:r>
          </a:p>
          <a:p>
            <a:pPr marL="457200" indent="-333375" algn="just">
              <a:lnSpc>
                <a:spcPct val="150000"/>
              </a:lnSpc>
              <a:buFont typeface="Wingdings" panose="05000000000000000000" pitchFamily="2" charset="2"/>
              <a:buChar char="Ø"/>
            </a:pPr>
            <a:endParaRPr lang="en-IN" dirty="0">
              <a:solidFill>
                <a:srgbClr val="C00000"/>
              </a:solidFill>
            </a:endParaRPr>
          </a:p>
        </p:txBody>
      </p:sp>
      <p:sp>
        <p:nvSpPr>
          <p:cNvPr id="4" name="Date Placeholder 3">
            <a:extLst>
              <a:ext uri="{FF2B5EF4-FFF2-40B4-BE49-F238E27FC236}">
                <a16:creationId xmlns:a16="http://schemas.microsoft.com/office/drawing/2014/main" id="{EDE98457-F7F2-D125-1239-E9640B3BD62C}"/>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65E3DAB7-CF0B-2800-E5FC-4D1A04282A95}"/>
              </a:ext>
            </a:extLst>
          </p:cNvPr>
          <p:cNvSpPr>
            <a:spLocks noGrp="1"/>
          </p:cNvSpPr>
          <p:nvPr>
            <p:ph type="sldNum" sz="quarter" idx="12"/>
          </p:nvPr>
        </p:nvSpPr>
        <p:spPr/>
        <p:txBody>
          <a:bodyPr/>
          <a:lstStyle/>
          <a:p>
            <a:fld id="{5A6ADBAC-012B-45CA-B0E1-1EC0514D76E2}" type="slidenum">
              <a:rPr lang="en-IN" smtClean="0"/>
              <a:t>19</a:t>
            </a:fld>
            <a:endParaRPr lang="en-IN"/>
          </a:p>
        </p:txBody>
      </p:sp>
    </p:spTree>
    <p:extLst>
      <p:ext uri="{BB962C8B-B14F-4D97-AF65-F5344CB8AC3E}">
        <p14:creationId xmlns:p14="http://schemas.microsoft.com/office/powerpoint/2010/main" val="2621923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7726-D7EC-6387-0644-3E4915AD5544}"/>
              </a:ext>
            </a:extLst>
          </p:cNvPr>
          <p:cNvSpPr>
            <a:spLocks noGrp="1"/>
          </p:cNvSpPr>
          <p:nvPr>
            <p:ph type="title"/>
          </p:nvPr>
        </p:nvSpPr>
        <p:spPr>
          <a:xfrm>
            <a:off x="1158240" y="838200"/>
            <a:ext cx="9875520" cy="936812"/>
          </a:xfrm>
        </p:spPr>
        <p:txBody>
          <a:bodyPr/>
          <a:lstStyle/>
          <a:p>
            <a:pPr algn="ctr"/>
            <a:r>
              <a:rPr lang="en-IN" dirty="0">
                <a:latin typeface="Times New Roman" panose="02020603050405020304" pitchFamily="18" charset="0"/>
                <a:cs typeface="Times New Roman" panose="02020603050405020304" pitchFamily="18" charset="0"/>
              </a:rPr>
              <a:t>Module-5(5 Hours) </a:t>
            </a:r>
          </a:p>
        </p:txBody>
      </p:sp>
      <p:sp>
        <p:nvSpPr>
          <p:cNvPr id="3" name="Content Placeholder 2">
            <a:extLst>
              <a:ext uri="{FF2B5EF4-FFF2-40B4-BE49-F238E27FC236}">
                <a16:creationId xmlns:a16="http://schemas.microsoft.com/office/drawing/2014/main" id="{BD452213-5C0C-E85C-99B6-21F912165820}"/>
              </a:ext>
            </a:extLst>
          </p:cNvPr>
          <p:cNvSpPr>
            <a:spLocks noGrp="1"/>
          </p:cNvSpPr>
          <p:nvPr>
            <p:ph idx="1"/>
          </p:nvPr>
        </p:nvSpPr>
        <p:spPr>
          <a:xfrm>
            <a:off x="333935" y="1909482"/>
            <a:ext cx="11524129" cy="4303059"/>
          </a:xfrm>
        </p:spPr>
        <p:txBody>
          <a:bodyPr>
            <a:noAutofit/>
          </a:bodyPr>
          <a:lstStyle/>
          <a:p>
            <a:pPr marL="45720" indent="0" algn="just">
              <a:lnSpc>
                <a:spcPct val="100000"/>
              </a:lnSpc>
              <a:buNone/>
            </a:pPr>
            <a:r>
              <a:rPr lang="en-US" sz="2000" b="1" dirty="0">
                <a:solidFill>
                  <a:srgbClr val="002060"/>
                </a:solidFill>
                <a:latin typeface="Times New Roman" panose="02020603050405020304" pitchFamily="18" charset="0"/>
                <a:cs typeface="Times New Roman" panose="02020603050405020304" pitchFamily="18" charset="0"/>
              </a:rPr>
              <a:t>Industrial Designs</a:t>
            </a:r>
            <a:r>
              <a:rPr lang="en-US" sz="2000" dirty="0">
                <a:solidFill>
                  <a:srgbClr val="00206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Eligibility Criteria. Acts and Laws to Govern Industrial Designs. Design Rights. Enforcement of Design Rights. Non-Protectable Industrial Designs India. Protection Term. Procedure for Registration of Industrial Designs. Prior Art Search. Application for Registration. Duration of the Registration of a Design. Importance of Design Registration. Cancellation of the Registered Design. Application Forms. Classification of Industrial Designs. Designs Registration Trend in India. International Treaties. Famous Case Law:  Apple Inc. vs. Samsung Electronics Co. </a:t>
            </a:r>
            <a:endParaRPr lang="en-US" sz="2000" dirty="0">
              <a:solidFill>
                <a:srgbClr val="002060"/>
              </a:solidFill>
              <a:latin typeface="Times New Roman" panose="02020603050405020304" pitchFamily="18" charset="0"/>
              <a:cs typeface="Times New Roman" panose="02020603050405020304" pitchFamily="18" charset="0"/>
            </a:endParaRPr>
          </a:p>
          <a:p>
            <a:pPr marL="45720" indent="0" algn="just">
              <a:lnSpc>
                <a:spcPct val="100000"/>
              </a:lnSpc>
              <a:buNone/>
            </a:pPr>
            <a:r>
              <a:rPr lang="en-US" sz="2000" b="1" dirty="0">
                <a:solidFill>
                  <a:srgbClr val="002060"/>
                </a:solidFill>
                <a:latin typeface="Times New Roman" panose="02020603050405020304" pitchFamily="18" charset="0"/>
                <a:cs typeface="Times New Roman" panose="02020603050405020304" pitchFamily="18" charset="0"/>
              </a:rPr>
              <a:t>Geographical Indications</a:t>
            </a:r>
            <a:r>
              <a:rPr lang="en-US" sz="2000" dirty="0">
                <a:solidFill>
                  <a:srgbClr val="00206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Acts, Laws and Rules Pertaining to GI. Ownership of GI. Rights Granted to the Holders. Registered GI in India. Identification of Registered GI. Classes of GI. Non-Registerable GI. Protection of GI. Collective or Certification Marks. Enforcement of GI Rights. Procedure for GI Registration Documents Required for GI Registration. GI Ecosystem in India. </a:t>
            </a:r>
          </a:p>
          <a:p>
            <a:pPr marL="45720" indent="0" algn="just">
              <a:lnSpc>
                <a:spcPct val="100000"/>
              </a:lnSpc>
              <a:buNone/>
            </a:pPr>
            <a:r>
              <a:rPr lang="en-US" sz="2000" b="1" dirty="0">
                <a:solidFill>
                  <a:srgbClr val="002060"/>
                </a:solidFill>
                <a:latin typeface="Times New Roman" panose="02020603050405020304" pitchFamily="18" charset="0"/>
                <a:cs typeface="Times New Roman" panose="02020603050405020304" pitchFamily="18" charset="0"/>
              </a:rPr>
              <a:t>Case Studies on Patents:</a:t>
            </a:r>
            <a:r>
              <a:rPr lang="en-US" sz="2000" dirty="0">
                <a:solidFill>
                  <a:srgbClr val="00206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Case study of Curcuma (Turmeric) Patent, Case study of Neem Patent, Case study of Basmati patent. IP Organizations in India. Schemes and Programs.</a:t>
            </a:r>
          </a:p>
          <a:p>
            <a:pPr marL="45720" indent="0" algn="just">
              <a:lnSpc>
                <a:spcPct val="100000"/>
              </a:lnSpc>
              <a:buNone/>
            </a:pPr>
            <a:r>
              <a:rPr lang="en-GB" sz="1800"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id="{117C62D4-0906-8745-2B2F-6775E6BBE46D}"/>
              </a:ext>
            </a:extLst>
          </p:cNvPr>
          <p:cNvSpPr>
            <a:spLocks noGrp="1"/>
          </p:cNvSpPr>
          <p:nvPr>
            <p:ph type="dt" sz="half" idx="10"/>
          </p:nvPr>
        </p:nvSpPr>
        <p:spPr/>
        <p:txBody>
          <a:bodyPr/>
          <a:lstStyle/>
          <a:p>
            <a:fld id="{77B5A77D-41B6-4E7F-88A2-976DB0EEBCE3}" type="datetime1">
              <a:rPr lang="en-IN" smtClean="0"/>
              <a:t>11-09-2024</a:t>
            </a:fld>
            <a:endParaRPr lang="en-IN"/>
          </a:p>
        </p:txBody>
      </p:sp>
      <p:sp>
        <p:nvSpPr>
          <p:cNvPr id="6" name="Slide Number Placeholder 5">
            <a:extLst>
              <a:ext uri="{FF2B5EF4-FFF2-40B4-BE49-F238E27FC236}">
                <a16:creationId xmlns:a16="http://schemas.microsoft.com/office/drawing/2014/main" id="{BD104B9C-DE57-75F0-99D6-D53528826E9B}"/>
              </a:ext>
            </a:extLst>
          </p:cNvPr>
          <p:cNvSpPr>
            <a:spLocks noGrp="1"/>
          </p:cNvSpPr>
          <p:nvPr>
            <p:ph type="sldNum" sz="quarter" idx="12"/>
          </p:nvPr>
        </p:nvSpPr>
        <p:spPr/>
        <p:txBody>
          <a:bodyPr/>
          <a:lstStyle/>
          <a:p>
            <a:fld id="{5A6ADBAC-012B-45CA-B0E1-1EC0514D76E2}" type="slidenum">
              <a:rPr lang="en-IN" smtClean="0"/>
              <a:t>2</a:t>
            </a:fld>
            <a:endParaRPr lang="en-IN"/>
          </a:p>
        </p:txBody>
      </p:sp>
    </p:spTree>
    <p:extLst>
      <p:ext uri="{BB962C8B-B14F-4D97-AF65-F5344CB8AC3E}">
        <p14:creationId xmlns:p14="http://schemas.microsoft.com/office/powerpoint/2010/main" val="429035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D7A36-A844-7181-AA6D-9308314C16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CD35F4-B6A8-6A47-2FC3-B6029EEC35E2}"/>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International Treaties</a:t>
            </a:r>
            <a:endParaRPr lang="en-IN" sz="3200" dirty="0">
              <a:solidFill>
                <a:srgbClr val="C00000"/>
              </a:solidFill>
            </a:endParaRPr>
          </a:p>
        </p:txBody>
      </p:sp>
      <p:sp>
        <p:nvSpPr>
          <p:cNvPr id="3" name="Content Placeholder 2">
            <a:extLst>
              <a:ext uri="{FF2B5EF4-FFF2-40B4-BE49-F238E27FC236}">
                <a16:creationId xmlns:a16="http://schemas.microsoft.com/office/drawing/2014/main" id="{70631EF3-50E1-E64E-CB5B-C79AE6FDB1BE}"/>
              </a:ext>
            </a:extLst>
          </p:cNvPr>
          <p:cNvSpPr>
            <a:spLocks noGrp="1"/>
          </p:cNvSpPr>
          <p:nvPr>
            <p:ph idx="1"/>
          </p:nvPr>
        </p:nvSpPr>
        <p:spPr>
          <a:xfrm>
            <a:off x="656420" y="1135837"/>
            <a:ext cx="10843382" cy="5159455"/>
          </a:xfrm>
        </p:spPr>
        <p:txBody>
          <a:bodyPr>
            <a:normAutofit/>
          </a:bodyPr>
          <a:lstStyle/>
          <a:p>
            <a:pPr marL="123825" indent="0" algn="just">
              <a:lnSpc>
                <a:spcPct val="100000"/>
              </a:lnSpc>
              <a:buNone/>
            </a:pPr>
            <a:r>
              <a:rPr lang="en-US" sz="2400" dirty="0">
                <a:solidFill>
                  <a:srgbClr val="002060"/>
                </a:solidFill>
              </a:rPr>
              <a:t>The WIPO has put in place two important treaties (international) dealing with the smooth functioning of various aspects of Industrial Designs:</a:t>
            </a:r>
          </a:p>
          <a:p>
            <a:pPr marL="457200" indent="-333375">
              <a:lnSpc>
                <a:spcPct val="100000"/>
              </a:lnSpc>
              <a:buFont typeface="Wingdings" panose="05000000000000000000" pitchFamily="2" charset="2"/>
              <a:buChar char="Ø"/>
            </a:pPr>
            <a:r>
              <a:rPr lang="en-US" sz="2400" dirty="0">
                <a:solidFill>
                  <a:srgbClr val="C00000"/>
                </a:solidFill>
              </a:rPr>
              <a:t>Hague Agreement for international registration (1925) (https://www.wipo.int/treaties/en/registration/hague/)</a:t>
            </a:r>
          </a:p>
          <a:p>
            <a:pPr marL="457200" indent="-333375">
              <a:lnSpc>
                <a:spcPct val="100000"/>
              </a:lnSpc>
              <a:buFont typeface="Wingdings" panose="05000000000000000000" pitchFamily="2" charset="2"/>
              <a:buChar char="Ø"/>
            </a:pPr>
            <a:r>
              <a:rPr lang="en-US" sz="2400" dirty="0">
                <a:solidFill>
                  <a:srgbClr val="C00000"/>
                </a:solidFill>
              </a:rPr>
              <a:t>Locarno Agreement (1968) for international classification (https://www.wipo.int/treaties/en/classification/locarno/)</a:t>
            </a:r>
            <a:endParaRPr lang="en-IN" dirty="0">
              <a:solidFill>
                <a:srgbClr val="C00000"/>
              </a:solidFill>
            </a:endParaRPr>
          </a:p>
        </p:txBody>
      </p:sp>
      <p:sp>
        <p:nvSpPr>
          <p:cNvPr id="4" name="Date Placeholder 3">
            <a:extLst>
              <a:ext uri="{FF2B5EF4-FFF2-40B4-BE49-F238E27FC236}">
                <a16:creationId xmlns:a16="http://schemas.microsoft.com/office/drawing/2014/main" id="{DD328D49-4897-A7A7-ACEB-F1A6018FF73A}"/>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9EE3BD16-15A3-66A3-62C3-EDADCF81429C}"/>
              </a:ext>
            </a:extLst>
          </p:cNvPr>
          <p:cNvSpPr>
            <a:spLocks noGrp="1"/>
          </p:cNvSpPr>
          <p:nvPr>
            <p:ph type="sldNum" sz="quarter" idx="12"/>
          </p:nvPr>
        </p:nvSpPr>
        <p:spPr/>
        <p:txBody>
          <a:bodyPr/>
          <a:lstStyle/>
          <a:p>
            <a:fld id="{5A6ADBAC-012B-45CA-B0E1-1EC0514D76E2}" type="slidenum">
              <a:rPr lang="en-IN" smtClean="0"/>
              <a:t>20</a:t>
            </a:fld>
            <a:endParaRPr lang="en-IN"/>
          </a:p>
        </p:txBody>
      </p:sp>
    </p:spTree>
    <p:extLst>
      <p:ext uri="{BB962C8B-B14F-4D97-AF65-F5344CB8AC3E}">
        <p14:creationId xmlns:p14="http://schemas.microsoft.com/office/powerpoint/2010/main" val="26162648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33892-9F70-E4C0-92A7-775D7925C8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2A37CD-FF1A-6030-3481-84279A89A469}"/>
              </a:ext>
            </a:extLst>
          </p:cNvPr>
          <p:cNvSpPr>
            <a:spLocks noGrp="1"/>
          </p:cNvSpPr>
          <p:nvPr>
            <p:ph type="title"/>
          </p:nvPr>
        </p:nvSpPr>
        <p:spPr>
          <a:xfrm>
            <a:off x="1140351" y="0"/>
            <a:ext cx="9875520" cy="1356360"/>
          </a:xfrm>
        </p:spPr>
        <p:txBody>
          <a:bodyPr>
            <a:normAutofit/>
          </a:bodyPr>
          <a:lstStyle/>
          <a:p>
            <a:pPr algn="ctr"/>
            <a:r>
              <a:rPr lang="en-US" sz="3200" dirty="0">
                <a:solidFill>
                  <a:srgbClr val="C00000"/>
                </a:solidFill>
              </a:rPr>
              <a:t>Famous Case Law:</a:t>
            </a:r>
            <a:endParaRPr lang="en-IN" sz="3200" dirty="0">
              <a:solidFill>
                <a:srgbClr val="C00000"/>
              </a:solidFill>
            </a:endParaRPr>
          </a:p>
        </p:txBody>
      </p:sp>
      <p:sp>
        <p:nvSpPr>
          <p:cNvPr id="3" name="Content Placeholder 2">
            <a:extLst>
              <a:ext uri="{FF2B5EF4-FFF2-40B4-BE49-F238E27FC236}">
                <a16:creationId xmlns:a16="http://schemas.microsoft.com/office/drawing/2014/main" id="{246DDC96-B362-49AA-36B2-3FD64593F0D2}"/>
              </a:ext>
            </a:extLst>
          </p:cNvPr>
          <p:cNvSpPr>
            <a:spLocks noGrp="1"/>
          </p:cNvSpPr>
          <p:nvPr>
            <p:ph idx="1"/>
          </p:nvPr>
        </p:nvSpPr>
        <p:spPr>
          <a:xfrm>
            <a:off x="542156" y="1229736"/>
            <a:ext cx="11107688" cy="5363307"/>
          </a:xfrm>
        </p:spPr>
        <p:txBody>
          <a:bodyPr>
            <a:normAutofit fontScale="92500" lnSpcReduction="10000"/>
          </a:bodyPr>
          <a:lstStyle/>
          <a:p>
            <a:pPr marL="123825" indent="0" algn="ctr">
              <a:lnSpc>
                <a:spcPct val="100000"/>
              </a:lnSpc>
              <a:buNone/>
            </a:pPr>
            <a:r>
              <a:rPr lang="en-US" sz="2400" b="1" dirty="0">
                <a:solidFill>
                  <a:srgbClr val="C00000"/>
                </a:solidFill>
              </a:rPr>
              <a:t>Apple Inc. vs. Samsung Electronics Co.</a:t>
            </a:r>
          </a:p>
          <a:p>
            <a:pPr marL="457200" indent="-333375" algn="just">
              <a:lnSpc>
                <a:spcPct val="100000"/>
              </a:lnSpc>
              <a:buFont typeface="Wingdings" panose="05000000000000000000" pitchFamily="2" charset="2"/>
              <a:buChar char="Ø"/>
            </a:pPr>
            <a:r>
              <a:rPr lang="en-US" sz="2400" b="0" i="0" u="none" strike="noStrike" baseline="0" dirty="0">
                <a:solidFill>
                  <a:srgbClr val="000000"/>
                </a:solidFill>
                <a:latin typeface="Times New Roman" panose="02020603050405020304" pitchFamily="18" charset="0"/>
              </a:rPr>
              <a:t>In 2011, Apple Inc. filed a case against Samsung Electronics Co. in the United States District Court for the Northern District of California for infringing their Designs and Utility Patents of the user interface like screen app grid and tap to zoom. </a:t>
            </a:r>
          </a:p>
          <a:p>
            <a:pPr marL="457200" indent="-333375" algn="just">
              <a:lnSpc>
                <a:spcPct val="100000"/>
              </a:lnSpc>
              <a:buFont typeface="Wingdings" panose="05000000000000000000" pitchFamily="2" charset="2"/>
              <a:buChar char="Ø"/>
            </a:pPr>
            <a:r>
              <a:rPr lang="en-US" sz="2400" b="0" i="0" u="none" strike="noStrike" baseline="0" dirty="0">
                <a:solidFill>
                  <a:srgbClr val="000000"/>
                </a:solidFill>
                <a:latin typeface="Times New Roman" panose="02020603050405020304" pitchFamily="18" charset="0"/>
              </a:rPr>
              <a:t>As evidence, Apple Inc. submitted the side-by-side image comparison of the </a:t>
            </a:r>
            <a:r>
              <a:rPr lang="en-US" sz="2400" b="0" i="0" u="none" strike="noStrike" baseline="0" dirty="0">
                <a:solidFill>
                  <a:srgbClr val="C00000"/>
                </a:solidFill>
                <a:latin typeface="Times New Roman" panose="02020603050405020304" pitchFamily="18" charset="0"/>
              </a:rPr>
              <a:t>iPhone 3GS and the i9000 Galaxy S </a:t>
            </a:r>
            <a:r>
              <a:rPr lang="en-US" sz="2400" b="0" i="0" u="none" strike="noStrike" baseline="0" dirty="0">
                <a:solidFill>
                  <a:srgbClr val="000000"/>
                </a:solidFill>
                <a:latin typeface="Times New Roman" panose="02020603050405020304" pitchFamily="18" charset="0"/>
              </a:rPr>
              <a:t>to demonstrate the alleged similarities in both models. </a:t>
            </a:r>
          </a:p>
          <a:p>
            <a:pPr marL="457200" indent="-333375" algn="just">
              <a:lnSpc>
                <a:spcPct val="100000"/>
              </a:lnSpc>
              <a:buFont typeface="Wingdings" panose="05000000000000000000" pitchFamily="2" charset="2"/>
              <a:buChar char="Ø"/>
            </a:pPr>
            <a:r>
              <a:rPr lang="en-US" sz="2400" b="0" i="0" u="none" strike="noStrike" baseline="0" dirty="0">
                <a:solidFill>
                  <a:srgbClr val="000000"/>
                </a:solidFill>
                <a:latin typeface="Times New Roman" panose="02020603050405020304" pitchFamily="18" charset="0"/>
              </a:rPr>
              <a:t>However, later it was found that the images were tempered by the Apple Company to match the dimensions and features of the controversial Designs. So the counsel for Samsung Electronics blamed Apple of submitting false and misleading evidence to the court and the company countersued the Apple Company in Seoul, South Korea; Tokyo, Japan; and Mannheim, Germany, United States District Court for the District of Delaware, and with the United States International Trade Commission (ITC) in Washington D.C. </a:t>
            </a:r>
          </a:p>
          <a:p>
            <a:pPr marL="457200" indent="-333375" algn="just">
              <a:lnSpc>
                <a:spcPct val="100000"/>
              </a:lnSpc>
              <a:buFont typeface="Wingdings" panose="05000000000000000000" pitchFamily="2" charset="2"/>
              <a:buChar char="Ø"/>
            </a:pPr>
            <a:r>
              <a:rPr lang="en-US" sz="2400" b="0" i="0" u="none" strike="noStrike" baseline="0" dirty="0">
                <a:solidFill>
                  <a:srgbClr val="000000"/>
                </a:solidFill>
                <a:latin typeface="Times New Roman" panose="02020603050405020304" pitchFamily="18" charset="0"/>
              </a:rPr>
              <a:t>The proceedings continued for the </a:t>
            </a:r>
            <a:r>
              <a:rPr lang="en-US" sz="2400" b="0" i="0" u="none" strike="noStrike" baseline="0" dirty="0">
                <a:solidFill>
                  <a:srgbClr val="C00000"/>
                </a:solidFill>
                <a:latin typeface="Times New Roman" panose="02020603050405020304" pitchFamily="18" charset="0"/>
              </a:rPr>
              <a:t>7 years in various courts</a:t>
            </a:r>
            <a:r>
              <a:rPr lang="en-US" sz="2400" b="0" i="0" u="none" strike="noStrike" baseline="0" dirty="0">
                <a:solidFill>
                  <a:srgbClr val="000000"/>
                </a:solidFill>
                <a:latin typeface="Times New Roman" panose="02020603050405020304" pitchFamily="18" charset="0"/>
              </a:rPr>
              <a:t>. In June 2018 both companies reached for a settlement and </a:t>
            </a:r>
            <a:r>
              <a:rPr lang="en-US" sz="2400" b="0" i="0" u="none" strike="noStrike" baseline="0" dirty="0">
                <a:solidFill>
                  <a:srgbClr val="C00000"/>
                </a:solidFill>
                <a:latin typeface="Times New Roman" panose="02020603050405020304" pitchFamily="18" charset="0"/>
              </a:rPr>
              <a:t>Samsung was ordered to pay $539 million to Apple Inc. for infringing on its patents.</a:t>
            </a:r>
          </a:p>
          <a:p>
            <a:pPr marL="457200" indent="-333375" algn="just">
              <a:lnSpc>
                <a:spcPct val="100000"/>
              </a:lnSpc>
              <a:buFont typeface="Wingdings" panose="05000000000000000000" pitchFamily="2" charset="2"/>
              <a:buChar char="Ø"/>
            </a:pPr>
            <a:endParaRPr lang="en-IN" dirty="0">
              <a:solidFill>
                <a:srgbClr val="C00000"/>
              </a:solidFill>
            </a:endParaRPr>
          </a:p>
        </p:txBody>
      </p:sp>
      <p:sp>
        <p:nvSpPr>
          <p:cNvPr id="4" name="Date Placeholder 3">
            <a:extLst>
              <a:ext uri="{FF2B5EF4-FFF2-40B4-BE49-F238E27FC236}">
                <a16:creationId xmlns:a16="http://schemas.microsoft.com/office/drawing/2014/main" id="{5EEDE057-37B9-B31D-AB30-89347205857B}"/>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F3694726-2668-01AD-5663-50FB751C34FE}"/>
              </a:ext>
            </a:extLst>
          </p:cNvPr>
          <p:cNvSpPr>
            <a:spLocks noGrp="1"/>
          </p:cNvSpPr>
          <p:nvPr>
            <p:ph type="sldNum" sz="quarter" idx="12"/>
          </p:nvPr>
        </p:nvSpPr>
        <p:spPr/>
        <p:txBody>
          <a:bodyPr/>
          <a:lstStyle/>
          <a:p>
            <a:fld id="{5A6ADBAC-012B-45CA-B0E1-1EC0514D76E2}" type="slidenum">
              <a:rPr lang="en-IN" smtClean="0"/>
              <a:t>21</a:t>
            </a:fld>
            <a:endParaRPr lang="en-IN"/>
          </a:p>
        </p:txBody>
      </p:sp>
    </p:spTree>
    <p:extLst>
      <p:ext uri="{BB962C8B-B14F-4D97-AF65-F5344CB8AC3E}">
        <p14:creationId xmlns:p14="http://schemas.microsoft.com/office/powerpoint/2010/main" val="729144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298612" y="13015"/>
            <a:ext cx="9875520" cy="1356360"/>
          </a:xfrm>
        </p:spPr>
        <p:txBody>
          <a:bodyPr>
            <a:normAutofit/>
          </a:bodyPr>
          <a:lstStyle/>
          <a:p>
            <a:pPr algn="ctr"/>
            <a:r>
              <a:rPr lang="en-GB" sz="3600" dirty="0">
                <a:solidFill>
                  <a:srgbClr val="C00000"/>
                </a:solidFill>
              </a:rPr>
              <a:t>Geographical Indications</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421793" y="1369375"/>
            <a:ext cx="7526453" cy="4921768"/>
          </a:xfrm>
        </p:spPr>
        <p:txBody>
          <a:bodyPr>
            <a:noAutofit/>
          </a:bodyPr>
          <a:lstStyle/>
          <a:p>
            <a:pPr marL="509588" indent="-463550" algn="just">
              <a:lnSpc>
                <a:spcPct val="100000"/>
              </a:lnSpc>
              <a:buFont typeface="Wingdings" panose="05000000000000000000" pitchFamily="2" charset="2"/>
              <a:buChar char="Ø"/>
            </a:pPr>
            <a:r>
              <a:rPr lang="en-US" dirty="0">
                <a:solidFill>
                  <a:srgbClr val="002060"/>
                </a:solidFill>
              </a:rPr>
              <a:t>In every country, there are certain </a:t>
            </a:r>
            <a:r>
              <a:rPr lang="en-US" dirty="0">
                <a:solidFill>
                  <a:srgbClr val="C00000"/>
                </a:solidFill>
              </a:rPr>
              <a:t>regions famous </a:t>
            </a:r>
            <a:r>
              <a:rPr lang="en-US" dirty="0">
                <a:solidFill>
                  <a:srgbClr val="002060"/>
                </a:solidFill>
              </a:rPr>
              <a:t>for their </a:t>
            </a:r>
            <a:r>
              <a:rPr lang="en-US" dirty="0">
                <a:solidFill>
                  <a:srgbClr val="C00000"/>
                </a:solidFill>
              </a:rPr>
              <a:t>traditional knowledge/heritage </a:t>
            </a:r>
            <a:r>
              <a:rPr lang="en-US" dirty="0">
                <a:solidFill>
                  <a:srgbClr val="002060"/>
                </a:solidFill>
              </a:rPr>
              <a:t>in various sectors, such as </a:t>
            </a:r>
            <a:r>
              <a:rPr lang="en-US" dirty="0">
                <a:solidFill>
                  <a:srgbClr val="C00000"/>
                </a:solidFill>
              </a:rPr>
              <a:t>agriculture, food products, textiles, etc</a:t>
            </a:r>
            <a:r>
              <a:rPr lang="en-US" dirty="0">
                <a:solidFill>
                  <a:srgbClr val="002060"/>
                </a:solidFill>
              </a:rPr>
              <a:t>. </a:t>
            </a:r>
          </a:p>
          <a:p>
            <a:pPr marL="509588" indent="-463550" algn="just">
              <a:lnSpc>
                <a:spcPct val="100000"/>
              </a:lnSpc>
              <a:buFont typeface="Wingdings" panose="05000000000000000000" pitchFamily="2" charset="2"/>
              <a:buChar char="Ø"/>
            </a:pPr>
            <a:r>
              <a:rPr lang="en-US" dirty="0">
                <a:solidFill>
                  <a:srgbClr val="002060"/>
                </a:solidFill>
              </a:rPr>
              <a:t>People from far-off places used to travel to buy these products. For example, </a:t>
            </a:r>
            <a:r>
              <a:rPr lang="en-US" dirty="0">
                <a:solidFill>
                  <a:srgbClr val="C00000"/>
                </a:solidFill>
              </a:rPr>
              <a:t>Christopher Columbus sailed from Spain to import world-famous spices from India. </a:t>
            </a:r>
          </a:p>
          <a:p>
            <a:pPr marL="509588" indent="-463550" algn="just">
              <a:lnSpc>
                <a:spcPct val="100000"/>
              </a:lnSpc>
              <a:buFont typeface="Wingdings" panose="05000000000000000000" pitchFamily="2" charset="2"/>
              <a:buChar char="Ø"/>
            </a:pPr>
            <a:r>
              <a:rPr lang="en-US" dirty="0">
                <a:solidFill>
                  <a:srgbClr val="002060"/>
                </a:solidFill>
              </a:rPr>
              <a:t>British people travelled to </a:t>
            </a:r>
            <a:r>
              <a:rPr lang="en-US" dirty="0">
                <a:solidFill>
                  <a:srgbClr val="C00000"/>
                </a:solidFill>
              </a:rPr>
              <a:t>Arabian countries to import Arabian horses </a:t>
            </a:r>
            <a:r>
              <a:rPr lang="en-US" dirty="0">
                <a:solidFill>
                  <a:srgbClr val="002060"/>
                </a:solidFill>
              </a:rPr>
              <a:t>for siring fast running horses for commercial gains. Similarly, </a:t>
            </a:r>
            <a:r>
              <a:rPr lang="en-US" dirty="0">
                <a:solidFill>
                  <a:srgbClr val="C00000"/>
                </a:solidFill>
              </a:rPr>
              <a:t>China silk and Dhaka Muslin </a:t>
            </a:r>
            <a:r>
              <a:rPr lang="en-US" dirty="0">
                <a:solidFill>
                  <a:srgbClr val="002060"/>
                </a:solidFill>
              </a:rPr>
              <a:t>have been in great demand from times immemorial. </a:t>
            </a:r>
          </a:p>
          <a:p>
            <a:pPr marL="509588" indent="-463550" algn="just">
              <a:lnSpc>
                <a:spcPct val="100000"/>
              </a:lnSpc>
              <a:buFont typeface="Wingdings" panose="05000000000000000000" pitchFamily="2" charset="2"/>
              <a:buChar char="Ø"/>
            </a:pPr>
            <a:r>
              <a:rPr lang="en-US" dirty="0">
                <a:solidFill>
                  <a:srgbClr val="002060"/>
                </a:solidFill>
              </a:rPr>
              <a:t>With the passage of time, a specific link between the goods produced and geographical location evolved, resulting in the growth of </a:t>
            </a:r>
            <a:r>
              <a:rPr lang="en-US" dirty="0">
                <a:solidFill>
                  <a:srgbClr val="C00000"/>
                </a:solidFill>
              </a:rPr>
              <a:t>Geographical Indications (GI).</a:t>
            </a:r>
            <a:endParaRPr lang="en-IN"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22</a:t>
            </a:fld>
            <a:endParaRPr lang="en-IN"/>
          </a:p>
        </p:txBody>
      </p:sp>
      <p:pic>
        <p:nvPicPr>
          <p:cNvPr id="7" name="Picture 6">
            <a:extLst>
              <a:ext uri="{FF2B5EF4-FFF2-40B4-BE49-F238E27FC236}">
                <a16:creationId xmlns:a16="http://schemas.microsoft.com/office/drawing/2014/main" id="{4E74E99C-3737-C58E-C951-B3AF96629D1A}"/>
              </a:ext>
            </a:extLst>
          </p:cNvPr>
          <p:cNvPicPr>
            <a:picLocks noChangeAspect="1"/>
          </p:cNvPicPr>
          <p:nvPr/>
        </p:nvPicPr>
        <p:blipFill>
          <a:blip r:embed="rId2"/>
          <a:stretch>
            <a:fillRect/>
          </a:stretch>
        </p:blipFill>
        <p:spPr>
          <a:xfrm>
            <a:off x="8741257" y="3429000"/>
            <a:ext cx="3028950" cy="3028950"/>
          </a:xfrm>
          <a:prstGeom prst="rect">
            <a:avLst/>
          </a:prstGeom>
        </p:spPr>
      </p:pic>
      <p:pic>
        <p:nvPicPr>
          <p:cNvPr id="1028" name="Picture 4" descr="What spices were used in the west before the discovery of the sea route to  India? - Quora">
            <a:extLst>
              <a:ext uri="{FF2B5EF4-FFF2-40B4-BE49-F238E27FC236}">
                <a16:creationId xmlns:a16="http://schemas.microsoft.com/office/drawing/2014/main" id="{588C0C6B-3CFA-B494-C42F-3AE2E1A893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7292" y="1245076"/>
            <a:ext cx="3096879" cy="2060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197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A45C8-6673-7EB7-F5C3-0461BC2172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49E92F-F116-3359-2409-E1A6D3AE15E4}"/>
              </a:ext>
            </a:extLst>
          </p:cNvPr>
          <p:cNvSpPr>
            <a:spLocks noGrp="1"/>
          </p:cNvSpPr>
          <p:nvPr>
            <p:ph type="title"/>
          </p:nvPr>
        </p:nvSpPr>
        <p:spPr>
          <a:xfrm>
            <a:off x="1298612" y="13015"/>
            <a:ext cx="9875520" cy="1356360"/>
          </a:xfrm>
        </p:spPr>
        <p:txBody>
          <a:bodyPr>
            <a:normAutofit/>
          </a:bodyPr>
          <a:lstStyle/>
          <a:p>
            <a:pPr algn="ctr"/>
            <a:r>
              <a:rPr lang="en-GB" sz="3600" dirty="0">
                <a:solidFill>
                  <a:srgbClr val="C00000"/>
                </a:solidFill>
              </a:rPr>
              <a:t>Geographical Indications</a:t>
            </a:r>
            <a:endParaRPr lang="en-IN" sz="3600" dirty="0">
              <a:solidFill>
                <a:srgbClr val="C00000"/>
              </a:solidFill>
            </a:endParaRPr>
          </a:p>
        </p:txBody>
      </p:sp>
      <p:sp>
        <p:nvSpPr>
          <p:cNvPr id="4" name="Date Placeholder 3">
            <a:extLst>
              <a:ext uri="{FF2B5EF4-FFF2-40B4-BE49-F238E27FC236}">
                <a16:creationId xmlns:a16="http://schemas.microsoft.com/office/drawing/2014/main" id="{30933749-B65D-D7D9-1513-B186DEDB4719}"/>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CDD4B750-EE45-6BD5-64B5-AD66F2F92057}"/>
              </a:ext>
            </a:extLst>
          </p:cNvPr>
          <p:cNvSpPr>
            <a:spLocks noGrp="1"/>
          </p:cNvSpPr>
          <p:nvPr>
            <p:ph type="sldNum" sz="quarter" idx="12"/>
          </p:nvPr>
        </p:nvSpPr>
        <p:spPr/>
        <p:txBody>
          <a:bodyPr/>
          <a:lstStyle/>
          <a:p>
            <a:fld id="{5A6ADBAC-012B-45CA-B0E1-1EC0514D76E2}" type="slidenum">
              <a:rPr lang="en-IN" smtClean="0"/>
              <a:t>23</a:t>
            </a:fld>
            <a:endParaRPr lang="en-IN"/>
          </a:p>
        </p:txBody>
      </p:sp>
      <p:pic>
        <p:nvPicPr>
          <p:cNvPr id="7" name="Picture 6">
            <a:extLst>
              <a:ext uri="{FF2B5EF4-FFF2-40B4-BE49-F238E27FC236}">
                <a16:creationId xmlns:a16="http://schemas.microsoft.com/office/drawing/2014/main" id="{0A719733-7841-7D96-4CF5-A0F3C5B4AD6D}"/>
              </a:ext>
            </a:extLst>
          </p:cNvPr>
          <p:cNvPicPr>
            <a:picLocks noChangeAspect="1"/>
          </p:cNvPicPr>
          <p:nvPr/>
        </p:nvPicPr>
        <p:blipFill>
          <a:blip r:embed="rId2"/>
          <a:stretch>
            <a:fillRect/>
          </a:stretch>
        </p:blipFill>
        <p:spPr>
          <a:xfrm>
            <a:off x="5765073" y="3240382"/>
            <a:ext cx="3607527" cy="33933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8" name="Picture 4" descr="What spices were used in the west before the discovery of the sea route to  India? - Quora">
            <a:extLst>
              <a:ext uri="{FF2B5EF4-FFF2-40B4-BE49-F238E27FC236}">
                <a16:creationId xmlns:a16="http://schemas.microsoft.com/office/drawing/2014/main" id="{AF2537DF-7615-9359-1B64-B40C36748D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0668" y="1179550"/>
            <a:ext cx="3771932" cy="20608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50" name="Picture 2" descr="The Amazing History Of China Silk Fabric">
            <a:extLst>
              <a:ext uri="{FF2B5EF4-FFF2-40B4-BE49-F238E27FC236}">
                <a16:creationId xmlns:a16="http://schemas.microsoft.com/office/drawing/2014/main" id="{6E958552-EDF6-C7CD-F708-47FFC9724D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031" y="3737457"/>
            <a:ext cx="4185231" cy="270014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ncient Chinese Textiles | History &amp; Patterns - Video &amp; Lesson Transcript |  Study.com">
            <a:extLst>
              <a:ext uri="{FF2B5EF4-FFF2-40B4-BE49-F238E27FC236}">
                <a16:creationId xmlns:a16="http://schemas.microsoft.com/office/drawing/2014/main" id="{A4D76C09-1342-E555-1BF5-453006B903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031" y="1281572"/>
            <a:ext cx="4330083" cy="242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7396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0505F-443D-D7BA-F1FD-28634C84FC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9B5232-6537-A888-3666-5812F84288F6}"/>
              </a:ext>
            </a:extLst>
          </p:cNvPr>
          <p:cNvSpPr>
            <a:spLocks noGrp="1"/>
          </p:cNvSpPr>
          <p:nvPr>
            <p:ph type="title"/>
          </p:nvPr>
        </p:nvSpPr>
        <p:spPr>
          <a:xfrm>
            <a:off x="1298612" y="13015"/>
            <a:ext cx="9875520" cy="1217908"/>
          </a:xfrm>
        </p:spPr>
        <p:txBody>
          <a:bodyPr>
            <a:normAutofit/>
          </a:bodyPr>
          <a:lstStyle/>
          <a:p>
            <a:pPr algn="ctr"/>
            <a:r>
              <a:rPr lang="en-GB" sz="2800" u="sng" dirty="0">
                <a:solidFill>
                  <a:srgbClr val="C00000"/>
                </a:solidFill>
              </a:rPr>
              <a:t>Geographical Indications Definition</a:t>
            </a:r>
            <a:endParaRPr lang="en-IN" sz="2800" u="sng" dirty="0">
              <a:solidFill>
                <a:srgbClr val="C00000"/>
              </a:solidFill>
            </a:endParaRPr>
          </a:p>
        </p:txBody>
      </p:sp>
      <p:sp>
        <p:nvSpPr>
          <p:cNvPr id="3" name="Content Placeholder 2">
            <a:extLst>
              <a:ext uri="{FF2B5EF4-FFF2-40B4-BE49-F238E27FC236}">
                <a16:creationId xmlns:a16="http://schemas.microsoft.com/office/drawing/2014/main" id="{7F855296-6733-D403-5704-89298C7F97D5}"/>
              </a:ext>
            </a:extLst>
          </p:cNvPr>
          <p:cNvSpPr>
            <a:spLocks noGrp="1"/>
          </p:cNvSpPr>
          <p:nvPr>
            <p:ph idx="1"/>
          </p:nvPr>
        </p:nvSpPr>
        <p:spPr>
          <a:xfrm>
            <a:off x="433635" y="1230923"/>
            <a:ext cx="11324730" cy="4921768"/>
          </a:xfrm>
        </p:spPr>
        <p:txBody>
          <a:bodyPr>
            <a:noAutofit/>
          </a:bodyPr>
          <a:lstStyle/>
          <a:p>
            <a:pPr marL="509588" indent="-463550" algn="just">
              <a:lnSpc>
                <a:spcPct val="150000"/>
              </a:lnSpc>
              <a:buFont typeface="Wingdings" panose="05000000000000000000" pitchFamily="2" charset="2"/>
              <a:buChar char="Ø"/>
            </a:pPr>
            <a:r>
              <a:rPr lang="en-US" sz="2400" dirty="0">
                <a:solidFill>
                  <a:srgbClr val="002060"/>
                </a:solidFill>
              </a:rPr>
              <a:t>A GI is defined as a </a:t>
            </a:r>
            <a:r>
              <a:rPr lang="en-US" sz="2400" dirty="0">
                <a:solidFill>
                  <a:srgbClr val="C00000"/>
                </a:solidFill>
              </a:rPr>
              <a:t>sign which can be used on products belonging to a particular geographical location/region </a:t>
            </a:r>
            <a:r>
              <a:rPr lang="en-US" sz="2400" dirty="0">
                <a:solidFill>
                  <a:srgbClr val="002060"/>
                </a:solidFill>
              </a:rPr>
              <a:t>and possesses qualities or a reputation associated with that region. In GI, there is a </a:t>
            </a:r>
            <a:r>
              <a:rPr lang="en-US" sz="2400" dirty="0">
                <a:solidFill>
                  <a:srgbClr val="C00000"/>
                </a:solidFill>
              </a:rPr>
              <a:t>strong link </a:t>
            </a:r>
            <a:r>
              <a:rPr lang="en-US" sz="2400" dirty="0">
                <a:solidFill>
                  <a:srgbClr val="002060"/>
                </a:solidFill>
              </a:rPr>
              <a:t>between </a:t>
            </a:r>
            <a:r>
              <a:rPr lang="en-US" sz="2400" dirty="0">
                <a:solidFill>
                  <a:srgbClr val="C00000"/>
                </a:solidFill>
              </a:rPr>
              <a:t>the product and its original place of production.</a:t>
            </a:r>
          </a:p>
          <a:p>
            <a:pPr marL="46038" indent="0" algn="ctr">
              <a:lnSpc>
                <a:spcPct val="150000"/>
              </a:lnSpc>
              <a:buNone/>
            </a:pPr>
            <a:r>
              <a:rPr lang="en-US" sz="2400" u="sng" dirty="0">
                <a:solidFill>
                  <a:srgbClr val="C00000"/>
                </a:solidFill>
              </a:rPr>
              <a:t>Acts, Laws and Rules Pertaining to GI</a:t>
            </a:r>
          </a:p>
          <a:p>
            <a:pPr marL="509588" indent="-463550" algn="just">
              <a:lnSpc>
                <a:spcPct val="150000"/>
              </a:lnSpc>
              <a:buFont typeface="Wingdings" panose="05000000000000000000" pitchFamily="2" charset="2"/>
              <a:buChar char="Ø"/>
            </a:pPr>
            <a:r>
              <a:rPr lang="en-US" sz="2400" dirty="0">
                <a:solidFill>
                  <a:srgbClr val="002060"/>
                </a:solidFill>
              </a:rPr>
              <a:t>In India, GI was introduced in 2003 and is governed under the ‘Geographical Indications of Goods (Registration &amp; Protection) Act, 1999’ and the Geographical Indications of Goods (Registration &amp; Protection) Rules, 2002.</a:t>
            </a:r>
            <a:endParaRPr lang="en-IN" sz="2400" dirty="0">
              <a:solidFill>
                <a:srgbClr val="002060"/>
              </a:solidFill>
            </a:endParaRPr>
          </a:p>
        </p:txBody>
      </p:sp>
      <p:sp>
        <p:nvSpPr>
          <p:cNvPr id="4" name="Date Placeholder 3">
            <a:extLst>
              <a:ext uri="{FF2B5EF4-FFF2-40B4-BE49-F238E27FC236}">
                <a16:creationId xmlns:a16="http://schemas.microsoft.com/office/drawing/2014/main" id="{8145EAC2-579F-F334-465F-F2FC5C70DCC8}"/>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BB024189-CDAA-0856-0CE1-EAC9C32C3939}"/>
              </a:ext>
            </a:extLst>
          </p:cNvPr>
          <p:cNvSpPr>
            <a:spLocks noGrp="1"/>
          </p:cNvSpPr>
          <p:nvPr>
            <p:ph type="sldNum" sz="quarter" idx="12"/>
          </p:nvPr>
        </p:nvSpPr>
        <p:spPr/>
        <p:txBody>
          <a:bodyPr/>
          <a:lstStyle/>
          <a:p>
            <a:fld id="{5A6ADBAC-012B-45CA-B0E1-1EC0514D76E2}" type="slidenum">
              <a:rPr lang="en-IN" smtClean="0"/>
              <a:t>24</a:t>
            </a:fld>
            <a:endParaRPr lang="en-IN"/>
          </a:p>
        </p:txBody>
      </p:sp>
    </p:spTree>
    <p:extLst>
      <p:ext uri="{BB962C8B-B14F-4D97-AF65-F5344CB8AC3E}">
        <p14:creationId xmlns:p14="http://schemas.microsoft.com/office/powerpoint/2010/main" val="3553044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Ownership of GI</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18" y="1557867"/>
            <a:ext cx="11107689" cy="4856369"/>
          </a:xfrm>
        </p:spPr>
        <p:txBody>
          <a:bodyPr>
            <a:normAutofit/>
          </a:bodyPr>
          <a:lstStyle/>
          <a:p>
            <a:pPr marL="45720" indent="0" algn="just">
              <a:lnSpc>
                <a:spcPct val="150000"/>
              </a:lnSpc>
              <a:buNone/>
            </a:pPr>
            <a:r>
              <a:rPr lang="en-US" sz="2400" dirty="0">
                <a:solidFill>
                  <a:srgbClr val="002060"/>
                </a:solidFill>
              </a:rPr>
              <a:t>The ownership/holders of GI (registered) can be of the producers, as a group/association/ cooperative society or association or in certain cases, government.</a:t>
            </a: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25</a:t>
            </a:fld>
            <a:endParaRPr lang="en-IN"/>
          </a:p>
        </p:txBody>
      </p:sp>
    </p:spTree>
    <p:extLst>
      <p:ext uri="{BB962C8B-B14F-4D97-AF65-F5344CB8AC3E}">
        <p14:creationId xmlns:p14="http://schemas.microsoft.com/office/powerpoint/2010/main" val="13340654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631E3-66BE-F0EC-C167-7CAAFCA7B0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3210F4-F1FA-41E0-B424-25AED81C7CB5}"/>
              </a:ext>
            </a:extLst>
          </p:cNvPr>
          <p:cNvSpPr>
            <a:spLocks noGrp="1"/>
          </p:cNvSpPr>
          <p:nvPr>
            <p:ph type="title"/>
          </p:nvPr>
        </p:nvSpPr>
        <p:spPr>
          <a:xfrm>
            <a:off x="1158238" y="226170"/>
            <a:ext cx="9875520" cy="1356360"/>
          </a:xfrm>
        </p:spPr>
        <p:txBody>
          <a:bodyPr>
            <a:normAutofit/>
          </a:bodyPr>
          <a:lstStyle/>
          <a:p>
            <a:pPr algn="ctr"/>
            <a:r>
              <a:rPr lang="en-US" sz="3600" dirty="0">
                <a:solidFill>
                  <a:srgbClr val="C00000"/>
                </a:solidFill>
              </a:rPr>
              <a:t>Rights Granted to the Holders</a:t>
            </a:r>
          </a:p>
        </p:txBody>
      </p:sp>
      <p:sp>
        <p:nvSpPr>
          <p:cNvPr id="3" name="Content Placeholder 2">
            <a:extLst>
              <a:ext uri="{FF2B5EF4-FFF2-40B4-BE49-F238E27FC236}">
                <a16:creationId xmlns:a16="http://schemas.microsoft.com/office/drawing/2014/main" id="{142DD8A7-52C4-99C1-1935-E1F5DD914A43}"/>
              </a:ext>
            </a:extLst>
          </p:cNvPr>
          <p:cNvSpPr>
            <a:spLocks noGrp="1"/>
          </p:cNvSpPr>
          <p:nvPr>
            <p:ph idx="1"/>
          </p:nvPr>
        </p:nvSpPr>
        <p:spPr>
          <a:xfrm>
            <a:off x="542154" y="1329267"/>
            <a:ext cx="11107689" cy="4856369"/>
          </a:xfrm>
        </p:spPr>
        <p:txBody>
          <a:bodyPr>
            <a:noAutofit/>
          </a:bodyPr>
          <a:lstStyle/>
          <a:p>
            <a:pPr marL="45720" indent="0" algn="just">
              <a:lnSpc>
                <a:spcPct val="100000"/>
              </a:lnSpc>
              <a:buNone/>
            </a:pPr>
            <a:r>
              <a:rPr lang="en-US" sz="2400" dirty="0">
                <a:solidFill>
                  <a:srgbClr val="002060"/>
                </a:solidFill>
              </a:rPr>
              <a:t>Right to grant the license to others - The holder has the right to gift, sell, transfer/grant a license, mortgage or enter into any other arrangement for consideration regarding their product. A license or assignment must be given in written and registered with the Registrar of GI, for it to be valid and legitimate.</a:t>
            </a:r>
          </a:p>
          <a:p>
            <a:pPr marL="45720" indent="0" algn="just">
              <a:lnSpc>
                <a:spcPct val="100000"/>
              </a:lnSpc>
              <a:buNone/>
            </a:pPr>
            <a:r>
              <a:rPr lang="en-US" sz="2400" b="1" dirty="0">
                <a:solidFill>
                  <a:srgbClr val="C00000"/>
                </a:solidFill>
              </a:rPr>
              <a:t>Right to sue </a:t>
            </a:r>
            <a:r>
              <a:rPr lang="en-US" sz="2400" dirty="0">
                <a:solidFill>
                  <a:srgbClr val="002060"/>
                </a:solidFill>
              </a:rPr>
              <a:t>- The holder of GI has the right to use and take legal action against a person who uses the product without his consent.</a:t>
            </a:r>
          </a:p>
          <a:p>
            <a:pPr marL="45720" indent="0" algn="just">
              <a:lnSpc>
                <a:spcPct val="100000"/>
              </a:lnSpc>
              <a:buNone/>
            </a:pPr>
            <a:r>
              <a:rPr lang="en-US" sz="2400" b="1" dirty="0">
                <a:solidFill>
                  <a:srgbClr val="C00000"/>
                </a:solidFill>
              </a:rPr>
              <a:t>Right to exploit </a:t>
            </a:r>
            <a:r>
              <a:rPr lang="en-US" sz="2400" dirty="0">
                <a:solidFill>
                  <a:srgbClr val="002060"/>
                </a:solidFill>
              </a:rPr>
              <a:t>- The holder of GI can authorize users with exclusive right to use goods for which the GI is registered.</a:t>
            </a:r>
          </a:p>
          <a:p>
            <a:pPr marL="45720" indent="0" algn="just">
              <a:lnSpc>
                <a:spcPct val="100000"/>
              </a:lnSpc>
              <a:buNone/>
            </a:pPr>
            <a:r>
              <a:rPr lang="en-US" sz="2400" b="1" dirty="0">
                <a:solidFill>
                  <a:srgbClr val="C00000"/>
                </a:solidFill>
              </a:rPr>
              <a:t>Right to get reliefs </a:t>
            </a:r>
            <a:r>
              <a:rPr lang="en-US" sz="2400" dirty="0">
                <a:solidFill>
                  <a:srgbClr val="002060"/>
                </a:solidFill>
              </a:rPr>
              <a:t>- Registered proprietors and authorized users have the right to obtain relief concerning the violation of such GI products.</a:t>
            </a:r>
            <a:endParaRPr lang="en-IN" sz="2400" dirty="0">
              <a:solidFill>
                <a:srgbClr val="002060"/>
              </a:solidFill>
            </a:endParaRPr>
          </a:p>
        </p:txBody>
      </p:sp>
      <p:sp>
        <p:nvSpPr>
          <p:cNvPr id="4" name="Date Placeholder 3">
            <a:extLst>
              <a:ext uri="{FF2B5EF4-FFF2-40B4-BE49-F238E27FC236}">
                <a16:creationId xmlns:a16="http://schemas.microsoft.com/office/drawing/2014/main" id="{AD308465-7713-1398-B125-519B7D3EE792}"/>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DA65A40D-4F66-FD83-18B2-4417A76A92A4}"/>
              </a:ext>
            </a:extLst>
          </p:cNvPr>
          <p:cNvSpPr>
            <a:spLocks noGrp="1"/>
          </p:cNvSpPr>
          <p:nvPr>
            <p:ph type="sldNum" sz="quarter" idx="12"/>
          </p:nvPr>
        </p:nvSpPr>
        <p:spPr/>
        <p:txBody>
          <a:bodyPr/>
          <a:lstStyle/>
          <a:p>
            <a:fld id="{5A6ADBAC-012B-45CA-B0E1-1EC0514D76E2}" type="slidenum">
              <a:rPr lang="en-IN" smtClean="0"/>
              <a:t>26</a:t>
            </a:fld>
            <a:endParaRPr lang="en-IN"/>
          </a:p>
        </p:txBody>
      </p:sp>
    </p:spTree>
    <p:extLst>
      <p:ext uri="{BB962C8B-B14F-4D97-AF65-F5344CB8AC3E}">
        <p14:creationId xmlns:p14="http://schemas.microsoft.com/office/powerpoint/2010/main" val="634838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Registered GI in India</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GI products registered in India belong to the domains of </a:t>
            </a:r>
            <a:r>
              <a:rPr lang="en-US" dirty="0">
                <a:solidFill>
                  <a:srgbClr val="C00000"/>
                </a:solidFill>
              </a:rPr>
              <a:t>handicrafts, agricultural, food stuffs, alcoholic beverages</a:t>
            </a:r>
            <a:r>
              <a:rPr lang="en-US" dirty="0">
                <a:solidFill>
                  <a:srgbClr val="002060"/>
                </a:solidFill>
              </a:rPr>
              <a:t>, etc. The </a:t>
            </a:r>
            <a:r>
              <a:rPr lang="en-US" dirty="0">
                <a:solidFill>
                  <a:srgbClr val="C00000"/>
                </a:solidFill>
              </a:rPr>
              <a:t>first GI tag was granted in 2004 to Darjeeling Tea and the latest being Kashmir Saffron and Manipur Black rice (</a:t>
            </a:r>
            <a:r>
              <a:rPr lang="en-US" dirty="0" err="1">
                <a:solidFill>
                  <a:srgbClr val="C00000"/>
                </a:solidFill>
              </a:rPr>
              <a:t>Chakhao</a:t>
            </a:r>
            <a:r>
              <a:rPr lang="en-US" dirty="0">
                <a:solidFill>
                  <a:srgbClr val="C00000"/>
                </a:solidFill>
              </a:rPr>
              <a:t>) </a:t>
            </a:r>
            <a:r>
              <a:rPr lang="en-US" dirty="0">
                <a:solidFill>
                  <a:srgbClr val="002060"/>
                </a:solidFill>
              </a:rPr>
              <a:t>in May 2020.  A total of 370 GI have been registered in India till May 2020.</a:t>
            </a:r>
          </a:p>
          <a:p>
            <a:pPr algn="just">
              <a:lnSpc>
                <a:spcPct val="150000"/>
              </a:lnSpc>
            </a:pPr>
            <a:r>
              <a:rPr lang="en-US" dirty="0">
                <a:solidFill>
                  <a:srgbClr val="002060"/>
                </a:solidFill>
              </a:rPr>
              <a:t>Nearly </a:t>
            </a:r>
            <a:r>
              <a:rPr lang="en-US" dirty="0">
                <a:solidFill>
                  <a:srgbClr val="C00000"/>
                </a:solidFill>
              </a:rPr>
              <a:t>58% of these belong to handicrafts, followed by agriculture (30%). </a:t>
            </a:r>
            <a:r>
              <a:rPr lang="en-US" dirty="0">
                <a:solidFill>
                  <a:srgbClr val="002060"/>
                </a:solidFill>
              </a:rPr>
              <a:t>Other categories belong to food stuff, manufacturing, and natural goods.  In the Handicraft category, </a:t>
            </a:r>
            <a:r>
              <a:rPr lang="en-US" dirty="0">
                <a:solidFill>
                  <a:srgbClr val="C00000"/>
                </a:solidFill>
              </a:rPr>
              <a:t>Tamilnadu holds the maximum number (21) of GI followed by Uttar Pradesh (20) and Karnataka (19).</a:t>
            </a:r>
            <a:endParaRPr lang="en-IN"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27</a:t>
            </a:fld>
            <a:endParaRPr lang="en-IN"/>
          </a:p>
        </p:txBody>
      </p:sp>
    </p:spTree>
    <p:extLst>
      <p:ext uri="{BB962C8B-B14F-4D97-AF65-F5344CB8AC3E}">
        <p14:creationId xmlns:p14="http://schemas.microsoft.com/office/powerpoint/2010/main" val="668307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5539" y="273854"/>
            <a:ext cx="9875520" cy="1356360"/>
          </a:xfrm>
        </p:spPr>
        <p:txBody>
          <a:bodyPr>
            <a:normAutofit/>
          </a:bodyPr>
          <a:lstStyle/>
          <a:p>
            <a:pPr algn="ctr"/>
            <a:r>
              <a:rPr lang="en-US" sz="3200" dirty="0">
                <a:solidFill>
                  <a:srgbClr val="C00000"/>
                </a:solidFill>
              </a:rPr>
              <a:t>List of popular GIs registered in India</a:t>
            </a:r>
            <a:endParaRPr lang="en-IN" sz="32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414940"/>
            <a:ext cx="11404601" cy="5178103"/>
          </a:xfrm>
        </p:spPr>
        <p:txBody>
          <a:bodyPr>
            <a:normAutofit/>
          </a:bodyPr>
          <a:lstStyle/>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28</a:t>
            </a:fld>
            <a:endParaRPr lang="en-IN"/>
          </a:p>
        </p:txBody>
      </p:sp>
      <p:pic>
        <p:nvPicPr>
          <p:cNvPr id="7" name="Picture 6">
            <a:extLst>
              <a:ext uri="{FF2B5EF4-FFF2-40B4-BE49-F238E27FC236}">
                <a16:creationId xmlns:a16="http://schemas.microsoft.com/office/drawing/2014/main" id="{993C1933-01E2-6374-01EB-42F2BAAEFD4A}"/>
              </a:ext>
            </a:extLst>
          </p:cNvPr>
          <p:cNvPicPr>
            <a:picLocks noChangeAspect="1"/>
          </p:cNvPicPr>
          <p:nvPr/>
        </p:nvPicPr>
        <p:blipFill>
          <a:blip r:embed="rId2"/>
          <a:stretch>
            <a:fillRect/>
          </a:stretch>
        </p:blipFill>
        <p:spPr>
          <a:xfrm>
            <a:off x="1908073" y="1397430"/>
            <a:ext cx="9157248" cy="5178103"/>
          </a:xfrm>
          <a:prstGeom prst="rect">
            <a:avLst/>
          </a:prstGeom>
        </p:spPr>
      </p:pic>
    </p:spTree>
    <p:extLst>
      <p:ext uri="{BB962C8B-B14F-4D97-AF65-F5344CB8AC3E}">
        <p14:creationId xmlns:p14="http://schemas.microsoft.com/office/powerpoint/2010/main" val="1685164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7AF8B-A89E-C313-24DE-C88671988A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08BF01-9A6B-71EB-9CA3-440B0E974359}"/>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Identification of Registered GI</a:t>
            </a:r>
            <a:endParaRPr lang="en-IN" sz="3600" dirty="0">
              <a:solidFill>
                <a:srgbClr val="C00000"/>
              </a:solidFill>
            </a:endParaRPr>
          </a:p>
        </p:txBody>
      </p:sp>
      <p:sp>
        <p:nvSpPr>
          <p:cNvPr id="3" name="Content Placeholder 2">
            <a:extLst>
              <a:ext uri="{FF2B5EF4-FFF2-40B4-BE49-F238E27FC236}">
                <a16:creationId xmlns:a16="http://schemas.microsoft.com/office/drawing/2014/main" id="{3F227D27-60D3-92C9-8EC1-2AF75AC5EADB}"/>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Registered GI products are granted a tag, which is printed on the registered products. The tag confirms the </a:t>
            </a:r>
            <a:r>
              <a:rPr lang="en-US" dirty="0">
                <a:solidFill>
                  <a:srgbClr val="C00000"/>
                </a:solidFill>
              </a:rPr>
              <a:t>genuineness of the product in terms of its production </a:t>
            </a:r>
            <a:r>
              <a:rPr lang="en-US" dirty="0">
                <a:solidFill>
                  <a:srgbClr val="002060"/>
                </a:solidFill>
              </a:rPr>
              <a:t>(by set standards) and </a:t>
            </a:r>
            <a:r>
              <a:rPr lang="en-US" dirty="0">
                <a:solidFill>
                  <a:srgbClr val="C00000"/>
                </a:solidFill>
              </a:rPr>
              <a:t>location</a:t>
            </a:r>
            <a:r>
              <a:rPr lang="en-US" dirty="0">
                <a:solidFill>
                  <a:srgbClr val="002060"/>
                </a:solidFill>
              </a:rPr>
              <a:t> of production.  Non-registered GI products cannot use/exploit this tag. By and large, GI tags represent the place of origin (of the product) along with cultural and/or </a:t>
            </a:r>
            <a:r>
              <a:rPr lang="en-US" dirty="0">
                <a:solidFill>
                  <a:srgbClr val="C00000"/>
                </a:solidFill>
              </a:rPr>
              <a:t>historical identity e.g. Darjeeling Tea, Mysore Silk, </a:t>
            </a:r>
            <a:r>
              <a:rPr lang="en-US" dirty="0" err="1">
                <a:solidFill>
                  <a:srgbClr val="C00000"/>
                </a:solidFill>
              </a:rPr>
              <a:t>Tirupathi</a:t>
            </a:r>
            <a:r>
              <a:rPr lang="en-US" dirty="0">
                <a:solidFill>
                  <a:srgbClr val="C00000"/>
                </a:solidFill>
              </a:rPr>
              <a:t> Laddu, etc.</a:t>
            </a:r>
          </a:p>
          <a:p>
            <a:pPr algn="just">
              <a:lnSpc>
                <a:spcPct val="150000"/>
              </a:lnSpc>
            </a:pPr>
            <a:r>
              <a:rPr lang="en-US" dirty="0">
                <a:solidFill>
                  <a:srgbClr val="002060"/>
                </a:solidFill>
              </a:rPr>
              <a:t>In </a:t>
            </a:r>
            <a:r>
              <a:rPr lang="en-US" dirty="0" err="1">
                <a:solidFill>
                  <a:srgbClr val="002060"/>
                </a:solidFill>
              </a:rPr>
              <a:t>India,GI</a:t>
            </a:r>
            <a:r>
              <a:rPr lang="en-US" dirty="0">
                <a:solidFill>
                  <a:srgbClr val="002060"/>
                </a:solidFill>
              </a:rPr>
              <a:t> tags are issued by the Geographical Indication Registry under the Department for Promotion of Industry and Internal Trade, Ministry of Commerce and Industry. </a:t>
            </a:r>
          </a:p>
          <a:p>
            <a:pPr algn="just">
              <a:lnSpc>
                <a:spcPct val="150000"/>
              </a:lnSpc>
            </a:pPr>
            <a:r>
              <a:rPr lang="en-US" dirty="0">
                <a:solidFill>
                  <a:srgbClr val="002060"/>
                </a:solidFill>
              </a:rPr>
              <a:t>The head of GI registry is at Geographical Indications Registry Intellectual Property Office Building, Industrial Estate, G.S.T Road, Guindy, Chennai -600032.</a:t>
            </a:r>
            <a:endParaRPr lang="en-IN" dirty="0">
              <a:solidFill>
                <a:srgbClr val="C00000"/>
              </a:solidFill>
            </a:endParaRPr>
          </a:p>
        </p:txBody>
      </p:sp>
      <p:sp>
        <p:nvSpPr>
          <p:cNvPr id="4" name="Date Placeholder 3">
            <a:extLst>
              <a:ext uri="{FF2B5EF4-FFF2-40B4-BE49-F238E27FC236}">
                <a16:creationId xmlns:a16="http://schemas.microsoft.com/office/drawing/2014/main" id="{6026E79A-A37E-9E61-90A6-0091474AF8D4}"/>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79EC8058-F4F4-4702-A3C4-54E24C107632}"/>
              </a:ext>
            </a:extLst>
          </p:cNvPr>
          <p:cNvSpPr>
            <a:spLocks noGrp="1"/>
          </p:cNvSpPr>
          <p:nvPr>
            <p:ph type="sldNum" sz="quarter" idx="12"/>
          </p:nvPr>
        </p:nvSpPr>
        <p:spPr/>
        <p:txBody>
          <a:bodyPr/>
          <a:lstStyle/>
          <a:p>
            <a:fld id="{5A6ADBAC-012B-45CA-B0E1-1EC0514D76E2}" type="slidenum">
              <a:rPr lang="en-IN" smtClean="0"/>
              <a:t>29</a:t>
            </a:fld>
            <a:endParaRPr lang="en-IN"/>
          </a:p>
        </p:txBody>
      </p:sp>
    </p:spTree>
    <p:extLst>
      <p:ext uri="{BB962C8B-B14F-4D97-AF65-F5344CB8AC3E}">
        <p14:creationId xmlns:p14="http://schemas.microsoft.com/office/powerpoint/2010/main" val="3682386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5977" y="592016"/>
            <a:ext cx="11556023" cy="1356360"/>
          </a:xfrm>
        </p:spPr>
        <p:txBody>
          <a:bodyPr>
            <a:noAutofit/>
          </a:bodyPr>
          <a:lstStyle/>
          <a:p>
            <a:pPr algn="ctr"/>
            <a:r>
              <a:rPr lang="en-US" sz="3600" dirty="0">
                <a:solidFill>
                  <a:srgbClr val="C00000"/>
                </a:solidFill>
                <a:latin typeface="Times New Roman" panose="02020603050405020304" pitchFamily="18" charset="0"/>
                <a:cs typeface="Times New Roman" panose="02020603050405020304" pitchFamily="18" charset="0"/>
              </a:rPr>
              <a:t>Industrial Designs</a:t>
            </a:r>
          </a:p>
        </p:txBody>
      </p:sp>
      <p:sp>
        <p:nvSpPr>
          <p:cNvPr id="3" name="Content Placeholder 2"/>
          <p:cNvSpPr>
            <a:spLocks noGrp="1"/>
          </p:cNvSpPr>
          <p:nvPr>
            <p:ph idx="1"/>
          </p:nvPr>
        </p:nvSpPr>
        <p:spPr>
          <a:xfrm>
            <a:off x="635978" y="1740877"/>
            <a:ext cx="10920045" cy="4525107"/>
          </a:xfrm>
        </p:spPr>
        <p:txBody>
          <a:bodyPr>
            <a:normAutofit lnSpcReduction="10000"/>
          </a:bodyPr>
          <a:lstStyle/>
          <a:p>
            <a:pPr marL="404813" indent="-358775" algn="just">
              <a:buFont typeface="Wingdings" panose="05000000000000000000" pitchFamily="2" charset="2"/>
              <a:buChar char="Ø"/>
            </a:pPr>
            <a:r>
              <a:rPr lang="en-US" sz="2400" i="0" dirty="0">
                <a:solidFill>
                  <a:srgbClr val="002060"/>
                </a:solidFill>
                <a:effectLst/>
                <a:latin typeface="+mj-lt"/>
              </a:rPr>
              <a:t>The word ‘</a:t>
            </a:r>
            <a:r>
              <a:rPr lang="en-US" sz="2400" b="1" i="0" dirty="0">
                <a:solidFill>
                  <a:srgbClr val="C00000"/>
                </a:solidFill>
                <a:effectLst/>
                <a:latin typeface="+mj-lt"/>
              </a:rPr>
              <a:t>Design</a:t>
            </a:r>
            <a:r>
              <a:rPr lang="en-US" sz="2400" dirty="0">
                <a:solidFill>
                  <a:srgbClr val="002060"/>
                </a:solidFill>
                <a:latin typeface="+mj-lt"/>
              </a:rPr>
              <a:t>’</a:t>
            </a:r>
            <a:r>
              <a:rPr lang="en-US" sz="2400" i="0" dirty="0">
                <a:solidFill>
                  <a:srgbClr val="002060"/>
                </a:solidFill>
                <a:effectLst/>
                <a:latin typeface="+mj-lt"/>
              </a:rPr>
              <a:t> is defined as the features of shape, configuration, pattern, ornament or composition of lines or </a:t>
            </a:r>
            <a:r>
              <a:rPr lang="en-US" sz="2400" i="0" dirty="0" err="1">
                <a:solidFill>
                  <a:srgbClr val="002060"/>
                </a:solidFill>
                <a:effectLst/>
                <a:latin typeface="+mj-lt"/>
              </a:rPr>
              <a:t>colours</a:t>
            </a:r>
            <a:r>
              <a:rPr lang="en-US" sz="2400" i="0" dirty="0">
                <a:solidFill>
                  <a:srgbClr val="002060"/>
                </a:solidFill>
                <a:effectLst/>
                <a:latin typeface="+mj-lt"/>
              </a:rPr>
              <a:t> applied to any article (Item, Object </a:t>
            </a:r>
            <a:r>
              <a:rPr lang="en-US" sz="2400" i="0" dirty="0" err="1">
                <a:solidFill>
                  <a:srgbClr val="002060"/>
                </a:solidFill>
                <a:effectLst/>
                <a:latin typeface="+mj-lt"/>
              </a:rPr>
              <a:t>etc</a:t>
            </a:r>
            <a:r>
              <a:rPr lang="en-US" sz="2400" i="0" dirty="0">
                <a:solidFill>
                  <a:srgbClr val="002060"/>
                </a:solidFill>
                <a:effectLst/>
                <a:latin typeface="+mj-lt"/>
              </a:rPr>
              <a:t>). </a:t>
            </a:r>
          </a:p>
          <a:p>
            <a:pPr marL="404813" indent="-358775" algn="just">
              <a:buFont typeface="Wingdings" panose="05000000000000000000" pitchFamily="2" charset="2"/>
              <a:buChar char="Ø"/>
            </a:pPr>
            <a:r>
              <a:rPr lang="en-US" sz="2400" i="0" dirty="0">
                <a:solidFill>
                  <a:srgbClr val="002060"/>
                </a:solidFill>
                <a:effectLst/>
                <a:latin typeface="+mj-lt"/>
              </a:rPr>
              <a:t>The Design may be of any dimension i.e. one or two or three dimensional or a combination of these.</a:t>
            </a:r>
          </a:p>
          <a:p>
            <a:pPr marL="404813" indent="-358775" algn="just">
              <a:buFont typeface="Wingdings" panose="05000000000000000000" pitchFamily="2" charset="2"/>
              <a:buChar char="Ø"/>
            </a:pPr>
            <a:r>
              <a:rPr lang="en-US" sz="2400" i="0" dirty="0">
                <a:solidFill>
                  <a:srgbClr val="002060"/>
                </a:solidFill>
                <a:effectLst/>
                <a:latin typeface="+mj-lt"/>
              </a:rPr>
              <a:t> In addition, it may be created by any industrial process or means, whether manual, mechanical or chemical, separate or combined, which in the finished article appeal to and is judged solely by the eye. </a:t>
            </a:r>
          </a:p>
          <a:p>
            <a:pPr marL="404813" indent="-358775" algn="just">
              <a:buFont typeface="Wingdings" panose="05000000000000000000" pitchFamily="2" charset="2"/>
              <a:buChar char="Ø"/>
            </a:pPr>
            <a:r>
              <a:rPr lang="en-US" sz="2400" i="0" dirty="0">
                <a:solidFill>
                  <a:srgbClr val="002060"/>
                </a:solidFill>
                <a:effectLst/>
                <a:latin typeface="+mj-lt"/>
              </a:rPr>
              <a:t>But the word ‘</a:t>
            </a:r>
            <a:r>
              <a:rPr lang="en-US" sz="2400" i="0" dirty="0">
                <a:solidFill>
                  <a:srgbClr val="C00000"/>
                </a:solidFill>
                <a:effectLst/>
                <a:latin typeface="+mj-lt"/>
              </a:rPr>
              <a:t>Design</a:t>
            </a:r>
            <a:r>
              <a:rPr lang="en-US" sz="2400" dirty="0">
                <a:solidFill>
                  <a:srgbClr val="002060"/>
                </a:solidFill>
                <a:latin typeface="+mj-lt"/>
              </a:rPr>
              <a:t>’</a:t>
            </a:r>
            <a:r>
              <a:rPr lang="en-US" sz="2400" i="0" dirty="0">
                <a:solidFill>
                  <a:srgbClr val="002060"/>
                </a:solidFill>
                <a:effectLst/>
                <a:latin typeface="+mj-lt"/>
              </a:rPr>
              <a:t> does not include any mode or </a:t>
            </a:r>
            <a:r>
              <a:rPr lang="en-US" sz="2400" i="0" u="sng" dirty="0">
                <a:solidFill>
                  <a:srgbClr val="002060"/>
                </a:solidFill>
                <a:effectLst/>
                <a:latin typeface="+mj-lt"/>
              </a:rPr>
              <a:t>principle of construction or anything which is in substance a merely mechanical device.</a:t>
            </a:r>
          </a:p>
          <a:p>
            <a:pPr marL="404813" indent="-358775" algn="just">
              <a:buFont typeface="Wingdings" panose="05000000000000000000" pitchFamily="2" charset="2"/>
              <a:buChar char="Ø"/>
            </a:pPr>
            <a:r>
              <a:rPr lang="en-US" sz="2400" i="0" dirty="0">
                <a:solidFill>
                  <a:srgbClr val="002060"/>
                </a:solidFill>
                <a:effectLst/>
                <a:latin typeface="+mj-lt"/>
              </a:rPr>
              <a:t>The main object of registration of industrial Designs is to protect and incentivize the original creativity of the originator and encourage others to work towards the art of creativity.</a:t>
            </a:r>
            <a:endParaRPr lang="en-GB" sz="2000" i="0" dirty="0">
              <a:solidFill>
                <a:srgbClr val="002060"/>
              </a:solidFill>
              <a:effectLst/>
              <a:latin typeface="+mj-lt"/>
            </a:endParaRPr>
          </a:p>
        </p:txBody>
      </p:sp>
      <p:sp>
        <p:nvSpPr>
          <p:cNvPr id="4" name="Date Placeholder 3">
            <a:extLst>
              <a:ext uri="{FF2B5EF4-FFF2-40B4-BE49-F238E27FC236}">
                <a16:creationId xmlns:a16="http://schemas.microsoft.com/office/drawing/2014/main" id="{16563E3F-B061-AAA6-7787-F73313A2FA86}"/>
              </a:ext>
            </a:extLst>
          </p:cNvPr>
          <p:cNvSpPr>
            <a:spLocks noGrp="1"/>
          </p:cNvSpPr>
          <p:nvPr>
            <p:ph type="dt" sz="half" idx="10"/>
          </p:nvPr>
        </p:nvSpPr>
        <p:spPr/>
        <p:txBody>
          <a:bodyPr/>
          <a:lstStyle/>
          <a:p>
            <a:fld id="{41F857E7-6DC6-4FA7-B4C5-3A282D483861}" type="datetime1">
              <a:rPr lang="en-IN" smtClean="0"/>
              <a:t>11-09-2024</a:t>
            </a:fld>
            <a:endParaRPr lang="en-IN"/>
          </a:p>
        </p:txBody>
      </p:sp>
      <p:sp>
        <p:nvSpPr>
          <p:cNvPr id="6" name="Slide Number Placeholder 5">
            <a:extLst>
              <a:ext uri="{FF2B5EF4-FFF2-40B4-BE49-F238E27FC236}">
                <a16:creationId xmlns:a16="http://schemas.microsoft.com/office/drawing/2014/main" id="{24B01E68-AAA1-D442-7F2F-0FA9BE61579F}"/>
              </a:ext>
            </a:extLst>
          </p:cNvPr>
          <p:cNvSpPr>
            <a:spLocks noGrp="1"/>
          </p:cNvSpPr>
          <p:nvPr>
            <p:ph type="sldNum" sz="quarter" idx="12"/>
          </p:nvPr>
        </p:nvSpPr>
        <p:spPr/>
        <p:txBody>
          <a:bodyPr/>
          <a:lstStyle/>
          <a:p>
            <a:fld id="{5A6ADBAC-012B-45CA-B0E1-1EC0514D76E2}" type="slidenum">
              <a:rPr lang="en-IN" smtClean="0"/>
              <a:t>3</a:t>
            </a:fld>
            <a:endParaRPr lang="en-IN"/>
          </a:p>
        </p:txBody>
      </p:sp>
    </p:spTree>
    <p:extLst>
      <p:ext uri="{BB962C8B-B14F-4D97-AF65-F5344CB8AC3E}">
        <p14:creationId xmlns:p14="http://schemas.microsoft.com/office/powerpoint/2010/main" val="255585486"/>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3AA78-A1AE-C93D-B864-4388CBA7E6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60CA98-0E21-C96F-9440-65AFD7C2D60D}"/>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Identification of Registered GI</a:t>
            </a:r>
            <a:endParaRPr lang="en-IN" sz="3600" dirty="0">
              <a:solidFill>
                <a:srgbClr val="C00000"/>
              </a:solidFill>
            </a:endParaRPr>
          </a:p>
        </p:txBody>
      </p:sp>
      <p:sp>
        <p:nvSpPr>
          <p:cNvPr id="3" name="Content Placeholder 2">
            <a:extLst>
              <a:ext uri="{FF2B5EF4-FFF2-40B4-BE49-F238E27FC236}">
                <a16:creationId xmlns:a16="http://schemas.microsoft.com/office/drawing/2014/main" id="{E0B1F061-6E34-26A9-F259-20488380EC5F}"/>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GI registered products can be grown/produced in any part of the world using standards laid down by the GI Registry. However, these products cannot be labelled as GI as they are not produced/ manufactured in a specific geographical location, as mentioned in the official records maintained by the GI Office of GI. For example, </a:t>
            </a:r>
            <a:r>
              <a:rPr lang="en-US" dirty="0">
                <a:solidFill>
                  <a:srgbClr val="C00000"/>
                </a:solidFill>
              </a:rPr>
              <a:t>plants of Darjeeling Tea can be grown in any part of India. But the tea leaves of these plants cannot be sold under the brand name of Darjeeling Tea, as the concerned plants were not grown in the soil and climate of the Darjeeling area</a:t>
            </a:r>
            <a:r>
              <a:rPr lang="en-US" dirty="0">
                <a:solidFill>
                  <a:srgbClr val="002060"/>
                </a:solidFill>
              </a:rPr>
              <a:t>.</a:t>
            </a:r>
            <a:endParaRPr lang="en-IN" dirty="0">
              <a:solidFill>
                <a:srgbClr val="C00000"/>
              </a:solidFill>
            </a:endParaRPr>
          </a:p>
        </p:txBody>
      </p:sp>
      <p:sp>
        <p:nvSpPr>
          <p:cNvPr id="4" name="Date Placeholder 3">
            <a:extLst>
              <a:ext uri="{FF2B5EF4-FFF2-40B4-BE49-F238E27FC236}">
                <a16:creationId xmlns:a16="http://schemas.microsoft.com/office/drawing/2014/main" id="{6A664429-0C89-6D88-2FC0-68262C106448}"/>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3EBBE393-3028-C3EB-D029-984C3BB907F6}"/>
              </a:ext>
            </a:extLst>
          </p:cNvPr>
          <p:cNvSpPr>
            <a:spLocks noGrp="1"/>
          </p:cNvSpPr>
          <p:nvPr>
            <p:ph type="sldNum" sz="quarter" idx="12"/>
          </p:nvPr>
        </p:nvSpPr>
        <p:spPr/>
        <p:txBody>
          <a:bodyPr/>
          <a:lstStyle/>
          <a:p>
            <a:fld id="{5A6ADBAC-012B-45CA-B0E1-1EC0514D76E2}" type="slidenum">
              <a:rPr lang="en-IN" smtClean="0"/>
              <a:t>30</a:t>
            </a:fld>
            <a:endParaRPr lang="en-IN"/>
          </a:p>
        </p:txBody>
      </p:sp>
    </p:spTree>
    <p:extLst>
      <p:ext uri="{BB962C8B-B14F-4D97-AF65-F5344CB8AC3E}">
        <p14:creationId xmlns:p14="http://schemas.microsoft.com/office/powerpoint/2010/main" val="35351570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1EF32-3107-8538-182B-D06B957162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E2F0C2-6C9E-0E67-DC0E-21929E56294A}"/>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Classes of GI</a:t>
            </a:r>
            <a:endParaRPr lang="en-IN" sz="3600" dirty="0">
              <a:solidFill>
                <a:srgbClr val="C00000"/>
              </a:solidFill>
            </a:endParaRPr>
          </a:p>
        </p:txBody>
      </p:sp>
      <p:sp>
        <p:nvSpPr>
          <p:cNvPr id="3" name="Content Placeholder 2">
            <a:extLst>
              <a:ext uri="{FF2B5EF4-FFF2-40B4-BE49-F238E27FC236}">
                <a16:creationId xmlns:a16="http://schemas.microsoft.com/office/drawing/2014/main" id="{6889408B-3689-C2EB-63F0-D99BF249CB0B}"/>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GI certified goods are classified under 34 different classes, such as</a:t>
            </a:r>
          </a:p>
          <a:p>
            <a:pPr algn="just">
              <a:lnSpc>
                <a:spcPct val="150000"/>
              </a:lnSpc>
            </a:pPr>
            <a:r>
              <a:rPr lang="en-US" dirty="0">
                <a:solidFill>
                  <a:srgbClr val="002060"/>
                </a:solidFill>
              </a:rPr>
              <a:t> </a:t>
            </a:r>
            <a:r>
              <a:rPr lang="en-US" dirty="0">
                <a:solidFill>
                  <a:srgbClr val="C00000"/>
                </a:solidFill>
              </a:rPr>
              <a:t>Class 1</a:t>
            </a:r>
            <a:r>
              <a:rPr lang="en-US" dirty="0">
                <a:solidFill>
                  <a:srgbClr val="002060"/>
                </a:solidFill>
              </a:rPr>
              <a:t> is for chemicals used in </a:t>
            </a:r>
            <a:r>
              <a:rPr lang="en-US" dirty="0">
                <a:solidFill>
                  <a:srgbClr val="C00000"/>
                </a:solidFill>
              </a:rPr>
              <a:t>industry, science, photography, agriculture, horticulture and forestry; unprocessed artificial resins, unprocessed plastics</a:t>
            </a:r>
            <a:r>
              <a:rPr lang="en-US" dirty="0">
                <a:solidFill>
                  <a:srgbClr val="002060"/>
                </a:solidFill>
              </a:rPr>
              <a:t>; manures; fire extinguishing compositions; tempering and soldering preparations; chemical substances for preserving foodstuffs; tanning substances; adhesives used in industry. </a:t>
            </a:r>
          </a:p>
          <a:p>
            <a:pPr algn="just">
              <a:lnSpc>
                <a:spcPct val="150000"/>
              </a:lnSpc>
            </a:pPr>
            <a:r>
              <a:rPr lang="en-US" dirty="0">
                <a:solidFill>
                  <a:srgbClr val="C00000"/>
                </a:solidFill>
              </a:rPr>
              <a:t>Class 33 </a:t>
            </a:r>
            <a:r>
              <a:rPr lang="en-US" dirty="0">
                <a:solidFill>
                  <a:srgbClr val="002060"/>
                </a:solidFill>
              </a:rPr>
              <a:t>is for alcoholic beverages (except beers) and Class 34 is related to tobacco, smokers‘ articles, matches.</a:t>
            </a:r>
            <a:endParaRPr lang="en-IN" dirty="0">
              <a:solidFill>
                <a:srgbClr val="C00000"/>
              </a:solidFill>
            </a:endParaRPr>
          </a:p>
        </p:txBody>
      </p:sp>
      <p:sp>
        <p:nvSpPr>
          <p:cNvPr id="4" name="Date Placeholder 3">
            <a:extLst>
              <a:ext uri="{FF2B5EF4-FFF2-40B4-BE49-F238E27FC236}">
                <a16:creationId xmlns:a16="http://schemas.microsoft.com/office/drawing/2014/main" id="{EB0ACEAD-8238-7EED-9E99-E95EE9006407}"/>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0799A0A3-7A87-2422-C78D-D43AD9653DF2}"/>
              </a:ext>
            </a:extLst>
          </p:cNvPr>
          <p:cNvSpPr>
            <a:spLocks noGrp="1"/>
          </p:cNvSpPr>
          <p:nvPr>
            <p:ph type="sldNum" sz="quarter" idx="12"/>
          </p:nvPr>
        </p:nvSpPr>
        <p:spPr/>
        <p:txBody>
          <a:bodyPr/>
          <a:lstStyle/>
          <a:p>
            <a:fld id="{5A6ADBAC-012B-45CA-B0E1-1EC0514D76E2}" type="slidenum">
              <a:rPr lang="en-IN" smtClean="0"/>
              <a:t>31</a:t>
            </a:fld>
            <a:endParaRPr lang="en-IN"/>
          </a:p>
        </p:txBody>
      </p:sp>
    </p:spTree>
    <p:extLst>
      <p:ext uri="{BB962C8B-B14F-4D97-AF65-F5344CB8AC3E}">
        <p14:creationId xmlns:p14="http://schemas.microsoft.com/office/powerpoint/2010/main" val="29874288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7494D-0B0D-4CAA-1692-2238FD198D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40EB47-2AC5-34CE-9E66-8DF3D2BC6AEC}"/>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Non-Registerable GI</a:t>
            </a:r>
            <a:endParaRPr lang="en-IN" sz="3600" dirty="0">
              <a:solidFill>
                <a:srgbClr val="C00000"/>
              </a:solidFill>
            </a:endParaRPr>
          </a:p>
        </p:txBody>
      </p:sp>
      <p:sp>
        <p:nvSpPr>
          <p:cNvPr id="3" name="Content Placeholder 2">
            <a:extLst>
              <a:ext uri="{FF2B5EF4-FFF2-40B4-BE49-F238E27FC236}">
                <a16:creationId xmlns:a16="http://schemas.microsoft.com/office/drawing/2014/main" id="{8B117ED5-6935-F1E4-FC77-5D3E40A4041B}"/>
              </a:ext>
            </a:extLst>
          </p:cNvPr>
          <p:cNvSpPr>
            <a:spLocks noGrp="1"/>
          </p:cNvSpPr>
          <p:nvPr>
            <p:ph idx="1"/>
          </p:nvPr>
        </p:nvSpPr>
        <p:spPr>
          <a:xfrm>
            <a:off x="380999" y="1195754"/>
            <a:ext cx="11404601" cy="5397289"/>
          </a:xfrm>
        </p:spPr>
        <p:txBody>
          <a:bodyPr>
            <a:normAutofit lnSpcReduction="10000"/>
          </a:bodyPr>
          <a:lstStyle/>
          <a:p>
            <a:pPr marL="45720" indent="0" algn="just">
              <a:lnSpc>
                <a:spcPct val="150000"/>
              </a:lnSpc>
              <a:buNone/>
            </a:pPr>
            <a:r>
              <a:rPr lang="en-US" dirty="0">
                <a:solidFill>
                  <a:srgbClr val="002060"/>
                </a:solidFill>
              </a:rPr>
              <a:t>For GI registration, the indications must fall within the scope of section 2(1) (e) of GI Act, 1999. Being so, it has to also satisfy the provisions of Section 9, which prohibits registration of a GI mentioned below:</a:t>
            </a:r>
          </a:p>
          <a:p>
            <a:pPr algn="just">
              <a:lnSpc>
                <a:spcPct val="150000"/>
              </a:lnSpc>
            </a:pPr>
            <a:r>
              <a:rPr lang="en-US" dirty="0">
                <a:solidFill>
                  <a:srgbClr val="C00000"/>
                </a:solidFill>
              </a:rPr>
              <a:t>The use of which would be likely to deceive or cause confusion.</a:t>
            </a:r>
          </a:p>
          <a:p>
            <a:pPr algn="just">
              <a:lnSpc>
                <a:spcPct val="150000"/>
              </a:lnSpc>
            </a:pPr>
            <a:r>
              <a:rPr lang="en-US" dirty="0">
                <a:solidFill>
                  <a:srgbClr val="C00000"/>
                </a:solidFill>
              </a:rPr>
              <a:t>The use of which would be contrary to any law.</a:t>
            </a:r>
          </a:p>
          <a:p>
            <a:pPr algn="just">
              <a:lnSpc>
                <a:spcPct val="150000"/>
              </a:lnSpc>
            </a:pPr>
            <a:r>
              <a:rPr lang="en-US" dirty="0">
                <a:solidFill>
                  <a:srgbClr val="C00000"/>
                </a:solidFill>
              </a:rPr>
              <a:t>Which comprises or contains any matter likely to hurt the sentiments of society.</a:t>
            </a:r>
          </a:p>
          <a:p>
            <a:pPr algn="just">
              <a:lnSpc>
                <a:spcPct val="150000"/>
              </a:lnSpc>
            </a:pPr>
            <a:r>
              <a:rPr lang="en-US" dirty="0">
                <a:solidFill>
                  <a:srgbClr val="C00000"/>
                </a:solidFill>
              </a:rPr>
              <a:t>Religious susceptibilities of any class or section of the citizens of India.</a:t>
            </a:r>
          </a:p>
          <a:p>
            <a:pPr algn="just">
              <a:lnSpc>
                <a:spcPct val="150000"/>
              </a:lnSpc>
            </a:pPr>
            <a:r>
              <a:rPr lang="en-US" dirty="0">
                <a:solidFill>
                  <a:srgbClr val="C00000"/>
                </a:solidFill>
              </a:rPr>
              <a:t>Which are determined to be generic names or indications of goods and are, therefore, not or ceased to be protected in their country of origin or which have fallen into disuse in that country</a:t>
            </a:r>
            <a:r>
              <a:rPr lang="en-US" dirty="0">
                <a:solidFill>
                  <a:srgbClr val="002060"/>
                </a:solidFill>
              </a:rPr>
              <a:t>.</a:t>
            </a:r>
            <a:endParaRPr lang="en-IN" dirty="0">
              <a:solidFill>
                <a:srgbClr val="C00000"/>
              </a:solidFill>
            </a:endParaRPr>
          </a:p>
        </p:txBody>
      </p:sp>
      <p:sp>
        <p:nvSpPr>
          <p:cNvPr id="4" name="Date Placeholder 3">
            <a:extLst>
              <a:ext uri="{FF2B5EF4-FFF2-40B4-BE49-F238E27FC236}">
                <a16:creationId xmlns:a16="http://schemas.microsoft.com/office/drawing/2014/main" id="{B37642C4-FC74-8C4D-4809-7096FBCFE27C}"/>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BB64C2E8-709A-77AE-BC99-CFFED2D83DD8}"/>
              </a:ext>
            </a:extLst>
          </p:cNvPr>
          <p:cNvSpPr>
            <a:spLocks noGrp="1"/>
          </p:cNvSpPr>
          <p:nvPr>
            <p:ph type="sldNum" sz="quarter" idx="12"/>
          </p:nvPr>
        </p:nvSpPr>
        <p:spPr/>
        <p:txBody>
          <a:bodyPr/>
          <a:lstStyle/>
          <a:p>
            <a:fld id="{5A6ADBAC-012B-45CA-B0E1-1EC0514D76E2}" type="slidenum">
              <a:rPr lang="en-IN" smtClean="0"/>
              <a:t>32</a:t>
            </a:fld>
            <a:endParaRPr lang="en-IN"/>
          </a:p>
        </p:txBody>
      </p:sp>
    </p:spTree>
    <p:extLst>
      <p:ext uri="{BB962C8B-B14F-4D97-AF65-F5344CB8AC3E}">
        <p14:creationId xmlns:p14="http://schemas.microsoft.com/office/powerpoint/2010/main" val="3495841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DBB91-2BA8-B552-98AE-39861D2C71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D47740-4974-6B6F-1C50-CC7F5FFA8E7D}"/>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Protection of GI</a:t>
            </a:r>
            <a:endParaRPr lang="en-IN" sz="3600" dirty="0">
              <a:solidFill>
                <a:srgbClr val="C00000"/>
              </a:solidFill>
            </a:endParaRPr>
          </a:p>
        </p:txBody>
      </p:sp>
      <p:sp>
        <p:nvSpPr>
          <p:cNvPr id="3" name="Content Placeholder 2">
            <a:extLst>
              <a:ext uri="{FF2B5EF4-FFF2-40B4-BE49-F238E27FC236}">
                <a16:creationId xmlns:a16="http://schemas.microsoft.com/office/drawing/2014/main" id="{FBB7B632-AD1C-F29E-8A7D-A82E3A85C8BF}"/>
              </a:ext>
            </a:extLst>
          </p:cNvPr>
          <p:cNvSpPr>
            <a:spLocks noGrp="1"/>
          </p:cNvSpPr>
          <p:nvPr>
            <p:ph idx="1"/>
          </p:nvPr>
        </p:nvSpPr>
        <p:spPr>
          <a:xfrm>
            <a:off x="380998" y="1013191"/>
            <a:ext cx="11404601" cy="5779924"/>
          </a:xfrm>
        </p:spPr>
        <p:txBody>
          <a:bodyPr>
            <a:normAutofit lnSpcReduction="10000"/>
          </a:bodyPr>
          <a:lstStyle/>
          <a:p>
            <a:pPr marL="45720" indent="0" algn="just">
              <a:lnSpc>
                <a:spcPct val="150000"/>
              </a:lnSpc>
              <a:buNone/>
            </a:pPr>
            <a:r>
              <a:rPr lang="en-US" sz="2400" dirty="0">
                <a:solidFill>
                  <a:srgbClr val="002060"/>
                </a:solidFill>
              </a:rPr>
              <a:t>The two common methods of protecting a GI are:</a:t>
            </a:r>
          </a:p>
          <a:p>
            <a:pPr marL="352425" indent="-306388" algn="just">
              <a:lnSpc>
                <a:spcPct val="150000"/>
              </a:lnSpc>
              <a:buFont typeface="Wingdings" panose="05000000000000000000" pitchFamily="2" charset="2"/>
              <a:buChar char="Ø"/>
            </a:pPr>
            <a:r>
              <a:rPr lang="en-US" sz="2400" dirty="0">
                <a:solidFill>
                  <a:srgbClr val="002060"/>
                </a:solidFill>
              </a:rPr>
              <a:t>Sui generis systems (i.e. special regimes of protection) and under certification or collective mark systems.  </a:t>
            </a:r>
          </a:p>
          <a:p>
            <a:pPr marL="352425" indent="-306388" algn="just">
              <a:lnSpc>
                <a:spcPct val="150000"/>
              </a:lnSpc>
              <a:buFont typeface="Wingdings" panose="05000000000000000000" pitchFamily="2" charset="2"/>
              <a:buChar char="Ø"/>
            </a:pPr>
            <a:r>
              <a:rPr lang="en-US" sz="2400" dirty="0">
                <a:solidFill>
                  <a:srgbClr val="002060"/>
                </a:solidFill>
              </a:rPr>
              <a:t>Many countries, including India to protect GI by using the sui generis system. This decision was taken after the TRIPS agreement (1995) and an option was given to the countries to choose either TRIPS standards or the sui generis system. </a:t>
            </a:r>
          </a:p>
          <a:p>
            <a:pPr marL="352425" indent="-306388" algn="just">
              <a:lnSpc>
                <a:spcPct val="150000"/>
              </a:lnSpc>
              <a:buFont typeface="Wingdings" panose="05000000000000000000" pitchFamily="2" charset="2"/>
              <a:buChar char="Ø"/>
            </a:pPr>
            <a:r>
              <a:rPr lang="en-US" sz="2400" dirty="0">
                <a:solidFill>
                  <a:srgbClr val="002060"/>
                </a:solidFill>
              </a:rPr>
              <a:t>This was decided by considering the fact that every country has different legislation and geographical structures &amp; resources. Therefore, this system is not uniform in all countries and varies according to the jurisdiction and legislation of the particular country.</a:t>
            </a:r>
            <a:endParaRPr lang="en-IN" sz="2400" dirty="0">
              <a:solidFill>
                <a:srgbClr val="002060"/>
              </a:solidFill>
            </a:endParaRPr>
          </a:p>
        </p:txBody>
      </p:sp>
      <p:sp>
        <p:nvSpPr>
          <p:cNvPr id="4" name="Date Placeholder 3">
            <a:extLst>
              <a:ext uri="{FF2B5EF4-FFF2-40B4-BE49-F238E27FC236}">
                <a16:creationId xmlns:a16="http://schemas.microsoft.com/office/drawing/2014/main" id="{0C8E6973-1250-C01C-C856-5D5BB360B366}"/>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84D02976-7D5A-E1A8-F37F-98CB4E49890F}"/>
              </a:ext>
            </a:extLst>
          </p:cNvPr>
          <p:cNvSpPr>
            <a:spLocks noGrp="1"/>
          </p:cNvSpPr>
          <p:nvPr>
            <p:ph type="sldNum" sz="quarter" idx="12"/>
          </p:nvPr>
        </p:nvSpPr>
        <p:spPr/>
        <p:txBody>
          <a:bodyPr/>
          <a:lstStyle/>
          <a:p>
            <a:fld id="{5A6ADBAC-012B-45CA-B0E1-1EC0514D76E2}" type="slidenum">
              <a:rPr lang="en-IN" smtClean="0"/>
              <a:t>33</a:t>
            </a:fld>
            <a:endParaRPr lang="en-IN"/>
          </a:p>
        </p:txBody>
      </p:sp>
    </p:spTree>
    <p:extLst>
      <p:ext uri="{BB962C8B-B14F-4D97-AF65-F5344CB8AC3E}">
        <p14:creationId xmlns:p14="http://schemas.microsoft.com/office/powerpoint/2010/main" val="2530021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90C8D-8F79-59D6-97DA-812C1EC306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ABDC88-CA59-8359-5BEB-2752B5A4F743}"/>
              </a:ext>
            </a:extLst>
          </p:cNvPr>
          <p:cNvSpPr>
            <a:spLocks noGrp="1"/>
          </p:cNvSpPr>
          <p:nvPr>
            <p:ph type="title"/>
          </p:nvPr>
        </p:nvSpPr>
        <p:spPr>
          <a:xfrm>
            <a:off x="1145539" y="7014"/>
            <a:ext cx="9875520" cy="1356360"/>
          </a:xfrm>
        </p:spPr>
        <p:txBody>
          <a:bodyPr>
            <a:normAutofit/>
          </a:bodyPr>
          <a:lstStyle/>
          <a:p>
            <a:pPr algn="ctr"/>
            <a:r>
              <a:rPr lang="en-GB" sz="3600" dirty="0">
                <a:solidFill>
                  <a:srgbClr val="C00000"/>
                </a:solidFill>
              </a:rPr>
              <a:t>Procedure for GI Registration</a:t>
            </a:r>
            <a:endParaRPr lang="en-IN" sz="3600" dirty="0">
              <a:solidFill>
                <a:srgbClr val="C00000"/>
              </a:solidFill>
            </a:endParaRPr>
          </a:p>
        </p:txBody>
      </p:sp>
      <p:sp>
        <p:nvSpPr>
          <p:cNvPr id="3" name="Content Placeholder 2">
            <a:extLst>
              <a:ext uri="{FF2B5EF4-FFF2-40B4-BE49-F238E27FC236}">
                <a16:creationId xmlns:a16="http://schemas.microsoft.com/office/drawing/2014/main" id="{C6D2DC5E-F628-4DC6-5DDF-ACFDDF8AF820}"/>
              </a:ext>
            </a:extLst>
          </p:cNvPr>
          <p:cNvSpPr>
            <a:spLocks noGrp="1"/>
          </p:cNvSpPr>
          <p:nvPr>
            <p:ph idx="1"/>
          </p:nvPr>
        </p:nvSpPr>
        <p:spPr>
          <a:xfrm>
            <a:off x="380999" y="1195754"/>
            <a:ext cx="11404601" cy="5397289"/>
          </a:xfrm>
        </p:spPr>
        <p:txBody>
          <a:bodyPr>
            <a:normAutofit/>
          </a:bodyPr>
          <a:lstStyle/>
          <a:p>
            <a:pPr marL="45720" indent="0" algn="just">
              <a:lnSpc>
                <a:spcPct val="150000"/>
              </a:lnSpc>
              <a:buNone/>
            </a:pPr>
            <a:r>
              <a:rPr lang="en-US" sz="2400" dirty="0">
                <a:solidFill>
                  <a:srgbClr val="002060"/>
                </a:solidFill>
              </a:rPr>
              <a:t>Prior to filing an application for registering GI, it is prudent to</a:t>
            </a:r>
          </a:p>
          <a:p>
            <a:pPr marL="45720" indent="0" algn="just">
              <a:lnSpc>
                <a:spcPct val="150000"/>
              </a:lnSpc>
              <a:buNone/>
            </a:pPr>
            <a:r>
              <a:rPr lang="en-US" sz="2400" dirty="0">
                <a:solidFill>
                  <a:srgbClr val="002060"/>
                </a:solidFill>
              </a:rPr>
              <a:t>search whether the concerned GI is already protected or not. This can be done by using search engines created by WIPO (https://www.wipo.int/ipdl/en/search/lisbon/search-struct.jsp where ‘Search of Appellations of Origin and Geographical Indications‘ both can be conducted. </a:t>
            </a:r>
          </a:p>
          <a:p>
            <a:pPr marL="45720" indent="0" algn="just">
              <a:lnSpc>
                <a:spcPct val="150000"/>
              </a:lnSpc>
              <a:buNone/>
            </a:pPr>
            <a:r>
              <a:rPr lang="en-US" sz="2400" dirty="0">
                <a:solidFill>
                  <a:srgbClr val="002060"/>
                </a:solidFill>
              </a:rPr>
              <a:t>Once the prior search for registered GI is done, the applicant has to file an application. The application for GI can be forwarded by an individual or an organization or authority of people established under Indian law. The application in a prescribed format is submitted to the Registrar, Geographical Indications along with the prescribed fee</a:t>
            </a:r>
            <a:endParaRPr lang="en-IN" sz="2400" dirty="0">
              <a:solidFill>
                <a:srgbClr val="002060"/>
              </a:solidFill>
            </a:endParaRPr>
          </a:p>
        </p:txBody>
      </p:sp>
      <p:sp>
        <p:nvSpPr>
          <p:cNvPr id="4" name="Date Placeholder 3">
            <a:extLst>
              <a:ext uri="{FF2B5EF4-FFF2-40B4-BE49-F238E27FC236}">
                <a16:creationId xmlns:a16="http://schemas.microsoft.com/office/drawing/2014/main" id="{A45AD365-9856-E393-53B1-0ED60754D00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5719C1CE-47E6-9CC2-E9CB-0437F9AFEFA4}"/>
              </a:ext>
            </a:extLst>
          </p:cNvPr>
          <p:cNvSpPr>
            <a:spLocks noGrp="1"/>
          </p:cNvSpPr>
          <p:nvPr>
            <p:ph type="sldNum" sz="quarter" idx="12"/>
          </p:nvPr>
        </p:nvSpPr>
        <p:spPr/>
        <p:txBody>
          <a:bodyPr/>
          <a:lstStyle/>
          <a:p>
            <a:fld id="{5A6ADBAC-012B-45CA-B0E1-1EC0514D76E2}" type="slidenum">
              <a:rPr lang="en-IN" smtClean="0"/>
              <a:t>34</a:t>
            </a:fld>
            <a:endParaRPr lang="en-IN"/>
          </a:p>
        </p:txBody>
      </p:sp>
    </p:spTree>
    <p:extLst>
      <p:ext uri="{BB962C8B-B14F-4D97-AF65-F5344CB8AC3E}">
        <p14:creationId xmlns:p14="http://schemas.microsoft.com/office/powerpoint/2010/main" val="14732681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78E08-0178-504D-314B-D2B78DAE7E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6087B6-A2E8-1BD5-283B-67BC7FE44F79}"/>
              </a:ext>
            </a:extLst>
          </p:cNvPr>
          <p:cNvSpPr>
            <a:spLocks noGrp="1"/>
          </p:cNvSpPr>
          <p:nvPr>
            <p:ph type="title"/>
          </p:nvPr>
        </p:nvSpPr>
        <p:spPr>
          <a:xfrm>
            <a:off x="1145539" y="7014"/>
            <a:ext cx="9875520" cy="1356360"/>
          </a:xfrm>
        </p:spPr>
        <p:txBody>
          <a:bodyPr>
            <a:normAutofit/>
          </a:bodyPr>
          <a:lstStyle/>
          <a:p>
            <a:pPr algn="ctr"/>
            <a:r>
              <a:rPr lang="en-US" sz="2800" dirty="0">
                <a:solidFill>
                  <a:srgbClr val="C00000"/>
                </a:solidFill>
              </a:rPr>
              <a:t>Documents Required for GI Registration</a:t>
            </a:r>
          </a:p>
        </p:txBody>
      </p:sp>
      <p:sp>
        <p:nvSpPr>
          <p:cNvPr id="3" name="Content Placeholder 2">
            <a:extLst>
              <a:ext uri="{FF2B5EF4-FFF2-40B4-BE49-F238E27FC236}">
                <a16:creationId xmlns:a16="http://schemas.microsoft.com/office/drawing/2014/main" id="{976D569C-FB16-BCA6-43BD-E3BF5232F1B9}"/>
              </a:ext>
            </a:extLst>
          </p:cNvPr>
          <p:cNvSpPr>
            <a:spLocks noGrp="1"/>
          </p:cNvSpPr>
          <p:nvPr>
            <p:ph idx="1"/>
          </p:nvPr>
        </p:nvSpPr>
        <p:spPr>
          <a:xfrm>
            <a:off x="380999" y="1195754"/>
            <a:ext cx="11404601" cy="5397289"/>
          </a:xfrm>
        </p:spPr>
        <p:txBody>
          <a:bodyPr>
            <a:normAutofit/>
          </a:bodyPr>
          <a:lstStyle/>
          <a:p>
            <a:pPr marL="502920" indent="-457200" algn="just">
              <a:lnSpc>
                <a:spcPct val="150000"/>
              </a:lnSpc>
              <a:buFont typeface="+mj-lt"/>
              <a:buAutoNum type="arabicPeriod"/>
            </a:pPr>
            <a:r>
              <a:rPr lang="en-US" sz="2400" dirty="0">
                <a:solidFill>
                  <a:srgbClr val="002060"/>
                </a:solidFill>
              </a:rPr>
              <a:t>Details about the applicant‘s name, address and particulars.</a:t>
            </a:r>
          </a:p>
          <a:p>
            <a:pPr marL="502920" indent="-457200" algn="just">
              <a:lnSpc>
                <a:spcPct val="150000"/>
              </a:lnSpc>
              <a:buFont typeface="+mj-lt"/>
              <a:buAutoNum type="arabicPeriod"/>
            </a:pPr>
            <a:r>
              <a:rPr lang="en-US" sz="2400" dirty="0">
                <a:solidFill>
                  <a:srgbClr val="002060"/>
                </a:solidFill>
              </a:rPr>
              <a:t>Application form GI-1A.</a:t>
            </a:r>
          </a:p>
          <a:p>
            <a:pPr marL="502920" indent="-457200" algn="just">
              <a:lnSpc>
                <a:spcPct val="150000"/>
              </a:lnSpc>
              <a:buFont typeface="+mj-lt"/>
              <a:buAutoNum type="arabicPeriod"/>
            </a:pPr>
            <a:r>
              <a:rPr lang="en-US" sz="2400" dirty="0">
                <a:solidFill>
                  <a:srgbClr val="002060"/>
                </a:solidFill>
              </a:rPr>
              <a:t>Statement about the designated goods being protected under GI. </a:t>
            </a:r>
          </a:p>
          <a:p>
            <a:pPr marL="502920" indent="-457200" algn="just">
              <a:lnSpc>
                <a:spcPct val="150000"/>
              </a:lnSpc>
              <a:buFont typeface="+mj-lt"/>
              <a:buAutoNum type="arabicPeriod"/>
            </a:pPr>
            <a:r>
              <a:rPr lang="en-US" sz="2400" dirty="0">
                <a:solidFill>
                  <a:srgbClr val="002060"/>
                </a:solidFill>
              </a:rPr>
              <a:t>Class of goods. Affidavit to establish the claim of genuinely representing the interest of the producers.</a:t>
            </a:r>
          </a:p>
          <a:p>
            <a:pPr marL="502920" indent="-457200" algn="just">
              <a:lnSpc>
                <a:spcPct val="150000"/>
              </a:lnSpc>
              <a:buFont typeface="+mj-lt"/>
              <a:buAutoNum type="arabicPeriod"/>
            </a:pPr>
            <a:r>
              <a:rPr lang="en-US" sz="2400" dirty="0">
                <a:solidFill>
                  <a:srgbClr val="002060"/>
                </a:solidFill>
              </a:rPr>
              <a:t>Characteristics of GI.</a:t>
            </a:r>
          </a:p>
          <a:p>
            <a:pPr marL="502920" indent="-457200" algn="just">
              <a:lnSpc>
                <a:spcPct val="150000"/>
              </a:lnSpc>
              <a:buFont typeface="+mj-lt"/>
              <a:buAutoNum type="arabicPeriod"/>
            </a:pPr>
            <a:r>
              <a:rPr lang="en-US" sz="2400" dirty="0">
                <a:solidFill>
                  <a:srgbClr val="002060"/>
                </a:solidFill>
              </a:rPr>
              <a:t>The special human skill required (if any).</a:t>
            </a:r>
            <a:endParaRPr lang="en-IN" sz="2400" dirty="0">
              <a:solidFill>
                <a:srgbClr val="002060"/>
              </a:solidFill>
            </a:endParaRPr>
          </a:p>
        </p:txBody>
      </p:sp>
      <p:sp>
        <p:nvSpPr>
          <p:cNvPr id="4" name="Date Placeholder 3">
            <a:extLst>
              <a:ext uri="{FF2B5EF4-FFF2-40B4-BE49-F238E27FC236}">
                <a16:creationId xmlns:a16="http://schemas.microsoft.com/office/drawing/2014/main" id="{F597EA0B-1154-140D-CE5C-4352E6D3E5FB}"/>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E1F96504-30A5-CF88-44DC-8CD355A0E0E5}"/>
              </a:ext>
            </a:extLst>
          </p:cNvPr>
          <p:cNvSpPr>
            <a:spLocks noGrp="1"/>
          </p:cNvSpPr>
          <p:nvPr>
            <p:ph type="sldNum" sz="quarter" idx="12"/>
          </p:nvPr>
        </p:nvSpPr>
        <p:spPr/>
        <p:txBody>
          <a:bodyPr/>
          <a:lstStyle/>
          <a:p>
            <a:fld id="{5A6ADBAC-012B-45CA-B0E1-1EC0514D76E2}" type="slidenum">
              <a:rPr lang="en-IN" smtClean="0"/>
              <a:t>35</a:t>
            </a:fld>
            <a:endParaRPr lang="en-IN"/>
          </a:p>
        </p:txBody>
      </p:sp>
    </p:spTree>
    <p:extLst>
      <p:ext uri="{BB962C8B-B14F-4D97-AF65-F5344CB8AC3E}">
        <p14:creationId xmlns:p14="http://schemas.microsoft.com/office/powerpoint/2010/main" val="21805054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51A96-6377-03B4-6954-EF6570BD7B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3F934D-921E-7D75-FE32-5F54933535DE}"/>
              </a:ext>
            </a:extLst>
          </p:cNvPr>
          <p:cNvSpPr>
            <a:spLocks noGrp="1"/>
          </p:cNvSpPr>
          <p:nvPr>
            <p:ph type="title"/>
          </p:nvPr>
        </p:nvSpPr>
        <p:spPr>
          <a:xfrm>
            <a:off x="1145539" y="7014"/>
            <a:ext cx="9875520" cy="1356360"/>
          </a:xfrm>
        </p:spPr>
        <p:txBody>
          <a:bodyPr>
            <a:normAutofit/>
          </a:bodyPr>
          <a:lstStyle/>
          <a:p>
            <a:pPr algn="ctr"/>
            <a:r>
              <a:rPr lang="en-US" sz="3200" dirty="0">
                <a:solidFill>
                  <a:srgbClr val="C00000"/>
                </a:solidFill>
              </a:rPr>
              <a:t>Flow chart for the process of </a:t>
            </a:r>
            <a:br>
              <a:rPr lang="en-US" sz="3200" dirty="0">
                <a:solidFill>
                  <a:srgbClr val="C00000"/>
                </a:solidFill>
              </a:rPr>
            </a:br>
            <a:r>
              <a:rPr lang="en-US" sz="3200" dirty="0">
                <a:solidFill>
                  <a:srgbClr val="C00000"/>
                </a:solidFill>
              </a:rPr>
              <a:t>GI registration</a:t>
            </a:r>
          </a:p>
        </p:txBody>
      </p:sp>
      <p:sp>
        <p:nvSpPr>
          <p:cNvPr id="4" name="Date Placeholder 3">
            <a:extLst>
              <a:ext uri="{FF2B5EF4-FFF2-40B4-BE49-F238E27FC236}">
                <a16:creationId xmlns:a16="http://schemas.microsoft.com/office/drawing/2014/main" id="{70F04FBE-0CD5-2CAD-D695-08CB91C9B2F1}"/>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D859D241-C08F-85A8-E813-620C8EEBA2FF}"/>
              </a:ext>
            </a:extLst>
          </p:cNvPr>
          <p:cNvSpPr>
            <a:spLocks noGrp="1"/>
          </p:cNvSpPr>
          <p:nvPr>
            <p:ph type="sldNum" sz="quarter" idx="12"/>
          </p:nvPr>
        </p:nvSpPr>
        <p:spPr/>
        <p:txBody>
          <a:bodyPr/>
          <a:lstStyle/>
          <a:p>
            <a:fld id="{5A6ADBAC-012B-45CA-B0E1-1EC0514D76E2}" type="slidenum">
              <a:rPr lang="en-IN" smtClean="0"/>
              <a:t>36</a:t>
            </a:fld>
            <a:endParaRPr lang="en-IN"/>
          </a:p>
        </p:txBody>
      </p:sp>
      <p:pic>
        <p:nvPicPr>
          <p:cNvPr id="7" name="Picture 6">
            <a:extLst>
              <a:ext uri="{FF2B5EF4-FFF2-40B4-BE49-F238E27FC236}">
                <a16:creationId xmlns:a16="http://schemas.microsoft.com/office/drawing/2014/main" id="{98DB7800-41D4-9419-F973-2803FEA8B8E2}"/>
              </a:ext>
            </a:extLst>
          </p:cNvPr>
          <p:cNvPicPr>
            <a:picLocks noChangeAspect="1"/>
          </p:cNvPicPr>
          <p:nvPr/>
        </p:nvPicPr>
        <p:blipFill rotWithShape="1">
          <a:blip r:embed="rId2"/>
          <a:srcRect l="3685" b="1207"/>
          <a:stretch/>
        </p:blipFill>
        <p:spPr>
          <a:xfrm>
            <a:off x="211015" y="1500519"/>
            <a:ext cx="5513994" cy="4319989"/>
          </a:xfrm>
          <a:prstGeom prst="rect">
            <a:avLst/>
          </a:prstGeom>
        </p:spPr>
      </p:pic>
      <p:pic>
        <p:nvPicPr>
          <p:cNvPr id="9" name="Picture 8">
            <a:extLst>
              <a:ext uri="{FF2B5EF4-FFF2-40B4-BE49-F238E27FC236}">
                <a16:creationId xmlns:a16="http://schemas.microsoft.com/office/drawing/2014/main" id="{3347D248-0BC5-4C62-518A-78AD078BDA9A}"/>
              </a:ext>
            </a:extLst>
          </p:cNvPr>
          <p:cNvPicPr>
            <a:picLocks noChangeAspect="1"/>
          </p:cNvPicPr>
          <p:nvPr/>
        </p:nvPicPr>
        <p:blipFill>
          <a:blip r:embed="rId3"/>
          <a:stretch>
            <a:fillRect/>
          </a:stretch>
        </p:blipFill>
        <p:spPr>
          <a:xfrm>
            <a:off x="5725009" y="1738014"/>
            <a:ext cx="6243646" cy="3381971"/>
          </a:xfrm>
          <a:prstGeom prst="rect">
            <a:avLst/>
          </a:prstGeom>
        </p:spPr>
      </p:pic>
    </p:spTree>
    <p:extLst>
      <p:ext uri="{BB962C8B-B14F-4D97-AF65-F5344CB8AC3E}">
        <p14:creationId xmlns:p14="http://schemas.microsoft.com/office/powerpoint/2010/main" val="2511082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5E23D-0A2D-1C24-EECE-55F37F93AA5E}"/>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170064DB-B970-EDB9-E247-6749C57B9A42}"/>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3AD9EC2D-4A1F-B6AC-909B-042FAA538F3B}"/>
              </a:ext>
            </a:extLst>
          </p:cNvPr>
          <p:cNvSpPr>
            <a:spLocks noGrp="1"/>
          </p:cNvSpPr>
          <p:nvPr>
            <p:ph type="sldNum" sz="quarter" idx="12"/>
          </p:nvPr>
        </p:nvSpPr>
        <p:spPr/>
        <p:txBody>
          <a:bodyPr/>
          <a:lstStyle/>
          <a:p>
            <a:fld id="{5A6ADBAC-012B-45CA-B0E1-1EC0514D76E2}" type="slidenum">
              <a:rPr lang="en-IN" smtClean="0"/>
              <a:t>37</a:t>
            </a:fld>
            <a:endParaRPr lang="en-IN"/>
          </a:p>
        </p:txBody>
      </p:sp>
      <p:pic>
        <p:nvPicPr>
          <p:cNvPr id="5" name="Picture 4">
            <a:extLst>
              <a:ext uri="{FF2B5EF4-FFF2-40B4-BE49-F238E27FC236}">
                <a16:creationId xmlns:a16="http://schemas.microsoft.com/office/drawing/2014/main" id="{1C5F540E-1834-50D2-BE4B-4A7897900758}"/>
              </a:ext>
            </a:extLst>
          </p:cNvPr>
          <p:cNvPicPr>
            <a:picLocks noChangeAspect="1"/>
          </p:cNvPicPr>
          <p:nvPr/>
        </p:nvPicPr>
        <p:blipFill>
          <a:blip r:embed="rId2"/>
          <a:stretch>
            <a:fillRect/>
          </a:stretch>
        </p:blipFill>
        <p:spPr>
          <a:xfrm>
            <a:off x="2106623" y="1162536"/>
            <a:ext cx="7953352" cy="3762741"/>
          </a:xfrm>
          <a:prstGeom prst="rect">
            <a:avLst/>
          </a:prstGeom>
        </p:spPr>
      </p:pic>
      <p:pic>
        <p:nvPicPr>
          <p:cNvPr id="10" name="Picture 9">
            <a:extLst>
              <a:ext uri="{FF2B5EF4-FFF2-40B4-BE49-F238E27FC236}">
                <a16:creationId xmlns:a16="http://schemas.microsoft.com/office/drawing/2014/main" id="{ADF4BB50-6330-9570-370D-82A83488FCCD}"/>
              </a:ext>
            </a:extLst>
          </p:cNvPr>
          <p:cNvPicPr>
            <a:picLocks noChangeAspect="1"/>
          </p:cNvPicPr>
          <p:nvPr/>
        </p:nvPicPr>
        <p:blipFill rotWithShape="1">
          <a:blip r:embed="rId3"/>
          <a:srcRect b="63389"/>
          <a:stretch/>
        </p:blipFill>
        <p:spPr>
          <a:xfrm>
            <a:off x="2040980" y="4806481"/>
            <a:ext cx="7953352" cy="869652"/>
          </a:xfrm>
          <a:prstGeom prst="rect">
            <a:avLst/>
          </a:prstGeom>
        </p:spPr>
      </p:pic>
    </p:spTree>
    <p:extLst>
      <p:ext uri="{BB962C8B-B14F-4D97-AF65-F5344CB8AC3E}">
        <p14:creationId xmlns:p14="http://schemas.microsoft.com/office/powerpoint/2010/main" val="240956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0114C-BAF3-2E86-68CF-C46B9D5DD2CF}"/>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E765354-9DA8-F897-4404-D93D86243626}"/>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0C14D5A8-7092-A3E3-1960-14E374CB6288}"/>
              </a:ext>
            </a:extLst>
          </p:cNvPr>
          <p:cNvSpPr>
            <a:spLocks noGrp="1"/>
          </p:cNvSpPr>
          <p:nvPr>
            <p:ph type="sldNum" sz="quarter" idx="12"/>
          </p:nvPr>
        </p:nvSpPr>
        <p:spPr/>
        <p:txBody>
          <a:bodyPr/>
          <a:lstStyle/>
          <a:p>
            <a:fld id="{5A6ADBAC-012B-45CA-B0E1-1EC0514D76E2}" type="slidenum">
              <a:rPr lang="en-IN" smtClean="0"/>
              <a:t>38</a:t>
            </a:fld>
            <a:endParaRPr lang="en-IN"/>
          </a:p>
        </p:txBody>
      </p:sp>
      <p:pic>
        <p:nvPicPr>
          <p:cNvPr id="7" name="Picture 6">
            <a:extLst>
              <a:ext uri="{FF2B5EF4-FFF2-40B4-BE49-F238E27FC236}">
                <a16:creationId xmlns:a16="http://schemas.microsoft.com/office/drawing/2014/main" id="{69F40F8C-998A-3812-884C-144B9ADFF445}"/>
              </a:ext>
            </a:extLst>
          </p:cNvPr>
          <p:cNvPicPr>
            <a:picLocks noChangeAspect="1"/>
          </p:cNvPicPr>
          <p:nvPr/>
        </p:nvPicPr>
        <p:blipFill>
          <a:blip r:embed="rId2"/>
          <a:stretch>
            <a:fillRect/>
          </a:stretch>
        </p:blipFill>
        <p:spPr>
          <a:xfrm>
            <a:off x="3010632" y="448474"/>
            <a:ext cx="6170736" cy="5961051"/>
          </a:xfrm>
          <a:prstGeom prst="rect">
            <a:avLst/>
          </a:prstGeom>
        </p:spPr>
      </p:pic>
    </p:spTree>
    <p:extLst>
      <p:ext uri="{BB962C8B-B14F-4D97-AF65-F5344CB8AC3E}">
        <p14:creationId xmlns:p14="http://schemas.microsoft.com/office/powerpoint/2010/main" val="10960793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12C9E-DD1B-1614-FADE-A29B0DFE78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C5AAF-29C3-2063-0D6E-7D48F07B58D9}"/>
              </a:ext>
            </a:extLst>
          </p:cNvPr>
          <p:cNvSpPr>
            <a:spLocks noGrp="1"/>
          </p:cNvSpPr>
          <p:nvPr>
            <p:ph type="title"/>
          </p:nvPr>
        </p:nvSpPr>
        <p:spPr>
          <a:xfrm>
            <a:off x="1145539" y="7014"/>
            <a:ext cx="9875520" cy="1356360"/>
          </a:xfrm>
        </p:spPr>
        <p:txBody>
          <a:bodyPr>
            <a:normAutofit/>
          </a:bodyPr>
          <a:lstStyle/>
          <a:p>
            <a:pPr algn="ctr"/>
            <a:r>
              <a:rPr lang="en-US" sz="2800" dirty="0">
                <a:solidFill>
                  <a:srgbClr val="C00000"/>
                </a:solidFill>
              </a:rPr>
              <a:t>GI Ecosystem in India</a:t>
            </a:r>
          </a:p>
        </p:txBody>
      </p:sp>
      <p:sp>
        <p:nvSpPr>
          <p:cNvPr id="3" name="Content Placeholder 2">
            <a:extLst>
              <a:ext uri="{FF2B5EF4-FFF2-40B4-BE49-F238E27FC236}">
                <a16:creationId xmlns:a16="http://schemas.microsoft.com/office/drawing/2014/main" id="{BFF0F9E4-15D8-1FE8-BD5E-B20C4D9C30AA}"/>
              </a:ext>
            </a:extLst>
          </p:cNvPr>
          <p:cNvSpPr>
            <a:spLocks noGrp="1"/>
          </p:cNvSpPr>
          <p:nvPr>
            <p:ph idx="1"/>
          </p:nvPr>
        </p:nvSpPr>
        <p:spPr>
          <a:xfrm>
            <a:off x="393699" y="1192144"/>
            <a:ext cx="11404601" cy="5397289"/>
          </a:xfrm>
        </p:spPr>
        <p:txBody>
          <a:bodyPr>
            <a:normAutofit/>
          </a:bodyPr>
          <a:lstStyle/>
          <a:p>
            <a:pPr marL="45720" indent="0" algn="just">
              <a:lnSpc>
                <a:spcPct val="150000"/>
              </a:lnSpc>
              <a:buNone/>
            </a:pPr>
            <a:r>
              <a:rPr lang="en-US" sz="2400" dirty="0">
                <a:solidFill>
                  <a:srgbClr val="002060"/>
                </a:solidFill>
              </a:rPr>
              <a:t>India is among the geographically and traditionally rich countries. The scope of generating GI products in India is enormous. These products can contribute to the economic development of a particular region or society.</a:t>
            </a:r>
            <a:endParaRPr lang="en-IN" sz="2400" dirty="0">
              <a:solidFill>
                <a:srgbClr val="002060"/>
              </a:solidFill>
            </a:endParaRPr>
          </a:p>
        </p:txBody>
      </p:sp>
      <p:sp>
        <p:nvSpPr>
          <p:cNvPr id="4" name="Date Placeholder 3">
            <a:extLst>
              <a:ext uri="{FF2B5EF4-FFF2-40B4-BE49-F238E27FC236}">
                <a16:creationId xmlns:a16="http://schemas.microsoft.com/office/drawing/2014/main" id="{B3690925-63DC-7329-7F15-9DE290040EF7}"/>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66305EC6-9DDB-1F13-5F8D-604E6366120C}"/>
              </a:ext>
            </a:extLst>
          </p:cNvPr>
          <p:cNvSpPr>
            <a:spLocks noGrp="1"/>
          </p:cNvSpPr>
          <p:nvPr>
            <p:ph type="sldNum" sz="quarter" idx="12"/>
          </p:nvPr>
        </p:nvSpPr>
        <p:spPr/>
        <p:txBody>
          <a:bodyPr/>
          <a:lstStyle/>
          <a:p>
            <a:fld id="{5A6ADBAC-012B-45CA-B0E1-1EC0514D76E2}" type="slidenum">
              <a:rPr lang="en-IN" smtClean="0"/>
              <a:t>39</a:t>
            </a:fld>
            <a:endParaRPr lang="en-IN"/>
          </a:p>
        </p:txBody>
      </p:sp>
      <p:pic>
        <p:nvPicPr>
          <p:cNvPr id="7" name="Picture 6">
            <a:extLst>
              <a:ext uri="{FF2B5EF4-FFF2-40B4-BE49-F238E27FC236}">
                <a16:creationId xmlns:a16="http://schemas.microsoft.com/office/drawing/2014/main" id="{204E3855-1322-AE26-BAF5-2FA7FE1C96B7}"/>
              </a:ext>
            </a:extLst>
          </p:cNvPr>
          <p:cNvPicPr>
            <a:picLocks noChangeAspect="1"/>
          </p:cNvPicPr>
          <p:nvPr/>
        </p:nvPicPr>
        <p:blipFill>
          <a:blip r:embed="rId2"/>
          <a:stretch>
            <a:fillRect/>
          </a:stretch>
        </p:blipFill>
        <p:spPr>
          <a:xfrm>
            <a:off x="1990908" y="2765734"/>
            <a:ext cx="7522369" cy="3841209"/>
          </a:xfrm>
          <a:prstGeom prst="rect">
            <a:avLst/>
          </a:prstGeom>
        </p:spPr>
      </p:pic>
    </p:spTree>
    <p:extLst>
      <p:ext uri="{BB962C8B-B14F-4D97-AF65-F5344CB8AC3E}">
        <p14:creationId xmlns:p14="http://schemas.microsoft.com/office/powerpoint/2010/main" val="1922282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4E66C-D21A-E403-20C0-B943F30361E1}"/>
              </a:ext>
            </a:extLst>
          </p:cNvPr>
          <p:cNvSpPr>
            <a:spLocks noGrp="1"/>
          </p:cNvSpPr>
          <p:nvPr>
            <p:ph type="title"/>
          </p:nvPr>
        </p:nvSpPr>
        <p:spPr>
          <a:xfrm>
            <a:off x="1142552" y="203997"/>
            <a:ext cx="9875520" cy="1356360"/>
          </a:xfrm>
        </p:spPr>
        <p:txBody>
          <a:bodyPr/>
          <a:lstStyle/>
          <a:p>
            <a:pPr algn="ctr"/>
            <a:r>
              <a:rPr lang="en-GB" sz="3600" dirty="0">
                <a:solidFill>
                  <a:srgbClr val="C00000"/>
                </a:solidFill>
                <a:latin typeface="Times New Roman" panose="02020603050405020304" pitchFamily="18" charset="0"/>
                <a:cs typeface="Times New Roman" panose="02020603050405020304" pitchFamily="18" charset="0"/>
              </a:rPr>
              <a:t>Eligibility Criteria</a:t>
            </a:r>
            <a:endParaRPr lang="en-IN" sz="36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0D1AB51-C281-604C-7087-5E84BD47964D}"/>
              </a:ext>
            </a:extLst>
          </p:cNvPr>
          <p:cNvSpPr>
            <a:spLocks noGrp="1"/>
          </p:cNvSpPr>
          <p:nvPr>
            <p:ph idx="1"/>
          </p:nvPr>
        </p:nvSpPr>
        <p:spPr>
          <a:xfrm>
            <a:off x="381000" y="1586770"/>
            <a:ext cx="11398624" cy="4814029"/>
          </a:xfrm>
        </p:spPr>
        <p:txBody>
          <a:bodyPr>
            <a:normAutofit fontScale="92500" lnSpcReduction="10000"/>
          </a:bodyPr>
          <a:lstStyle/>
          <a:p>
            <a:pPr algn="just">
              <a:buFont typeface="Arial" panose="020B0604020202020204" pitchFamily="34" charset="0"/>
              <a:buChar char="•"/>
            </a:pPr>
            <a:r>
              <a:rPr lang="en-US" sz="2400" b="0" i="0" dirty="0">
                <a:solidFill>
                  <a:srgbClr val="002060"/>
                </a:solidFill>
                <a:effectLst/>
                <a:latin typeface="+mj-lt"/>
              </a:rPr>
              <a:t>The Design for which the protection is being sought must be </a:t>
            </a:r>
            <a:r>
              <a:rPr lang="en-US" sz="2400" b="1" i="0" dirty="0">
                <a:solidFill>
                  <a:srgbClr val="C00000"/>
                </a:solidFill>
                <a:effectLst/>
                <a:latin typeface="+mj-lt"/>
              </a:rPr>
              <a:t>novel or original </a:t>
            </a:r>
            <a:r>
              <a:rPr lang="en-US" sz="2400" b="0" i="0" dirty="0">
                <a:solidFill>
                  <a:srgbClr val="002060"/>
                </a:solidFill>
                <a:effectLst/>
                <a:latin typeface="+mj-lt"/>
              </a:rPr>
              <a:t>i.e., should not be disclosed to the public by prior publication or by prior use or in any other way. </a:t>
            </a:r>
          </a:p>
          <a:p>
            <a:pPr algn="just">
              <a:buFont typeface="Arial" panose="020B0604020202020204" pitchFamily="34" charset="0"/>
              <a:buChar char="•"/>
            </a:pPr>
            <a:r>
              <a:rPr lang="en-US" sz="2400" b="0" i="0" dirty="0">
                <a:solidFill>
                  <a:srgbClr val="002060"/>
                </a:solidFill>
                <a:effectLst/>
                <a:latin typeface="+mj-lt"/>
              </a:rPr>
              <a:t>The Design should be </a:t>
            </a:r>
            <a:r>
              <a:rPr lang="en-US" sz="2400" b="1" i="0" dirty="0">
                <a:solidFill>
                  <a:srgbClr val="C00000"/>
                </a:solidFill>
                <a:effectLst/>
                <a:latin typeface="+mj-lt"/>
              </a:rPr>
              <a:t>significantly distinguishable </a:t>
            </a:r>
            <a:r>
              <a:rPr lang="en-US" sz="2400" b="0" i="0" dirty="0">
                <a:solidFill>
                  <a:srgbClr val="002060"/>
                </a:solidFill>
                <a:effectLst/>
                <a:latin typeface="+mj-lt"/>
              </a:rPr>
              <a:t>from the already registered Designs existing in the public domain.</a:t>
            </a:r>
          </a:p>
          <a:p>
            <a:pPr marL="45720" indent="0" algn="ctr">
              <a:buNone/>
            </a:pPr>
            <a:r>
              <a:rPr lang="en-US" sz="2800" b="1" u="sng" dirty="0">
                <a:solidFill>
                  <a:srgbClr val="C00000"/>
                </a:solidFill>
                <a:latin typeface="+mj-lt"/>
              </a:rPr>
              <a:t>Acts and Laws to Govern Industrial Designs</a:t>
            </a:r>
          </a:p>
          <a:p>
            <a:pPr marL="44450" indent="0" algn="just">
              <a:buNone/>
            </a:pPr>
            <a:r>
              <a:rPr lang="en-US" sz="2400" dirty="0">
                <a:solidFill>
                  <a:srgbClr val="002060"/>
                </a:solidFill>
                <a:latin typeface="+mj-lt"/>
              </a:rPr>
              <a:t>In India, Industrial Designs are governed under ‘</a:t>
            </a:r>
            <a:r>
              <a:rPr lang="en-US" sz="2400" dirty="0">
                <a:solidFill>
                  <a:srgbClr val="C00000"/>
                </a:solidFill>
                <a:latin typeface="+mj-lt"/>
              </a:rPr>
              <a:t>The Designs Act’, 2000.</a:t>
            </a:r>
          </a:p>
          <a:p>
            <a:pPr marL="44450" indent="0" algn="just">
              <a:buNone/>
            </a:pPr>
            <a:r>
              <a:rPr lang="en-US" sz="2400" dirty="0">
                <a:solidFill>
                  <a:srgbClr val="002060"/>
                </a:solidFill>
                <a:latin typeface="+mj-lt"/>
              </a:rPr>
              <a:t>The Design should include the following characteristics:</a:t>
            </a:r>
          </a:p>
          <a:p>
            <a:pPr marL="280988" indent="-236538" algn="just">
              <a:buFont typeface="+mj-lt"/>
              <a:buAutoNum type="arabicPeriod"/>
            </a:pPr>
            <a:r>
              <a:rPr lang="en-US" sz="2400" dirty="0">
                <a:solidFill>
                  <a:srgbClr val="002060"/>
                </a:solidFill>
                <a:latin typeface="+mj-lt"/>
              </a:rPr>
              <a:t> It should be </a:t>
            </a:r>
            <a:r>
              <a:rPr lang="en-US" sz="2400" dirty="0">
                <a:solidFill>
                  <a:srgbClr val="C00000"/>
                </a:solidFill>
                <a:latin typeface="+mj-lt"/>
              </a:rPr>
              <a:t>novel and original</a:t>
            </a:r>
            <a:r>
              <a:rPr lang="en-US" sz="2400" dirty="0">
                <a:solidFill>
                  <a:srgbClr val="002060"/>
                </a:solidFill>
                <a:latin typeface="+mj-lt"/>
              </a:rPr>
              <a:t>.</a:t>
            </a:r>
          </a:p>
          <a:p>
            <a:pPr marL="280988" indent="-236538" algn="just">
              <a:buFont typeface="+mj-lt"/>
              <a:buAutoNum type="arabicPeriod"/>
            </a:pPr>
            <a:r>
              <a:rPr lang="en-US" sz="2400" dirty="0">
                <a:solidFill>
                  <a:srgbClr val="002060"/>
                </a:solidFill>
                <a:latin typeface="+mj-lt"/>
              </a:rPr>
              <a:t> It should be applicable to a </a:t>
            </a:r>
            <a:r>
              <a:rPr lang="en-US" sz="2400" dirty="0">
                <a:solidFill>
                  <a:srgbClr val="C00000"/>
                </a:solidFill>
                <a:latin typeface="+mj-lt"/>
              </a:rPr>
              <a:t>functional article</a:t>
            </a:r>
            <a:r>
              <a:rPr lang="en-US" sz="2400" dirty="0">
                <a:solidFill>
                  <a:srgbClr val="002060"/>
                </a:solidFill>
                <a:latin typeface="+mj-lt"/>
              </a:rPr>
              <a:t>.</a:t>
            </a:r>
          </a:p>
          <a:p>
            <a:pPr marL="280988" indent="-236538" algn="just">
              <a:buFont typeface="+mj-lt"/>
              <a:buAutoNum type="arabicPeriod"/>
            </a:pPr>
            <a:r>
              <a:rPr lang="en-US" sz="2400" dirty="0">
                <a:solidFill>
                  <a:srgbClr val="002060"/>
                </a:solidFill>
                <a:latin typeface="+mj-lt"/>
              </a:rPr>
              <a:t> It should be visible on a </a:t>
            </a:r>
            <a:r>
              <a:rPr lang="en-US" sz="2400" dirty="0">
                <a:solidFill>
                  <a:srgbClr val="C00000"/>
                </a:solidFill>
                <a:latin typeface="+mj-lt"/>
              </a:rPr>
              <a:t>finished article</a:t>
            </a:r>
            <a:r>
              <a:rPr lang="en-US" sz="2400" dirty="0">
                <a:solidFill>
                  <a:srgbClr val="002060"/>
                </a:solidFill>
                <a:latin typeface="+mj-lt"/>
              </a:rPr>
              <a:t>.</a:t>
            </a:r>
          </a:p>
          <a:p>
            <a:pPr marL="280988" indent="-236538" algn="just">
              <a:buFont typeface="+mj-lt"/>
              <a:buAutoNum type="arabicPeriod"/>
            </a:pPr>
            <a:r>
              <a:rPr lang="en-US" sz="2400" dirty="0">
                <a:solidFill>
                  <a:srgbClr val="002060"/>
                </a:solidFill>
                <a:latin typeface="+mj-lt"/>
              </a:rPr>
              <a:t> There should be no prior publication or disclosure of the Design.</a:t>
            </a:r>
            <a:endParaRPr lang="en-IN" sz="2400" dirty="0">
              <a:solidFill>
                <a:srgbClr val="002060"/>
              </a:solidFill>
              <a:latin typeface="+mj-lt"/>
            </a:endParaRPr>
          </a:p>
        </p:txBody>
      </p:sp>
      <p:sp>
        <p:nvSpPr>
          <p:cNvPr id="4" name="Date Placeholder 3">
            <a:extLst>
              <a:ext uri="{FF2B5EF4-FFF2-40B4-BE49-F238E27FC236}">
                <a16:creationId xmlns:a16="http://schemas.microsoft.com/office/drawing/2014/main" id="{CA7EDBD9-C989-4DD6-5D4D-D5CFC5250E06}"/>
              </a:ext>
            </a:extLst>
          </p:cNvPr>
          <p:cNvSpPr>
            <a:spLocks noGrp="1"/>
          </p:cNvSpPr>
          <p:nvPr>
            <p:ph type="dt" sz="half" idx="10"/>
          </p:nvPr>
        </p:nvSpPr>
        <p:spPr/>
        <p:txBody>
          <a:bodyPr/>
          <a:lstStyle/>
          <a:p>
            <a:fld id="{9ED881B9-45EF-41DD-BF8B-7846EB4FE11A}" type="datetime1">
              <a:rPr lang="en-IN" smtClean="0"/>
              <a:t>11-09-2024</a:t>
            </a:fld>
            <a:endParaRPr lang="en-IN"/>
          </a:p>
        </p:txBody>
      </p:sp>
      <p:sp>
        <p:nvSpPr>
          <p:cNvPr id="6" name="Slide Number Placeholder 5">
            <a:extLst>
              <a:ext uri="{FF2B5EF4-FFF2-40B4-BE49-F238E27FC236}">
                <a16:creationId xmlns:a16="http://schemas.microsoft.com/office/drawing/2014/main" id="{4DBD8F99-C3D5-329E-5421-8DBD0794CD07}"/>
              </a:ext>
            </a:extLst>
          </p:cNvPr>
          <p:cNvSpPr>
            <a:spLocks noGrp="1"/>
          </p:cNvSpPr>
          <p:nvPr>
            <p:ph type="sldNum" sz="quarter" idx="12"/>
          </p:nvPr>
        </p:nvSpPr>
        <p:spPr/>
        <p:txBody>
          <a:bodyPr/>
          <a:lstStyle/>
          <a:p>
            <a:fld id="{5A6ADBAC-012B-45CA-B0E1-1EC0514D76E2}" type="slidenum">
              <a:rPr lang="en-IN" smtClean="0"/>
              <a:t>4</a:t>
            </a:fld>
            <a:endParaRPr lang="en-IN"/>
          </a:p>
        </p:txBody>
      </p:sp>
    </p:spTree>
    <p:extLst>
      <p:ext uri="{BB962C8B-B14F-4D97-AF65-F5344CB8AC3E}">
        <p14:creationId xmlns:p14="http://schemas.microsoft.com/office/powerpoint/2010/main" val="22807504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A64E5-10E0-39F9-33EA-FD8320CDBD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5FB784-FE4B-177B-AF16-543A0D7FBA17}"/>
              </a:ext>
            </a:extLst>
          </p:cNvPr>
          <p:cNvSpPr>
            <a:spLocks noGrp="1"/>
          </p:cNvSpPr>
          <p:nvPr>
            <p:ph type="title"/>
          </p:nvPr>
        </p:nvSpPr>
        <p:spPr>
          <a:xfrm>
            <a:off x="1145539" y="7014"/>
            <a:ext cx="9875520" cy="1356360"/>
          </a:xfrm>
        </p:spPr>
        <p:txBody>
          <a:bodyPr>
            <a:normAutofit/>
          </a:bodyPr>
          <a:lstStyle/>
          <a:p>
            <a:pPr algn="ctr"/>
            <a:r>
              <a:rPr lang="en-US" sz="2800" dirty="0">
                <a:solidFill>
                  <a:srgbClr val="C00000"/>
                </a:solidFill>
              </a:rPr>
              <a:t>Case Studies on Patents</a:t>
            </a:r>
          </a:p>
        </p:txBody>
      </p:sp>
      <p:sp>
        <p:nvSpPr>
          <p:cNvPr id="3" name="Content Placeholder 2">
            <a:extLst>
              <a:ext uri="{FF2B5EF4-FFF2-40B4-BE49-F238E27FC236}">
                <a16:creationId xmlns:a16="http://schemas.microsoft.com/office/drawing/2014/main" id="{5BC5A2B3-D0D5-17D4-FF21-57B669B134B5}"/>
              </a:ext>
            </a:extLst>
          </p:cNvPr>
          <p:cNvSpPr>
            <a:spLocks noGrp="1"/>
          </p:cNvSpPr>
          <p:nvPr>
            <p:ph idx="1"/>
          </p:nvPr>
        </p:nvSpPr>
        <p:spPr>
          <a:xfrm>
            <a:off x="393699" y="1192144"/>
            <a:ext cx="11404601" cy="5397289"/>
          </a:xfrm>
        </p:spPr>
        <p:txBody>
          <a:bodyPr>
            <a:normAutofit fontScale="85000" lnSpcReduction="10000"/>
          </a:bodyPr>
          <a:lstStyle/>
          <a:p>
            <a:pPr marL="45720" indent="0" algn="just">
              <a:lnSpc>
                <a:spcPct val="150000"/>
              </a:lnSpc>
              <a:buNone/>
            </a:pPr>
            <a:r>
              <a:rPr lang="en-US" sz="2600" b="1" dirty="0">
                <a:solidFill>
                  <a:srgbClr val="C00000"/>
                </a:solidFill>
              </a:rPr>
              <a:t>1. *Curcuma (Turmeric) Patent:* </a:t>
            </a:r>
            <a:r>
              <a:rPr lang="en-US" sz="2600" b="1" dirty="0">
                <a:solidFill>
                  <a:srgbClr val="002060"/>
                </a:solidFill>
              </a:rPr>
              <a:t> </a:t>
            </a:r>
          </a:p>
          <a:p>
            <a:pPr marL="502920" indent="-457200" algn="just">
              <a:lnSpc>
                <a:spcPct val="150000"/>
              </a:lnSpc>
              <a:buAutoNum type="arabicPeriod"/>
            </a:pPr>
            <a:r>
              <a:rPr lang="en-US" sz="2400" dirty="0">
                <a:solidFill>
                  <a:srgbClr val="002060"/>
                </a:solidFill>
              </a:rPr>
              <a:t> </a:t>
            </a:r>
            <a:r>
              <a:rPr lang="en-US" sz="2400" dirty="0">
                <a:solidFill>
                  <a:srgbClr val="C00000"/>
                </a:solidFill>
              </a:rPr>
              <a:t>*Background:* </a:t>
            </a:r>
            <a:r>
              <a:rPr lang="en-US" sz="2400" dirty="0">
                <a:solidFill>
                  <a:srgbClr val="002060"/>
                </a:solidFill>
              </a:rPr>
              <a:t>In the 1990s, the University of Mississippi was granted a patent (US Patent 5,401,504) for the use of turmeric powder to wound healing and tissue repair. The patent claimed the use of turmeric for promoting healing in surgical wounds.  </a:t>
            </a:r>
          </a:p>
          <a:p>
            <a:pPr marL="502920" indent="-457200" algn="just">
              <a:lnSpc>
                <a:spcPct val="150000"/>
              </a:lnSpc>
              <a:buAutoNum type="arabicPeriod"/>
            </a:pPr>
            <a:r>
              <a:rPr lang="en-US" sz="2400" dirty="0">
                <a:solidFill>
                  <a:srgbClr val="002060"/>
                </a:solidFill>
              </a:rPr>
              <a:t> </a:t>
            </a:r>
            <a:r>
              <a:rPr lang="en-US" sz="2400" dirty="0">
                <a:solidFill>
                  <a:srgbClr val="C00000"/>
                </a:solidFill>
              </a:rPr>
              <a:t>*Controversy:* </a:t>
            </a:r>
            <a:r>
              <a:rPr lang="en-US" sz="2400" dirty="0">
                <a:solidFill>
                  <a:srgbClr val="002060"/>
                </a:solidFill>
              </a:rPr>
              <a:t>This patent led to significant controversy, as turmeric has been traditionally used in Ayurvedic medicine for centuries. India's Council of Scientific and Industrial Research (CSIR) challenged the patent, leading to a reexamination by the United States Patent and Trademark Office (USPTO).  </a:t>
            </a:r>
          </a:p>
          <a:p>
            <a:pPr marL="502920" indent="-457200" algn="just">
              <a:lnSpc>
                <a:spcPct val="150000"/>
              </a:lnSpc>
              <a:buAutoNum type="arabicPeriod"/>
            </a:pPr>
            <a:r>
              <a:rPr lang="en-US" sz="2400" dirty="0">
                <a:solidFill>
                  <a:srgbClr val="002060"/>
                </a:solidFill>
              </a:rPr>
              <a:t> </a:t>
            </a:r>
            <a:r>
              <a:rPr lang="en-US" sz="2400" dirty="0">
                <a:solidFill>
                  <a:srgbClr val="C00000"/>
                </a:solidFill>
              </a:rPr>
              <a:t>*Outcome:* </a:t>
            </a:r>
            <a:r>
              <a:rPr lang="en-US" sz="2400" dirty="0">
                <a:solidFill>
                  <a:srgbClr val="002060"/>
                </a:solidFill>
              </a:rPr>
              <a:t>In 1997, the USPTO revoked the patent, acknowledging the traditional use of turmeric in Indian medicine. The case highlighted the importance of considering traditional knowledge and preventing the patenting of known traditional remedies.</a:t>
            </a:r>
            <a:endParaRPr lang="en-IN" sz="2400" dirty="0">
              <a:solidFill>
                <a:srgbClr val="002060"/>
              </a:solidFill>
            </a:endParaRPr>
          </a:p>
        </p:txBody>
      </p:sp>
      <p:sp>
        <p:nvSpPr>
          <p:cNvPr id="4" name="Date Placeholder 3">
            <a:extLst>
              <a:ext uri="{FF2B5EF4-FFF2-40B4-BE49-F238E27FC236}">
                <a16:creationId xmlns:a16="http://schemas.microsoft.com/office/drawing/2014/main" id="{C44288AF-9411-DED6-F3B4-259C66C1DB0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77F2F37A-845B-FD6E-D778-7ADA39EA8DEA}"/>
              </a:ext>
            </a:extLst>
          </p:cNvPr>
          <p:cNvSpPr>
            <a:spLocks noGrp="1"/>
          </p:cNvSpPr>
          <p:nvPr>
            <p:ph type="sldNum" sz="quarter" idx="12"/>
          </p:nvPr>
        </p:nvSpPr>
        <p:spPr/>
        <p:txBody>
          <a:bodyPr/>
          <a:lstStyle/>
          <a:p>
            <a:fld id="{5A6ADBAC-012B-45CA-B0E1-1EC0514D76E2}" type="slidenum">
              <a:rPr lang="en-IN" smtClean="0"/>
              <a:t>40</a:t>
            </a:fld>
            <a:endParaRPr lang="en-IN"/>
          </a:p>
        </p:txBody>
      </p:sp>
    </p:spTree>
    <p:extLst>
      <p:ext uri="{BB962C8B-B14F-4D97-AF65-F5344CB8AC3E}">
        <p14:creationId xmlns:p14="http://schemas.microsoft.com/office/powerpoint/2010/main" val="2472799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F4ECD-E5C4-6715-5956-0ECA2BB361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4ACC51-6B35-78F1-73AF-6CC9DB2ED67D}"/>
              </a:ext>
            </a:extLst>
          </p:cNvPr>
          <p:cNvSpPr>
            <a:spLocks noGrp="1"/>
          </p:cNvSpPr>
          <p:nvPr>
            <p:ph type="title"/>
          </p:nvPr>
        </p:nvSpPr>
        <p:spPr>
          <a:xfrm>
            <a:off x="1145539" y="7014"/>
            <a:ext cx="9875520" cy="1356360"/>
          </a:xfrm>
        </p:spPr>
        <p:txBody>
          <a:bodyPr>
            <a:normAutofit/>
          </a:bodyPr>
          <a:lstStyle/>
          <a:p>
            <a:pPr algn="ctr"/>
            <a:r>
              <a:rPr lang="en-US" sz="2800" dirty="0">
                <a:solidFill>
                  <a:srgbClr val="C00000"/>
                </a:solidFill>
              </a:rPr>
              <a:t>Case Studies on Patents</a:t>
            </a:r>
          </a:p>
        </p:txBody>
      </p:sp>
      <p:sp>
        <p:nvSpPr>
          <p:cNvPr id="3" name="Content Placeholder 2">
            <a:extLst>
              <a:ext uri="{FF2B5EF4-FFF2-40B4-BE49-F238E27FC236}">
                <a16:creationId xmlns:a16="http://schemas.microsoft.com/office/drawing/2014/main" id="{3B6DB1EC-8A5F-6417-0A12-7AE14F355464}"/>
              </a:ext>
            </a:extLst>
          </p:cNvPr>
          <p:cNvSpPr>
            <a:spLocks noGrp="1"/>
          </p:cNvSpPr>
          <p:nvPr>
            <p:ph idx="1"/>
          </p:nvPr>
        </p:nvSpPr>
        <p:spPr>
          <a:xfrm>
            <a:off x="393699" y="1192144"/>
            <a:ext cx="11404601" cy="5397289"/>
          </a:xfrm>
        </p:spPr>
        <p:txBody>
          <a:bodyPr>
            <a:normAutofit fontScale="85000" lnSpcReduction="10000"/>
          </a:bodyPr>
          <a:lstStyle/>
          <a:p>
            <a:pPr marL="45720" indent="0" algn="just">
              <a:lnSpc>
                <a:spcPct val="150000"/>
              </a:lnSpc>
              <a:buNone/>
            </a:pPr>
            <a:r>
              <a:rPr lang="en-US" sz="2600" b="1" dirty="0">
                <a:solidFill>
                  <a:srgbClr val="C00000"/>
                </a:solidFill>
              </a:rPr>
              <a:t>2. *Neem Patent:*  </a:t>
            </a:r>
          </a:p>
          <a:p>
            <a:pPr marL="44450" indent="-44450" algn="just">
              <a:lnSpc>
                <a:spcPct val="150000"/>
              </a:lnSpc>
              <a:buNone/>
            </a:pPr>
            <a:r>
              <a:rPr lang="en-US" sz="2600" dirty="0">
                <a:solidFill>
                  <a:srgbClr val="002060"/>
                </a:solidFill>
              </a:rPr>
              <a:t> </a:t>
            </a:r>
            <a:r>
              <a:rPr lang="en-US" sz="2600" dirty="0">
                <a:solidFill>
                  <a:srgbClr val="C00000"/>
                </a:solidFill>
              </a:rPr>
              <a:t>*Background:* </a:t>
            </a:r>
            <a:r>
              <a:rPr lang="en-US" sz="2600" dirty="0">
                <a:solidFill>
                  <a:srgbClr val="002060"/>
                </a:solidFill>
              </a:rPr>
              <a:t>In the 1990s, the European Patent Office (EPO) granted a patent to the multinational corporation W.R. Grace for a process of obtaining insecticides from neem seeds. Neem has been traditionally used in India for various purposes, including as a natural pesticide.</a:t>
            </a:r>
          </a:p>
          <a:p>
            <a:pPr marL="45720" indent="0" algn="just">
              <a:lnSpc>
                <a:spcPct val="150000"/>
              </a:lnSpc>
              <a:buNone/>
            </a:pPr>
            <a:r>
              <a:rPr lang="en-US" sz="2600" dirty="0">
                <a:solidFill>
                  <a:srgbClr val="C00000"/>
                </a:solidFill>
              </a:rPr>
              <a:t>*Controversy:* </a:t>
            </a:r>
            <a:r>
              <a:rPr lang="en-US" sz="2600" dirty="0">
                <a:solidFill>
                  <a:srgbClr val="002060"/>
                </a:solidFill>
              </a:rPr>
              <a:t>The patent on neem led to widespread protests and legal challenges. India's CSIR and various NGOs filed oppositions against the patent, arguing that it was based on traditional knowledge. </a:t>
            </a:r>
          </a:p>
          <a:p>
            <a:pPr marL="45720" indent="0" algn="just">
              <a:lnSpc>
                <a:spcPct val="150000"/>
              </a:lnSpc>
              <a:buNone/>
            </a:pPr>
            <a:r>
              <a:rPr lang="en-US" sz="2600" dirty="0">
                <a:solidFill>
                  <a:srgbClr val="C00000"/>
                </a:solidFill>
              </a:rPr>
              <a:t>*Outcome:* </a:t>
            </a:r>
            <a:r>
              <a:rPr lang="en-US" sz="2600" dirty="0">
                <a:solidFill>
                  <a:srgbClr val="002060"/>
                </a:solidFill>
              </a:rPr>
              <a:t>In 2000, after a long legal battle, the EPO revoked the neem patent. The case emphasized the need for protecting traditional knowledge and preventing the misappropriation of indigenous resources.</a:t>
            </a:r>
            <a:endParaRPr lang="en-IN" sz="2400" dirty="0">
              <a:solidFill>
                <a:srgbClr val="002060"/>
              </a:solidFill>
            </a:endParaRPr>
          </a:p>
        </p:txBody>
      </p:sp>
      <p:sp>
        <p:nvSpPr>
          <p:cNvPr id="4" name="Date Placeholder 3">
            <a:extLst>
              <a:ext uri="{FF2B5EF4-FFF2-40B4-BE49-F238E27FC236}">
                <a16:creationId xmlns:a16="http://schemas.microsoft.com/office/drawing/2014/main" id="{5F363B68-9C7D-DB33-F715-1E12A67EBEAA}"/>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04D42AED-262B-7D0C-6029-B24B5169EC66}"/>
              </a:ext>
            </a:extLst>
          </p:cNvPr>
          <p:cNvSpPr>
            <a:spLocks noGrp="1"/>
          </p:cNvSpPr>
          <p:nvPr>
            <p:ph type="sldNum" sz="quarter" idx="12"/>
          </p:nvPr>
        </p:nvSpPr>
        <p:spPr/>
        <p:txBody>
          <a:bodyPr/>
          <a:lstStyle/>
          <a:p>
            <a:fld id="{5A6ADBAC-012B-45CA-B0E1-1EC0514D76E2}" type="slidenum">
              <a:rPr lang="en-IN" smtClean="0"/>
              <a:t>41</a:t>
            </a:fld>
            <a:endParaRPr lang="en-IN"/>
          </a:p>
        </p:txBody>
      </p:sp>
    </p:spTree>
    <p:extLst>
      <p:ext uri="{BB962C8B-B14F-4D97-AF65-F5344CB8AC3E}">
        <p14:creationId xmlns:p14="http://schemas.microsoft.com/office/powerpoint/2010/main" val="30707714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3D875-AA6D-A113-E2DC-BE72EDEEC9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38BE86-FC34-DC51-22C8-5C978ACB4B90}"/>
              </a:ext>
            </a:extLst>
          </p:cNvPr>
          <p:cNvSpPr>
            <a:spLocks noGrp="1"/>
          </p:cNvSpPr>
          <p:nvPr>
            <p:ph type="title"/>
          </p:nvPr>
        </p:nvSpPr>
        <p:spPr>
          <a:xfrm>
            <a:off x="1145539" y="7014"/>
            <a:ext cx="9875520" cy="1356360"/>
          </a:xfrm>
        </p:spPr>
        <p:txBody>
          <a:bodyPr>
            <a:normAutofit/>
          </a:bodyPr>
          <a:lstStyle/>
          <a:p>
            <a:pPr algn="ctr"/>
            <a:r>
              <a:rPr lang="en-US" sz="2800" dirty="0">
                <a:solidFill>
                  <a:srgbClr val="C00000"/>
                </a:solidFill>
              </a:rPr>
              <a:t>Case Studies on Patents</a:t>
            </a:r>
          </a:p>
        </p:txBody>
      </p:sp>
      <p:sp>
        <p:nvSpPr>
          <p:cNvPr id="3" name="Content Placeholder 2">
            <a:extLst>
              <a:ext uri="{FF2B5EF4-FFF2-40B4-BE49-F238E27FC236}">
                <a16:creationId xmlns:a16="http://schemas.microsoft.com/office/drawing/2014/main" id="{D720822D-62BE-21FA-9644-C231005FF886}"/>
              </a:ext>
            </a:extLst>
          </p:cNvPr>
          <p:cNvSpPr>
            <a:spLocks noGrp="1"/>
          </p:cNvSpPr>
          <p:nvPr>
            <p:ph idx="1"/>
          </p:nvPr>
        </p:nvSpPr>
        <p:spPr>
          <a:xfrm>
            <a:off x="393699" y="1192144"/>
            <a:ext cx="11404601" cy="5397289"/>
          </a:xfrm>
        </p:spPr>
        <p:txBody>
          <a:bodyPr>
            <a:normAutofit fontScale="85000" lnSpcReduction="20000"/>
          </a:bodyPr>
          <a:lstStyle/>
          <a:p>
            <a:pPr marL="45720" indent="0" algn="just">
              <a:lnSpc>
                <a:spcPct val="150000"/>
              </a:lnSpc>
              <a:buNone/>
            </a:pPr>
            <a:r>
              <a:rPr lang="en-US" sz="2600" b="1" dirty="0">
                <a:solidFill>
                  <a:srgbClr val="C00000"/>
                </a:solidFill>
              </a:rPr>
              <a:t>3. *Basmati Patent:*   </a:t>
            </a:r>
          </a:p>
          <a:p>
            <a:pPr marL="45720" indent="0" algn="just">
              <a:lnSpc>
                <a:spcPct val="150000"/>
              </a:lnSpc>
              <a:buNone/>
            </a:pPr>
            <a:r>
              <a:rPr lang="en-US" sz="2600" dirty="0">
                <a:solidFill>
                  <a:srgbClr val="C00000"/>
                </a:solidFill>
              </a:rPr>
              <a:t>*Background:* </a:t>
            </a:r>
            <a:r>
              <a:rPr lang="en-US" sz="2600" dirty="0">
                <a:solidFill>
                  <a:srgbClr val="002060"/>
                </a:solidFill>
              </a:rPr>
              <a:t>In the late 1990s, a US company called RiceTec was granted a patent (US Patent 5,663,484) claiming a method for producing a novel variety of basmati rice. The patent included 20 claims related to the characteristics of basmati rice. </a:t>
            </a:r>
          </a:p>
          <a:p>
            <a:pPr marL="45720" indent="0" algn="just">
              <a:lnSpc>
                <a:spcPct val="150000"/>
              </a:lnSpc>
              <a:buNone/>
            </a:pPr>
            <a:r>
              <a:rPr lang="en-US" sz="2600" dirty="0">
                <a:solidFill>
                  <a:srgbClr val="C00000"/>
                </a:solidFill>
              </a:rPr>
              <a:t>*Controversy:* </a:t>
            </a:r>
            <a:r>
              <a:rPr lang="en-US" sz="2600" dirty="0">
                <a:solidFill>
                  <a:srgbClr val="002060"/>
                </a:solidFill>
              </a:rPr>
              <a:t>This patent raised concerns in India, as basmati rice has a long history and is traditionally grown in the Indian subcontinent. Critics argued that the patent could potentially restrict the export of basmati rice by Indian farmers. </a:t>
            </a:r>
          </a:p>
          <a:p>
            <a:pPr marL="45720" indent="0" algn="just">
              <a:lnSpc>
                <a:spcPct val="150000"/>
              </a:lnSpc>
              <a:buNone/>
            </a:pPr>
            <a:r>
              <a:rPr lang="en-US" sz="2600" dirty="0">
                <a:solidFill>
                  <a:srgbClr val="C00000"/>
                </a:solidFill>
              </a:rPr>
              <a:t>*Outcome:* </a:t>
            </a:r>
            <a:r>
              <a:rPr lang="en-US" sz="2600" dirty="0">
                <a:solidFill>
                  <a:srgbClr val="002060"/>
                </a:solidFill>
              </a:rPr>
              <a:t>After extensive protests and legal challenges, the patent claims were narrowed down, and RiceTec and the Indian government reached an agreement in 2001. The revised patent did not cover traditional basmati varieties, preserving the rights of Indian farmers to grow and export basmati rice.</a:t>
            </a:r>
            <a:endParaRPr lang="en-IN" sz="2400" dirty="0">
              <a:solidFill>
                <a:srgbClr val="002060"/>
              </a:solidFill>
            </a:endParaRPr>
          </a:p>
        </p:txBody>
      </p:sp>
      <p:sp>
        <p:nvSpPr>
          <p:cNvPr id="4" name="Date Placeholder 3">
            <a:extLst>
              <a:ext uri="{FF2B5EF4-FFF2-40B4-BE49-F238E27FC236}">
                <a16:creationId xmlns:a16="http://schemas.microsoft.com/office/drawing/2014/main" id="{92D6C4CF-5C69-576B-B5E8-1D2700ED6F4C}"/>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B4C333F6-CD40-0E81-3794-51FB7CDE6971}"/>
              </a:ext>
            </a:extLst>
          </p:cNvPr>
          <p:cNvSpPr>
            <a:spLocks noGrp="1"/>
          </p:cNvSpPr>
          <p:nvPr>
            <p:ph type="sldNum" sz="quarter" idx="12"/>
          </p:nvPr>
        </p:nvSpPr>
        <p:spPr/>
        <p:txBody>
          <a:bodyPr/>
          <a:lstStyle/>
          <a:p>
            <a:fld id="{5A6ADBAC-012B-45CA-B0E1-1EC0514D76E2}" type="slidenum">
              <a:rPr lang="en-IN" smtClean="0"/>
              <a:t>42</a:t>
            </a:fld>
            <a:endParaRPr lang="en-IN"/>
          </a:p>
        </p:txBody>
      </p:sp>
    </p:spTree>
    <p:extLst>
      <p:ext uri="{BB962C8B-B14F-4D97-AF65-F5344CB8AC3E}">
        <p14:creationId xmlns:p14="http://schemas.microsoft.com/office/powerpoint/2010/main" val="19165265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F2FC-86A1-64AF-628B-E4CC7E14B3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9A075D-06F5-ED5C-FD3A-A5AC435F67F6}"/>
              </a:ext>
            </a:extLst>
          </p:cNvPr>
          <p:cNvSpPr>
            <a:spLocks noGrp="1"/>
          </p:cNvSpPr>
          <p:nvPr>
            <p:ph type="title"/>
          </p:nvPr>
        </p:nvSpPr>
        <p:spPr>
          <a:xfrm>
            <a:off x="1145539" y="7014"/>
            <a:ext cx="9875520" cy="1356360"/>
          </a:xfrm>
        </p:spPr>
        <p:txBody>
          <a:bodyPr>
            <a:normAutofit/>
          </a:bodyPr>
          <a:lstStyle/>
          <a:p>
            <a:pPr algn="ctr"/>
            <a:r>
              <a:rPr lang="en-US" sz="2400" b="1" dirty="0">
                <a:solidFill>
                  <a:srgbClr val="C00000"/>
                </a:solidFill>
              </a:rPr>
              <a:t>IP Organizations in India</a:t>
            </a:r>
          </a:p>
        </p:txBody>
      </p:sp>
      <p:sp>
        <p:nvSpPr>
          <p:cNvPr id="3" name="Content Placeholder 2">
            <a:extLst>
              <a:ext uri="{FF2B5EF4-FFF2-40B4-BE49-F238E27FC236}">
                <a16:creationId xmlns:a16="http://schemas.microsoft.com/office/drawing/2014/main" id="{8062EBC2-A867-8A28-0AE0-7489CEF24496}"/>
              </a:ext>
            </a:extLst>
          </p:cNvPr>
          <p:cNvSpPr>
            <a:spLocks noGrp="1"/>
          </p:cNvSpPr>
          <p:nvPr>
            <p:ph idx="1"/>
          </p:nvPr>
        </p:nvSpPr>
        <p:spPr>
          <a:xfrm>
            <a:off x="393699" y="1192144"/>
            <a:ext cx="11404601" cy="5397289"/>
          </a:xfrm>
        </p:spPr>
        <p:txBody>
          <a:bodyPr>
            <a:normAutofit/>
          </a:bodyPr>
          <a:lstStyle/>
          <a:p>
            <a:pPr marL="45720" indent="0" algn="just">
              <a:lnSpc>
                <a:spcPct val="150000"/>
              </a:lnSpc>
              <a:buNone/>
            </a:pPr>
            <a:r>
              <a:rPr lang="en-US" sz="2600" b="1" dirty="0">
                <a:solidFill>
                  <a:srgbClr val="C00000"/>
                </a:solidFill>
              </a:rPr>
              <a:t>IP ECOSYSTEM IN INDIA</a:t>
            </a:r>
          </a:p>
          <a:p>
            <a:pPr marL="45720" indent="0" algn="just">
              <a:lnSpc>
                <a:spcPct val="150000"/>
              </a:lnSpc>
              <a:buNone/>
            </a:pPr>
            <a:r>
              <a:rPr lang="en-US" sz="2600" dirty="0">
                <a:solidFill>
                  <a:schemeClr val="tx1"/>
                </a:solidFill>
              </a:rPr>
              <a:t>As the IP ecosystem is quite vast and varied, each country has established dedicated bodies for the promotion, administration and implementation of IP activities. In India, the key organizations engaged in IP affairs are mentioned below.</a:t>
            </a:r>
            <a:endParaRPr lang="en-IN" sz="2400" dirty="0">
              <a:solidFill>
                <a:schemeClr val="tx1"/>
              </a:solidFill>
            </a:endParaRPr>
          </a:p>
        </p:txBody>
      </p:sp>
      <p:sp>
        <p:nvSpPr>
          <p:cNvPr id="4" name="Date Placeholder 3">
            <a:extLst>
              <a:ext uri="{FF2B5EF4-FFF2-40B4-BE49-F238E27FC236}">
                <a16:creationId xmlns:a16="http://schemas.microsoft.com/office/drawing/2014/main" id="{135BB9FA-AF49-010D-6E17-FF9BD49F581B}"/>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D7D34B47-7075-0B38-B3D4-3CA03972F1CE}"/>
              </a:ext>
            </a:extLst>
          </p:cNvPr>
          <p:cNvSpPr>
            <a:spLocks noGrp="1"/>
          </p:cNvSpPr>
          <p:nvPr>
            <p:ph type="sldNum" sz="quarter" idx="12"/>
          </p:nvPr>
        </p:nvSpPr>
        <p:spPr/>
        <p:txBody>
          <a:bodyPr/>
          <a:lstStyle/>
          <a:p>
            <a:fld id="{5A6ADBAC-012B-45CA-B0E1-1EC0514D76E2}" type="slidenum">
              <a:rPr lang="en-IN" smtClean="0"/>
              <a:t>43</a:t>
            </a:fld>
            <a:endParaRPr lang="en-IN"/>
          </a:p>
        </p:txBody>
      </p:sp>
    </p:spTree>
    <p:extLst>
      <p:ext uri="{BB962C8B-B14F-4D97-AF65-F5344CB8AC3E}">
        <p14:creationId xmlns:p14="http://schemas.microsoft.com/office/powerpoint/2010/main" val="17952480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6C481-E25F-CD11-75F0-0F69B8C5A22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C1CAF2-CF53-7A37-E258-14BC218201ED}"/>
              </a:ext>
            </a:extLst>
          </p:cNvPr>
          <p:cNvSpPr>
            <a:spLocks noGrp="1"/>
          </p:cNvSpPr>
          <p:nvPr>
            <p:ph idx="1"/>
          </p:nvPr>
        </p:nvSpPr>
        <p:spPr>
          <a:xfrm>
            <a:off x="393699" y="1192144"/>
            <a:ext cx="11404601" cy="5397289"/>
          </a:xfrm>
        </p:spPr>
        <p:txBody>
          <a:bodyPr>
            <a:normAutofit/>
          </a:bodyPr>
          <a:lstStyle/>
          <a:p>
            <a:pPr marL="45720" indent="0" algn="just">
              <a:lnSpc>
                <a:spcPct val="150000"/>
              </a:lnSpc>
              <a:buNone/>
            </a:pPr>
            <a:r>
              <a:rPr lang="en-US" sz="2600" b="1" dirty="0">
                <a:solidFill>
                  <a:srgbClr val="C00000"/>
                </a:solidFill>
              </a:rPr>
              <a:t>1. Department for Promotion of Industry and Internal Trade (DPIIT), New Delhi </a:t>
            </a:r>
            <a:r>
              <a:rPr lang="en-US" sz="2600" b="1" u="sng" dirty="0">
                <a:solidFill>
                  <a:srgbClr val="002060"/>
                </a:solidFill>
              </a:rPr>
              <a:t>(dipp.gov.in)</a:t>
            </a:r>
          </a:p>
          <a:p>
            <a:pPr marL="45720" indent="0" algn="just">
              <a:lnSpc>
                <a:spcPct val="150000"/>
              </a:lnSpc>
              <a:buNone/>
            </a:pPr>
            <a:r>
              <a:rPr lang="en-US" sz="2400" dirty="0">
                <a:solidFill>
                  <a:schemeClr val="tx1"/>
                </a:solidFill>
              </a:rPr>
              <a:t>DPIIT, earlier known as the Department of Industrial Policy and Promotion (DIPP), under the Ministry of Commerce and Industry, Govt. of India, is the apex IP body. It came into existence in 1995 and is the main body for regulating and administering the industrial sector. The major categories of IPs are being governed and administered by the DPIIT</a:t>
            </a:r>
            <a:endParaRPr lang="en-IN" sz="2400" dirty="0">
              <a:solidFill>
                <a:schemeClr val="tx1"/>
              </a:solidFill>
            </a:endParaRPr>
          </a:p>
        </p:txBody>
      </p:sp>
      <p:sp>
        <p:nvSpPr>
          <p:cNvPr id="4" name="Date Placeholder 3">
            <a:extLst>
              <a:ext uri="{FF2B5EF4-FFF2-40B4-BE49-F238E27FC236}">
                <a16:creationId xmlns:a16="http://schemas.microsoft.com/office/drawing/2014/main" id="{3C3DC7B9-E37E-401B-8346-F7863A996937}"/>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38283B2C-650B-32D9-CA59-85D35D0705D5}"/>
              </a:ext>
            </a:extLst>
          </p:cNvPr>
          <p:cNvSpPr>
            <a:spLocks noGrp="1"/>
          </p:cNvSpPr>
          <p:nvPr>
            <p:ph type="sldNum" sz="quarter" idx="12"/>
          </p:nvPr>
        </p:nvSpPr>
        <p:spPr/>
        <p:txBody>
          <a:bodyPr/>
          <a:lstStyle/>
          <a:p>
            <a:fld id="{5A6ADBAC-012B-45CA-B0E1-1EC0514D76E2}" type="slidenum">
              <a:rPr lang="en-IN" smtClean="0"/>
              <a:t>44</a:t>
            </a:fld>
            <a:endParaRPr lang="en-IN"/>
          </a:p>
        </p:txBody>
      </p:sp>
    </p:spTree>
    <p:extLst>
      <p:ext uri="{BB962C8B-B14F-4D97-AF65-F5344CB8AC3E}">
        <p14:creationId xmlns:p14="http://schemas.microsoft.com/office/powerpoint/2010/main" val="42401059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BAC2C-CDB0-BEE5-8D12-F4A227C08C5A}"/>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36158E26-9D2F-57DA-EDDD-D5BBF6944D33}"/>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B31C7282-79D0-EC73-B151-8F04FB917C29}"/>
              </a:ext>
            </a:extLst>
          </p:cNvPr>
          <p:cNvSpPr>
            <a:spLocks noGrp="1"/>
          </p:cNvSpPr>
          <p:nvPr>
            <p:ph type="sldNum" sz="quarter" idx="12"/>
          </p:nvPr>
        </p:nvSpPr>
        <p:spPr/>
        <p:txBody>
          <a:bodyPr/>
          <a:lstStyle/>
          <a:p>
            <a:fld id="{5A6ADBAC-012B-45CA-B0E1-1EC0514D76E2}" type="slidenum">
              <a:rPr lang="en-IN" smtClean="0"/>
              <a:t>45</a:t>
            </a:fld>
            <a:endParaRPr lang="en-IN"/>
          </a:p>
        </p:txBody>
      </p:sp>
      <p:pic>
        <p:nvPicPr>
          <p:cNvPr id="8" name="Picture 7">
            <a:extLst>
              <a:ext uri="{FF2B5EF4-FFF2-40B4-BE49-F238E27FC236}">
                <a16:creationId xmlns:a16="http://schemas.microsoft.com/office/drawing/2014/main" id="{79010E2D-F7B0-757F-1A46-0EC81623C8C0}"/>
              </a:ext>
            </a:extLst>
          </p:cNvPr>
          <p:cNvPicPr>
            <a:picLocks noChangeAspect="1"/>
          </p:cNvPicPr>
          <p:nvPr/>
        </p:nvPicPr>
        <p:blipFill>
          <a:blip r:embed="rId2"/>
          <a:stretch>
            <a:fillRect/>
          </a:stretch>
        </p:blipFill>
        <p:spPr>
          <a:xfrm>
            <a:off x="180242" y="1110760"/>
            <a:ext cx="6484470" cy="5087815"/>
          </a:xfrm>
          <a:prstGeom prst="rect">
            <a:avLst/>
          </a:prstGeom>
        </p:spPr>
      </p:pic>
      <p:pic>
        <p:nvPicPr>
          <p:cNvPr id="10" name="Picture 9">
            <a:extLst>
              <a:ext uri="{FF2B5EF4-FFF2-40B4-BE49-F238E27FC236}">
                <a16:creationId xmlns:a16="http://schemas.microsoft.com/office/drawing/2014/main" id="{4771EF92-CBC9-85F8-08F4-6663D4DA62C2}"/>
              </a:ext>
            </a:extLst>
          </p:cNvPr>
          <p:cNvPicPr>
            <a:picLocks noChangeAspect="1"/>
          </p:cNvPicPr>
          <p:nvPr/>
        </p:nvPicPr>
        <p:blipFill>
          <a:blip r:embed="rId3"/>
          <a:stretch>
            <a:fillRect/>
          </a:stretch>
        </p:blipFill>
        <p:spPr>
          <a:xfrm>
            <a:off x="6664712" y="1965080"/>
            <a:ext cx="5204903" cy="2365132"/>
          </a:xfrm>
          <a:prstGeom prst="rect">
            <a:avLst/>
          </a:prstGeom>
        </p:spPr>
      </p:pic>
    </p:spTree>
    <p:extLst>
      <p:ext uri="{BB962C8B-B14F-4D97-AF65-F5344CB8AC3E}">
        <p14:creationId xmlns:p14="http://schemas.microsoft.com/office/powerpoint/2010/main" val="8680984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EE775-7B3B-7201-988A-515268AB129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F68E46-A99E-C198-9ECF-C6D97B604522}"/>
              </a:ext>
            </a:extLst>
          </p:cNvPr>
          <p:cNvSpPr>
            <a:spLocks noGrp="1"/>
          </p:cNvSpPr>
          <p:nvPr>
            <p:ph idx="1"/>
          </p:nvPr>
        </p:nvSpPr>
        <p:spPr>
          <a:xfrm>
            <a:off x="393699" y="1192144"/>
            <a:ext cx="11404601" cy="5397289"/>
          </a:xfrm>
        </p:spPr>
        <p:txBody>
          <a:bodyPr>
            <a:normAutofit/>
          </a:bodyPr>
          <a:lstStyle/>
          <a:p>
            <a:pPr marL="45720" indent="0" algn="just">
              <a:lnSpc>
                <a:spcPct val="150000"/>
              </a:lnSpc>
              <a:buNone/>
            </a:pPr>
            <a:r>
              <a:rPr lang="en-US" sz="2600" b="1" dirty="0">
                <a:solidFill>
                  <a:srgbClr val="C00000"/>
                </a:solidFill>
              </a:rPr>
              <a:t>Intellectual Property Appellate Board and its Amendment</a:t>
            </a:r>
          </a:p>
          <a:p>
            <a:pPr algn="just">
              <a:lnSpc>
                <a:spcPct val="150000"/>
              </a:lnSpc>
            </a:pPr>
            <a:r>
              <a:rPr lang="en-US" sz="2400" dirty="0">
                <a:solidFill>
                  <a:schemeClr val="tx1"/>
                </a:solidFill>
              </a:rPr>
              <a:t>With an increase in the IPR regime all over the world, a higher number of disputes had also been observed. Because of the over occupancy of the judicial courts in India, there was a significant delay in the judgments related to IPR cases.</a:t>
            </a:r>
          </a:p>
          <a:p>
            <a:pPr algn="just">
              <a:lnSpc>
                <a:spcPct val="150000"/>
              </a:lnSpc>
            </a:pPr>
            <a:r>
              <a:rPr lang="en-US" sz="2400" dirty="0">
                <a:solidFill>
                  <a:schemeClr val="tx1"/>
                </a:solidFill>
              </a:rPr>
              <a:t> To overcome this issue, in 2003 Government of India established Intellectual Property Appellate Board (IPAB), a statutory body under DPIIT, under the provisions of the Trademarks Act, 1991. The Board used to hear appeals against the decisions of the Registrars of Trademarks and Geographical Indications, and Controller of Patents.</a:t>
            </a:r>
            <a:endParaRPr lang="en-IN" sz="2400" dirty="0">
              <a:solidFill>
                <a:schemeClr val="tx1"/>
              </a:solidFill>
            </a:endParaRPr>
          </a:p>
        </p:txBody>
      </p:sp>
      <p:sp>
        <p:nvSpPr>
          <p:cNvPr id="4" name="Date Placeholder 3">
            <a:extLst>
              <a:ext uri="{FF2B5EF4-FFF2-40B4-BE49-F238E27FC236}">
                <a16:creationId xmlns:a16="http://schemas.microsoft.com/office/drawing/2014/main" id="{A2007F5D-B127-7FBC-5DE4-5F093FE988C0}"/>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C13C74E-0A7C-9056-921A-C4D273BE7F1B}"/>
              </a:ext>
            </a:extLst>
          </p:cNvPr>
          <p:cNvSpPr>
            <a:spLocks noGrp="1"/>
          </p:cNvSpPr>
          <p:nvPr>
            <p:ph type="sldNum" sz="quarter" idx="12"/>
          </p:nvPr>
        </p:nvSpPr>
        <p:spPr/>
        <p:txBody>
          <a:bodyPr/>
          <a:lstStyle/>
          <a:p>
            <a:fld id="{5A6ADBAC-012B-45CA-B0E1-1EC0514D76E2}" type="slidenum">
              <a:rPr lang="en-IN" smtClean="0"/>
              <a:t>46</a:t>
            </a:fld>
            <a:endParaRPr lang="en-IN"/>
          </a:p>
        </p:txBody>
      </p:sp>
    </p:spTree>
    <p:extLst>
      <p:ext uri="{BB962C8B-B14F-4D97-AF65-F5344CB8AC3E}">
        <p14:creationId xmlns:p14="http://schemas.microsoft.com/office/powerpoint/2010/main" val="27804454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AA7CD-271A-C350-5373-22BDBDBA8452}"/>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F86703F7-B6AA-4A2F-D9E8-6764587302F1}"/>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B09EDB51-F356-9FA3-4BF4-44355D0D9D29}"/>
              </a:ext>
            </a:extLst>
          </p:cNvPr>
          <p:cNvSpPr>
            <a:spLocks noGrp="1"/>
          </p:cNvSpPr>
          <p:nvPr>
            <p:ph type="sldNum" sz="quarter" idx="12"/>
          </p:nvPr>
        </p:nvSpPr>
        <p:spPr/>
        <p:txBody>
          <a:bodyPr/>
          <a:lstStyle/>
          <a:p>
            <a:fld id="{5A6ADBAC-012B-45CA-B0E1-1EC0514D76E2}" type="slidenum">
              <a:rPr lang="en-IN" smtClean="0"/>
              <a:t>47</a:t>
            </a:fld>
            <a:endParaRPr lang="en-IN"/>
          </a:p>
        </p:txBody>
      </p:sp>
      <p:sp>
        <p:nvSpPr>
          <p:cNvPr id="5" name="Content Placeholder 4">
            <a:extLst>
              <a:ext uri="{FF2B5EF4-FFF2-40B4-BE49-F238E27FC236}">
                <a16:creationId xmlns:a16="http://schemas.microsoft.com/office/drawing/2014/main" id="{68E272F8-92E8-67B1-CD5D-1DF6858A80FA}"/>
              </a:ext>
            </a:extLst>
          </p:cNvPr>
          <p:cNvSpPr>
            <a:spLocks noGrp="1"/>
          </p:cNvSpPr>
          <p:nvPr>
            <p:ph idx="1"/>
          </p:nvPr>
        </p:nvSpPr>
        <p:spPr/>
        <p:txBody>
          <a:bodyPr/>
          <a:lstStyle/>
          <a:p>
            <a:endParaRPr lang="en-IN"/>
          </a:p>
        </p:txBody>
      </p:sp>
      <p:pic>
        <p:nvPicPr>
          <p:cNvPr id="8" name="Picture 7">
            <a:extLst>
              <a:ext uri="{FF2B5EF4-FFF2-40B4-BE49-F238E27FC236}">
                <a16:creationId xmlns:a16="http://schemas.microsoft.com/office/drawing/2014/main" id="{B137034F-CD99-90DC-E8FB-D8C9E93947AE}"/>
              </a:ext>
            </a:extLst>
          </p:cNvPr>
          <p:cNvPicPr>
            <a:picLocks noChangeAspect="1"/>
          </p:cNvPicPr>
          <p:nvPr/>
        </p:nvPicPr>
        <p:blipFill>
          <a:blip r:embed="rId2"/>
          <a:stretch>
            <a:fillRect/>
          </a:stretch>
        </p:blipFill>
        <p:spPr>
          <a:xfrm>
            <a:off x="2092569" y="1047851"/>
            <a:ext cx="8314193" cy="5602337"/>
          </a:xfrm>
          <a:prstGeom prst="rect">
            <a:avLst/>
          </a:prstGeom>
        </p:spPr>
      </p:pic>
    </p:spTree>
    <p:extLst>
      <p:ext uri="{BB962C8B-B14F-4D97-AF65-F5344CB8AC3E}">
        <p14:creationId xmlns:p14="http://schemas.microsoft.com/office/powerpoint/2010/main" val="13982093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040EF-1388-3864-2421-0A5BC2B38B0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E822A3-7E50-E7C8-029A-9622958D689E}"/>
              </a:ext>
            </a:extLst>
          </p:cNvPr>
          <p:cNvSpPr>
            <a:spLocks noGrp="1"/>
          </p:cNvSpPr>
          <p:nvPr>
            <p:ph idx="1"/>
          </p:nvPr>
        </p:nvSpPr>
        <p:spPr>
          <a:xfrm>
            <a:off x="393699" y="1192144"/>
            <a:ext cx="11404601" cy="5397289"/>
          </a:xfrm>
        </p:spPr>
        <p:txBody>
          <a:bodyPr>
            <a:normAutofit fontScale="92500" lnSpcReduction="10000"/>
          </a:bodyPr>
          <a:lstStyle/>
          <a:p>
            <a:pPr marL="45720" indent="0" algn="just">
              <a:lnSpc>
                <a:spcPct val="150000"/>
              </a:lnSpc>
              <a:buNone/>
            </a:pPr>
            <a:r>
              <a:rPr lang="en-US" sz="2600" b="1" dirty="0">
                <a:solidFill>
                  <a:srgbClr val="C00000"/>
                </a:solidFill>
              </a:rPr>
              <a:t>Cell for IPR Promotion and Management (CIPAM) </a:t>
            </a:r>
          </a:p>
          <a:p>
            <a:pPr marL="45720" indent="0" algn="just">
              <a:lnSpc>
                <a:spcPct val="150000"/>
              </a:lnSpc>
              <a:buNone/>
            </a:pPr>
            <a:r>
              <a:rPr lang="en-US" sz="2400" dirty="0">
                <a:solidFill>
                  <a:schemeClr val="tx1"/>
                </a:solidFill>
              </a:rPr>
              <a:t>CIPAM, a </a:t>
            </a:r>
            <a:r>
              <a:rPr lang="en-US" sz="2400" dirty="0">
                <a:solidFill>
                  <a:srgbClr val="C00000"/>
                </a:solidFill>
              </a:rPr>
              <a:t>professional body under DPIIT</a:t>
            </a:r>
            <a:r>
              <a:rPr lang="en-US" sz="2400" dirty="0">
                <a:solidFill>
                  <a:schemeClr val="tx1"/>
                </a:solidFill>
              </a:rPr>
              <a:t>, has been established for addressing the objectives of IPR Policy especially creating awareness about IPR among all strata of life i.e. educational institutions, industries (primarily small scale industries), and general public and professional bodies like the police, lawyers, etc. </a:t>
            </a:r>
          </a:p>
          <a:p>
            <a:pPr marL="45720" indent="0" algn="just">
              <a:lnSpc>
                <a:spcPct val="150000"/>
              </a:lnSpc>
              <a:buNone/>
            </a:pPr>
            <a:r>
              <a:rPr lang="en-US" sz="2400" dirty="0">
                <a:solidFill>
                  <a:schemeClr val="tx1"/>
                </a:solidFill>
              </a:rPr>
              <a:t>Over one lakh students have benefitted from lectures/talks related to IPR.  Besides, over 80 IPR cells have been established in colleges/ universities. A chapter on </a:t>
            </a:r>
            <a:r>
              <a:rPr lang="en-US" sz="2400" dirty="0">
                <a:solidFill>
                  <a:srgbClr val="C00000"/>
                </a:solidFill>
              </a:rPr>
              <a:t>‘IPR, Innovation &amp; Creative Works</a:t>
            </a:r>
            <a:r>
              <a:rPr lang="en-US" sz="2400" dirty="0">
                <a:solidFill>
                  <a:schemeClr val="tx1"/>
                </a:solidFill>
              </a:rPr>
              <a:t>‘ is included in </a:t>
            </a:r>
            <a:r>
              <a:rPr lang="en-US" sz="2400" dirty="0">
                <a:solidFill>
                  <a:srgbClr val="C00000"/>
                </a:solidFill>
              </a:rPr>
              <a:t>NCERT‘s course curriculum</a:t>
            </a:r>
            <a:r>
              <a:rPr lang="en-US" sz="2400" dirty="0">
                <a:solidFill>
                  <a:schemeClr val="tx1"/>
                </a:solidFill>
              </a:rPr>
              <a:t>.</a:t>
            </a:r>
          </a:p>
          <a:p>
            <a:pPr marL="45720" indent="0" algn="just">
              <a:lnSpc>
                <a:spcPct val="150000"/>
              </a:lnSpc>
              <a:buNone/>
            </a:pPr>
            <a:r>
              <a:rPr lang="en-US" sz="2400" dirty="0">
                <a:solidFill>
                  <a:schemeClr val="tx1"/>
                </a:solidFill>
              </a:rPr>
              <a:t>CIPAM plans to introduce animated videos on IPR for the students. An IPR Activity Book titled ‘</a:t>
            </a:r>
            <a:r>
              <a:rPr lang="en-US" sz="2400" dirty="0">
                <a:solidFill>
                  <a:srgbClr val="C00000"/>
                </a:solidFill>
              </a:rPr>
              <a:t>Let’s Have Fun with IP</a:t>
            </a:r>
            <a:r>
              <a:rPr lang="en-US" sz="2400" dirty="0">
                <a:solidFill>
                  <a:schemeClr val="tx1"/>
                </a:solidFill>
              </a:rPr>
              <a:t>’ has also been published to benefit students.</a:t>
            </a:r>
            <a:endParaRPr lang="en-IN" sz="2400" dirty="0">
              <a:solidFill>
                <a:schemeClr val="tx1"/>
              </a:solidFill>
            </a:endParaRPr>
          </a:p>
        </p:txBody>
      </p:sp>
      <p:sp>
        <p:nvSpPr>
          <p:cNvPr id="4" name="Date Placeholder 3">
            <a:extLst>
              <a:ext uri="{FF2B5EF4-FFF2-40B4-BE49-F238E27FC236}">
                <a16:creationId xmlns:a16="http://schemas.microsoft.com/office/drawing/2014/main" id="{A1590799-9659-99EE-9680-F4AB38B9CF88}"/>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B873D83F-8207-A2E6-18A0-8566E9F06AD6}"/>
              </a:ext>
            </a:extLst>
          </p:cNvPr>
          <p:cNvSpPr>
            <a:spLocks noGrp="1"/>
          </p:cNvSpPr>
          <p:nvPr>
            <p:ph type="sldNum" sz="quarter" idx="12"/>
          </p:nvPr>
        </p:nvSpPr>
        <p:spPr/>
        <p:txBody>
          <a:bodyPr/>
          <a:lstStyle/>
          <a:p>
            <a:fld id="{5A6ADBAC-012B-45CA-B0E1-1EC0514D76E2}" type="slidenum">
              <a:rPr lang="en-IN" smtClean="0"/>
              <a:t>48</a:t>
            </a:fld>
            <a:endParaRPr lang="en-IN"/>
          </a:p>
        </p:txBody>
      </p:sp>
    </p:spTree>
    <p:extLst>
      <p:ext uri="{BB962C8B-B14F-4D97-AF65-F5344CB8AC3E}">
        <p14:creationId xmlns:p14="http://schemas.microsoft.com/office/powerpoint/2010/main" val="25575476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88DE6-8C56-F6F9-3370-4422733ABBB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BFE2A7-765B-89DA-6393-3083ADC9CAD4}"/>
              </a:ext>
            </a:extLst>
          </p:cNvPr>
          <p:cNvSpPr>
            <a:spLocks noGrp="1"/>
          </p:cNvSpPr>
          <p:nvPr>
            <p:ph idx="1"/>
          </p:nvPr>
        </p:nvSpPr>
        <p:spPr>
          <a:xfrm>
            <a:off x="380999" y="1029294"/>
            <a:ext cx="11404601" cy="5397289"/>
          </a:xfrm>
        </p:spPr>
        <p:txBody>
          <a:bodyPr>
            <a:normAutofit fontScale="92500" lnSpcReduction="20000"/>
          </a:bodyPr>
          <a:lstStyle/>
          <a:p>
            <a:pPr algn="just">
              <a:lnSpc>
                <a:spcPct val="150000"/>
              </a:lnSpc>
            </a:pPr>
            <a:r>
              <a:rPr lang="en-US" sz="2400" dirty="0">
                <a:solidFill>
                  <a:srgbClr val="002060"/>
                </a:solidFill>
              </a:rPr>
              <a:t>A 20-minute tutorial video on the overview of IPR featuring IP</a:t>
            </a:r>
          </a:p>
          <a:p>
            <a:pPr algn="just">
              <a:lnSpc>
                <a:spcPct val="150000"/>
              </a:lnSpc>
            </a:pPr>
            <a:r>
              <a:rPr lang="en-US" sz="2400" dirty="0">
                <a:solidFill>
                  <a:srgbClr val="002060"/>
                </a:solidFill>
              </a:rPr>
              <a:t>Nani has been created in collaboration with Qualcomm, an American multinational corporation headquartered in San Diego, California.</a:t>
            </a:r>
          </a:p>
          <a:p>
            <a:pPr algn="just">
              <a:lnSpc>
                <a:spcPct val="150000"/>
              </a:lnSpc>
            </a:pPr>
            <a:r>
              <a:rPr lang="en-US" sz="2400" dirty="0">
                <a:solidFill>
                  <a:srgbClr val="002060"/>
                </a:solidFill>
              </a:rPr>
              <a:t>A Training of Trainers Module (beta version) to aid school teachers in teaching basic concepts of IP using CIPAM‘s content has been created (http://cipam.gov.in/wp-content/ uploads/2019/05/School-Teachers-Training-Module.pdf).</a:t>
            </a:r>
          </a:p>
          <a:p>
            <a:pPr algn="just">
              <a:lnSpc>
                <a:spcPct val="150000"/>
              </a:lnSpc>
            </a:pPr>
            <a:r>
              <a:rPr lang="en-US" sz="2400" dirty="0">
                <a:solidFill>
                  <a:srgbClr val="002060"/>
                </a:solidFill>
              </a:rPr>
              <a:t>Till date, 700+ teachers have been trained on the subject of IPR.  CIPAM utilizes community radios to reach out to the youth.</a:t>
            </a:r>
          </a:p>
          <a:p>
            <a:pPr algn="just">
              <a:lnSpc>
                <a:spcPct val="150000"/>
              </a:lnSpc>
            </a:pPr>
            <a:r>
              <a:rPr lang="en-US" sz="2000" dirty="0">
                <a:solidFill>
                  <a:srgbClr val="002060"/>
                </a:solidFill>
              </a:rPr>
              <a:t>An online IP Learning Platform - L2Pro has been launched in collaboration with National Law University (NLU), Delhi and Qualcomm, which would provide students and industry (especially SMEs) an easily accessible IP learning forum</a:t>
            </a:r>
            <a:endParaRPr lang="en-IN" sz="2000" dirty="0">
              <a:solidFill>
                <a:srgbClr val="002060"/>
              </a:solidFill>
            </a:endParaRPr>
          </a:p>
        </p:txBody>
      </p:sp>
      <p:sp>
        <p:nvSpPr>
          <p:cNvPr id="4" name="Date Placeholder 3">
            <a:extLst>
              <a:ext uri="{FF2B5EF4-FFF2-40B4-BE49-F238E27FC236}">
                <a16:creationId xmlns:a16="http://schemas.microsoft.com/office/drawing/2014/main" id="{7D8150ED-67CC-F11E-C771-E63C7BEE060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F588DA47-942A-66C8-BFE1-7419A71D914B}"/>
              </a:ext>
            </a:extLst>
          </p:cNvPr>
          <p:cNvSpPr>
            <a:spLocks noGrp="1"/>
          </p:cNvSpPr>
          <p:nvPr>
            <p:ph type="sldNum" sz="quarter" idx="12"/>
          </p:nvPr>
        </p:nvSpPr>
        <p:spPr/>
        <p:txBody>
          <a:bodyPr/>
          <a:lstStyle/>
          <a:p>
            <a:fld id="{5A6ADBAC-012B-45CA-B0E1-1EC0514D76E2}" type="slidenum">
              <a:rPr lang="en-IN" smtClean="0"/>
              <a:t>49</a:t>
            </a:fld>
            <a:endParaRPr lang="en-IN"/>
          </a:p>
        </p:txBody>
      </p:sp>
      <p:sp>
        <p:nvSpPr>
          <p:cNvPr id="2" name="Title 1">
            <a:extLst>
              <a:ext uri="{FF2B5EF4-FFF2-40B4-BE49-F238E27FC236}">
                <a16:creationId xmlns:a16="http://schemas.microsoft.com/office/drawing/2014/main" id="{316AE955-D014-8085-F788-3C6AFA57E46C}"/>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The major activities of CIPAM </a:t>
            </a:r>
          </a:p>
        </p:txBody>
      </p:sp>
    </p:spTree>
    <p:extLst>
      <p:ext uri="{BB962C8B-B14F-4D97-AF65-F5344CB8AC3E}">
        <p14:creationId xmlns:p14="http://schemas.microsoft.com/office/powerpoint/2010/main" val="2709395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0351" y="459266"/>
            <a:ext cx="9875520" cy="893905"/>
          </a:xfrm>
        </p:spPr>
        <p:txBody>
          <a:bodyPr>
            <a:normAutofit/>
          </a:bodyPr>
          <a:lstStyle/>
          <a:p>
            <a:pPr algn="ctr"/>
            <a:r>
              <a:rPr lang="en-US" sz="2800" dirty="0">
                <a:solidFill>
                  <a:srgbClr val="C00000"/>
                </a:solidFill>
              </a:rPr>
              <a:t>Some of the famous Industrial Designs</a:t>
            </a:r>
          </a:p>
        </p:txBody>
      </p:sp>
      <p:sp>
        <p:nvSpPr>
          <p:cNvPr id="3" name="Content Placeholder 2"/>
          <p:cNvSpPr>
            <a:spLocks noGrp="1"/>
          </p:cNvSpPr>
          <p:nvPr>
            <p:ph idx="1"/>
          </p:nvPr>
        </p:nvSpPr>
        <p:spPr>
          <a:xfrm>
            <a:off x="381000" y="1409700"/>
            <a:ext cx="7971692" cy="4989034"/>
          </a:xfrm>
        </p:spPr>
        <p:txBody>
          <a:bodyPr>
            <a:normAutofit/>
          </a:bodyPr>
          <a:lstStyle/>
          <a:p>
            <a:pPr marR="510" algn="just"/>
            <a:r>
              <a:rPr lang="en-US" sz="2400" b="1" i="1" u="none" strike="noStrike" baseline="0" dirty="0">
                <a:solidFill>
                  <a:srgbClr val="C00000"/>
                </a:solidFill>
                <a:latin typeface="Times New Roman" panose="02020603050405020304" pitchFamily="18" charset="0"/>
              </a:rPr>
              <a:t>Coca-Cola Bottle</a:t>
            </a:r>
            <a:r>
              <a:rPr lang="en-US" sz="2400" b="0" i="0" u="none" strike="noStrike" baseline="0" dirty="0">
                <a:solidFill>
                  <a:srgbClr val="C00000"/>
                </a:solidFill>
                <a:latin typeface="Times New Roman" panose="02020603050405020304" pitchFamily="18" charset="0"/>
              </a:rPr>
              <a:t> </a:t>
            </a:r>
            <a:r>
              <a:rPr lang="en-US" sz="2400" b="0" i="0" u="none" strike="noStrike" baseline="0" dirty="0">
                <a:solidFill>
                  <a:srgbClr val="002060"/>
                </a:solidFill>
                <a:latin typeface="Times New Roman" panose="02020603050405020304" pitchFamily="18" charset="0"/>
              </a:rPr>
              <a:t>- The contoured-shaped glass bottle of the </a:t>
            </a:r>
            <a:r>
              <a:rPr lang="en-US" sz="2400" b="0" i="0" u="none" strike="noStrike" baseline="0" dirty="0" err="1">
                <a:solidFill>
                  <a:srgbClr val="002060"/>
                </a:solidFill>
                <a:latin typeface="Times New Roman" panose="02020603050405020304" pitchFamily="18" charset="0"/>
              </a:rPr>
              <a:t>CocaCola</a:t>
            </a:r>
            <a:r>
              <a:rPr lang="en-US" sz="2400" b="0" i="0" u="none" strike="noStrike" baseline="0" dirty="0">
                <a:solidFill>
                  <a:srgbClr val="002060"/>
                </a:solidFill>
                <a:latin typeface="Times New Roman" panose="02020603050405020304" pitchFamily="18" charset="0"/>
              </a:rPr>
              <a:t> Company is </a:t>
            </a:r>
            <a:r>
              <a:rPr lang="en-US" sz="2400" b="0" i="0" u="none" strike="noStrike" baseline="0" dirty="0" err="1">
                <a:solidFill>
                  <a:srgbClr val="002060"/>
                </a:solidFill>
                <a:latin typeface="Times New Roman" panose="02020603050405020304" pitchFamily="18" charset="0"/>
              </a:rPr>
              <a:t>marvelled</a:t>
            </a:r>
            <a:r>
              <a:rPr lang="en-US" sz="2400" b="0" i="0" u="none" strike="noStrike" baseline="0" dirty="0">
                <a:solidFill>
                  <a:srgbClr val="002060"/>
                </a:solidFill>
                <a:latin typeface="Times New Roman" panose="02020603050405020304" pitchFamily="18" charset="0"/>
              </a:rPr>
              <a:t> as a master showpiece in the field of industrial design. It was designed in 1915 and is still a cynosure for all eyes.</a:t>
            </a:r>
          </a:p>
          <a:p>
            <a:pPr marR="510" algn="just"/>
            <a:endParaRPr lang="en-US" sz="2400" b="0" i="0" u="none" strike="noStrike" baseline="0" dirty="0">
              <a:solidFill>
                <a:srgbClr val="002060"/>
              </a:solidFill>
              <a:latin typeface="Times New Roman" panose="02020603050405020304" pitchFamily="18" charset="0"/>
            </a:endParaRPr>
          </a:p>
          <a:p>
            <a:pPr marR="550" algn="just"/>
            <a:r>
              <a:rPr lang="en-US" sz="2400" b="1" i="1" u="none" strike="noStrike" baseline="0" dirty="0">
                <a:solidFill>
                  <a:srgbClr val="C00000"/>
                </a:solidFill>
                <a:latin typeface="Times New Roman" panose="02020603050405020304" pitchFamily="18" charset="0"/>
              </a:rPr>
              <a:t>Piaggio Vespa</a:t>
            </a:r>
            <a:r>
              <a:rPr lang="en-US" sz="2400" b="0" i="0" u="none" strike="noStrike" baseline="0" dirty="0">
                <a:solidFill>
                  <a:srgbClr val="C00000"/>
                </a:solidFill>
                <a:latin typeface="Times New Roman" panose="02020603050405020304" pitchFamily="18" charset="0"/>
              </a:rPr>
              <a:t> </a:t>
            </a:r>
            <a:r>
              <a:rPr lang="en-US" sz="2400" b="0" i="0" u="none" strike="noStrike" baseline="0" dirty="0">
                <a:solidFill>
                  <a:srgbClr val="002060"/>
                </a:solidFill>
                <a:latin typeface="Times New Roman" panose="02020603050405020304" pitchFamily="18" charset="0"/>
              </a:rPr>
              <a:t>- Piaggio is an Italian company famous for manufacturing Vespa scooters. These scooters are sold worldwide since 1940s. The structural design of the scooter is pleasing to the eyes. This two-wheeler has a painted steel body concealing the engine, driver‘s feet rest comfortably on a flat floorboard, the front vertical portion comprising of a handle, breaks and speedometer has ample space for hands‘ grip and also provides protection from incoming wind air.</a:t>
            </a:r>
          </a:p>
          <a:p>
            <a:pPr algn="l"/>
            <a:endParaRPr lang="en-US" sz="1800" b="0" i="0" u="none" strike="noStrike" baseline="0" dirty="0">
              <a:solidFill>
                <a:srgbClr val="000000"/>
              </a:solidFill>
              <a:latin typeface="Times New Roman" panose="02020603050405020304" pitchFamily="18" charset="0"/>
            </a:endParaRPr>
          </a:p>
          <a:p>
            <a:pPr marR="550" algn="just"/>
            <a:endParaRPr lang="en-US" sz="1800" b="0" i="0" u="none" strike="noStrike" baseline="0" dirty="0">
              <a:solidFill>
                <a:srgbClr val="000000"/>
              </a:solidFill>
              <a:latin typeface="Times New Roman" panose="02020603050405020304" pitchFamily="18" charset="0"/>
            </a:endParaRPr>
          </a:p>
        </p:txBody>
      </p:sp>
      <p:sp>
        <p:nvSpPr>
          <p:cNvPr id="4" name="Date Placeholder 3"/>
          <p:cNvSpPr>
            <a:spLocks noGrp="1"/>
          </p:cNvSpPr>
          <p:nvPr>
            <p:ph type="dt" sz="half" idx="10"/>
          </p:nvPr>
        </p:nvSpPr>
        <p:spPr/>
        <p:txBody>
          <a:bodyPr/>
          <a:lstStyle/>
          <a:p>
            <a:fld id="{54FB3EAE-BE45-4D6A-96BE-FE1B76BB79E7}" type="datetime1">
              <a:rPr lang="en-IN" smtClean="0"/>
              <a:t>11-09-2024</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5</a:t>
            </a:fld>
            <a:endParaRPr lang="en-IN"/>
          </a:p>
        </p:txBody>
      </p:sp>
      <p:pic>
        <p:nvPicPr>
          <p:cNvPr id="1026" name="Picture 2" descr="21,890 Coke Bottle Royalty-Free Photos and Stock Images ...">
            <a:extLst>
              <a:ext uri="{FF2B5EF4-FFF2-40B4-BE49-F238E27FC236}">
                <a16:creationId xmlns:a16="http://schemas.microsoft.com/office/drawing/2014/main" id="{C3A17EC1-49B6-A3BB-AB72-BB61E4794A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2836" y="1409700"/>
            <a:ext cx="2061541" cy="20615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espa VXL 150cc Scooter (Yellow, Booking Only) : Amazon.in: Car &amp; Motorbike">
            <a:extLst>
              <a:ext uri="{FF2B5EF4-FFF2-40B4-BE49-F238E27FC236}">
                <a16:creationId xmlns:a16="http://schemas.microsoft.com/office/drawing/2014/main" id="{84BC8379-B549-E928-7582-929C39C6FB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048" y="3541260"/>
            <a:ext cx="2507116" cy="2981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3544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D35D1-D719-4504-555E-73B82438B10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67EFACE-B6F3-146D-C5F1-19866F750660}"/>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59D7D073-4618-9B86-72CD-EF6FE8A6E9DB}"/>
              </a:ext>
            </a:extLst>
          </p:cNvPr>
          <p:cNvSpPr>
            <a:spLocks noGrp="1"/>
          </p:cNvSpPr>
          <p:nvPr>
            <p:ph type="sldNum" sz="quarter" idx="12"/>
          </p:nvPr>
        </p:nvSpPr>
        <p:spPr/>
        <p:txBody>
          <a:bodyPr/>
          <a:lstStyle/>
          <a:p>
            <a:fld id="{5A6ADBAC-012B-45CA-B0E1-1EC0514D76E2}" type="slidenum">
              <a:rPr lang="en-IN" smtClean="0"/>
              <a:t>50</a:t>
            </a:fld>
            <a:endParaRPr lang="en-IN"/>
          </a:p>
        </p:txBody>
      </p:sp>
      <p:sp>
        <p:nvSpPr>
          <p:cNvPr id="2" name="Title 1">
            <a:extLst>
              <a:ext uri="{FF2B5EF4-FFF2-40B4-BE49-F238E27FC236}">
                <a16:creationId xmlns:a16="http://schemas.microsoft.com/office/drawing/2014/main" id="{01C9C5B2-8CFB-9F4D-F836-94829F9F6AB6}"/>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The major activities of CIPAM </a:t>
            </a:r>
          </a:p>
        </p:txBody>
      </p:sp>
      <p:pic>
        <p:nvPicPr>
          <p:cNvPr id="9" name="Picture 8">
            <a:extLst>
              <a:ext uri="{FF2B5EF4-FFF2-40B4-BE49-F238E27FC236}">
                <a16:creationId xmlns:a16="http://schemas.microsoft.com/office/drawing/2014/main" id="{386AC8AF-E90D-3D59-022D-B92B33F6931A}"/>
              </a:ext>
            </a:extLst>
          </p:cNvPr>
          <p:cNvPicPr>
            <a:picLocks noChangeAspect="1"/>
          </p:cNvPicPr>
          <p:nvPr/>
        </p:nvPicPr>
        <p:blipFill>
          <a:blip r:embed="rId2"/>
          <a:stretch>
            <a:fillRect/>
          </a:stretch>
        </p:blipFill>
        <p:spPr>
          <a:xfrm>
            <a:off x="269630" y="1212759"/>
            <a:ext cx="7697872" cy="4734861"/>
          </a:xfrm>
          <a:prstGeom prst="rect">
            <a:avLst/>
          </a:prstGeom>
        </p:spPr>
      </p:pic>
      <p:sp>
        <p:nvSpPr>
          <p:cNvPr id="11" name="TextBox 10">
            <a:extLst>
              <a:ext uri="{FF2B5EF4-FFF2-40B4-BE49-F238E27FC236}">
                <a16:creationId xmlns:a16="http://schemas.microsoft.com/office/drawing/2014/main" id="{4202F49D-DA27-4F4B-1215-2BDAFCE1B365}"/>
              </a:ext>
            </a:extLst>
          </p:cNvPr>
          <p:cNvSpPr txBox="1"/>
          <p:nvPr/>
        </p:nvSpPr>
        <p:spPr>
          <a:xfrm>
            <a:off x="7967502" y="1934087"/>
            <a:ext cx="3599239" cy="1323439"/>
          </a:xfrm>
          <a:prstGeom prst="rect">
            <a:avLst/>
          </a:prstGeom>
          <a:noFill/>
        </p:spPr>
        <p:txBody>
          <a:bodyPr wrap="square">
            <a:spAutoFit/>
          </a:bodyPr>
          <a:lstStyle/>
          <a:p>
            <a:pPr algn="ctr"/>
            <a:r>
              <a:rPr lang="en-US" sz="2000" b="0" i="0" dirty="0">
                <a:solidFill>
                  <a:srgbClr val="C00000"/>
                </a:solidFill>
                <a:effectLst/>
                <a:latin typeface="+mj-lt"/>
              </a:rPr>
              <a:t>IP nan was one of the most successful action/adventure/crime combo TV series of the 1990s.</a:t>
            </a:r>
            <a:endParaRPr lang="en-IN" sz="2000" dirty="0">
              <a:solidFill>
                <a:srgbClr val="C00000"/>
              </a:solidFill>
              <a:latin typeface="+mj-lt"/>
            </a:endParaRPr>
          </a:p>
        </p:txBody>
      </p:sp>
    </p:spTree>
    <p:extLst>
      <p:ext uri="{BB962C8B-B14F-4D97-AF65-F5344CB8AC3E}">
        <p14:creationId xmlns:p14="http://schemas.microsoft.com/office/powerpoint/2010/main" val="2610698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1BB40-59BF-CAE4-2EF9-7464FB690EC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DC47A0E8-8F3E-F896-97D6-C3BFC28FD82C}"/>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FA16D98C-A77D-89F1-387D-711553126DB5}"/>
              </a:ext>
            </a:extLst>
          </p:cNvPr>
          <p:cNvSpPr>
            <a:spLocks noGrp="1"/>
          </p:cNvSpPr>
          <p:nvPr>
            <p:ph type="sldNum" sz="quarter" idx="12"/>
          </p:nvPr>
        </p:nvSpPr>
        <p:spPr/>
        <p:txBody>
          <a:bodyPr/>
          <a:lstStyle/>
          <a:p>
            <a:fld id="{5A6ADBAC-012B-45CA-B0E1-1EC0514D76E2}" type="slidenum">
              <a:rPr lang="en-IN" smtClean="0"/>
              <a:t>51</a:t>
            </a:fld>
            <a:endParaRPr lang="en-IN"/>
          </a:p>
        </p:txBody>
      </p:sp>
      <p:sp>
        <p:nvSpPr>
          <p:cNvPr id="2" name="Title 1">
            <a:extLst>
              <a:ext uri="{FF2B5EF4-FFF2-40B4-BE49-F238E27FC236}">
                <a16:creationId xmlns:a16="http://schemas.microsoft.com/office/drawing/2014/main" id="{4B4C39A8-52B6-03AC-6604-E6BA19FC657E}"/>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Statistical Data on IPR</a:t>
            </a:r>
          </a:p>
        </p:txBody>
      </p:sp>
      <p:sp>
        <p:nvSpPr>
          <p:cNvPr id="7" name="Content Placeholder 6">
            <a:extLst>
              <a:ext uri="{FF2B5EF4-FFF2-40B4-BE49-F238E27FC236}">
                <a16:creationId xmlns:a16="http://schemas.microsoft.com/office/drawing/2014/main" id="{137C4819-2DE9-AA84-47ED-B3EA0DE8FE1E}"/>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F001A0C1-AA92-3F77-C3E6-374A7F46ADEC}"/>
              </a:ext>
            </a:extLst>
          </p:cNvPr>
          <p:cNvPicPr>
            <a:picLocks noChangeAspect="1"/>
          </p:cNvPicPr>
          <p:nvPr/>
        </p:nvPicPr>
        <p:blipFill>
          <a:blip r:embed="rId2"/>
          <a:stretch>
            <a:fillRect/>
          </a:stretch>
        </p:blipFill>
        <p:spPr>
          <a:xfrm>
            <a:off x="2085607" y="1366873"/>
            <a:ext cx="8541378" cy="4986403"/>
          </a:xfrm>
          <a:prstGeom prst="rect">
            <a:avLst/>
          </a:prstGeom>
        </p:spPr>
      </p:pic>
    </p:spTree>
    <p:extLst>
      <p:ext uri="{BB962C8B-B14F-4D97-AF65-F5344CB8AC3E}">
        <p14:creationId xmlns:p14="http://schemas.microsoft.com/office/powerpoint/2010/main" val="37030549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57689-3014-57D5-097B-7B7400292F2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5C5D47-AB22-4442-9B81-DAB03D2A807D}"/>
              </a:ext>
            </a:extLst>
          </p:cNvPr>
          <p:cNvSpPr>
            <a:spLocks noGrp="1"/>
          </p:cNvSpPr>
          <p:nvPr>
            <p:ph idx="1"/>
          </p:nvPr>
        </p:nvSpPr>
        <p:spPr>
          <a:xfrm>
            <a:off x="556845" y="1198441"/>
            <a:ext cx="11404601" cy="5397289"/>
          </a:xfrm>
        </p:spPr>
        <p:txBody>
          <a:bodyPr>
            <a:normAutofit/>
          </a:bodyPr>
          <a:lstStyle/>
          <a:p>
            <a:pPr marL="45720" indent="0" algn="ctr">
              <a:lnSpc>
                <a:spcPct val="150000"/>
              </a:lnSpc>
              <a:buNone/>
            </a:pPr>
            <a:r>
              <a:rPr lang="en-US" sz="2400" dirty="0">
                <a:solidFill>
                  <a:srgbClr val="C00000"/>
                </a:solidFill>
              </a:rPr>
              <a:t>Programme for Inspiring Inventors and Innovators: </a:t>
            </a:r>
          </a:p>
          <a:p>
            <a:pPr algn="just">
              <a:lnSpc>
                <a:spcPct val="150000"/>
              </a:lnSpc>
            </a:pPr>
            <a:r>
              <a:rPr lang="en-US" sz="2400" dirty="0">
                <a:solidFill>
                  <a:srgbClr val="002060"/>
                </a:solidFill>
              </a:rPr>
              <a:t>Promotion &amp; Propagation of Inventions and Innovations.</a:t>
            </a:r>
          </a:p>
          <a:p>
            <a:pPr algn="just">
              <a:lnSpc>
                <a:spcPct val="150000"/>
              </a:lnSpc>
            </a:pPr>
            <a:r>
              <a:rPr lang="en-US" sz="2400" dirty="0">
                <a:solidFill>
                  <a:srgbClr val="002060"/>
                </a:solidFill>
              </a:rPr>
              <a:t>Prize Award to Meritorious Inventions and open-source Technologies.</a:t>
            </a:r>
          </a:p>
          <a:p>
            <a:pPr algn="just">
              <a:lnSpc>
                <a:spcPct val="150000"/>
              </a:lnSpc>
            </a:pPr>
            <a:r>
              <a:rPr lang="en-US" sz="2400" dirty="0">
                <a:solidFill>
                  <a:srgbClr val="002060"/>
                </a:solidFill>
              </a:rPr>
              <a:t>Innovate India Conference.</a:t>
            </a:r>
          </a:p>
          <a:p>
            <a:pPr algn="just">
              <a:lnSpc>
                <a:spcPct val="150000"/>
              </a:lnSpc>
            </a:pPr>
            <a:r>
              <a:rPr lang="en-US" sz="2400" dirty="0">
                <a:solidFill>
                  <a:srgbClr val="002060"/>
                </a:solidFill>
              </a:rPr>
              <a:t> Intellectual Property &amp; Innovation Facilitation.</a:t>
            </a:r>
          </a:p>
          <a:p>
            <a:pPr algn="just">
              <a:lnSpc>
                <a:spcPct val="150000"/>
              </a:lnSpc>
            </a:pPr>
            <a:r>
              <a:rPr lang="en-US" sz="2400" dirty="0">
                <a:solidFill>
                  <a:srgbClr val="002060"/>
                </a:solidFill>
              </a:rPr>
              <a:t>Intellectual Property and Technology Facilitation Centre (IPFC).</a:t>
            </a:r>
          </a:p>
        </p:txBody>
      </p:sp>
      <p:sp>
        <p:nvSpPr>
          <p:cNvPr id="4" name="Date Placeholder 3">
            <a:extLst>
              <a:ext uri="{FF2B5EF4-FFF2-40B4-BE49-F238E27FC236}">
                <a16:creationId xmlns:a16="http://schemas.microsoft.com/office/drawing/2014/main" id="{54680020-FDFC-2895-86C8-1671A8F618D3}"/>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3AB463C0-361E-F795-87B6-84F07E9DB6C4}"/>
              </a:ext>
            </a:extLst>
          </p:cNvPr>
          <p:cNvSpPr>
            <a:spLocks noGrp="1"/>
          </p:cNvSpPr>
          <p:nvPr>
            <p:ph type="sldNum" sz="quarter" idx="12"/>
          </p:nvPr>
        </p:nvSpPr>
        <p:spPr/>
        <p:txBody>
          <a:bodyPr/>
          <a:lstStyle/>
          <a:p>
            <a:fld id="{5A6ADBAC-012B-45CA-B0E1-1EC0514D76E2}" type="slidenum">
              <a:rPr lang="en-IN" smtClean="0"/>
              <a:t>52</a:t>
            </a:fld>
            <a:endParaRPr lang="en-IN"/>
          </a:p>
        </p:txBody>
      </p:sp>
      <p:sp>
        <p:nvSpPr>
          <p:cNvPr id="2" name="Title 1">
            <a:extLst>
              <a:ext uri="{FF2B5EF4-FFF2-40B4-BE49-F238E27FC236}">
                <a16:creationId xmlns:a16="http://schemas.microsoft.com/office/drawing/2014/main" id="{5FC420FA-7C52-9467-0416-05DE769E03F8}"/>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Schemes and Programs</a:t>
            </a:r>
          </a:p>
        </p:txBody>
      </p:sp>
    </p:spTree>
    <p:extLst>
      <p:ext uri="{BB962C8B-B14F-4D97-AF65-F5344CB8AC3E}">
        <p14:creationId xmlns:p14="http://schemas.microsoft.com/office/powerpoint/2010/main" val="11599550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EA069-9E5D-60B1-5456-16F177B8FD6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E1765-7256-45EF-F419-3316056A0419}"/>
              </a:ext>
            </a:extLst>
          </p:cNvPr>
          <p:cNvSpPr>
            <a:spLocks noGrp="1"/>
          </p:cNvSpPr>
          <p:nvPr>
            <p:ph idx="1"/>
          </p:nvPr>
        </p:nvSpPr>
        <p:spPr>
          <a:xfrm>
            <a:off x="556845" y="1198441"/>
            <a:ext cx="11404601" cy="5397289"/>
          </a:xfrm>
        </p:spPr>
        <p:txBody>
          <a:bodyPr>
            <a:normAutofit/>
          </a:bodyPr>
          <a:lstStyle/>
          <a:p>
            <a:pPr algn="just">
              <a:lnSpc>
                <a:spcPct val="150000"/>
              </a:lnSpc>
            </a:pPr>
            <a:r>
              <a:rPr lang="en-US" sz="2400" dirty="0">
                <a:solidFill>
                  <a:srgbClr val="002060"/>
                </a:solidFill>
              </a:rPr>
              <a:t>NRDC-University Facilitation Innovation Centers.</a:t>
            </a:r>
          </a:p>
          <a:p>
            <a:pPr algn="just">
              <a:lnSpc>
                <a:spcPct val="150000"/>
              </a:lnSpc>
            </a:pPr>
            <a:r>
              <a:rPr lang="en-US" sz="2400" dirty="0">
                <a:solidFill>
                  <a:srgbClr val="002060"/>
                </a:solidFill>
              </a:rPr>
              <a:t>Patent Seminars, Patent Search.</a:t>
            </a:r>
          </a:p>
          <a:p>
            <a:pPr algn="just">
              <a:lnSpc>
                <a:spcPct val="150000"/>
              </a:lnSpc>
            </a:pPr>
            <a:r>
              <a:rPr lang="en-US" sz="2400" dirty="0">
                <a:solidFill>
                  <a:srgbClr val="002060"/>
                </a:solidFill>
              </a:rPr>
              <a:t>On-Line IPR &amp; Knowledge Management Courseware for</a:t>
            </a:r>
          </a:p>
          <a:p>
            <a:pPr algn="just">
              <a:lnSpc>
                <a:spcPct val="150000"/>
              </a:lnSpc>
            </a:pPr>
            <a:r>
              <a:rPr lang="en-US" sz="2400" dirty="0">
                <a:solidFill>
                  <a:srgbClr val="002060"/>
                </a:solidFill>
              </a:rPr>
              <a:t>Certificate Programme </a:t>
            </a:r>
          </a:p>
          <a:p>
            <a:pPr algn="just">
              <a:lnSpc>
                <a:spcPct val="150000"/>
              </a:lnSpc>
            </a:pPr>
            <a:r>
              <a:rPr lang="en-US" sz="2400" dirty="0">
                <a:solidFill>
                  <a:srgbClr val="002060"/>
                </a:solidFill>
              </a:rPr>
              <a:t>Technology Knowledge Management Programme.</a:t>
            </a:r>
            <a:endParaRPr lang="en-IN" sz="2000" dirty="0">
              <a:solidFill>
                <a:srgbClr val="002060"/>
              </a:solidFill>
            </a:endParaRPr>
          </a:p>
        </p:txBody>
      </p:sp>
      <p:sp>
        <p:nvSpPr>
          <p:cNvPr id="4" name="Date Placeholder 3">
            <a:extLst>
              <a:ext uri="{FF2B5EF4-FFF2-40B4-BE49-F238E27FC236}">
                <a16:creationId xmlns:a16="http://schemas.microsoft.com/office/drawing/2014/main" id="{67C66BF1-3D82-7543-09AD-F85145EB612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86922F9F-B6F4-C7F8-EC0F-0758E61BF63B}"/>
              </a:ext>
            </a:extLst>
          </p:cNvPr>
          <p:cNvSpPr>
            <a:spLocks noGrp="1"/>
          </p:cNvSpPr>
          <p:nvPr>
            <p:ph type="sldNum" sz="quarter" idx="12"/>
          </p:nvPr>
        </p:nvSpPr>
        <p:spPr/>
        <p:txBody>
          <a:bodyPr/>
          <a:lstStyle/>
          <a:p>
            <a:fld id="{5A6ADBAC-012B-45CA-B0E1-1EC0514D76E2}" type="slidenum">
              <a:rPr lang="en-IN" smtClean="0"/>
              <a:t>53</a:t>
            </a:fld>
            <a:endParaRPr lang="en-IN"/>
          </a:p>
        </p:txBody>
      </p:sp>
      <p:sp>
        <p:nvSpPr>
          <p:cNvPr id="2" name="Title 1">
            <a:extLst>
              <a:ext uri="{FF2B5EF4-FFF2-40B4-BE49-F238E27FC236}">
                <a16:creationId xmlns:a16="http://schemas.microsoft.com/office/drawing/2014/main" id="{E1E14FFB-7926-4767-07AE-E655E394685F}"/>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Schemes and Programs</a:t>
            </a:r>
          </a:p>
        </p:txBody>
      </p:sp>
    </p:spTree>
    <p:extLst>
      <p:ext uri="{BB962C8B-B14F-4D97-AF65-F5344CB8AC3E}">
        <p14:creationId xmlns:p14="http://schemas.microsoft.com/office/powerpoint/2010/main" val="40588910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396E6-9D4F-6DE7-755C-567EEA5CB7A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68B548-E0FD-24C2-BD3F-69E7A937F013}"/>
              </a:ext>
            </a:extLst>
          </p:cNvPr>
          <p:cNvSpPr>
            <a:spLocks noGrp="1"/>
          </p:cNvSpPr>
          <p:nvPr>
            <p:ph idx="1"/>
          </p:nvPr>
        </p:nvSpPr>
        <p:spPr>
          <a:xfrm>
            <a:off x="556845" y="1198441"/>
            <a:ext cx="11404601" cy="5397289"/>
          </a:xfrm>
        </p:spPr>
        <p:txBody>
          <a:bodyPr>
            <a:normAutofit lnSpcReduction="10000"/>
          </a:bodyPr>
          <a:lstStyle/>
          <a:p>
            <a:pPr algn="just">
              <a:lnSpc>
                <a:spcPct val="150000"/>
              </a:lnSpc>
            </a:pPr>
            <a:r>
              <a:rPr lang="en-US" sz="2800" dirty="0">
                <a:solidFill>
                  <a:srgbClr val="C00000"/>
                </a:solidFill>
              </a:rPr>
              <a:t>Women Scientist Scholarship Scheme (WOS-C)-KIRAN IPR)</a:t>
            </a:r>
          </a:p>
          <a:p>
            <a:pPr algn="just">
              <a:lnSpc>
                <a:spcPct val="150000"/>
              </a:lnSpc>
            </a:pPr>
            <a:r>
              <a:rPr lang="en-US" sz="2400" dirty="0">
                <a:solidFill>
                  <a:srgbClr val="C00000"/>
                </a:solidFill>
              </a:rPr>
              <a:t> </a:t>
            </a:r>
            <a:r>
              <a:rPr lang="en-US" sz="2400" dirty="0">
                <a:solidFill>
                  <a:srgbClr val="002060"/>
                </a:solidFill>
              </a:rPr>
              <a:t>-Many young Indian women are well qualified in the domain of </a:t>
            </a:r>
            <a:r>
              <a:rPr lang="en-US" sz="2400" dirty="0">
                <a:solidFill>
                  <a:srgbClr val="C00000"/>
                </a:solidFill>
              </a:rPr>
              <a:t>science/engineering/medicine or allied areas</a:t>
            </a:r>
            <a:r>
              <a:rPr lang="en-US" sz="2400" dirty="0">
                <a:solidFill>
                  <a:srgbClr val="002060"/>
                </a:solidFill>
              </a:rPr>
              <a:t> but are unable to pursue their career due to domestic and social reasons. </a:t>
            </a:r>
          </a:p>
          <a:p>
            <a:pPr algn="just">
              <a:lnSpc>
                <a:spcPct val="150000"/>
              </a:lnSpc>
            </a:pPr>
            <a:r>
              <a:rPr lang="en-US" sz="2400" dirty="0">
                <a:solidFill>
                  <a:srgbClr val="002060"/>
                </a:solidFill>
              </a:rPr>
              <a:t>To bring back these </a:t>
            </a:r>
            <a:r>
              <a:rPr lang="en-US" sz="2400" dirty="0">
                <a:solidFill>
                  <a:srgbClr val="C00000"/>
                </a:solidFill>
              </a:rPr>
              <a:t>young talented women into mainstream</a:t>
            </a:r>
            <a:r>
              <a:rPr lang="en-US" sz="2400" dirty="0">
                <a:solidFill>
                  <a:srgbClr val="002060"/>
                </a:solidFill>
              </a:rPr>
              <a:t>, DST, </a:t>
            </a:r>
            <a:r>
              <a:rPr lang="en-US" sz="2400" dirty="0" err="1">
                <a:solidFill>
                  <a:srgbClr val="002060"/>
                </a:solidFill>
              </a:rPr>
              <a:t>GoI</a:t>
            </a:r>
            <a:r>
              <a:rPr lang="en-US" sz="2400" dirty="0">
                <a:solidFill>
                  <a:srgbClr val="002060"/>
                </a:solidFill>
              </a:rPr>
              <a:t> started an interesting scheme, the Women Scientists Scheme (WOS-C), popularly known as </a:t>
            </a:r>
            <a:r>
              <a:rPr lang="en-US" sz="2400" dirty="0">
                <a:solidFill>
                  <a:srgbClr val="C00000"/>
                </a:solidFill>
              </a:rPr>
              <a:t>KIRAN-IPR</a:t>
            </a:r>
            <a:r>
              <a:rPr lang="en-US" sz="2400" dirty="0">
                <a:solidFill>
                  <a:srgbClr val="002060"/>
                </a:solidFill>
              </a:rPr>
              <a:t>, which provides avenues in the area of IPR to unemployed women scientists sitting at home.</a:t>
            </a:r>
          </a:p>
          <a:p>
            <a:pPr algn="just">
              <a:lnSpc>
                <a:spcPct val="150000"/>
              </a:lnSpc>
            </a:pPr>
            <a:r>
              <a:rPr lang="en-US" sz="2400" dirty="0">
                <a:solidFill>
                  <a:srgbClr val="002060"/>
                </a:solidFill>
              </a:rPr>
              <a:t> </a:t>
            </a:r>
            <a:endParaRPr lang="en-IN" sz="2000" dirty="0">
              <a:solidFill>
                <a:srgbClr val="002060"/>
              </a:solidFill>
            </a:endParaRPr>
          </a:p>
        </p:txBody>
      </p:sp>
      <p:sp>
        <p:nvSpPr>
          <p:cNvPr id="4" name="Date Placeholder 3">
            <a:extLst>
              <a:ext uri="{FF2B5EF4-FFF2-40B4-BE49-F238E27FC236}">
                <a16:creationId xmlns:a16="http://schemas.microsoft.com/office/drawing/2014/main" id="{B97ED9C7-85EC-C73F-3824-635B505355BD}"/>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665F44B9-92AE-F870-2A11-396EDA88A1D2}"/>
              </a:ext>
            </a:extLst>
          </p:cNvPr>
          <p:cNvSpPr>
            <a:spLocks noGrp="1"/>
          </p:cNvSpPr>
          <p:nvPr>
            <p:ph type="sldNum" sz="quarter" idx="12"/>
          </p:nvPr>
        </p:nvSpPr>
        <p:spPr/>
        <p:txBody>
          <a:bodyPr/>
          <a:lstStyle/>
          <a:p>
            <a:fld id="{5A6ADBAC-012B-45CA-B0E1-1EC0514D76E2}" type="slidenum">
              <a:rPr lang="en-IN" smtClean="0"/>
              <a:t>54</a:t>
            </a:fld>
            <a:endParaRPr lang="en-IN"/>
          </a:p>
        </p:txBody>
      </p:sp>
      <p:sp>
        <p:nvSpPr>
          <p:cNvPr id="2" name="Title 1">
            <a:extLst>
              <a:ext uri="{FF2B5EF4-FFF2-40B4-BE49-F238E27FC236}">
                <a16:creationId xmlns:a16="http://schemas.microsoft.com/office/drawing/2014/main" id="{F56F3BF7-5888-809D-744C-D22A77F8AD93}"/>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Training </a:t>
            </a:r>
            <a:r>
              <a:rPr lang="en-US" sz="2400" b="1" dirty="0" err="1">
                <a:solidFill>
                  <a:srgbClr val="C00000"/>
                </a:solidFill>
              </a:rPr>
              <a:t>Programmes</a:t>
            </a:r>
            <a:r>
              <a:rPr lang="en-US" sz="2400" b="1" dirty="0">
                <a:solidFill>
                  <a:srgbClr val="C00000"/>
                </a:solidFill>
              </a:rPr>
              <a:t> </a:t>
            </a:r>
          </a:p>
        </p:txBody>
      </p:sp>
    </p:spTree>
    <p:extLst>
      <p:ext uri="{BB962C8B-B14F-4D97-AF65-F5344CB8AC3E}">
        <p14:creationId xmlns:p14="http://schemas.microsoft.com/office/powerpoint/2010/main" val="38146154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DF230-FF82-357C-08D2-39B142301AD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9ABFE-7150-94EE-35CE-7AADC22C37C5}"/>
              </a:ext>
            </a:extLst>
          </p:cNvPr>
          <p:cNvSpPr>
            <a:spLocks noGrp="1"/>
          </p:cNvSpPr>
          <p:nvPr>
            <p:ph idx="1"/>
          </p:nvPr>
        </p:nvSpPr>
        <p:spPr>
          <a:xfrm>
            <a:off x="556845" y="1198441"/>
            <a:ext cx="11404601" cy="5397289"/>
          </a:xfrm>
        </p:spPr>
        <p:txBody>
          <a:bodyPr>
            <a:normAutofit fontScale="92500" lnSpcReduction="10000"/>
          </a:bodyPr>
          <a:lstStyle/>
          <a:p>
            <a:pPr algn="just">
              <a:lnSpc>
                <a:spcPct val="150000"/>
              </a:lnSpc>
            </a:pPr>
            <a:r>
              <a:rPr lang="en-US" sz="2800" dirty="0">
                <a:solidFill>
                  <a:srgbClr val="C00000"/>
                </a:solidFill>
              </a:rPr>
              <a:t>Women Scientist Scholarship Scheme (WOS-C)-KIRAN IPR)</a:t>
            </a:r>
          </a:p>
          <a:p>
            <a:pPr algn="just">
              <a:lnSpc>
                <a:spcPct val="150000"/>
              </a:lnSpc>
            </a:pPr>
            <a:r>
              <a:rPr lang="en-US" sz="2400" dirty="0">
                <a:solidFill>
                  <a:srgbClr val="C00000"/>
                </a:solidFill>
              </a:rPr>
              <a:t> </a:t>
            </a:r>
            <a:r>
              <a:rPr lang="en-US" sz="2400" dirty="0">
                <a:solidFill>
                  <a:srgbClr val="002060"/>
                </a:solidFill>
              </a:rPr>
              <a:t>The one-year course work can be carried out from home for </a:t>
            </a:r>
            <a:r>
              <a:rPr lang="en-US" sz="2400" dirty="0">
                <a:solidFill>
                  <a:srgbClr val="C00000"/>
                </a:solidFill>
              </a:rPr>
              <a:t>11 months and thus maintain a good balance between professional and domestic demands</a:t>
            </a:r>
            <a:r>
              <a:rPr lang="en-US" sz="2400" dirty="0">
                <a:solidFill>
                  <a:srgbClr val="002060"/>
                </a:solidFill>
              </a:rPr>
              <a:t>. Only for a month, women scientists are required to spend time in TIFAC, New Delhi. </a:t>
            </a:r>
          </a:p>
          <a:p>
            <a:pPr algn="just">
              <a:lnSpc>
                <a:spcPct val="150000"/>
              </a:lnSpc>
            </a:pPr>
            <a:r>
              <a:rPr lang="en-US" sz="2400" dirty="0">
                <a:solidFill>
                  <a:srgbClr val="002060"/>
                </a:solidFill>
              </a:rPr>
              <a:t>After the orientation </a:t>
            </a:r>
            <a:r>
              <a:rPr lang="en-US" sz="2400" dirty="0" err="1">
                <a:solidFill>
                  <a:srgbClr val="002060"/>
                </a:solidFill>
              </a:rPr>
              <a:t>programme</a:t>
            </a:r>
            <a:r>
              <a:rPr lang="en-US" sz="2400" dirty="0">
                <a:solidFill>
                  <a:srgbClr val="002060"/>
                </a:solidFill>
              </a:rPr>
              <a:t>, candidates have to join </a:t>
            </a:r>
            <a:r>
              <a:rPr lang="en-US" sz="2400" dirty="0">
                <a:solidFill>
                  <a:srgbClr val="C00000"/>
                </a:solidFill>
              </a:rPr>
              <a:t>11 months of job training at various Patent agencies</a:t>
            </a:r>
            <a:r>
              <a:rPr lang="en-US" sz="2400" dirty="0">
                <a:solidFill>
                  <a:srgbClr val="002060"/>
                </a:solidFill>
              </a:rPr>
              <a:t> throughout the country. The scheme is being implemented by the PFC of TIFAC on behalf of DST.</a:t>
            </a:r>
          </a:p>
          <a:p>
            <a:pPr algn="just">
              <a:lnSpc>
                <a:spcPct val="150000"/>
              </a:lnSpc>
            </a:pPr>
            <a:r>
              <a:rPr lang="en-US" sz="2000" i="1" dirty="0">
                <a:solidFill>
                  <a:srgbClr val="C00000"/>
                </a:solidFill>
              </a:rPr>
              <a:t>This scheme has been highly successful. Nearly 600 women scientists have been trained, out of which 270 have cleared the Patent Agent Examination conducted by the Patent Office of India. Sixty percent of these women are pursuing their career in the area of IPR and some of them are self-employed and have become entrepreneurs.</a:t>
            </a:r>
            <a:endParaRPr lang="en-IN" sz="2000" i="1" dirty="0">
              <a:solidFill>
                <a:srgbClr val="C00000"/>
              </a:solidFill>
            </a:endParaRPr>
          </a:p>
        </p:txBody>
      </p:sp>
      <p:sp>
        <p:nvSpPr>
          <p:cNvPr id="4" name="Date Placeholder 3">
            <a:extLst>
              <a:ext uri="{FF2B5EF4-FFF2-40B4-BE49-F238E27FC236}">
                <a16:creationId xmlns:a16="http://schemas.microsoft.com/office/drawing/2014/main" id="{F1D5ACF6-D431-CCFD-C38E-0F36E1BD0AC9}"/>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F0F835AA-E27D-3C6C-1342-CFBD4ADE0926}"/>
              </a:ext>
            </a:extLst>
          </p:cNvPr>
          <p:cNvSpPr>
            <a:spLocks noGrp="1"/>
          </p:cNvSpPr>
          <p:nvPr>
            <p:ph type="sldNum" sz="quarter" idx="12"/>
          </p:nvPr>
        </p:nvSpPr>
        <p:spPr/>
        <p:txBody>
          <a:bodyPr/>
          <a:lstStyle/>
          <a:p>
            <a:fld id="{5A6ADBAC-012B-45CA-B0E1-1EC0514D76E2}" type="slidenum">
              <a:rPr lang="en-IN" smtClean="0"/>
              <a:t>55</a:t>
            </a:fld>
            <a:endParaRPr lang="en-IN"/>
          </a:p>
        </p:txBody>
      </p:sp>
      <p:sp>
        <p:nvSpPr>
          <p:cNvPr id="2" name="Title 1">
            <a:extLst>
              <a:ext uri="{FF2B5EF4-FFF2-40B4-BE49-F238E27FC236}">
                <a16:creationId xmlns:a16="http://schemas.microsoft.com/office/drawing/2014/main" id="{F6EA97EF-DF83-2134-0745-D330269EA778}"/>
              </a:ext>
            </a:extLst>
          </p:cNvPr>
          <p:cNvSpPr>
            <a:spLocks noGrp="1"/>
          </p:cNvSpPr>
          <p:nvPr>
            <p:ph type="title"/>
          </p:nvPr>
        </p:nvSpPr>
        <p:spPr>
          <a:xfrm>
            <a:off x="1145539" y="-246763"/>
            <a:ext cx="9875520" cy="1356360"/>
          </a:xfrm>
        </p:spPr>
        <p:txBody>
          <a:bodyPr>
            <a:normAutofit/>
          </a:bodyPr>
          <a:lstStyle/>
          <a:p>
            <a:pPr marL="45720" indent="0" algn="ctr">
              <a:lnSpc>
                <a:spcPct val="150000"/>
              </a:lnSpc>
              <a:buNone/>
            </a:pPr>
            <a:r>
              <a:rPr lang="en-US" sz="2400" b="1" dirty="0">
                <a:solidFill>
                  <a:srgbClr val="C00000"/>
                </a:solidFill>
              </a:rPr>
              <a:t>Training </a:t>
            </a:r>
            <a:r>
              <a:rPr lang="en-US" sz="2400" b="1" dirty="0" err="1">
                <a:solidFill>
                  <a:srgbClr val="C00000"/>
                </a:solidFill>
              </a:rPr>
              <a:t>Programmes</a:t>
            </a:r>
            <a:r>
              <a:rPr lang="en-US" sz="2400" b="1" dirty="0">
                <a:solidFill>
                  <a:srgbClr val="C00000"/>
                </a:solidFill>
              </a:rPr>
              <a:t> </a:t>
            </a:r>
          </a:p>
        </p:txBody>
      </p:sp>
    </p:spTree>
    <p:extLst>
      <p:ext uri="{BB962C8B-B14F-4D97-AF65-F5344CB8AC3E}">
        <p14:creationId xmlns:p14="http://schemas.microsoft.com/office/powerpoint/2010/main" val="33311594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49779-A779-A40D-94B2-2203148366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A02282-389D-9875-0F35-BA66FF6DCBEF}"/>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08F3EB60-E724-1977-C999-70CF396A20BC}"/>
              </a:ext>
            </a:extLst>
          </p:cNvPr>
          <p:cNvSpPr>
            <a:spLocks noGrp="1"/>
          </p:cNvSpPr>
          <p:nvPr>
            <p:ph type="dt" sz="half" idx="10"/>
          </p:nvPr>
        </p:nvSpPr>
        <p:spPr/>
        <p:txBody>
          <a:bodyPr/>
          <a:lstStyle/>
          <a:p>
            <a:fld id="{0F585ED0-9D6B-4B0D-8C34-D731D668BD55}" type="datetime1">
              <a:rPr lang="en-IN" smtClean="0"/>
              <a:t>11-09-2024</a:t>
            </a:fld>
            <a:endParaRPr lang="en-IN"/>
          </a:p>
        </p:txBody>
      </p:sp>
      <p:sp>
        <p:nvSpPr>
          <p:cNvPr id="5" name="Slide Number Placeholder 4">
            <a:extLst>
              <a:ext uri="{FF2B5EF4-FFF2-40B4-BE49-F238E27FC236}">
                <a16:creationId xmlns:a16="http://schemas.microsoft.com/office/drawing/2014/main" id="{C5BBB0A2-93AC-627C-C8E6-B892DD309725}"/>
              </a:ext>
            </a:extLst>
          </p:cNvPr>
          <p:cNvSpPr>
            <a:spLocks noGrp="1"/>
          </p:cNvSpPr>
          <p:nvPr>
            <p:ph type="sldNum" sz="quarter" idx="12"/>
          </p:nvPr>
        </p:nvSpPr>
        <p:spPr/>
        <p:txBody>
          <a:bodyPr/>
          <a:lstStyle/>
          <a:p>
            <a:fld id="{5A6ADBAC-012B-45CA-B0E1-1EC0514D76E2}" type="slidenum">
              <a:rPr lang="en-IN" smtClean="0"/>
              <a:t>56</a:t>
            </a:fld>
            <a:endParaRPr lang="en-IN"/>
          </a:p>
        </p:txBody>
      </p:sp>
    </p:spTree>
    <p:extLst>
      <p:ext uri="{BB962C8B-B14F-4D97-AF65-F5344CB8AC3E}">
        <p14:creationId xmlns:p14="http://schemas.microsoft.com/office/powerpoint/2010/main" val="2375553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E343E-D3FF-49E7-2521-991158F96E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F9AC8B-9829-A8E9-651E-5D1CE7979818}"/>
              </a:ext>
            </a:extLst>
          </p:cNvPr>
          <p:cNvSpPr>
            <a:spLocks noGrp="1"/>
          </p:cNvSpPr>
          <p:nvPr>
            <p:ph type="title"/>
          </p:nvPr>
        </p:nvSpPr>
        <p:spPr>
          <a:xfrm>
            <a:off x="1140351" y="459266"/>
            <a:ext cx="9875520" cy="893905"/>
          </a:xfrm>
        </p:spPr>
        <p:txBody>
          <a:bodyPr>
            <a:normAutofit/>
          </a:bodyPr>
          <a:lstStyle/>
          <a:p>
            <a:pPr algn="ctr"/>
            <a:r>
              <a:rPr lang="en-US" sz="2800" dirty="0">
                <a:solidFill>
                  <a:srgbClr val="C00000"/>
                </a:solidFill>
              </a:rPr>
              <a:t>Some of the famous Industrial Designs</a:t>
            </a:r>
          </a:p>
        </p:txBody>
      </p:sp>
      <p:sp>
        <p:nvSpPr>
          <p:cNvPr id="3" name="Content Placeholder 2">
            <a:extLst>
              <a:ext uri="{FF2B5EF4-FFF2-40B4-BE49-F238E27FC236}">
                <a16:creationId xmlns:a16="http://schemas.microsoft.com/office/drawing/2014/main" id="{3D557AF8-7814-3D40-0A72-BF15859119C9}"/>
              </a:ext>
            </a:extLst>
          </p:cNvPr>
          <p:cNvSpPr>
            <a:spLocks noGrp="1"/>
          </p:cNvSpPr>
          <p:nvPr>
            <p:ph idx="1"/>
          </p:nvPr>
        </p:nvSpPr>
        <p:spPr>
          <a:xfrm>
            <a:off x="541937" y="1409700"/>
            <a:ext cx="6685340" cy="4989034"/>
          </a:xfrm>
        </p:spPr>
        <p:txBody>
          <a:bodyPr>
            <a:normAutofit/>
          </a:bodyPr>
          <a:lstStyle/>
          <a:p>
            <a:pPr marR="580" algn="just"/>
            <a:r>
              <a:rPr lang="en-US" sz="2400" b="1" i="1" u="none" strike="noStrike" baseline="0" dirty="0">
                <a:solidFill>
                  <a:srgbClr val="C00000"/>
                </a:solidFill>
                <a:latin typeface="Times New Roman" panose="02020603050405020304" pitchFamily="18" charset="0"/>
              </a:rPr>
              <a:t>iPhone</a:t>
            </a:r>
            <a:r>
              <a:rPr lang="en-US" sz="2400" b="1" i="1" u="none" strike="noStrike" baseline="0" dirty="0">
                <a:solidFill>
                  <a:srgbClr val="002060"/>
                </a:solidFill>
                <a:latin typeface="Times New Roman" panose="02020603050405020304" pitchFamily="18" charset="0"/>
              </a:rPr>
              <a:t> </a:t>
            </a:r>
            <a:r>
              <a:rPr lang="en-US" sz="2400" b="0" i="0" u="none" strike="noStrike" baseline="0" dirty="0">
                <a:solidFill>
                  <a:srgbClr val="002060"/>
                </a:solidFill>
                <a:latin typeface="Times New Roman" panose="02020603050405020304" pitchFamily="18" charset="0"/>
              </a:rPr>
              <a:t>- It is a highly popular mobile phone manufactured by American company ‘</a:t>
            </a:r>
            <a:r>
              <a:rPr lang="en-US" sz="2400" b="0" i="0" u="none" strike="noStrike" baseline="0" dirty="0">
                <a:solidFill>
                  <a:srgbClr val="C00000"/>
                </a:solidFill>
                <a:latin typeface="Times New Roman" panose="02020603050405020304" pitchFamily="18" charset="0"/>
              </a:rPr>
              <a:t>Apple Inc</a:t>
            </a:r>
            <a:r>
              <a:rPr lang="en-US" sz="2400" b="0" i="0" u="none" strike="noStrike" baseline="0" dirty="0">
                <a:solidFill>
                  <a:srgbClr val="002060"/>
                </a:solidFill>
                <a:latin typeface="Times New Roman" panose="02020603050405020304" pitchFamily="18" charset="0"/>
              </a:rPr>
              <a:t>‘. The sleek, handy and rectangular body is pleasing to the eyes. The corners are round and smooth. The features, such as on/off and speech volume, are easy to operate.</a:t>
            </a:r>
          </a:p>
          <a:p>
            <a:pPr marR="550" algn="just">
              <a:lnSpc>
                <a:spcPct val="150000"/>
              </a:lnSpc>
            </a:pPr>
            <a:r>
              <a:rPr lang="en-US" sz="2000" b="1" i="1" u="none" strike="noStrike" baseline="0" dirty="0">
                <a:solidFill>
                  <a:srgbClr val="C00000"/>
                </a:solidFill>
                <a:latin typeface="Times New Roman" panose="02020603050405020304" pitchFamily="18" charset="0"/>
              </a:rPr>
              <a:t>Mini Cooper </a:t>
            </a:r>
            <a:r>
              <a:rPr lang="en-US" sz="2000" b="0" i="0" u="none" strike="noStrike" baseline="0" dirty="0">
                <a:solidFill>
                  <a:srgbClr val="002060"/>
                </a:solidFill>
                <a:latin typeface="Times New Roman" panose="02020603050405020304" pitchFamily="18" charset="0"/>
              </a:rPr>
              <a:t>- Mini Cooper is an automobile car manufactured by the British Motor Corporation in the later part of the 20</a:t>
            </a:r>
            <a:r>
              <a:rPr lang="en-US" sz="2000" b="0" i="0" u="none" strike="noStrike" baseline="30000" dirty="0">
                <a:solidFill>
                  <a:srgbClr val="002060"/>
                </a:solidFill>
                <a:latin typeface="Times New Roman" panose="02020603050405020304" pitchFamily="18" charset="0"/>
              </a:rPr>
              <a:t>th</a:t>
            </a:r>
            <a:r>
              <a:rPr lang="en-US" sz="2000" b="0" i="0" u="none" strike="noStrike" baseline="0" dirty="0">
                <a:solidFill>
                  <a:srgbClr val="002060"/>
                </a:solidFill>
                <a:latin typeface="Times New Roman" panose="02020603050405020304" pitchFamily="18" charset="0"/>
              </a:rPr>
              <a:t> century. It is a small size car. Its shape has been designed in a unique manner so as to provide plenty of space (nearly 80%) for passenger seating and luggage storage.</a:t>
            </a:r>
          </a:p>
          <a:p>
            <a:pPr marR="550" algn="just"/>
            <a:endParaRPr lang="en-US" sz="1800" b="0" i="0" u="none" strike="noStrike" baseline="0" dirty="0">
              <a:solidFill>
                <a:srgbClr val="000000"/>
              </a:solidFill>
              <a:latin typeface="Times New Roman" panose="02020603050405020304" pitchFamily="18" charset="0"/>
            </a:endParaRPr>
          </a:p>
        </p:txBody>
      </p:sp>
      <p:sp>
        <p:nvSpPr>
          <p:cNvPr id="4" name="Date Placeholder 3">
            <a:extLst>
              <a:ext uri="{FF2B5EF4-FFF2-40B4-BE49-F238E27FC236}">
                <a16:creationId xmlns:a16="http://schemas.microsoft.com/office/drawing/2014/main" id="{A0EDBE99-92C6-DAEA-823E-BE660787ACC7}"/>
              </a:ext>
            </a:extLst>
          </p:cNvPr>
          <p:cNvSpPr>
            <a:spLocks noGrp="1"/>
          </p:cNvSpPr>
          <p:nvPr>
            <p:ph type="dt" sz="half" idx="10"/>
          </p:nvPr>
        </p:nvSpPr>
        <p:spPr/>
        <p:txBody>
          <a:bodyPr/>
          <a:lstStyle/>
          <a:p>
            <a:fld id="{54FB3EAE-BE45-4D6A-96BE-FE1B76BB79E7}" type="datetime1">
              <a:rPr lang="en-IN" smtClean="0"/>
              <a:t>11-09-2024</a:t>
            </a:fld>
            <a:endParaRPr lang="en-IN"/>
          </a:p>
        </p:txBody>
      </p:sp>
      <p:sp>
        <p:nvSpPr>
          <p:cNvPr id="5" name="Slide Number Placeholder 4">
            <a:extLst>
              <a:ext uri="{FF2B5EF4-FFF2-40B4-BE49-F238E27FC236}">
                <a16:creationId xmlns:a16="http://schemas.microsoft.com/office/drawing/2014/main" id="{6E4204F3-ECB4-24C5-2CA5-29C2E581C033}"/>
              </a:ext>
            </a:extLst>
          </p:cNvPr>
          <p:cNvSpPr>
            <a:spLocks noGrp="1"/>
          </p:cNvSpPr>
          <p:nvPr>
            <p:ph type="sldNum" sz="quarter" idx="12"/>
          </p:nvPr>
        </p:nvSpPr>
        <p:spPr/>
        <p:txBody>
          <a:bodyPr/>
          <a:lstStyle/>
          <a:p>
            <a:fld id="{5A6ADBAC-012B-45CA-B0E1-1EC0514D76E2}" type="slidenum">
              <a:rPr lang="en-IN" smtClean="0"/>
              <a:t>6</a:t>
            </a:fld>
            <a:endParaRPr lang="en-IN"/>
          </a:p>
        </p:txBody>
      </p:sp>
      <p:pic>
        <p:nvPicPr>
          <p:cNvPr id="2050" name="Picture 2" descr="iPhone 13-Advanced Dual‐Camera system,A15 Bionic Chip &amp; more">
            <a:extLst>
              <a:ext uri="{FF2B5EF4-FFF2-40B4-BE49-F238E27FC236}">
                <a16:creationId xmlns:a16="http://schemas.microsoft.com/office/drawing/2014/main" id="{6F8D2239-8E2A-D973-AEA8-2AB4E48F8D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9655" y="1409700"/>
            <a:ext cx="1487500" cy="2019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ini Cooper Convertible Price, Images, Mileage, Reviews, Specs">
            <a:extLst>
              <a:ext uri="{FF2B5EF4-FFF2-40B4-BE49-F238E27FC236}">
                <a16:creationId xmlns:a16="http://schemas.microsoft.com/office/drawing/2014/main" id="{7EE5EC0C-301A-7BBE-FE0F-D9BFE4186E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5116" y="3614420"/>
            <a:ext cx="4184078" cy="2784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849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92AEE-FADB-22EA-BFB8-F21841E7C6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2B4B97-B9DA-7CBF-2FC6-6FD4F9C6DD0D}"/>
              </a:ext>
            </a:extLst>
          </p:cNvPr>
          <p:cNvSpPr>
            <a:spLocks noGrp="1"/>
          </p:cNvSpPr>
          <p:nvPr>
            <p:ph type="title"/>
          </p:nvPr>
        </p:nvSpPr>
        <p:spPr>
          <a:xfrm>
            <a:off x="1140351" y="459266"/>
            <a:ext cx="9875520" cy="893905"/>
          </a:xfrm>
        </p:spPr>
        <p:txBody>
          <a:bodyPr>
            <a:normAutofit/>
          </a:bodyPr>
          <a:lstStyle/>
          <a:p>
            <a:pPr algn="ctr"/>
            <a:r>
              <a:rPr lang="en-US" sz="2800" dirty="0">
                <a:solidFill>
                  <a:srgbClr val="C00000"/>
                </a:solidFill>
              </a:rPr>
              <a:t>Some of the famous Industrial Designs</a:t>
            </a:r>
          </a:p>
        </p:txBody>
      </p:sp>
      <p:sp>
        <p:nvSpPr>
          <p:cNvPr id="3" name="Content Placeholder 2">
            <a:extLst>
              <a:ext uri="{FF2B5EF4-FFF2-40B4-BE49-F238E27FC236}">
                <a16:creationId xmlns:a16="http://schemas.microsoft.com/office/drawing/2014/main" id="{318F275A-E151-9364-D23D-6EE491848D6E}"/>
              </a:ext>
            </a:extLst>
          </p:cNvPr>
          <p:cNvSpPr>
            <a:spLocks noGrp="1"/>
          </p:cNvSpPr>
          <p:nvPr>
            <p:ph idx="1"/>
          </p:nvPr>
        </p:nvSpPr>
        <p:spPr>
          <a:xfrm>
            <a:off x="543979" y="1603130"/>
            <a:ext cx="5981956" cy="2181713"/>
          </a:xfrm>
        </p:spPr>
        <p:txBody>
          <a:bodyPr>
            <a:normAutofit lnSpcReduction="10000"/>
          </a:bodyPr>
          <a:lstStyle/>
          <a:p>
            <a:pPr marR="570" algn="just">
              <a:lnSpc>
                <a:spcPct val="150000"/>
              </a:lnSpc>
            </a:pPr>
            <a:r>
              <a:rPr lang="en-US" sz="2400" b="1" i="1" u="none" strike="noStrike" baseline="0" dirty="0">
                <a:solidFill>
                  <a:srgbClr val="002060"/>
                </a:solidFill>
                <a:latin typeface="Times New Roman" panose="02020603050405020304" pitchFamily="18" charset="0"/>
              </a:rPr>
              <a:t>Rocking Wheel Chair </a:t>
            </a:r>
            <a:r>
              <a:rPr lang="en-US" sz="2400" b="0" i="0" u="none" strike="noStrike" baseline="0" dirty="0">
                <a:solidFill>
                  <a:srgbClr val="002060"/>
                </a:solidFill>
                <a:latin typeface="Times New Roman" panose="02020603050405020304" pitchFamily="18" charset="0"/>
              </a:rPr>
              <a:t>- It is a sleek, circular-shaped chair which provides smooth rocking motion. There is a provision for a headlight in the upper part of the chair.</a:t>
            </a:r>
          </a:p>
          <a:p>
            <a:pPr algn="l"/>
            <a:endParaRPr lang="en-US" sz="1800" b="0" i="0" u="none" strike="noStrike" baseline="0" dirty="0">
              <a:solidFill>
                <a:srgbClr val="000000"/>
              </a:solidFill>
              <a:latin typeface="Times New Roman" panose="02020603050405020304" pitchFamily="18" charset="0"/>
            </a:endParaRPr>
          </a:p>
          <a:p>
            <a:pPr marR="550" algn="just"/>
            <a:endParaRPr lang="en-US" sz="1800" b="0" i="0" u="none" strike="noStrike" baseline="0" dirty="0">
              <a:solidFill>
                <a:srgbClr val="000000"/>
              </a:solidFill>
              <a:latin typeface="Times New Roman" panose="02020603050405020304" pitchFamily="18" charset="0"/>
            </a:endParaRPr>
          </a:p>
        </p:txBody>
      </p:sp>
      <p:sp>
        <p:nvSpPr>
          <p:cNvPr id="4" name="Date Placeholder 3">
            <a:extLst>
              <a:ext uri="{FF2B5EF4-FFF2-40B4-BE49-F238E27FC236}">
                <a16:creationId xmlns:a16="http://schemas.microsoft.com/office/drawing/2014/main" id="{71024E44-935F-7327-4613-2528D01C40C6}"/>
              </a:ext>
            </a:extLst>
          </p:cNvPr>
          <p:cNvSpPr>
            <a:spLocks noGrp="1"/>
          </p:cNvSpPr>
          <p:nvPr>
            <p:ph type="dt" sz="half" idx="10"/>
          </p:nvPr>
        </p:nvSpPr>
        <p:spPr/>
        <p:txBody>
          <a:bodyPr/>
          <a:lstStyle/>
          <a:p>
            <a:fld id="{54FB3EAE-BE45-4D6A-96BE-FE1B76BB79E7}" type="datetime1">
              <a:rPr lang="en-IN" smtClean="0"/>
              <a:t>11-09-2024</a:t>
            </a:fld>
            <a:endParaRPr lang="en-IN"/>
          </a:p>
        </p:txBody>
      </p:sp>
      <p:sp>
        <p:nvSpPr>
          <p:cNvPr id="5" name="Slide Number Placeholder 4">
            <a:extLst>
              <a:ext uri="{FF2B5EF4-FFF2-40B4-BE49-F238E27FC236}">
                <a16:creationId xmlns:a16="http://schemas.microsoft.com/office/drawing/2014/main" id="{55E24753-FBC5-4B83-D0E8-FE40F6461B17}"/>
              </a:ext>
            </a:extLst>
          </p:cNvPr>
          <p:cNvSpPr>
            <a:spLocks noGrp="1"/>
          </p:cNvSpPr>
          <p:nvPr>
            <p:ph type="sldNum" sz="quarter" idx="12"/>
          </p:nvPr>
        </p:nvSpPr>
        <p:spPr/>
        <p:txBody>
          <a:bodyPr/>
          <a:lstStyle/>
          <a:p>
            <a:fld id="{5A6ADBAC-012B-45CA-B0E1-1EC0514D76E2}" type="slidenum">
              <a:rPr lang="en-IN" smtClean="0"/>
              <a:t>7</a:t>
            </a:fld>
            <a:endParaRPr lang="en-IN"/>
          </a:p>
        </p:txBody>
      </p:sp>
      <p:pic>
        <p:nvPicPr>
          <p:cNvPr id="3074" name="Picture 2" descr="rocking chairs | Decorate my Sett">
            <a:extLst>
              <a:ext uri="{FF2B5EF4-FFF2-40B4-BE49-F238E27FC236}">
                <a16:creationId xmlns:a16="http://schemas.microsoft.com/office/drawing/2014/main" id="{B530EBCC-92E0-320A-7513-710429991D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7244" y="1409700"/>
            <a:ext cx="4482819" cy="4118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11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06B85-BFE2-A23F-5B74-7D908BAF88F8}"/>
              </a:ext>
            </a:extLst>
          </p:cNvPr>
          <p:cNvSpPr>
            <a:spLocks noGrp="1"/>
          </p:cNvSpPr>
          <p:nvPr>
            <p:ph type="title"/>
          </p:nvPr>
        </p:nvSpPr>
        <p:spPr>
          <a:xfrm>
            <a:off x="1143000" y="609600"/>
            <a:ext cx="9875520" cy="933247"/>
          </a:xfrm>
        </p:spPr>
        <p:txBody>
          <a:bodyPr>
            <a:normAutofit/>
          </a:bodyPr>
          <a:lstStyle/>
          <a:p>
            <a:pPr algn="ctr"/>
            <a:r>
              <a:rPr lang="en-IN" sz="3200" dirty="0">
                <a:solidFill>
                  <a:srgbClr val="C00000"/>
                </a:solidFill>
              </a:rPr>
              <a:t>Design Rights</a:t>
            </a:r>
          </a:p>
        </p:txBody>
      </p:sp>
      <p:sp>
        <p:nvSpPr>
          <p:cNvPr id="4" name="Date Placeholder 3">
            <a:extLst>
              <a:ext uri="{FF2B5EF4-FFF2-40B4-BE49-F238E27FC236}">
                <a16:creationId xmlns:a16="http://schemas.microsoft.com/office/drawing/2014/main" id="{6CB4CD2A-4F22-B1CC-A6DC-4473E409C181}"/>
              </a:ext>
            </a:extLst>
          </p:cNvPr>
          <p:cNvSpPr>
            <a:spLocks noGrp="1"/>
          </p:cNvSpPr>
          <p:nvPr>
            <p:ph type="dt" sz="half" idx="10"/>
          </p:nvPr>
        </p:nvSpPr>
        <p:spPr/>
        <p:txBody>
          <a:bodyPr/>
          <a:lstStyle/>
          <a:p>
            <a:fld id="{32CDC07F-6EA7-4C69-88F8-4797EC9F8C9F}" type="datetime1">
              <a:rPr lang="en-IN" smtClean="0"/>
              <a:t>11-09-2024</a:t>
            </a:fld>
            <a:endParaRPr lang="en-IN"/>
          </a:p>
        </p:txBody>
      </p:sp>
      <p:sp>
        <p:nvSpPr>
          <p:cNvPr id="6" name="Slide Number Placeholder 5">
            <a:extLst>
              <a:ext uri="{FF2B5EF4-FFF2-40B4-BE49-F238E27FC236}">
                <a16:creationId xmlns:a16="http://schemas.microsoft.com/office/drawing/2014/main" id="{5E2493CF-A2EB-1272-ED8A-B4CEF9BD1BD3}"/>
              </a:ext>
            </a:extLst>
          </p:cNvPr>
          <p:cNvSpPr>
            <a:spLocks noGrp="1"/>
          </p:cNvSpPr>
          <p:nvPr>
            <p:ph type="sldNum" sz="quarter" idx="12"/>
          </p:nvPr>
        </p:nvSpPr>
        <p:spPr/>
        <p:txBody>
          <a:bodyPr/>
          <a:lstStyle/>
          <a:p>
            <a:fld id="{5A6ADBAC-012B-45CA-B0E1-1EC0514D76E2}" type="slidenum">
              <a:rPr lang="en-IN" smtClean="0"/>
              <a:t>8</a:t>
            </a:fld>
            <a:endParaRPr lang="en-IN"/>
          </a:p>
        </p:txBody>
      </p:sp>
      <p:sp>
        <p:nvSpPr>
          <p:cNvPr id="8" name="TextBox 7">
            <a:extLst>
              <a:ext uri="{FF2B5EF4-FFF2-40B4-BE49-F238E27FC236}">
                <a16:creationId xmlns:a16="http://schemas.microsoft.com/office/drawing/2014/main" id="{BBE7AC82-B30F-C21F-A4CC-75E924AD5EA1}"/>
              </a:ext>
            </a:extLst>
          </p:cNvPr>
          <p:cNvSpPr txBox="1"/>
          <p:nvPr/>
        </p:nvSpPr>
        <p:spPr>
          <a:xfrm>
            <a:off x="569867" y="1542847"/>
            <a:ext cx="11021786" cy="3078535"/>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200" i="0" dirty="0">
                <a:solidFill>
                  <a:srgbClr val="002060"/>
                </a:solidFill>
                <a:effectLst/>
                <a:latin typeface="+mj-lt"/>
              </a:rPr>
              <a:t>The Design registration confers a </a:t>
            </a:r>
            <a:r>
              <a:rPr lang="en-US" sz="2200" b="1" i="0" dirty="0">
                <a:solidFill>
                  <a:srgbClr val="C00000"/>
                </a:solidFill>
                <a:effectLst/>
                <a:latin typeface="+mj-lt"/>
              </a:rPr>
              <a:t>monopolistic right to the Proprietor</a:t>
            </a:r>
            <a:r>
              <a:rPr lang="en-US" sz="2200" i="0" dirty="0">
                <a:solidFill>
                  <a:srgbClr val="002060"/>
                </a:solidFill>
                <a:effectLst/>
                <a:latin typeface="+mj-lt"/>
              </a:rPr>
              <a:t> by which he can legally exclude others from </a:t>
            </a:r>
            <a:r>
              <a:rPr lang="en-US" sz="2200" i="1" dirty="0">
                <a:solidFill>
                  <a:srgbClr val="C00000"/>
                </a:solidFill>
                <a:effectLst/>
                <a:latin typeface="+mj-lt"/>
              </a:rPr>
              <a:t>reproducing, manufacturing, selling, or dealing</a:t>
            </a:r>
            <a:r>
              <a:rPr lang="en-US" sz="2200" i="0" dirty="0">
                <a:solidFill>
                  <a:srgbClr val="002060"/>
                </a:solidFill>
                <a:effectLst/>
                <a:latin typeface="+mj-lt"/>
              </a:rPr>
              <a:t> in the said registered Design without his prior consent. </a:t>
            </a:r>
          </a:p>
          <a:p>
            <a:pPr marL="342900" indent="-342900" algn="just">
              <a:lnSpc>
                <a:spcPct val="150000"/>
              </a:lnSpc>
              <a:buFont typeface="Wingdings" panose="05000000000000000000" pitchFamily="2" charset="2"/>
              <a:buChar char="Ø"/>
            </a:pPr>
            <a:r>
              <a:rPr lang="en-US" sz="2200" i="0" dirty="0">
                <a:solidFill>
                  <a:srgbClr val="002060"/>
                </a:solidFill>
                <a:effectLst/>
                <a:latin typeface="+mj-lt"/>
              </a:rPr>
              <a:t>The Design registration is particularly useful for entities where the shape of the product has aesthetic value and the entity wishes to have exclusivity over the said </a:t>
            </a:r>
            <a:r>
              <a:rPr lang="en-US" sz="2200" i="0" dirty="0">
                <a:solidFill>
                  <a:srgbClr val="C00000"/>
                </a:solidFill>
                <a:effectLst/>
                <a:latin typeface="+mj-lt"/>
              </a:rPr>
              <a:t>novel and original Design</a:t>
            </a:r>
            <a:r>
              <a:rPr lang="en-US" sz="2200" i="0" dirty="0">
                <a:solidFill>
                  <a:srgbClr val="002060"/>
                </a:solidFill>
                <a:effectLst/>
                <a:latin typeface="+mj-lt"/>
              </a:rPr>
              <a:t> applied to its product(s) or article(s).</a:t>
            </a:r>
            <a:endParaRPr lang="en-GB" sz="2200" i="0" dirty="0">
              <a:solidFill>
                <a:srgbClr val="002060"/>
              </a:solidFill>
              <a:effectLst/>
              <a:latin typeface="+mj-lt"/>
            </a:endParaRPr>
          </a:p>
        </p:txBody>
      </p:sp>
    </p:spTree>
    <p:extLst>
      <p:ext uri="{BB962C8B-B14F-4D97-AF65-F5344CB8AC3E}">
        <p14:creationId xmlns:p14="http://schemas.microsoft.com/office/powerpoint/2010/main" val="3370406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E5C4F9-5885-5690-C19B-2E807C18FE75}"/>
              </a:ext>
            </a:extLst>
          </p:cNvPr>
          <p:cNvSpPr>
            <a:spLocks noGrp="1"/>
          </p:cNvSpPr>
          <p:nvPr>
            <p:ph idx="1"/>
          </p:nvPr>
        </p:nvSpPr>
        <p:spPr>
          <a:xfrm>
            <a:off x="380999" y="1388533"/>
            <a:ext cx="11326587" cy="4994682"/>
          </a:xfrm>
        </p:spPr>
        <p:txBody>
          <a:bodyPr>
            <a:normAutofit lnSpcReduction="10000"/>
          </a:bodyPr>
          <a:lstStyle/>
          <a:p>
            <a:pPr algn="just">
              <a:lnSpc>
                <a:spcPct val="150000"/>
              </a:lnSpc>
            </a:pPr>
            <a:r>
              <a:rPr lang="en-US" i="0" dirty="0">
                <a:solidFill>
                  <a:srgbClr val="002060"/>
                </a:solidFill>
                <a:effectLst/>
                <a:latin typeface="+mj-lt"/>
              </a:rPr>
              <a:t>Once the applicant has been conferred with the rights over a specific Design, he has the right to </a:t>
            </a:r>
            <a:r>
              <a:rPr lang="en-US" i="0" u="sng" dirty="0">
                <a:solidFill>
                  <a:srgbClr val="C00000"/>
                </a:solidFill>
                <a:effectLst/>
                <a:latin typeface="+mj-lt"/>
              </a:rPr>
              <a:t>sue the person</a:t>
            </a:r>
            <a:r>
              <a:rPr lang="en-US" i="0" dirty="0">
                <a:solidFill>
                  <a:srgbClr val="C00000"/>
                </a:solidFill>
                <a:effectLst/>
                <a:latin typeface="+mj-lt"/>
              </a:rPr>
              <a:t> </a:t>
            </a:r>
            <a:r>
              <a:rPr lang="en-US" i="0" dirty="0">
                <a:solidFill>
                  <a:srgbClr val="002060"/>
                </a:solidFill>
                <a:effectLst/>
                <a:latin typeface="+mj-lt"/>
              </a:rPr>
              <a:t>(natural/entity) if the pirated products of his registered design are being used. </a:t>
            </a:r>
          </a:p>
          <a:p>
            <a:pPr algn="just">
              <a:lnSpc>
                <a:spcPct val="150000"/>
              </a:lnSpc>
            </a:pPr>
            <a:r>
              <a:rPr lang="en-US" i="0" dirty="0">
                <a:solidFill>
                  <a:srgbClr val="002060"/>
                </a:solidFill>
                <a:effectLst/>
                <a:latin typeface="+mj-lt"/>
              </a:rPr>
              <a:t>He can file the infringement case in the court (not lower than District Court) in order to stop such exploitation and for claiming any damage to which the registered proprietor is legally entitled.</a:t>
            </a:r>
          </a:p>
          <a:p>
            <a:pPr algn="just">
              <a:lnSpc>
                <a:spcPct val="150000"/>
              </a:lnSpc>
            </a:pPr>
            <a:r>
              <a:rPr lang="en-US" i="0" dirty="0">
                <a:solidFill>
                  <a:srgbClr val="002060"/>
                </a:solidFill>
                <a:effectLst/>
                <a:latin typeface="+mj-lt"/>
              </a:rPr>
              <a:t>The court will ensure first that the Design of the said product is registered under the </a:t>
            </a:r>
            <a:r>
              <a:rPr lang="en-US" i="0" dirty="0">
                <a:solidFill>
                  <a:srgbClr val="C00000"/>
                </a:solidFill>
                <a:effectLst/>
                <a:latin typeface="+mj-lt"/>
              </a:rPr>
              <a:t>Designs Act, 2000</a:t>
            </a:r>
            <a:r>
              <a:rPr lang="en-US" i="0" dirty="0">
                <a:solidFill>
                  <a:srgbClr val="002060"/>
                </a:solidFill>
                <a:effectLst/>
                <a:latin typeface="+mj-lt"/>
              </a:rPr>
              <a:t>. </a:t>
            </a:r>
          </a:p>
          <a:p>
            <a:pPr algn="just">
              <a:lnSpc>
                <a:spcPct val="150000"/>
              </a:lnSpc>
            </a:pPr>
            <a:r>
              <a:rPr lang="en-US" i="0" dirty="0">
                <a:solidFill>
                  <a:srgbClr val="002060"/>
                </a:solidFill>
                <a:effectLst/>
                <a:latin typeface="+mj-lt"/>
              </a:rPr>
              <a:t>If the Design is found not registered under the Act, there will not be legal action against the infringer. If the infringer is found guilty of piracy or infringement, the court can ask him to pay the damage (</a:t>
            </a:r>
            <a:r>
              <a:rPr lang="en-US" i="0" dirty="0">
                <a:solidFill>
                  <a:srgbClr val="C00000"/>
                </a:solidFill>
                <a:effectLst/>
                <a:latin typeface="+mj-lt"/>
              </a:rPr>
              <a:t>₹ 50,000/-) </a:t>
            </a:r>
            <a:r>
              <a:rPr lang="en-US" i="0" dirty="0">
                <a:solidFill>
                  <a:srgbClr val="002060"/>
                </a:solidFill>
                <a:effectLst/>
                <a:latin typeface="+mj-lt"/>
              </a:rPr>
              <a:t>in respect of infringement of one registered Design.</a:t>
            </a:r>
            <a:endParaRPr lang="en-GB" i="0" dirty="0">
              <a:solidFill>
                <a:srgbClr val="002060"/>
              </a:solidFill>
              <a:effectLst/>
              <a:latin typeface="+mj-lt"/>
            </a:endParaRPr>
          </a:p>
        </p:txBody>
      </p:sp>
      <p:sp>
        <p:nvSpPr>
          <p:cNvPr id="4" name="Date Placeholder 3">
            <a:extLst>
              <a:ext uri="{FF2B5EF4-FFF2-40B4-BE49-F238E27FC236}">
                <a16:creationId xmlns:a16="http://schemas.microsoft.com/office/drawing/2014/main" id="{2F81C113-80A7-3026-9A46-945663E2FDE0}"/>
              </a:ext>
            </a:extLst>
          </p:cNvPr>
          <p:cNvSpPr>
            <a:spLocks noGrp="1"/>
          </p:cNvSpPr>
          <p:nvPr>
            <p:ph type="dt" sz="half" idx="10"/>
          </p:nvPr>
        </p:nvSpPr>
        <p:spPr/>
        <p:txBody>
          <a:bodyPr/>
          <a:lstStyle/>
          <a:p>
            <a:fld id="{FACEAB0C-79CD-4266-9D35-77DE97B7E17D}" type="datetime1">
              <a:rPr lang="en-IN" smtClean="0"/>
              <a:t>11-09-2024</a:t>
            </a:fld>
            <a:endParaRPr lang="en-IN"/>
          </a:p>
        </p:txBody>
      </p:sp>
      <p:sp>
        <p:nvSpPr>
          <p:cNvPr id="6" name="Slide Number Placeholder 5">
            <a:extLst>
              <a:ext uri="{FF2B5EF4-FFF2-40B4-BE49-F238E27FC236}">
                <a16:creationId xmlns:a16="http://schemas.microsoft.com/office/drawing/2014/main" id="{DB73EB2C-02C5-5120-F6B1-F69C10DD38E4}"/>
              </a:ext>
            </a:extLst>
          </p:cNvPr>
          <p:cNvSpPr>
            <a:spLocks noGrp="1"/>
          </p:cNvSpPr>
          <p:nvPr>
            <p:ph type="sldNum" sz="quarter" idx="12"/>
          </p:nvPr>
        </p:nvSpPr>
        <p:spPr/>
        <p:txBody>
          <a:bodyPr/>
          <a:lstStyle/>
          <a:p>
            <a:fld id="{5A6ADBAC-012B-45CA-B0E1-1EC0514D76E2}" type="slidenum">
              <a:rPr lang="en-IN" smtClean="0"/>
              <a:t>9</a:t>
            </a:fld>
            <a:endParaRPr lang="en-IN"/>
          </a:p>
        </p:txBody>
      </p:sp>
      <p:sp>
        <p:nvSpPr>
          <p:cNvPr id="2" name="Title 1">
            <a:extLst>
              <a:ext uri="{FF2B5EF4-FFF2-40B4-BE49-F238E27FC236}">
                <a16:creationId xmlns:a16="http://schemas.microsoft.com/office/drawing/2014/main" id="{D4F1DE86-3181-038B-E8D4-E3882FC367FF}"/>
              </a:ext>
            </a:extLst>
          </p:cNvPr>
          <p:cNvSpPr>
            <a:spLocks noGrp="1"/>
          </p:cNvSpPr>
          <p:nvPr>
            <p:ph type="title"/>
          </p:nvPr>
        </p:nvSpPr>
        <p:spPr>
          <a:xfrm>
            <a:off x="1143000" y="609600"/>
            <a:ext cx="9875520" cy="933247"/>
          </a:xfrm>
        </p:spPr>
        <p:txBody>
          <a:bodyPr>
            <a:normAutofit/>
          </a:bodyPr>
          <a:lstStyle/>
          <a:p>
            <a:pPr algn="ctr"/>
            <a:r>
              <a:rPr lang="en-IN" sz="3600" dirty="0">
                <a:solidFill>
                  <a:srgbClr val="C00000"/>
                </a:solidFill>
              </a:rPr>
              <a:t>Enforcement of Design Rights</a:t>
            </a:r>
          </a:p>
        </p:txBody>
      </p:sp>
    </p:spTree>
    <p:extLst>
      <p:ext uri="{BB962C8B-B14F-4D97-AF65-F5344CB8AC3E}">
        <p14:creationId xmlns:p14="http://schemas.microsoft.com/office/powerpoint/2010/main" val="3829021117"/>
      </p:ext>
    </p:extLst>
  </p:cSld>
  <p:clrMapOvr>
    <a:masterClrMapping/>
  </p:clrMapOvr>
</p:sld>
</file>

<file path=ppt/theme/theme1.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2907</TotalTime>
  <Words>5037</Words>
  <Application>Microsoft Office PowerPoint</Application>
  <PresentationFormat>Widescreen</PresentationFormat>
  <Paragraphs>336</Paragraphs>
  <Slides>56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Corbel</vt:lpstr>
      <vt:lpstr>Söhne</vt:lpstr>
      <vt:lpstr>Times New Roman</vt:lpstr>
      <vt:lpstr>Wingdings</vt:lpstr>
      <vt:lpstr>Basis</vt:lpstr>
      <vt:lpstr> </vt:lpstr>
      <vt:lpstr>Module-5(5 Hours) </vt:lpstr>
      <vt:lpstr>Industrial Designs</vt:lpstr>
      <vt:lpstr>Eligibility Criteria</vt:lpstr>
      <vt:lpstr>Some of the famous Industrial Designs</vt:lpstr>
      <vt:lpstr>Some of the famous Industrial Designs</vt:lpstr>
      <vt:lpstr>Some of the famous Industrial Designs</vt:lpstr>
      <vt:lpstr>Design Rights</vt:lpstr>
      <vt:lpstr>Enforcement of Design Rights</vt:lpstr>
      <vt:lpstr>Non-Protectable Industrial Designs in India</vt:lpstr>
      <vt:lpstr>Validity of Industrial Design</vt:lpstr>
      <vt:lpstr>Procedure for Registration of Industrial Designs</vt:lpstr>
      <vt:lpstr>Application for Registration</vt:lpstr>
      <vt:lpstr>Flowchart for the process of Design registration</vt:lpstr>
      <vt:lpstr>Cancellation of the Registered Design</vt:lpstr>
      <vt:lpstr>Application Forms</vt:lpstr>
      <vt:lpstr>Application Forms</vt:lpstr>
      <vt:lpstr>Classification of Industrial Designs</vt:lpstr>
      <vt:lpstr>Classification of Industrial Designs</vt:lpstr>
      <vt:lpstr>International Treaties</vt:lpstr>
      <vt:lpstr>Famous Case Law:</vt:lpstr>
      <vt:lpstr>Geographical Indications</vt:lpstr>
      <vt:lpstr>Geographical Indications</vt:lpstr>
      <vt:lpstr>Geographical Indications Definition</vt:lpstr>
      <vt:lpstr>Ownership of GI</vt:lpstr>
      <vt:lpstr>Rights Granted to the Holders</vt:lpstr>
      <vt:lpstr>Registered GI in India</vt:lpstr>
      <vt:lpstr>List of popular GIs registered in India</vt:lpstr>
      <vt:lpstr>Identification of Registered GI</vt:lpstr>
      <vt:lpstr>Identification of Registered GI</vt:lpstr>
      <vt:lpstr>Classes of GI</vt:lpstr>
      <vt:lpstr>Non-Registerable GI</vt:lpstr>
      <vt:lpstr>Protection of GI</vt:lpstr>
      <vt:lpstr>Procedure for GI Registration</vt:lpstr>
      <vt:lpstr>Documents Required for GI Registration</vt:lpstr>
      <vt:lpstr>Flow chart for the process of  GI registration</vt:lpstr>
      <vt:lpstr>PowerPoint Presentation</vt:lpstr>
      <vt:lpstr>PowerPoint Presentation</vt:lpstr>
      <vt:lpstr>GI Ecosystem in India</vt:lpstr>
      <vt:lpstr>Case Studies on Patents</vt:lpstr>
      <vt:lpstr>Case Studies on Patents</vt:lpstr>
      <vt:lpstr>Case Studies on Patents</vt:lpstr>
      <vt:lpstr>IP Organizations in India</vt:lpstr>
      <vt:lpstr>PowerPoint Presentation</vt:lpstr>
      <vt:lpstr>PowerPoint Presentation</vt:lpstr>
      <vt:lpstr>PowerPoint Presentation</vt:lpstr>
      <vt:lpstr>PowerPoint Presentation</vt:lpstr>
      <vt:lpstr>PowerPoint Presentation</vt:lpstr>
      <vt:lpstr>The major activities of CIPAM </vt:lpstr>
      <vt:lpstr>The major activities of CIPAM </vt:lpstr>
      <vt:lpstr>Statistical Data on IPR</vt:lpstr>
      <vt:lpstr>Schemes and Programs</vt:lpstr>
      <vt:lpstr>Schemes and Programs</vt:lpstr>
      <vt:lpstr>Training Programmes </vt:lpstr>
      <vt:lpstr>Training Programmes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ANUPAMA SHETTER</dc:creator>
  <cp:lastModifiedBy>Dr. SHAKUNTHALA C</cp:lastModifiedBy>
  <cp:revision>417</cp:revision>
  <dcterms:created xsi:type="dcterms:W3CDTF">2023-11-28T09:07:03Z</dcterms:created>
  <dcterms:modified xsi:type="dcterms:W3CDTF">2024-09-11T15:53:22Z</dcterms:modified>
</cp:coreProperties>
</file>