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5"/>
  </p:notesMasterIdLst>
  <p:sldIdLst>
    <p:sldId id="257" r:id="rId2"/>
    <p:sldId id="258" r:id="rId3"/>
    <p:sldId id="259" r:id="rId4"/>
    <p:sldId id="260" r:id="rId5"/>
    <p:sldId id="261" r:id="rId6"/>
    <p:sldId id="262" r:id="rId7"/>
    <p:sldId id="263" r:id="rId8"/>
    <p:sldId id="273" r:id="rId9"/>
    <p:sldId id="274" r:id="rId10"/>
    <p:sldId id="275" r:id="rId11"/>
    <p:sldId id="264" r:id="rId12"/>
    <p:sldId id="266" r:id="rId13"/>
    <p:sldId id="265" r:id="rId14"/>
    <p:sldId id="276" r:id="rId15"/>
    <p:sldId id="267" r:id="rId16"/>
    <p:sldId id="288" r:id="rId17"/>
    <p:sldId id="268" r:id="rId18"/>
    <p:sldId id="282" r:id="rId19"/>
    <p:sldId id="269" r:id="rId20"/>
    <p:sldId id="270" r:id="rId21"/>
    <p:sldId id="284" r:id="rId22"/>
    <p:sldId id="285" r:id="rId23"/>
    <p:sldId id="286" r:id="rId24"/>
    <p:sldId id="287" r:id="rId25"/>
    <p:sldId id="271" r:id="rId26"/>
    <p:sldId id="272" r:id="rId27"/>
    <p:sldId id="295" r:id="rId28"/>
    <p:sldId id="289" r:id="rId29"/>
    <p:sldId id="290" r:id="rId30"/>
    <p:sldId id="291" r:id="rId31"/>
    <p:sldId id="292" r:id="rId32"/>
    <p:sldId id="293" r:id="rId33"/>
    <p:sldId id="294"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642" autoAdjust="0"/>
  </p:normalViewPr>
  <p:slideViewPr>
    <p:cSldViewPr snapToGrid="0">
      <p:cViewPr varScale="1">
        <p:scale>
          <a:sx n="60" d="100"/>
          <a:sy n="60" d="100"/>
        </p:scale>
        <p:origin x="111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458BD7-9E40-4575-8901-7BB40A851004}" type="doc">
      <dgm:prSet loTypeId="urn:microsoft.com/office/officeart/2005/8/layout/venn1" loCatId="relationship" qsTypeId="urn:microsoft.com/office/officeart/2005/8/quickstyle/simple1" qsCatId="simple" csTypeId="urn:microsoft.com/office/officeart/2005/8/colors/colorful1" csCatId="colorful" phldr="1"/>
      <dgm:spPr/>
      <dgm:t>
        <a:bodyPr/>
        <a:lstStyle/>
        <a:p>
          <a:endParaRPr lang="en-IN"/>
        </a:p>
      </dgm:t>
    </dgm:pt>
    <dgm:pt modelId="{BFA246C3-9A6B-4740-84FE-6C90CDB1CA9C}">
      <dgm:prSet custT="1"/>
      <dgm:spPr/>
      <dgm:t>
        <a:bodyPr/>
        <a:lstStyle/>
        <a:p>
          <a:r>
            <a:rPr lang="en-GB" sz="2000" dirty="0">
              <a:solidFill>
                <a:srgbClr val="002060"/>
              </a:solidFill>
              <a:latin typeface="Times New Roman" panose="02020603050405020304" pitchFamily="18" charset="0"/>
              <a:cs typeface="Times New Roman" panose="02020603050405020304" pitchFamily="18" charset="0"/>
            </a:rPr>
            <a:t>Research aims at contributing to knowledge. </a:t>
          </a:r>
          <a:endParaRPr lang="en-IN" sz="2000" dirty="0">
            <a:solidFill>
              <a:srgbClr val="002060"/>
            </a:solidFill>
            <a:latin typeface="Times New Roman" panose="02020603050405020304" pitchFamily="18" charset="0"/>
            <a:cs typeface="Times New Roman" panose="02020603050405020304" pitchFamily="18" charset="0"/>
          </a:endParaRPr>
        </a:p>
      </dgm:t>
    </dgm:pt>
    <dgm:pt modelId="{D919E5B2-E985-4959-AF52-4E3E013BB7AE}" type="parTrans" cxnId="{BFD739C2-1102-43DA-99E3-90DE328B698C}">
      <dgm:prSet/>
      <dgm:spPr/>
      <dgm:t>
        <a:bodyPr/>
        <a:lstStyle/>
        <a:p>
          <a:endParaRPr lang="en-IN" sz="2800">
            <a:latin typeface="Times New Roman" panose="02020603050405020304" pitchFamily="18" charset="0"/>
            <a:cs typeface="Times New Roman" panose="02020603050405020304" pitchFamily="18" charset="0"/>
          </a:endParaRPr>
        </a:p>
      </dgm:t>
    </dgm:pt>
    <dgm:pt modelId="{14B56D09-482D-49A1-8889-163A126A16D5}" type="sibTrans" cxnId="{BFD739C2-1102-43DA-99E3-90DE328B698C}">
      <dgm:prSet/>
      <dgm:spPr/>
      <dgm:t>
        <a:bodyPr/>
        <a:lstStyle/>
        <a:p>
          <a:endParaRPr lang="en-IN" sz="2800">
            <a:latin typeface="Times New Roman" panose="02020603050405020304" pitchFamily="18" charset="0"/>
            <a:cs typeface="Times New Roman" panose="02020603050405020304" pitchFamily="18" charset="0"/>
          </a:endParaRPr>
        </a:p>
      </dgm:t>
    </dgm:pt>
    <dgm:pt modelId="{29CD55FF-9BC4-468C-B36A-8D66B4DEEEBB}">
      <dgm:prSet custT="1"/>
      <dgm:spPr/>
      <dgm:t>
        <a:bodyPr/>
        <a:lstStyle/>
        <a:p>
          <a:r>
            <a:rPr lang="en-GB" sz="2000" dirty="0">
              <a:solidFill>
                <a:srgbClr val="002060"/>
              </a:solidFill>
              <a:latin typeface="Times New Roman" panose="02020603050405020304" pitchFamily="18" charset="0"/>
              <a:cs typeface="Times New Roman" panose="02020603050405020304" pitchFamily="18" charset="0"/>
            </a:rPr>
            <a:t>Research questions should be relevant to the world we live in and should be answered with appropriate time and resources. </a:t>
          </a:r>
          <a:endParaRPr lang="en-IN" sz="2000" dirty="0">
            <a:solidFill>
              <a:srgbClr val="002060"/>
            </a:solidFill>
            <a:latin typeface="Times New Roman" panose="02020603050405020304" pitchFamily="18" charset="0"/>
            <a:cs typeface="Times New Roman" panose="02020603050405020304" pitchFamily="18" charset="0"/>
          </a:endParaRPr>
        </a:p>
      </dgm:t>
    </dgm:pt>
    <dgm:pt modelId="{EB7E161C-0E8F-4DC5-8E24-9ADED76DB0E3}" type="parTrans" cxnId="{D505497C-BA80-4268-9133-CE31982340BB}">
      <dgm:prSet/>
      <dgm:spPr/>
      <dgm:t>
        <a:bodyPr/>
        <a:lstStyle/>
        <a:p>
          <a:endParaRPr lang="en-IN" sz="2800">
            <a:latin typeface="Times New Roman" panose="02020603050405020304" pitchFamily="18" charset="0"/>
            <a:cs typeface="Times New Roman" panose="02020603050405020304" pitchFamily="18" charset="0"/>
          </a:endParaRPr>
        </a:p>
      </dgm:t>
    </dgm:pt>
    <dgm:pt modelId="{8FFD650B-13E5-4120-9BF6-E878D9647CBE}" type="sibTrans" cxnId="{D505497C-BA80-4268-9133-CE31982340BB}">
      <dgm:prSet/>
      <dgm:spPr/>
      <dgm:t>
        <a:bodyPr/>
        <a:lstStyle/>
        <a:p>
          <a:endParaRPr lang="en-IN" sz="2800">
            <a:latin typeface="Times New Roman" panose="02020603050405020304" pitchFamily="18" charset="0"/>
            <a:cs typeface="Times New Roman" panose="02020603050405020304" pitchFamily="18" charset="0"/>
          </a:endParaRPr>
        </a:p>
      </dgm:t>
    </dgm:pt>
    <dgm:pt modelId="{BEF8995A-BD61-4A28-8D6D-536F86F4A50D}">
      <dgm:prSet custT="1"/>
      <dgm:spPr/>
      <dgm:t>
        <a:bodyPr/>
        <a:lstStyle/>
        <a:p>
          <a:r>
            <a:rPr lang="en-GB" sz="2000" dirty="0">
              <a:solidFill>
                <a:srgbClr val="002060"/>
              </a:solidFill>
              <a:latin typeface="Times New Roman" panose="02020603050405020304" pitchFamily="18" charset="0"/>
              <a:cs typeface="Times New Roman" panose="02020603050405020304" pitchFamily="18" charset="0"/>
            </a:rPr>
            <a:t>The investigation must be systematic and precise. </a:t>
          </a:r>
          <a:endParaRPr lang="en-IN" sz="2000" dirty="0">
            <a:solidFill>
              <a:srgbClr val="002060"/>
            </a:solidFill>
            <a:latin typeface="Times New Roman" panose="02020603050405020304" pitchFamily="18" charset="0"/>
            <a:cs typeface="Times New Roman" panose="02020603050405020304" pitchFamily="18" charset="0"/>
          </a:endParaRPr>
        </a:p>
      </dgm:t>
    </dgm:pt>
    <dgm:pt modelId="{23E80224-F71A-4996-AA85-D603C7111776}" type="parTrans" cxnId="{9B079CF6-94D9-45CC-B87F-BC7123180D36}">
      <dgm:prSet/>
      <dgm:spPr/>
      <dgm:t>
        <a:bodyPr/>
        <a:lstStyle/>
        <a:p>
          <a:endParaRPr lang="en-IN" sz="2800">
            <a:latin typeface="Times New Roman" panose="02020603050405020304" pitchFamily="18" charset="0"/>
            <a:cs typeface="Times New Roman" panose="02020603050405020304" pitchFamily="18" charset="0"/>
          </a:endParaRPr>
        </a:p>
      </dgm:t>
    </dgm:pt>
    <dgm:pt modelId="{E28CC2F9-21BF-4858-85A3-783B0EDEB99D}" type="sibTrans" cxnId="{9B079CF6-94D9-45CC-B87F-BC7123180D36}">
      <dgm:prSet/>
      <dgm:spPr/>
      <dgm:t>
        <a:bodyPr/>
        <a:lstStyle/>
        <a:p>
          <a:endParaRPr lang="en-IN" sz="2800">
            <a:latin typeface="Times New Roman" panose="02020603050405020304" pitchFamily="18" charset="0"/>
            <a:cs typeface="Times New Roman" panose="02020603050405020304" pitchFamily="18" charset="0"/>
          </a:endParaRPr>
        </a:p>
      </dgm:t>
    </dgm:pt>
    <dgm:pt modelId="{2AFEBBAB-09BE-4730-8253-3D53B77B4620}">
      <dgm:prSet custT="1"/>
      <dgm:spPr/>
      <dgm:t>
        <a:bodyPr/>
        <a:lstStyle/>
        <a:p>
          <a:r>
            <a:rPr lang="en-GB" sz="2000" dirty="0">
              <a:solidFill>
                <a:srgbClr val="002060"/>
              </a:solidFill>
              <a:latin typeface="Times New Roman" panose="02020603050405020304" pitchFamily="18" charset="0"/>
              <a:cs typeface="Times New Roman" panose="02020603050405020304" pitchFamily="18" charset="0"/>
            </a:rPr>
            <a:t>The purpose of research is to understand something or solve a problem. </a:t>
          </a:r>
          <a:endParaRPr lang="en-IN" sz="2000" dirty="0">
            <a:solidFill>
              <a:srgbClr val="002060"/>
            </a:solidFill>
            <a:latin typeface="Times New Roman" panose="02020603050405020304" pitchFamily="18" charset="0"/>
            <a:cs typeface="Times New Roman" panose="02020603050405020304" pitchFamily="18" charset="0"/>
          </a:endParaRPr>
        </a:p>
      </dgm:t>
    </dgm:pt>
    <dgm:pt modelId="{FDEFC007-0BF3-4976-88EE-86D5FE2ED21A}" type="parTrans" cxnId="{8A8BC7B2-6EA7-4A3C-97C6-662FEBDBB96A}">
      <dgm:prSet/>
      <dgm:spPr/>
      <dgm:t>
        <a:bodyPr/>
        <a:lstStyle/>
        <a:p>
          <a:endParaRPr lang="en-IN" sz="2800">
            <a:latin typeface="Times New Roman" panose="02020603050405020304" pitchFamily="18" charset="0"/>
            <a:cs typeface="Times New Roman" panose="02020603050405020304" pitchFamily="18" charset="0"/>
          </a:endParaRPr>
        </a:p>
      </dgm:t>
    </dgm:pt>
    <dgm:pt modelId="{5C6B0765-072D-4F1A-848B-244AB6DE2DD9}" type="sibTrans" cxnId="{8A8BC7B2-6EA7-4A3C-97C6-662FEBDBB96A}">
      <dgm:prSet/>
      <dgm:spPr/>
      <dgm:t>
        <a:bodyPr/>
        <a:lstStyle/>
        <a:p>
          <a:endParaRPr lang="en-IN" sz="2800">
            <a:latin typeface="Times New Roman" panose="02020603050405020304" pitchFamily="18" charset="0"/>
            <a:cs typeface="Times New Roman" panose="02020603050405020304" pitchFamily="18" charset="0"/>
          </a:endParaRPr>
        </a:p>
      </dgm:t>
    </dgm:pt>
    <dgm:pt modelId="{55D8A9A8-1684-43F3-84F2-606C7C3F2F09}">
      <dgm:prSet custT="1"/>
      <dgm:spPr/>
      <dgm:t>
        <a:bodyPr/>
        <a:lstStyle/>
        <a:p>
          <a:r>
            <a:rPr lang="en-GB" sz="2000" dirty="0">
              <a:solidFill>
                <a:srgbClr val="002060"/>
              </a:solidFill>
              <a:latin typeface="Times New Roman" panose="02020603050405020304" pitchFamily="18" charset="0"/>
              <a:cs typeface="Times New Roman" panose="02020603050405020304" pitchFamily="18" charset="0"/>
            </a:rPr>
            <a:t>Qualitative research questions change throughout the project and can be modified as needed. </a:t>
          </a:r>
          <a:endParaRPr lang="en-IN" sz="2000" dirty="0">
            <a:solidFill>
              <a:srgbClr val="002060"/>
            </a:solidFill>
            <a:latin typeface="Times New Roman" panose="02020603050405020304" pitchFamily="18" charset="0"/>
            <a:cs typeface="Times New Roman" panose="02020603050405020304" pitchFamily="18" charset="0"/>
          </a:endParaRPr>
        </a:p>
      </dgm:t>
    </dgm:pt>
    <dgm:pt modelId="{A428B906-6E01-4F73-9FD8-9C47942BF97C}" type="parTrans" cxnId="{08DE1722-D328-4102-9029-19AF80756962}">
      <dgm:prSet/>
      <dgm:spPr/>
      <dgm:t>
        <a:bodyPr/>
        <a:lstStyle/>
        <a:p>
          <a:endParaRPr lang="en-IN" sz="2800">
            <a:latin typeface="Times New Roman" panose="02020603050405020304" pitchFamily="18" charset="0"/>
            <a:cs typeface="Times New Roman" panose="02020603050405020304" pitchFamily="18" charset="0"/>
          </a:endParaRPr>
        </a:p>
      </dgm:t>
    </dgm:pt>
    <dgm:pt modelId="{95512A86-8DF2-4C1B-B934-392CDA5E1301}" type="sibTrans" cxnId="{08DE1722-D328-4102-9029-19AF80756962}">
      <dgm:prSet/>
      <dgm:spPr/>
      <dgm:t>
        <a:bodyPr/>
        <a:lstStyle/>
        <a:p>
          <a:endParaRPr lang="en-IN" sz="2800">
            <a:latin typeface="Times New Roman" panose="02020603050405020304" pitchFamily="18" charset="0"/>
            <a:cs typeface="Times New Roman" panose="02020603050405020304" pitchFamily="18" charset="0"/>
          </a:endParaRPr>
        </a:p>
      </dgm:t>
    </dgm:pt>
    <dgm:pt modelId="{84BA152E-E522-43CF-9686-A8A85F1F063A}">
      <dgm:prSet custT="1"/>
      <dgm:spPr/>
      <dgm:t>
        <a:bodyPr/>
        <a:lstStyle/>
        <a:p>
          <a:r>
            <a:rPr lang="en-GB" sz="2000" dirty="0">
              <a:solidFill>
                <a:srgbClr val="002060"/>
              </a:solidFill>
              <a:latin typeface="Times New Roman" panose="02020603050405020304" pitchFamily="18" charset="0"/>
              <a:cs typeface="Times New Roman" panose="02020603050405020304" pitchFamily="18" charset="0"/>
            </a:rPr>
            <a:t>Research should be used to create new knowledge that can be written or recorded in some way. </a:t>
          </a:r>
          <a:endParaRPr lang="en-IN" sz="2000" dirty="0">
            <a:solidFill>
              <a:srgbClr val="002060"/>
            </a:solidFill>
            <a:latin typeface="Times New Roman" panose="02020603050405020304" pitchFamily="18" charset="0"/>
            <a:cs typeface="Times New Roman" panose="02020603050405020304" pitchFamily="18" charset="0"/>
          </a:endParaRPr>
        </a:p>
      </dgm:t>
    </dgm:pt>
    <dgm:pt modelId="{49FD0799-B078-4417-AB8D-F0A73F27A041}" type="parTrans" cxnId="{F1A96773-AA4B-44BA-BC2A-8D716DD380A9}">
      <dgm:prSet/>
      <dgm:spPr/>
      <dgm:t>
        <a:bodyPr/>
        <a:lstStyle/>
        <a:p>
          <a:endParaRPr lang="en-IN" sz="2800">
            <a:latin typeface="Times New Roman" panose="02020603050405020304" pitchFamily="18" charset="0"/>
            <a:cs typeface="Times New Roman" panose="02020603050405020304" pitchFamily="18" charset="0"/>
          </a:endParaRPr>
        </a:p>
      </dgm:t>
    </dgm:pt>
    <dgm:pt modelId="{1203BB0B-6D23-4262-9E0A-34AD40C0B4A3}" type="sibTrans" cxnId="{F1A96773-AA4B-44BA-BC2A-8D716DD380A9}">
      <dgm:prSet/>
      <dgm:spPr/>
      <dgm:t>
        <a:bodyPr/>
        <a:lstStyle/>
        <a:p>
          <a:endParaRPr lang="en-IN" sz="2800">
            <a:latin typeface="Times New Roman" panose="02020603050405020304" pitchFamily="18" charset="0"/>
            <a:cs typeface="Times New Roman" panose="02020603050405020304" pitchFamily="18" charset="0"/>
          </a:endParaRPr>
        </a:p>
      </dgm:t>
    </dgm:pt>
    <dgm:pt modelId="{44C2B947-E1D6-4BC3-951E-029C64138EF7}">
      <dgm:prSet custT="1"/>
      <dgm:spPr/>
      <dgm:t>
        <a:bodyPr/>
        <a:lstStyle/>
        <a:p>
          <a:r>
            <a:rPr lang="en-GB" sz="2000" dirty="0">
              <a:solidFill>
                <a:srgbClr val="002060"/>
              </a:solidFill>
              <a:latin typeface="Times New Roman" panose="02020603050405020304" pitchFamily="18" charset="0"/>
              <a:cs typeface="Times New Roman" panose="02020603050405020304" pitchFamily="18" charset="0"/>
            </a:rPr>
            <a:t>Research is not just about following steps. It's about being able to ask new questions, look at things in a new light, and come up with new solutions. </a:t>
          </a:r>
          <a:endParaRPr lang="en-IN" sz="2000" dirty="0">
            <a:solidFill>
              <a:srgbClr val="002060"/>
            </a:solidFill>
            <a:latin typeface="Times New Roman" panose="02020603050405020304" pitchFamily="18" charset="0"/>
            <a:cs typeface="Times New Roman" panose="02020603050405020304" pitchFamily="18" charset="0"/>
          </a:endParaRPr>
        </a:p>
      </dgm:t>
    </dgm:pt>
    <dgm:pt modelId="{D1F23479-760C-4DD9-BDA4-C509D61B78EA}" type="parTrans" cxnId="{C4C33F6A-E95E-4866-AB99-0CAC5E01F93D}">
      <dgm:prSet/>
      <dgm:spPr/>
      <dgm:t>
        <a:bodyPr/>
        <a:lstStyle/>
        <a:p>
          <a:endParaRPr lang="en-IN" sz="2800">
            <a:latin typeface="Times New Roman" panose="02020603050405020304" pitchFamily="18" charset="0"/>
            <a:cs typeface="Times New Roman" panose="02020603050405020304" pitchFamily="18" charset="0"/>
          </a:endParaRPr>
        </a:p>
      </dgm:t>
    </dgm:pt>
    <dgm:pt modelId="{DB601890-F3A1-4A0F-8415-07B74D16352C}" type="sibTrans" cxnId="{C4C33F6A-E95E-4866-AB99-0CAC5E01F93D}">
      <dgm:prSet/>
      <dgm:spPr/>
      <dgm:t>
        <a:bodyPr/>
        <a:lstStyle/>
        <a:p>
          <a:endParaRPr lang="en-IN" sz="2800">
            <a:latin typeface="Times New Roman" panose="02020603050405020304" pitchFamily="18" charset="0"/>
            <a:cs typeface="Times New Roman" panose="02020603050405020304" pitchFamily="18" charset="0"/>
          </a:endParaRPr>
        </a:p>
      </dgm:t>
    </dgm:pt>
    <dgm:pt modelId="{FBCF1617-B2C7-4D7E-869B-B1C3C18E8AC7}">
      <dgm:prSet/>
      <dgm:spPr/>
      <dgm:t>
        <a:bodyPr/>
        <a:lstStyle/>
        <a:p>
          <a:endParaRPr lang="en-IN" dirty="0"/>
        </a:p>
      </dgm:t>
    </dgm:pt>
    <dgm:pt modelId="{0DD74A0F-92E8-41BA-B8C4-5C2CA381A80F}" type="parTrans" cxnId="{5D6FDC14-CDD2-494D-BA49-B7514BBA533C}">
      <dgm:prSet/>
      <dgm:spPr/>
      <dgm:t>
        <a:bodyPr/>
        <a:lstStyle/>
        <a:p>
          <a:endParaRPr lang="en-IN" sz="2800">
            <a:latin typeface="Times New Roman" panose="02020603050405020304" pitchFamily="18" charset="0"/>
            <a:cs typeface="Times New Roman" panose="02020603050405020304" pitchFamily="18" charset="0"/>
          </a:endParaRPr>
        </a:p>
      </dgm:t>
    </dgm:pt>
    <dgm:pt modelId="{A7961361-4A4F-464F-ABEB-4AD2E773F7E9}" type="sibTrans" cxnId="{5D6FDC14-CDD2-494D-BA49-B7514BBA533C}">
      <dgm:prSet/>
      <dgm:spPr/>
      <dgm:t>
        <a:bodyPr/>
        <a:lstStyle/>
        <a:p>
          <a:endParaRPr lang="en-IN" sz="2800">
            <a:latin typeface="Times New Roman" panose="02020603050405020304" pitchFamily="18" charset="0"/>
            <a:cs typeface="Times New Roman" panose="02020603050405020304" pitchFamily="18" charset="0"/>
          </a:endParaRPr>
        </a:p>
      </dgm:t>
    </dgm:pt>
    <dgm:pt modelId="{4BD881C9-BAD2-4D1D-AF09-FBDEEE42F9BB}" type="pres">
      <dgm:prSet presAssocID="{EE458BD7-9E40-4575-8901-7BB40A851004}" presName="compositeShape" presStyleCnt="0">
        <dgm:presLayoutVars>
          <dgm:chMax val="7"/>
          <dgm:dir/>
          <dgm:resizeHandles val="exact"/>
        </dgm:presLayoutVars>
      </dgm:prSet>
      <dgm:spPr/>
    </dgm:pt>
    <dgm:pt modelId="{9040E4D6-3B96-4C25-8AA0-E329D84EF67F}" type="pres">
      <dgm:prSet presAssocID="{BFA246C3-9A6B-4740-84FE-6C90CDB1CA9C}" presName="circ1" presStyleLbl="vennNode1" presStyleIdx="0" presStyleCnt="7"/>
      <dgm:spPr/>
    </dgm:pt>
    <dgm:pt modelId="{688BC328-151D-4DE0-8C80-ECCC42DD9855}" type="pres">
      <dgm:prSet presAssocID="{BFA246C3-9A6B-4740-84FE-6C90CDB1CA9C}" presName="circ1Tx" presStyleLbl="revTx" presStyleIdx="0" presStyleCnt="0" custScaleX="197375">
        <dgm:presLayoutVars>
          <dgm:chMax val="0"/>
          <dgm:chPref val="0"/>
          <dgm:bulletEnabled val="1"/>
        </dgm:presLayoutVars>
      </dgm:prSet>
      <dgm:spPr/>
    </dgm:pt>
    <dgm:pt modelId="{7A7E5955-CE81-4AF3-8A05-4DFE5C1C9E7F}" type="pres">
      <dgm:prSet presAssocID="{29CD55FF-9BC4-468C-B36A-8D66B4DEEEBB}" presName="circ2" presStyleLbl="vennNode1" presStyleIdx="1" presStyleCnt="7"/>
      <dgm:spPr/>
    </dgm:pt>
    <dgm:pt modelId="{A8CD6FDC-4FD0-4A7A-A178-A9D72D5E39B7}" type="pres">
      <dgm:prSet presAssocID="{29CD55FF-9BC4-468C-B36A-8D66B4DEEEBB}" presName="circ2Tx" presStyleLbl="revTx" presStyleIdx="0" presStyleCnt="0" custScaleX="197375">
        <dgm:presLayoutVars>
          <dgm:chMax val="0"/>
          <dgm:chPref val="0"/>
          <dgm:bulletEnabled val="1"/>
        </dgm:presLayoutVars>
      </dgm:prSet>
      <dgm:spPr/>
    </dgm:pt>
    <dgm:pt modelId="{6ABEA73B-E398-4154-8600-CC9DA99BBCE6}" type="pres">
      <dgm:prSet presAssocID="{BEF8995A-BD61-4A28-8D6D-536F86F4A50D}" presName="circ3" presStyleLbl="vennNode1" presStyleIdx="2" presStyleCnt="7"/>
      <dgm:spPr/>
    </dgm:pt>
    <dgm:pt modelId="{307B99F4-5F34-40C6-B5F0-2EE83BE3AF90}" type="pres">
      <dgm:prSet presAssocID="{BEF8995A-BD61-4A28-8D6D-536F86F4A50D}" presName="circ3Tx" presStyleLbl="revTx" presStyleIdx="0" presStyleCnt="0" custScaleX="197375">
        <dgm:presLayoutVars>
          <dgm:chMax val="0"/>
          <dgm:chPref val="0"/>
          <dgm:bulletEnabled val="1"/>
        </dgm:presLayoutVars>
      </dgm:prSet>
      <dgm:spPr/>
    </dgm:pt>
    <dgm:pt modelId="{8B204E1E-CCE7-4C5A-B9E2-D4FBF2C7F5A9}" type="pres">
      <dgm:prSet presAssocID="{2AFEBBAB-09BE-4730-8253-3D53B77B4620}" presName="circ4" presStyleLbl="vennNode1" presStyleIdx="3" presStyleCnt="7"/>
      <dgm:spPr/>
    </dgm:pt>
    <dgm:pt modelId="{96932109-DCEF-48D7-B853-9419731EE091}" type="pres">
      <dgm:prSet presAssocID="{2AFEBBAB-09BE-4730-8253-3D53B77B4620}" presName="circ4Tx" presStyleLbl="revTx" presStyleIdx="0" presStyleCnt="0" custScaleX="197375">
        <dgm:presLayoutVars>
          <dgm:chMax val="0"/>
          <dgm:chPref val="0"/>
          <dgm:bulletEnabled val="1"/>
        </dgm:presLayoutVars>
      </dgm:prSet>
      <dgm:spPr/>
    </dgm:pt>
    <dgm:pt modelId="{C5058541-E2F4-445B-BD1F-6B1DC29D8613}" type="pres">
      <dgm:prSet presAssocID="{55D8A9A8-1684-43F3-84F2-606C7C3F2F09}" presName="circ5" presStyleLbl="vennNode1" presStyleIdx="4" presStyleCnt="7"/>
      <dgm:spPr/>
    </dgm:pt>
    <dgm:pt modelId="{2887ABD1-47B3-42EC-9101-E58124727AAA}" type="pres">
      <dgm:prSet presAssocID="{55D8A9A8-1684-43F3-84F2-606C7C3F2F09}" presName="circ5Tx" presStyleLbl="revTx" presStyleIdx="0" presStyleCnt="0" custScaleX="197375">
        <dgm:presLayoutVars>
          <dgm:chMax val="0"/>
          <dgm:chPref val="0"/>
          <dgm:bulletEnabled val="1"/>
        </dgm:presLayoutVars>
      </dgm:prSet>
      <dgm:spPr/>
    </dgm:pt>
    <dgm:pt modelId="{66DA25AE-F88F-4EC4-AF05-82CA62FD6D8D}" type="pres">
      <dgm:prSet presAssocID="{84BA152E-E522-43CF-9686-A8A85F1F063A}" presName="circ6" presStyleLbl="vennNode1" presStyleIdx="5" presStyleCnt="7"/>
      <dgm:spPr/>
    </dgm:pt>
    <dgm:pt modelId="{5402D43B-77E3-42FE-9831-9636A7FAD7A1}" type="pres">
      <dgm:prSet presAssocID="{84BA152E-E522-43CF-9686-A8A85F1F063A}" presName="circ6Tx" presStyleLbl="revTx" presStyleIdx="0" presStyleCnt="0" custScaleX="197375" custLinFactNeighborX="-20787" custLinFactNeighborY="-2139">
        <dgm:presLayoutVars>
          <dgm:chMax val="0"/>
          <dgm:chPref val="0"/>
          <dgm:bulletEnabled val="1"/>
        </dgm:presLayoutVars>
      </dgm:prSet>
      <dgm:spPr/>
    </dgm:pt>
    <dgm:pt modelId="{339BA546-53A4-44FD-8B64-059CF8239B06}" type="pres">
      <dgm:prSet presAssocID="{44C2B947-E1D6-4BC3-951E-029C64138EF7}" presName="circ7" presStyleLbl="vennNode1" presStyleIdx="6" presStyleCnt="7"/>
      <dgm:spPr/>
    </dgm:pt>
    <dgm:pt modelId="{C0AEE1D5-7C1E-4606-ADF2-83FBAD26A167}" type="pres">
      <dgm:prSet presAssocID="{44C2B947-E1D6-4BC3-951E-029C64138EF7}" presName="circ7Tx" presStyleLbl="revTx" presStyleIdx="0" presStyleCnt="0" custScaleX="197375">
        <dgm:presLayoutVars>
          <dgm:chMax val="0"/>
          <dgm:chPref val="0"/>
          <dgm:bulletEnabled val="1"/>
        </dgm:presLayoutVars>
      </dgm:prSet>
      <dgm:spPr/>
    </dgm:pt>
  </dgm:ptLst>
  <dgm:cxnLst>
    <dgm:cxn modelId="{5D6FDC14-CDD2-494D-BA49-B7514BBA533C}" srcId="{EE458BD7-9E40-4575-8901-7BB40A851004}" destId="{FBCF1617-B2C7-4D7E-869B-B1C3C18E8AC7}" srcOrd="7" destOrd="0" parTransId="{0DD74A0F-92E8-41BA-B8C4-5C2CA381A80F}" sibTransId="{A7961361-4A4F-464F-ABEB-4AD2E773F7E9}"/>
    <dgm:cxn modelId="{E3AE8B1A-A0CB-4FE6-BE3C-EB5B4C32684D}" type="presOf" srcId="{84BA152E-E522-43CF-9686-A8A85F1F063A}" destId="{5402D43B-77E3-42FE-9831-9636A7FAD7A1}" srcOrd="0" destOrd="0" presId="urn:microsoft.com/office/officeart/2005/8/layout/venn1"/>
    <dgm:cxn modelId="{08DE1722-D328-4102-9029-19AF80756962}" srcId="{EE458BD7-9E40-4575-8901-7BB40A851004}" destId="{55D8A9A8-1684-43F3-84F2-606C7C3F2F09}" srcOrd="4" destOrd="0" parTransId="{A428B906-6E01-4F73-9FD8-9C47942BF97C}" sibTransId="{95512A86-8DF2-4C1B-B934-392CDA5E1301}"/>
    <dgm:cxn modelId="{7BBC4A40-A785-4C47-9EFF-28D83C49A4E8}" type="presOf" srcId="{BFA246C3-9A6B-4740-84FE-6C90CDB1CA9C}" destId="{688BC328-151D-4DE0-8C80-ECCC42DD9855}" srcOrd="0" destOrd="0" presId="urn:microsoft.com/office/officeart/2005/8/layout/venn1"/>
    <dgm:cxn modelId="{119B0A61-07FB-4611-B3A7-97969685B11C}" type="presOf" srcId="{29CD55FF-9BC4-468C-B36A-8D66B4DEEEBB}" destId="{A8CD6FDC-4FD0-4A7A-A178-A9D72D5E39B7}" srcOrd="0" destOrd="0" presId="urn:microsoft.com/office/officeart/2005/8/layout/venn1"/>
    <dgm:cxn modelId="{C4C33F6A-E95E-4866-AB99-0CAC5E01F93D}" srcId="{EE458BD7-9E40-4575-8901-7BB40A851004}" destId="{44C2B947-E1D6-4BC3-951E-029C64138EF7}" srcOrd="6" destOrd="0" parTransId="{D1F23479-760C-4DD9-BDA4-C509D61B78EA}" sibTransId="{DB601890-F3A1-4A0F-8415-07B74D16352C}"/>
    <dgm:cxn modelId="{DFD37C6E-17AA-4B86-9BAB-98922B8B6224}" type="presOf" srcId="{EE458BD7-9E40-4575-8901-7BB40A851004}" destId="{4BD881C9-BAD2-4D1D-AF09-FBDEEE42F9BB}" srcOrd="0" destOrd="0" presId="urn:microsoft.com/office/officeart/2005/8/layout/venn1"/>
    <dgm:cxn modelId="{F1A96773-AA4B-44BA-BC2A-8D716DD380A9}" srcId="{EE458BD7-9E40-4575-8901-7BB40A851004}" destId="{84BA152E-E522-43CF-9686-A8A85F1F063A}" srcOrd="5" destOrd="0" parTransId="{49FD0799-B078-4417-AB8D-F0A73F27A041}" sibTransId="{1203BB0B-6D23-4262-9E0A-34AD40C0B4A3}"/>
    <dgm:cxn modelId="{6F32C556-FF7A-4A72-9C1C-F3E2D723D058}" type="presOf" srcId="{BEF8995A-BD61-4A28-8D6D-536F86F4A50D}" destId="{307B99F4-5F34-40C6-B5F0-2EE83BE3AF90}" srcOrd="0" destOrd="0" presId="urn:microsoft.com/office/officeart/2005/8/layout/venn1"/>
    <dgm:cxn modelId="{D505497C-BA80-4268-9133-CE31982340BB}" srcId="{EE458BD7-9E40-4575-8901-7BB40A851004}" destId="{29CD55FF-9BC4-468C-B36A-8D66B4DEEEBB}" srcOrd="1" destOrd="0" parTransId="{EB7E161C-0E8F-4DC5-8E24-9ADED76DB0E3}" sibTransId="{8FFD650B-13E5-4120-9BF6-E878D9647CBE}"/>
    <dgm:cxn modelId="{CA47F97E-D508-46C7-A687-8B94D647771B}" type="presOf" srcId="{44C2B947-E1D6-4BC3-951E-029C64138EF7}" destId="{C0AEE1D5-7C1E-4606-ADF2-83FBAD26A167}" srcOrd="0" destOrd="0" presId="urn:microsoft.com/office/officeart/2005/8/layout/venn1"/>
    <dgm:cxn modelId="{41D01190-E286-4698-BD1F-A277002049BB}" type="presOf" srcId="{2AFEBBAB-09BE-4730-8253-3D53B77B4620}" destId="{96932109-DCEF-48D7-B853-9419731EE091}" srcOrd="0" destOrd="0" presId="urn:microsoft.com/office/officeart/2005/8/layout/venn1"/>
    <dgm:cxn modelId="{8A8BC7B2-6EA7-4A3C-97C6-662FEBDBB96A}" srcId="{EE458BD7-9E40-4575-8901-7BB40A851004}" destId="{2AFEBBAB-09BE-4730-8253-3D53B77B4620}" srcOrd="3" destOrd="0" parTransId="{FDEFC007-0BF3-4976-88EE-86D5FE2ED21A}" sibTransId="{5C6B0765-072D-4F1A-848B-244AB6DE2DD9}"/>
    <dgm:cxn modelId="{BFD739C2-1102-43DA-99E3-90DE328B698C}" srcId="{EE458BD7-9E40-4575-8901-7BB40A851004}" destId="{BFA246C3-9A6B-4740-84FE-6C90CDB1CA9C}" srcOrd="0" destOrd="0" parTransId="{D919E5B2-E985-4959-AF52-4E3E013BB7AE}" sibTransId="{14B56D09-482D-49A1-8889-163A126A16D5}"/>
    <dgm:cxn modelId="{3444BFD1-E66B-48EF-938B-2EF241DED783}" type="presOf" srcId="{55D8A9A8-1684-43F3-84F2-606C7C3F2F09}" destId="{2887ABD1-47B3-42EC-9101-E58124727AAA}" srcOrd="0" destOrd="0" presId="urn:microsoft.com/office/officeart/2005/8/layout/venn1"/>
    <dgm:cxn modelId="{9B079CF6-94D9-45CC-B87F-BC7123180D36}" srcId="{EE458BD7-9E40-4575-8901-7BB40A851004}" destId="{BEF8995A-BD61-4A28-8D6D-536F86F4A50D}" srcOrd="2" destOrd="0" parTransId="{23E80224-F71A-4996-AA85-D603C7111776}" sibTransId="{E28CC2F9-21BF-4858-85A3-783B0EDEB99D}"/>
    <dgm:cxn modelId="{F1C42B4C-0B5B-4ECD-B728-86E67C7828E4}" type="presParOf" srcId="{4BD881C9-BAD2-4D1D-AF09-FBDEEE42F9BB}" destId="{9040E4D6-3B96-4C25-8AA0-E329D84EF67F}" srcOrd="0" destOrd="0" presId="urn:microsoft.com/office/officeart/2005/8/layout/venn1"/>
    <dgm:cxn modelId="{A9506D76-1520-41F5-9E66-339CF9E9E984}" type="presParOf" srcId="{4BD881C9-BAD2-4D1D-AF09-FBDEEE42F9BB}" destId="{688BC328-151D-4DE0-8C80-ECCC42DD9855}" srcOrd="1" destOrd="0" presId="urn:microsoft.com/office/officeart/2005/8/layout/venn1"/>
    <dgm:cxn modelId="{54CA28EA-10C6-4A41-8915-F704EDFF152C}" type="presParOf" srcId="{4BD881C9-BAD2-4D1D-AF09-FBDEEE42F9BB}" destId="{7A7E5955-CE81-4AF3-8A05-4DFE5C1C9E7F}" srcOrd="2" destOrd="0" presId="urn:microsoft.com/office/officeart/2005/8/layout/venn1"/>
    <dgm:cxn modelId="{8F5E727B-EC43-4C64-98B9-1F2E2CB88443}" type="presParOf" srcId="{4BD881C9-BAD2-4D1D-AF09-FBDEEE42F9BB}" destId="{A8CD6FDC-4FD0-4A7A-A178-A9D72D5E39B7}" srcOrd="3" destOrd="0" presId="urn:microsoft.com/office/officeart/2005/8/layout/venn1"/>
    <dgm:cxn modelId="{2EB1B307-0242-48B0-B11D-85253FA57429}" type="presParOf" srcId="{4BD881C9-BAD2-4D1D-AF09-FBDEEE42F9BB}" destId="{6ABEA73B-E398-4154-8600-CC9DA99BBCE6}" srcOrd="4" destOrd="0" presId="urn:microsoft.com/office/officeart/2005/8/layout/venn1"/>
    <dgm:cxn modelId="{F88B1359-F454-4B36-8659-3DFE77FAD1B7}" type="presParOf" srcId="{4BD881C9-BAD2-4D1D-AF09-FBDEEE42F9BB}" destId="{307B99F4-5F34-40C6-B5F0-2EE83BE3AF90}" srcOrd="5" destOrd="0" presId="urn:microsoft.com/office/officeart/2005/8/layout/venn1"/>
    <dgm:cxn modelId="{F1AF602D-55EC-472C-95CC-6566D3F026BE}" type="presParOf" srcId="{4BD881C9-BAD2-4D1D-AF09-FBDEEE42F9BB}" destId="{8B204E1E-CCE7-4C5A-B9E2-D4FBF2C7F5A9}" srcOrd="6" destOrd="0" presId="urn:microsoft.com/office/officeart/2005/8/layout/venn1"/>
    <dgm:cxn modelId="{872DE1CF-BE96-439A-9274-6B9F92919F70}" type="presParOf" srcId="{4BD881C9-BAD2-4D1D-AF09-FBDEEE42F9BB}" destId="{96932109-DCEF-48D7-B853-9419731EE091}" srcOrd="7" destOrd="0" presId="urn:microsoft.com/office/officeart/2005/8/layout/venn1"/>
    <dgm:cxn modelId="{6C6DA0AC-9D72-4625-9390-53BD204D8AC7}" type="presParOf" srcId="{4BD881C9-BAD2-4D1D-AF09-FBDEEE42F9BB}" destId="{C5058541-E2F4-445B-BD1F-6B1DC29D8613}" srcOrd="8" destOrd="0" presId="urn:microsoft.com/office/officeart/2005/8/layout/venn1"/>
    <dgm:cxn modelId="{1CAADDE5-C77C-4229-AAE6-A02876E0564B}" type="presParOf" srcId="{4BD881C9-BAD2-4D1D-AF09-FBDEEE42F9BB}" destId="{2887ABD1-47B3-42EC-9101-E58124727AAA}" srcOrd="9" destOrd="0" presId="urn:microsoft.com/office/officeart/2005/8/layout/venn1"/>
    <dgm:cxn modelId="{7CD0A7F8-E38E-4BD0-9E28-5C3D34099AD9}" type="presParOf" srcId="{4BD881C9-BAD2-4D1D-AF09-FBDEEE42F9BB}" destId="{66DA25AE-F88F-4EC4-AF05-82CA62FD6D8D}" srcOrd="10" destOrd="0" presId="urn:microsoft.com/office/officeart/2005/8/layout/venn1"/>
    <dgm:cxn modelId="{BC17A90C-233C-4B7A-B3A4-0C31BEEA6672}" type="presParOf" srcId="{4BD881C9-BAD2-4D1D-AF09-FBDEEE42F9BB}" destId="{5402D43B-77E3-42FE-9831-9636A7FAD7A1}" srcOrd="11" destOrd="0" presId="urn:microsoft.com/office/officeart/2005/8/layout/venn1"/>
    <dgm:cxn modelId="{59FB7EA2-F32E-4853-A8A9-020474BBE3C3}" type="presParOf" srcId="{4BD881C9-BAD2-4D1D-AF09-FBDEEE42F9BB}" destId="{339BA546-53A4-44FD-8B64-059CF8239B06}" srcOrd="12" destOrd="0" presId="urn:microsoft.com/office/officeart/2005/8/layout/venn1"/>
    <dgm:cxn modelId="{6FDF8929-A1CF-4CAF-A619-72093CCA2D58}" type="presParOf" srcId="{4BD881C9-BAD2-4D1D-AF09-FBDEEE42F9BB}" destId="{C0AEE1D5-7C1E-4606-ADF2-83FBAD26A167}"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56FDC7-9A72-4627-8BD0-DAF125709A06}" type="doc">
      <dgm:prSet loTypeId="urn:microsoft.com/office/officeart/2005/8/layout/matrix3" loCatId="matrix" qsTypeId="urn:microsoft.com/office/officeart/2005/8/quickstyle/simple1" qsCatId="simple" csTypeId="urn:microsoft.com/office/officeart/2005/8/colors/colorful2" csCatId="colorful" phldr="1"/>
      <dgm:spPr/>
      <dgm:t>
        <a:bodyPr/>
        <a:lstStyle/>
        <a:p>
          <a:endParaRPr lang="en-IN"/>
        </a:p>
      </dgm:t>
    </dgm:pt>
    <dgm:pt modelId="{A2520243-3DB3-4FBD-A2D5-2FE7F5EEF0C4}">
      <dgm:prSet/>
      <dgm:spPr/>
      <dgm:t>
        <a:bodyPr/>
        <a:lstStyle/>
        <a:p>
          <a:pPr algn="ctr"/>
          <a:r>
            <a:rPr lang="en-GB" b="1" i="0" dirty="0">
              <a:latin typeface="Times New Roman" panose="02020603050405020304" pitchFamily="18" charset="0"/>
              <a:cs typeface="Times New Roman" panose="02020603050405020304" pitchFamily="18" charset="0"/>
            </a:rPr>
            <a:t>(</a:t>
          </a:r>
          <a:r>
            <a:rPr lang="en-GB" b="1" i="0" dirty="0" err="1">
              <a:latin typeface="Times New Roman" panose="02020603050405020304" pitchFamily="18" charset="0"/>
              <a:cs typeface="Times New Roman" panose="02020603050405020304" pitchFamily="18" charset="0"/>
            </a:rPr>
            <a:t>i</a:t>
          </a:r>
          <a:r>
            <a:rPr lang="en-GB" b="1" i="0" dirty="0">
              <a:latin typeface="Times New Roman" panose="02020603050405020304" pitchFamily="18" charset="0"/>
              <a:cs typeface="Times New Roman" panose="02020603050405020304" pitchFamily="18" charset="0"/>
            </a:rPr>
            <a:t>) Intrinsic Motivations</a:t>
          </a:r>
          <a:endParaRPr lang="en-IN" dirty="0">
            <a:latin typeface="Times New Roman" panose="02020603050405020304" pitchFamily="18" charset="0"/>
            <a:cs typeface="Times New Roman" panose="02020603050405020304" pitchFamily="18" charset="0"/>
          </a:endParaRPr>
        </a:p>
      </dgm:t>
    </dgm:pt>
    <dgm:pt modelId="{3A9625F3-1BD5-49CA-823D-0D28FC04955E}" type="parTrans" cxnId="{F2D2B333-C589-4392-A541-8576CD742162}">
      <dgm:prSet/>
      <dgm:spPr/>
      <dgm:t>
        <a:bodyPr/>
        <a:lstStyle/>
        <a:p>
          <a:pPr algn="ctr"/>
          <a:endParaRPr lang="en-IN">
            <a:latin typeface="Times New Roman" panose="02020603050405020304" pitchFamily="18" charset="0"/>
            <a:cs typeface="Times New Roman" panose="02020603050405020304" pitchFamily="18" charset="0"/>
          </a:endParaRPr>
        </a:p>
      </dgm:t>
    </dgm:pt>
    <dgm:pt modelId="{6C34170A-4EA0-4ECC-ADF3-77473B443277}" type="sibTrans" cxnId="{F2D2B333-C589-4392-A541-8576CD742162}">
      <dgm:prSet/>
      <dgm:spPr/>
      <dgm:t>
        <a:bodyPr/>
        <a:lstStyle/>
        <a:p>
          <a:pPr algn="ctr"/>
          <a:endParaRPr lang="en-IN">
            <a:latin typeface="Times New Roman" panose="02020603050405020304" pitchFamily="18" charset="0"/>
            <a:cs typeface="Times New Roman" panose="02020603050405020304" pitchFamily="18" charset="0"/>
          </a:endParaRPr>
        </a:p>
      </dgm:t>
    </dgm:pt>
    <dgm:pt modelId="{2D605544-9A6B-4564-83D4-6B2E73188750}">
      <dgm:prSet/>
      <dgm:spPr/>
      <dgm:t>
        <a:bodyPr/>
        <a:lstStyle/>
        <a:p>
          <a:pPr algn="ctr"/>
          <a:r>
            <a:rPr lang="en-GB" b="1" i="0" dirty="0">
              <a:latin typeface="Times New Roman" panose="02020603050405020304" pitchFamily="18" charset="0"/>
              <a:cs typeface="Times New Roman" panose="02020603050405020304" pitchFamily="18" charset="0"/>
            </a:rPr>
            <a:t>(ii) Extrinsic Motivating Factors</a:t>
          </a:r>
          <a:endParaRPr lang="en-IN" dirty="0">
            <a:latin typeface="Times New Roman" panose="02020603050405020304" pitchFamily="18" charset="0"/>
            <a:cs typeface="Times New Roman" panose="02020603050405020304" pitchFamily="18" charset="0"/>
          </a:endParaRPr>
        </a:p>
      </dgm:t>
    </dgm:pt>
    <dgm:pt modelId="{A746290A-3290-4E0B-90D0-CF5535D14FC8}" type="parTrans" cxnId="{5EAA37AF-C536-4854-9E05-6B4629FCFE56}">
      <dgm:prSet/>
      <dgm:spPr/>
      <dgm:t>
        <a:bodyPr/>
        <a:lstStyle/>
        <a:p>
          <a:pPr algn="ctr"/>
          <a:endParaRPr lang="en-IN">
            <a:latin typeface="Times New Roman" panose="02020603050405020304" pitchFamily="18" charset="0"/>
            <a:cs typeface="Times New Roman" panose="02020603050405020304" pitchFamily="18" charset="0"/>
          </a:endParaRPr>
        </a:p>
      </dgm:t>
    </dgm:pt>
    <dgm:pt modelId="{F63089AB-641D-4E98-8600-782853BD6E7F}" type="sibTrans" cxnId="{5EAA37AF-C536-4854-9E05-6B4629FCFE56}">
      <dgm:prSet/>
      <dgm:spPr/>
      <dgm:t>
        <a:bodyPr/>
        <a:lstStyle/>
        <a:p>
          <a:pPr algn="ctr"/>
          <a:endParaRPr lang="en-IN">
            <a:latin typeface="Times New Roman" panose="02020603050405020304" pitchFamily="18" charset="0"/>
            <a:cs typeface="Times New Roman" panose="02020603050405020304" pitchFamily="18" charset="0"/>
          </a:endParaRPr>
        </a:p>
      </dgm:t>
    </dgm:pt>
    <dgm:pt modelId="{71DCE3E8-5549-46E2-9C2C-C85EDBD39536}">
      <dgm:prSet/>
      <dgm:spPr/>
      <dgm:t>
        <a:bodyPr/>
        <a:lstStyle/>
        <a:p>
          <a:pPr algn="ctr"/>
          <a:r>
            <a:rPr lang="en-GB" b="1" i="0" dirty="0">
              <a:latin typeface="Times New Roman" panose="02020603050405020304" pitchFamily="18" charset="0"/>
              <a:cs typeface="Times New Roman" panose="02020603050405020304" pitchFamily="18" charset="0"/>
            </a:rPr>
            <a:t>(iii) Influences from Others</a:t>
          </a:r>
          <a:endParaRPr lang="en-IN" dirty="0">
            <a:latin typeface="Times New Roman" panose="02020603050405020304" pitchFamily="18" charset="0"/>
            <a:cs typeface="Times New Roman" panose="02020603050405020304" pitchFamily="18" charset="0"/>
          </a:endParaRPr>
        </a:p>
      </dgm:t>
    </dgm:pt>
    <dgm:pt modelId="{EF90E495-C7AA-4166-9F2D-0A363EC3910E}" type="parTrans" cxnId="{0ADDF107-569E-48A1-9E3C-854D56CC9FE3}">
      <dgm:prSet/>
      <dgm:spPr/>
      <dgm:t>
        <a:bodyPr/>
        <a:lstStyle/>
        <a:p>
          <a:pPr algn="ctr"/>
          <a:endParaRPr lang="en-IN">
            <a:latin typeface="Times New Roman" panose="02020603050405020304" pitchFamily="18" charset="0"/>
            <a:cs typeface="Times New Roman" panose="02020603050405020304" pitchFamily="18" charset="0"/>
          </a:endParaRPr>
        </a:p>
      </dgm:t>
    </dgm:pt>
    <dgm:pt modelId="{B09867F2-A256-485C-8283-45C98D8C2C07}" type="sibTrans" cxnId="{0ADDF107-569E-48A1-9E3C-854D56CC9FE3}">
      <dgm:prSet/>
      <dgm:spPr/>
      <dgm:t>
        <a:bodyPr/>
        <a:lstStyle/>
        <a:p>
          <a:pPr algn="ctr"/>
          <a:endParaRPr lang="en-IN">
            <a:latin typeface="Times New Roman" panose="02020603050405020304" pitchFamily="18" charset="0"/>
            <a:cs typeface="Times New Roman" panose="02020603050405020304" pitchFamily="18" charset="0"/>
          </a:endParaRPr>
        </a:p>
      </dgm:t>
    </dgm:pt>
    <dgm:pt modelId="{18B8171A-C934-4F82-AF3F-7D28F78B7222}">
      <dgm:prSet/>
      <dgm:spPr/>
      <dgm:t>
        <a:bodyPr/>
        <a:lstStyle/>
        <a:p>
          <a:pPr algn="ctr"/>
          <a:r>
            <a:rPr lang="en-GB" b="1" i="0" dirty="0">
              <a:latin typeface="Times New Roman" panose="02020603050405020304" pitchFamily="18" charset="0"/>
              <a:cs typeface="Times New Roman" panose="02020603050405020304" pitchFamily="18" charset="0"/>
            </a:rPr>
            <a:t>(iv) Personal Motivation</a:t>
          </a:r>
          <a:endParaRPr lang="en-IN" dirty="0">
            <a:latin typeface="Times New Roman" panose="02020603050405020304" pitchFamily="18" charset="0"/>
            <a:cs typeface="Times New Roman" panose="02020603050405020304" pitchFamily="18" charset="0"/>
          </a:endParaRPr>
        </a:p>
      </dgm:t>
    </dgm:pt>
    <dgm:pt modelId="{36AC4F00-A1ED-4BBE-AA94-5367C3DFC762}" type="parTrans" cxnId="{BAFEFB23-7950-4F6E-9F1A-0986C31C8DA7}">
      <dgm:prSet/>
      <dgm:spPr/>
      <dgm:t>
        <a:bodyPr/>
        <a:lstStyle/>
        <a:p>
          <a:pPr algn="ctr"/>
          <a:endParaRPr lang="en-IN">
            <a:latin typeface="Times New Roman" panose="02020603050405020304" pitchFamily="18" charset="0"/>
            <a:cs typeface="Times New Roman" panose="02020603050405020304" pitchFamily="18" charset="0"/>
          </a:endParaRPr>
        </a:p>
      </dgm:t>
    </dgm:pt>
    <dgm:pt modelId="{B96F1CCC-C239-40E2-8F08-23A1017161EF}" type="sibTrans" cxnId="{BAFEFB23-7950-4F6E-9F1A-0986C31C8DA7}">
      <dgm:prSet/>
      <dgm:spPr/>
      <dgm:t>
        <a:bodyPr/>
        <a:lstStyle/>
        <a:p>
          <a:pPr algn="ctr"/>
          <a:endParaRPr lang="en-IN">
            <a:latin typeface="Times New Roman" panose="02020603050405020304" pitchFamily="18" charset="0"/>
            <a:cs typeface="Times New Roman" panose="02020603050405020304" pitchFamily="18" charset="0"/>
          </a:endParaRPr>
        </a:p>
      </dgm:t>
    </dgm:pt>
    <dgm:pt modelId="{186856C8-AF3D-4A78-9C79-BCF67950880B}" type="pres">
      <dgm:prSet presAssocID="{9956FDC7-9A72-4627-8BD0-DAF125709A06}" presName="matrix" presStyleCnt="0">
        <dgm:presLayoutVars>
          <dgm:chMax val="1"/>
          <dgm:dir/>
          <dgm:resizeHandles val="exact"/>
        </dgm:presLayoutVars>
      </dgm:prSet>
      <dgm:spPr/>
    </dgm:pt>
    <dgm:pt modelId="{B29CDCB5-89E3-419A-9B7E-8C26444E13B6}" type="pres">
      <dgm:prSet presAssocID="{9956FDC7-9A72-4627-8BD0-DAF125709A06}" presName="diamond" presStyleLbl="bgShp" presStyleIdx="0" presStyleCnt="1"/>
      <dgm:spPr/>
    </dgm:pt>
    <dgm:pt modelId="{B64F1CB7-86C0-456C-8AF6-2E3EA92D6EF3}" type="pres">
      <dgm:prSet presAssocID="{9956FDC7-9A72-4627-8BD0-DAF125709A06}" presName="quad1" presStyleLbl="node1" presStyleIdx="0" presStyleCnt="4">
        <dgm:presLayoutVars>
          <dgm:chMax val="0"/>
          <dgm:chPref val="0"/>
          <dgm:bulletEnabled val="1"/>
        </dgm:presLayoutVars>
      </dgm:prSet>
      <dgm:spPr/>
    </dgm:pt>
    <dgm:pt modelId="{B036D8C0-4A7B-461C-9854-1772408083B8}" type="pres">
      <dgm:prSet presAssocID="{9956FDC7-9A72-4627-8BD0-DAF125709A06}" presName="quad2" presStyleLbl="node1" presStyleIdx="1" presStyleCnt="4">
        <dgm:presLayoutVars>
          <dgm:chMax val="0"/>
          <dgm:chPref val="0"/>
          <dgm:bulletEnabled val="1"/>
        </dgm:presLayoutVars>
      </dgm:prSet>
      <dgm:spPr/>
    </dgm:pt>
    <dgm:pt modelId="{FFE3D9EC-9964-4D12-8B74-D6A92DAF06D8}" type="pres">
      <dgm:prSet presAssocID="{9956FDC7-9A72-4627-8BD0-DAF125709A06}" presName="quad3" presStyleLbl="node1" presStyleIdx="2" presStyleCnt="4">
        <dgm:presLayoutVars>
          <dgm:chMax val="0"/>
          <dgm:chPref val="0"/>
          <dgm:bulletEnabled val="1"/>
        </dgm:presLayoutVars>
      </dgm:prSet>
      <dgm:spPr/>
    </dgm:pt>
    <dgm:pt modelId="{996EAC5D-7D02-4800-B847-D8F34DEE181D}" type="pres">
      <dgm:prSet presAssocID="{9956FDC7-9A72-4627-8BD0-DAF125709A06}" presName="quad4" presStyleLbl="node1" presStyleIdx="3" presStyleCnt="4">
        <dgm:presLayoutVars>
          <dgm:chMax val="0"/>
          <dgm:chPref val="0"/>
          <dgm:bulletEnabled val="1"/>
        </dgm:presLayoutVars>
      </dgm:prSet>
      <dgm:spPr/>
    </dgm:pt>
  </dgm:ptLst>
  <dgm:cxnLst>
    <dgm:cxn modelId="{0ADDF107-569E-48A1-9E3C-854D56CC9FE3}" srcId="{9956FDC7-9A72-4627-8BD0-DAF125709A06}" destId="{71DCE3E8-5549-46E2-9C2C-C85EDBD39536}" srcOrd="2" destOrd="0" parTransId="{EF90E495-C7AA-4166-9F2D-0A363EC3910E}" sibTransId="{B09867F2-A256-485C-8283-45C98D8C2C07}"/>
    <dgm:cxn modelId="{1F01C210-CE41-4A74-923E-31E468F722E2}" type="presOf" srcId="{A2520243-3DB3-4FBD-A2D5-2FE7F5EEF0C4}" destId="{B64F1CB7-86C0-456C-8AF6-2E3EA92D6EF3}" srcOrd="0" destOrd="0" presId="urn:microsoft.com/office/officeart/2005/8/layout/matrix3"/>
    <dgm:cxn modelId="{BAFEFB23-7950-4F6E-9F1A-0986C31C8DA7}" srcId="{9956FDC7-9A72-4627-8BD0-DAF125709A06}" destId="{18B8171A-C934-4F82-AF3F-7D28F78B7222}" srcOrd="3" destOrd="0" parTransId="{36AC4F00-A1ED-4BBE-AA94-5367C3DFC762}" sibTransId="{B96F1CCC-C239-40E2-8F08-23A1017161EF}"/>
    <dgm:cxn modelId="{F2D2B333-C589-4392-A541-8576CD742162}" srcId="{9956FDC7-9A72-4627-8BD0-DAF125709A06}" destId="{A2520243-3DB3-4FBD-A2D5-2FE7F5EEF0C4}" srcOrd="0" destOrd="0" parTransId="{3A9625F3-1BD5-49CA-823D-0D28FC04955E}" sibTransId="{6C34170A-4EA0-4ECC-ADF3-77473B443277}"/>
    <dgm:cxn modelId="{095B6445-1841-4ADC-9FF2-737F78E17B1A}" type="presOf" srcId="{9956FDC7-9A72-4627-8BD0-DAF125709A06}" destId="{186856C8-AF3D-4A78-9C79-BCF67950880B}" srcOrd="0" destOrd="0" presId="urn:microsoft.com/office/officeart/2005/8/layout/matrix3"/>
    <dgm:cxn modelId="{CE1CA96A-2670-4C07-A7BA-24013A3046D4}" type="presOf" srcId="{18B8171A-C934-4F82-AF3F-7D28F78B7222}" destId="{996EAC5D-7D02-4800-B847-D8F34DEE181D}" srcOrd="0" destOrd="0" presId="urn:microsoft.com/office/officeart/2005/8/layout/matrix3"/>
    <dgm:cxn modelId="{5EAA37AF-C536-4854-9E05-6B4629FCFE56}" srcId="{9956FDC7-9A72-4627-8BD0-DAF125709A06}" destId="{2D605544-9A6B-4564-83D4-6B2E73188750}" srcOrd="1" destOrd="0" parTransId="{A746290A-3290-4E0B-90D0-CF5535D14FC8}" sibTransId="{F63089AB-641D-4E98-8600-782853BD6E7F}"/>
    <dgm:cxn modelId="{1D3A7EB5-83A5-4C18-A529-41C5A324B668}" type="presOf" srcId="{2D605544-9A6B-4564-83D4-6B2E73188750}" destId="{B036D8C0-4A7B-461C-9854-1772408083B8}" srcOrd="0" destOrd="0" presId="urn:microsoft.com/office/officeart/2005/8/layout/matrix3"/>
    <dgm:cxn modelId="{8F6FD2BF-1FF7-4C1C-9F6D-7E9C12648C4F}" type="presOf" srcId="{71DCE3E8-5549-46E2-9C2C-C85EDBD39536}" destId="{FFE3D9EC-9964-4D12-8B74-D6A92DAF06D8}" srcOrd="0" destOrd="0" presId="urn:microsoft.com/office/officeart/2005/8/layout/matrix3"/>
    <dgm:cxn modelId="{8183AC01-BF0A-42AA-BBD8-8B4236B73AAC}" type="presParOf" srcId="{186856C8-AF3D-4A78-9C79-BCF67950880B}" destId="{B29CDCB5-89E3-419A-9B7E-8C26444E13B6}" srcOrd="0" destOrd="0" presId="urn:microsoft.com/office/officeart/2005/8/layout/matrix3"/>
    <dgm:cxn modelId="{AF612EB9-D247-497D-B31B-BBA635E04048}" type="presParOf" srcId="{186856C8-AF3D-4A78-9C79-BCF67950880B}" destId="{B64F1CB7-86C0-456C-8AF6-2E3EA92D6EF3}" srcOrd="1" destOrd="0" presId="urn:microsoft.com/office/officeart/2005/8/layout/matrix3"/>
    <dgm:cxn modelId="{5E537455-36E0-4C55-B7EF-504DAE1CBB3E}" type="presParOf" srcId="{186856C8-AF3D-4A78-9C79-BCF67950880B}" destId="{B036D8C0-4A7B-461C-9854-1772408083B8}" srcOrd="2" destOrd="0" presId="urn:microsoft.com/office/officeart/2005/8/layout/matrix3"/>
    <dgm:cxn modelId="{C44505E1-9C9C-4DD2-BC65-4B59EFC46BB6}" type="presParOf" srcId="{186856C8-AF3D-4A78-9C79-BCF67950880B}" destId="{FFE3D9EC-9964-4D12-8B74-D6A92DAF06D8}" srcOrd="3" destOrd="0" presId="urn:microsoft.com/office/officeart/2005/8/layout/matrix3"/>
    <dgm:cxn modelId="{50FA76E4-BC13-4CAE-ADBC-FBBEFA662EB8}" type="presParOf" srcId="{186856C8-AF3D-4A78-9C79-BCF67950880B}" destId="{996EAC5D-7D02-4800-B847-D8F34DEE181D}"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40E4D6-3B96-4C25-8AA0-E329D84EF67F}">
      <dsp:nvSpPr>
        <dsp:cNvPr id="0" name=""/>
        <dsp:cNvSpPr/>
      </dsp:nvSpPr>
      <dsp:spPr>
        <a:xfrm>
          <a:off x="4825373" y="1227933"/>
          <a:ext cx="1573066" cy="1573259"/>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88BC328-151D-4DE0-8C80-ECCC42DD9855}">
      <dsp:nvSpPr>
        <dsp:cNvPr id="0" name=""/>
        <dsp:cNvSpPr/>
      </dsp:nvSpPr>
      <dsp:spPr>
        <a:xfrm>
          <a:off x="3833092" y="0"/>
          <a:ext cx="3557628" cy="96459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2060"/>
              </a:solidFill>
              <a:latin typeface="Times New Roman" panose="02020603050405020304" pitchFamily="18" charset="0"/>
              <a:cs typeface="Times New Roman" panose="02020603050405020304" pitchFamily="18" charset="0"/>
            </a:rPr>
            <a:t>Research aims at contributing to knowledge. </a:t>
          </a:r>
          <a:endParaRPr lang="en-IN" sz="2000" kern="1200" dirty="0">
            <a:solidFill>
              <a:srgbClr val="002060"/>
            </a:solidFill>
            <a:latin typeface="Times New Roman" panose="02020603050405020304" pitchFamily="18" charset="0"/>
            <a:cs typeface="Times New Roman" panose="02020603050405020304" pitchFamily="18" charset="0"/>
          </a:endParaRPr>
        </a:p>
      </dsp:txBody>
      <dsp:txXfrm>
        <a:off x="3833092" y="0"/>
        <a:ext cx="3557628" cy="964598"/>
      </dsp:txXfrm>
    </dsp:sp>
    <dsp:sp modelId="{7A7E5955-CE81-4AF3-8A05-4DFE5C1C9E7F}">
      <dsp:nvSpPr>
        <dsp:cNvPr id="0" name=""/>
        <dsp:cNvSpPr/>
      </dsp:nvSpPr>
      <dsp:spPr>
        <a:xfrm>
          <a:off x="5286806" y="1449790"/>
          <a:ext cx="1573066" cy="1573259"/>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8CD6FDC-4FD0-4A7A-A178-A9D72D5E39B7}">
      <dsp:nvSpPr>
        <dsp:cNvPr id="0" name=""/>
        <dsp:cNvSpPr/>
      </dsp:nvSpPr>
      <dsp:spPr>
        <a:xfrm>
          <a:off x="6224173" y="916368"/>
          <a:ext cx="3363576" cy="106105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2060"/>
              </a:solidFill>
              <a:latin typeface="Times New Roman" panose="02020603050405020304" pitchFamily="18" charset="0"/>
              <a:cs typeface="Times New Roman" panose="02020603050405020304" pitchFamily="18" charset="0"/>
            </a:rPr>
            <a:t>Research questions should be relevant to the world we live in and should be answered with appropriate time and resources. </a:t>
          </a:r>
          <a:endParaRPr lang="en-IN" sz="2000" kern="1200" dirty="0">
            <a:solidFill>
              <a:srgbClr val="002060"/>
            </a:solidFill>
            <a:latin typeface="Times New Roman" panose="02020603050405020304" pitchFamily="18" charset="0"/>
            <a:cs typeface="Times New Roman" panose="02020603050405020304" pitchFamily="18" charset="0"/>
          </a:endParaRPr>
        </a:p>
      </dsp:txBody>
      <dsp:txXfrm>
        <a:off x="6224173" y="916368"/>
        <a:ext cx="3363576" cy="1061057"/>
      </dsp:txXfrm>
    </dsp:sp>
    <dsp:sp modelId="{6ABEA73B-E398-4154-8600-CC9DA99BBCE6}">
      <dsp:nvSpPr>
        <dsp:cNvPr id="0" name=""/>
        <dsp:cNvSpPr/>
      </dsp:nvSpPr>
      <dsp:spPr>
        <a:xfrm>
          <a:off x="5400198" y="1948970"/>
          <a:ext cx="1573066" cy="1573259"/>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07B99F4-5F34-40C6-B5F0-2EE83BE3AF90}">
      <dsp:nvSpPr>
        <dsp:cNvPr id="0" name=""/>
        <dsp:cNvSpPr/>
      </dsp:nvSpPr>
      <dsp:spPr>
        <a:xfrm>
          <a:off x="6403991" y="2266805"/>
          <a:ext cx="3298892" cy="113340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2060"/>
              </a:solidFill>
              <a:latin typeface="Times New Roman" panose="02020603050405020304" pitchFamily="18" charset="0"/>
              <a:cs typeface="Times New Roman" panose="02020603050405020304" pitchFamily="18" charset="0"/>
            </a:rPr>
            <a:t>The investigation must be systematic and precise. </a:t>
          </a:r>
          <a:endParaRPr lang="en-IN" sz="2000" kern="1200" dirty="0">
            <a:solidFill>
              <a:srgbClr val="002060"/>
            </a:solidFill>
            <a:latin typeface="Times New Roman" panose="02020603050405020304" pitchFamily="18" charset="0"/>
            <a:cs typeface="Times New Roman" panose="02020603050405020304" pitchFamily="18" charset="0"/>
          </a:endParaRPr>
        </a:p>
      </dsp:txBody>
      <dsp:txXfrm>
        <a:off x="6403991" y="2266805"/>
        <a:ext cx="3298892" cy="1133402"/>
      </dsp:txXfrm>
    </dsp:sp>
    <dsp:sp modelId="{8B204E1E-CCE7-4C5A-B9E2-D4FBF2C7F5A9}">
      <dsp:nvSpPr>
        <dsp:cNvPr id="0" name=""/>
        <dsp:cNvSpPr/>
      </dsp:nvSpPr>
      <dsp:spPr>
        <a:xfrm>
          <a:off x="5080997" y="2349278"/>
          <a:ext cx="1573066" cy="1573259"/>
        </a:xfrm>
        <a:prstGeom prst="ellipse">
          <a:avLst/>
        </a:prstGeom>
        <a:solidFill>
          <a:schemeClr val="accent5">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6932109-DCEF-48D7-B853-9419731EE091}">
      <dsp:nvSpPr>
        <dsp:cNvPr id="0" name=""/>
        <dsp:cNvSpPr/>
      </dsp:nvSpPr>
      <dsp:spPr>
        <a:xfrm>
          <a:off x="5619178" y="3786047"/>
          <a:ext cx="3557628" cy="103694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2060"/>
              </a:solidFill>
              <a:latin typeface="Times New Roman" panose="02020603050405020304" pitchFamily="18" charset="0"/>
              <a:cs typeface="Times New Roman" panose="02020603050405020304" pitchFamily="18" charset="0"/>
            </a:rPr>
            <a:t>The purpose of research is to understand something or solve a problem. </a:t>
          </a:r>
          <a:endParaRPr lang="en-IN" sz="2000" kern="1200" dirty="0">
            <a:solidFill>
              <a:srgbClr val="002060"/>
            </a:solidFill>
            <a:latin typeface="Times New Roman" panose="02020603050405020304" pitchFamily="18" charset="0"/>
            <a:cs typeface="Times New Roman" panose="02020603050405020304" pitchFamily="18" charset="0"/>
          </a:endParaRPr>
        </a:p>
      </dsp:txBody>
      <dsp:txXfrm>
        <a:off x="5619178" y="3786047"/>
        <a:ext cx="3557628" cy="1036942"/>
      </dsp:txXfrm>
    </dsp:sp>
    <dsp:sp modelId="{C5058541-E2F4-445B-BD1F-6B1DC29D8613}">
      <dsp:nvSpPr>
        <dsp:cNvPr id="0" name=""/>
        <dsp:cNvSpPr/>
      </dsp:nvSpPr>
      <dsp:spPr>
        <a:xfrm>
          <a:off x="4569750" y="2349278"/>
          <a:ext cx="1573066" cy="1573259"/>
        </a:xfrm>
        <a:prstGeom prst="ellipse">
          <a:avLst/>
        </a:prstGeom>
        <a:solidFill>
          <a:schemeClr val="accent6">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887ABD1-47B3-42EC-9101-E58124727AAA}">
      <dsp:nvSpPr>
        <dsp:cNvPr id="0" name=""/>
        <dsp:cNvSpPr/>
      </dsp:nvSpPr>
      <dsp:spPr>
        <a:xfrm>
          <a:off x="2047006" y="3786047"/>
          <a:ext cx="3557628" cy="103694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2060"/>
              </a:solidFill>
              <a:latin typeface="Times New Roman" panose="02020603050405020304" pitchFamily="18" charset="0"/>
              <a:cs typeface="Times New Roman" panose="02020603050405020304" pitchFamily="18" charset="0"/>
            </a:rPr>
            <a:t>Qualitative research questions change throughout the project and can be modified as needed. </a:t>
          </a:r>
          <a:endParaRPr lang="en-IN" sz="2000" kern="1200" dirty="0">
            <a:solidFill>
              <a:srgbClr val="002060"/>
            </a:solidFill>
            <a:latin typeface="Times New Roman" panose="02020603050405020304" pitchFamily="18" charset="0"/>
            <a:cs typeface="Times New Roman" panose="02020603050405020304" pitchFamily="18" charset="0"/>
          </a:endParaRPr>
        </a:p>
      </dsp:txBody>
      <dsp:txXfrm>
        <a:off x="2047006" y="3786047"/>
        <a:ext cx="3557628" cy="1036942"/>
      </dsp:txXfrm>
    </dsp:sp>
    <dsp:sp modelId="{66DA25AE-F88F-4EC4-AF05-82CA62FD6D8D}">
      <dsp:nvSpPr>
        <dsp:cNvPr id="0" name=""/>
        <dsp:cNvSpPr/>
      </dsp:nvSpPr>
      <dsp:spPr>
        <a:xfrm>
          <a:off x="4250549" y="1948970"/>
          <a:ext cx="1573066" cy="1573259"/>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402D43B-77E3-42FE-9831-9636A7FAD7A1}">
      <dsp:nvSpPr>
        <dsp:cNvPr id="0" name=""/>
        <dsp:cNvSpPr/>
      </dsp:nvSpPr>
      <dsp:spPr>
        <a:xfrm>
          <a:off x="1173500" y="2242561"/>
          <a:ext cx="3298892" cy="113340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2060"/>
              </a:solidFill>
              <a:latin typeface="Times New Roman" panose="02020603050405020304" pitchFamily="18" charset="0"/>
              <a:cs typeface="Times New Roman" panose="02020603050405020304" pitchFamily="18" charset="0"/>
            </a:rPr>
            <a:t>Research should be used to create new knowledge that can be written or recorded in some way. </a:t>
          </a:r>
          <a:endParaRPr lang="en-IN" sz="2000" kern="1200" dirty="0">
            <a:solidFill>
              <a:srgbClr val="002060"/>
            </a:solidFill>
            <a:latin typeface="Times New Roman" panose="02020603050405020304" pitchFamily="18" charset="0"/>
            <a:cs typeface="Times New Roman" panose="02020603050405020304" pitchFamily="18" charset="0"/>
          </a:endParaRPr>
        </a:p>
      </dsp:txBody>
      <dsp:txXfrm>
        <a:off x="1173500" y="2242561"/>
        <a:ext cx="3298892" cy="1133402"/>
      </dsp:txXfrm>
    </dsp:sp>
    <dsp:sp modelId="{339BA546-53A4-44FD-8B64-059CF8239B06}">
      <dsp:nvSpPr>
        <dsp:cNvPr id="0" name=""/>
        <dsp:cNvSpPr/>
      </dsp:nvSpPr>
      <dsp:spPr>
        <a:xfrm>
          <a:off x="4363940" y="1449790"/>
          <a:ext cx="1573066" cy="1573259"/>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0AEE1D5-7C1E-4606-ADF2-83FBAD26A167}">
      <dsp:nvSpPr>
        <dsp:cNvPr id="0" name=""/>
        <dsp:cNvSpPr/>
      </dsp:nvSpPr>
      <dsp:spPr>
        <a:xfrm>
          <a:off x="1636063" y="916368"/>
          <a:ext cx="3363576" cy="106105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2060"/>
              </a:solidFill>
              <a:latin typeface="Times New Roman" panose="02020603050405020304" pitchFamily="18" charset="0"/>
              <a:cs typeface="Times New Roman" panose="02020603050405020304" pitchFamily="18" charset="0"/>
            </a:rPr>
            <a:t>Research is not just about following steps. It's about being able to ask new questions, look at things in a new light, and come up with new solutions. </a:t>
          </a:r>
          <a:endParaRPr lang="en-IN" sz="2000" kern="1200" dirty="0">
            <a:solidFill>
              <a:srgbClr val="002060"/>
            </a:solidFill>
            <a:latin typeface="Times New Roman" panose="02020603050405020304" pitchFamily="18" charset="0"/>
            <a:cs typeface="Times New Roman" panose="02020603050405020304" pitchFamily="18" charset="0"/>
          </a:endParaRPr>
        </a:p>
      </dsp:txBody>
      <dsp:txXfrm>
        <a:off x="1636063" y="916368"/>
        <a:ext cx="3363576" cy="10610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9CDCB5-89E3-419A-9B7E-8C26444E13B6}">
      <dsp:nvSpPr>
        <dsp:cNvPr id="0" name=""/>
        <dsp:cNvSpPr/>
      </dsp:nvSpPr>
      <dsp:spPr>
        <a:xfrm>
          <a:off x="1138136" y="0"/>
          <a:ext cx="5038927" cy="5038927"/>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4F1CB7-86C0-456C-8AF6-2E3EA92D6EF3}">
      <dsp:nvSpPr>
        <dsp:cNvPr id="0" name=""/>
        <dsp:cNvSpPr/>
      </dsp:nvSpPr>
      <dsp:spPr>
        <a:xfrm>
          <a:off x="1616834" y="478698"/>
          <a:ext cx="1965181" cy="1965181"/>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i="0" kern="1200" dirty="0">
              <a:latin typeface="Times New Roman" panose="02020603050405020304" pitchFamily="18" charset="0"/>
              <a:cs typeface="Times New Roman" panose="02020603050405020304" pitchFamily="18" charset="0"/>
            </a:rPr>
            <a:t>(</a:t>
          </a:r>
          <a:r>
            <a:rPr lang="en-GB" sz="2400" b="1" i="0" kern="1200" dirty="0" err="1">
              <a:latin typeface="Times New Roman" panose="02020603050405020304" pitchFamily="18" charset="0"/>
              <a:cs typeface="Times New Roman" panose="02020603050405020304" pitchFamily="18" charset="0"/>
            </a:rPr>
            <a:t>i</a:t>
          </a:r>
          <a:r>
            <a:rPr lang="en-GB" sz="2400" b="1" i="0" kern="1200" dirty="0">
              <a:latin typeface="Times New Roman" panose="02020603050405020304" pitchFamily="18" charset="0"/>
              <a:cs typeface="Times New Roman" panose="02020603050405020304" pitchFamily="18" charset="0"/>
            </a:rPr>
            <a:t>) Intrinsic Motivations</a:t>
          </a:r>
          <a:endParaRPr lang="en-IN" sz="2400" kern="1200" dirty="0">
            <a:latin typeface="Times New Roman" panose="02020603050405020304" pitchFamily="18" charset="0"/>
            <a:cs typeface="Times New Roman" panose="02020603050405020304" pitchFamily="18" charset="0"/>
          </a:endParaRPr>
        </a:p>
      </dsp:txBody>
      <dsp:txXfrm>
        <a:off x="1712766" y="574630"/>
        <a:ext cx="1773317" cy="1773317"/>
      </dsp:txXfrm>
    </dsp:sp>
    <dsp:sp modelId="{B036D8C0-4A7B-461C-9854-1772408083B8}">
      <dsp:nvSpPr>
        <dsp:cNvPr id="0" name=""/>
        <dsp:cNvSpPr/>
      </dsp:nvSpPr>
      <dsp:spPr>
        <a:xfrm>
          <a:off x="3733183" y="478698"/>
          <a:ext cx="1965181" cy="1965181"/>
        </a:xfrm>
        <a:prstGeom prst="roundRect">
          <a:avLst/>
        </a:prstGeom>
        <a:solidFill>
          <a:schemeClr val="accent2">
            <a:hueOff val="-485121"/>
            <a:satOff val="-27976"/>
            <a:lumOff val="28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i="0" kern="1200" dirty="0">
              <a:latin typeface="Times New Roman" panose="02020603050405020304" pitchFamily="18" charset="0"/>
              <a:cs typeface="Times New Roman" panose="02020603050405020304" pitchFamily="18" charset="0"/>
            </a:rPr>
            <a:t>(ii) Extrinsic Motivating Factors</a:t>
          </a:r>
          <a:endParaRPr lang="en-IN" sz="2400" kern="1200" dirty="0">
            <a:latin typeface="Times New Roman" panose="02020603050405020304" pitchFamily="18" charset="0"/>
            <a:cs typeface="Times New Roman" panose="02020603050405020304" pitchFamily="18" charset="0"/>
          </a:endParaRPr>
        </a:p>
      </dsp:txBody>
      <dsp:txXfrm>
        <a:off x="3829115" y="574630"/>
        <a:ext cx="1773317" cy="1773317"/>
      </dsp:txXfrm>
    </dsp:sp>
    <dsp:sp modelId="{FFE3D9EC-9964-4D12-8B74-D6A92DAF06D8}">
      <dsp:nvSpPr>
        <dsp:cNvPr id="0" name=""/>
        <dsp:cNvSpPr/>
      </dsp:nvSpPr>
      <dsp:spPr>
        <a:xfrm>
          <a:off x="1616834" y="2595047"/>
          <a:ext cx="1965181" cy="1965181"/>
        </a:xfrm>
        <a:prstGeom prst="roundRect">
          <a:avLst/>
        </a:prstGeom>
        <a:solidFill>
          <a:schemeClr val="accent2">
            <a:hueOff val="-970242"/>
            <a:satOff val="-55952"/>
            <a:lumOff val="575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i="0" kern="1200" dirty="0">
              <a:latin typeface="Times New Roman" panose="02020603050405020304" pitchFamily="18" charset="0"/>
              <a:cs typeface="Times New Roman" panose="02020603050405020304" pitchFamily="18" charset="0"/>
            </a:rPr>
            <a:t>(iii) Influences from Others</a:t>
          </a:r>
          <a:endParaRPr lang="en-IN" sz="2400" kern="1200" dirty="0">
            <a:latin typeface="Times New Roman" panose="02020603050405020304" pitchFamily="18" charset="0"/>
            <a:cs typeface="Times New Roman" panose="02020603050405020304" pitchFamily="18" charset="0"/>
          </a:endParaRPr>
        </a:p>
      </dsp:txBody>
      <dsp:txXfrm>
        <a:off x="1712766" y="2690979"/>
        <a:ext cx="1773317" cy="1773317"/>
      </dsp:txXfrm>
    </dsp:sp>
    <dsp:sp modelId="{996EAC5D-7D02-4800-B847-D8F34DEE181D}">
      <dsp:nvSpPr>
        <dsp:cNvPr id="0" name=""/>
        <dsp:cNvSpPr/>
      </dsp:nvSpPr>
      <dsp:spPr>
        <a:xfrm>
          <a:off x="3733183" y="2595047"/>
          <a:ext cx="1965181" cy="1965181"/>
        </a:xfrm>
        <a:prstGeom prst="roundRect">
          <a:avLst/>
        </a:prstGeom>
        <a:solidFill>
          <a:schemeClr val="accent2">
            <a:hueOff val="-1455363"/>
            <a:satOff val="-83928"/>
            <a:lumOff val="862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i="0" kern="1200" dirty="0">
              <a:latin typeface="Times New Roman" panose="02020603050405020304" pitchFamily="18" charset="0"/>
              <a:cs typeface="Times New Roman" panose="02020603050405020304" pitchFamily="18" charset="0"/>
            </a:rPr>
            <a:t>(iv) Personal Motivation</a:t>
          </a:r>
          <a:endParaRPr lang="en-IN" sz="2400" kern="1200" dirty="0">
            <a:latin typeface="Times New Roman" panose="02020603050405020304" pitchFamily="18" charset="0"/>
            <a:cs typeface="Times New Roman" panose="02020603050405020304" pitchFamily="18" charset="0"/>
          </a:endParaRPr>
        </a:p>
      </dsp:txBody>
      <dsp:txXfrm>
        <a:off x="3829115" y="2690979"/>
        <a:ext cx="1773317" cy="177331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B5557A-FFC0-4CC5-B573-9A9FE1A8D793}" type="datetimeFigureOut">
              <a:rPr lang="en-IN" smtClean="0"/>
              <a:t>11-09-2024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707E1-803F-4322-ACC3-C2A0E8AB0093}" type="slidenum">
              <a:rPr lang="en-IN" smtClean="0"/>
              <a:t>‹#›</a:t>
            </a:fld>
            <a:endParaRPr lang="en-IN"/>
          </a:p>
        </p:txBody>
      </p:sp>
    </p:spTree>
    <p:extLst>
      <p:ext uri="{BB962C8B-B14F-4D97-AF65-F5344CB8AC3E}">
        <p14:creationId xmlns:p14="http://schemas.microsoft.com/office/powerpoint/2010/main" val="321036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tx2"/>
                </a:solidFill>
                <a:latin typeface="Times New Roman" panose="02020603050405020304" pitchFamily="18" charset="0"/>
                <a:cs typeface="Times New Roman" panose="02020603050405020304" pitchFamily="18" charset="0"/>
              </a:rPr>
              <a:t>Through research, one seeks to create or create new information about the world around us that can be written or recorded in some way and accessed by writing or recording. </a:t>
            </a:r>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14</a:t>
            </a:fld>
            <a:endParaRPr lang="en-IN"/>
          </a:p>
        </p:txBody>
      </p:sp>
    </p:spTree>
    <p:extLst>
      <p:ext uri="{BB962C8B-B14F-4D97-AF65-F5344CB8AC3E}">
        <p14:creationId xmlns:p14="http://schemas.microsoft.com/office/powerpoint/2010/main" val="1103730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1" i="0" dirty="0">
                <a:solidFill>
                  <a:srgbClr val="374151"/>
                </a:solidFill>
                <a:effectLst/>
                <a:latin typeface="Söhne"/>
              </a:rPr>
              <a:t>Quantitative Research:</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1" i="0" dirty="0">
                <a:solidFill>
                  <a:srgbClr val="374151"/>
                </a:solidFill>
                <a:effectLst/>
                <a:latin typeface="Söhne"/>
              </a:rPr>
              <a:t>Example:</a:t>
            </a:r>
            <a:r>
              <a:rPr lang="en-GB" b="0" i="0" dirty="0">
                <a:solidFill>
                  <a:srgbClr val="374151"/>
                </a:solidFill>
                <a:effectLst/>
                <a:latin typeface="Söhne"/>
              </a:rPr>
              <a:t> Conducting a survey to gather numerical data on the number of hours students spend on homework each week.</a:t>
            </a:r>
          </a:p>
          <a:p>
            <a:pPr marL="742950" lvl="1" indent="-285750" algn="l">
              <a:buFont typeface="Arial" panose="020B0604020202020204" pitchFamily="34" charset="0"/>
              <a:buChar char="•"/>
            </a:pPr>
            <a:endParaRPr lang="en-GB" b="0" i="0" dirty="0">
              <a:solidFill>
                <a:srgbClr val="374151"/>
              </a:solidFill>
              <a:effectLst/>
              <a:latin typeface="Söhne"/>
            </a:endParaRPr>
          </a:p>
          <a:p>
            <a:pPr algn="l">
              <a:buFont typeface="Arial" panose="020B0604020202020204" pitchFamily="34" charset="0"/>
              <a:buChar char="•"/>
            </a:pPr>
            <a:r>
              <a:rPr lang="en-GB" b="1" i="0" dirty="0">
                <a:solidFill>
                  <a:srgbClr val="374151"/>
                </a:solidFill>
                <a:effectLst/>
                <a:latin typeface="Söhne"/>
              </a:rPr>
              <a:t>Qualitative Research:</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1" i="0" dirty="0">
                <a:solidFill>
                  <a:srgbClr val="374151"/>
                </a:solidFill>
                <a:effectLst/>
                <a:latin typeface="Söhne"/>
              </a:rPr>
              <a:t>Example:</a:t>
            </a:r>
            <a:r>
              <a:rPr lang="en-GB" b="0" i="0" dirty="0">
                <a:solidFill>
                  <a:srgbClr val="374151"/>
                </a:solidFill>
                <a:effectLst/>
                <a:latin typeface="Söhne"/>
              </a:rPr>
              <a:t> Conducting in-depth interviews with individuals to understand their experiences and perceptions of a particular social issue.</a:t>
            </a:r>
          </a:p>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23</a:t>
            </a:fld>
            <a:endParaRPr lang="en-IN"/>
          </a:p>
        </p:txBody>
      </p:sp>
    </p:spTree>
    <p:extLst>
      <p:ext uri="{BB962C8B-B14F-4D97-AF65-F5344CB8AC3E}">
        <p14:creationId xmlns:p14="http://schemas.microsoft.com/office/powerpoint/2010/main" val="912734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24</a:t>
            </a:fld>
            <a:endParaRPr lang="en-IN"/>
          </a:p>
        </p:txBody>
      </p:sp>
    </p:spTree>
    <p:extLst>
      <p:ext uri="{BB962C8B-B14F-4D97-AF65-F5344CB8AC3E}">
        <p14:creationId xmlns:p14="http://schemas.microsoft.com/office/powerpoint/2010/main" val="4023109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25</a:t>
            </a:fld>
            <a:endParaRPr lang="en-IN"/>
          </a:p>
        </p:txBody>
      </p:sp>
    </p:spTree>
    <p:extLst>
      <p:ext uri="{BB962C8B-B14F-4D97-AF65-F5344CB8AC3E}">
        <p14:creationId xmlns:p14="http://schemas.microsoft.com/office/powerpoint/2010/main" val="2143286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26</a:t>
            </a:fld>
            <a:endParaRPr lang="en-IN"/>
          </a:p>
        </p:txBody>
      </p:sp>
    </p:spTree>
    <p:extLst>
      <p:ext uri="{BB962C8B-B14F-4D97-AF65-F5344CB8AC3E}">
        <p14:creationId xmlns:p14="http://schemas.microsoft.com/office/powerpoint/2010/main" val="406747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GB" b="1" i="0" dirty="0">
                <a:solidFill>
                  <a:srgbClr val="374151"/>
                </a:solidFill>
                <a:effectLst/>
                <a:latin typeface="Söhne"/>
              </a:rPr>
              <a:t>Understand the Problem:</a:t>
            </a:r>
            <a:endParaRPr lang="en-GB" b="0" i="0" dirty="0">
              <a:solidFill>
                <a:srgbClr val="374151"/>
              </a:solidFill>
              <a:effectLst/>
              <a:latin typeface="Söhne"/>
            </a:endParaRPr>
          </a:p>
          <a:p>
            <a:pPr marL="742950" lvl="1" indent="-285750" algn="l">
              <a:buFont typeface="+mj-lt"/>
              <a:buAutoNum type="arabicPeriod"/>
            </a:pPr>
            <a:r>
              <a:rPr lang="en-GB" b="0" i="0" dirty="0">
                <a:solidFill>
                  <a:srgbClr val="374151"/>
                </a:solidFill>
                <a:effectLst/>
                <a:latin typeface="Söhne"/>
              </a:rPr>
              <a:t>Ensure a clear understanding of the problem by reading and </a:t>
            </a:r>
            <a:r>
              <a:rPr lang="en-GB" b="0" i="0" dirty="0" err="1">
                <a:solidFill>
                  <a:srgbClr val="374151"/>
                </a:solidFill>
                <a:effectLst/>
                <a:latin typeface="Söhne"/>
              </a:rPr>
              <a:t>analyzing</a:t>
            </a:r>
            <a:r>
              <a:rPr lang="en-GB" b="0" i="0" dirty="0">
                <a:solidFill>
                  <a:srgbClr val="374151"/>
                </a:solidFill>
                <a:effectLst/>
                <a:latin typeface="Söhne"/>
              </a:rPr>
              <a:t> it thoroughly. Visualize and draw diagrams if needed to grasp the nuances.</a:t>
            </a:r>
          </a:p>
          <a:p>
            <a:pPr algn="l">
              <a:buFont typeface="+mj-lt"/>
              <a:buAutoNum type="arabicPeriod"/>
            </a:pPr>
            <a:r>
              <a:rPr lang="en-GB" b="1" i="0" dirty="0">
                <a:solidFill>
                  <a:srgbClr val="374151"/>
                </a:solidFill>
                <a:effectLst/>
                <a:latin typeface="Söhne"/>
              </a:rPr>
              <a:t>Start Somewhere:</a:t>
            </a:r>
            <a:endParaRPr lang="en-GB" b="0" i="0" dirty="0">
              <a:solidFill>
                <a:srgbClr val="374151"/>
              </a:solidFill>
              <a:effectLst/>
              <a:latin typeface="Söhne"/>
            </a:endParaRPr>
          </a:p>
          <a:p>
            <a:pPr marL="742950" lvl="1" indent="-285750" algn="l">
              <a:buFont typeface="+mj-lt"/>
              <a:buAutoNum type="arabicPeriod"/>
            </a:pPr>
            <a:r>
              <a:rPr lang="en-GB" b="0" i="0" dirty="0">
                <a:solidFill>
                  <a:srgbClr val="374151"/>
                </a:solidFill>
                <a:effectLst/>
                <a:latin typeface="Söhne"/>
              </a:rPr>
              <a:t>Begin problem-solving by breaking it down into smaller parts or exploring simpler versions. This step helps to manage the complexity and initiates the problem-solving process.</a:t>
            </a:r>
          </a:p>
          <a:p>
            <a:pPr algn="l">
              <a:buFont typeface="+mj-lt"/>
              <a:buAutoNum type="arabicPeriod"/>
            </a:pPr>
            <a:r>
              <a:rPr lang="en-GB" b="1" i="0" dirty="0">
                <a:solidFill>
                  <a:srgbClr val="374151"/>
                </a:solidFill>
                <a:effectLst/>
                <a:latin typeface="Söhne"/>
              </a:rPr>
              <a:t>Try It Out:</a:t>
            </a:r>
            <a:endParaRPr lang="en-GB" b="0" i="0" dirty="0">
              <a:solidFill>
                <a:srgbClr val="374151"/>
              </a:solidFill>
              <a:effectLst/>
              <a:latin typeface="Söhne"/>
            </a:endParaRPr>
          </a:p>
          <a:p>
            <a:pPr marL="742950" lvl="1" indent="-285750" algn="l">
              <a:buFont typeface="+mj-lt"/>
              <a:buAutoNum type="arabicPeriod"/>
            </a:pPr>
            <a:r>
              <a:rPr lang="en-GB" b="0" i="0" dirty="0">
                <a:solidFill>
                  <a:srgbClr val="374151"/>
                </a:solidFill>
                <a:effectLst/>
                <a:latin typeface="Söhne"/>
              </a:rPr>
              <a:t>Implement the chosen approach to solve the problem. Actively engage in putting the plan into action. If the initial attempt doesn't work, don't be discouraged; consider trying a different method or approach.</a:t>
            </a:r>
          </a:p>
          <a:p>
            <a:pPr algn="l">
              <a:buFont typeface="+mj-lt"/>
              <a:buAutoNum type="arabicPeriod"/>
            </a:pPr>
            <a:r>
              <a:rPr lang="en-GB" b="1" i="0" dirty="0">
                <a:solidFill>
                  <a:srgbClr val="374151"/>
                </a:solidFill>
                <a:effectLst/>
                <a:latin typeface="Söhne"/>
              </a:rPr>
              <a:t>Reflect:</a:t>
            </a:r>
            <a:endParaRPr lang="en-GB" b="0" i="0" dirty="0">
              <a:solidFill>
                <a:srgbClr val="374151"/>
              </a:solidFill>
              <a:effectLst/>
              <a:latin typeface="Söhne"/>
            </a:endParaRPr>
          </a:p>
          <a:p>
            <a:pPr marL="742950" lvl="1" indent="-285750" algn="l">
              <a:buFont typeface="+mj-lt"/>
              <a:buAutoNum type="arabicPeriod"/>
            </a:pPr>
            <a:r>
              <a:rPr lang="en-GB" b="0" i="0" dirty="0">
                <a:solidFill>
                  <a:srgbClr val="374151"/>
                </a:solidFill>
                <a:effectLst/>
                <a:latin typeface="Söhne"/>
              </a:rPr>
              <a:t>After attempting to solve the problem, take a step back and reflect on the process. Consider what worked well, what didn't, and what can be improved. Reflecting on the problem-solving journey helps consolidate learning and prepares for future challenges.</a:t>
            </a:r>
          </a:p>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27</a:t>
            </a:fld>
            <a:endParaRPr lang="en-IN"/>
          </a:p>
        </p:txBody>
      </p:sp>
    </p:spTree>
    <p:extLst>
      <p:ext uri="{BB962C8B-B14F-4D97-AF65-F5344CB8AC3E}">
        <p14:creationId xmlns:p14="http://schemas.microsoft.com/office/powerpoint/2010/main" val="3204893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Absolutely, here's a breakdown of a presentation slide-wise explaining the ethical considerations in research with real-world examples:---### </a:t>
            </a:r>
          </a:p>
          <a:p>
            <a:r>
              <a:rPr lang="en-GB" dirty="0"/>
              <a:t>1: Introduction to Ethics in Research#### Definition and Importance- Ethics: Set of rules defining right and wrong conduct.- Crucial in research to maintain integrity and credibility.---### </a:t>
            </a:r>
          </a:p>
          <a:p>
            <a:r>
              <a:rPr lang="en-GB" dirty="0"/>
              <a:t>2: Ethical Norms and Interpretation#### Example: Animal Testing- Norm: Ethical treatment of animals in research.- Interpretation varies: Some argue it's necessary for medical advancements; others advocate for alternative methods</a:t>
            </a:r>
            <a:r>
              <a:rPr lang="en-GB"/>
              <a:t>.---### </a:t>
            </a:r>
          </a:p>
          <a:p>
            <a:r>
              <a:rPr lang="en-GB"/>
              <a:t>3</a:t>
            </a:r>
            <a:r>
              <a:rPr lang="en-GB" dirty="0"/>
              <a:t>: Ethics and Laws#### Relationship and Influence- Ethics guide creation, interpretation, and evaluation of laws.- Example: Data Privacy Laws align with the ethical principle of protecting individuals' information.---### </a:t>
            </a:r>
          </a:p>
          <a:p>
            <a:r>
              <a:rPr lang="en-GB" dirty="0"/>
              <a:t>4: Evolution of Research Ethics#### Historical Perspective- Nuremberg Code (1947): Ethical guidelines for human experimentation.- Example: Changes in medical research practices post the Nuremberg Trials.---### </a:t>
            </a:r>
          </a:p>
          <a:p>
            <a:r>
              <a:rPr lang="en-GB" dirty="0"/>
              <a:t>5: Authorship in Research#### Determining Contributors- Who should be included as an author?- Example: Disputes over authorship credit in collaborative projects or multi-institutional studies.---### </a:t>
            </a:r>
          </a:p>
          <a:p>
            <a:r>
              <a:rPr lang="en-GB" dirty="0"/>
              <a:t>6: </a:t>
            </a:r>
            <a:r>
              <a:rPr lang="en-GB" dirty="0" err="1"/>
              <a:t>Coauthorship</a:t>
            </a:r>
            <a:r>
              <a:rPr lang="en-GB" dirty="0"/>
              <a:t> Challenges#### Modern Complexities- Balancing contributions in interconnected research environments.- Example: Researchers deeply involved in data collection but not in drafting publications.---### </a:t>
            </a:r>
          </a:p>
          <a:p>
            <a:r>
              <a:rPr lang="en-GB" dirty="0"/>
              <a:t>7: University Regulations#### Imposed Restrictions- Measures to prevent malpractices.- Example: Universities setting guidelines to ensure fair authorship credit</a:t>
            </a:r>
          </a:p>
          <a:p>
            <a:endParaRPr lang="en-GB" dirty="0"/>
          </a:p>
          <a:p>
            <a:r>
              <a:rPr lang="en-GB" dirty="0"/>
              <a:t>Importance of Ethical Considerations- Upholding integrity in research is vital.- Example: Impact of ethical breaches on credibility and trust in scientific communities.</a:t>
            </a:r>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28</a:t>
            </a:fld>
            <a:endParaRPr lang="en-IN"/>
          </a:p>
        </p:txBody>
      </p:sp>
    </p:spTree>
    <p:extLst>
      <p:ext uri="{BB962C8B-B14F-4D97-AF65-F5344CB8AC3E}">
        <p14:creationId xmlns:p14="http://schemas.microsoft.com/office/powerpoint/2010/main" val="2463173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case studies for each of the ethical issues related to authorship mentioned:</a:t>
            </a:r>
          </a:p>
          <a:p>
            <a:pPr marL="228600" indent="-228600">
              <a:buAutoNum type="arabicPeriod"/>
            </a:pPr>
            <a:r>
              <a:rPr lang="en-GB" dirty="0"/>
              <a:t>*Guest/Gift Authorship:*   Case Study: In a research paper on renewable energy, a professor's name is included as an author despite minimal involvement. The professor provided general advice but didn't contribute to the research design, data collection, or writing. This inclusion dilutes the contributions of the primary researchers.</a:t>
            </a:r>
          </a:p>
          <a:p>
            <a:pPr marL="228600" indent="-228600">
              <a:buAutoNum type="arabicPeriod"/>
            </a:pPr>
            <a:r>
              <a:rPr lang="en-GB" dirty="0"/>
              <a:t>*Career-Boost Authorship:*   Case Study: A junior researcher is listed as a coauthor in multiple publications led by a senior colleague. The junior researcher's contributions are minor, but the senior colleague aims to boost their career prospects by associating them with numerous publications.</a:t>
            </a:r>
          </a:p>
          <a:p>
            <a:pPr marL="228600" indent="-228600">
              <a:buAutoNum type="arabicPeriod"/>
            </a:pPr>
            <a:r>
              <a:rPr lang="en-GB" dirty="0"/>
              <a:t>*Career-Preservation Authorship:*   Case Study: An administrative head of a department is added as a coauthor in multiple research papers despite minimal involvement. The administrator benefits from authorship due to their position, creating an ethical concern regarding the true contribution to the research.</a:t>
            </a:r>
          </a:p>
          <a:p>
            <a:pPr marL="228600" indent="-228600">
              <a:buAutoNum type="arabicPeriod"/>
            </a:pPr>
            <a:r>
              <a:rPr lang="en-GB" dirty="0"/>
              <a:t>*Ghost </a:t>
            </a:r>
            <a:r>
              <a:rPr lang="en-GB" dirty="0" err="1"/>
              <a:t>Coauthorship</a:t>
            </a:r>
            <a:r>
              <a:rPr lang="en-GB" dirty="0"/>
              <a:t>:*   Case Study: A company executive, who provided critical insights for a research project, is intentionally omitted from the list of authors due to a conflict of interest within the organization. This omission hides a significant contributor's involvement.</a:t>
            </a:r>
          </a:p>
          <a:p>
            <a:pPr marL="228600" indent="-228600">
              <a:buAutoNum type="arabicPeriod"/>
            </a:pPr>
            <a:r>
              <a:rPr lang="en-GB" dirty="0"/>
              <a:t>*Reciprocal Gestures without Collaboration:*   Case Study: Two researchers agree to include each other as coauthors in their papers without substantial collaboration. They provide minimal input, essentially engaging in reciprocal authorship gestures, which misrepresent their individual contributions.</a:t>
            </a:r>
          </a:p>
          <a:p>
            <a:pPr marL="228600" indent="-228600">
              <a:buAutoNum type="arabicPeriod"/>
            </a:pPr>
            <a:r>
              <a:rPr lang="en-GB" dirty="0"/>
              <a:t>*Double Submission:*   Case Study: A group of researchers submits a manuscript to two different journals simultaneously to increase their chances of publication. However, this practice violates ethical guidelines as reputable journals expect original work and discourage such simultaneous submissions.</a:t>
            </a:r>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32</a:t>
            </a:fld>
            <a:endParaRPr lang="en-IN"/>
          </a:p>
        </p:txBody>
      </p:sp>
    </p:spTree>
    <p:extLst>
      <p:ext uri="{BB962C8B-B14F-4D97-AF65-F5344CB8AC3E}">
        <p14:creationId xmlns:p14="http://schemas.microsoft.com/office/powerpoint/2010/main" val="1839514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33</a:t>
            </a:fld>
            <a:endParaRPr lang="en-IN"/>
          </a:p>
        </p:txBody>
      </p:sp>
    </p:spTree>
    <p:extLst>
      <p:ext uri="{BB962C8B-B14F-4D97-AF65-F5344CB8AC3E}">
        <p14:creationId xmlns:p14="http://schemas.microsoft.com/office/powerpoint/2010/main" val="945349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374151"/>
                </a:solidFill>
                <a:effectLst/>
                <a:latin typeface="Söhne"/>
              </a:rPr>
              <a:t>Problem Solving:</a:t>
            </a:r>
            <a:r>
              <a:rPr lang="en-US" b="0" i="0" dirty="0">
                <a:solidFill>
                  <a:srgbClr val="374151"/>
                </a:solidFill>
                <a:effectLst/>
                <a:latin typeface="Söhne"/>
              </a:rPr>
              <a:t> Imagine you have a puzzle, and no one knows how to solve it. Engineering research is like figuring out a new way to put the pieces together, solving real-world problems that nobody has cracked before.</a:t>
            </a:r>
          </a:p>
          <a:p>
            <a:pPr algn="l">
              <a:buFont typeface="+mj-lt"/>
              <a:buAutoNum type="arabicPeriod"/>
            </a:pPr>
            <a:r>
              <a:rPr lang="en-US" b="1" i="0" dirty="0">
                <a:solidFill>
                  <a:srgbClr val="374151"/>
                </a:solidFill>
                <a:effectLst/>
                <a:latin typeface="Söhne"/>
              </a:rPr>
              <a:t>Innovation and Discovery:</a:t>
            </a:r>
            <a:r>
              <a:rPr lang="en-US" b="0" i="0" dirty="0">
                <a:solidFill>
                  <a:srgbClr val="374151"/>
                </a:solidFill>
                <a:effectLst/>
                <a:latin typeface="Söhne"/>
              </a:rPr>
              <a:t> Think of it like being a detective. You gather clues, make educated guesses, and find something completely new. It's about inventing cool stuff or understanding things in a way no one has before.</a:t>
            </a:r>
          </a:p>
          <a:p>
            <a:pPr algn="l">
              <a:buFont typeface="+mj-lt"/>
              <a:buAutoNum type="arabicPeriod"/>
            </a:pPr>
            <a:r>
              <a:rPr lang="en-US" b="1" i="0" dirty="0">
                <a:solidFill>
                  <a:srgbClr val="374151"/>
                </a:solidFill>
                <a:effectLst/>
                <a:latin typeface="Söhne"/>
              </a:rPr>
              <a:t>Thorough Investigation and Information Use:</a:t>
            </a:r>
            <a:r>
              <a:rPr lang="en-US" b="0" i="0" dirty="0">
                <a:solidFill>
                  <a:srgbClr val="374151"/>
                </a:solidFill>
                <a:effectLst/>
                <a:latin typeface="Söhne"/>
              </a:rPr>
              <a:t> Pretend you're a superhero gathering tools. Engineers research by digging into rules and best practices, making sure they don't miss anything important. It's like checking a manual before building something to avoid mistakes.</a:t>
            </a:r>
            <a:endParaRPr lang="en-IN" dirty="0"/>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15</a:t>
            </a:fld>
            <a:endParaRPr lang="en-IN"/>
          </a:p>
        </p:txBody>
      </p:sp>
    </p:spTree>
    <p:extLst>
      <p:ext uri="{BB962C8B-B14F-4D97-AF65-F5344CB8AC3E}">
        <p14:creationId xmlns:p14="http://schemas.microsoft.com/office/powerpoint/2010/main" val="2540559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374151"/>
                </a:solidFill>
                <a:effectLst/>
                <a:latin typeface="Söhne"/>
              </a:rPr>
              <a:t>Problem Solving:</a:t>
            </a:r>
            <a:r>
              <a:rPr lang="en-US" b="0" i="0" dirty="0">
                <a:solidFill>
                  <a:srgbClr val="374151"/>
                </a:solidFill>
                <a:effectLst/>
                <a:latin typeface="Söhne"/>
              </a:rPr>
              <a:t> Imagine you have a puzzle, and no one knows how to solve it. Engineering research is like figuring out a new way to put the pieces together, solving real-world problems that nobody has cracked before.</a:t>
            </a:r>
          </a:p>
          <a:p>
            <a:pPr algn="l">
              <a:buFont typeface="+mj-lt"/>
              <a:buAutoNum type="arabicPeriod"/>
            </a:pPr>
            <a:r>
              <a:rPr lang="en-US" b="1" i="0" dirty="0">
                <a:solidFill>
                  <a:srgbClr val="374151"/>
                </a:solidFill>
                <a:effectLst/>
                <a:latin typeface="Söhne"/>
              </a:rPr>
              <a:t>Innovation and Discovery:</a:t>
            </a:r>
            <a:r>
              <a:rPr lang="en-US" b="0" i="0" dirty="0">
                <a:solidFill>
                  <a:srgbClr val="374151"/>
                </a:solidFill>
                <a:effectLst/>
                <a:latin typeface="Söhne"/>
              </a:rPr>
              <a:t> Think of it like being a detective. You gather clues, make educated guesses, and find something completely new. It's about inventing cool stuff or understanding things in a way no one has before.</a:t>
            </a:r>
          </a:p>
          <a:p>
            <a:pPr algn="l">
              <a:buFont typeface="+mj-lt"/>
              <a:buAutoNum type="arabicPeriod"/>
            </a:pPr>
            <a:r>
              <a:rPr lang="en-US" b="1" i="0" dirty="0">
                <a:solidFill>
                  <a:srgbClr val="374151"/>
                </a:solidFill>
                <a:effectLst/>
                <a:latin typeface="Söhne"/>
              </a:rPr>
              <a:t>Thorough Investigation and Information Use:</a:t>
            </a:r>
            <a:r>
              <a:rPr lang="en-US" b="0" i="0" dirty="0">
                <a:solidFill>
                  <a:srgbClr val="374151"/>
                </a:solidFill>
                <a:effectLst/>
                <a:latin typeface="Söhne"/>
              </a:rPr>
              <a:t> Pretend you're a superhero gathering tools. Engineers research by digging into rules and best practices, making sure they don't miss anything important. It's like checking a manual before building something to avoid mistakes.</a:t>
            </a:r>
            <a:endParaRPr lang="en-IN" dirty="0"/>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16</a:t>
            </a:fld>
            <a:endParaRPr lang="en-IN"/>
          </a:p>
        </p:txBody>
      </p:sp>
    </p:spTree>
    <p:extLst>
      <p:ext uri="{BB962C8B-B14F-4D97-AF65-F5344CB8AC3E}">
        <p14:creationId xmlns:p14="http://schemas.microsoft.com/office/powerpoint/2010/main" val="2801309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None/>
            </a:pPr>
            <a:r>
              <a:rPr lang="en-US" b="1" i="0" dirty="0">
                <a:solidFill>
                  <a:srgbClr val="374151"/>
                </a:solidFill>
                <a:effectLst/>
                <a:latin typeface="Söhne"/>
              </a:rPr>
              <a:t>4. Types of Research Studies:</a:t>
            </a:r>
            <a:r>
              <a:rPr lang="en-US" b="0" i="0" dirty="0">
                <a:solidFill>
                  <a:srgbClr val="374151"/>
                </a:solidFill>
                <a:effectLst/>
                <a:latin typeface="Söhne"/>
              </a:rPr>
              <a:t> Think of it as exploring different ways to learn. You can look at things closely, study how they work, or test ideas. It's like choosing between reading a book, watching a video, or doing an experiment to understand something.</a:t>
            </a:r>
          </a:p>
          <a:p>
            <a:pPr algn="l">
              <a:buFont typeface="+mj-lt"/>
              <a:buNone/>
            </a:pPr>
            <a:r>
              <a:rPr lang="en-US" b="1" i="0" dirty="0">
                <a:solidFill>
                  <a:srgbClr val="374151"/>
                </a:solidFill>
                <a:effectLst/>
                <a:latin typeface="Söhne"/>
              </a:rPr>
              <a:t>5. Adaptive Objectives and Continuous Contribution:</a:t>
            </a:r>
            <a:r>
              <a:rPr lang="en-US" b="0" i="0" dirty="0">
                <a:solidFill>
                  <a:srgbClr val="374151"/>
                </a:solidFill>
                <a:effectLst/>
                <a:latin typeface="Söhne"/>
              </a:rPr>
              <a:t> Picture trying to climb a mountain. If you can't reach the top one way, you find another path. Even if you don't reach the peak, you learn why and share that knowledge. It's like saying, "Okay, this route didn't work, but here's what I discovered, and maybe someone else can find a better way."</a:t>
            </a:r>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17</a:t>
            </a:fld>
            <a:endParaRPr lang="en-IN"/>
          </a:p>
        </p:txBody>
      </p:sp>
    </p:spTree>
    <p:extLst>
      <p:ext uri="{BB962C8B-B14F-4D97-AF65-F5344CB8AC3E}">
        <p14:creationId xmlns:p14="http://schemas.microsoft.com/office/powerpoint/2010/main" val="3982761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i="0" dirty="0">
                <a:solidFill>
                  <a:srgbClr val="374151"/>
                </a:solidFill>
                <a:effectLst/>
                <a:latin typeface="Söhne"/>
              </a:rPr>
              <a:t>(</a:t>
            </a:r>
            <a:r>
              <a:rPr lang="en-GB" b="1" i="0" dirty="0" err="1">
                <a:solidFill>
                  <a:srgbClr val="374151"/>
                </a:solidFill>
                <a:effectLst/>
                <a:latin typeface="Söhne"/>
              </a:rPr>
              <a:t>i</a:t>
            </a:r>
            <a:r>
              <a:rPr lang="en-GB" b="1" i="0" dirty="0">
                <a:solidFill>
                  <a:srgbClr val="374151"/>
                </a:solidFill>
                <a:effectLst/>
                <a:latin typeface="Söhne"/>
              </a:rPr>
              <a:t>) Intrinsic Motivations:</a:t>
            </a:r>
            <a:endParaRPr lang="en-GB" b="0" i="0" dirty="0">
              <a:solidFill>
                <a:srgbClr val="374151"/>
              </a:solidFill>
              <a:effectLst/>
              <a:latin typeface="Söhne"/>
            </a:endParaRPr>
          </a:p>
          <a:p>
            <a:pPr algn="l">
              <a:buFont typeface="Arial" panose="020B0604020202020204" pitchFamily="34" charset="0"/>
              <a:buChar char="•"/>
            </a:pPr>
            <a:r>
              <a:rPr lang="en-GB" b="0" i="0" dirty="0">
                <a:solidFill>
                  <a:srgbClr val="374151"/>
                </a:solidFill>
                <a:effectLst/>
                <a:latin typeface="Söhne"/>
              </a:rPr>
              <a:t>Intrinsic motivations, such as interest, challenge, learning, meaning, and purpose, have been shown by studies to be linked to strong creative performance.</a:t>
            </a:r>
          </a:p>
          <a:p>
            <a:pPr algn="l"/>
            <a:r>
              <a:rPr lang="en-GB" b="1" i="0" dirty="0">
                <a:solidFill>
                  <a:srgbClr val="374151"/>
                </a:solidFill>
                <a:effectLst/>
                <a:latin typeface="Söhne"/>
              </a:rPr>
              <a:t>(ii) Extrinsic Motivating Factors:</a:t>
            </a:r>
            <a:endParaRPr lang="en-GB" b="0" i="0" dirty="0">
              <a:solidFill>
                <a:srgbClr val="374151"/>
              </a:solidFill>
              <a:effectLst/>
              <a:latin typeface="Söhne"/>
            </a:endParaRPr>
          </a:p>
          <a:p>
            <a:pPr algn="l">
              <a:buFont typeface="Arial" panose="020B0604020202020204" pitchFamily="34" charset="0"/>
              <a:buChar char="•"/>
            </a:pPr>
            <a:r>
              <a:rPr lang="en-GB" b="0" i="0" dirty="0">
                <a:solidFill>
                  <a:srgbClr val="374151"/>
                </a:solidFill>
                <a:effectLst/>
                <a:latin typeface="Söhne"/>
              </a:rPr>
              <a:t>Extrinsic motivators, like rewards for good work (money, fame, awards, praise, and status), are powerful motivators but may potentially hinder creativity. For instance, the pursuit of a patent for financial gain and fame could be an extrinsic motivator.</a:t>
            </a:r>
          </a:p>
          <a:p>
            <a:pPr algn="l"/>
            <a:r>
              <a:rPr lang="en-GB" b="1" i="0" dirty="0">
                <a:solidFill>
                  <a:srgbClr val="374151"/>
                </a:solidFill>
                <a:effectLst/>
                <a:latin typeface="Söhne"/>
              </a:rPr>
              <a:t>(iii) Influences from Others:</a:t>
            </a:r>
            <a:endParaRPr lang="en-GB" b="0" i="0" dirty="0">
              <a:solidFill>
                <a:srgbClr val="374151"/>
              </a:solidFill>
              <a:effectLst/>
              <a:latin typeface="Söhne"/>
            </a:endParaRPr>
          </a:p>
          <a:p>
            <a:pPr algn="l">
              <a:buFont typeface="Arial" panose="020B0604020202020204" pitchFamily="34" charset="0"/>
              <a:buChar char="•"/>
            </a:pPr>
            <a:r>
              <a:rPr lang="en-GB" b="0" i="0" dirty="0">
                <a:solidFill>
                  <a:srgbClr val="374151"/>
                </a:solidFill>
                <a:effectLst/>
                <a:latin typeface="Söhne"/>
              </a:rPr>
              <a:t>External influences from others, including competition, collaboration, commitment, and encouragement, also play a role in motivation for research. Examples include peer influence ("my friends are doing research, so should I") or competitive drive ("a person I dislike is doing well, and I want to do better").</a:t>
            </a:r>
          </a:p>
          <a:p>
            <a:pPr algn="l"/>
            <a:r>
              <a:rPr lang="en-GB" b="1" i="0" dirty="0">
                <a:solidFill>
                  <a:srgbClr val="374151"/>
                </a:solidFill>
                <a:effectLst/>
                <a:latin typeface="Söhne"/>
              </a:rPr>
              <a:t>(iv) Personal Motivation:</a:t>
            </a:r>
            <a:endParaRPr lang="en-GB" b="0" i="0" dirty="0">
              <a:solidFill>
                <a:srgbClr val="374151"/>
              </a:solidFill>
              <a:effectLst/>
              <a:latin typeface="Söhne"/>
            </a:endParaRPr>
          </a:p>
          <a:p>
            <a:pPr algn="l">
              <a:buFont typeface="Arial" panose="020B0604020202020204" pitchFamily="34" charset="0"/>
              <a:buChar char="•"/>
            </a:pPr>
            <a:r>
              <a:rPr lang="en-GB" b="0" i="0" dirty="0">
                <a:solidFill>
                  <a:srgbClr val="374151"/>
                </a:solidFill>
                <a:effectLst/>
                <a:latin typeface="Söhne"/>
              </a:rPr>
              <a:t>Personal motivations, such as the desire to solve unsolved problems, experience intellectual joy, contribute to the community, and achieve respectability, are driving factors in research.</a:t>
            </a:r>
          </a:p>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18</a:t>
            </a:fld>
            <a:endParaRPr lang="en-IN"/>
          </a:p>
        </p:txBody>
      </p:sp>
    </p:spTree>
    <p:extLst>
      <p:ext uri="{BB962C8B-B14F-4D97-AF65-F5344CB8AC3E}">
        <p14:creationId xmlns:p14="http://schemas.microsoft.com/office/powerpoint/2010/main" val="2832548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19</a:t>
            </a:fld>
            <a:endParaRPr lang="en-IN"/>
          </a:p>
        </p:txBody>
      </p:sp>
    </p:spTree>
    <p:extLst>
      <p:ext uri="{BB962C8B-B14F-4D97-AF65-F5344CB8AC3E}">
        <p14:creationId xmlns:p14="http://schemas.microsoft.com/office/powerpoint/2010/main" val="138054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effectLst/>
                <a:latin typeface="Söhne"/>
              </a:rPr>
              <a:t>Descriptive vs. Analytical:</a:t>
            </a:r>
          </a:p>
          <a:p>
            <a:pPr algn="l">
              <a:buFont typeface="+mj-lt"/>
              <a:buAutoNum type="arabicPeriod"/>
            </a:pPr>
            <a:r>
              <a:rPr lang="en-US" b="1" i="0" dirty="0">
                <a:solidFill>
                  <a:srgbClr val="374151"/>
                </a:solidFill>
                <a:effectLst/>
                <a:latin typeface="Söhne"/>
              </a:rPr>
              <a:t>Descriptive:</a:t>
            </a:r>
            <a:endParaRPr lang="en-US" b="0" i="0" dirty="0">
              <a:solidFill>
                <a:srgbClr val="374151"/>
              </a:solidFill>
              <a:effectLst/>
              <a:latin typeface="Söhne"/>
            </a:endParaRPr>
          </a:p>
          <a:p>
            <a:pPr marL="742950" lvl="1" indent="-285750" algn="l">
              <a:buFont typeface="+mj-lt"/>
              <a:buAutoNum type="arabicPeriod"/>
            </a:pPr>
            <a:r>
              <a:rPr lang="en-US" b="1" i="0" dirty="0">
                <a:solidFill>
                  <a:srgbClr val="374151"/>
                </a:solidFill>
                <a:effectLst/>
                <a:latin typeface="Söhne"/>
              </a:rPr>
              <a:t>Definition:</a:t>
            </a:r>
            <a:r>
              <a:rPr lang="en-US" b="0" i="0" dirty="0">
                <a:solidFill>
                  <a:srgbClr val="374151"/>
                </a:solidFill>
                <a:effectLst/>
                <a:latin typeface="Söhne"/>
              </a:rPr>
              <a:t> Describing what is observed or present.</a:t>
            </a:r>
          </a:p>
          <a:p>
            <a:pPr marL="742950" lvl="1" indent="-285750" algn="l">
              <a:buFont typeface="+mj-lt"/>
              <a:buAutoNum type="arabicPeriod"/>
            </a:pPr>
            <a:r>
              <a:rPr lang="en-US" b="1" i="0" dirty="0">
                <a:solidFill>
                  <a:srgbClr val="374151"/>
                </a:solidFill>
                <a:effectLst/>
                <a:latin typeface="Söhne"/>
              </a:rPr>
              <a:t>Example:</a:t>
            </a:r>
            <a:r>
              <a:rPr lang="en-US" b="0" i="0" dirty="0">
                <a:solidFill>
                  <a:srgbClr val="374151"/>
                </a:solidFill>
                <a:effectLst/>
                <a:latin typeface="Söhne"/>
              </a:rPr>
              <a:t> Imagine you are asked to describe your school. You might talk about the classrooms, the playground, and the students.</a:t>
            </a:r>
          </a:p>
          <a:p>
            <a:pPr algn="l">
              <a:buFont typeface="+mj-lt"/>
              <a:buAutoNum type="arabicPeriod"/>
            </a:pPr>
            <a:r>
              <a:rPr lang="en-US" b="1" i="0" dirty="0">
                <a:solidFill>
                  <a:srgbClr val="374151"/>
                </a:solidFill>
                <a:effectLst/>
                <a:latin typeface="Söhne"/>
              </a:rPr>
              <a:t>Analytical:</a:t>
            </a:r>
            <a:endParaRPr lang="en-US" b="0" i="0" dirty="0">
              <a:solidFill>
                <a:srgbClr val="374151"/>
              </a:solidFill>
              <a:effectLst/>
              <a:latin typeface="Söhne"/>
            </a:endParaRPr>
          </a:p>
          <a:p>
            <a:pPr marL="742950" lvl="1" indent="-285750" algn="l">
              <a:buFont typeface="+mj-lt"/>
              <a:buAutoNum type="arabicPeriod"/>
            </a:pPr>
            <a:r>
              <a:rPr lang="en-US" b="1" i="0" dirty="0">
                <a:solidFill>
                  <a:srgbClr val="374151"/>
                </a:solidFill>
                <a:effectLst/>
                <a:latin typeface="Söhne"/>
              </a:rPr>
              <a:t>Definition:</a:t>
            </a:r>
            <a:r>
              <a:rPr lang="en-US" b="0" i="0" dirty="0">
                <a:solidFill>
                  <a:srgbClr val="374151"/>
                </a:solidFill>
                <a:effectLst/>
                <a:latin typeface="Söhne"/>
              </a:rPr>
              <a:t> Breaking down information to understand its parts and how they relate.</a:t>
            </a:r>
          </a:p>
          <a:p>
            <a:pPr marL="742950" lvl="1" indent="-285750" algn="l">
              <a:buFont typeface="+mj-lt"/>
              <a:buAutoNum type="arabicPeriod"/>
            </a:pPr>
            <a:r>
              <a:rPr lang="en-US" b="1" i="0" dirty="0">
                <a:solidFill>
                  <a:srgbClr val="374151"/>
                </a:solidFill>
                <a:effectLst/>
                <a:latin typeface="Söhne"/>
              </a:rPr>
              <a:t>Example:</a:t>
            </a:r>
            <a:r>
              <a:rPr lang="en-US" b="0" i="0" dirty="0">
                <a:solidFill>
                  <a:srgbClr val="374151"/>
                </a:solidFill>
                <a:effectLst/>
                <a:latin typeface="Söhne"/>
              </a:rPr>
              <a:t> Now, if you analyze your school, you might look into how many students are in each class, the subjects taught, and how well students perform in exams. It's about understanding the details.</a:t>
            </a:r>
          </a:p>
          <a:p>
            <a:pPr algn="l"/>
            <a:r>
              <a:rPr lang="en-US" b="1" i="0" dirty="0">
                <a:effectLst/>
                <a:latin typeface="Söhne"/>
              </a:rPr>
              <a:t>Applied vs. Fundamental:</a:t>
            </a:r>
          </a:p>
          <a:p>
            <a:pPr algn="l">
              <a:buFont typeface="+mj-lt"/>
              <a:buAutoNum type="arabicPeriod"/>
            </a:pPr>
            <a:r>
              <a:rPr lang="en-US" b="1" i="0" dirty="0">
                <a:solidFill>
                  <a:srgbClr val="374151"/>
                </a:solidFill>
                <a:effectLst/>
                <a:latin typeface="Söhne"/>
              </a:rPr>
              <a:t>Applied:</a:t>
            </a:r>
            <a:endParaRPr lang="en-US" b="0" i="0" dirty="0">
              <a:solidFill>
                <a:srgbClr val="374151"/>
              </a:solidFill>
              <a:effectLst/>
              <a:latin typeface="Söhne"/>
            </a:endParaRPr>
          </a:p>
          <a:p>
            <a:pPr marL="742950" lvl="1" indent="-285750" algn="l">
              <a:buFont typeface="+mj-lt"/>
              <a:buAutoNum type="arabicPeriod"/>
            </a:pPr>
            <a:r>
              <a:rPr lang="en-US" b="1" i="0" dirty="0">
                <a:solidFill>
                  <a:srgbClr val="374151"/>
                </a:solidFill>
                <a:effectLst/>
                <a:latin typeface="Söhne"/>
              </a:rPr>
              <a:t>Definition:</a:t>
            </a:r>
            <a:r>
              <a:rPr lang="en-US" b="0" i="0" dirty="0">
                <a:solidFill>
                  <a:srgbClr val="374151"/>
                </a:solidFill>
                <a:effectLst/>
                <a:latin typeface="Söhne"/>
              </a:rPr>
              <a:t> Using knowledge to solve specific problems in the real world.</a:t>
            </a:r>
          </a:p>
          <a:p>
            <a:pPr marL="742950" lvl="1" indent="-285750" algn="l">
              <a:buFont typeface="+mj-lt"/>
              <a:buAutoNum type="arabicPeriod"/>
            </a:pPr>
            <a:r>
              <a:rPr lang="en-US" b="1" i="0" dirty="0">
                <a:solidFill>
                  <a:srgbClr val="374151"/>
                </a:solidFill>
                <a:effectLst/>
                <a:latin typeface="Söhne"/>
              </a:rPr>
              <a:t>Example:</a:t>
            </a:r>
            <a:r>
              <a:rPr lang="en-US" b="0" i="0" dirty="0">
                <a:solidFill>
                  <a:srgbClr val="374151"/>
                </a:solidFill>
                <a:effectLst/>
                <a:latin typeface="Söhne"/>
              </a:rPr>
              <a:t> If you learn how to build a robot in class and then create a robot that helps with household chores, that's applying what you've learned.</a:t>
            </a:r>
          </a:p>
          <a:p>
            <a:pPr algn="l">
              <a:buFont typeface="+mj-lt"/>
              <a:buAutoNum type="arabicPeriod"/>
            </a:pPr>
            <a:r>
              <a:rPr lang="en-US" b="1" i="0" dirty="0">
                <a:solidFill>
                  <a:srgbClr val="374151"/>
                </a:solidFill>
                <a:effectLst/>
                <a:latin typeface="Söhne"/>
              </a:rPr>
              <a:t>Fundamental:</a:t>
            </a:r>
            <a:endParaRPr lang="en-US" b="0" i="0" dirty="0">
              <a:solidFill>
                <a:srgbClr val="374151"/>
              </a:solidFill>
              <a:effectLst/>
              <a:latin typeface="Söhne"/>
            </a:endParaRPr>
          </a:p>
          <a:p>
            <a:pPr marL="742950" lvl="1" indent="-285750" algn="l">
              <a:buFont typeface="+mj-lt"/>
              <a:buAutoNum type="arabicPeriod"/>
            </a:pPr>
            <a:r>
              <a:rPr lang="en-US" b="1" i="0" dirty="0">
                <a:solidFill>
                  <a:srgbClr val="374151"/>
                </a:solidFill>
                <a:effectLst/>
                <a:latin typeface="Söhne"/>
              </a:rPr>
              <a:t>Definition:</a:t>
            </a:r>
            <a:r>
              <a:rPr lang="en-US" b="0" i="0" dirty="0">
                <a:solidFill>
                  <a:srgbClr val="374151"/>
                </a:solidFill>
                <a:effectLst/>
                <a:latin typeface="Söhne"/>
              </a:rPr>
              <a:t> Studying principles and theories for the sake of understanding, without immediate real-world application.</a:t>
            </a:r>
          </a:p>
          <a:p>
            <a:pPr marL="742950" lvl="1" indent="-285750" algn="l">
              <a:buFont typeface="+mj-lt"/>
              <a:buAutoNum type="arabicPeriod"/>
            </a:pPr>
            <a:r>
              <a:rPr lang="en-US" b="1" i="0" dirty="0">
                <a:solidFill>
                  <a:srgbClr val="374151"/>
                </a:solidFill>
                <a:effectLst/>
                <a:latin typeface="Söhne"/>
              </a:rPr>
              <a:t>Example:</a:t>
            </a:r>
            <a:r>
              <a:rPr lang="en-US" b="0" i="0" dirty="0">
                <a:solidFill>
                  <a:srgbClr val="374151"/>
                </a:solidFill>
                <a:effectLst/>
                <a:latin typeface="Söhne"/>
              </a:rPr>
              <a:t> If you learn the science behind how a robot works but don't build one, you're focused on understanding the fundamental principles without a specific practical goal.</a:t>
            </a:r>
          </a:p>
          <a:p>
            <a:pPr algn="l"/>
            <a:r>
              <a:rPr lang="en-US" b="1" i="0" dirty="0">
                <a:effectLst/>
                <a:latin typeface="Söhne"/>
              </a:rPr>
              <a:t>Quantitative vs. Qualitative:</a:t>
            </a:r>
          </a:p>
          <a:p>
            <a:pPr algn="l">
              <a:buFont typeface="+mj-lt"/>
              <a:buAutoNum type="arabicPeriod"/>
            </a:pPr>
            <a:r>
              <a:rPr lang="en-US" b="1" i="0" dirty="0">
                <a:solidFill>
                  <a:srgbClr val="374151"/>
                </a:solidFill>
                <a:effectLst/>
                <a:latin typeface="Söhne"/>
              </a:rPr>
              <a:t>Quantitative:</a:t>
            </a:r>
            <a:endParaRPr lang="en-US" b="0" i="0" dirty="0">
              <a:solidFill>
                <a:srgbClr val="374151"/>
              </a:solidFill>
              <a:effectLst/>
              <a:latin typeface="Söhne"/>
            </a:endParaRPr>
          </a:p>
          <a:p>
            <a:pPr marL="742950" lvl="1" indent="-285750" algn="l">
              <a:buFont typeface="+mj-lt"/>
              <a:buAutoNum type="arabicPeriod"/>
            </a:pPr>
            <a:r>
              <a:rPr lang="en-US" b="1" i="0" dirty="0">
                <a:solidFill>
                  <a:srgbClr val="374151"/>
                </a:solidFill>
                <a:effectLst/>
                <a:latin typeface="Söhne"/>
              </a:rPr>
              <a:t>Definition:</a:t>
            </a:r>
            <a:r>
              <a:rPr lang="en-US" b="0" i="0" dirty="0">
                <a:solidFill>
                  <a:srgbClr val="374151"/>
                </a:solidFill>
                <a:effectLst/>
                <a:latin typeface="Söhne"/>
              </a:rPr>
              <a:t> Using numbers and measurements to describe and analyze information.</a:t>
            </a:r>
          </a:p>
          <a:p>
            <a:pPr marL="742950" lvl="1" indent="-285750" algn="l">
              <a:buFont typeface="+mj-lt"/>
              <a:buAutoNum type="arabicPeriod"/>
            </a:pPr>
            <a:r>
              <a:rPr lang="en-US" b="1" i="0" dirty="0">
                <a:solidFill>
                  <a:srgbClr val="374151"/>
                </a:solidFill>
                <a:effectLst/>
                <a:latin typeface="Söhne"/>
              </a:rPr>
              <a:t>Example:</a:t>
            </a:r>
            <a:r>
              <a:rPr lang="en-US" b="0" i="0" dirty="0">
                <a:solidFill>
                  <a:srgbClr val="374151"/>
                </a:solidFill>
                <a:effectLst/>
                <a:latin typeface="Söhne"/>
              </a:rPr>
              <a:t> If you count how many students prefer science over math in your class, that's quantitative. Numbers are involved.</a:t>
            </a:r>
          </a:p>
          <a:p>
            <a:pPr algn="l">
              <a:buFont typeface="+mj-lt"/>
              <a:buAutoNum type="arabicPeriod"/>
            </a:pPr>
            <a:r>
              <a:rPr lang="en-US" b="1" i="0" dirty="0">
                <a:solidFill>
                  <a:srgbClr val="374151"/>
                </a:solidFill>
                <a:effectLst/>
                <a:latin typeface="Söhne"/>
              </a:rPr>
              <a:t>Qualitative:</a:t>
            </a:r>
            <a:endParaRPr lang="en-US" b="0" i="0" dirty="0">
              <a:solidFill>
                <a:srgbClr val="374151"/>
              </a:solidFill>
              <a:effectLst/>
              <a:latin typeface="Söhne"/>
            </a:endParaRPr>
          </a:p>
          <a:p>
            <a:pPr marL="742950" lvl="1" indent="-285750" algn="l">
              <a:buFont typeface="+mj-lt"/>
              <a:buAutoNum type="arabicPeriod"/>
            </a:pPr>
            <a:r>
              <a:rPr lang="en-US" b="1" i="0" dirty="0">
                <a:solidFill>
                  <a:srgbClr val="374151"/>
                </a:solidFill>
                <a:effectLst/>
                <a:latin typeface="Söhne"/>
              </a:rPr>
              <a:t>Definition:</a:t>
            </a:r>
            <a:r>
              <a:rPr lang="en-US" b="0" i="0" dirty="0">
                <a:solidFill>
                  <a:srgbClr val="374151"/>
                </a:solidFill>
                <a:effectLst/>
                <a:latin typeface="Söhne"/>
              </a:rPr>
              <a:t> Describing qualities, characteristics, or non-numeric attributes.</a:t>
            </a:r>
          </a:p>
          <a:p>
            <a:pPr marL="742950" lvl="1" indent="-285750" algn="l">
              <a:buFont typeface="+mj-lt"/>
              <a:buAutoNum type="arabicPeriod"/>
            </a:pPr>
            <a:r>
              <a:rPr lang="en-US" b="1" i="0" dirty="0">
                <a:solidFill>
                  <a:srgbClr val="374151"/>
                </a:solidFill>
                <a:effectLst/>
                <a:latin typeface="Söhne"/>
              </a:rPr>
              <a:t>Example:</a:t>
            </a:r>
            <a:r>
              <a:rPr lang="en-US" b="0" i="0" dirty="0">
                <a:solidFill>
                  <a:srgbClr val="374151"/>
                </a:solidFill>
                <a:effectLst/>
                <a:latin typeface="Söhne"/>
              </a:rPr>
              <a:t> If you ask your classmates to explain why they like science, and you gather responses like "it's interesting" or "I like doing experiments," that's qualitative. It's about qualities and descriptions.</a:t>
            </a:r>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20</a:t>
            </a:fld>
            <a:endParaRPr lang="en-IN"/>
          </a:p>
        </p:txBody>
      </p:sp>
    </p:spTree>
    <p:extLst>
      <p:ext uri="{BB962C8B-B14F-4D97-AF65-F5344CB8AC3E}">
        <p14:creationId xmlns:p14="http://schemas.microsoft.com/office/powerpoint/2010/main" val="1755676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i="0" dirty="0">
                <a:solidFill>
                  <a:srgbClr val="374151"/>
                </a:solidFill>
                <a:effectLst/>
                <a:latin typeface="Söhne"/>
              </a:rPr>
              <a:t>Descriptive Research:</a:t>
            </a:r>
            <a:r>
              <a:rPr lang="en-GB" b="0" i="0" dirty="0">
                <a:solidFill>
                  <a:srgbClr val="374151"/>
                </a:solidFill>
                <a:effectLst/>
                <a:latin typeface="Söhne"/>
              </a:rPr>
              <a:t> </a:t>
            </a:r>
          </a:p>
          <a:p>
            <a:pPr marL="228600" indent="-228600" algn="l">
              <a:buAutoNum type="arabicPeriod"/>
            </a:pPr>
            <a:r>
              <a:rPr lang="en-GB" b="0" i="0" dirty="0">
                <a:solidFill>
                  <a:srgbClr val="374151"/>
                </a:solidFill>
                <a:effectLst/>
                <a:latin typeface="Söhne"/>
              </a:rPr>
              <a:t>Suppose you want to understand the shopping habits of people in a particular </a:t>
            </a:r>
            <a:r>
              <a:rPr lang="en-GB" b="0" i="0" dirty="0" err="1">
                <a:solidFill>
                  <a:srgbClr val="374151"/>
                </a:solidFill>
                <a:effectLst/>
                <a:latin typeface="Söhne"/>
              </a:rPr>
              <a:t>neighborhood</a:t>
            </a:r>
            <a:r>
              <a:rPr lang="en-GB" b="0" i="0" dirty="0">
                <a:solidFill>
                  <a:srgbClr val="374151"/>
                </a:solidFill>
                <a:effectLst/>
                <a:latin typeface="Söhne"/>
              </a:rPr>
              <a:t>. You conduct a survey asking questions about where they shop, how often, and what products they prefer. The results provide a description of the current state of shopping habits in that </a:t>
            </a:r>
            <a:r>
              <a:rPr lang="en-GB" b="0" i="0" dirty="0" err="1">
                <a:solidFill>
                  <a:srgbClr val="374151"/>
                </a:solidFill>
                <a:effectLst/>
                <a:latin typeface="Söhne"/>
              </a:rPr>
              <a:t>neighborhood</a:t>
            </a:r>
            <a:r>
              <a:rPr lang="en-GB" b="0" i="0" dirty="0">
                <a:solidFill>
                  <a:srgbClr val="374151"/>
                </a:solidFill>
                <a:effectLst/>
                <a:latin typeface="Söhne"/>
              </a:rPr>
              <a: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b="0" i="0" dirty="0">
                <a:solidFill>
                  <a:srgbClr val="374151"/>
                </a:solidFill>
                <a:effectLst/>
                <a:latin typeface="Söhne"/>
              </a:rPr>
              <a:t>Conducting a survey to understand the preferences of students in your school without manipulating any factors.</a:t>
            </a:r>
          </a:p>
          <a:p>
            <a:pPr marL="228600" indent="-228600" algn="l">
              <a:buAutoNum type="arabicPeriod"/>
            </a:pPr>
            <a:endParaRPr lang="en-GB" b="0" i="0" dirty="0">
              <a:solidFill>
                <a:srgbClr val="374151"/>
              </a:solidFill>
              <a:effectLst/>
              <a:latin typeface="Söhne"/>
            </a:endParaRPr>
          </a:p>
          <a:p>
            <a:pPr algn="l"/>
            <a:endParaRPr lang="en-GB" b="0" i="0" dirty="0">
              <a:solidFill>
                <a:srgbClr val="374151"/>
              </a:solidFill>
              <a:effectLst/>
              <a:latin typeface="Söhne"/>
            </a:endParaRPr>
          </a:p>
          <a:p>
            <a:pPr algn="l"/>
            <a:r>
              <a:rPr lang="en-GB" b="1" i="0" dirty="0">
                <a:solidFill>
                  <a:srgbClr val="374151"/>
                </a:solidFill>
                <a:effectLst/>
                <a:latin typeface="Söhne"/>
              </a:rPr>
              <a:t>Analytical Research:</a:t>
            </a:r>
            <a:r>
              <a:rPr lang="en-GB" b="0" i="0" dirty="0">
                <a:solidFill>
                  <a:srgbClr val="374151"/>
                </a:solidFill>
                <a:effectLst/>
                <a:latin typeface="Söhne"/>
              </a:rPr>
              <a:t> Building on the descriptive research, you now want to </a:t>
            </a:r>
            <a:r>
              <a:rPr lang="en-GB" b="0" i="0" dirty="0" err="1">
                <a:solidFill>
                  <a:srgbClr val="374151"/>
                </a:solidFill>
                <a:effectLst/>
                <a:latin typeface="Söhne"/>
              </a:rPr>
              <a:t>analyze</a:t>
            </a:r>
            <a:r>
              <a:rPr lang="en-GB" b="0" i="0" dirty="0">
                <a:solidFill>
                  <a:srgbClr val="374151"/>
                </a:solidFill>
                <a:effectLst/>
                <a:latin typeface="Söhne"/>
              </a:rPr>
              <a:t> the data more deeply. You take the information gathered and try to identify patterns and reasons behind the shopping habits. For example, you might </a:t>
            </a:r>
            <a:r>
              <a:rPr lang="en-GB" b="0" i="0" dirty="0" err="1">
                <a:solidFill>
                  <a:srgbClr val="374151"/>
                </a:solidFill>
                <a:effectLst/>
                <a:latin typeface="Söhne"/>
              </a:rPr>
              <a:t>analyze</a:t>
            </a:r>
            <a:r>
              <a:rPr lang="en-GB" b="0" i="0" dirty="0">
                <a:solidFill>
                  <a:srgbClr val="374151"/>
                </a:solidFill>
                <a:effectLst/>
                <a:latin typeface="Söhne"/>
              </a:rPr>
              <a:t> whether income levels or age influence where people shop. This deeper analysis helps you understand the factors influencing the observed shopping </a:t>
            </a:r>
            <a:r>
              <a:rPr lang="en-GB" b="0" i="0" dirty="0" err="1">
                <a:solidFill>
                  <a:srgbClr val="374151"/>
                </a:solidFill>
                <a:effectLst/>
                <a:latin typeface="Söhne"/>
              </a:rPr>
              <a:t>behaviors</a:t>
            </a:r>
            <a:r>
              <a:rPr lang="en-GB" b="0" i="0" dirty="0">
                <a:solidFill>
                  <a:srgbClr val="374151"/>
                </a:solidFill>
                <a:effectLst/>
                <a:latin typeface="Söhne"/>
              </a:rPr>
              <a:t>.</a:t>
            </a:r>
          </a:p>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21</a:t>
            </a:fld>
            <a:endParaRPr lang="en-IN"/>
          </a:p>
        </p:txBody>
      </p:sp>
    </p:spTree>
    <p:extLst>
      <p:ext uri="{BB962C8B-B14F-4D97-AF65-F5344CB8AC3E}">
        <p14:creationId xmlns:p14="http://schemas.microsoft.com/office/powerpoint/2010/main" val="1114110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1" i="0" dirty="0">
                <a:solidFill>
                  <a:srgbClr val="374151"/>
                </a:solidFill>
                <a:effectLst/>
                <a:latin typeface="Söhne"/>
              </a:rPr>
              <a:t>Applied Research:</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1" i="0" dirty="0">
                <a:solidFill>
                  <a:srgbClr val="374151"/>
                </a:solidFill>
                <a:effectLst/>
                <a:latin typeface="Söhne"/>
              </a:rPr>
              <a:t>Example:</a:t>
            </a:r>
            <a:r>
              <a:rPr lang="en-GB" b="0" i="0" dirty="0">
                <a:solidFill>
                  <a:srgbClr val="374151"/>
                </a:solidFill>
                <a:effectLst/>
                <a:latin typeface="Söhne"/>
              </a:rPr>
              <a:t> Developing a new type of fertilizer to increase crop yield in agriculture.</a:t>
            </a:r>
          </a:p>
          <a:p>
            <a:pPr algn="l">
              <a:buFont typeface="Arial" panose="020B0604020202020204" pitchFamily="34" charset="0"/>
              <a:buChar char="•"/>
            </a:pPr>
            <a:r>
              <a:rPr lang="en-GB" b="1" i="0" dirty="0">
                <a:solidFill>
                  <a:srgbClr val="374151"/>
                </a:solidFill>
                <a:effectLst/>
                <a:latin typeface="Söhne"/>
              </a:rPr>
              <a:t>Fundamental Research:</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1" i="0" dirty="0">
                <a:solidFill>
                  <a:srgbClr val="374151"/>
                </a:solidFill>
                <a:effectLst/>
                <a:latin typeface="Söhne"/>
              </a:rPr>
              <a:t>Example:</a:t>
            </a:r>
            <a:r>
              <a:rPr lang="en-GB" b="0" i="0" dirty="0">
                <a:solidFill>
                  <a:srgbClr val="374151"/>
                </a:solidFill>
                <a:effectLst/>
                <a:latin typeface="Söhne"/>
              </a:rPr>
              <a:t> Studying the </a:t>
            </a:r>
            <a:r>
              <a:rPr lang="en-GB" b="0" i="0" dirty="0" err="1">
                <a:solidFill>
                  <a:srgbClr val="374151"/>
                </a:solidFill>
                <a:effectLst/>
                <a:latin typeface="Söhne"/>
              </a:rPr>
              <a:t>behavior</a:t>
            </a:r>
            <a:r>
              <a:rPr lang="en-GB" b="0" i="0" dirty="0">
                <a:solidFill>
                  <a:srgbClr val="374151"/>
                </a:solidFill>
                <a:effectLst/>
                <a:latin typeface="Söhne"/>
              </a:rPr>
              <a:t> of subatomic particles in physics to enhance our understanding of the fundamental principles of the universe.</a:t>
            </a:r>
          </a:p>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22</a:t>
            </a:fld>
            <a:endParaRPr lang="en-IN"/>
          </a:p>
        </p:txBody>
      </p:sp>
    </p:spTree>
    <p:extLst>
      <p:ext uri="{BB962C8B-B14F-4D97-AF65-F5344CB8AC3E}">
        <p14:creationId xmlns:p14="http://schemas.microsoft.com/office/powerpoint/2010/main" val="753757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46666" y="65803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32DF4849-982D-464C-BB92-69D4D2E23940}" type="datetime1">
              <a:rPr lang="en-IN" smtClean="0"/>
              <a:t>11-09-2024</a:t>
            </a:fld>
            <a:endParaRPr lang="en-IN"/>
          </a:p>
        </p:txBody>
      </p:sp>
      <p:sp>
        <p:nvSpPr>
          <p:cNvPr id="5" name="Footer Placeholder 4"/>
          <p:cNvSpPr>
            <a:spLocks noGrp="1"/>
          </p:cNvSpPr>
          <p:nvPr>
            <p:ph type="ftr" sz="quarter" idx="11"/>
          </p:nvPr>
        </p:nvSpPr>
        <p:spPr>
          <a:xfrm>
            <a:off x="4244306" y="6597390"/>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r>
              <a:rPr lang="en-IN" dirty="0"/>
              <a:t>Dr. Shakunthala C Dept. of EEE, ATMECE Mysuru</a:t>
            </a:r>
          </a:p>
        </p:txBody>
      </p:sp>
      <p:sp>
        <p:nvSpPr>
          <p:cNvPr id="6" name="Slide Number Placeholder 5"/>
          <p:cNvSpPr>
            <a:spLocks noGrp="1"/>
          </p:cNvSpPr>
          <p:nvPr>
            <p:ph type="sldNum" sz="quarter" idx="12"/>
          </p:nvPr>
        </p:nvSpPr>
        <p:spPr>
          <a:xfrm>
            <a:off x="11073384" y="6580396"/>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419B5D27-EE1C-4103-94EF-A18DA72EC768}"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r>
              <a:rPr lang="en-US" dirty="0"/>
              <a:t>Dr. Shakunthala C Dept. of EEE, ATMECE Mysuru</a:t>
            </a:r>
            <a:endParaRPr lang="en-IN" dirty="0"/>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30951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F79D5B9B-4C08-4F9B-BE63-A6CD0024EF8A}"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r>
              <a:rPr lang="en-US" dirty="0"/>
              <a:t>Dr. Shakunthala C Dept. of EEE, ATMECE Mysuru</a:t>
            </a:r>
            <a:endParaRPr lang="en-IN" dirty="0"/>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29446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lvl1pPr>
              <a:defRPr>
                <a:solidFill>
                  <a:schemeClr val="accent1"/>
                </a:solidFill>
              </a:defRPr>
            </a:lvl1pPr>
          </a:lstStyle>
          <a:p>
            <a:fld id="{F176C2F8-0750-4760-9F8B-9184B1656089}"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lvl1pPr>
              <a:defRPr>
                <a:solidFill>
                  <a:schemeClr val="accent1"/>
                </a:solidFill>
              </a:defRPr>
            </a:lvl1pPr>
          </a:lstStyle>
          <a:p>
            <a:r>
              <a:rPr lang="en-US" dirty="0"/>
              <a:t>Dr. Shakunthala C Dept. of EEE, ATMECE Mysuru</a:t>
            </a:r>
            <a:endParaRPr lang="en-IN" dirty="0"/>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lvl1pPr>
              <a:defRPr>
                <a:solidFill>
                  <a:schemeClr val="accent1"/>
                </a:solidFill>
              </a:defRPr>
            </a:lvl1pPr>
          </a:lstStyle>
          <a:p>
            <a:fld id="{5A6ADBAC-012B-45CA-B0E1-1EC0514D76E2}"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Date Placeholder 3">
            <a:extLst>
              <a:ext uri="{FF2B5EF4-FFF2-40B4-BE49-F238E27FC236}">
                <a16:creationId xmlns:a16="http://schemas.microsoft.com/office/drawing/2014/main" id="{52083D8A-43CA-4924-3E15-CBC016F4871D}"/>
              </a:ext>
            </a:extLst>
          </p:cNvPr>
          <p:cNvSpPr txBox="1">
            <a:spLocks/>
          </p:cNvSpPr>
          <p:nvPr userDrawn="1"/>
        </p:nvSpPr>
        <p:spPr>
          <a:xfrm>
            <a:off x="1136375" y="6544696"/>
            <a:ext cx="2329074"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9B31EDC-237C-484D-B26C-152AEBE37032}" type="datetime1">
              <a:rPr lang="en-IN" smtClean="0"/>
              <a:pPr/>
              <a:t>11-09-2024</a:t>
            </a:fld>
            <a:endParaRPr lang="en-IN"/>
          </a:p>
        </p:txBody>
      </p:sp>
      <p:sp>
        <p:nvSpPr>
          <p:cNvPr id="10" name="Footer Placeholder 4">
            <a:extLst>
              <a:ext uri="{FF2B5EF4-FFF2-40B4-BE49-F238E27FC236}">
                <a16:creationId xmlns:a16="http://schemas.microsoft.com/office/drawing/2014/main" id="{A49D5247-0EFF-FF6C-B74C-4E484DCA8ED7}"/>
              </a:ext>
            </a:extLst>
          </p:cNvPr>
          <p:cNvSpPr txBox="1">
            <a:spLocks/>
          </p:cNvSpPr>
          <p:nvPr userDrawn="1"/>
        </p:nvSpPr>
        <p:spPr>
          <a:xfrm>
            <a:off x="4008779" y="6542484"/>
            <a:ext cx="4717774"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N" dirty="0"/>
              <a:t>Dr. Shakunthala C Dept. of EEE, ATMECE Mysuru</a:t>
            </a:r>
          </a:p>
        </p:txBody>
      </p:sp>
      <p:sp>
        <p:nvSpPr>
          <p:cNvPr id="11" name="Slide Number Placeholder 5">
            <a:extLst>
              <a:ext uri="{FF2B5EF4-FFF2-40B4-BE49-F238E27FC236}">
                <a16:creationId xmlns:a16="http://schemas.microsoft.com/office/drawing/2014/main" id="{085EC5B8-C736-2EA2-8823-827D4713A364}"/>
              </a:ext>
            </a:extLst>
          </p:cNvPr>
          <p:cNvSpPr txBox="1">
            <a:spLocks/>
          </p:cNvSpPr>
          <p:nvPr userDrawn="1"/>
        </p:nvSpPr>
        <p:spPr>
          <a:xfrm>
            <a:off x="9824924" y="6535693"/>
            <a:ext cx="1706217"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428383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80999" y="6610553"/>
            <a:ext cx="2329074" cy="365125"/>
          </a:xfrm>
          <a:prstGeom prst="rect">
            <a:avLst/>
          </a:prstGeom>
        </p:spPr>
        <p:txBody>
          <a:bodyPr/>
          <a:lstStyle/>
          <a:p>
            <a:fld id="{C9AC16AB-316E-4A28-AB46-6014B6CEE3B3}" type="datetime1">
              <a:rPr lang="en-IN" smtClean="0"/>
              <a:t>11-09-2024</a:t>
            </a:fld>
            <a:endParaRPr lang="en-IN"/>
          </a:p>
        </p:txBody>
      </p:sp>
      <p:sp>
        <p:nvSpPr>
          <p:cNvPr id="5" name="Footer Placeholder 4"/>
          <p:cNvSpPr>
            <a:spLocks noGrp="1"/>
          </p:cNvSpPr>
          <p:nvPr>
            <p:ph type="ftr" sz="quarter" idx="11"/>
          </p:nvPr>
        </p:nvSpPr>
        <p:spPr>
          <a:xfrm>
            <a:off x="4601343" y="6606899"/>
            <a:ext cx="4717774" cy="365125"/>
          </a:xfrm>
          <a:prstGeom prst="rect">
            <a:avLst/>
          </a:prstGeom>
        </p:spPr>
        <p:txBody>
          <a:bodyPr/>
          <a:lstStyle/>
          <a:p>
            <a:r>
              <a:rPr lang="en-US" dirty="0"/>
              <a:t>Dr. Shakunthala C Dept. of EEE, ATMECE Mysuru</a:t>
            </a:r>
            <a:endParaRPr lang="en-IN" dirty="0"/>
          </a:p>
        </p:txBody>
      </p:sp>
      <p:sp>
        <p:nvSpPr>
          <p:cNvPr id="6" name="Slide Number Placeholder 5"/>
          <p:cNvSpPr>
            <a:spLocks noGrp="1"/>
          </p:cNvSpPr>
          <p:nvPr>
            <p:ph type="sldNum" sz="quarter" idx="12"/>
          </p:nvPr>
        </p:nvSpPr>
        <p:spPr>
          <a:xfrm>
            <a:off x="11338891" y="659304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89508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136375" y="65446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85FF464D-6E71-4F8E-BAAB-069EA1DED099}" type="datetime1">
              <a:rPr lang="en-IN" smtClean="0"/>
              <a:t>11-09-2024</a:t>
            </a:fld>
            <a:endParaRPr lang="en-IN"/>
          </a:p>
        </p:txBody>
      </p:sp>
      <p:sp>
        <p:nvSpPr>
          <p:cNvPr id="6" name="Footer Placeholder 5"/>
          <p:cNvSpPr>
            <a:spLocks noGrp="1"/>
          </p:cNvSpPr>
          <p:nvPr>
            <p:ph type="ftr" sz="quarter" idx="11"/>
          </p:nvPr>
        </p:nvSpPr>
        <p:spPr>
          <a:xfrm>
            <a:off x="4008779" y="6556339"/>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r>
              <a:rPr lang="en-US" dirty="0"/>
              <a:t>Dr. Shakunthala C Dept. of EEE, ATMECE Mysuru</a:t>
            </a:r>
            <a:endParaRPr lang="en-IN" dirty="0"/>
          </a:p>
        </p:txBody>
      </p:sp>
      <p:sp>
        <p:nvSpPr>
          <p:cNvPr id="7" name="Slide Number Placeholder 6"/>
          <p:cNvSpPr>
            <a:spLocks noGrp="1"/>
          </p:cNvSpPr>
          <p:nvPr>
            <p:ph type="sldNum" sz="quarter" idx="12"/>
          </p:nvPr>
        </p:nvSpPr>
        <p:spPr>
          <a:xfrm>
            <a:off x="9409288" y="6549548"/>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912976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136375" y="6503131"/>
            <a:ext cx="2329074" cy="365125"/>
          </a:xfrm>
          <a:prstGeom prst="rect">
            <a:avLst/>
          </a:prstGeom>
        </p:spPr>
        <p:txBody>
          <a:bodyPr/>
          <a:lstStyle/>
          <a:p>
            <a:fld id="{9F00B87D-762C-45D0-BF81-8E9ED2A4C41E}" type="datetime1">
              <a:rPr lang="en-IN" smtClean="0"/>
              <a:t>11-09-2024</a:t>
            </a:fld>
            <a:endParaRPr lang="en-IN"/>
          </a:p>
        </p:txBody>
      </p:sp>
      <p:sp>
        <p:nvSpPr>
          <p:cNvPr id="8" name="Footer Placeholder 7"/>
          <p:cNvSpPr>
            <a:spLocks noGrp="1"/>
          </p:cNvSpPr>
          <p:nvPr>
            <p:ph type="ftr" sz="quarter" idx="11"/>
          </p:nvPr>
        </p:nvSpPr>
        <p:spPr>
          <a:xfrm>
            <a:off x="4008779" y="6514774"/>
            <a:ext cx="4717774" cy="365125"/>
          </a:xfrm>
          <a:prstGeom prst="rect">
            <a:avLst/>
          </a:prstGeom>
        </p:spPr>
        <p:txBody>
          <a:bodyPr/>
          <a:lstStyle/>
          <a:p>
            <a:r>
              <a:rPr lang="en-US" dirty="0"/>
              <a:t>Dr. Shakunthala C Dept. of EEE, ATMECE Mysuru</a:t>
            </a:r>
            <a:endParaRPr lang="en-IN" dirty="0"/>
          </a:p>
        </p:txBody>
      </p:sp>
      <p:sp>
        <p:nvSpPr>
          <p:cNvPr id="9" name="Slide Number Placeholder 8"/>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389391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136375" y="6503131"/>
            <a:ext cx="2329074" cy="365125"/>
          </a:xfrm>
          <a:prstGeom prst="rect">
            <a:avLst/>
          </a:prstGeom>
        </p:spPr>
        <p:txBody>
          <a:bodyPr/>
          <a:lstStyle/>
          <a:p>
            <a:fld id="{F9CB14C6-4C8A-45BD-BA59-15535F552443}" type="datetime1">
              <a:rPr lang="en-IN" smtClean="0"/>
              <a:t>11-09-2024</a:t>
            </a:fld>
            <a:endParaRPr lang="en-IN"/>
          </a:p>
        </p:txBody>
      </p:sp>
      <p:sp>
        <p:nvSpPr>
          <p:cNvPr id="4" name="Footer Placeholder 3"/>
          <p:cNvSpPr>
            <a:spLocks noGrp="1"/>
          </p:cNvSpPr>
          <p:nvPr>
            <p:ph type="ftr" sz="quarter" idx="11"/>
          </p:nvPr>
        </p:nvSpPr>
        <p:spPr>
          <a:xfrm>
            <a:off x="4008779" y="6514774"/>
            <a:ext cx="4717774" cy="365125"/>
          </a:xfrm>
          <a:prstGeom prst="rect">
            <a:avLst/>
          </a:prstGeom>
        </p:spPr>
        <p:txBody>
          <a:bodyPr/>
          <a:lstStyle/>
          <a:p>
            <a:r>
              <a:rPr lang="en-US" dirty="0"/>
              <a:t>Dr. Shakunthala C Dept. of EEE, ATMECE Mysuru</a:t>
            </a:r>
            <a:endParaRPr lang="en-IN" dirty="0"/>
          </a:p>
        </p:txBody>
      </p:sp>
      <p:sp>
        <p:nvSpPr>
          <p:cNvPr id="5" name="Slide Number Placeholder 4"/>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1316442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36375" y="6503131"/>
            <a:ext cx="2329074" cy="365125"/>
          </a:xfrm>
          <a:prstGeom prst="rect">
            <a:avLst/>
          </a:prstGeom>
        </p:spPr>
        <p:txBody>
          <a:bodyPr/>
          <a:lstStyle/>
          <a:p>
            <a:fld id="{3AE60471-9103-4A1F-9629-0367C97FD9D9}" type="datetime1">
              <a:rPr lang="en-IN" smtClean="0"/>
              <a:t>11-09-2024</a:t>
            </a:fld>
            <a:endParaRPr lang="en-IN"/>
          </a:p>
        </p:txBody>
      </p:sp>
      <p:sp>
        <p:nvSpPr>
          <p:cNvPr id="3" name="Footer Placeholder 2"/>
          <p:cNvSpPr>
            <a:spLocks noGrp="1"/>
          </p:cNvSpPr>
          <p:nvPr>
            <p:ph type="ftr" sz="quarter" idx="11"/>
          </p:nvPr>
        </p:nvSpPr>
        <p:spPr>
          <a:xfrm>
            <a:off x="4008779" y="6514774"/>
            <a:ext cx="4717774" cy="365125"/>
          </a:xfrm>
          <a:prstGeom prst="rect">
            <a:avLst/>
          </a:prstGeom>
        </p:spPr>
        <p:txBody>
          <a:bodyPr/>
          <a:lstStyle/>
          <a:p>
            <a:r>
              <a:rPr lang="en-US" dirty="0"/>
              <a:t>Dr. Shakunthala C Dept. of EEE, ATMECE Mysuru</a:t>
            </a:r>
            <a:endParaRPr lang="en-IN" dirty="0"/>
          </a:p>
        </p:txBody>
      </p:sp>
      <p:sp>
        <p:nvSpPr>
          <p:cNvPr id="4" name="Slide Number Placeholder 3"/>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61368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136375" y="6503131"/>
            <a:ext cx="2329074" cy="365125"/>
          </a:xfrm>
          <a:prstGeom prst="rect">
            <a:avLst/>
          </a:prstGeom>
        </p:spPr>
        <p:txBody>
          <a:bodyPr/>
          <a:lstStyle/>
          <a:p>
            <a:fld id="{3871AEDC-C0D1-4DE1-B0F3-312AF85B5EFB}" type="datetime1">
              <a:rPr lang="en-IN" smtClean="0"/>
              <a:t>11-09-2024</a:t>
            </a:fld>
            <a:endParaRPr lang="en-IN"/>
          </a:p>
        </p:txBody>
      </p:sp>
      <p:sp>
        <p:nvSpPr>
          <p:cNvPr id="6" name="Footer Placeholder 5"/>
          <p:cNvSpPr>
            <a:spLocks noGrp="1"/>
          </p:cNvSpPr>
          <p:nvPr>
            <p:ph type="ftr" sz="quarter" idx="11"/>
          </p:nvPr>
        </p:nvSpPr>
        <p:spPr>
          <a:xfrm>
            <a:off x="4008779" y="6514774"/>
            <a:ext cx="4717774" cy="365125"/>
          </a:xfrm>
          <a:prstGeom prst="rect">
            <a:avLst/>
          </a:prstGeom>
        </p:spPr>
        <p:txBody>
          <a:bodyPr/>
          <a:lstStyle/>
          <a:p>
            <a:r>
              <a:rPr lang="en-US" dirty="0"/>
              <a:t>Dr. Shakunthala C Dept. of EEE, ATMECE Mysuru</a:t>
            </a:r>
            <a:endParaRPr lang="en-IN" dirty="0"/>
          </a:p>
        </p:txBody>
      </p:sp>
      <p:sp>
        <p:nvSpPr>
          <p:cNvPr id="7" name="Slide Number Placeholder 6"/>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118056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263858" y="6594249"/>
            <a:ext cx="2329074" cy="365125"/>
          </a:xfrm>
          <a:prstGeom prst="rect">
            <a:avLst/>
          </a:prstGeom>
        </p:spPr>
        <p:txBody>
          <a:bodyPr/>
          <a:lstStyle/>
          <a:p>
            <a:fld id="{F253B767-3F2A-4C96-AB79-D88C6CF28440}" type="datetime1">
              <a:rPr lang="en-IN" smtClean="0"/>
              <a:t>11-09-2024</a:t>
            </a:fld>
            <a:endParaRPr lang="en-IN"/>
          </a:p>
        </p:txBody>
      </p:sp>
      <p:sp>
        <p:nvSpPr>
          <p:cNvPr id="6" name="Footer Placeholder 5"/>
          <p:cNvSpPr>
            <a:spLocks noGrp="1"/>
          </p:cNvSpPr>
          <p:nvPr>
            <p:ph type="ftr" sz="quarter" idx="11"/>
          </p:nvPr>
        </p:nvSpPr>
        <p:spPr>
          <a:xfrm>
            <a:off x="4064199" y="6570194"/>
            <a:ext cx="4717774" cy="365125"/>
          </a:xfrm>
          <a:prstGeom prst="rect">
            <a:avLst/>
          </a:prstGeom>
        </p:spPr>
        <p:txBody>
          <a:bodyPr/>
          <a:lstStyle/>
          <a:p>
            <a:r>
              <a:rPr lang="en-US" dirty="0"/>
              <a:t>Dr. Shakunthala C Dept. of EEE, ATMECE Mysuru</a:t>
            </a:r>
            <a:endParaRPr lang="en-IN" dirty="0"/>
          </a:p>
        </p:txBody>
      </p:sp>
      <p:sp>
        <p:nvSpPr>
          <p:cNvPr id="7" name="Slide Number Placeholder 6"/>
          <p:cNvSpPr>
            <a:spLocks noGrp="1"/>
          </p:cNvSpPr>
          <p:nvPr>
            <p:ph type="sldNum" sz="quarter" idx="12"/>
          </p:nvPr>
        </p:nvSpPr>
        <p:spPr>
          <a:xfrm>
            <a:off x="11432072" y="659111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732110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7128256-7D3D-B83A-8AD8-E0B484DC4563}"/>
              </a:ext>
            </a:extLst>
          </p:cNvPr>
          <p:cNvPicPr>
            <a:picLocks noChangeAspect="1"/>
          </p:cNvPicPr>
          <p:nvPr userDrawn="1"/>
        </p:nvPicPr>
        <p:blipFill>
          <a:blip r:embed="rId13"/>
          <a:stretch>
            <a:fillRect/>
          </a:stretch>
        </p:blipFill>
        <p:spPr>
          <a:xfrm>
            <a:off x="1" y="6427610"/>
            <a:ext cx="12191999" cy="442740"/>
          </a:xfrm>
          <a:prstGeom prst="rect">
            <a:avLst/>
          </a:prstGeom>
        </p:spPr>
      </p:pic>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3C0F2C84-A3FE-9F3E-E2B8-182A02B9E10D}"/>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154549" y="184198"/>
            <a:ext cx="1091371" cy="1091371"/>
          </a:xfrm>
          <a:prstGeom prst="rect">
            <a:avLst/>
          </a:prstGeom>
          <a:ln>
            <a:noFill/>
          </a:ln>
          <a:effectLst>
            <a:softEdge rad="112500"/>
          </a:effectLst>
        </p:spPr>
      </p:pic>
      <p:pic>
        <p:nvPicPr>
          <p:cNvPr id="10" name="Picture 9">
            <a:extLst>
              <a:ext uri="{FF2B5EF4-FFF2-40B4-BE49-F238E27FC236}">
                <a16:creationId xmlns:a16="http://schemas.microsoft.com/office/drawing/2014/main" id="{6139BFB6-387B-4013-D48B-7DF4ACC76207}"/>
              </a:ext>
            </a:extLst>
          </p:cNvPr>
          <p:cNvPicPr>
            <a:picLocks noChangeAspect="1"/>
          </p:cNvPicPr>
          <p:nvPr userDrawn="1"/>
        </p:nvPicPr>
        <p:blipFill>
          <a:blip r:embed="rId15"/>
          <a:stretch>
            <a:fillRect/>
          </a:stretch>
        </p:blipFill>
        <p:spPr>
          <a:xfrm>
            <a:off x="387662" y="353517"/>
            <a:ext cx="2418649" cy="738627"/>
          </a:xfrm>
          <a:prstGeom prst="rect">
            <a:avLst/>
          </a:prstGeom>
        </p:spPr>
      </p:pic>
      <p:pic>
        <p:nvPicPr>
          <p:cNvPr id="11" name="Picture 10">
            <a:extLst>
              <a:ext uri="{FF2B5EF4-FFF2-40B4-BE49-F238E27FC236}">
                <a16:creationId xmlns:a16="http://schemas.microsoft.com/office/drawing/2014/main" id="{362A5684-C1B3-0D5D-1E47-AFFAFBD33A63}"/>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157020" y="289279"/>
            <a:ext cx="836474" cy="853721"/>
          </a:xfrm>
          <a:prstGeom prst="rect">
            <a:avLst/>
          </a:prstGeom>
        </p:spPr>
      </p:pic>
      <p:pic>
        <p:nvPicPr>
          <p:cNvPr id="13" name="Picture 12">
            <a:extLst>
              <a:ext uri="{FF2B5EF4-FFF2-40B4-BE49-F238E27FC236}">
                <a16:creationId xmlns:a16="http://schemas.microsoft.com/office/drawing/2014/main" id="{EA916C27-99DD-2C46-5931-79B93DEF3F0F}"/>
              </a:ext>
            </a:extLst>
          </p:cNvPr>
          <p:cNvPicPr>
            <a:picLocks noChangeAspect="1"/>
          </p:cNvPicPr>
          <p:nvPr userDrawn="1"/>
        </p:nvPicPr>
        <p:blipFill>
          <a:blip r:embed="rId17"/>
          <a:stretch>
            <a:fillRect/>
          </a:stretch>
        </p:blipFill>
        <p:spPr>
          <a:xfrm>
            <a:off x="0" y="-22860"/>
            <a:ext cx="12191999" cy="284937"/>
          </a:xfrm>
          <a:prstGeom prst="rect">
            <a:avLst/>
          </a:prstGeom>
          <a:ln>
            <a:noFill/>
          </a:ln>
        </p:spPr>
      </p:pic>
      <p:pic>
        <p:nvPicPr>
          <p:cNvPr id="1026" name="Picture 1">
            <a:extLst>
              <a:ext uri="{FF2B5EF4-FFF2-40B4-BE49-F238E27FC236}">
                <a16:creationId xmlns:a16="http://schemas.microsoft.com/office/drawing/2014/main" id="{851A7FCA-FE9C-F2BB-E170-A4265EE8F5B0}"/>
              </a:ext>
            </a:extLst>
          </p:cNvPr>
          <p:cNvPicPr>
            <a:picLocks noChangeAspect="1" noChangeArrowheads="1"/>
          </p:cNvPicPr>
          <p:nvPr userDrawn="1"/>
        </p:nvPicPr>
        <p:blipFill>
          <a:blip r:embed="rId18">
            <a:extLst>
              <a:ext uri="{28A0092B-C50C-407E-A947-70E740481C1C}">
                <a14:useLocalDpi xmlns:a14="http://schemas.microsoft.com/office/drawing/2010/main" val="0"/>
              </a:ext>
            </a:extLst>
          </a:blip>
          <a:srcRect l="9599" t="4800" r="11200" b="6400"/>
          <a:stretch>
            <a:fillRect/>
          </a:stretch>
        </p:blipFill>
        <p:spPr bwMode="auto">
          <a:xfrm>
            <a:off x="11065718" y="299784"/>
            <a:ext cx="75247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Date Placeholder 3">
            <a:extLst>
              <a:ext uri="{FF2B5EF4-FFF2-40B4-BE49-F238E27FC236}">
                <a16:creationId xmlns:a16="http://schemas.microsoft.com/office/drawing/2014/main" id="{909577DF-6E2F-FDC6-C501-6672B9CA969A}"/>
              </a:ext>
            </a:extLst>
          </p:cNvPr>
          <p:cNvSpPr>
            <a:spLocks noGrp="1"/>
          </p:cNvSpPr>
          <p:nvPr>
            <p:ph type="dt" sz="half" idx="2"/>
          </p:nvPr>
        </p:nvSpPr>
        <p:spPr>
          <a:xfrm>
            <a:off x="568334" y="6586261"/>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66C668F9-799B-40F5-A18A-2C1813E6E47D}" type="datetime1">
              <a:rPr lang="en-IN" smtClean="0"/>
              <a:t>11-09-2024</a:t>
            </a:fld>
            <a:endParaRPr lang="en-IN"/>
          </a:p>
        </p:txBody>
      </p:sp>
      <p:sp>
        <p:nvSpPr>
          <p:cNvPr id="15" name="Footer Placeholder 4">
            <a:extLst>
              <a:ext uri="{FF2B5EF4-FFF2-40B4-BE49-F238E27FC236}">
                <a16:creationId xmlns:a16="http://schemas.microsoft.com/office/drawing/2014/main" id="{B13F8DC0-1831-AE24-E334-7CC3F888E482}"/>
              </a:ext>
            </a:extLst>
          </p:cNvPr>
          <p:cNvSpPr>
            <a:spLocks noGrp="1"/>
          </p:cNvSpPr>
          <p:nvPr>
            <p:ph type="ftr" sz="quarter" idx="3"/>
          </p:nvPr>
        </p:nvSpPr>
        <p:spPr>
          <a:xfrm>
            <a:off x="4008779" y="6570194"/>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r>
              <a:rPr lang="en-IN" dirty="0"/>
              <a:t>Dr. Shakunthala C Dept. of EEE, ATMECE Mysuru</a:t>
            </a:r>
          </a:p>
        </p:txBody>
      </p:sp>
      <p:sp>
        <p:nvSpPr>
          <p:cNvPr id="16" name="Slide Number Placeholder 5">
            <a:extLst>
              <a:ext uri="{FF2B5EF4-FFF2-40B4-BE49-F238E27FC236}">
                <a16:creationId xmlns:a16="http://schemas.microsoft.com/office/drawing/2014/main" id="{CC7575BD-E157-6E99-DE49-DE9D278A0546}"/>
              </a:ext>
            </a:extLst>
          </p:cNvPr>
          <p:cNvSpPr>
            <a:spLocks noGrp="1"/>
          </p:cNvSpPr>
          <p:nvPr>
            <p:ph type="sldNum" sz="quarter" idx="4"/>
          </p:nvPr>
        </p:nvSpPr>
        <p:spPr>
          <a:xfrm>
            <a:off x="11054116" y="6586261"/>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475661864"/>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0.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E4F51-5152-23B7-B35E-3965E84528D6}"/>
              </a:ext>
            </a:extLst>
          </p:cNvPr>
          <p:cNvSpPr>
            <a:spLocks noGrp="1"/>
          </p:cNvSpPr>
          <p:nvPr>
            <p:ph type="title"/>
          </p:nvPr>
        </p:nvSpPr>
        <p:spPr>
          <a:xfrm>
            <a:off x="1112520" y="1855695"/>
            <a:ext cx="9966960" cy="1936376"/>
          </a:xfrm>
        </p:spPr>
        <p:txBody>
          <a:bodyPr/>
          <a:lstStyle/>
          <a:p>
            <a:r>
              <a:rPr lang="en-GB" sz="4400" dirty="0">
                <a:solidFill>
                  <a:srgbClr val="7030A0"/>
                </a:solidFill>
                <a:latin typeface="Times New Roman" panose="02020603050405020304" pitchFamily="18" charset="0"/>
                <a:cs typeface="Times New Roman" panose="02020603050405020304" pitchFamily="18" charset="0"/>
              </a:rPr>
              <a:t>RESEARCH METHODOLOGY &amp; INTELLECTUAL PROPERTY RIGHTS </a:t>
            </a:r>
            <a:endParaRPr lang="en-IN" sz="4400" dirty="0">
              <a:solidFill>
                <a:srgbClr val="7030A0"/>
              </a:solidFill>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FB1BA0F2-C553-F68D-6A7E-E18355E83BE7}"/>
              </a:ext>
            </a:extLst>
          </p:cNvPr>
          <p:cNvSpPr>
            <a:spLocks noGrp="1"/>
          </p:cNvSpPr>
          <p:nvPr>
            <p:ph type="body" idx="1"/>
          </p:nvPr>
        </p:nvSpPr>
        <p:spPr>
          <a:xfrm>
            <a:off x="1548562" y="4154520"/>
            <a:ext cx="9088061" cy="2200560"/>
          </a:xfrm>
        </p:spPr>
        <p:txBody>
          <a:bodyPr>
            <a:normAutofit fontScale="85000" lnSpcReduction="10000"/>
          </a:bodyPr>
          <a:lstStyle/>
          <a:p>
            <a:pPr algn="just"/>
            <a:r>
              <a:rPr lang="en-GB" sz="2400" dirty="0">
                <a:solidFill>
                  <a:srgbClr val="002060"/>
                </a:solidFill>
                <a:latin typeface="Times New Roman" panose="02020603050405020304" pitchFamily="18" charset="0"/>
                <a:cs typeface="Times New Roman" panose="02020603050405020304" pitchFamily="18" charset="0"/>
              </a:rPr>
              <a:t>Course Code: </a:t>
            </a:r>
            <a:r>
              <a:rPr lang="en-GB" sz="2400" b="1" dirty="0">
                <a:solidFill>
                  <a:srgbClr val="002060"/>
                </a:solidFill>
                <a:latin typeface="Times New Roman" panose="02020603050405020304" pitchFamily="18" charset="0"/>
                <a:cs typeface="Times New Roman" panose="02020603050405020304" pitchFamily="18" charset="0"/>
              </a:rPr>
              <a:t>BRMK557 </a:t>
            </a:r>
            <a:r>
              <a:rPr lang="en-GB" sz="2400" dirty="0">
                <a:solidFill>
                  <a:srgbClr val="002060"/>
                </a:solidFill>
                <a:latin typeface="Times New Roman" panose="02020603050405020304" pitchFamily="18" charset="0"/>
                <a:cs typeface="Times New Roman" panose="02020603050405020304" pitchFamily="18" charset="0"/>
              </a:rPr>
              <a:t>                                                                CIE Marks :50 </a:t>
            </a:r>
          </a:p>
          <a:p>
            <a:pPr algn="just"/>
            <a:r>
              <a:rPr lang="en-GB" sz="2400" dirty="0">
                <a:solidFill>
                  <a:srgbClr val="002060"/>
                </a:solidFill>
                <a:latin typeface="Times New Roman" panose="02020603050405020304" pitchFamily="18" charset="0"/>
                <a:cs typeface="Times New Roman" panose="02020603050405020304" pitchFamily="18" charset="0"/>
              </a:rPr>
              <a:t>Teaching Hours/Week (L:T:P: S) :2:2:0:0                                        SEE Marks :50 </a:t>
            </a:r>
          </a:p>
          <a:p>
            <a:pPr algn="just"/>
            <a:r>
              <a:rPr lang="en-GB" sz="2400" dirty="0">
                <a:solidFill>
                  <a:srgbClr val="002060"/>
                </a:solidFill>
                <a:latin typeface="Times New Roman" panose="02020603050405020304" pitchFamily="18" charset="0"/>
                <a:cs typeface="Times New Roman" panose="02020603050405020304" pitchFamily="18" charset="0"/>
              </a:rPr>
              <a:t>Total Hours of Pedagogy :25                                                            Total Marks :100 </a:t>
            </a:r>
          </a:p>
          <a:p>
            <a:pPr algn="just"/>
            <a:r>
              <a:rPr lang="en-GB" sz="2400" dirty="0">
                <a:solidFill>
                  <a:srgbClr val="002060"/>
                </a:solidFill>
                <a:latin typeface="Times New Roman" panose="02020603050405020304" pitchFamily="18" charset="0"/>
                <a:cs typeface="Times New Roman" panose="02020603050405020304" pitchFamily="18" charset="0"/>
              </a:rPr>
              <a:t>Credits :02                                                                                         Exam Hours :03 </a:t>
            </a:r>
            <a:endParaRPr lang="en-IN" sz="24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5207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1EDC2-9F52-B0D0-D7F8-BC0F7069CACC}"/>
              </a:ext>
            </a:extLst>
          </p:cNvPr>
          <p:cNvSpPr>
            <a:spLocks noGrp="1"/>
          </p:cNvSpPr>
          <p:nvPr>
            <p:ph type="title"/>
          </p:nvPr>
        </p:nvSpPr>
        <p:spPr>
          <a:xfrm>
            <a:off x="1140351" y="762000"/>
            <a:ext cx="9875520" cy="883024"/>
          </a:xfrm>
        </p:spPr>
        <p:txBody>
          <a:bodyPr>
            <a:normAutofit/>
          </a:bodyPr>
          <a:lstStyle/>
          <a:p>
            <a:pPr algn="ctr"/>
            <a:r>
              <a:rPr lang="en-IN" sz="3600" b="1" dirty="0">
                <a:solidFill>
                  <a:srgbClr val="002060"/>
                </a:solidFill>
                <a:latin typeface="Times New Roman" panose="02020603050405020304" pitchFamily="18" charset="0"/>
                <a:cs typeface="Times New Roman" panose="02020603050405020304" pitchFamily="18" charset="0"/>
              </a:rPr>
              <a:t>Suggested Learning Resources: </a:t>
            </a:r>
          </a:p>
        </p:txBody>
      </p:sp>
      <p:sp>
        <p:nvSpPr>
          <p:cNvPr id="5" name="TextBox 4">
            <a:extLst>
              <a:ext uri="{FF2B5EF4-FFF2-40B4-BE49-F238E27FC236}">
                <a16:creationId xmlns:a16="http://schemas.microsoft.com/office/drawing/2014/main" id="{5436FB93-2ECF-F943-33A0-39E78E0A91D4}"/>
              </a:ext>
            </a:extLst>
          </p:cNvPr>
          <p:cNvSpPr txBox="1"/>
          <p:nvPr/>
        </p:nvSpPr>
        <p:spPr>
          <a:xfrm>
            <a:off x="403452" y="1350021"/>
            <a:ext cx="11349318" cy="4745979"/>
          </a:xfrm>
          <a:prstGeom prst="rect">
            <a:avLst/>
          </a:prstGeom>
          <a:noFill/>
        </p:spPr>
        <p:txBody>
          <a:bodyPr wrap="square">
            <a:spAutoFit/>
          </a:bodyPr>
          <a:lstStyle/>
          <a:p>
            <a:pPr>
              <a:lnSpc>
                <a:spcPct val="150000"/>
              </a:lnSpc>
            </a:pPr>
            <a:r>
              <a:rPr lang="en-IN" sz="3200" b="1" dirty="0">
                <a:solidFill>
                  <a:srgbClr val="002060"/>
                </a:solidFill>
                <a:latin typeface="Times New Roman" panose="02020603050405020304" pitchFamily="18" charset="0"/>
                <a:cs typeface="Times New Roman" panose="02020603050405020304" pitchFamily="18" charset="0"/>
              </a:rPr>
              <a:t>Textbook </a:t>
            </a:r>
          </a:p>
          <a:p>
            <a:pPr>
              <a:lnSpc>
                <a:spcPct val="150000"/>
              </a:lnSpc>
            </a:pPr>
            <a:r>
              <a:rPr lang="en-IN" sz="2000" dirty="0">
                <a:latin typeface="Times New Roman" panose="02020603050405020304" pitchFamily="18" charset="0"/>
                <a:cs typeface="Times New Roman" panose="02020603050405020304" pitchFamily="18" charset="0"/>
              </a:rPr>
              <a:t>1. Dipankar Deb • </a:t>
            </a:r>
            <a:r>
              <a:rPr lang="en-IN" sz="2000" dirty="0" err="1">
                <a:latin typeface="Times New Roman" panose="02020603050405020304" pitchFamily="18" charset="0"/>
                <a:cs typeface="Times New Roman" panose="02020603050405020304" pitchFamily="18" charset="0"/>
              </a:rPr>
              <a:t>Rajeeb</a:t>
            </a:r>
            <a:r>
              <a:rPr lang="en-IN" sz="2000" dirty="0">
                <a:latin typeface="Times New Roman" panose="02020603050405020304" pitchFamily="18" charset="0"/>
                <a:cs typeface="Times New Roman" panose="02020603050405020304" pitchFamily="18" charset="0"/>
              </a:rPr>
              <a:t> Dey, Valentina E. Balas “Engineering Research Methodology”, ISSN 1868- 4394 ISSN 1868-4408 (electronic), Intelligent Systems Reference Library, ISBN 978-981-13- 2946-3 ISBN 978-981-13-2947-0 (eBook), https://doi.org/10.1007/978-981-13-2947-0 </a:t>
            </a:r>
          </a:p>
          <a:p>
            <a:pPr>
              <a:lnSpc>
                <a:spcPct val="150000"/>
              </a:lnSpc>
            </a:pPr>
            <a:r>
              <a:rPr lang="en-IN" sz="2000" dirty="0">
                <a:latin typeface="Times New Roman" panose="02020603050405020304" pitchFamily="18" charset="0"/>
                <a:cs typeface="Times New Roman" panose="02020603050405020304" pitchFamily="18" charset="0"/>
              </a:rPr>
              <a:t>2. Intellectual Property A Primer for Academia by Prof. Rupinder Tewari Ms. Mamta </a:t>
            </a:r>
            <a:r>
              <a:rPr lang="en-IN" sz="2000" dirty="0" err="1">
                <a:latin typeface="Times New Roman" panose="02020603050405020304" pitchFamily="18" charset="0"/>
                <a:cs typeface="Times New Roman" panose="02020603050405020304" pitchFamily="18" charset="0"/>
              </a:rPr>
              <a:t>Bhardwa</a:t>
            </a:r>
            <a:r>
              <a:rPr lang="en-IN" sz="2000" dirty="0">
                <a:latin typeface="Times New Roman" panose="02020603050405020304" pitchFamily="18" charset="0"/>
                <a:cs typeface="Times New Roman" panose="02020603050405020304" pitchFamily="18" charset="0"/>
              </a:rPr>
              <a:t> </a:t>
            </a:r>
          </a:p>
          <a:p>
            <a:pPr>
              <a:lnSpc>
                <a:spcPct val="150000"/>
              </a:lnSpc>
            </a:pPr>
            <a:endParaRPr lang="en-IN" sz="2000" dirty="0">
              <a:latin typeface="Times New Roman" panose="02020603050405020304" pitchFamily="18" charset="0"/>
              <a:cs typeface="Times New Roman" panose="02020603050405020304" pitchFamily="18" charset="0"/>
            </a:endParaRPr>
          </a:p>
          <a:p>
            <a:pPr>
              <a:lnSpc>
                <a:spcPct val="150000"/>
              </a:lnSpc>
            </a:pPr>
            <a:r>
              <a:rPr lang="en-IN" sz="3200" b="1" dirty="0">
                <a:solidFill>
                  <a:srgbClr val="002060"/>
                </a:solidFill>
                <a:latin typeface="Times New Roman" panose="02020603050405020304" pitchFamily="18" charset="0"/>
                <a:cs typeface="Times New Roman" panose="02020603050405020304" pitchFamily="18" charset="0"/>
              </a:rPr>
              <a:t>Reference Book: </a:t>
            </a:r>
          </a:p>
          <a:p>
            <a:pPr>
              <a:lnSpc>
                <a:spcPct val="150000"/>
              </a:lnSpc>
            </a:pPr>
            <a:r>
              <a:rPr lang="en-IN" sz="2000" dirty="0">
                <a:latin typeface="Times New Roman" panose="02020603050405020304" pitchFamily="18" charset="0"/>
                <a:cs typeface="Times New Roman" panose="02020603050405020304" pitchFamily="18" charset="0"/>
              </a:rPr>
              <a:t>1. David V. Thiel “Research Methods for Engineers” Cambridge University Press, 978-1-107-03488- 4 </a:t>
            </a:r>
          </a:p>
          <a:p>
            <a:pPr>
              <a:lnSpc>
                <a:spcPct val="150000"/>
              </a:lnSpc>
            </a:pPr>
            <a:r>
              <a:rPr lang="en-IN" sz="2000" dirty="0">
                <a:latin typeface="Times New Roman" panose="02020603050405020304" pitchFamily="18" charset="0"/>
                <a:cs typeface="Times New Roman" panose="02020603050405020304" pitchFamily="18" charset="0"/>
              </a:rPr>
              <a:t>2. Intellectual Property Rights by </a:t>
            </a:r>
            <a:r>
              <a:rPr lang="en-IN" sz="2000" dirty="0" err="1">
                <a:latin typeface="Times New Roman" panose="02020603050405020304" pitchFamily="18" charset="0"/>
                <a:cs typeface="Times New Roman" panose="02020603050405020304" pitchFamily="18" charset="0"/>
              </a:rPr>
              <a:t>N.K.Acharya</a:t>
            </a:r>
            <a:r>
              <a:rPr lang="en-IN" sz="2000" dirty="0">
                <a:latin typeface="Times New Roman" panose="02020603050405020304" pitchFamily="18" charset="0"/>
                <a:cs typeface="Times New Roman" panose="02020603050405020304" pitchFamily="18" charset="0"/>
              </a:rPr>
              <a:t> Asia Law House 6th Edition. ISBN: 978-93-81849-30-9</a:t>
            </a:r>
          </a:p>
        </p:txBody>
      </p:sp>
      <p:sp>
        <p:nvSpPr>
          <p:cNvPr id="3" name="Date Placeholder 2">
            <a:extLst>
              <a:ext uri="{FF2B5EF4-FFF2-40B4-BE49-F238E27FC236}">
                <a16:creationId xmlns:a16="http://schemas.microsoft.com/office/drawing/2014/main" id="{4B400B17-5393-0F8D-7668-30603E090AA1}"/>
              </a:ext>
            </a:extLst>
          </p:cNvPr>
          <p:cNvSpPr>
            <a:spLocks noGrp="1"/>
          </p:cNvSpPr>
          <p:nvPr>
            <p:ph type="dt" sz="half" idx="10"/>
          </p:nvPr>
        </p:nvSpPr>
        <p:spPr/>
        <p:txBody>
          <a:bodyPr/>
          <a:lstStyle/>
          <a:p>
            <a:fld id="{D19D81F4-A167-4840-A8BE-4B13106D16D5}" type="datetime1">
              <a:rPr lang="en-IN" smtClean="0"/>
              <a:t>11-09-2024</a:t>
            </a:fld>
            <a:endParaRPr lang="en-IN"/>
          </a:p>
        </p:txBody>
      </p:sp>
      <p:sp>
        <p:nvSpPr>
          <p:cNvPr id="4" name="Footer Placeholder 3">
            <a:extLst>
              <a:ext uri="{FF2B5EF4-FFF2-40B4-BE49-F238E27FC236}">
                <a16:creationId xmlns:a16="http://schemas.microsoft.com/office/drawing/2014/main" id="{894392FB-D97A-879A-4A33-F2092EBC0FCB}"/>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7F08CAA3-BA28-6491-5E82-9D9A96035927}"/>
              </a:ext>
            </a:extLst>
          </p:cNvPr>
          <p:cNvSpPr>
            <a:spLocks noGrp="1"/>
          </p:cNvSpPr>
          <p:nvPr>
            <p:ph type="sldNum" sz="quarter" idx="12"/>
          </p:nvPr>
        </p:nvSpPr>
        <p:spPr/>
        <p:txBody>
          <a:bodyPr/>
          <a:lstStyle/>
          <a:p>
            <a:fld id="{5A6ADBAC-012B-45CA-B0E1-1EC0514D76E2}" type="slidenum">
              <a:rPr lang="en-IN" smtClean="0"/>
              <a:t>10</a:t>
            </a:fld>
            <a:endParaRPr lang="en-IN"/>
          </a:p>
        </p:txBody>
      </p:sp>
    </p:spTree>
    <p:extLst>
      <p:ext uri="{BB962C8B-B14F-4D97-AF65-F5344CB8AC3E}">
        <p14:creationId xmlns:p14="http://schemas.microsoft.com/office/powerpoint/2010/main" val="649097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40351" y="27482"/>
            <a:ext cx="9875520" cy="1356360"/>
          </a:xfrm>
        </p:spPr>
        <p:txBody>
          <a:bodyPr>
            <a:normAutofit/>
          </a:bodyPr>
          <a:lstStyle/>
          <a:p>
            <a:pPr algn="ctr"/>
            <a:r>
              <a:rPr lang="en-IN" sz="3600" dirty="0">
                <a:solidFill>
                  <a:srgbClr val="002060"/>
                </a:solidFill>
                <a:latin typeface="Times New Roman" panose="02020603050405020304" pitchFamily="18" charset="0"/>
                <a:cs typeface="Times New Roman" panose="02020603050405020304" pitchFamily="18" charset="0"/>
              </a:rPr>
              <a:t>Introduction: What Is Research?</a:t>
            </a: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474689" y="1383842"/>
            <a:ext cx="11242622" cy="4956748"/>
          </a:xfrm>
        </p:spPr>
        <p:txBody>
          <a:bodyPr>
            <a:normAutofit fontScale="92500" lnSpcReduction="20000"/>
          </a:bodyPr>
          <a:lstStyle/>
          <a:p>
            <a:pPr algn="just">
              <a:lnSpc>
                <a:spcPct val="15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Research refers to a careful, well-deﬁned (or redeﬁned), objective, and systematic method of search for knowledge.</a:t>
            </a:r>
          </a:p>
          <a:p>
            <a:pPr algn="just">
              <a:lnSpc>
                <a:spcPct val="15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Formulation of a theory that is driven by inquisitiveness for that which is unknown and useful on a particular aspect so as to make an original contribution to expand the existing knowledge base.</a:t>
            </a:r>
          </a:p>
          <a:p>
            <a:pPr algn="just">
              <a:lnSpc>
                <a:spcPct val="150000"/>
              </a:lnSpc>
              <a:buFont typeface="Wingdings" panose="05000000000000000000" pitchFamily="2" charset="2"/>
              <a:buChar char="§"/>
            </a:pPr>
            <a:r>
              <a:rPr lang="en-US" sz="2400" dirty="0">
                <a:solidFill>
                  <a:srgbClr val="C00000"/>
                </a:solidFill>
                <a:latin typeface="Times New Roman" panose="02020603050405020304" pitchFamily="18" charset="0"/>
                <a:cs typeface="Times New Roman" panose="02020603050405020304" pitchFamily="18" charset="0"/>
              </a:rPr>
              <a:t>Research involves</a:t>
            </a:r>
            <a:r>
              <a:rPr lang="en-US" sz="2400" dirty="0">
                <a:solidFill>
                  <a:srgbClr val="002060"/>
                </a:solidFill>
                <a:latin typeface="Times New Roman" panose="02020603050405020304" pitchFamily="18" charset="0"/>
                <a:cs typeface="Times New Roman" panose="02020603050405020304" pitchFamily="18" charset="0"/>
              </a:rPr>
              <a:t>: </a:t>
            </a:r>
          </a:p>
          <a:p>
            <a:pPr marL="502920" indent="-457200" algn="just">
              <a:lnSpc>
                <a:spcPct val="150000"/>
              </a:lnSpc>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Formulation of hypothesis (Assumption)  or proposition of solutions, data analysis, and deductions and ascertaining whether the conclusions ﬁt the hypothesis. </a:t>
            </a:r>
          </a:p>
          <a:p>
            <a:pPr marL="502920" indent="-457200" algn="just">
              <a:lnSpc>
                <a:spcPct val="150000"/>
              </a:lnSpc>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Research is a process of creating, or formulating knowledge that does not yet exist.</a:t>
            </a:r>
            <a:endParaRPr lang="en-IN" sz="2400" dirty="0">
              <a:solidFill>
                <a:srgbClr val="002060"/>
              </a:solidFill>
              <a:latin typeface="Times New Roman" panose="02020603050405020304" pitchFamily="18" charset="0"/>
              <a:cs typeface="Times New Roman" panose="02020603050405020304" pitchFamily="18" charset="0"/>
            </a:endParaRPr>
          </a:p>
        </p:txBody>
      </p:sp>
      <p:sp>
        <p:nvSpPr>
          <p:cNvPr id="7" name="Date Placeholder 6">
            <a:extLst>
              <a:ext uri="{FF2B5EF4-FFF2-40B4-BE49-F238E27FC236}">
                <a16:creationId xmlns:a16="http://schemas.microsoft.com/office/drawing/2014/main" id="{29AD579D-C3BA-6E12-2DD7-F78AE3B145C1}"/>
              </a:ext>
            </a:extLst>
          </p:cNvPr>
          <p:cNvSpPr>
            <a:spLocks noGrp="1"/>
          </p:cNvSpPr>
          <p:nvPr>
            <p:ph type="dt" sz="half" idx="10"/>
          </p:nvPr>
        </p:nvSpPr>
        <p:spPr/>
        <p:txBody>
          <a:bodyPr/>
          <a:lstStyle/>
          <a:p>
            <a:fld id="{7BAFA135-3604-4645-A7F6-659E89C748D6}" type="datetime1">
              <a:rPr lang="en-IN" smtClean="0"/>
              <a:t>11-09-2024</a:t>
            </a:fld>
            <a:endParaRPr lang="en-IN"/>
          </a:p>
        </p:txBody>
      </p:sp>
      <p:sp>
        <p:nvSpPr>
          <p:cNvPr id="8" name="Footer Placeholder 7">
            <a:extLst>
              <a:ext uri="{FF2B5EF4-FFF2-40B4-BE49-F238E27FC236}">
                <a16:creationId xmlns:a16="http://schemas.microsoft.com/office/drawing/2014/main" id="{E3384F0E-8C41-B4B2-77A6-D68447125D43}"/>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A4FD76DA-530F-0A7F-7BDA-1506C0B648B3}"/>
              </a:ext>
            </a:extLst>
          </p:cNvPr>
          <p:cNvSpPr>
            <a:spLocks noGrp="1"/>
          </p:cNvSpPr>
          <p:nvPr>
            <p:ph type="sldNum" sz="quarter" idx="12"/>
          </p:nvPr>
        </p:nvSpPr>
        <p:spPr/>
        <p:txBody>
          <a:bodyPr/>
          <a:lstStyle/>
          <a:p>
            <a:fld id="{5A6ADBAC-012B-45CA-B0E1-1EC0514D76E2}" type="slidenum">
              <a:rPr lang="en-IN" smtClean="0"/>
              <a:t>11</a:t>
            </a:fld>
            <a:endParaRPr lang="en-IN"/>
          </a:p>
        </p:txBody>
      </p:sp>
    </p:spTree>
    <p:extLst>
      <p:ext uri="{BB962C8B-B14F-4D97-AF65-F5344CB8AC3E}">
        <p14:creationId xmlns:p14="http://schemas.microsoft.com/office/powerpoint/2010/main" val="1213963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A6FF0F-A799-3540-8592-0534CB7A0F0B}"/>
              </a:ext>
            </a:extLst>
          </p:cNvPr>
          <p:cNvSpPr>
            <a:spLocks noGrp="1"/>
          </p:cNvSpPr>
          <p:nvPr>
            <p:ph idx="1"/>
          </p:nvPr>
        </p:nvSpPr>
        <p:spPr>
          <a:xfrm>
            <a:off x="407834" y="1056807"/>
            <a:ext cx="7417032" cy="5202070"/>
          </a:xfrm>
        </p:spPr>
        <p:txBody>
          <a:bodyPr>
            <a:normAutofit/>
          </a:bodyPr>
          <a:lstStyle/>
          <a:p>
            <a:pPr algn="just">
              <a:lnSpc>
                <a:spcPct val="150000"/>
              </a:lnSpc>
            </a:pPr>
            <a:r>
              <a:rPr lang="en-US" dirty="0">
                <a:solidFill>
                  <a:srgbClr val="002060"/>
                </a:solidFill>
                <a:latin typeface="Times New Roman" panose="02020603050405020304" pitchFamily="18" charset="0"/>
                <a:cs typeface="Times New Roman" panose="02020603050405020304" pitchFamily="18" charset="0"/>
              </a:rPr>
              <a:t>Research cycle starts with basically a </a:t>
            </a:r>
            <a:r>
              <a:rPr lang="en-US" dirty="0">
                <a:solidFill>
                  <a:srgbClr val="C00000"/>
                </a:solidFill>
                <a:latin typeface="Times New Roman" panose="02020603050405020304" pitchFamily="18" charset="0"/>
                <a:cs typeface="Times New Roman" panose="02020603050405020304" pitchFamily="18" charset="0"/>
              </a:rPr>
              <a:t>practical problem</a:t>
            </a:r>
            <a:r>
              <a:rPr lang="en-US" dirty="0">
                <a:solidFill>
                  <a:srgbClr val="002060"/>
                </a:solidFill>
                <a:latin typeface="Times New Roman" panose="02020603050405020304" pitchFamily="18" charset="0"/>
                <a:cs typeface="Times New Roman" panose="02020603050405020304" pitchFamily="18" charset="0"/>
              </a:rPr>
              <a:t>: one must be clear what the problem being attempted to solve is and why it is important.</a:t>
            </a:r>
          </a:p>
          <a:p>
            <a:pPr algn="just">
              <a:lnSpc>
                <a:spcPct val="150000"/>
              </a:lnSpc>
            </a:pPr>
            <a:r>
              <a:rPr lang="en-US" dirty="0">
                <a:solidFill>
                  <a:srgbClr val="002060"/>
                </a:solidFill>
                <a:latin typeface="Times New Roman" panose="02020603050405020304" pitchFamily="18" charset="0"/>
                <a:cs typeface="Times New Roman" panose="02020603050405020304" pitchFamily="18" charset="0"/>
              </a:rPr>
              <a:t>This problem motivates a </a:t>
            </a:r>
            <a:r>
              <a:rPr lang="en-US" dirty="0">
                <a:solidFill>
                  <a:srgbClr val="C00000"/>
                </a:solidFill>
                <a:latin typeface="Times New Roman" panose="02020603050405020304" pitchFamily="18" charset="0"/>
                <a:cs typeface="Times New Roman" panose="02020603050405020304" pitchFamily="18" charset="0"/>
              </a:rPr>
              <a:t>research question</a:t>
            </a:r>
            <a:r>
              <a:rPr lang="en-US" dirty="0">
                <a:solidFill>
                  <a:srgbClr val="002060"/>
                </a:solidFill>
                <a:latin typeface="Times New Roman" panose="02020603050405020304" pitchFamily="18" charset="0"/>
                <a:cs typeface="Times New Roman" panose="02020603050405020304" pitchFamily="18" charset="0"/>
              </a:rPr>
              <a:t> without which one can tend to get lost in a giant swamp of information.</a:t>
            </a:r>
          </a:p>
          <a:p>
            <a:pPr algn="just">
              <a:lnSpc>
                <a:spcPct val="150000"/>
              </a:lnSpc>
            </a:pPr>
            <a:r>
              <a:rPr lang="en-US" dirty="0">
                <a:solidFill>
                  <a:srgbClr val="002060"/>
                </a:solidFill>
                <a:latin typeface="Times New Roman" panose="02020603050405020304" pitchFamily="18" charset="0"/>
                <a:cs typeface="Times New Roman" panose="02020603050405020304" pitchFamily="18" charset="0"/>
              </a:rPr>
              <a:t> In turn research question deﬁnes a </a:t>
            </a:r>
            <a:r>
              <a:rPr lang="en-US" dirty="0">
                <a:solidFill>
                  <a:srgbClr val="C00000"/>
                </a:solidFill>
                <a:latin typeface="Times New Roman" panose="02020603050405020304" pitchFamily="18" charset="0"/>
                <a:cs typeface="Times New Roman" panose="02020603050405020304" pitchFamily="18" charset="0"/>
              </a:rPr>
              <a:t>research project</a:t>
            </a:r>
            <a:r>
              <a:rPr lang="en-US" dirty="0">
                <a:solidFill>
                  <a:srgbClr val="002060"/>
                </a:solidFill>
                <a:latin typeface="Times New Roman" panose="02020603050405020304" pitchFamily="18" charset="0"/>
                <a:cs typeface="Times New Roman" panose="02020603050405020304" pitchFamily="18" charset="0"/>
              </a:rPr>
              <a:t> which is an activity or set of activities that ultimately leads to </a:t>
            </a:r>
            <a:r>
              <a:rPr lang="en-US" dirty="0">
                <a:solidFill>
                  <a:srgbClr val="C00000"/>
                </a:solidFill>
                <a:latin typeface="Times New Roman" panose="02020603050405020304" pitchFamily="18" charset="0"/>
                <a:cs typeface="Times New Roman" panose="02020603050405020304" pitchFamily="18" charset="0"/>
              </a:rPr>
              <a:t>result</a:t>
            </a:r>
            <a:r>
              <a:rPr lang="en-US" dirty="0">
                <a:solidFill>
                  <a:srgbClr val="002060"/>
                </a:solidFill>
                <a:latin typeface="Times New Roman" panose="02020603050405020304" pitchFamily="18" charset="0"/>
                <a:cs typeface="Times New Roman" panose="02020603050405020304" pitchFamily="18" charset="0"/>
              </a:rPr>
              <a:t> or </a:t>
            </a:r>
            <a:r>
              <a:rPr lang="en-US" dirty="0">
                <a:solidFill>
                  <a:srgbClr val="C00000"/>
                </a:solidFill>
                <a:latin typeface="Times New Roman" panose="02020603050405020304" pitchFamily="18" charset="0"/>
                <a:cs typeface="Times New Roman" panose="02020603050405020304" pitchFamily="18" charset="0"/>
              </a:rPr>
              <a:t>answer</a:t>
            </a:r>
            <a:r>
              <a:rPr lang="en-US" dirty="0">
                <a:solidFill>
                  <a:srgbClr val="002060"/>
                </a:solidFill>
                <a:latin typeface="Times New Roman" panose="02020603050405020304" pitchFamily="18" charset="0"/>
                <a:cs typeface="Times New Roman" panose="02020603050405020304" pitchFamily="18" charset="0"/>
              </a:rPr>
              <a:t>, which in turn helps to solve the practical problem that one started with in the ﬁrst place as shown in Fig.</a:t>
            </a:r>
            <a:endParaRPr lang="en-IN" dirty="0">
              <a:solidFill>
                <a:srgbClr val="002060"/>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DFD8A21D-627F-2709-C771-CD718C698E35}"/>
              </a:ext>
            </a:extLst>
          </p:cNvPr>
          <p:cNvPicPr>
            <a:picLocks noChangeAspect="1"/>
          </p:cNvPicPr>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tretch>
            <a:fillRect/>
          </a:stretch>
        </p:blipFill>
        <p:spPr>
          <a:xfrm>
            <a:off x="7824866" y="1349114"/>
            <a:ext cx="4156355" cy="4452079"/>
          </a:xfrm>
          <a:prstGeom prst="rect">
            <a:avLst/>
          </a:prstGeom>
        </p:spPr>
      </p:pic>
      <p:sp>
        <p:nvSpPr>
          <p:cNvPr id="10" name="TextBox 9">
            <a:extLst>
              <a:ext uri="{FF2B5EF4-FFF2-40B4-BE49-F238E27FC236}">
                <a16:creationId xmlns:a16="http://schemas.microsoft.com/office/drawing/2014/main" id="{6A4B485A-1C4A-DBC6-DE4F-808F5A8DED66}"/>
              </a:ext>
            </a:extLst>
          </p:cNvPr>
          <p:cNvSpPr txBox="1"/>
          <p:nvPr/>
        </p:nvSpPr>
        <p:spPr>
          <a:xfrm>
            <a:off x="407834" y="6022124"/>
            <a:ext cx="11477459" cy="584775"/>
          </a:xfrm>
          <a:prstGeom prst="rect">
            <a:avLst/>
          </a:prstGeom>
          <a:noFill/>
        </p:spPr>
        <p:txBody>
          <a:bodyPr wrap="square">
            <a:spAutoFit/>
          </a:bodyPr>
          <a:lstStyle/>
          <a:p>
            <a:r>
              <a:rPr lang="en-IN" sz="1600" i="1" dirty="0">
                <a:solidFill>
                  <a:srgbClr val="C00000"/>
                </a:solidFill>
                <a:latin typeface="Arabic Typesetting" panose="020F0502020204030204" pitchFamily="66" charset="-78"/>
                <a:cs typeface="Arabic Typesetting" panose="020F0502020204030204" pitchFamily="66" charset="-78"/>
              </a:rPr>
              <a:t>* Research is not just about reading a lot of books and gathering a lot of existing information </a:t>
            </a:r>
            <a:r>
              <a:rPr lang="en-US" sz="1600" i="1" dirty="0">
                <a:solidFill>
                  <a:srgbClr val="C00000"/>
                </a:solidFill>
                <a:latin typeface="Arabic Typesetting" panose="020F0502020204030204" pitchFamily="66" charset="-78"/>
                <a:cs typeface="Arabic Typesetting" panose="020F0502020204030204" pitchFamily="66" charset="-78"/>
              </a:rPr>
              <a:t>instead adding, maybe small and speciﬁc, yet original, contribution to existing knowledge</a:t>
            </a:r>
            <a:endParaRPr lang="en-IN" sz="1600" i="1" dirty="0">
              <a:solidFill>
                <a:srgbClr val="C00000"/>
              </a:solidFill>
              <a:latin typeface="Arabic Typesetting" panose="020F0502020204030204" pitchFamily="66" charset="-78"/>
              <a:cs typeface="Arabic Typesetting" panose="020F0502020204030204" pitchFamily="66" charset="-78"/>
            </a:endParaRPr>
          </a:p>
        </p:txBody>
      </p:sp>
      <p:sp>
        <p:nvSpPr>
          <p:cNvPr id="12" name="TextBox 11">
            <a:extLst>
              <a:ext uri="{FF2B5EF4-FFF2-40B4-BE49-F238E27FC236}">
                <a16:creationId xmlns:a16="http://schemas.microsoft.com/office/drawing/2014/main" id="{7C6E8F8B-84EA-BFFC-1500-D778B6C4E235}"/>
              </a:ext>
            </a:extLst>
          </p:cNvPr>
          <p:cNvSpPr txBox="1"/>
          <p:nvPr/>
        </p:nvSpPr>
        <p:spPr>
          <a:xfrm>
            <a:off x="2883818" y="466544"/>
            <a:ext cx="6525490" cy="523220"/>
          </a:xfrm>
          <a:prstGeom prst="rect">
            <a:avLst/>
          </a:prstGeom>
          <a:noFill/>
        </p:spPr>
        <p:txBody>
          <a:bodyPr wrap="square">
            <a:spAutoFit/>
          </a:bodyPr>
          <a:lstStyle/>
          <a:p>
            <a:pPr marL="45720" algn="ctr" defTabSz="914400">
              <a:spcBef>
                <a:spcPts val="1400"/>
              </a:spcBef>
              <a:buClr>
                <a:schemeClr val="accent1"/>
              </a:buClr>
              <a:buSzPct val="80000"/>
            </a:pPr>
            <a:r>
              <a:rPr lang="en-IN" sz="2800" b="1" dirty="0">
                <a:solidFill>
                  <a:srgbClr val="002060"/>
                </a:solidFill>
                <a:latin typeface="Times New Roman" panose="02020603050405020304" pitchFamily="18" charset="0"/>
                <a:cs typeface="Times New Roman" panose="02020603050405020304" pitchFamily="18" charset="0"/>
              </a:rPr>
              <a:t>The Research Cycle </a:t>
            </a:r>
          </a:p>
        </p:txBody>
      </p:sp>
      <p:sp>
        <p:nvSpPr>
          <p:cNvPr id="2" name="Date Placeholder 1">
            <a:extLst>
              <a:ext uri="{FF2B5EF4-FFF2-40B4-BE49-F238E27FC236}">
                <a16:creationId xmlns:a16="http://schemas.microsoft.com/office/drawing/2014/main" id="{D5841847-CB67-B226-C9DF-DD5DDE777D1D}"/>
              </a:ext>
            </a:extLst>
          </p:cNvPr>
          <p:cNvSpPr>
            <a:spLocks noGrp="1"/>
          </p:cNvSpPr>
          <p:nvPr>
            <p:ph type="dt" sz="half" idx="10"/>
          </p:nvPr>
        </p:nvSpPr>
        <p:spPr/>
        <p:txBody>
          <a:bodyPr/>
          <a:lstStyle/>
          <a:p>
            <a:fld id="{F257D960-0139-431D-ADF1-B640FE4F4B60}" type="datetime1">
              <a:rPr lang="en-IN" smtClean="0"/>
              <a:t>11-09-2024</a:t>
            </a:fld>
            <a:endParaRPr lang="en-IN"/>
          </a:p>
        </p:txBody>
      </p:sp>
      <p:sp>
        <p:nvSpPr>
          <p:cNvPr id="7" name="Footer Placeholder 6">
            <a:extLst>
              <a:ext uri="{FF2B5EF4-FFF2-40B4-BE49-F238E27FC236}">
                <a16:creationId xmlns:a16="http://schemas.microsoft.com/office/drawing/2014/main" id="{C959C9D2-5182-A48A-F757-3A2685D9BF26}"/>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3FCB3D67-1F0A-122F-AB35-B1F61189DD55}"/>
              </a:ext>
            </a:extLst>
          </p:cNvPr>
          <p:cNvSpPr>
            <a:spLocks noGrp="1"/>
          </p:cNvSpPr>
          <p:nvPr>
            <p:ph type="sldNum" sz="quarter" idx="12"/>
          </p:nvPr>
        </p:nvSpPr>
        <p:spPr/>
        <p:txBody>
          <a:bodyPr/>
          <a:lstStyle/>
          <a:p>
            <a:fld id="{5A6ADBAC-012B-45CA-B0E1-1EC0514D76E2}" type="slidenum">
              <a:rPr lang="en-IN" smtClean="0"/>
              <a:t>12</a:t>
            </a:fld>
            <a:endParaRPr lang="en-IN"/>
          </a:p>
        </p:txBody>
      </p:sp>
    </p:spTree>
    <p:extLst>
      <p:ext uri="{BB962C8B-B14F-4D97-AF65-F5344CB8AC3E}">
        <p14:creationId xmlns:p14="http://schemas.microsoft.com/office/powerpoint/2010/main" val="659691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19C41FA-45C5-5B68-61E2-ED48307E34AF}"/>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6463674" y="1389994"/>
            <a:ext cx="5347327" cy="5203049"/>
          </a:xfrm>
          <a:ln w="38100">
            <a:solidFill>
              <a:schemeClr val="tx1"/>
            </a:solidFill>
          </a:ln>
        </p:spPr>
      </p:pic>
      <p:sp>
        <p:nvSpPr>
          <p:cNvPr id="10" name="TextBox 9">
            <a:extLst>
              <a:ext uri="{FF2B5EF4-FFF2-40B4-BE49-F238E27FC236}">
                <a16:creationId xmlns:a16="http://schemas.microsoft.com/office/drawing/2014/main" id="{AD8A6A48-70F5-DAE2-42A0-0685FF458EBA}"/>
              </a:ext>
            </a:extLst>
          </p:cNvPr>
          <p:cNvSpPr txBox="1"/>
          <p:nvPr/>
        </p:nvSpPr>
        <p:spPr>
          <a:xfrm>
            <a:off x="3121382" y="278703"/>
            <a:ext cx="5949236" cy="954107"/>
          </a:xfrm>
          <a:prstGeom prst="rect">
            <a:avLst/>
          </a:prstGeom>
          <a:noFill/>
        </p:spPr>
        <p:txBody>
          <a:bodyPr wrap="square">
            <a:spAutoFit/>
          </a:bodyPr>
          <a:lstStyle/>
          <a:p>
            <a:pPr algn="ctr"/>
            <a:r>
              <a:rPr lang="en-IN" sz="2800" b="1" dirty="0">
                <a:solidFill>
                  <a:srgbClr val="002060"/>
                </a:solidFill>
                <a:latin typeface="Times New Roman" panose="02020603050405020304" pitchFamily="18" charset="0"/>
                <a:cs typeface="Times New Roman" panose="02020603050405020304" pitchFamily="18" charset="0"/>
              </a:rPr>
              <a:t>Three Categories of knowledge in Research</a:t>
            </a:r>
          </a:p>
        </p:txBody>
      </p:sp>
      <p:sp>
        <p:nvSpPr>
          <p:cNvPr id="12" name="TextBox 11">
            <a:extLst>
              <a:ext uri="{FF2B5EF4-FFF2-40B4-BE49-F238E27FC236}">
                <a16:creationId xmlns:a16="http://schemas.microsoft.com/office/drawing/2014/main" id="{F4114639-2637-C2AB-E6DA-65FF38FB9699}"/>
              </a:ext>
            </a:extLst>
          </p:cNvPr>
          <p:cNvSpPr txBox="1"/>
          <p:nvPr/>
        </p:nvSpPr>
        <p:spPr>
          <a:xfrm>
            <a:off x="305410" y="1182672"/>
            <a:ext cx="5949236" cy="5109860"/>
          </a:xfrm>
          <a:prstGeom prst="rect">
            <a:avLst/>
          </a:prstGeom>
          <a:noFill/>
        </p:spPr>
        <p:txBody>
          <a:bodyPr wrap="square">
            <a:spAutoFit/>
          </a:bodyPr>
          <a:lstStyle/>
          <a:p>
            <a:pPr marL="457200" indent="-457200" algn="just">
              <a:lnSpc>
                <a:spcPct val="150000"/>
              </a:lnSpc>
              <a:buFont typeface="+mj-lt"/>
              <a:buAutoNum type="arabicPeriod"/>
            </a:pPr>
            <a:r>
              <a:rPr lang="en-IN" sz="2200" dirty="0">
                <a:solidFill>
                  <a:srgbClr val="C00000"/>
                </a:solidFill>
                <a:latin typeface="Times New Roman" panose="02020603050405020304" pitchFamily="18" charset="0"/>
                <a:cs typeface="Times New Roman" panose="02020603050405020304" pitchFamily="18" charset="0"/>
              </a:rPr>
              <a:t>Observation</a:t>
            </a:r>
            <a:r>
              <a:rPr lang="en-IN" sz="2200" dirty="0">
                <a:solidFill>
                  <a:srgbClr val="002060"/>
                </a:solidFill>
                <a:latin typeface="Times New Roman" panose="02020603050405020304" pitchFamily="18" charset="0"/>
                <a:cs typeface="Times New Roman" panose="02020603050405020304" pitchFamily="18" charset="0"/>
              </a:rPr>
              <a:t> is the most fundamental way of obtaining information from a source and significant in itself.</a:t>
            </a:r>
          </a:p>
          <a:p>
            <a:pPr marL="457200" indent="-457200" algn="just">
              <a:lnSpc>
                <a:spcPct val="15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Models</a:t>
            </a:r>
            <a:r>
              <a:rPr lang="en-US" sz="2200" dirty="0">
                <a:solidFill>
                  <a:srgbClr val="002060"/>
                </a:solidFill>
                <a:latin typeface="Times New Roman" panose="02020603050405020304" pitchFamily="18" charset="0"/>
                <a:cs typeface="Times New Roman" panose="02020603050405020304" pitchFamily="18" charset="0"/>
              </a:rPr>
              <a:t> are simpliﬁed ways of describing very complex interactions in the form of a statistical relationship.</a:t>
            </a:r>
          </a:p>
          <a:p>
            <a:pPr marL="457200" indent="-457200" algn="just">
              <a:lnSpc>
                <a:spcPct val="150000"/>
              </a:lnSpc>
              <a:buFont typeface="+mj-lt"/>
              <a:buAutoNum type="arabicPeriod"/>
            </a:pPr>
            <a:r>
              <a:rPr lang="en-US" sz="2200" dirty="0">
                <a:solidFill>
                  <a:srgbClr val="002060"/>
                </a:solidFill>
                <a:latin typeface="Times New Roman" panose="02020603050405020304" pitchFamily="18" charset="0"/>
                <a:cs typeface="Times New Roman" panose="02020603050405020304" pitchFamily="18" charset="0"/>
              </a:rPr>
              <a:t>The ﬁnal category is a way of arranging or doing things through </a:t>
            </a:r>
            <a:r>
              <a:rPr lang="en-US" sz="2200" dirty="0">
                <a:solidFill>
                  <a:srgbClr val="C00000"/>
                </a:solidFill>
                <a:latin typeface="Times New Roman" panose="02020603050405020304" pitchFamily="18" charset="0"/>
                <a:cs typeface="Times New Roman" panose="02020603050405020304" pitchFamily="18" charset="0"/>
              </a:rPr>
              <a:t>processes</a:t>
            </a:r>
            <a:r>
              <a:rPr lang="en-US" sz="2200" dirty="0">
                <a:solidFill>
                  <a:srgbClr val="002060"/>
                </a:solidFill>
                <a:latin typeface="Times New Roman" panose="02020603050405020304" pitchFamily="18" charset="0"/>
                <a:cs typeface="Times New Roman" panose="02020603050405020304" pitchFamily="18" charset="0"/>
              </a:rPr>
              <a:t>, </a:t>
            </a:r>
            <a:r>
              <a:rPr lang="en-US" sz="2200" dirty="0">
                <a:solidFill>
                  <a:srgbClr val="C00000"/>
                </a:solidFill>
                <a:latin typeface="Times New Roman" panose="02020603050405020304" pitchFamily="18" charset="0"/>
                <a:cs typeface="Times New Roman" panose="02020603050405020304" pitchFamily="18" charset="0"/>
              </a:rPr>
              <a:t>algorithms</a:t>
            </a:r>
            <a:r>
              <a:rPr lang="en-US" sz="2200" dirty="0">
                <a:solidFill>
                  <a:srgbClr val="002060"/>
                </a:solidFill>
                <a:latin typeface="Times New Roman" panose="02020603050405020304" pitchFamily="18" charset="0"/>
                <a:cs typeface="Times New Roman" panose="02020603050405020304" pitchFamily="18" charset="0"/>
              </a:rPr>
              <a:t>, procedures, arrangements, or reference designs, to get a certain desired result.</a:t>
            </a:r>
            <a:endParaRPr lang="en-IN" sz="2200" dirty="0">
              <a:solidFill>
                <a:srgbClr val="002060"/>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id="{568D8126-3CAD-86D6-A892-349D7A36F912}"/>
              </a:ext>
            </a:extLst>
          </p:cNvPr>
          <p:cNvSpPr>
            <a:spLocks noGrp="1"/>
          </p:cNvSpPr>
          <p:nvPr>
            <p:ph type="dt" sz="half" idx="10"/>
          </p:nvPr>
        </p:nvSpPr>
        <p:spPr/>
        <p:txBody>
          <a:bodyPr/>
          <a:lstStyle/>
          <a:p>
            <a:fld id="{E8252DCE-EB28-4BC3-94B4-BEA02C202931}" type="datetime1">
              <a:rPr lang="en-IN" smtClean="0"/>
              <a:t>11-09-2024</a:t>
            </a:fld>
            <a:endParaRPr lang="en-IN"/>
          </a:p>
        </p:txBody>
      </p:sp>
      <p:sp>
        <p:nvSpPr>
          <p:cNvPr id="3" name="Footer Placeholder 2">
            <a:extLst>
              <a:ext uri="{FF2B5EF4-FFF2-40B4-BE49-F238E27FC236}">
                <a16:creationId xmlns:a16="http://schemas.microsoft.com/office/drawing/2014/main" id="{1BF49875-0D74-364D-FDD8-3C4784EA4819}"/>
              </a:ext>
            </a:extLst>
          </p:cNvPr>
          <p:cNvSpPr>
            <a:spLocks noGrp="1"/>
          </p:cNvSpPr>
          <p:nvPr>
            <p:ph type="ftr" sz="quarter" idx="11"/>
          </p:nvPr>
        </p:nvSpPr>
        <p:spPr/>
        <p:txBody>
          <a:bodyPr/>
          <a:lstStyle/>
          <a:p>
            <a:r>
              <a:rPr lang="en-US" dirty="0"/>
              <a:t>Dr. Shakunthala C Dept. of EEE, ATMECE Mysuru</a:t>
            </a:r>
            <a:endParaRPr lang="en-IN" dirty="0"/>
          </a:p>
        </p:txBody>
      </p:sp>
      <p:sp>
        <p:nvSpPr>
          <p:cNvPr id="7" name="Slide Number Placeholder 6">
            <a:extLst>
              <a:ext uri="{FF2B5EF4-FFF2-40B4-BE49-F238E27FC236}">
                <a16:creationId xmlns:a16="http://schemas.microsoft.com/office/drawing/2014/main" id="{C93097D6-E66B-A998-8ED7-DFBD3796E308}"/>
              </a:ext>
            </a:extLst>
          </p:cNvPr>
          <p:cNvSpPr>
            <a:spLocks noGrp="1"/>
          </p:cNvSpPr>
          <p:nvPr>
            <p:ph type="sldNum" sz="quarter" idx="12"/>
          </p:nvPr>
        </p:nvSpPr>
        <p:spPr/>
        <p:txBody>
          <a:bodyPr/>
          <a:lstStyle/>
          <a:p>
            <a:fld id="{5A6ADBAC-012B-45CA-B0E1-1EC0514D76E2}" type="slidenum">
              <a:rPr lang="en-IN" smtClean="0"/>
              <a:t>13</a:t>
            </a:fld>
            <a:endParaRPr lang="en-IN"/>
          </a:p>
        </p:txBody>
      </p:sp>
    </p:spTree>
    <p:extLst>
      <p:ext uri="{BB962C8B-B14F-4D97-AF65-F5344CB8AC3E}">
        <p14:creationId xmlns:p14="http://schemas.microsoft.com/office/powerpoint/2010/main" val="2434310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CDB6C-DCCA-C94B-9D70-00BB9B3958E5}"/>
              </a:ext>
            </a:extLst>
          </p:cNvPr>
          <p:cNvSpPr>
            <a:spLocks noGrp="1"/>
          </p:cNvSpPr>
          <p:nvPr>
            <p:ph type="title"/>
          </p:nvPr>
        </p:nvSpPr>
        <p:spPr>
          <a:xfrm>
            <a:off x="596150" y="814098"/>
            <a:ext cx="11335871" cy="1356360"/>
          </a:xfrm>
        </p:spPr>
        <p:txBody>
          <a:bodyPr>
            <a:normAutofit/>
          </a:bodyPr>
          <a:lstStyle/>
          <a:p>
            <a:r>
              <a:rPr lang="en-GB" sz="3200" b="1" dirty="0">
                <a:solidFill>
                  <a:srgbClr val="002060"/>
                </a:solidFill>
                <a:latin typeface="Times New Roman" panose="02020603050405020304" pitchFamily="18" charset="0"/>
                <a:cs typeface="Times New Roman" panose="02020603050405020304" pitchFamily="18" charset="0"/>
              </a:rPr>
              <a:t>What is the importance of research and how is it done well? </a:t>
            </a:r>
            <a:endParaRPr lang="en-IN" sz="3200" b="1" dirty="0">
              <a:solidFill>
                <a:srgbClr val="002060"/>
              </a:solidFill>
              <a:latin typeface="Times New Roman" panose="02020603050405020304" pitchFamily="18" charset="0"/>
              <a:cs typeface="Times New Roman" panose="02020603050405020304" pitchFamily="18" charset="0"/>
            </a:endParaRPr>
          </a:p>
        </p:txBody>
      </p:sp>
      <p:graphicFrame>
        <p:nvGraphicFramePr>
          <p:cNvPr id="7" name="Content Placeholder 6">
            <a:extLst>
              <a:ext uri="{FF2B5EF4-FFF2-40B4-BE49-F238E27FC236}">
                <a16:creationId xmlns:a16="http://schemas.microsoft.com/office/drawing/2014/main" id="{8FEC9824-C366-ADF6-8DD1-2AE8498FBD48}"/>
              </a:ext>
            </a:extLst>
          </p:cNvPr>
          <p:cNvGraphicFramePr>
            <a:graphicFrameLocks noGrp="1"/>
          </p:cNvGraphicFramePr>
          <p:nvPr>
            <p:ph idx="1"/>
            <p:extLst>
              <p:ext uri="{D42A27DB-BD31-4B8C-83A1-F6EECF244321}">
                <p14:modId xmlns:p14="http://schemas.microsoft.com/office/powerpoint/2010/main" val="732490171"/>
              </p:ext>
            </p:extLst>
          </p:nvPr>
        </p:nvGraphicFramePr>
        <p:xfrm>
          <a:off x="372036" y="1695797"/>
          <a:ext cx="11223814" cy="48229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a:extLst>
              <a:ext uri="{FF2B5EF4-FFF2-40B4-BE49-F238E27FC236}">
                <a16:creationId xmlns:a16="http://schemas.microsoft.com/office/drawing/2014/main" id="{C2D5CF7C-DB1B-8293-0AA1-A19B90BCB8A1}"/>
              </a:ext>
            </a:extLst>
          </p:cNvPr>
          <p:cNvSpPr>
            <a:spLocks noGrp="1"/>
          </p:cNvSpPr>
          <p:nvPr>
            <p:ph type="dt" sz="half" idx="10"/>
          </p:nvPr>
        </p:nvSpPr>
        <p:spPr/>
        <p:txBody>
          <a:bodyPr/>
          <a:lstStyle/>
          <a:p>
            <a:fld id="{576B4F2A-A9EC-4AE4-8A5E-2FA7536EA476}" type="datetime1">
              <a:rPr lang="en-IN" smtClean="0"/>
              <a:t>11-09-2024</a:t>
            </a:fld>
            <a:endParaRPr lang="en-IN"/>
          </a:p>
        </p:txBody>
      </p:sp>
      <p:sp>
        <p:nvSpPr>
          <p:cNvPr id="4" name="Footer Placeholder 3">
            <a:extLst>
              <a:ext uri="{FF2B5EF4-FFF2-40B4-BE49-F238E27FC236}">
                <a16:creationId xmlns:a16="http://schemas.microsoft.com/office/drawing/2014/main" id="{717384DC-E35B-A9AA-4D60-747BFE44654D}"/>
              </a:ext>
            </a:extLst>
          </p:cNvPr>
          <p:cNvSpPr>
            <a:spLocks noGrp="1"/>
          </p:cNvSpPr>
          <p:nvPr>
            <p:ph type="ftr" sz="quarter" idx="11"/>
          </p:nvPr>
        </p:nvSpPr>
        <p:spPr/>
        <p:txBody>
          <a:bodyPr/>
          <a:lstStyle/>
          <a:p>
            <a:r>
              <a:rPr lang="en-US" dirty="0"/>
              <a:t>Dr. Shakunthala C Dept. of EEE, ATMECE Mysuru</a:t>
            </a:r>
            <a:endParaRPr lang="en-IN" dirty="0"/>
          </a:p>
        </p:txBody>
      </p:sp>
      <p:sp>
        <p:nvSpPr>
          <p:cNvPr id="5" name="Slide Number Placeholder 4">
            <a:extLst>
              <a:ext uri="{FF2B5EF4-FFF2-40B4-BE49-F238E27FC236}">
                <a16:creationId xmlns:a16="http://schemas.microsoft.com/office/drawing/2014/main" id="{C0502646-CBE5-B6B0-3697-44D130CB0CCA}"/>
              </a:ext>
            </a:extLst>
          </p:cNvPr>
          <p:cNvSpPr>
            <a:spLocks noGrp="1"/>
          </p:cNvSpPr>
          <p:nvPr>
            <p:ph type="sldNum" sz="quarter" idx="12"/>
          </p:nvPr>
        </p:nvSpPr>
        <p:spPr/>
        <p:txBody>
          <a:bodyPr/>
          <a:lstStyle/>
          <a:p>
            <a:fld id="{5A6ADBAC-012B-45CA-B0E1-1EC0514D76E2}" type="slidenum">
              <a:rPr lang="en-IN" smtClean="0"/>
              <a:t>14</a:t>
            </a:fld>
            <a:endParaRPr lang="en-IN"/>
          </a:p>
        </p:txBody>
      </p:sp>
    </p:spTree>
    <p:extLst>
      <p:ext uri="{BB962C8B-B14F-4D97-AF65-F5344CB8AC3E}">
        <p14:creationId xmlns:p14="http://schemas.microsoft.com/office/powerpoint/2010/main" val="1811542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40351" y="27482"/>
            <a:ext cx="9875520" cy="1356360"/>
          </a:xfrm>
        </p:spPr>
        <p:txBody>
          <a:bodyPr>
            <a:normAutofit/>
          </a:bodyPr>
          <a:lstStyle/>
          <a:p>
            <a:pPr algn="ctr"/>
            <a:r>
              <a:rPr lang="en-IN" sz="2800" b="1" dirty="0">
                <a:solidFill>
                  <a:srgbClr val="002060"/>
                </a:solidFill>
                <a:latin typeface="Times New Roman" panose="02020603050405020304" pitchFamily="18" charset="0"/>
                <a:cs typeface="Times New Roman" panose="02020603050405020304" pitchFamily="18" charset="0"/>
              </a:rPr>
              <a:t>Objectives of Engineering Research</a:t>
            </a: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140767" y="1404397"/>
            <a:ext cx="5621311" cy="4956748"/>
          </a:xfrm>
        </p:spPr>
        <p:txBody>
          <a:bodyPr>
            <a:normAutofit/>
          </a:bodyPr>
          <a:lstStyle/>
          <a:p>
            <a:pPr marL="502920" indent="-457200" algn="just">
              <a:lnSpc>
                <a:spcPct val="150000"/>
              </a:lnSpc>
              <a:buFont typeface="+mj-lt"/>
              <a:buAutoNum type="arabicPeriod"/>
            </a:pPr>
            <a:r>
              <a:rPr lang="en-US" sz="2400" b="1" i="0" dirty="0">
                <a:solidFill>
                  <a:srgbClr val="002060"/>
                </a:solidFill>
                <a:effectLst/>
                <a:latin typeface="Times New Roman" panose="02020603050405020304" pitchFamily="18" charset="0"/>
                <a:cs typeface="Times New Roman" panose="02020603050405020304" pitchFamily="18" charset="0"/>
              </a:rPr>
              <a:t>Problem Solving:</a:t>
            </a:r>
            <a:r>
              <a:rPr lang="en-US" sz="2400" b="0" i="0" dirty="0">
                <a:solidFill>
                  <a:srgbClr val="002060"/>
                </a:solidFill>
                <a:effectLst/>
                <a:latin typeface="Times New Roman" panose="02020603050405020304" pitchFamily="18" charset="0"/>
                <a:cs typeface="Times New Roman" panose="02020603050405020304" pitchFamily="18" charset="0"/>
              </a:rPr>
              <a:t> The primary objective of engineering research is to address novel and significant problems. Researchers embark on projects with the intention of finding solutions to challenges that are not well-understood or have not been adequately addressed before.</a:t>
            </a:r>
          </a:p>
        </p:txBody>
      </p:sp>
      <p:sp>
        <p:nvSpPr>
          <p:cNvPr id="7" name="Date Placeholder 6">
            <a:extLst>
              <a:ext uri="{FF2B5EF4-FFF2-40B4-BE49-F238E27FC236}">
                <a16:creationId xmlns:a16="http://schemas.microsoft.com/office/drawing/2014/main" id="{D39D830B-BD3F-DA31-01E0-1A4D68D97DF6}"/>
              </a:ext>
            </a:extLst>
          </p:cNvPr>
          <p:cNvSpPr>
            <a:spLocks noGrp="1"/>
          </p:cNvSpPr>
          <p:nvPr>
            <p:ph type="dt" sz="half" idx="10"/>
          </p:nvPr>
        </p:nvSpPr>
        <p:spPr/>
        <p:txBody>
          <a:bodyPr/>
          <a:lstStyle/>
          <a:p>
            <a:fld id="{DECD2270-3155-4B15-808A-ED0BADB20E7C}" type="datetime1">
              <a:rPr lang="en-IN" smtClean="0"/>
              <a:t>11-09-2024</a:t>
            </a:fld>
            <a:endParaRPr lang="en-IN"/>
          </a:p>
        </p:txBody>
      </p:sp>
      <p:sp>
        <p:nvSpPr>
          <p:cNvPr id="8" name="Footer Placeholder 7">
            <a:extLst>
              <a:ext uri="{FF2B5EF4-FFF2-40B4-BE49-F238E27FC236}">
                <a16:creationId xmlns:a16="http://schemas.microsoft.com/office/drawing/2014/main" id="{49CEC113-66DF-A940-F5C4-C15FE042D22D}"/>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A5BE706C-B9BB-F06D-CB44-45324560CEC7}"/>
              </a:ext>
            </a:extLst>
          </p:cNvPr>
          <p:cNvSpPr>
            <a:spLocks noGrp="1"/>
          </p:cNvSpPr>
          <p:nvPr>
            <p:ph type="sldNum" sz="quarter" idx="12"/>
          </p:nvPr>
        </p:nvSpPr>
        <p:spPr/>
        <p:txBody>
          <a:bodyPr/>
          <a:lstStyle/>
          <a:p>
            <a:fld id="{5A6ADBAC-012B-45CA-B0E1-1EC0514D76E2}" type="slidenum">
              <a:rPr lang="en-IN" smtClean="0"/>
              <a:t>15</a:t>
            </a:fld>
            <a:endParaRPr lang="en-IN"/>
          </a:p>
        </p:txBody>
      </p:sp>
      <p:pic>
        <p:nvPicPr>
          <p:cNvPr id="1026" name="Picture 2" descr="Solving The Cube GIF - Solving The Cube - Discover &amp; Share GIFs">
            <a:extLst>
              <a:ext uri="{FF2B5EF4-FFF2-40B4-BE49-F238E27FC236}">
                <a16:creationId xmlns:a16="http://schemas.microsoft.com/office/drawing/2014/main" id="{990AD395-192C-9DDF-4E24-0497630499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3433" y="1338197"/>
            <a:ext cx="3302593" cy="30239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Puzzle Piece GIF by UQ Sport">
            <a:extLst>
              <a:ext uri="{FF2B5EF4-FFF2-40B4-BE49-F238E27FC236}">
                <a16:creationId xmlns:a16="http://schemas.microsoft.com/office/drawing/2014/main" id="{A6D20E04-26EE-C6DF-85E8-2F8B34C549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3201" y="3082302"/>
            <a:ext cx="2732116" cy="3415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103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40351" y="27482"/>
            <a:ext cx="9875520" cy="1356360"/>
          </a:xfrm>
        </p:spPr>
        <p:txBody>
          <a:bodyPr>
            <a:normAutofit/>
          </a:bodyPr>
          <a:lstStyle/>
          <a:p>
            <a:pPr algn="ctr"/>
            <a:r>
              <a:rPr lang="en-IN" sz="2800" b="1" dirty="0">
                <a:solidFill>
                  <a:srgbClr val="002060"/>
                </a:solidFill>
                <a:latin typeface="Times New Roman" panose="02020603050405020304" pitchFamily="18" charset="0"/>
                <a:cs typeface="Times New Roman" panose="02020603050405020304" pitchFamily="18" charset="0"/>
              </a:rPr>
              <a:t>Objectives of Engineering Research</a:t>
            </a: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474689" y="1383842"/>
            <a:ext cx="11242622" cy="4956748"/>
          </a:xfrm>
        </p:spPr>
        <p:txBody>
          <a:bodyPr>
            <a:normAutofit lnSpcReduction="10000"/>
          </a:bodyPr>
          <a:lstStyle/>
          <a:p>
            <a:pPr marL="45720" indent="0" algn="just">
              <a:lnSpc>
                <a:spcPct val="150000"/>
              </a:lnSpc>
              <a:buNone/>
            </a:pPr>
            <a:r>
              <a:rPr lang="en-US" sz="2400" b="1" i="0" dirty="0">
                <a:solidFill>
                  <a:srgbClr val="002060"/>
                </a:solidFill>
                <a:effectLst/>
                <a:latin typeface="Times New Roman" panose="02020603050405020304" pitchFamily="18" charset="0"/>
                <a:cs typeface="Times New Roman" panose="02020603050405020304" pitchFamily="18" charset="0"/>
              </a:rPr>
              <a:t>2. Innovation and Discovery:</a:t>
            </a:r>
            <a:r>
              <a:rPr lang="en-US" sz="2400" b="0" i="0" dirty="0">
                <a:solidFill>
                  <a:srgbClr val="002060"/>
                </a:solidFill>
                <a:effectLst/>
                <a:latin typeface="Times New Roman" panose="02020603050405020304" pitchFamily="18" charset="0"/>
                <a:cs typeface="Times New Roman" panose="02020603050405020304" pitchFamily="18" charset="0"/>
              </a:rPr>
              <a:t> Through circumstantial evidence, intuition, and imagination, researchers make informed guesses about potential conclusions. The aim is to </a:t>
            </a:r>
            <a:r>
              <a:rPr lang="en-US" sz="2400" b="0" i="0" u="sng" dirty="0">
                <a:solidFill>
                  <a:srgbClr val="002060"/>
                </a:solidFill>
                <a:effectLst/>
                <a:latin typeface="Times New Roman" panose="02020603050405020304" pitchFamily="18" charset="0"/>
                <a:cs typeface="Times New Roman" panose="02020603050405020304" pitchFamily="18" charset="0"/>
              </a:rPr>
              <a:t>innovate and discover new theoretical or applied knowledge</a:t>
            </a:r>
            <a:r>
              <a:rPr lang="en-US" sz="2400" b="0" i="0" dirty="0">
                <a:solidFill>
                  <a:srgbClr val="002060"/>
                </a:solidFill>
                <a:effectLst/>
                <a:latin typeface="Times New Roman" panose="02020603050405020304" pitchFamily="18" charset="0"/>
                <a:cs typeface="Times New Roman" panose="02020603050405020304" pitchFamily="18" charset="0"/>
              </a:rPr>
              <a:t>, pushing the boundaries of understanding within the engineering field.</a:t>
            </a:r>
          </a:p>
          <a:p>
            <a:pPr marL="45720" indent="0" algn="just">
              <a:lnSpc>
                <a:spcPct val="150000"/>
              </a:lnSpc>
              <a:buNone/>
            </a:pPr>
            <a:r>
              <a:rPr lang="en-US" sz="2400" b="1" i="0" dirty="0">
                <a:solidFill>
                  <a:srgbClr val="002060"/>
                </a:solidFill>
                <a:effectLst/>
                <a:latin typeface="Times New Roman" panose="02020603050405020304" pitchFamily="18" charset="0"/>
                <a:cs typeface="Times New Roman" panose="02020603050405020304" pitchFamily="18" charset="0"/>
              </a:rPr>
              <a:t>3. Thorough Investigation and Information Utilization:</a:t>
            </a:r>
            <a:r>
              <a:rPr lang="en-US" sz="2400" b="0" i="0" dirty="0">
                <a:solidFill>
                  <a:srgbClr val="002060"/>
                </a:solidFill>
                <a:effectLst/>
                <a:latin typeface="Times New Roman" panose="02020603050405020304" pitchFamily="18" charset="0"/>
                <a:cs typeface="Times New Roman" panose="02020603050405020304" pitchFamily="18" charset="0"/>
              </a:rPr>
              <a:t> A crucial aspect of engineering research is the ability to conduct thorough investigations and effectively use various types of information. This </a:t>
            </a:r>
            <a:r>
              <a:rPr lang="en-US" sz="2400" b="0" i="0" u="sng" dirty="0">
                <a:solidFill>
                  <a:srgbClr val="002060"/>
                </a:solidFill>
                <a:effectLst/>
                <a:latin typeface="Times New Roman" panose="02020603050405020304" pitchFamily="18" charset="0"/>
                <a:cs typeface="Times New Roman" panose="02020603050405020304" pitchFamily="18" charset="0"/>
              </a:rPr>
              <a:t>includes exploring engineering guidelines, standards, and best practices to avoid failures</a:t>
            </a:r>
            <a:r>
              <a:rPr lang="en-US" sz="2400" b="0" i="0" dirty="0">
                <a:solidFill>
                  <a:srgbClr val="002060"/>
                </a:solidFill>
                <a:effectLst/>
                <a:latin typeface="Times New Roman" panose="02020603050405020304" pitchFamily="18" charset="0"/>
                <a:cs typeface="Times New Roman" panose="02020603050405020304" pitchFamily="18" charset="0"/>
              </a:rPr>
              <a:t> and ensure successful outcomes in both academic and professional settings.</a:t>
            </a:r>
          </a:p>
        </p:txBody>
      </p:sp>
      <p:sp>
        <p:nvSpPr>
          <p:cNvPr id="7" name="Date Placeholder 6">
            <a:extLst>
              <a:ext uri="{FF2B5EF4-FFF2-40B4-BE49-F238E27FC236}">
                <a16:creationId xmlns:a16="http://schemas.microsoft.com/office/drawing/2014/main" id="{D39D830B-BD3F-DA31-01E0-1A4D68D97DF6}"/>
              </a:ext>
            </a:extLst>
          </p:cNvPr>
          <p:cNvSpPr>
            <a:spLocks noGrp="1"/>
          </p:cNvSpPr>
          <p:nvPr>
            <p:ph type="dt" sz="half" idx="10"/>
          </p:nvPr>
        </p:nvSpPr>
        <p:spPr/>
        <p:txBody>
          <a:bodyPr/>
          <a:lstStyle/>
          <a:p>
            <a:fld id="{DECD2270-3155-4B15-808A-ED0BADB20E7C}" type="datetime1">
              <a:rPr lang="en-IN" smtClean="0"/>
              <a:t>11-09-2024</a:t>
            </a:fld>
            <a:endParaRPr lang="en-IN"/>
          </a:p>
        </p:txBody>
      </p:sp>
      <p:sp>
        <p:nvSpPr>
          <p:cNvPr id="8" name="Footer Placeholder 7">
            <a:extLst>
              <a:ext uri="{FF2B5EF4-FFF2-40B4-BE49-F238E27FC236}">
                <a16:creationId xmlns:a16="http://schemas.microsoft.com/office/drawing/2014/main" id="{49CEC113-66DF-A940-F5C4-C15FE042D22D}"/>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A5BE706C-B9BB-F06D-CB44-45324560CEC7}"/>
              </a:ext>
            </a:extLst>
          </p:cNvPr>
          <p:cNvSpPr>
            <a:spLocks noGrp="1"/>
          </p:cNvSpPr>
          <p:nvPr>
            <p:ph type="sldNum" sz="quarter" idx="12"/>
          </p:nvPr>
        </p:nvSpPr>
        <p:spPr/>
        <p:txBody>
          <a:bodyPr/>
          <a:lstStyle/>
          <a:p>
            <a:fld id="{5A6ADBAC-012B-45CA-B0E1-1EC0514D76E2}" type="slidenum">
              <a:rPr lang="en-IN" smtClean="0"/>
              <a:t>16</a:t>
            </a:fld>
            <a:endParaRPr lang="en-IN"/>
          </a:p>
        </p:txBody>
      </p:sp>
    </p:spTree>
    <p:extLst>
      <p:ext uri="{BB962C8B-B14F-4D97-AF65-F5344CB8AC3E}">
        <p14:creationId xmlns:p14="http://schemas.microsoft.com/office/powerpoint/2010/main" val="9688643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40351" y="27482"/>
            <a:ext cx="9875520" cy="1356360"/>
          </a:xfrm>
        </p:spPr>
        <p:txBody>
          <a:bodyPr>
            <a:normAutofit/>
          </a:bodyPr>
          <a:lstStyle/>
          <a:p>
            <a:pPr algn="ctr"/>
            <a:r>
              <a:rPr lang="en-IN" sz="2800" b="1" dirty="0">
                <a:solidFill>
                  <a:srgbClr val="002060"/>
                </a:solidFill>
                <a:latin typeface="Times New Roman" panose="02020603050405020304" pitchFamily="18" charset="0"/>
                <a:cs typeface="Times New Roman" panose="02020603050405020304" pitchFamily="18" charset="0"/>
              </a:rPr>
              <a:t>Objectives of Engineering Research</a:t>
            </a: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474689" y="1383842"/>
            <a:ext cx="11242622" cy="4956748"/>
          </a:xfrm>
        </p:spPr>
        <p:txBody>
          <a:bodyPr>
            <a:normAutofit fontScale="92500"/>
          </a:bodyPr>
          <a:lstStyle/>
          <a:p>
            <a:pPr marL="344488" indent="-344488" algn="just">
              <a:lnSpc>
                <a:spcPct val="150000"/>
              </a:lnSpc>
              <a:buNone/>
            </a:pPr>
            <a:r>
              <a:rPr lang="en-US" sz="2400" b="1" dirty="0">
                <a:solidFill>
                  <a:srgbClr val="002060"/>
                </a:solidFill>
                <a:latin typeface="Times New Roman" panose="02020603050405020304" pitchFamily="18" charset="0"/>
                <a:cs typeface="Times New Roman" panose="02020603050405020304" pitchFamily="18" charset="0"/>
              </a:rPr>
              <a:t>4. Types of Research Studies</a:t>
            </a:r>
            <a:r>
              <a:rPr lang="en-US" sz="2400" dirty="0">
                <a:solidFill>
                  <a:srgbClr val="002060"/>
                </a:solidFill>
                <a:latin typeface="Times New Roman" panose="02020603050405020304" pitchFamily="18" charset="0"/>
                <a:cs typeface="Times New Roman" panose="02020603050405020304" pitchFamily="18" charset="0"/>
              </a:rPr>
              <a:t>: Engineering research should encompass different types of research studies, such as exploratory or formulative, descriptive, diagnostic, and hypothesis-testing. Each study type is suited to specific approaches, contributing to a comprehensive understanding of the researched area.</a:t>
            </a:r>
          </a:p>
          <a:p>
            <a:pPr marL="344488" indent="-344488" algn="just">
              <a:lnSpc>
                <a:spcPct val="150000"/>
              </a:lnSpc>
              <a:buNone/>
            </a:pPr>
            <a:r>
              <a:rPr lang="en-US" sz="2400" b="1" dirty="0">
                <a:solidFill>
                  <a:srgbClr val="002060"/>
                </a:solidFill>
                <a:latin typeface="Times New Roman" panose="02020603050405020304" pitchFamily="18" charset="0"/>
                <a:cs typeface="Times New Roman" panose="02020603050405020304" pitchFamily="18" charset="0"/>
              </a:rPr>
              <a:t>5. Adaptive Objectives and Continuous Contribution</a:t>
            </a:r>
            <a:r>
              <a:rPr lang="en-US" sz="2400" dirty="0">
                <a:solidFill>
                  <a:srgbClr val="002060"/>
                </a:solidFill>
                <a:latin typeface="Times New Roman" panose="02020603050405020304" pitchFamily="18" charset="0"/>
                <a:cs typeface="Times New Roman" panose="02020603050405020304" pitchFamily="18" charset="0"/>
              </a:rPr>
              <a:t>: The objectives of engineering research should be </a:t>
            </a:r>
            <a:r>
              <a:rPr lang="en-US" sz="2400" u="sng" dirty="0">
                <a:solidFill>
                  <a:srgbClr val="002060"/>
                </a:solidFill>
                <a:latin typeface="Times New Roman" panose="02020603050405020304" pitchFamily="18" charset="0"/>
                <a:cs typeface="Times New Roman" panose="02020603050405020304" pitchFamily="18" charset="0"/>
              </a:rPr>
              <a:t>framed flexibly</a:t>
            </a:r>
            <a:r>
              <a:rPr lang="en-US" sz="2400" dirty="0">
                <a:solidFill>
                  <a:srgbClr val="002060"/>
                </a:solidFill>
                <a:latin typeface="Times New Roman" panose="02020603050405020304" pitchFamily="18" charset="0"/>
                <a:cs typeface="Times New Roman" panose="02020603050405020304" pitchFamily="18" charset="0"/>
              </a:rPr>
              <a:t>. If the initially desired results are not achievable, the researcher should aim to understand why and contribute valuable insights to ongoing research. This </a:t>
            </a:r>
            <a:r>
              <a:rPr lang="en-US" sz="2400" u="sng" dirty="0">
                <a:solidFill>
                  <a:srgbClr val="002060"/>
                </a:solidFill>
                <a:latin typeface="Times New Roman" panose="02020603050405020304" pitchFamily="18" charset="0"/>
                <a:cs typeface="Times New Roman" panose="02020603050405020304" pitchFamily="18" charset="0"/>
              </a:rPr>
              <a:t>adaptive approach ensures that even failures or negative results contribute to the broader understanding of the problem</a:t>
            </a:r>
            <a:r>
              <a:rPr lang="en-US" sz="2400" dirty="0">
                <a:solidFill>
                  <a:srgbClr val="002060"/>
                </a:solidFill>
                <a:latin typeface="Times New Roman" panose="02020603050405020304" pitchFamily="18" charset="0"/>
                <a:cs typeface="Times New Roman" panose="02020603050405020304" pitchFamily="18" charset="0"/>
              </a:rPr>
              <a:t>, fostering continuous progress in the field.</a:t>
            </a:r>
          </a:p>
        </p:txBody>
      </p:sp>
      <p:sp>
        <p:nvSpPr>
          <p:cNvPr id="7" name="Date Placeholder 6">
            <a:extLst>
              <a:ext uri="{FF2B5EF4-FFF2-40B4-BE49-F238E27FC236}">
                <a16:creationId xmlns:a16="http://schemas.microsoft.com/office/drawing/2014/main" id="{D932A1B5-8806-98C5-A16B-D9E41391A9E9}"/>
              </a:ext>
            </a:extLst>
          </p:cNvPr>
          <p:cNvSpPr>
            <a:spLocks noGrp="1"/>
          </p:cNvSpPr>
          <p:nvPr>
            <p:ph type="dt" sz="half" idx="10"/>
          </p:nvPr>
        </p:nvSpPr>
        <p:spPr/>
        <p:txBody>
          <a:bodyPr/>
          <a:lstStyle/>
          <a:p>
            <a:fld id="{54D5DD79-A2F4-4CFC-862F-94CB4EACA0C7}" type="datetime1">
              <a:rPr lang="en-IN" smtClean="0"/>
              <a:t>11-09-2024</a:t>
            </a:fld>
            <a:endParaRPr lang="en-IN"/>
          </a:p>
        </p:txBody>
      </p:sp>
      <p:sp>
        <p:nvSpPr>
          <p:cNvPr id="8" name="Footer Placeholder 7">
            <a:extLst>
              <a:ext uri="{FF2B5EF4-FFF2-40B4-BE49-F238E27FC236}">
                <a16:creationId xmlns:a16="http://schemas.microsoft.com/office/drawing/2014/main" id="{319EC138-4976-9F15-9BA0-469995386389}"/>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B0F37EBE-0F12-4C00-DA46-FEBDBA6CA52B}"/>
              </a:ext>
            </a:extLst>
          </p:cNvPr>
          <p:cNvSpPr>
            <a:spLocks noGrp="1"/>
          </p:cNvSpPr>
          <p:nvPr>
            <p:ph type="sldNum" sz="quarter" idx="12"/>
          </p:nvPr>
        </p:nvSpPr>
        <p:spPr/>
        <p:txBody>
          <a:bodyPr/>
          <a:lstStyle/>
          <a:p>
            <a:fld id="{5A6ADBAC-012B-45CA-B0E1-1EC0514D76E2}" type="slidenum">
              <a:rPr lang="en-IN" smtClean="0"/>
              <a:t>17</a:t>
            </a:fld>
            <a:endParaRPr lang="en-IN"/>
          </a:p>
        </p:txBody>
      </p:sp>
    </p:spTree>
    <p:extLst>
      <p:ext uri="{BB962C8B-B14F-4D97-AF65-F5344CB8AC3E}">
        <p14:creationId xmlns:p14="http://schemas.microsoft.com/office/powerpoint/2010/main" val="1828719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BA8C83BE-D922-BF24-824A-8B1AE7159653}"/>
              </a:ext>
            </a:extLst>
          </p:cNvPr>
          <p:cNvGraphicFramePr>
            <a:graphicFrameLocks noGrp="1"/>
          </p:cNvGraphicFramePr>
          <p:nvPr>
            <p:ph idx="1"/>
            <p:extLst>
              <p:ext uri="{D42A27DB-BD31-4B8C-83A1-F6EECF244321}">
                <p14:modId xmlns:p14="http://schemas.microsoft.com/office/powerpoint/2010/main" val="2067806"/>
              </p:ext>
            </p:extLst>
          </p:nvPr>
        </p:nvGraphicFramePr>
        <p:xfrm>
          <a:off x="2033847" y="1383842"/>
          <a:ext cx="7315200" cy="50389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a:extLst>
              <a:ext uri="{FF2B5EF4-FFF2-40B4-BE49-F238E27FC236}">
                <a16:creationId xmlns:a16="http://schemas.microsoft.com/office/drawing/2014/main" id="{5DBE1286-7719-3466-7B56-03931C10DF02}"/>
              </a:ext>
            </a:extLst>
          </p:cNvPr>
          <p:cNvSpPr>
            <a:spLocks noGrp="1"/>
          </p:cNvSpPr>
          <p:nvPr>
            <p:ph type="dt" sz="half" idx="10"/>
          </p:nvPr>
        </p:nvSpPr>
        <p:spPr/>
        <p:txBody>
          <a:bodyPr/>
          <a:lstStyle/>
          <a:p>
            <a:fld id="{0FF0D78D-E644-4EB2-BA43-1443C750B296}" type="datetime1">
              <a:rPr lang="en-IN" smtClean="0"/>
              <a:t>11-09-2024</a:t>
            </a:fld>
            <a:endParaRPr lang="en-IN"/>
          </a:p>
        </p:txBody>
      </p:sp>
      <p:sp>
        <p:nvSpPr>
          <p:cNvPr id="5" name="Footer Placeholder 4">
            <a:extLst>
              <a:ext uri="{FF2B5EF4-FFF2-40B4-BE49-F238E27FC236}">
                <a16:creationId xmlns:a16="http://schemas.microsoft.com/office/drawing/2014/main" id="{3331BDB8-4C83-0430-A724-97E730C26B74}"/>
              </a:ext>
            </a:extLst>
          </p:cNvPr>
          <p:cNvSpPr>
            <a:spLocks noGrp="1"/>
          </p:cNvSpPr>
          <p:nvPr>
            <p:ph type="ftr" sz="quarter" idx="11"/>
          </p:nvPr>
        </p:nvSpPr>
        <p:spPr/>
        <p:txBody>
          <a:bodyPr/>
          <a:lstStyle/>
          <a:p>
            <a:r>
              <a:rPr lang="en-US" dirty="0"/>
              <a:t>Dr. Shakunthala C Dept. of EEE, ATMECE Mysuru</a:t>
            </a:r>
            <a:endParaRPr lang="en-IN" dirty="0"/>
          </a:p>
        </p:txBody>
      </p:sp>
      <p:sp>
        <p:nvSpPr>
          <p:cNvPr id="7" name="Slide Number Placeholder 6">
            <a:extLst>
              <a:ext uri="{FF2B5EF4-FFF2-40B4-BE49-F238E27FC236}">
                <a16:creationId xmlns:a16="http://schemas.microsoft.com/office/drawing/2014/main" id="{2CBA4398-31BF-D85B-C978-7D1538FB5101}"/>
              </a:ext>
            </a:extLst>
          </p:cNvPr>
          <p:cNvSpPr>
            <a:spLocks noGrp="1"/>
          </p:cNvSpPr>
          <p:nvPr>
            <p:ph type="sldNum" sz="quarter" idx="12"/>
          </p:nvPr>
        </p:nvSpPr>
        <p:spPr/>
        <p:txBody>
          <a:bodyPr/>
          <a:lstStyle/>
          <a:p>
            <a:fld id="{5A6ADBAC-012B-45CA-B0E1-1EC0514D76E2}" type="slidenum">
              <a:rPr lang="en-IN" smtClean="0"/>
              <a:t>18</a:t>
            </a:fld>
            <a:endParaRPr lang="en-IN"/>
          </a:p>
        </p:txBody>
      </p:sp>
      <p:sp>
        <p:nvSpPr>
          <p:cNvPr id="10" name="Title 1">
            <a:extLst>
              <a:ext uri="{FF2B5EF4-FFF2-40B4-BE49-F238E27FC236}">
                <a16:creationId xmlns:a16="http://schemas.microsoft.com/office/drawing/2014/main" id="{54609A46-19EC-BA6A-C7BA-52457741CAEE}"/>
              </a:ext>
            </a:extLst>
          </p:cNvPr>
          <p:cNvSpPr>
            <a:spLocks noGrp="1"/>
          </p:cNvSpPr>
          <p:nvPr>
            <p:ph type="title"/>
          </p:nvPr>
        </p:nvSpPr>
        <p:spPr>
          <a:xfrm>
            <a:off x="1140351" y="27482"/>
            <a:ext cx="9875520" cy="1356360"/>
          </a:xfrm>
        </p:spPr>
        <p:txBody>
          <a:bodyPr>
            <a:normAutofit/>
          </a:bodyPr>
          <a:lstStyle/>
          <a:p>
            <a:pPr algn="ctr"/>
            <a:r>
              <a:rPr lang="en-IN" sz="2800" b="1" dirty="0">
                <a:solidFill>
                  <a:srgbClr val="002060"/>
                </a:solidFill>
                <a:latin typeface="Times New Roman" panose="02020603050405020304" pitchFamily="18" charset="0"/>
                <a:cs typeface="Times New Roman" panose="02020603050405020304" pitchFamily="18" charset="0"/>
              </a:rPr>
              <a:t>Motivation in Engineering Research</a:t>
            </a:r>
          </a:p>
        </p:txBody>
      </p:sp>
    </p:spTree>
    <p:extLst>
      <p:ext uri="{BB962C8B-B14F-4D97-AF65-F5344CB8AC3E}">
        <p14:creationId xmlns:p14="http://schemas.microsoft.com/office/powerpoint/2010/main" val="3632616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40351" y="27482"/>
            <a:ext cx="9875520" cy="1356360"/>
          </a:xfrm>
        </p:spPr>
        <p:txBody>
          <a:bodyPr>
            <a:normAutofit/>
          </a:bodyPr>
          <a:lstStyle/>
          <a:p>
            <a:pPr algn="ctr"/>
            <a:r>
              <a:rPr lang="en-IN" sz="2800" b="1" dirty="0">
                <a:solidFill>
                  <a:srgbClr val="002060"/>
                </a:solidFill>
                <a:latin typeface="Times New Roman" panose="02020603050405020304" pitchFamily="18" charset="0"/>
                <a:cs typeface="Times New Roman" panose="02020603050405020304" pitchFamily="18" charset="0"/>
              </a:rPr>
              <a:t>Motivation in Engineering Research</a:t>
            </a: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474689" y="1525732"/>
            <a:ext cx="11242622" cy="4417868"/>
          </a:xfrm>
        </p:spPr>
        <p:txBody>
          <a:bodyPr>
            <a:normAutofit fontScale="92500"/>
          </a:bodyPr>
          <a:lstStyle/>
          <a:p>
            <a:pPr marL="457200" indent="-457200" algn="just">
              <a:lnSpc>
                <a:spcPct val="110000"/>
              </a:lnSpc>
              <a:buFont typeface="+mj-lt"/>
              <a:buAutoNum type="arabicPeriod"/>
            </a:pPr>
            <a:r>
              <a:rPr lang="en-US" sz="2400" dirty="0">
                <a:solidFill>
                  <a:srgbClr val="C00000"/>
                </a:solidFill>
                <a:latin typeface="Times New Roman" panose="02020603050405020304" pitchFamily="18" charset="0"/>
                <a:cs typeface="Times New Roman" panose="02020603050405020304" pitchFamily="18" charset="0"/>
              </a:rPr>
              <a:t>Intrinsic motivations </a:t>
            </a:r>
            <a:r>
              <a:rPr lang="en-US" sz="2400" dirty="0">
                <a:solidFill>
                  <a:srgbClr val="002060"/>
                </a:solidFill>
                <a:latin typeface="Times New Roman" panose="02020603050405020304" pitchFamily="18" charset="0"/>
                <a:cs typeface="Times New Roman" panose="02020603050405020304" pitchFamily="18" charset="0"/>
              </a:rPr>
              <a:t>like interest, challenge, learning, meaning, purpose, are linked to strong creative performance</a:t>
            </a:r>
          </a:p>
          <a:p>
            <a:pPr marL="457200" indent="-457200" algn="just">
              <a:lnSpc>
                <a:spcPct val="110000"/>
              </a:lnSpc>
              <a:buFont typeface="+mj-lt"/>
              <a:buAutoNum type="arabicPeriod"/>
            </a:pPr>
            <a:r>
              <a:rPr lang="en-US" sz="2400" dirty="0">
                <a:solidFill>
                  <a:srgbClr val="C00000"/>
                </a:solidFill>
                <a:latin typeface="Times New Roman" panose="02020603050405020304" pitchFamily="18" charset="0"/>
                <a:cs typeface="Times New Roman" panose="02020603050405020304" pitchFamily="18" charset="0"/>
              </a:rPr>
              <a:t>Extrinsic motivations </a:t>
            </a:r>
            <a:r>
              <a:rPr lang="en-US" sz="2400" dirty="0">
                <a:solidFill>
                  <a:srgbClr val="002060"/>
                </a:solidFill>
                <a:latin typeface="Times New Roman" panose="02020603050405020304" pitchFamily="18" charset="0"/>
                <a:cs typeface="Times New Roman" panose="02020603050405020304" pitchFamily="18" charset="0"/>
              </a:rPr>
              <a:t>like rewards for good work include money, fame, awards, praise, and status are very strong motivators, but may block creativity. For example: Research outcome may enable obtaining a patent which is a good way to become rich and famous.</a:t>
            </a:r>
          </a:p>
          <a:p>
            <a:pPr marL="457200" indent="-457200" algn="just">
              <a:lnSpc>
                <a:spcPct val="110000"/>
              </a:lnSpc>
              <a:buFont typeface="+mj-lt"/>
              <a:buAutoNum type="arabicPeriod"/>
            </a:pPr>
            <a:r>
              <a:rPr lang="en-US" sz="2400" dirty="0">
                <a:solidFill>
                  <a:srgbClr val="C00000"/>
                </a:solidFill>
                <a:latin typeface="Times New Roman" panose="02020603050405020304" pitchFamily="18" charset="0"/>
                <a:cs typeface="Times New Roman" panose="02020603050405020304" pitchFamily="18" charset="0"/>
              </a:rPr>
              <a:t>Inﬂuences from others</a:t>
            </a:r>
            <a:r>
              <a:rPr lang="en-US" sz="2400" dirty="0">
                <a:solidFill>
                  <a:srgbClr val="002060"/>
                </a:solidFill>
                <a:latin typeface="Times New Roman" panose="02020603050405020304" pitchFamily="18" charset="0"/>
                <a:cs typeface="Times New Roman" panose="02020603050405020304" pitchFamily="18" charset="0"/>
              </a:rPr>
              <a:t> like competition, collaboration, commitment, and encouragement are also motivating factors in research. For example: my friends are all doing research and so should I, or, a person that I dislike is doing well and I want to do better.</a:t>
            </a:r>
          </a:p>
          <a:p>
            <a:pPr marL="457200" indent="-457200" algn="just">
              <a:lnSpc>
                <a:spcPct val="110000"/>
              </a:lnSpc>
              <a:buFont typeface="+mj-lt"/>
              <a:buAutoNum type="arabicPeriod"/>
            </a:pPr>
            <a:r>
              <a:rPr lang="en-US" sz="2400" dirty="0">
                <a:solidFill>
                  <a:srgbClr val="C00000"/>
                </a:solidFill>
                <a:latin typeface="Times New Roman" panose="02020603050405020304" pitchFamily="18" charset="0"/>
                <a:cs typeface="Times New Roman" panose="02020603050405020304" pitchFamily="18" charset="0"/>
              </a:rPr>
              <a:t>Personal motivations </a:t>
            </a:r>
            <a:r>
              <a:rPr lang="en-US" sz="2400" dirty="0">
                <a:solidFill>
                  <a:srgbClr val="002060"/>
                </a:solidFill>
                <a:latin typeface="Times New Roman" panose="02020603050405020304" pitchFamily="18" charset="0"/>
                <a:cs typeface="Times New Roman" panose="02020603050405020304" pitchFamily="18" charset="0"/>
              </a:rPr>
              <a:t>in solving unsolved problems, intellectual joy, service to community, and respectability are all driving factors.</a:t>
            </a:r>
          </a:p>
        </p:txBody>
      </p:sp>
      <p:sp>
        <p:nvSpPr>
          <p:cNvPr id="7" name="Date Placeholder 6">
            <a:extLst>
              <a:ext uri="{FF2B5EF4-FFF2-40B4-BE49-F238E27FC236}">
                <a16:creationId xmlns:a16="http://schemas.microsoft.com/office/drawing/2014/main" id="{1D47357F-B1F9-85D3-DA1A-1241104E78E7}"/>
              </a:ext>
            </a:extLst>
          </p:cNvPr>
          <p:cNvSpPr>
            <a:spLocks noGrp="1"/>
          </p:cNvSpPr>
          <p:nvPr>
            <p:ph type="dt" sz="half" idx="10"/>
          </p:nvPr>
        </p:nvSpPr>
        <p:spPr/>
        <p:txBody>
          <a:bodyPr/>
          <a:lstStyle/>
          <a:p>
            <a:fld id="{C7AC17A6-9171-4B3B-B9FD-0DD415CD4A11}" type="datetime1">
              <a:rPr lang="en-IN" smtClean="0"/>
              <a:t>11-09-2024</a:t>
            </a:fld>
            <a:endParaRPr lang="en-IN"/>
          </a:p>
        </p:txBody>
      </p:sp>
      <p:sp>
        <p:nvSpPr>
          <p:cNvPr id="8" name="Footer Placeholder 7">
            <a:extLst>
              <a:ext uri="{FF2B5EF4-FFF2-40B4-BE49-F238E27FC236}">
                <a16:creationId xmlns:a16="http://schemas.microsoft.com/office/drawing/2014/main" id="{4DED6723-D7B5-869C-EC72-97FD593FB508}"/>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4479DBC5-2654-D93D-0563-5884FFA003CD}"/>
              </a:ext>
            </a:extLst>
          </p:cNvPr>
          <p:cNvSpPr>
            <a:spLocks noGrp="1"/>
          </p:cNvSpPr>
          <p:nvPr>
            <p:ph type="sldNum" sz="quarter" idx="12"/>
          </p:nvPr>
        </p:nvSpPr>
        <p:spPr/>
        <p:txBody>
          <a:bodyPr/>
          <a:lstStyle/>
          <a:p>
            <a:fld id="{5A6ADBAC-012B-45CA-B0E1-1EC0514D76E2}" type="slidenum">
              <a:rPr lang="en-IN" smtClean="0"/>
              <a:t>19</a:t>
            </a:fld>
            <a:endParaRPr lang="en-IN"/>
          </a:p>
        </p:txBody>
      </p:sp>
    </p:spTree>
    <p:extLst>
      <p:ext uri="{BB962C8B-B14F-4D97-AF65-F5344CB8AC3E}">
        <p14:creationId xmlns:p14="http://schemas.microsoft.com/office/powerpoint/2010/main" val="467673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A02DD-BB60-7CE0-AFB0-0A9EF13FAD42}"/>
              </a:ext>
            </a:extLst>
          </p:cNvPr>
          <p:cNvSpPr>
            <a:spLocks noGrp="1"/>
          </p:cNvSpPr>
          <p:nvPr>
            <p:ph type="title"/>
          </p:nvPr>
        </p:nvSpPr>
        <p:spPr>
          <a:xfrm>
            <a:off x="1140351" y="1371599"/>
            <a:ext cx="9875520" cy="1075765"/>
          </a:xfrm>
        </p:spPr>
        <p:txBody>
          <a:bodyPr/>
          <a:lstStyle/>
          <a:p>
            <a:r>
              <a:rPr lang="en-GB" dirty="0">
                <a:solidFill>
                  <a:srgbClr val="002060"/>
                </a:solidFill>
                <a:latin typeface="Times New Roman" panose="02020603050405020304" pitchFamily="18" charset="0"/>
                <a:cs typeface="Times New Roman" panose="02020603050405020304" pitchFamily="18" charset="0"/>
              </a:rPr>
              <a:t>Course Objectives: </a:t>
            </a:r>
            <a:endParaRPr lang="en-IN"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568EF3D-FB92-83F2-81CC-6E7813331273}"/>
              </a:ext>
            </a:extLst>
          </p:cNvPr>
          <p:cNvSpPr>
            <a:spLocks noGrp="1"/>
          </p:cNvSpPr>
          <p:nvPr>
            <p:ph idx="1"/>
          </p:nvPr>
        </p:nvSpPr>
        <p:spPr>
          <a:xfrm>
            <a:off x="638775" y="2447364"/>
            <a:ext cx="11115421" cy="3110753"/>
          </a:xfrm>
        </p:spPr>
        <p:txBody>
          <a:bodyPr/>
          <a:lstStyle/>
          <a:p>
            <a:pPr marL="45720" indent="0">
              <a:buNone/>
            </a:pPr>
            <a:r>
              <a:rPr lang="en-US" dirty="0">
                <a:solidFill>
                  <a:schemeClr val="tx1"/>
                </a:solidFill>
                <a:latin typeface="Times New Roman" panose="02020603050405020304" pitchFamily="18" charset="0"/>
                <a:cs typeface="Times New Roman" panose="02020603050405020304" pitchFamily="18" charset="0"/>
              </a:rPr>
              <a:t>CO1: Explain the meaning of Engineering Research. [L2]</a:t>
            </a:r>
          </a:p>
          <a:p>
            <a:pPr marL="45720" indent="0">
              <a:buNone/>
            </a:pPr>
            <a:r>
              <a:rPr lang="en-US" dirty="0">
                <a:solidFill>
                  <a:schemeClr val="tx1"/>
                </a:solidFill>
                <a:latin typeface="Times New Roman" panose="02020603050405020304" pitchFamily="18" charset="0"/>
                <a:cs typeface="Times New Roman" panose="02020603050405020304" pitchFamily="18" charset="0"/>
              </a:rPr>
              <a:t>CO2: Outline the procedure of Literature Review and Technical Reading. [L2]</a:t>
            </a:r>
          </a:p>
          <a:p>
            <a:pPr marL="45720" indent="0">
              <a:buNone/>
            </a:pPr>
            <a:r>
              <a:rPr lang="en-US" dirty="0">
                <a:solidFill>
                  <a:schemeClr val="tx1"/>
                </a:solidFill>
                <a:latin typeface="Times New Roman" panose="02020603050405020304" pitchFamily="18" charset="0"/>
                <a:cs typeface="Times New Roman" panose="02020603050405020304" pitchFamily="18" charset="0"/>
              </a:rPr>
              <a:t>CO3: Explain the fundamentals of patent laws and drafting procedure. [L2]</a:t>
            </a:r>
          </a:p>
          <a:p>
            <a:pPr marL="45720" indent="0">
              <a:buNone/>
            </a:pPr>
            <a:r>
              <a:rPr lang="en-US" dirty="0">
                <a:solidFill>
                  <a:schemeClr val="tx1"/>
                </a:solidFill>
                <a:latin typeface="Times New Roman" panose="02020603050405020304" pitchFamily="18" charset="0"/>
                <a:cs typeface="Times New Roman" panose="02020603050405020304" pitchFamily="18" charset="0"/>
              </a:rPr>
              <a:t>CO4: Illustrate the copyright laws and subject matters of copyrights and designs. [L2]</a:t>
            </a:r>
          </a:p>
          <a:p>
            <a:pPr marL="45720" indent="0">
              <a:buNone/>
            </a:pPr>
            <a:r>
              <a:rPr lang="en-US" dirty="0">
                <a:solidFill>
                  <a:schemeClr val="tx1"/>
                </a:solidFill>
                <a:latin typeface="Times New Roman" panose="02020603050405020304" pitchFamily="18" charset="0"/>
                <a:cs typeface="Times New Roman" panose="02020603050405020304" pitchFamily="18" charset="0"/>
              </a:rPr>
              <a:t>CO5: Explain the basic principles of design rights. [L2]</a:t>
            </a:r>
          </a:p>
        </p:txBody>
      </p:sp>
      <p:sp>
        <p:nvSpPr>
          <p:cNvPr id="4" name="Date Placeholder 3">
            <a:extLst>
              <a:ext uri="{FF2B5EF4-FFF2-40B4-BE49-F238E27FC236}">
                <a16:creationId xmlns:a16="http://schemas.microsoft.com/office/drawing/2014/main" id="{FA5B72AA-DA6C-98BD-64BA-35B16E4EB101}"/>
              </a:ext>
            </a:extLst>
          </p:cNvPr>
          <p:cNvSpPr>
            <a:spLocks noGrp="1"/>
          </p:cNvSpPr>
          <p:nvPr>
            <p:ph type="dt" sz="half" idx="10"/>
          </p:nvPr>
        </p:nvSpPr>
        <p:spPr/>
        <p:txBody>
          <a:bodyPr/>
          <a:lstStyle/>
          <a:p>
            <a:fld id="{605E2E6D-6296-464F-8147-2E56C3EA78FD}" type="datetime1">
              <a:rPr lang="en-IN" smtClean="0"/>
              <a:t>11-09-2024</a:t>
            </a:fld>
            <a:endParaRPr lang="en-IN"/>
          </a:p>
        </p:txBody>
      </p:sp>
      <p:sp>
        <p:nvSpPr>
          <p:cNvPr id="5" name="Footer Placeholder 4">
            <a:extLst>
              <a:ext uri="{FF2B5EF4-FFF2-40B4-BE49-F238E27FC236}">
                <a16:creationId xmlns:a16="http://schemas.microsoft.com/office/drawing/2014/main" id="{9B795C9A-7184-178F-F86E-8E4854729769}"/>
              </a:ext>
            </a:extLst>
          </p:cNvPr>
          <p:cNvSpPr>
            <a:spLocks noGrp="1"/>
          </p:cNvSpPr>
          <p:nvPr>
            <p:ph type="ftr" sz="quarter" idx="11"/>
          </p:nvPr>
        </p:nvSpPr>
        <p:spPr/>
        <p:txBody>
          <a:bodyPr/>
          <a:lstStyle/>
          <a:p>
            <a:pPr algn="r"/>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2741D6AD-2A61-4E8D-FE35-59BC325325B7}"/>
              </a:ext>
            </a:extLst>
          </p:cNvPr>
          <p:cNvSpPr>
            <a:spLocks noGrp="1"/>
          </p:cNvSpPr>
          <p:nvPr>
            <p:ph type="sldNum" sz="quarter" idx="12"/>
          </p:nvPr>
        </p:nvSpPr>
        <p:spPr/>
        <p:txBody>
          <a:bodyPr/>
          <a:lstStyle/>
          <a:p>
            <a:fld id="{5A6ADBAC-012B-45CA-B0E1-1EC0514D76E2}" type="slidenum">
              <a:rPr lang="en-IN" smtClean="0"/>
              <a:t>2</a:t>
            </a:fld>
            <a:endParaRPr lang="en-IN"/>
          </a:p>
        </p:txBody>
      </p:sp>
    </p:spTree>
    <p:extLst>
      <p:ext uri="{BB962C8B-B14F-4D97-AF65-F5344CB8AC3E}">
        <p14:creationId xmlns:p14="http://schemas.microsoft.com/office/powerpoint/2010/main" val="539026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40351" y="27482"/>
            <a:ext cx="9875520" cy="1356360"/>
          </a:xfrm>
        </p:spPr>
        <p:txBody>
          <a:bodyPr>
            <a:normAutofit/>
          </a:bodyPr>
          <a:lstStyle/>
          <a:p>
            <a:pPr algn="ctr"/>
            <a:r>
              <a:rPr lang="en-IN" sz="3200" b="1" dirty="0">
                <a:solidFill>
                  <a:srgbClr val="002060"/>
                </a:solidFill>
                <a:latin typeface="Times New Roman" panose="02020603050405020304" pitchFamily="18" charset="0"/>
                <a:cs typeface="Times New Roman" panose="02020603050405020304" pitchFamily="18" charset="0"/>
              </a:rPr>
              <a:t>Types of Engineering Research</a:t>
            </a: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474689" y="1525732"/>
            <a:ext cx="11242622" cy="4417868"/>
          </a:xfrm>
        </p:spPr>
        <p:txBody>
          <a:bodyPr>
            <a:normAutofit/>
          </a:bodyPr>
          <a:lstStyle/>
          <a:p>
            <a:pPr marL="45720" indent="0" algn="just">
              <a:lnSpc>
                <a:spcPct val="115000"/>
              </a:lnSpc>
              <a:buNone/>
            </a:pPr>
            <a:r>
              <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(i) Descriptive </a:t>
            </a:r>
            <a:r>
              <a:rPr lang="fr-FR" sz="2400" dirty="0">
                <a:solidFill>
                  <a:srgbClr val="C00000"/>
                </a:solidFill>
                <a:effectLst/>
                <a:latin typeface="Times New Roman" panose="02020603050405020304" pitchFamily="18" charset="0"/>
                <a:ea typeface="Arial" panose="020B0604020202020204" pitchFamily="34" charset="0"/>
                <a:cs typeface="Times New Roman" panose="02020603050405020304" pitchFamily="18" charset="0"/>
              </a:rPr>
              <a:t>versus</a:t>
            </a:r>
            <a:r>
              <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 </a:t>
            </a:r>
            <a:r>
              <a:rPr lang="fr-FR" sz="2400" dirty="0" err="1">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Analytical</a:t>
            </a:r>
            <a:endPar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endParaRPr>
          </a:p>
          <a:p>
            <a:pPr marL="45720" indent="0" algn="just">
              <a:lnSpc>
                <a:spcPct val="115000"/>
              </a:lnSpc>
              <a:buNone/>
            </a:pPr>
            <a:r>
              <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(ii) </a:t>
            </a:r>
            <a:r>
              <a:rPr lang="fr-FR" sz="2400" dirty="0" err="1">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Applied</a:t>
            </a:r>
            <a:r>
              <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 </a:t>
            </a:r>
            <a:r>
              <a:rPr lang="fr-FR" sz="2400" dirty="0">
                <a:solidFill>
                  <a:srgbClr val="C00000"/>
                </a:solidFill>
                <a:latin typeface="Times New Roman" panose="02020603050405020304" pitchFamily="18" charset="0"/>
                <a:cs typeface="Times New Roman" panose="02020603050405020304" pitchFamily="18" charset="0"/>
              </a:rPr>
              <a:t>versus</a:t>
            </a:r>
            <a:r>
              <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 Fundamental</a:t>
            </a:r>
          </a:p>
          <a:p>
            <a:pPr marL="45720" indent="0" algn="just">
              <a:lnSpc>
                <a:spcPct val="115000"/>
              </a:lnSpc>
              <a:buNone/>
            </a:pPr>
            <a:r>
              <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(iii) Quantitative </a:t>
            </a:r>
            <a:r>
              <a:rPr lang="fr-FR" sz="2400" dirty="0">
                <a:solidFill>
                  <a:srgbClr val="C00000"/>
                </a:solidFill>
                <a:latin typeface="Times New Roman" panose="02020603050405020304" pitchFamily="18" charset="0"/>
                <a:cs typeface="Times New Roman" panose="02020603050405020304" pitchFamily="18" charset="0"/>
              </a:rPr>
              <a:t>versus</a:t>
            </a:r>
            <a:r>
              <a:rPr lang="fr-FR" sz="24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 Qualitative</a:t>
            </a:r>
          </a:p>
        </p:txBody>
      </p:sp>
      <p:sp>
        <p:nvSpPr>
          <p:cNvPr id="7" name="Date Placeholder 6">
            <a:extLst>
              <a:ext uri="{FF2B5EF4-FFF2-40B4-BE49-F238E27FC236}">
                <a16:creationId xmlns:a16="http://schemas.microsoft.com/office/drawing/2014/main" id="{87216E01-9DCD-C163-48B0-1ED28994DF94}"/>
              </a:ext>
            </a:extLst>
          </p:cNvPr>
          <p:cNvSpPr>
            <a:spLocks noGrp="1"/>
          </p:cNvSpPr>
          <p:nvPr>
            <p:ph type="dt" sz="half" idx="10"/>
          </p:nvPr>
        </p:nvSpPr>
        <p:spPr/>
        <p:txBody>
          <a:bodyPr/>
          <a:lstStyle/>
          <a:p>
            <a:fld id="{5F00BE76-5FDF-4584-8F9C-7D3729D66389}" type="datetime1">
              <a:rPr lang="en-IN" smtClean="0"/>
              <a:t>11-09-2024</a:t>
            </a:fld>
            <a:endParaRPr lang="en-IN"/>
          </a:p>
        </p:txBody>
      </p:sp>
      <p:sp>
        <p:nvSpPr>
          <p:cNvPr id="8" name="Footer Placeholder 7">
            <a:extLst>
              <a:ext uri="{FF2B5EF4-FFF2-40B4-BE49-F238E27FC236}">
                <a16:creationId xmlns:a16="http://schemas.microsoft.com/office/drawing/2014/main" id="{1528F2AF-D1AC-02A8-571B-3B19BD9D4C4E}"/>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7A7321AE-4576-B902-42D3-3642F4DB8806}"/>
              </a:ext>
            </a:extLst>
          </p:cNvPr>
          <p:cNvSpPr>
            <a:spLocks noGrp="1"/>
          </p:cNvSpPr>
          <p:nvPr>
            <p:ph type="sldNum" sz="quarter" idx="12"/>
          </p:nvPr>
        </p:nvSpPr>
        <p:spPr/>
        <p:txBody>
          <a:bodyPr/>
          <a:lstStyle/>
          <a:p>
            <a:fld id="{5A6ADBAC-012B-45CA-B0E1-1EC0514D76E2}" type="slidenum">
              <a:rPr lang="en-IN" smtClean="0"/>
              <a:t>20</a:t>
            </a:fld>
            <a:endParaRPr lang="en-IN"/>
          </a:p>
        </p:txBody>
      </p:sp>
    </p:spTree>
    <p:extLst>
      <p:ext uri="{BB962C8B-B14F-4D97-AF65-F5344CB8AC3E}">
        <p14:creationId xmlns:p14="http://schemas.microsoft.com/office/powerpoint/2010/main" val="942666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9182E30-C288-428D-31BB-4644D9329292}"/>
              </a:ext>
            </a:extLst>
          </p:cNvPr>
          <p:cNvSpPr txBox="1"/>
          <p:nvPr/>
        </p:nvSpPr>
        <p:spPr>
          <a:xfrm>
            <a:off x="2153056" y="1120067"/>
            <a:ext cx="8198795" cy="678327"/>
          </a:xfrm>
          <a:prstGeom prst="rect">
            <a:avLst/>
          </a:prstGeom>
          <a:noFill/>
        </p:spPr>
        <p:txBody>
          <a:bodyPr wrap="square">
            <a:spAutoFit/>
          </a:bodyPr>
          <a:lstStyle/>
          <a:p>
            <a:pPr algn="ctr">
              <a:lnSpc>
                <a:spcPct val="115000"/>
              </a:lnSpc>
            </a:pPr>
            <a:r>
              <a:rPr lang="fr-FR" sz="36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(i) Descriptive </a:t>
            </a:r>
            <a:r>
              <a:rPr lang="fr-FR" sz="3600" dirty="0">
                <a:solidFill>
                  <a:srgbClr val="C00000"/>
                </a:solidFill>
                <a:effectLst/>
                <a:latin typeface="Times New Roman" panose="02020603050405020304" pitchFamily="18" charset="0"/>
                <a:ea typeface="Arial" panose="020B0604020202020204" pitchFamily="34" charset="0"/>
                <a:cs typeface="Times New Roman" panose="02020603050405020304" pitchFamily="18" charset="0"/>
              </a:rPr>
              <a:t>versus</a:t>
            </a:r>
            <a:r>
              <a:rPr lang="fr-FR" sz="36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 Analytical</a:t>
            </a:r>
          </a:p>
        </p:txBody>
      </p:sp>
      <p:sp>
        <p:nvSpPr>
          <p:cNvPr id="9" name="TextBox 8">
            <a:extLst>
              <a:ext uri="{FF2B5EF4-FFF2-40B4-BE49-F238E27FC236}">
                <a16:creationId xmlns:a16="http://schemas.microsoft.com/office/drawing/2014/main" id="{CC32509F-CAEC-D8CD-3479-C641CA290297}"/>
              </a:ext>
            </a:extLst>
          </p:cNvPr>
          <p:cNvSpPr txBox="1"/>
          <p:nvPr/>
        </p:nvSpPr>
        <p:spPr>
          <a:xfrm>
            <a:off x="564203" y="1859339"/>
            <a:ext cx="10992257" cy="4401205"/>
          </a:xfrm>
          <a:prstGeom prst="rect">
            <a:avLst/>
          </a:prstGeom>
          <a:noFill/>
        </p:spPr>
        <p:txBody>
          <a:bodyPr wrap="square">
            <a:spAutoFit/>
          </a:bodyPr>
          <a:lstStyle/>
          <a:p>
            <a:pPr algn="just"/>
            <a:r>
              <a:rPr lang="en-GB" sz="2800" b="1" i="0" dirty="0">
                <a:solidFill>
                  <a:srgbClr val="C00000"/>
                </a:solidFill>
                <a:effectLst/>
                <a:latin typeface="Times New Roman" panose="02020603050405020304" pitchFamily="18" charset="0"/>
                <a:cs typeface="Times New Roman" panose="02020603050405020304" pitchFamily="18" charset="0"/>
              </a:rPr>
              <a:t>Descriptive Research:</a:t>
            </a:r>
            <a:endParaRPr lang="en-GB" sz="2800" b="0" i="0" dirty="0">
              <a:solidFill>
                <a:srgbClr val="C00000"/>
              </a:solidFill>
              <a:effectLst/>
              <a:latin typeface="Times New Roman" panose="02020603050405020304" pitchFamily="18" charset="0"/>
              <a:cs typeface="Times New Roman" panose="02020603050405020304" pitchFamily="18" charset="0"/>
            </a:endParaRPr>
          </a:p>
          <a:p>
            <a:pPr lvl="1" algn="just"/>
            <a:endParaRPr lang="en-GB" sz="2800" b="0" i="0" dirty="0">
              <a:solidFill>
                <a:srgbClr val="374151"/>
              </a:solidFill>
              <a:effectLst/>
              <a:latin typeface="Times New Roman" panose="02020603050405020304" pitchFamily="18" charset="0"/>
              <a:cs typeface="Times New Roman" panose="02020603050405020304" pitchFamily="18" charset="0"/>
            </a:endParaRPr>
          </a:p>
          <a:p>
            <a:pPr lvl="1" algn="just"/>
            <a:r>
              <a:rPr lang="en-GB" sz="2800" b="0" i="0" dirty="0">
                <a:solidFill>
                  <a:srgbClr val="374151"/>
                </a:solidFill>
                <a:effectLst/>
                <a:latin typeface="Times New Roman" panose="02020603050405020304" pitchFamily="18" charset="0"/>
                <a:cs typeface="Times New Roman" panose="02020603050405020304" pitchFamily="18" charset="0"/>
              </a:rPr>
              <a:t>Descriptive research focuses on describing a situation or phenomenon without manipulating variables. It aims to provide a snapshot of the current state.</a:t>
            </a:r>
          </a:p>
          <a:p>
            <a:pPr lvl="1" algn="just"/>
            <a:endParaRPr lang="en-GB" sz="2800" b="0" i="0" dirty="0">
              <a:solidFill>
                <a:srgbClr val="374151"/>
              </a:solidFill>
              <a:effectLst/>
              <a:latin typeface="Times New Roman" panose="02020603050405020304" pitchFamily="18" charset="0"/>
              <a:cs typeface="Times New Roman" panose="02020603050405020304" pitchFamily="18" charset="0"/>
            </a:endParaRPr>
          </a:p>
          <a:p>
            <a:pPr algn="just"/>
            <a:r>
              <a:rPr lang="en-GB" sz="2800" b="1" i="0" dirty="0">
                <a:solidFill>
                  <a:srgbClr val="C00000"/>
                </a:solidFill>
                <a:effectLst/>
                <a:latin typeface="Times New Roman" panose="02020603050405020304" pitchFamily="18" charset="0"/>
                <a:cs typeface="Times New Roman" panose="02020603050405020304" pitchFamily="18" charset="0"/>
              </a:rPr>
              <a:t>Analytical Research:</a:t>
            </a:r>
            <a:endParaRPr lang="en-GB" sz="2800" b="0" i="0" dirty="0">
              <a:solidFill>
                <a:srgbClr val="C00000"/>
              </a:solidFill>
              <a:effectLst/>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endParaRPr lang="en-GB" sz="2800" b="0" i="0" dirty="0">
              <a:solidFill>
                <a:srgbClr val="374151"/>
              </a:solidFill>
              <a:effectLst/>
              <a:latin typeface="Times New Roman" panose="02020603050405020304" pitchFamily="18" charset="0"/>
              <a:cs typeface="Times New Roman" panose="02020603050405020304" pitchFamily="18" charset="0"/>
            </a:endParaRPr>
          </a:p>
          <a:p>
            <a:pPr lvl="1" algn="just"/>
            <a:r>
              <a:rPr lang="en-GB" sz="2800" b="0" i="0" dirty="0">
                <a:solidFill>
                  <a:srgbClr val="374151"/>
                </a:solidFill>
                <a:effectLst/>
                <a:latin typeface="Times New Roman" panose="02020603050405020304" pitchFamily="18" charset="0"/>
                <a:cs typeface="Times New Roman" panose="02020603050405020304" pitchFamily="18" charset="0"/>
              </a:rPr>
              <a:t>Analytical research goes a step further, </a:t>
            </a:r>
            <a:r>
              <a:rPr lang="en-GB" sz="2800" b="0" i="0" dirty="0" err="1">
                <a:solidFill>
                  <a:srgbClr val="374151"/>
                </a:solidFill>
                <a:effectLst/>
                <a:latin typeface="Times New Roman" panose="02020603050405020304" pitchFamily="18" charset="0"/>
                <a:cs typeface="Times New Roman" panose="02020603050405020304" pitchFamily="18" charset="0"/>
              </a:rPr>
              <a:t>analyzing</a:t>
            </a:r>
            <a:r>
              <a:rPr lang="en-GB" sz="2800" b="0" i="0" dirty="0">
                <a:solidFill>
                  <a:srgbClr val="374151"/>
                </a:solidFill>
                <a:effectLst/>
                <a:latin typeface="Times New Roman" panose="02020603050405020304" pitchFamily="18" charset="0"/>
                <a:cs typeface="Times New Roman" panose="02020603050405020304" pitchFamily="18" charset="0"/>
              </a:rPr>
              <a:t> existing data to uncover patterns, relationships, or reasons behind observed phenomena.</a:t>
            </a:r>
          </a:p>
        </p:txBody>
      </p:sp>
      <p:sp>
        <p:nvSpPr>
          <p:cNvPr id="2" name="Date Placeholder 1">
            <a:extLst>
              <a:ext uri="{FF2B5EF4-FFF2-40B4-BE49-F238E27FC236}">
                <a16:creationId xmlns:a16="http://schemas.microsoft.com/office/drawing/2014/main" id="{883EF83D-9783-AE2A-4238-A31AC5C7A813}"/>
              </a:ext>
            </a:extLst>
          </p:cNvPr>
          <p:cNvSpPr>
            <a:spLocks noGrp="1"/>
          </p:cNvSpPr>
          <p:nvPr>
            <p:ph type="dt" sz="half" idx="10"/>
          </p:nvPr>
        </p:nvSpPr>
        <p:spPr/>
        <p:txBody>
          <a:bodyPr/>
          <a:lstStyle/>
          <a:p>
            <a:fld id="{16905403-5D82-4979-8D27-80047568BBF6}" type="datetime1">
              <a:rPr lang="en-IN" smtClean="0"/>
              <a:t>11-09-2024</a:t>
            </a:fld>
            <a:endParaRPr lang="en-IN"/>
          </a:p>
        </p:txBody>
      </p:sp>
      <p:sp>
        <p:nvSpPr>
          <p:cNvPr id="3" name="Footer Placeholder 2">
            <a:extLst>
              <a:ext uri="{FF2B5EF4-FFF2-40B4-BE49-F238E27FC236}">
                <a16:creationId xmlns:a16="http://schemas.microsoft.com/office/drawing/2014/main" id="{AA3529F0-11AF-57DA-A6A6-82C94E1BC357}"/>
              </a:ext>
            </a:extLst>
          </p:cNvPr>
          <p:cNvSpPr>
            <a:spLocks noGrp="1"/>
          </p:cNvSpPr>
          <p:nvPr>
            <p:ph type="ftr" sz="quarter" idx="11"/>
          </p:nvPr>
        </p:nvSpPr>
        <p:spPr/>
        <p:txBody>
          <a:bodyPr/>
          <a:lstStyle/>
          <a:p>
            <a:r>
              <a:rPr lang="en-US" dirty="0"/>
              <a:t>Dr. Shakunthala C Dept. of EEE, ATMECE Mysuru</a:t>
            </a:r>
            <a:endParaRPr lang="en-IN" dirty="0"/>
          </a:p>
        </p:txBody>
      </p:sp>
      <p:sp>
        <p:nvSpPr>
          <p:cNvPr id="4" name="Slide Number Placeholder 3">
            <a:extLst>
              <a:ext uri="{FF2B5EF4-FFF2-40B4-BE49-F238E27FC236}">
                <a16:creationId xmlns:a16="http://schemas.microsoft.com/office/drawing/2014/main" id="{6AE0C6FC-0570-ECDA-1850-B2A6E98ACA63}"/>
              </a:ext>
            </a:extLst>
          </p:cNvPr>
          <p:cNvSpPr>
            <a:spLocks noGrp="1"/>
          </p:cNvSpPr>
          <p:nvPr>
            <p:ph type="sldNum" sz="quarter" idx="12"/>
          </p:nvPr>
        </p:nvSpPr>
        <p:spPr/>
        <p:txBody>
          <a:bodyPr/>
          <a:lstStyle/>
          <a:p>
            <a:fld id="{5A6ADBAC-012B-45CA-B0E1-1EC0514D76E2}" type="slidenum">
              <a:rPr lang="en-IN" smtClean="0"/>
              <a:t>21</a:t>
            </a:fld>
            <a:endParaRPr lang="en-IN"/>
          </a:p>
        </p:txBody>
      </p:sp>
    </p:spTree>
    <p:extLst>
      <p:ext uri="{BB962C8B-B14F-4D97-AF65-F5344CB8AC3E}">
        <p14:creationId xmlns:p14="http://schemas.microsoft.com/office/powerpoint/2010/main" val="3099697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FF1DBB-7575-27CA-B5CE-75347B0D9E83}"/>
              </a:ext>
            </a:extLst>
          </p:cNvPr>
          <p:cNvSpPr>
            <a:spLocks noGrp="1"/>
          </p:cNvSpPr>
          <p:nvPr>
            <p:ph idx="1"/>
          </p:nvPr>
        </p:nvSpPr>
        <p:spPr>
          <a:xfrm>
            <a:off x="466928" y="2057400"/>
            <a:ext cx="11147898" cy="4038600"/>
          </a:xfrm>
        </p:spPr>
        <p:txBody>
          <a:bodyPr>
            <a:normAutofit/>
          </a:bodyPr>
          <a:lstStyle/>
          <a:p>
            <a:pPr marL="0" indent="0" algn="just" defTabSz="457200">
              <a:buNone/>
            </a:pPr>
            <a:r>
              <a:rPr lang="en-GB" sz="2800" b="1" dirty="0">
                <a:solidFill>
                  <a:srgbClr val="C00000"/>
                </a:solidFill>
                <a:latin typeface="Times New Roman" panose="02020603050405020304" pitchFamily="18" charset="0"/>
                <a:cs typeface="Times New Roman" panose="02020603050405020304" pitchFamily="18" charset="0"/>
              </a:rPr>
              <a:t>Applied Research:</a:t>
            </a:r>
          </a:p>
          <a:p>
            <a:pPr lvl="1" indent="0">
              <a:buNone/>
            </a:pPr>
            <a:endParaRPr lang="en-GB" sz="2400" b="0" i="0" dirty="0">
              <a:solidFill>
                <a:srgbClr val="374151"/>
              </a:solidFill>
              <a:effectLst/>
              <a:latin typeface="Times New Roman" panose="02020603050405020304" pitchFamily="18" charset="0"/>
              <a:cs typeface="Times New Roman" panose="02020603050405020304" pitchFamily="18" charset="0"/>
            </a:endParaRPr>
          </a:p>
          <a:p>
            <a:pPr lvl="1" indent="0">
              <a:buNone/>
            </a:pPr>
            <a:r>
              <a:rPr lang="en-GB" sz="2400" b="0" i="0" dirty="0">
                <a:solidFill>
                  <a:srgbClr val="374151"/>
                </a:solidFill>
                <a:effectLst/>
                <a:latin typeface="Times New Roman" panose="02020603050405020304" pitchFamily="18" charset="0"/>
                <a:cs typeface="Times New Roman" panose="02020603050405020304" pitchFamily="18" charset="0"/>
              </a:rPr>
              <a:t>Applied research seeks to solve practical problems or address real-world issues. Its goal is to provide solutions and is often more focused on immediate, practical applications.</a:t>
            </a:r>
          </a:p>
          <a:p>
            <a:pPr marL="0" indent="0" algn="just" defTabSz="457200">
              <a:buNone/>
            </a:pPr>
            <a:r>
              <a:rPr lang="en-GB" sz="2800" b="1" dirty="0">
                <a:solidFill>
                  <a:srgbClr val="C00000"/>
                </a:solidFill>
                <a:latin typeface="Times New Roman" panose="02020603050405020304" pitchFamily="18" charset="0"/>
                <a:cs typeface="Times New Roman" panose="02020603050405020304" pitchFamily="18" charset="0"/>
              </a:rPr>
              <a:t>Fundamental Research:</a:t>
            </a:r>
          </a:p>
          <a:p>
            <a:pPr lvl="1" indent="0">
              <a:buNone/>
            </a:pPr>
            <a:endParaRPr lang="en-GB" sz="2400" b="1" dirty="0">
              <a:solidFill>
                <a:srgbClr val="374151"/>
              </a:solidFill>
              <a:latin typeface="Times New Roman" panose="02020603050405020304" pitchFamily="18" charset="0"/>
              <a:cs typeface="Times New Roman" panose="02020603050405020304" pitchFamily="18" charset="0"/>
            </a:endParaRPr>
          </a:p>
          <a:p>
            <a:pPr lvl="1" indent="0">
              <a:buNone/>
            </a:pPr>
            <a:r>
              <a:rPr lang="en-GB" sz="2400" b="0" i="0" dirty="0">
                <a:solidFill>
                  <a:srgbClr val="374151"/>
                </a:solidFill>
                <a:effectLst/>
                <a:latin typeface="Times New Roman" panose="02020603050405020304" pitchFamily="18" charset="0"/>
                <a:cs typeface="Times New Roman" panose="02020603050405020304" pitchFamily="18" charset="0"/>
              </a:rPr>
              <a:t>Fundamental research, on the other hand, is driven by a curiosity to expand knowledge. It doesn't necessarily have an immediate practical application and often explores theoretical concepts.</a:t>
            </a:r>
          </a:p>
          <a:p>
            <a:pPr marL="45720" indent="0">
              <a:buNone/>
            </a:pPr>
            <a:endParaRPr lang="en-IN" sz="24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34593D1-3F13-4144-185A-679DC7E76318}"/>
              </a:ext>
            </a:extLst>
          </p:cNvPr>
          <p:cNvSpPr txBox="1"/>
          <p:nvPr/>
        </p:nvSpPr>
        <p:spPr>
          <a:xfrm>
            <a:off x="3302540" y="1247013"/>
            <a:ext cx="6099242" cy="613245"/>
          </a:xfrm>
          <a:prstGeom prst="rect">
            <a:avLst/>
          </a:prstGeom>
          <a:noFill/>
        </p:spPr>
        <p:txBody>
          <a:bodyPr wrap="square">
            <a:spAutoFit/>
          </a:bodyPr>
          <a:lstStyle/>
          <a:p>
            <a:pPr algn="ctr">
              <a:lnSpc>
                <a:spcPct val="115000"/>
              </a:lnSpc>
            </a:pPr>
            <a:r>
              <a:rPr lang="fr-FR" sz="32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(ii) Applied </a:t>
            </a:r>
            <a:r>
              <a:rPr lang="fr-FR" sz="3200" dirty="0">
                <a:solidFill>
                  <a:srgbClr val="C00000"/>
                </a:solidFill>
                <a:latin typeface="Times New Roman" panose="02020603050405020304" pitchFamily="18" charset="0"/>
                <a:cs typeface="Times New Roman" panose="02020603050405020304" pitchFamily="18" charset="0"/>
              </a:rPr>
              <a:t>versus</a:t>
            </a:r>
            <a:r>
              <a:rPr lang="fr-FR" sz="32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 Fundamental</a:t>
            </a:r>
          </a:p>
        </p:txBody>
      </p:sp>
      <p:sp>
        <p:nvSpPr>
          <p:cNvPr id="2" name="Date Placeholder 1">
            <a:extLst>
              <a:ext uri="{FF2B5EF4-FFF2-40B4-BE49-F238E27FC236}">
                <a16:creationId xmlns:a16="http://schemas.microsoft.com/office/drawing/2014/main" id="{B432455D-447B-DBB9-32CC-F43E1F4A52A7}"/>
              </a:ext>
            </a:extLst>
          </p:cNvPr>
          <p:cNvSpPr>
            <a:spLocks noGrp="1"/>
          </p:cNvSpPr>
          <p:nvPr>
            <p:ph type="dt" sz="half" idx="10"/>
          </p:nvPr>
        </p:nvSpPr>
        <p:spPr/>
        <p:txBody>
          <a:bodyPr/>
          <a:lstStyle/>
          <a:p>
            <a:fld id="{9823A180-94E3-4916-A89B-796E7684AC79}" type="datetime1">
              <a:rPr lang="en-IN" smtClean="0"/>
              <a:t>11-09-2024</a:t>
            </a:fld>
            <a:endParaRPr lang="en-IN"/>
          </a:p>
        </p:txBody>
      </p:sp>
      <p:sp>
        <p:nvSpPr>
          <p:cNvPr id="4" name="Footer Placeholder 3">
            <a:extLst>
              <a:ext uri="{FF2B5EF4-FFF2-40B4-BE49-F238E27FC236}">
                <a16:creationId xmlns:a16="http://schemas.microsoft.com/office/drawing/2014/main" id="{B79BE8BA-7C71-3C4A-3F22-BD8BE904D2D1}"/>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26A1B695-59F0-91C2-B933-1CD8966853B8}"/>
              </a:ext>
            </a:extLst>
          </p:cNvPr>
          <p:cNvSpPr>
            <a:spLocks noGrp="1"/>
          </p:cNvSpPr>
          <p:nvPr>
            <p:ph type="sldNum" sz="quarter" idx="12"/>
          </p:nvPr>
        </p:nvSpPr>
        <p:spPr/>
        <p:txBody>
          <a:bodyPr/>
          <a:lstStyle/>
          <a:p>
            <a:fld id="{5A6ADBAC-012B-45CA-B0E1-1EC0514D76E2}" type="slidenum">
              <a:rPr lang="en-IN" smtClean="0"/>
              <a:t>22</a:t>
            </a:fld>
            <a:endParaRPr lang="en-IN"/>
          </a:p>
        </p:txBody>
      </p:sp>
    </p:spTree>
    <p:extLst>
      <p:ext uri="{BB962C8B-B14F-4D97-AF65-F5344CB8AC3E}">
        <p14:creationId xmlns:p14="http://schemas.microsoft.com/office/powerpoint/2010/main" val="2535582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00834B-16EB-568F-81FE-B55FB0AB488B}"/>
              </a:ext>
            </a:extLst>
          </p:cNvPr>
          <p:cNvSpPr>
            <a:spLocks noGrp="1"/>
          </p:cNvSpPr>
          <p:nvPr>
            <p:ph idx="1"/>
          </p:nvPr>
        </p:nvSpPr>
        <p:spPr>
          <a:xfrm>
            <a:off x="447472" y="2057400"/>
            <a:ext cx="11245175" cy="4038600"/>
          </a:xfrm>
        </p:spPr>
        <p:txBody>
          <a:bodyPr>
            <a:normAutofit/>
          </a:bodyPr>
          <a:lstStyle/>
          <a:p>
            <a:pPr marL="45720" indent="0" algn="just">
              <a:buNone/>
            </a:pPr>
            <a:r>
              <a:rPr lang="en-GB" sz="2800" b="1" i="0" dirty="0">
                <a:solidFill>
                  <a:srgbClr val="C00000"/>
                </a:solidFill>
                <a:effectLst/>
                <a:latin typeface="Times New Roman" panose="02020603050405020304" pitchFamily="18" charset="0"/>
                <a:cs typeface="Times New Roman" panose="02020603050405020304" pitchFamily="18" charset="0"/>
              </a:rPr>
              <a:t>Quantitative Research:</a:t>
            </a:r>
            <a:endParaRPr lang="en-GB" sz="2800" b="0" i="0" dirty="0">
              <a:solidFill>
                <a:srgbClr val="C00000"/>
              </a:solidFill>
              <a:effectLst/>
              <a:latin typeface="Times New Roman" panose="02020603050405020304" pitchFamily="18" charset="0"/>
              <a:cs typeface="Times New Roman" panose="02020603050405020304" pitchFamily="18" charset="0"/>
            </a:endParaRPr>
          </a:p>
          <a:p>
            <a:pPr lvl="1" indent="0" algn="just">
              <a:buNone/>
            </a:pPr>
            <a:r>
              <a:rPr lang="en-GB" sz="2800" b="0" i="0" dirty="0">
                <a:solidFill>
                  <a:srgbClr val="374151"/>
                </a:solidFill>
                <a:effectLst/>
                <a:latin typeface="Times New Roman" panose="02020603050405020304" pitchFamily="18" charset="0"/>
                <a:cs typeface="Times New Roman" panose="02020603050405020304" pitchFamily="18" charset="0"/>
              </a:rPr>
              <a:t>Quantitative research involves the collection and analysis of numerical data. It is focused on measurable variables to establish patterns or relationships.</a:t>
            </a:r>
          </a:p>
          <a:p>
            <a:pPr marL="45720" indent="0" algn="just">
              <a:buNone/>
            </a:pPr>
            <a:r>
              <a:rPr lang="en-GB" sz="2800" b="1" i="0" dirty="0">
                <a:solidFill>
                  <a:srgbClr val="C00000"/>
                </a:solidFill>
                <a:effectLst/>
                <a:latin typeface="Times New Roman" panose="02020603050405020304" pitchFamily="18" charset="0"/>
                <a:cs typeface="Times New Roman" panose="02020603050405020304" pitchFamily="18" charset="0"/>
              </a:rPr>
              <a:t>Qualitative Research:</a:t>
            </a:r>
            <a:endParaRPr lang="en-GB" sz="2800" b="0" i="0" dirty="0">
              <a:solidFill>
                <a:srgbClr val="C00000"/>
              </a:solidFill>
              <a:effectLst/>
              <a:latin typeface="Times New Roman" panose="02020603050405020304" pitchFamily="18" charset="0"/>
              <a:cs typeface="Times New Roman" panose="02020603050405020304" pitchFamily="18" charset="0"/>
            </a:endParaRPr>
          </a:p>
          <a:p>
            <a:pPr lvl="1" indent="0" algn="just">
              <a:buNone/>
            </a:pPr>
            <a:r>
              <a:rPr lang="en-GB" sz="2800" b="0" i="0" dirty="0">
                <a:solidFill>
                  <a:srgbClr val="374151"/>
                </a:solidFill>
                <a:effectLst/>
                <a:latin typeface="Times New Roman" panose="02020603050405020304" pitchFamily="18" charset="0"/>
                <a:cs typeface="Times New Roman" panose="02020603050405020304" pitchFamily="18" charset="0"/>
              </a:rPr>
              <a:t>Qualitative research deals with non-numerical data, often using methods like interviews or observations to explore underlying meanings, attitudes, or perspectives.</a:t>
            </a:r>
          </a:p>
          <a:p>
            <a:pPr marL="45720" indent="0" algn="just">
              <a:buNone/>
            </a:pPr>
            <a:endParaRPr lang="en-IN" sz="2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D4EFDA8-C036-D9FC-6DDB-0EA952621B35}"/>
              </a:ext>
            </a:extLst>
          </p:cNvPr>
          <p:cNvSpPr txBox="1"/>
          <p:nvPr/>
        </p:nvSpPr>
        <p:spPr>
          <a:xfrm>
            <a:off x="2485875" y="1013548"/>
            <a:ext cx="7187119" cy="678327"/>
          </a:xfrm>
          <a:prstGeom prst="rect">
            <a:avLst/>
          </a:prstGeom>
          <a:noFill/>
        </p:spPr>
        <p:txBody>
          <a:bodyPr wrap="square">
            <a:spAutoFit/>
          </a:bodyPr>
          <a:lstStyle/>
          <a:p>
            <a:pPr algn="ctr">
              <a:lnSpc>
                <a:spcPct val="115000"/>
              </a:lnSpc>
            </a:pPr>
            <a:r>
              <a:rPr lang="fr-FR" sz="36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(iii) Quantitative </a:t>
            </a:r>
            <a:r>
              <a:rPr lang="fr-FR" sz="3600" dirty="0">
                <a:solidFill>
                  <a:srgbClr val="C00000"/>
                </a:solidFill>
                <a:latin typeface="Times New Roman" panose="02020603050405020304" pitchFamily="18" charset="0"/>
                <a:cs typeface="Times New Roman" panose="02020603050405020304" pitchFamily="18" charset="0"/>
              </a:rPr>
              <a:t>versus</a:t>
            </a:r>
            <a:r>
              <a:rPr lang="fr-FR" sz="36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 Qualitative</a:t>
            </a:r>
          </a:p>
        </p:txBody>
      </p:sp>
      <p:sp>
        <p:nvSpPr>
          <p:cNvPr id="2" name="Date Placeholder 1">
            <a:extLst>
              <a:ext uri="{FF2B5EF4-FFF2-40B4-BE49-F238E27FC236}">
                <a16:creationId xmlns:a16="http://schemas.microsoft.com/office/drawing/2014/main" id="{D98AF4CF-B2BD-0B4A-1ACD-7533ACC0C693}"/>
              </a:ext>
            </a:extLst>
          </p:cNvPr>
          <p:cNvSpPr>
            <a:spLocks noGrp="1"/>
          </p:cNvSpPr>
          <p:nvPr>
            <p:ph type="dt" sz="half" idx="10"/>
          </p:nvPr>
        </p:nvSpPr>
        <p:spPr/>
        <p:txBody>
          <a:bodyPr/>
          <a:lstStyle/>
          <a:p>
            <a:fld id="{9427F03E-327E-4682-82D7-6B9127762FD4}" type="datetime1">
              <a:rPr lang="en-IN" smtClean="0"/>
              <a:t>11-09-2024</a:t>
            </a:fld>
            <a:endParaRPr lang="en-IN"/>
          </a:p>
        </p:txBody>
      </p:sp>
      <p:sp>
        <p:nvSpPr>
          <p:cNvPr id="4" name="Footer Placeholder 3">
            <a:extLst>
              <a:ext uri="{FF2B5EF4-FFF2-40B4-BE49-F238E27FC236}">
                <a16:creationId xmlns:a16="http://schemas.microsoft.com/office/drawing/2014/main" id="{85A7499E-AB64-3666-E20A-47F3F2D82D65}"/>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D57B44BB-BFA3-76AF-C6B8-B0EB9FB9586F}"/>
              </a:ext>
            </a:extLst>
          </p:cNvPr>
          <p:cNvSpPr>
            <a:spLocks noGrp="1"/>
          </p:cNvSpPr>
          <p:nvPr>
            <p:ph type="sldNum" sz="quarter" idx="12"/>
          </p:nvPr>
        </p:nvSpPr>
        <p:spPr/>
        <p:txBody>
          <a:bodyPr/>
          <a:lstStyle/>
          <a:p>
            <a:fld id="{5A6ADBAC-012B-45CA-B0E1-1EC0514D76E2}" type="slidenum">
              <a:rPr lang="en-IN" smtClean="0"/>
              <a:t>23</a:t>
            </a:fld>
            <a:endParaRPr lang="en-IN"/>
          </a:p>
        </p:txBody>
      </p:sp>
    </p:spTree>
    <p:extLst>
      <p:ext uri="{BB962C8B-B14F-4D97-AF65-F5344CB8AC3E}">
        <p14:creationId xmlns:p14="http://schemas.microsoft.com/office/powerpoint/2010/main" val="3677065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240D7E6-E21C-D705-5648-21F76D1C5217}"/>
              </a:ext>
            </a:extLst>
          </p:cNvPr>
          <p:cNvSpPr txBox="1"/>
          <p:nvPr/>
        </p:nvSpPr>
        <p:spPr>
          <a:xfrm>
            <a:off x="277587" y="2260916"/>
            <a:ext cx="11593284" cy="4247317"/>
          </a:xfrm>
          <a:prstGeom prst="rect">
            <a:avLst/>
          </a:prstGeom>
          <a:noFill/>
        </p:spPr>
        <p:txBody>
          <a:bodyPr wrap="square">
            <a:spAutoFit/>
          </a:bodyPr>
          <a:lstStyle/>
          <a:p>
            <a:pPr indent="-342900" algn="just">
              <a:buFont typeface="+mj-lt"/>
              <a:buAutoNum type="arabicPeriod"/>
            </a:pPr>
            <a:r>
              <a:rPr lang="en-GB" b="1" dirty="0">
                <a:solidFill>
                  <a:srgbClr val="C00000"/>
                </a:solidFill>
                <a:latin typeface="Times New Roman" panose="02020603050405020304" pitchFamily="18" charset="0"/>
                <a:cs typeface="Times New Roman" panose="02020603050405020304" pitchFamily="18" charset="0"/>
              </a:rPr>
              <a:t>Identifying a Research Problem:</a:t>
            </a:r>
          </a:p>
          <a:p>
            <a:pPr lvl="1" algn="just"/>
            <a:r>
              <a:rPr lang="en-GB" b="0" i="0" dirty="0">
                <a:solidFill>
                  <a:srgbClr val="374151"/>
                </a:solidFill>
                <a:effectLst/>
                <a:latin typeface="Times New Roman" panose="02020603050405020304" pitchFamily="18" charset="0"/>
                <a:cs typeface="Times New Roman" panose="02020603050405020304" pitchFamily="18" charset="0"/>
              </a:rPr>
              <a:t>Research students often need to find research problems, either suggested by supervisors or through literature review and theory exploration.</a:t>
            </a:r>
          </a:p>
          <a:p>
            <a:pPr indent="-342900" algn="just">
              <a:buFont typeface="+mj-lt"/>
              <a:buAutoNum type="arabicPeriod"/>
            </a:pPr>
            <a:r>
              <a:rPr lang="en-GB" b="1" dirty="0">
                <a:solidFill>
                  <a:srgbClr val="C00000"/>
                </a:solidFill>
                <a:latin typeface="Times New Roman" panose="02020603050405020304" pitchFamily="18" charset="0"/>
                <a:cs typeface="Times New Roman" panose="02020603050405020304" pitchFamily="18" charset="0"/>
              </a:rPr>
              <a:t>Literature Survey:</a:t>
            </a:r>
          </a:p>
          <a:p>
            <a:pPr lvl="1" algn="just"/>
            <a:r>
              <a:rPr lang="en-GB" b="0" i="0" dirty="0">
                <a:solidFill>
                  <a:srgbClr val="374151"/>
                </a:solidFill>
                <a:effectLst/>
                <a:latin typeface="Times New Roman" panose="02020603050405020304" pitchFamily="18" charset="0"/>
                <a:cs typeface="Times New Roman" panose="02020603050405020304" pitchFamily="18" charset="0"/>
              </a:rPr>
              <a:t>Conducting a thorough literature survey is crucial to ensure the chosen problem is significant and hasn't been extensively addressed. This step helps acquire essential skills.</a:t>
            </a:r>
          </a:p>
          <a:p>
            <a:pPr algn="just">
              <a:buFont typeface="+mj-lt"/>
              <a:buAutoNum type="arabicPeriod"/>
            </a:pPr>
            <a:r>
              <a:rPr lang="en-GB" b="1" i="0" dirty="0">
                <a:solidFill>
                  <a:srgbClr val="C00000"/>
                </a:solidFill>
                <a:effectLst/>
                <a:latin typeface="Times New Roman" panose="02020603050405020304" pitchFamily="18" charset="0"/>
                <a:cs typeface="Times New Roman" panose="02020603050405020304" pitchFamily="18" charset="0"/>
              </a:rPr>
              <a:t>  Ideas Related to Research:</a:t>
            </a:r>
            <a:endParaRPr lang="en-GB" b="0" i="0" dirty="0">
              <a:solidFill>
                <a:srgbClr val="C00000"/>
              </a:solidFill>
              <a:effectLst/>
              <a:latin typeface="Times New Roman" panose="02020603050405020304" pitchFamily="18" charset="0"/>
              <a:cs typeface="Times New Roman" panose="02020603050405020304" pitchFamily="18" charset="0"/>
            </a:endParaRPr>
          </a:p>
          <a:p>
            <a:pPr lvl="1" algn="just"/>
            <a:r>
              <a:rPr lang="en-GB" b="0" i="0" dirty="0">
                <a:solidFill>
                  <a:srgbClr val="374151"/>
                </a:solidFill>
                <a:effectLst/>
                <a:latin typeface="Times New Roman" panose="02020603050405020304" pitchFamily="18" charset="0"/>
                <a:cs typeface="Times New Roman" panose="02020603050405020304" pitchFamily="18" charset="0"/>
              </a:rPr>
              <a:t>Sometimes, inspiration strikes before extensive reading, perhaps triggered by a conversation on a different subject. These initial ideas can be valuable.</a:t>
            </a:r>
          </a:p>
          <a:p>
            <a:pPr indent="-342900" algn="just">
              <a:buFont typeface="+mj-lt"/>
              <a:buAutoNum type="arabicPeriod"/>
            </a:pPr>
            <a:r>
              <a:rPr lang="en-GB" b="1" dirty="0">
                <a:solidFill>
                  <a:srgbClr val="C00000"/>
                </a:solidFill>
                <a:latin typeface="Times New Roman" panose="02020603050405020304" pitchFamily="18" charset="0"/>
                <a:cs typeface="Times New Roman" panose="02020603050405020304" pitchFamily="18" charset="0"/>
              </a:rPr>
              <a:t>Qualities of a Good Problem:</a:t>
            </a:r>
          </a:p>
          <a:p>
            <a:pPr lvl="1" algn="just"/>
            <a:r>
              <a:rPr lang="en-GB" b="0" i="0" dirty="0">
                <a:solidFill>
                  <a:srgbClr val="374151"/>
                </a:solidFill>
                <a:effectLst/>
                <a:latin typeface="Times New Roman" panose="02020603050405020304" pitchFamily="18" charset="0"/>
                <a:cs typeface="Times New Roman" panose="02020603050405020304" pitchFamily="18" charset="0"/>
              </a:rPr>
              <a:t>A good research problem is surprising, awaited by the field, simplifies a theory, introduces a new result, or improves existing practices. It must be worth the researcher's time and effort.</a:t>
            </a:r>
          </a:p>
          <a:p>
            <a:pPr indent="-342900" algn="just">
              <a:buFont typeface="+mj-lt"/>
              <a:buAutoNum type="arabicPeriod"/>
            </a:pPr>
            <a:r>
              <a:rPr lang="en-GB" b="1" dirty="0">
                <a:solidFill>
                  <a:srgbClr val="C00000"/>
                </a:solidFill>
                <a:latin typeface="Times New Roman" panose="02020603050405020304" pitchFamily="18" charset="0"/>
                <a:cs typeface="Times New Roman" panose="02020603050405020304" pitchFamily="18" charset="0"/>
              </a:rPr>
              <a:t>Not All Problems Are Equal:</a:t>
            </a:r>
          </a:p>
          <a:p>
            <a:pPr lvl="1" algn="just"/>
            <a:r>
              <a:rPr lang="en-GB" b="0" i="0" dirty="0">
                <a:solidFill>
                  <a:srgbClr val="374151"/>
                </a:solidFill>
                <a:effectLst/>
                <a:latin typeface="Times New Roman" panose="02020603050405020304" pitchFamily="18" charset="0"/>
                <a:cs typeface="Times New Roman" panose="02020603050405020304" pitchFamily="18" charset="0"/>
              </a:rPr>
              <a:t>Acknowledging that not every problem will be groundbreaking, but solving smaller problems contributes to broader discoveries. Even tackling famously difficult problems can lead to valuable insights.</a:t>
            </a:r>
          </a:p>
        </p:txBody>
      </p:sp>
      <p:sp>
        <p:nvSpPr>
          <p:cNvPr id="7" name="TextBox 6">
            <a:extLst>
              <a:ext uri="{FF2B5EF4-FFF2-40B4-BE49-F238E27FC236}">
                <a16:creationId xmlns:a16="http://schemas.microsoft.com/office/drawing/2014/main" id="{4FDC3D21-73B3-B71A-111C-CFAF9ACED3D7}"/>
              </a:ext>
            </a:extLst>
          </p:cNvPr>
          <p:cNvSpPr txBox="1"/>
          <p:nvPr/>
        </p:nvSpPr>
        <p:spPr>
          <a:xfrm>
            <a:off x="3201841" y="1728588"/>
            <a:ext cx="6098720" cy="523220"/>
          </a:xfrm>
          <a:prstGeom prst="rect">
            <a:avLst/>
          </a:prstGeom>
          <a:noFill/>
        </p:spPr>
        <p:txBody>
          <a:bodyPr wrap="square">
            <a:spAutoFit/>
          </a:bodyPr>
          <a:lstStyle/>
          <a:p>
            <a:pPr algn="ctr"/>
            <a:r>
              <a:rPr lang="en-GB" sz="2800" b="1" dirty="0">
                <a:solidFill>
                  <a:schemeClr val="accent6">
                    <a:lumMod val="50000"/>
                  </a:schemeClr>
                </a:solidFill>
                <a:latin typeface="Times New Roman" panose="02020603050405020304" pitchFamily="18" charset="0"/>
                <a:cs typeface="Times New Roman" panose="02020603050405020304" pitchFamily="18" charset="0"/>
              </a:rPr>
              <a:t>Finding a Problem</a:t>
            </a:r>
            <a:endParaRPr lang="en-IN" sz="2800" b="1" dirty="0">
              <a:solidFill>
                <a:schemeClr val="accent6">
                  <a:lumMod val="50000"/>
                </a:schemeClr>
              </a:solidFill>
            </a:endParaRPr>
          </a:p>
        </p:txBody>
      </p:sp>
      <p:sp>
        <p:nvSpPr>
          <p:cNvPr id="3" name="Date Placeholder 2">
            <a:extLst>
              <a:ext uri="{FF2B5EF4-FFF2-40B4-BE49-F238E27FC236}">
                <a16:creationId xmlns:a16="http://schemas.microsoft.com/office/drawing/2014/main" id="{CABDAE2E-68F7-2F07-655F-B2B9BC3138FC}"/>
              </a:ext>
            </a:extLst>
          </p:cNvPr>
          <p:cNvSpPr>
            <a:spLocks noGrp="1"/>
          </p:cNvSpPr>
          <p:nvPr>
            <p:ph type="dt" sz="half" idx="10"/>
          </p:nvPr>
        </p:nvSpPr>
        <p:spPr/>
        <p:txBody>
          <a:bodyPr/>
          <a:lstStyle/>
          <a:p>
            <a:fld id="{EB1C5264-9CB7-4C81-AADF-5BD0D14FF9E4}" type="datetime1">
              <a:rPr lang="en-IN" smtClean="0"/>
              <a:t>11-09-2024</a:t>
            </a:fld>
            <a:endParaRPr lang="en-IN"/>
          </a:p>
        </p:txBody>
      </p:sp>
      <p:sp>
        <p:nvSpPr>
          <p:cNvPr id="4" name="Footer Placeholder 3">
            <a:extLst>
              <a:ext uri="{FF2B5EF4-FFF2-40B4-BE49-F238E27FC236}">
                <a16:creationId xmlns:a16="http://schemas.microsoft.com/office/drawing/2014/main" id="{58D5CA1E-8CDF-28DB-1E46-6B558EEC53B4}"/>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627A74B6-C35B-5156-67F4-708622FA7660}"/>
              </a:ext>
            </a:extLst>
          </p:cNvPr>
          <p:cNvSpPr>
            <a:spLocks noGrp="1"/>
          </p:cNvSpPr>
          <p:nvPr>
            <p:ph type="sldNum" sz="quarter" idx="12"/>
          </p:nvPr>
        </p:nvSpPr>
        <p:spPr/>
        <p:txBody>
          <a:bodyPr/>
          <a:lstStyle/>
          <a:p>
            <a:fld id="{5A6ADBAC-012B-45CA-B0E1-1EC0514D76E2}" type="slidenum">
              <a:rPr lang="en-IN" smtClean="0"/>
              <a:t>24</a:t>
            </a:fld>
            <a:endParaRPr lang="en-IN"/>
          </a:p>
        </p:txBody>
      </p:sp>
      <p:sp>
        <p:nvSpPr>
          <p:cNvPr id="10" name="Title 1">
            <a:extLst>
              <a:ext uri="{FF2B5EF4-FFF2-40B4-BE49-F238E27FC236}">
                <a16:creationId xmlns:a16="http://schemas.microsoft.com/office/drawing/2014/main" id="{5E711A86-4546-FD25-F7CF-95296E04AFED}"/>
              </a:ext>
            </a:extLst>
          </p:cNvPr>
          <p:cNvSpPr>
            <a:spLocks noGrp="1"/>
          </p:cNvSpPr>
          <p:nvPr>
            <p:ph type="title"/>
          </p:nvPr>
        </p:nvSpPr>
        <p:spPr>
          <a:xfrm>
            <a:off x="958734" y="802236"/>
            <a:ext cx="9875520" cy="1356360"/>
          </a:xfrm>
        </p:spPr>
        <p:txBody>
          <a:bodyPr>
            <a:normAutofit/>
          </a:bodyPr>
          <a:lstStyle/>
          <a:p>
            <a:pPr algn="ctr"/>
            <a:r>
              <a:rPr lang="en-US" sz="3200" b="1" dirty="0">
                <a:solidFill>
                  <a:srgbClr val="002060"/>
                </a:solidFill>
                <a:latin typeface="Times New Roman" panose="02020603050405020304" pitchFamily="18" charset="0"/>
                <a:cs typeface="Times New Roman" panose="02020603050405020304" pitchFamily="18" charset="0"/>
              </a:rPr>
              <a:t>Finding and Solving a Worthwhile Problem</a:t>
            </a:r>
            <a:endParaRPr lang="en-IN" sz="3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2544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58240" y="752926"/>
            <a:ext cx="9875520" cy="1356360"/>
          </a:xfrm>
        </p:spPr>
        <p:txBody>
          <a:bodyPr>
            <a:normAutofit/>
          </a:bodyPr>
          <a:lstStyle/>
          <a:p>
            <a:pPr algn="ctr"/>
            <a:r>
              <a:rPr lang="en-US" sz="3200" b="1" dirty="0">
                <a:solidFill>
                  <a:srgbClr val="002060"/>
                </a:solidFill>
                <a:latin typeface="Times New Roman" panose="02020603050405020304" pitchFamily="18" charset="0"/>
                <a:cs typeface="Times New Roman" panose="02020603050405020304" pitchFamily="18" charset="0"/>
              </a:rPr>
              <a:t>Finding and Solving a Worthwhile Problem</a:t>
            </a:r>
            <a:endParaRPr lang="en-IN" sz="3200" b="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474689" y="2380734"/>
            <a:ext cx="11242622" cy="3686922"/>
          </a:xfrm>
        </p:spPr>
        <p:txBody>
          <a:bodyPr>
            <a:normAutofit/>
          </a:bodyPr>
          <a:lstStyle/>
          <a:p>
            <a:pPr marL="0" indent="0" algn="just">
              <a:lnSpc>
                <a:spcPct val="110000"/>
              </a:lnSpc>
              <a:buNone/>
            </a:pPr>
            <a:r>
              <a:rPr lang="en-US" sz="2400" dirty="0">
                <a:solidFill>
                  <a:srgbClr val="C00000"/>
                </a:solidFill>
                <a:latin typeface="Times New Roman" panose="02020603050405020304" pitchFamily="18" charset="0"/>
                <a:cs typeface="Times New Roman" panose="02020603050405020304" pitchFamily="18" charset="0"/>
              </a:rPr>
              <a:t>George </a:t>
            </a:r>
            <a:r>
              <a:rPr lang="en-US" sz="2400" dirty="0" err="1">
                <a:solidFill>
                  <a:srgbClr val="C00000"/>
                </a:solidFill>
                <a:latin typeface="Times New Roman" panose="02020603050405020304" pitchFamily="18" charset="0"/>
                <a:cs typeface="Times New Roman" panose="02020603050405020304" pitchFamily="18" charset="0"/>
              </a:rPr>
              <a:t>Pólya</a:t>
            </a:r>
            <a:r>
              <a:rPr lang="en-US" sz="2400" dirty="0">
                <a:solidFill>
                  <a:srgbClr val="C00000"/>
                </a:solidFill>
                <a:latin typeface="Times New Roman" panose="02020603050405020304" pitchFamily="18" charset="0"/>
                <a:cs typeface="Times New Roman" panose="02020603050405020304" pitchFamily="18" charset="0"/>
              </a:rPr>
              <a:t> (1887–1985) suggested a 4-step procedure for mathematical problem-solving, which is relevant to engineering researchers as well.</a:t>
            </a:r>
          </a:p>
          <a:p>
            <a:pPr marL="0" indent="0" algn="just">
              <a:lnSpc>
                <a:spcPct val="110000"/>
              </a:lnSpc>
              <a:buNone/>
            </a:pPr>
            <a:r>
              <a:rPr lang="en-US" sz="2400" dirty="0">
                <a:solidFill>
                  <a:schemeClr val="accent6">
                    <a:lumMod val="50000"/>
                  </a:schemeClr>
                </a:solidFill>
                <a:latin typeface="Times New Roman" panose="02020603050405020304" pitchFamily="18" charset="0"/>
                <a:cs typeface="Times New Roman" panose="02020603050405020304" pitchFamily="18" charset="0"/>
              </a:rPr>
              <a:t>The recommended steps to solve a research problem are</a:t>
            </a:r>
          </a:p>
          <a:p>
            <a:pPr marL="0" indent="0" algn="just">
              <a:lnSpc>
                <a:spcPct val="110000"/>
              </a:lnSpc>
              <a:buNone/>
            </a:pPr>
            <a:r>
              <a:rPr lang="en-US" sz="2400" dirty="0">
                <a:solidFill>
                  <a:srgbClr val="002060"/>
                </a:solidFill>
                <a:latin typeface="Times New Roman" panose="02020603050405020304" pitchFamily="18" charset="0"/>
                <a:cs typeface="Times New Roman" panose="02020603050405020304" pitchFamily="18" charset="0"/>
              </a:rPr>
              <a:t>(</a:t>
            </a:r>
            <a:r>
              <a:rPr lang="en-US" sz="2400" dirty="0" err="1">
                <a:solidFill>
                  <a:srgbClr val="002060"/>
                </a:solidFill>
                <a:latin typeface="Times New Roman" panose="02020603050405020304" pitchFamily="18" charset="0"/>
                <a:cs typeface="Times New Roman" panose="02020603050405020304" pitchFamily="18" charset="0"/>
              </a:rPr>
              <a:t>i</a:t>
            </a:r>
            <a:r>
              <a:rPr lang="en-US" sz="2400" dirty="0">
                <a:solidFill>
                  <a:srgbClr val="002060"/>
                </a:solidFill>
                <a:latin typeface="Times New Roman" panose="02020603050405020304" pitchFamily="18" charset="0"/>
                <a:cs typeface="Times New Roman" panose="02020603050405020304" pitchFamily="18" charset="0"/>
              </a:rPr>
              <a:t>) Understand the problem, restate it as if its your own, visualize the problem by drawing ﬁgures, and determine if something more is needed.</a:t>
            </a:r>
          </a:p>
          <a:p>
            <a:pPr marL="0" indent="0" algn="just">
              <a:lnSpc>
                <a:spcPct val="110000"/>
              </a:lnSpc>
              <a:buNone/>
            </a:pPr>
            <a:r>
              <a:rPr lang="en-US" sz="2400" dirty="0">
                <a:solidFill>
                  <a:srgbClr val="002060"/>
                </a:solidFill>
                <a:latin typeface="Times New Roman" panose="02020603050405020304" pitchFamily="18" charset="0"/>
                <a:cs typeface="Times New Roman" panose="02020603050405020304" pitchFamily="18" charset="0"/>
              </a:rPr>
              <a:t>(ii) One must start somewhere and systematically explore possible strategies to</a:t>
            </a:r>
          </a:p>
          <a:p>
            <a:pPr marL="0" indent="0" algn="just">
              <a:lnSpc>
                <a:spcPct val="110000"/>
              </a:lnSpc>
              <a:buNone/>
            </a:pPr>
            <a:r>
              <a:rPr lang="en-US" sz="2400" dirty="0">
                <a:solidFill>
                  <a:srgbClr val="002060"/>
                </a:solidFill>
                <a:latin typeface="Times New Roman" panose="02020603050405020304" pitchFamily="18" charset="0"/>
                <a:cs typeface="Times New Roman" panose="02020603050405020304" pitchFamily="18" charset="0"/>
              </a:rPr>
              <a:t>solve the problem or a simpler version of it while looking for patterns.</a:t>
            </a:r>
          </a:p>
        </p:txBody>
      </p:sp>
      <p:sp>
        <p:nvSpPr>
          <p:cNvPr id="7" name="Date Placeholder 6">
            <a:extLst>
              <a:ext uri="{FF2B5EF4-FFF2-40B4-BE49-F238E27FC236}">
                <a16:creationId xmlns:a16="http://schemas.microsoft.com/office/drawing/2014/main" id="{E51468F5-A784-3096-84A0-6EA6569710BC}"/>
              </a:ext>
            </a:extLst>
          </p:cNvPr>
          <p:cNvSpPr>
            <a:spLocks noGrp="1"/>
          </p:cNvSpPr>
          <p:nvPr>
            <p:ph type="dt" sz="half" idx="10"/>
          </p:nvPr>
        </p:nvSpPr>
        <p:spPr/>
        <p:txBody>
          <a:bodyPr/>
          <a:lstStyle/>
          <a:p>
            <a:fld id="{C37D91A6-CB72-4BEB-BC92-EC8788F15D61}" type="datetime1">
              <a:rPr lang="en-IN" smtClean="0"/>
              <a:t>11-09-2024</a:t>
            </a:fld>
            <a:endParaRPr lang="en-IN"/>
          </a:p>
        </p:txBody>
      </p:sp>
      <p:sp>
        <p:nvSpPr>
          <p:cNvPr id="8" name="Footer Placeholder 7">
            <a:extLst>
              <a:ext uri="{FF2B5EF4-FFF2-40B4-BE49-F238E27FC236}">
                <a16:creationId xmlns:a16="http://schemas.microsoft.com/office/drawing/2014/main" id="{189D150C-704F-2C7E-A8E1-527F725AE4B4}"/>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2B5D4494-B45A-505C-B41E-A8BDC1A35447}"/>
              </a:ext>
            </a:extLst>
          </p:cNvPr>
          <p:cNvSpPr>
            <a:spLocks noGrp="1"/>
          </p:cNvSpPr>
          <p:nvPr>
            <p:ph type="sldNum" sz="quarter" idx="12"/>
          </p:nvPr>
        </p:nvSpPr>
        <p:spPr/>
        <p:txBody>
          <a:bodyPr/>
          <a:lstStyle/>
          <a:p>
            <a:fld id="{5A6ADBAC-012B-45CA-B0E1-1EC0514D76E2}" type="slidenum">
              <a:rPr lang="en-IN" smtClean="0"/>
              <a:t>25</a:t>
            </a:fld>
            <a:endParaRPr lang="en-IN"/>
          </a:p>
        </p:txBody>
      </p:sp>
    </p:spTree>
    <p:extLst>
      <p:ext uri="{BB962C8B-B14F-4D97-AF65-F5344CB8AC3E}">
        <p14:creationId xmlns:p14="http://schemas.microsoft.com/office/powerpoint/2010/main" val="3830310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3EC0-94F2-2401-95B0-80E0C9231C14}"/>
              </a:ext>
            </a:extLst>
          </p:cNvPr>
          <p:cNvSpPr>
            <a:spLocks noGrp="1"/>
          </p:cNvSpPr>
          <p:nvPr>
            <p:ph type="title"/>
          </p:nvPr>
        </p:nvSpPr>
        <p:spPr>
          <a:xfrm>
            <a:off x="1158240" y="804938"/>
            <a:ext cx="9875520" cy="1356360"/>
          </a:xfrm>
        </p:spPr>
        <p:txBody>
          <a:bodyPr>
            <a:normAutofit/>
          </a:bodyPr>
          <a:lstStyle/>
          <a:p>
            <a:pPr algn="ctr"/>
            <a:r>
              <a:rPr lang="en-US" sz="2800" b="1" dirty="0">
                <a:solidFill>
                  <a:srgbClr val="002060"/>
                </a:solidFill>
                <a:latin typeface="Times New Roman" panose="02020603050405020304" pitchFamily="18" charset="0"/>
                <a:cs typeface="Times New Roman" panose="02020603050405020304" pitchFamily="18" charset="0"/>
              </a:rPr>
              <a:t>Finding and Solving a Worthwhile Problem</a:t>
            </a:r>
            <a:endParaRPr lang="en-IN" sz="2800" b="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771D706-63F1-0A71-4B09-91C6B5ED2A15}"/>
              </a:ext>
            </a:extLst>
          </p:cNvPr>
          <p:cNvSpPr>
            <a:spLocks noGrp="1"/>
          </p:cNvSpPr>
          <p:nvPr>
            <p:ph idx="1"/>
          </p:nvPr>
        </p:nvSpPr>
        <p:spPr>
          <a:xfrm>
            <a:off x="474689" y="2440132"/>
            <a:ext cx="11242622" cy="3195897"/>
          </a:xfrm>
        </p:spPr>
        <p:txBody>
          <a:bodyPr>
            <a:normAutofit/>
          </a:bodyPr>
          <a:lstStyle/>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iii) Execute the plan to see if it works, and if it does not then start over with another approach. Having delved into the problem and returned to it multiple times, one might have a ﬂash of insight or a new idea to solve the problem.</a:t>
            </a:r>
          </a:p>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iv) Looking back and reﬂecting helps in understanding and assimilating the strategy, and is a sort of investment into the future.</a:t>
            </a:r>
          </a:p>
        </p:txBody>
      </p:sp>
      <p:sp>
        <p:nvSpPr>
          <p:cNvPr id="7" name="Date Placeholder 6">
            <a:extLst>
              <a:ext uri="{FF2B5EF4-FFF2-40B4-BE49-F238E27FC236}">
                <a16:creationId xmlns:a16="http://schemas.microsoft.com/office/drawing/2014/main" id="{CE9E7B17-236D-C24F-F621-C2EA648D9895}"/>
              </a:ext>
            </a:extLst>
          </p:cNvPr>
          <p:cNvSpPr>
            <a:spLocks noGrp="1"/>
          </p:cNvSpPr>
          <p:nvPr>
            <p:ph type="dt" sz="half" idx="10"/>
          </p:nvPr>
        </p:nvSpPr>
        <p:spPr/>
        <p:txBody>
          <a:bodyPr/>
          <a:lstStyle/>
          <a:p>
            <a:fld id="{FE42E393-E710-4EFD-8F15-703ED87EA367}" type="datetime1">
              <a:rPr lang="en-IN" smtClean="0"/>
              <a:t>11-09-2024</a:t>
            </a:fld>
            <a:endParaRPr lang="en-IN"/>
          </a:p>
        </p:txBody>
      </p:sp>
      <p:sp>
        <p:nvSpPr>
          <p:cNvPr id="8" name="Footer Placeholder 7">
            <a:extLst>
              <a:ext uri="{FF2B5EF4-FFF2-40B4-BE49-F238E27FC236}">
                <a16:creationId xmlns:a16="http://schemas.microsoft.com/office/drawing/2014/main" id="{FA573B3C-7F77-2AFB-1315-EE302773C9EC}"/>
              </a:ext>
            </a:extLst>
          </p:cNvPr>
          <p:cNvSpPr>
            <a:spLocks noGrp="1"/>
          </p:cNvSpPr>
          <p:nvPr>
            <p:ph type="ftr" sz="quarter" idx="11"/>
          </p:nvPr>
        </p:nvSpPr>
        <p:spPr/>
        <p:txBody>
          <a:bodyPr/>
          <a:lstStyle/>
          <a:p>
            <a:r>
              <a:rPr lang="en-US" dirty="0"/>
              <a:t>Dr. Shakunthala C Dept. of EEE, ATMECE Mysuru</a:t>
            </a:r>
            <a:endParaRPr lang="en-IN" dirty="0"/>
          </a:p>
        </p:txBody>
      </p:sp>
      <p:sp>
        <p:nvSpPr>
          <p:cNvPr id="9" name="Slide Number Placeholder 8">
            <a:extLst>
              <a:ext uri="{FF2B5EF4-FFF2-40B4-BE49-F238E27FC236}">
                <a16:creationId xmlns:a16="http://schemas.microsoft.com/office/drawing/2014/main" id="{86754E7B-CB16-F749-384F-3AD88F6B2183}"/>
              </a:ext>
            </a:extLst>
          </p:cNvPr>
          <p:cNvSpPr>
            <a:spLocks noGrp="1"/>
          </p:cNvSpPr>
          <p:nvPr>
            <p:ph type="sldNum" sz="quarter" idx="12"/>
          </p:nvPr>
        </p:nvSpPr>
        <p:spPr/>
        <p:txBody>
          <a:bodyPr/>
          <a:lstStyle/>
          <a:p>
            <a:fld id="{5A6ADBAC-012B-45CA-B0E1-1EC0514D76E2}" type="slidenum">
              <a:rPr lang="en-IN" smtClean="0"/>
              <a:t>26</a:t>
            </a:fld>
            <a:endParaRPr lang="en-IN"/>
          </a:p>
        </p:txBody>
      </p:sp>
    </p:spTree>
    <p:extLst>
      <p:ext uri="{BB962C8B-B14F-4D97-AF65-F5344CB8AC3E}">
        <p14:creationId xmlns:p14="http://schemas.microsoft.com/office/powerpoint/2010/main" val="1627025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D37CA-9450-6748-D631-40A0EDC5BCDB}"/>
              </a:ext>
            </a:extLst>
          </p:cNvPr>
          <p:cNvSpPr>
            <a:spLocks noGrp="1"/>
          </p:cNvSpPr>
          <p:nvPr>
            <p:ph type="title"/>
          </p:nvPr>
        </p:nvSpPr>
        <p:spPr/>
        <p:txBody>
          <a:bodyPr>
            <a:normAutofit/>
          </a:bodyPr>
          <a:lstStyle/>
          <a:p>
            <a:pPr algn="ctr"/>
            <a:r>
              <a:rPr lang="en-IN" sz="4000" dirty="0">
                <a:solidFill>
                  <a:srgbClr val="00B050"/>
                </a:solidFill>
                <a:effectLst/>
                <a:latin typeface="Times New Roman" panose="02020603050405020304" pitchFamily="18" charset="0"/>
                <a:ea typeface="Arial" panose="020B0604020202020204" pitchFamily="34" charset="0"/>
                <a:cs typeface="Times New Roman" panose="02020603050405020304" pitchFamily="18" charset="0"/>
              </a:rPr>
              <a:t>Steps to solve a problem</a:t>
            </a:r>
            <a:endParaRPr lang="en-IN" sz="4000" dirty="0">
              <a:solidFill>
                <a:srgbClr val="00B05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3B402E4-6114-5433-C413-57F948E3109D}"/>
              </a:ext>
            </a:extLst>
          </p:cNvPr>
          <p:cNvSpPr>
            <a:spLocks noGrp="1"/>
          </p:cNvSpPr>
          <p:nvPr>
            <p:ph idx="1"/>
          </p:nvPr>
        </p:nvSpPr>
        <p:spPr>
          <a:xfrm>
            <a:off x="583660" y="1673157"/>
            <a:ext cx="11128442" cy="4575243"/>
          </a:xfrm>
        </p:spPr>
        <p:txBody>
          <a:bodyPr>
            <a:normAutofit fontScale="92500" lnSpcReduction="10000"/>
          </a:bodyPr>
          <a:lstStyle/>
          <a:p>
            <a:pPr>
              <a:lnSpc>
                <a:spcPct val="125000"/>
              </a:lnSpc>
              <a:buFont typeface="Wingdings" panose="05000000000000000000" pitchFamily="2" charset="2"/>
              <a:buChar char="Ø"/>
            </a:pPr>
            <a:r>
              <a:rPr lang="en-IN" sz="1800" dirty="0">
                <a:effectLst/>
                <a:latin typeface="Times New Roman" panose="02020603050405020304" pitchFamily="18" charset="0"/>
                <a:ea typeface="Arial" panose="020B0604020202020204" pitchFamily="34" charset="0"/>
                <a:cs typeface="Times New Roman" panose="02020603050405020304" pitchFamily="18" charset="0"/>
              </a:rPr>
              <a:t> </a:t>
            </a:r>
            <a:r>
              <a:rPr lang="en-IN" sz="2600" b="1" dirty="0">
                <a:solidFill>
                  <a:srgbClr val="C00000"/>
                </a:solidFill>
                <a:latin typeface="Times New Roman" panose="02020603050405020304" pitchFamily="18" charset="0"/>
                <a:cs typeface="Times New Roman" panose="02020603050405020304" pitchFamily="18" charset="0"/>
              </a:rPr>
              <a:t>Understand it</a:t>
            </a:r>
          </a:p>
          <a:p>
            <a:pPr marL="45720" indent="0">
              <a:lnSpc>
                <a:spcPct val="115000"/>
              </a:lnSpc>
              <a:buNone/>
            </a:pPr>
            <a:r>
              <a:rPr lang="en-IN" sz="1800" dirty="0">
                <a:effectLst/>
                <a:latin typeface="Times New Roman" panose="02020603050405020304" pitchFamily="18" charset="0"/>
                <a:ea typeface="Arial" panose="020B0604020202020204" pitchFamily="34" charset="0"/>
                <a:cs typeface="Times New Roman" panose="02020603050405020304" pitchFamily="18" charset="0"/>
              </a:rPr>
              <a:t>Make sure we really get what the problem is about, even try drawing it out</a:t>
            </a:r>
          </a:p>
          <a:p>
            <a:pPr>
              <a:lnSpc>
                <a:spcPct val="125000"/>
              </a:lnSpc>
              <a:buFont typeface="Wingdings" panose="05000000000000000000" pitchFamily="2" charset="2"/>
              <a:buChar char="Ø"/>
            </a:pPr>
            <a:r>
              <a:rPr lang="en-IN" sz="2400" b="1" dirty="0">
                <a:solidFill>
                  <a:srgbClr val="C00000"/>
                </a:solidFill>
                <a:latin typeface="Times New Roman" panose="02020603050405020304" pitchFamily="18" charset="0"/>
                <a:cs typeface="Times New Roman" panose="02020603050405020304" pitchFamily="18" charset="0"/>
              </a:rPr>
              <a:t> Start somewhere-</a:t>
            </a:r>
          </a:p>
          <a:p>
            <a:pPr marL="45720" indent="0">
              <a:lnSpc>
                <a:spcPct val="115000"/>
              </a:lnSpc>
              <a:buNone/>
            </a:pPr>
            <a:r>
              <a:rPr lang="en-IN" sz="1800" dirty="0">
                <a:effectLst/>
                <a:latin typeface="Times New Roman" panose="02020603050405020304" pitchFamily="18" charset="0"/>
                <a:ea typeface="Arial" panose="020B0604020202020204" pitchFamily="34" charset="0"/>
                <a:cs typeface="Times New Roman" panose="02020603050405020304" pitchFamily="18" charset="0"/>
              </a:rPr>
              <a:t>Begin by exploring different ways to solve the problem or a simple version of it</a:t>
            </a:r>
          </a:p>
          <a:p>
            <a:pPr>
              <a:lnSpc>
                <a:spcPct val="115000"/>
              </a:lnSpc>
              <a:buFont typeface="Wingdings" panose="05000000000000000000" pitchFamily="2" charset="2"/>
              <a:buChar char="Ø"/>
            </a:pPr>
            <a:r>
              <a:rPr lang="en-IN" sz="2400" b="1" dirty="0">
                <a:solidFill>
                  <a:srgbClr val="C00000"/>
                </a:solidFill>
                <a:effectLst/>
                <a:latin typeface="Times New Roman" panose="02020603050405020304" pitchFamily="18" charset="0"/>
                <a:ea typeface="Arial" panose="020B0604020202020204" pitchFamily="34" charset="0"/>
                <a:cs typeface="Times New Roman" panose="02020603050405020304" pitchFamily="18" charset="0"/>
              </a:rPr>
              <a:t> Try it out-</a:t>
            </a:r>
          </a:p>
          <a:p>
            <a:pPr marL="45720" indent="0">
              <a:lnSpc>
                <a:spcPct val="115000"/>
              </a:lnSpc>
              <a:buNone/>
            </a:pPr>
            <a:r>
              <a:rPr lang="en-IN" sz="1800" dirty="0">
                <a:effectLst/>
                <a:latin typeface="Times New Roman" panose="02020603050405020304" pitchFamily="18" charset="0"/>
                <a:ea typeface="Arial" panose="020B0604020202020204" pitchFamily="34" charset="0"/>
                <a:cs typeface="Times New Roman" panose="02020603050405020304" pitchFamily="18" charset="0"/>
              </a:rPr>
              <a:t>Put our plan into action and see if it's works, if not don't worry we can try a different approach sometimes taken breaks and coming back to it can give us new ideas</a:t>
            </a:r>
          </a:p>
          <a:p>
            <a:pPr>
              <a:lnSpc>
                <a:spcPct val="125000"/>
              </a:lnSpc>
              <a:buFont typeface="Wingdings" panose="05000000000000000000" pitchFamily="2" charset="2"/>
              <a:buChar char="Ø"/>
            </a:pPr>
            <a:r>
              <a:rPr lang="en-IN" sz="1800" dirty="0">
                <a:effectLst/>
                <a:latin typeface="Times New Roman" panose="02020603050405020304" pitchFamily="18" charset="0"/>
                <a:ea typeface="Arial" panose="020B0604020202020204" pitchFamily="34" charset="0"/>
                <a:cs typeface="Times New Roman" panose="02020603050405020304" pitchFamily="18" charset="0"/>
              </a:rPr>
              <a:t> </a:t>
            </a:r>
            <a:r>
              <a:rPr lang="en-IN" sz="2400" b="1" dirty="0">
                <a:solidFill>
                  <a:srgbClr val="C00000"/>
                </a:solidFill>
                <a:latin typeface="Times New Roman" panose="02020603050405020304" pitchFamily="18" charset="0"/>
                <a:cs typeface="Times New Roman" panose="02020603050405020304" pitchFamily="18" charset="0"/>
              </a:rPr>
              <a:t>Reflect</a:t>
            </a:r>
          </a:p>
          <a:p>
            <a:pPr marL="45720" indent="0">
              <a:lnSpc>
                <a:spcPct val="115000"/>
              </a:lnSpc>
              <a:buNone/>
            </a:pPr>
            <a:r>
              <a:rPr lang="en-IN" sz="1800" dirty="0">
                <a:effectLst/>
                <a:latin typeface="Times New Roman" panose="02020603050405020304" pitchFamily="18" charset="0"/>
                <a:ea typeface="Arial" panose="020B0604020202020204" pitchFamily="34" charset="0"/>
                <a:cs typeface="Times New Roman" panose="02020603050405020304" pitchFamily="18" charset="0"/>
              </a:rPr>
              <a:t>After working on a problem look back and think about what we have learnt this helps us understanding things better and preparations for the future research</a:t>
            </a:r>
          </a:p>
          <a:p>
            <a:pPr marL="4572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93990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E98AB-A362-7539-8256-6EECB7426CC6}"/>
              </a:ext>
            </a:extLst>
          </p:cNvPr>
          <p:cNvSpPr>
            <a:spLocks noGrp="1"/>
          </p:cNvSpPr>
          <p:nvPr>
            <p:ph type="title"/>
          </p:nvPr>
        </p:nvSpPr>
        <p:spPr>
          <a:xfrm>
            <a:off x="1158239" y="476865"/>
            <a:ext cx="9875520" cy="1356360"/>
          </a:xfrm>
        </p:spPr>
        <p:txBody>
          <a:bodyPr>
            <a:normAutofit/>
          </a:bodyPr>
          <a:lstStyle/>
          <a:p>
            <a:pPr algn="ctr"/>
            <a:r>
              <a:rPr lang="en-IN" sz="4000" dirty="0">
                <a:latin typeface="Times New Roman" panose="02020603050405020304" pitchFamily="18" charset="0"/>
                <a:cs typeface="Times New Roman" panose="02020603050405020304" pitchFamily="18" charset="0"/>
              </a:rPr>
              <a:t>Ethics in Engineering Research</a:t>
            </a:r>
          </a:p>
        </p:txBody>
      </p:sp>
      <p:sp>
        <p:nvSpPr>
          <p:cNvPr id="7" name="TextBox 6">
            <a:extLst>
              <a:ext uri="{FF2B5EF4-FFF2-40B4-BE49-F238E27FC236}">
                <a16:creationId xmlns:a16="http://schemas.microsoft.com/office/drawing/2014/main" id="{5614D6E8-A88D-7169-6CAF-BCEFCB2041E3}"/>
              </a:ext>
            </a:extLst>
          </p:cNvPr>
          <p:cNvSpPr txBox="1"/>
          <p:nvPr/>
        </p:nvSpPr>
        <p:spPr>
          <a:xfrm>
            <a:off x="658638" y="1573883"/>
            <a:ext cx="10874721" cy="498598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The ethical considerations in research, especially regarding authorship and credit allocation, are crucial. Here are some key points based on the information provided:</a:t>
            </a:r>
          </a:p>
          <a:p>
            <a:endParaRPr lang="en-IN" dirty="0">
              <a:latin typeface="Times New Roman" panose="02020603050405020304" pitchFamily="18" charset="0"/>
              <a:cs typeface="Times New Roman" panose="02020603050405020304" pitchFamily="18" charset="0"/>
            </a:endParaRPr>
          </a:p>
          <a:p>
            <a:pPr marL="342900" indent="-342900" algn="just">
              <a:buAutoNum type="arabicPeriod"/>
            </a:pPr>
            <a:r>
              <a:rPr lang="en-IN" sz="2000" dirty="0">
                <a:solidFill>
                  <a:srgbClr val="00B050"/>
                </a:solidFill>
                <a:latin typeface="Times New Roman" panose="02020603050405020304" pitchFamily="18" charset="0"/>
                <a:cs typeface="Times New Roman" panose="02020603050405020304" pitchFamily="18" charset="0"/>
              </a:rPr>
              <a:t>*Ethical Norms and Interpretation:* </a:t>
            </a:r>
            <a:r>
              <a:rPr lang="en-IN" sz="2000" dirty="0">
                <a:latin typeface="Times New Roman" panose="02020603050405020304" pitchFamily="18" charset="0"/>
                <a:cs typeface="Times New Roman" panose="02020603050405020304" pitchFamily="18" charset="0"/>
              </a:rPr>
              <a:t>Ethics define what is acceptable or unacceptable </a:t>
            </a:r>
            <a:r>
              <a:rPr lang="en-IN" sz="2000" dirty="0" err="1">
                <a:latin typeface="Times New Roman" panose="02020603050405020304" pitchFamily="18" charset="0"/>
                <a:cs typeface="Times New Roman" panose="02020603050405020304" pitchFamily="18" charset="0"/>
              </a:rPr>
              <a:t>behavior</a:t>
            </a:r>
            <a:r>
              <a:rPr lang="en-IN" sz="2000" dirty="0">
                <a:latin typeface="Times New Roman" panose="02020603050405020304" pitchFamily="18" charset="0"/>
                <a:cs typeface="Times New Roman" panose="02020603050405020304" pitchFamily="18" charset="0"/>
              </a:rPr>
              <a:t>. While many shared norms exist, interpretation and application can vary among individuals or groups.</a:t>
            </a:r>
          </a:p>
          <a:p>
            <a:pPr marL="342900" indent="-342900" algn="just">
              <a:buAutoNum type="arabicPeriod"/>
            </a:pPr>
            <a:r>
              <a:rPr lang="en-IN" sz="2000" dirty="0">
                <a:latin typeface="Times New Roman" panose="02020603050405020304" pitchFamily="18" charset="0"/>
                <a:cs typeface="Times New Roman" panose="02020603050405020304" pitchFamily="18" charset="0"/>
              </a:rPr>
              <a:t> </a:t>
            </a:r>
            <a:r>
              <a:rPr lang="en-IN" sz="2000" dirty="0">
                <a:solidFill>
                  <a:srgbClr val="00B050"/>
                </a:solidFill>
                <a:latin typeface="Times New Roman" panose="02020603050405020304" pitchFamily="18" charset="0"/>
                <a:cs typeface="Times New Roman" panose="02020603050405020304" pitchFamily="18" charset="0"/>
              </a:rPr>
              <a:t>*Ethics and Laws:* </a:t>
            </a:r>
            <a:r>
              <a:rPr lang="en-IN" sz="2000" dirty="0">
                <a:latin typeface="Times New Roman" panose="02020603050405020304" pitchFamily="18" charset="0"/>
                <a:cs typeface="Times New Roman" panose="02020603050405020304" pitchFamily="18" charset="0"/>
              </a:rPr>
              <a:t>Though ethics and laws are distinct, they often align as laws commonly reflect societal ethics. Ethical principles can guide the creation, interpretation, and evaluation of laws.</a:t>
            </a:r>
          </a:p>
          <a:p>
            <a:pPr marL="342900" indent="-342900" algn="just">
              <a:buAutoNum type="arabicPeriod"/>
            </a:pPr>
            <a:r>
              <a:rPr lang="en-IN" sz="2000" dirty="0">
                <a:solidFill>
                  <a:srgbClr val="00B050"/>
                </a:solidFill>
                <a:latin typeface="Times New Roman" panose="02020603050405020304" pitchFamily="18" charset="0"/>
                <a:cs typeface="Times New Roman" panose="02020603050405020304" pitchFamily="18" charset="0"/>
              </a:rPr>
              <a:t>*Research Ethics:* </a:t>
            </a:r>
            <a:r>
              <a:rPr lang="en-IN" sz="2000" dirty="0">
                <a:latin typeface="Times New Roman" panose="02020603050405020304" pitchFamily="18" charset="0"/>
                <a:cs typeface="Times New Roman" panose="02020603050405020304" pitchFamily="18" charset="0"/>
              </a:rPr>
              <a:t>International standards for ethical research conduct have evolved since the Nuremberg Code in 1947. Authorship and credit issues have a deep-rooted history, notably seen in the establishment of the British Royal Society in the 17th century.</a:t>
            </a:r>
          </a:p>
          <a:p>
            <a:pPr marL="342900" indent="-342900" algn="just">
              <a:buAutoNum type="arabicPeriod"/>
            </a:pPr>
            <a:r>
              <a:rPr lang="en-IN" sz="2000" dirty="0">
                <a:solidFill>
                  <a:srgbClr val="00B050"/>
                </a:solidFill>
                <a:latin typeface="Times New Roman" panose="02020603050405020304" pitchFamily="18" charset="0"/>
                <a:cs typeface="Times New Roman" panose="02020603050405020304" pitchFamily="18" charset="0"/>
              </a:rPr>
              <a:t>*Authorship in Research:* </a:t>
            </a:r>
            <a:r>
              <a:rPr lang="en-IN" sz="2000" dirty="0">
                <a:latin typeface="Times New Roman" panose="02020603050405020304" pitchFamily="18" charset="0"/>
                <a:cs typeface="Times New Roman" panose="02020603050405020304" pitchFamily="18" charset="0"/>
              </a:rPr>
              <a:t>Determining who should be included as an author and the sequence of authorship are essential ethical considerations. Modern challenges include defining contributions in an increasingly collaborative research landscape and addressing the role of individuals involved in the research but not the drafting phase.</a:t>
            </a:r>
          </a:p>
          <a:p>
            <a:pPr marL="342900" indent="-342900" algn="just">
              <a:buAutoNum type="arabicPeriod"/>
            </a:pPr>
            <a:r>
              <a:rPr lang="en-IN" sz="2000" dirty="0">
                <a:solidFill>
                  <a:srgbClr val="00B050"/>
                </a:solidFill>
                <a:latin typeface="Times New Roman" panose="02020603050405020304" pitchFamily="18" charset="0"/>
                <a:cs typeface="Times New Roman" panose="02020603050405020304" pitchFamily="18" charset="0"/>
              </a:rPr>
              <a:t>*University Regulations:* </a:t>
            </a:r>
            <a:r>
              <a:rPr lang="en-IN" sz="2000" dirty="0">
                <a:latin typeface="Times New Roman" panose="02020603050405020304" pitchFamily="18" charset="0"/>
                <a:cs typeface="Times New Roman" panose="02020603050405020304" pitchFamily="18" charset="0"/>
              </a:rPr>
              <a:t>Some institutions now impose restrictions on coauthorship to prevent ethical breaches, such as crediting individuals who did not contribute substantially.</a:t>
            </a:r>
          </a:p>
        </p:txBody>
      </p:sp>
    </p:spTree>
    <p:extLst>
      <p:ext uri="{BB962C8B-B14F-4D97-AF65-F5344CB8AC3E}">
        <p14:creationId xmlns:p14="http://schemas.microsoft.com/office/powerpoint/2010/main" val="2589995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5671B1C-014E-41A5-9701-168699720F21}"/>
              </a:ext>
            </a:extLst>
          </p:cNvPr>
          <p:cNvSpPr txBox="1"/>
          <p:nvPr/>
        </p:nvSpPr>
        <p:spPr>
          <a:xfrm>
            <a:off x="528480" y="1471910"/>
            <a:ext cx="11135032" cy="5386090"/>
          </a:xfrm>
          <a:prstGeom prst="rect">
            <a:avLst/>
          </a:prstGeom>
          <a:noFill/>
        </p:spPr>
        <p:txBody>
          <a:bodyPr wrap="square">
            <a:spAutoFit/>
          </a:bodyPr>
          <a:lstStyle/>
          <a:p>
            <a:pPr algn="just"/>
            <a:r>
              <a:rPr lang="en-IN" sz="2000" dirty="0">
                <a:latin typeface="Times New Roman" panose="02020603050405020304" pitchFamily="18" charset="0"/>
                <a:cs typeface="Times New Roman" panose="02020603050405020304" pitchFamily="18" charset="0"/>
              </a:rPr>
              <a:t>"Ethics in engineering research involves making responsible decisions due to the impact of technological advancements on people. </a:t>
            </a:r>
          </a:p>
          <a:p>
            <a:pPr algn="just"/>
            <a:endParaRPr lang="en-IN" sz="2000" dirty="0">
              <a:latin typeface="Times New Roman" panose="02020603050405020304" pitchFamily="18" charset="0"/>
              <a:cs typeface="Times New Roman" panose="02020603050405020304" pitchFamily="18" charset="0"/>
            </a:endParaRPr>
          </a:p>
          <a:p>
            <a:pPr algn="just"/>
            <a:r>
              <a:rPr lang="en-IN" sz="2400" dirty="0">
                <a:solidFill>
                  <a:srgbClr val="00B050"/>
                </a:solidFill>
                <a:latin typeface="Times New Roman" panose="02020603050405020304" pitchFamily="18" charset="0"/>
                <a:cs typeface="Times New Roman" panose="02020603050405020304" pitchFamily="18" charset="0"/>
              </a:rPr>
              <a:t>For example, </a:t>
            </a:r>
            <a:r>
              <a:rPr lang="en-IN" sz="2000" dirty="0">
                <a:latin typeface="Times New Roman" panose="02020603050405020304" pitchFamily="18" charset="0"/>
                <a:cs typeface="Times New Roman" panose="02020603050405020304" pitchFamily="18" charset="0"/>
              </a:rPr>
              <a:t>when using data in engineering research, privacy and surveillance concerns arise. It's crucial for engineering researchers to consider ethical implications since certain practices, while acceptable to some, may be invalid to others. With abundant data access, ethical guidelines help decide what actions are appropriate. Engineering ethics act as a guidebook, helping decide what should and shouldn't be done with available data.</a:t>
            </a:r>
          </a:p>
          <a:p>
            <a:pPr algn="just"/>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Engineers' choices significantly affect technology:</a:t>
            </a:r>
          </a:p>
          <a:p>
            <a:pPr marL="342900" indent="-342900" algn="just">
              <a:buAutoNum type="arabicPeriod"/>
            </a:pPr>
            <a:r>
              <a:rPr lang="en-IN" sz="2000" dirty="0">
                <a:solidFill>
                  <a:srgbClr val="C00000"/>
                </a:solidFill>
                <a:latin typeface="Times New Roman" panose="02020603050405020304" pitchFamily="18" charset="0"/>
                <a:cs typeface="Times New Roman" panose="02020603050405020304" pitchFamily="18" charset="0"/>
              </a:rPr>
              <a:t>*Setting Ethical Requirements:* Defining ethical standards shapes the technology's impact.</a:t>
            </a:r>
          </a:p>
          <a:p>
            <a:pPr marL="342900" indent="-342900" algn="just">
              <a:buAutoNum type="arabicPeriod"/>
            </a:pPr>
            <a:r>
              <a:rPr lang="en-IN" sz="2000" dirty="0">
                <a:solidFill>
                  <a:srgbClr val="C00000"/>
                </a:solidFill>
                <a:latin typeface="Times New Roman" panose="02020603050405020304" pitchFamily="18" charset="0"/>
                <a:cs typeface="Times New Roman" panose="02020603050405020304" pitchFamily="18" charset="0"/>
              </a:rPr>
              <a:t>*Design Influence:* Ethical aspects guide prioritizing requirements during the blueprint stage.</a:t>
            </a:r>
          </a:p>
          <a:p>
            <a:pPr marL="342900" indent="-342900" algn="just">
              <a:buAutoNum type="arabicPeriod"/>
            </a:pPr>
            <a:r>
              <a:rPr lang="en-IN" sz="2000" dirty="0">
                <a:solidFill>
                  <a:srgbClr val="C00000"/>
                </a:solidFill>
                <a:latin typeface="Times New Roman" panose="02020603050405020304" pitchFamily="18" charset="0"/>
                <a:cs typeface="Times New Roman" panose="02020603050405020304" pitchFamily="18" charset="0"/>
              </a:rPr>
              <a:t>*Choosing Alternatives:* Engineers must select options mindful of unintended side effects.</a:t>
            </a:r>
          </a:p>
          <a:p>
            <a:pPr marL="342900" indent="-342900" algn="just">
              <a:buAutoNum type="arabicPeriod"/>
            </a:pPr>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Engineers have an ethical responsibility to minimize risks in research outcomes. They aim for inherently safe designs, incorporating safety measures and backup systems to mitigate potential hazards if primary methods fail."</a:t>
            </a:r>
          </a:p>
        </p:txBody>
      </p:sp>
      <p:sp>
        <p:nvSpPr>
          <p:cNvPr id="7" name="TextBox 6">
            <a:extLst>
              <a:ext uri="{FF2B5EF4-FFF2-40B4-BE49-F238E27FC236}">
                <a16:creationId xmlns:a16="http://schemas.microsoft.com/office/drawing/2014/main" id="{89DCA5FE-F28B-6C20-3020-E72AEAA6BE20}"/>
              </a:ext>
            </a:extLst>
          </p:cNvPr>
          <p:cNvSpPr txBox="1"/>
          <p:nvPr/>
        </p:nvSpPr>
        <p:spPr>
          <a:xfrm>
            <a:off x="1966447" y="685059"/>
            <a:ext cx="8259097" cy="1200329"/>
          </a:xfrm>
          <a:prstGeom prst="rect">
            <a:avLst/>
          </a:prstGeom>
        </p:spPr>
        <p:txBody>
          <a:bodyPr vert="horz" lIns="91440" tIns="45720" rIns="91440" bIns="45720" rtlCol="0" anchor="ctr">
            <a:normAutofit/>
          </a:bodyPr>
          <a:lstStyle>
            <a:lvl1pPr algn="ctr" defTabSz="914400">
              <a:lnSpc>
                <a:spcPct val="90000"/>
              </a:lnSpc>
              <a:spcBef>
                <a:spcPct val="0"/>
              </a:spcBef>
              <a:buNone/>
              <a:defRPr sz="4000">
                <a:solidFill>
                  <a:schemeClr val="accent1"/>
                </a:solidFill>
                <a:latin typeface="Times New Roman" panose="02020603050405020304" pitchFamily="18" charset="0"/>
                <a:ea typeface="+mj-ea"/>
                <a:cs typeface="Times New Roman" panose="02020603050405020304" pitchFamily="18" charset="0"/>
              </a:defRPr>
            </a:lvl1pPr>
          </a:lstStyle>
          <a:p>
            <a:r>
              <a:rPr lang="en-IN" sz="3200" b="1" dirty="0"/>
              <a:t>5.1 Ethics in Engineering Research Practice</a:t>
            </a:r>
          </a:p>
        </p:txBody>
      </p:sp>
    </p:spTree>
    <p:extLst>
      <p:ext uri="{BB962C8B-B14F-4D97-AF65-F5344CB8AC3E}">
        <p14:creationId xmlns:p14="http://schemas.microsoft.com/office/powerpoint/2010/main" val="2940446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F5A4-F969-3447-CDC1-68F89AD9484A}"/>
              </a:ext>
            </a:extLst>
          </p:cNvPr>
          <p:cNvSpPr>
            <a:spLocks noGrp="1"/>
          </p:cNvSpPr>
          <p:nvPr>
            <p:ph type="title"/>
          </p:nvPr>
        </p:nvSpPr>
        <p:spPr>
          <a:xfrm>
            <a:off x="927847" y="1147482"/>
            <a:ext cx="9875520" cy="1356360"/>
          </a:xfrm>
        </p:spPr>
        <p:txBody>
          <a:bodyPr/>
          <a:lstStyle/>
          <a:p>
            <a:pPr algn="ctr"/>
            <a:r>
              <a:rPr lang="en-IN" dirty="0">
                <a:latin typeface="Times New Roman" panose="02020603050405020304" pitchFamily="18" charset="0"/>
                <a:cs typeface="Times New Roman" panose="02020603050405020304" pitchFamily="18" charset="0"/>
              </a:rPr>
              <a:t>Module-1 (5 Hours) </a:t>
            </a:r>
          </a:p>
        </p:txBody>
      </p:sp>
      <p:sp>
        <p:nvSpPr>
          <p:cNvPr id="3" name="Content Placeholder 2">
            <a:extLst>
              <a:ext uri="{FF2B5EF4-FFF2-40B4-BE49-F238E27FC236}">
                <a16:creationId xmlns:a16="http://schemas.microsoft.com/office/drawing/2014/main" id="{02DDDC1B-103F-2C3A-E299-8AA0CE551973}"/>
              </a:ext>
            </a:extLst>
          </p:cNvPr>
          <p:cNvSpPr>
            <a:spLocks noGrp="1"/>
          </p:cNvSpPr>
          <p:nvPr>
            <p:ph idx="1"/>
          </p:nvPr>
        </p:nvSpPr>
        <p:spPr>
          <a:xfrm>
            <a:off x="403412" y="2608730"/>
            <a:ext cx="11362763" cy="3101788"/>
          </a:xfrm>
        </p:spPr>
        <p:txBody>
          <a:bodyPr>
            <a:normAutofit/>
          </a:bodyPr>
          <a:lstStyle/>
          <a:p>
            <a:pPr marL="45720" indent="0" algn="just">
              <a:lnSpc>
                <a:spcPct val="150000"/>
              </a:lnSpc>
              <a:buNone/>
            </a:pPr>
            <a:r>
              <a:rPr lang="en-GB" b="1" dirty="0">
                <a:solidFill>
                  <a:srgbClr val="002060"/>
                </a:solidFill>
                <a:latin typeface="Times New Roman" panose="02020603050405020304" pitchFamily="18" charset="0"/>
                <a:cs typeface="Times New Roman" panose="02020603050405020304" pitchFamily="18" charset="0"/>
              </a:rPr>
              <a:t>Introduction: </a:t>
            </a:r>
            <a:r>
              <a:rPr lang="en-GB" dirty="0">
                <a:latin typeface="Times New Roman" panose="02020603050405020304" pitchFamily="18" charset="0"/>
                <a:cs typeface="Times New Roman" panose="02020603050405020304" pitchFamily="18" charset="0"/>
              </a:rPr>
              <a:t>Meaning of Research, Objectives of Engineering Research, and Motivation in Engineering Research, Types of Engineering Research, Finding and Solving a Worthwhile Problem. </a:t>
            </a:r>
          </a:p>
          <a:p>
            <a:pPr marL="45720" indent="0" algn="just">
              <a:lnSpc>
                <a:spcPct val="150000"/>
              </a:lnSpc>
              <a:buNone/>
            </a:pPr>
            <a:r>
              <a:rPr lang="en-GB" b="1" dirty="0">
                <a:solidFill>
                  <a:srgbClr val="002060"/>
                </a:solidFill>
                <a:latin typeface="Times New Roman" panose="02020603050405020304" pitchFamily="18" charset="0"/>
                <a:cs typeface="Times New Roman" panose="02020603050405020304" pitchFamily="18" charset="0"/>
              </a:rPr>
              <a:t>Ethics in Engineering Research</a:t>
            </a:r>
            <a:r>
              <a:rPr lang="en-GB" dirty="0">
                <a:solidFill>
                  <a:srgbClr val="002060"/>
                </a:solidFill>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Ethics in Engineering Research Practice, Types of Research Misconduct, Ethical Issues Related to Authorship. </a:t>
            </a:r>
            <a:endParaRPr lang="en-IN"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33D95F05-17BC-E4BD-BF86-1E62F11FE301}"/>
              </a:ext>
            </a:extLst>
          </p:cNvPr>
          <p:cNvSpPr>
            <a:spLocks noGrp="1"/>
          </p:cNvSpPr>
          <p:nvPr>
            <p:ph type="dt" sz="half" idx="10"/>
          </p:nvPr>
        </p:nvSpPr>
        <p:spPr/>
        <p:txBody>
          <a:bodyPr/>
          <a:lstStyle/>
          <a:p>
            <a:fld id="{4403DA6D-75DE-475C-AF57-9CFA5C1BC7A4}" type="datetime1">
              <a:rPr lang="en-IN" smtClean="0"/>
              <a:t>11-09-2024</a:t>
            </a:fld>
            <a:endParaRPr lang="en-IN"/>
          </a:p>
        </p:txBody>
      </p:sp>
      <p:sp>
        <p:nvSpPr>
          <p:cNvPr id="5" name="Footer Placeholder 4">
            <a:extLst>
              <a:ext uri="{FF2B5EF4-FFF2-40B4-BE49-F238E27FC236}">
                <a16:creationId xmlns:a16="http://schemas.microsoft.com/office/drawing/2014/main" id="{E956743B-0837-01D4-DD50-F618F0D8C28C}"/>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49A8F7F1-A0BD-46C6-E9A3-39107C5E29BA}"/>
              </a:ext>
            </a:extLst>
          </p:cNvPr>
          <p:cNvSpPr>
            <a:spLocks noGrp="1"/>
          </p:cNvSpPr>
          <p:nvPr>
            <p:ph type="sldNum" sz="quarter" idx="12"/>
          </p:nvPr>
        </p:nvSpPr>
        <p:spPr/>
        <p:txBody>
          <a:bodyPr/>
          <a:lstStyle/>
          <a:p>
            <a:fld id="{5A6ADBAC-012B-45CA-B0E1-1EC0514D76E2}" type="slidenum">
              <a:rPr lang="en-IN" smtClean="0"/>
              <a:t>3</a:t>
            </a:fld>
            <a:endParaRPr lang="en-IN"/>
          </a:p>
        </p:txBody>
      </p:sp>
    </p:spTree>
    <p:extLst>
      <p:ext uri="{BB962C8B-B14F-4D97-AF65-F5344CB8AC3E}">
        <p14:creationId xmlns:p14="http://schemas.microsoft.com/office/powerpoint/2010/main" val="22831388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2390E-F5CD-525B-8273-1595ECC256A7}"/>
              </a:ext>
            </a:extLst>
          </p:cNvPr>
          <p:cNvSpPr>
            <a:spLocks noGrp="1"/>
          </p:cNvSpPr>
          <p:nvPr>
            <p:ph type="title"/>
          </p:nvPr>
        </p:nvSpPr>
        <p:spPr/>
        <p:txBody>
          <a:bodyPr>
            <a:normAutofit/>
          </a:bodyPr>
          <a:lstStyle/>
          <a:p>
            <a:pPr algn="ctr"/>
            <a:r>
              <a:rPr lang="en-GB" sz="3600" dirty="0">
                <a:latin typeface="Times New Roman" panose="02020603050405020304" pitchFamily="18" charset="0"/>
                <a:cs typeface="Times New Roman" panose="02020603050405020304" pitchFamily="18" charset="0"/>
              </a:rPr>
              <a:t>5.2 Types of Research Misconduct</a:t>
            </a:r>
            <a:endParaRPr lang="en-IN" sz="36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76C7F91-23B5-830C-43ED-6ED46D59281C}"/>
              </a:ext>
            </a:extLst>
          </p:cNvPr>
          <p:cNvSpPr txBox="1"/>
          <p:nvPr/>
        </p:nvSpPr>
        <p:spPr>
          <a:xfrm>
            <a:off x="280220" y="1729986"/>
            <a:ext cx="11385755" cy="4708981"/>
          </a:xfrm>
          <a:prstGeom prst="rect">
            <a:avLst/>
          </a:prstGeom>
          <a:noFill/>
        </p:spPr>
        <p:txBody>
          <a:bodyPr wrap="square">
            <a:spAutoFit/>
          </a:bodyPr>
          <a:lstStyle/>
          <a:p>
            <a:pPr algn="just"/>
            <a:r>
              <a:rPr lang="en-IN" sz="2000" dirty="0">
                <a:latin typeface="Times New Roman" panose="02020603050405020304" pitchFamily="18" charset="0"/>
                <a:cs typeface="Times New Roman" panose="02020603050405020304" pitchFamily="18" charset="0"/>
              </a:rPr>
              <a:t>"Research integrity in engineering involves maintaining fairness, honesty, and safety in the research process. Types of research misconduct include fabrication (creating false data), falsification (misrepresenting or altering data), and plagiarism (using others' work without credit).</a:t>
            </a:r>
          </a:p>
          <a:p>
            <a:pPr algn="just"/>
            <a:endParaRPr lang="en-IN" sz="2000" dirty="0">
              <a:latin typeface="Times New Roman" panose="02020603050405020304" pitchFamily="18" charset="0"/>
              <a:cs typeface="Times New Roman" panose="02020603050405020304" pitchFamily="18" charset="0"/>
            </a:endParaRPr>
          </a:p>
          <a:p>
            <a:pPr marL="342900" indent="-342900" algn="just">
              <a:buAutoNum type="arabicPeriod"/>
            </a:pPr>
            <a:r>
              <a:rPr lang="en-IN" sz="2000" dirty="0">
                <a:solidFill>
                  <a:srgbClr val="C00000"/>
                </a:solidFill>
                <a:latin typeface="Times New Roman" panose="02020603050405020304" pitchFamily="18" charset="0"/>
                <a:cs typeface="Times New Roman" panose="02020603050405020304" pitchFamily="18" charset="0"/>
              </a:rPr>
              <a:t>*Fabrication:* Creating false data due to time pressures or expectations.</a:t>
            </a:r>
          </a:p>
          <a:p>
            <a:pPr marL="342900" indent="-342900" algn="just">
              <a:buAutoNum type="arabicPeriod"/>
            </a:pPr>
            <a:r>
              <a:rPr lang="en-IN" sz="2000" dirty="0">
                <a:solidFill>
                  <a:srgbClr val="C00000"/>
                </a:solidFill>
                <a:latin typeface="Times New Roman" panose="02020603050405020304" pitchFamily="18" charset="0"/>
                <a:cs typeface="Times New Roman" panose="02020603050405020304" pitchFamily="18" charset="0"/>
              </a:rPr>
              <a:t>*Falsification:* Misrepresenting or altering data to support a desired hypothesis.</a:t>
            </a:r>
          </a:p>
          <a:p>
            <a:pPr marL="342900" indent="-342900" algn="just">
              <a:buAutoNum type="arabicPeriod"/>
            </a:pPr>
            <a:r>
              <a:rPr lang="en-IN" sz="2000" dirty="0">
                <a:solidFill>
                  <a:srgbClr val="C00000"/>
                </a:solidFill>
                <a:latin typeface="Times New Roman" panose="02020603050405020304" pitchFamily="18" charset="0"/>
                <a:cs typeface="Times New Roman" panose="02020603050405020304" pitchFamily="18" charset="0"/>
              </a:rPr>
              <a:t>*Plagiarism:* Using others' work without attribution, including verbatim copying or self-plagiarism</a:t>
            </a:r>
            <a:r>
              <a:rPr lang="en-IN" sz="2000" dirty="0">
                <a:latin typeface="Times New Roman" panose="02020603050405020304" pitchFamily="18" charset="0"/>
                <a:cs typeface="Times New Roman" panose="02020603050405020304" pitchFamily="18" charset="0"/>
              </a:rPr>
              <a:t>.</a:t>
            </a:r>
          </a:p>
          <a:p>
            <a:pPr algn="just"/>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Misconduct damages trust, leads to false data in literature, incurs costs, and delays progress. Detecting plagiarism can happen through original authors, reviewers, or readers. Automated software detects similarities but doesn't guarantee absence of plagiarism.</a:t>
            </a:r>
          </a:p>
          <a:p>
            <a:pPr algn="just"/>
            <a:endParaRPr lang="en-IN" sz="2000" dirty="0">
              <a:latin typeface="Times New Roman" panose="02020603050405020304" pitchFamily="18" charset="0"/>
              <a:cs typeface="Times New Roman" panose="02020603050405020304" pitchFamily="18" charset="0"/>
            </a:endParaRPr>
          </a:p>
          <a:p>
            <a:pPr algn="just"/>
            <a:r>
              <a:rPr lang="en-IN" sz="2000" dirty="0">
                <a:latin typeface="Times New Roman" panose="02020603050405020304" pitchFamily="18" charset="0"/>
                <a:cs typeface="Times New Roman" panose="02020603050405020304" pitchFamily="18" charset="0"/>
              </a:rPr>
              <a:t>Ethical research involves citing sources, avoiding verbatim copying, and differentiating original ideas from existing sources. Serious deviations or simultaneous submissions are also considered misconduct. Ethical violations eventually come to light."</a:t>
            </a:r>
          </a:p>
        </p:txBody>
      </p:sp>
    </p:spTree>
    <p:extLst>
      <p:ext uri="{BB962C8B-B14F-4D97-AF65-F5344CB8AC3E}">
        <p14:creationId xmlns:p14="http://schemas.microsoft.com/office/powerpoint/2010/main" val="10602978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CFFA6-7856-E575-873D-BA63A692F118}"/>
              </a:ext>
            </a:extLst>
          </p:cNvPr>
          <p:cNvSpPr>
            <a:spLocks noGrp="1"/>
          </p:cNvSpPr>
          <p:nvPr>
            <p:ph type="title"/>
          </p:nvPr>
        </p:nvSpPr>
        <p:spPr>
          <a:xfrm>
            <a:off x="1112766" y="1393969"/>
            <a:ext cx="9875520" cy="1356360"/>
          </a:xfrm>
        </p:spPr>
        <p:txBody>
          <a:bodyPr>
            <a:noAutofit/>
          </a:bodyPr>
          <a:lstStyle/>
          <a:p>
            <a:pPr algn="ctr"/>
            <a:r>
              <a:rPr lang="en-GB" sz="3600" dirty="0">
                <a:solidFill>
                  <a:srgbClr val="002060"/>
                </a:solidFill>
                <a:latin typeface="Times New Roman" panose="02020603050405020304" pitchFamily="18" charset="0"/>
                <a:cs typeface="Times New Roman" panose="02020603050405020304" pitchFamily="18" charset="0"/>
              </a:rPr>
              <a:t>How are supervisors, reviewers or editors alerted to plagiarism?</a:t>
            </a:r>
            <a:br>
              <a:rPr lang="en-GB" sz="3600" dirty="0">
                <a:solidFill>
                  <a:srgbClr val="002060"/>
                </a:solidFill>
                <a:latin typeface="Times New Roman" panose="02020603050405020304" pitchFamily="18" charset="0"/>
                <a:cs typeface="Times New Roman" panose="02020603050405020304" pitchFamily="18" charset="0"/>
              </a:rPr>
            </a:br>
            <a:endParaRPr lang="en-IN" sz="3600"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29FC351-7B6A-142D-5E4A-B616C9CB0A2E}"/>
              </a:ext>
            </a:extLst>
          </p:cNvPr>
          <p:cNvSpPr>
            <a:spLocks noGrp="1"/>
          </p:cNvSpPr>
          <p:nvPr>
            <p:ph idx="1"/>
          </p:nvPr>
        </p:nvSpPr>
        <p:spPr>
          <a:xfrm>
            <a:off x="641555" y="2750329"/>
            <a:ext cx="10817942" cy="4038600"/>
          </a:xfrm>
        </p:spPr>
        <p:txBody>
          <a:bodyPr/>
          <a:lstStyle/>
          <a:p>
            <a:pPr marL="45720" indent="0">
              <a:buNone/>
            </a:pPr>
            <a:r>
              <a:rPr lang="en-GB" dirty="0">
                <a:latin typeface="Times New Roman" panose="02020603050405020304" pitchFamily="18" charset="0"/>
                <a:cs typeface="Times New Roman" panose="02020603050405020304" pitchFamily="18" charset="0"/>
              </a:rPr>
              <a:t>(</a:t>
            </a:r>
            <a:r>
              <a:rPr lang="en-GB" dirty="0" err="1">
                <a:latin typeface="Times New Roman" panose="02020603050405020304" pitchFamily="18" charset="0"/>
                <a:cs typeface="Times New Roman" panose="02020603050405020304" pitchFamily="18" charset="0"/>
              </a:rPr>
              <a:t>i</a:t>
            </a:r>
            <a:r>
              <a:rPr lang="en-GB" dirty="0">
                <a:latin typeface="Times New Roman" panose="02020603050405020304" pitchFamily="18" charset="0"/>
                <a:cs typeface="Times New Roman" panose="02020603050405020304" pitchFamily="18" charset="0"/>
              </a:rPr>
              <a:t>) Original author comes to know and informs everyone concerned.</a:t>
            </a:r>
          </a:p>
          <a:p>
            <a:pPr marL="45720" indent="0">
              <a:buNone/>
            </a:pPr>
            <a:r>
              <a:rPr lang="en-GB" dirty="0">
                <a:latin typeface="Times New Roman" panose="02020603050405020304" pitchFamily="18" charset="0"/>
                <a:cs typeface="Times New Roman" panose="02020603050405020304" pitchFamily="18" charset="0"/>
              </a:rPr>
              <a:t>(ii) Sometimes a reviewer ﬁnds out about it during the review process.</a:t>
            </a:r>
          </a:p>
          <a:p>
            <a:pPr marL="45720" indent="0">
              <a:buNone/>
            </a:pPr>
            <a:r>
              <a:rPr lang="en-GB" dirty="0">
                <a:latin typeface="Times New Roman" panose="02020603050405020304" pitchFamily="18" charset="0"/>
                <a:cs typeface="Times New Roman" panose="02020603050405020304" pitchFamily="18" charset="0"/>
              </a:rPr>
              <a:t>(iii) Or, readers who come across the article or book, while doing research.</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16930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E1AE3-06E9-67DC-4AE0-E8CA57721B4D}"/>
              </a:ext>
            </a:extLst>
          </p:cNvPr>
          <p:cNvSpPr>
            <a:spLocks noGrp="1"/>
          </p:cNvSpPr>
          <p:nvPr>
            <p:ph type="title"/>
          </p:nvPr>
        </p:nvSpPr>
        <p:spPr/>
        <p:txBody>
          <a:bodyPr>
            <a:normAutofit/>
          </a:bodyPr>
          <a:lstStyle/>
          <a:p>
            <a:pPr algn="ctr"/>
            <a:r>
              <a:rPr lang="en-GB" sz="4000" dirty="0">
                <a:latin typeface="Times New Roman" panose="02020603050405020304" pitchFamily="18" charset="0"/>
                <a:cs typeface="Times New Roman" panose="02020603050405020304" pitchFamily="18" charset="0"/>
              </a:rPr>
              <a:t>5.3 Ethical Issues Related to Authorship</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9B4A8CC-9561-387E-F998-427351879D54}"/>
              </a:ext>
            </a:extLst>
          </p:cNvPr>
          <p:cNvSpPr>
            <a:spLocks noGrp="1"/>
          </p:cNvSpPr>
          <p:nvPr>
            <p:ph idx="1"/>
          </p:nvPr>
        </p:nvSpPr>
        <p:spPr>
          <a:xfrm>
            <a:off x="412955" y="2057400"/>
            <a:ext cx="11297263" cy="4038600"/>
          </a:xfrm>
        </p:spPr>
        <p:txBody>
          <a:bodyPr>
            <a:normAutofit/>
          </a:bodyPr>
          <a:lstStyle/>
          <a:p>
            <a:pPr algn="just">
              <a:buFont typeface="Wingdings" panose="05000000000000000000" pitchFamily="2" charset="2"/>
              <a:buChar char="Ø"/>
            </a:pPr>
            <a:r>
              <a:rPr lang="en-GB" dirty="0">
                <a:solidFill>
                  <a:srgbClr val="C00000"/>
                </a:solidFill>
                <a:latin typeface="Times New Roman" panose="02020603050405020304" pitchFamily="18" charset="0"/>
                <a:cs typeface="Times New Roman" panose="02020603050405020304" pitchFamily="18" charset="0"/>
              </a:rPr>
              <a:t>Authorship in academic research </a:t>
            </a:r>
            <a:r>
              <a:rPr lang="en-GB" dirty="0">
                <a:solidFill>
                  <a:srgbClr val="002060"/>
                </a:solidFill>
                <a:latin typeface="Times New Roman" panose="02020603050405020304" pitchFamily="18" charset="0"/>
                <a:cs typeface="Times New Roman" panose="02020603050405020304" pitchFamily="18" charset="0"/>
              </a:rPr>
              <a:t>holds significant value, determining credibility and recognition. Ethical issues related to authorship include 'guest' or 'gift' authorship (adding authors with minimal contribution), career-boost authorship (dubiously adding authors for professional gain), and career-preservation authorship (including administrators for favourable relations).</a:t>
            </a:r>
          </a:p>
          <a:p>
            <a:pPr algn="just">
              <a:buFont typeface="Wingdings" panose="05000000000000000000" pitchFamily="2" charset="2"/>
              <a:buChar char="Ø"/>
            </a:pPr>
            <a:r>
              <a:rPr lang="en-GB" dirty="0">
                <a:solidFill>
                  <a:srgbClr val="C00000"/>
                </a:solidFill>
                <a:latin typeface="Times New Roman" panose="02020603050405020304" pitchFamily="18" charset="0"/>
                <a:cs typeface="Times New Roman" panose="02020603050405020304" pitchFamily="18" charset="0"/>
              </a:rPr>
              <a:t>Ghost co-authorship </a:t>
            </a:r>
            <a:r>
              <a:rPr lang="en-GB" dirty="0">
                <a:solidFill>
                  <a:srgbClr val="002060"/>
                </a:solidFill>
                <a:latin typeface="Times New Roman" panose="02020603050405020304" pitchFamily="18" charset="0"/>
                <a:cs typeface="Times New Roman" panose="02020603050405020304" pitchFamily="18" charset="0"/>
              </a:rPr>
              <a:t>involves undisclosed contributors, while reciprocal gestures without genuine collaboration misrepresent authorship. Proper acknowledgment of contributions is crucial. All authors share equal responsibility for the content and should be informed of submissions. However, holding coauthors accountable for misconduct isn't straightforward.</a:t>
            </a:r>
          </a:p>
          <a:p>
            <a:pPr algn="just">
              <a:buFont typeface="Wingdings" panose="05000000000000000000" pitchFamily="2" charset="2"/>
              <a:buChar char="Ø"/>
            </a:pPr>
            <a:r>
              <a:rPr lang="en-GB" dirty="0">
                <a:solidFill>
                  <a:srgbClr val="C00000"/>
                </a:solidFill>
                <a:latin typeface="Times New Roman" panose="02020603050405020304" pitchFamily="18" charset="0"/>
                <a:cs typeface="Times New Roman" panose="02020603050405020304" pitchFamily="18" charset="0"/>
              </a:rPr>
              <a:t>Double submission, </a:t>
            </a:r>
            <a:r>
              <a:rPr lang="en-GB" dirty="0">
                <a:solidFill>
                  <a:srgbClr val="002060"/>
                </a:solidFill>
                <a:latin typeface="Times New Roman" panose="02020603050405020304" pitchFamily="18" charset="0"/>
                <a:cs typeface="Times New Roman" panose="02020603050405020304" pitchFamily="18" charset="0"/>
              </a:rPr>
              <a:t>submitting the same paper to multiple journals simultaneously, is ethically problematic. Reputed journals seek original work and strongly discourage this practice to maintain publication integrity."</a:t>
            </a:r>
            <a:endParaRPr lang="en-IN"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91800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E1AE3-06E9-67DC-4AE0-E8CA57721B4D}"/>
              </a:ext>
            </a:extLst>
          </p:cNvPr>
          <p:cNvSpPr>
            <a:spLocks noGrp="1"/>
          </p:cNvSpPr>
          <p:nvPr>
            <p:ph type="title"/>
          </p:nvPr>
        </p:nvSpPr>
        <p:spPr>
          <a:xfrm>
            <a:off x="1371600" y="2944586"/>
            <a:ext cx="9875520" cy="1356360"/>
          </a:xfrm>
        </p:spPr>
        <p:txBody>
          <a:bodyPr>
            <a:normAutofit/>
          </a:bodyPr>
          <a:lstStyle/>
          <a:p>
            <a:pPr algn="ctr"/>
            <a:r>
              <a:rPr lang="en-GB" sz="4000" b="1" dirty="0">
                <a:solidFill>
                  <a:srgbClr val="002060"/>
                </a:solidFill>
                <a:latin typeface="Times New Roman" panose="02020603050405020304" pitchFamily="18" charset="0"/>
                <a:cs typeface="Times New Roman" panose="02020603050405020304" pitchFamily="18" charset="0"/>
              </a:rPr>
              <a:t>Thank You</a:t>
            </a:r>
            <a:endParaRPr lang="en-IN" sz="4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7721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888B3-C405-3E11-F1E9-833B3B1BC876}"/>
              </a:ext>
            </a:extLst>
          </p:cNvPr>
          <p:cNvSpPr>
            <a:spLocks noGrp="1"/>
          </p:cNvSpPr>
          <p:nvPr>
            <p:ph type="title"/>
          </p:nvPr>
        </p:nvSpPr>
        <p:spPr/>
        <p:txBody>
          <a:bodyPr/>
          <a:lstStyle/>
          <a:p>
            <a:pPr algn="ctr"/>
            <a:r>
              <a:rPr lang="en-IN" dirty="0">
                <a:latin typeface="Times New Roman" panose="02020603050405020304" pitchFamily="18" charset="0"/>
                <a:cs typeface="Times New Roman" panose="02020603050405020304" pitchFamily="18" charset="0"/>
              </a:rPr>
              <a:t>Module-2(5 Hours) </a:t>
            </a:r>
          </a:p>
        </p:txBody>
      </p:sp>
      <p:sp>
        <p:nvSpPr>
          <p:cNvPr id="3" name="Content Placeholder 2">
            <a:extLst>
              <a:ext uri="{FF2B5EF4-FFF2-40B4-BE49-F238E27FC236}">
                <a16:creationId xmlns:a16="http://schemas.microsoft.com/office/drawing/2014/main" id="{26D8D76A-EAAC-6EB9-6761-5E565B7CE3C3}"/>
              </a:ext>
            </a:extLst>
          </p:cNvPr>
          <p:cNvSpPr>
            <a:spLocks noGrp="1"/>
          </p:cNvSpPr>
          <p:nvPr>
            <p:ph idx="1"/>
          </p:nvPr>
        </p:nvSpPr>
        <p:spPr>
          <a:xfrm>
            <a:off x="468406" y="1797424"/>
            <a:ext cx="11255188" cy="4450976"/>
          </a:xfrm>
        </p:spPr>
        <p:txBody>
          <a:bodyPr>
            <a:normAutofit lnSpcReduction="10000"/>
          </a:bodyPr>
          <a:lstStyle/>
          <a:p>
            <a:pPr marL="45720" indent="0" algn="just">
              <a:lnSpc>
                <a:spcPct val="150000"/>
              </a:lnSpc>
              <a:buNone/>
            </a:pPr>
            <a:r>
              <a:rPr lang="en-GB" b="1" dirty="0">
                <a:solidFill>
                  <a:srgbClr val="002060"/>
                </a:solidFill>
                <a:latin typeface="Times New Roman" panose="02020603050405020304" pitchFamily="18" charset="0"/>
                <a:cs typeface="Times New Roman" panose="02020603050405020304" pitchFamily="18" charset="0"/>
              </a:rPr>
              <a:t>Literature Review and Technical Reading, </a:t>
            </a:r>
            <a:r>
              <a:rPr lang="en-GB" dirty="0">
                <a:latin typeface="Times New Roman" panose="02020603050405020304" pitchFamily="18" charset="0"/>
                <a:cs typeface="Times New Roman" panose="02020603050405020304" pitchFamily="18" charset="0"/>
              </a:rPr>
              <a:t>New and Existing Knowledge, Analysis and Synthesis of Prior Art Bibliographic Databases, Web of Science, Google and Google Scholar, Effective Search: The Way Forward Introduction to Technical Reading Conceptualizing Research, Critical and Creative Reading, Taking Notes While Reading, Reading Mathematics and Algorithms, Reading a Datasheet. </a:t>
            </a:r>
          </a:p>
          <a:p>
            <a:pPr marL="45720" indent="0" algn="just">
              <a:lnSpc>
                <a:spcPct val="150000"/>
              </a:lnSpc>
              <a:buNone/>
            </a:pPr>
            <a:r>
              <a:rPr lang="en-GB" b="1" dirty="0">
                <a:solidFill>
                  <a:srgbClr val="002060"/>
                </a:solidFill>
                <a:latin typeface="Times New Roman" panose="02020603050405020304" pitchFamily="18" charset="0"/>
                <a:cs typeface="Times New Roman" panose="02020603050405020304" pitchFamily="18" charset="0"/>
              </a:rPr>
              <a:t>Attributions and Citations: </a:t>
            </a:r>
            <a:r>
              <a:rPr lang="en-GB" dirty="0">
                <a:latin typeface="Times New Roman" panose="02020603050405020304" pitchFamily="18" charset="0"/>
                <a:cs typeface="Times New Roman" panose="02020603050405020304" pitchFamily="18" charset="0"/>
              </a:rPr>
              <a:t>Giving Credit Wherever Due, Citations: Functions and Attributes, Impact of Title and Keywords on Citations, Knowledge Flow through Citation, Citing Datasets, Styles for Citations, Acknowledgments and Attributions, What Should Be Acknowledged, Acknowledgments in, Books Dissertations, Dedication or Acknowledgments</a:t>
            </a:r>
            <a:r>
              <a:rPr lang="en-GB" dirty="0">
                <a:solidFill>
                  <a:srgbClr val="002060"/>
                </a:solidFill>
                <a:latin typeface="Times New Roman" panose="02020603050405020304" pitchFamily="18" charset="0"/>
                <a:cs typeface="Times New Roman" panose="02020603050405020304" pitchFamily="18" charset="0"/>
              </a:rPr>
              <a:t>. </a:t>
            </a:r>
            <a:endParaRPr lang="en-IN"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313379D0-34BC-9BEB-0182-049AF2D8C475}"/>
              </a:ext>
            </a:extLst>
          </p:cNvPr>
          <p:cNvSpPr>
            <a:spLocks noGrp="1"/>
          </p:cNvSpPr>
          <p:nvPr>
            <p:ph type="dt" sz="half" idx="10"/>
          </p:nvPr>
        </p:nvSpPr>
        <p:spPr/>
        <p:txBody>
          <a:bodyPr/>
          <a:lstStyle/>
          <a:p>
            <a:fld id="{C5DDF014-4FFA-475C-88F8-25149B9BC23E}" type="datetime1">
              <a:rPr lang="en-IN" smtClean="0"/>
              <a:t>11-09-2024</a:t>
            </a:fld>
            <a:endParaRPr lang="en-IN"/>
          </a:p>
        </p:txBody>
      </p:sp>
      <p:sp>
        <p:nvSpPr>
          <p:cNvPr id="5" name="Footer Placeholder 4">
            <a:extLst>
              <a:ext uri="{FF2B5EF4-FFF2-40B4-BE49-F238E27FC236}">
                <a16:creationId xmlns:a16="http://schemas.microsoft.com/office/drawing/2014/main" id="{C686D305-DD50-0E96-32F2-D9BB2AF34C44}"/>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FBA8F423-9251-1720-15CA-857A43274FE3}"/>
              </a:ext>
            </a:extLst>
          </p:cNvPr>
          <p:cNvSpPr>
            <a:spLocks noGrp="1"/>
          </p:cNvSpPr>
          <p:nvPr>
            <p:ph type="sldNum" sz="quarter" idx="12"/>
          </p:nvPr>
        </p:nvSpPr>
        <p:spPr/>
        <p:txBody>
          <a:bodyPr/>
          <a:lstStyle/>
          <a:p>
            <a:fld id="{5A6ADBAC-012B-45CA-B0E1-1EC0514D76E2}" type="slidenum">
              <a:rPr lang="en-IN" smtClean="0"/>
              <a:t>4</a:t>
            </a:fld>
            <a:endParaRPr lang="en-IN"/>
          </a:p>
        </p:txBody>
      </p:sp>
    </p:spTree>
    <p:extLst>
      <p:ext uri="{BB962C8B-B14F-4D97-AF65-F5344CB8AC3E}">
        <p14:creationId xmlns:p14="http://schemas.microsoft.com/office/powerpoint/2010/main" val="3163327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7726-D7EC-6387-0644-3E4915AD5544}"/>
              </a:ext>
            </a:extLst>
          </p:cNvPr>
          <p:cNvSpPr>
            <a:spLocks noGrp="1"/>
          </p:cNvSpPr>
          <p:nvPr>
            <p:ph type="title"/>
          </p:nvPr>
        </p:nvSpPr>
        <p:spPr>
          <a:xfrm>
            <a:off x="1158240" y="838200"/>
            <a:ext cx="9875520" cy="936812"/>
          </a:xfrm>
        </p:spPr>
        <p:txBody>
          <a:bodyPr/>
          <a:lstStyle/>
          <a:p>
            <a:pPr algn="ctr"/>
            <a:r>
              <a:rPr lang="en-IN" dirty="0">
                <a:latin typeface="Times New Roman" panose="02020603050405020304" pitchFamily="18" charset="0"/>
                <a:cs typeface="Times New Roman" panose="02020603050405020304" pitchFamily="18" charset="0"/>
              </a:rPr>
              <a:t>Module-3(5 Hours) </a:t>
            </a:r>
          </a:p>
        </p:txBody>
      </p:sp>
      <p:sp>
        <p:nvSpPr>
          <p:cNvPr id="3" name="Content Placeholder 2">
            <a:extLst>
              <a:ext uri="{FF2B5EF4-FFF2-40B4-BE49-F238E27FC236}">
                <a16:creationId xmlns:a16="http://schemas.microsoft.com/office/drawing/2014/main" id="{BD452213-5C0C-E85C-99B6-21F912165820}"/>
              </a:ext>
            </a:extLst>
          </p:cNvPr>
          <p:cNvSpPr>
            <a:spLocks noGrp="1"/>
          </p:cNvSpPr>
          <p:nvPr>
            <p:ph idx="1"/>
          </p:nvPr>
        </p:nvSpPr>
        <p:spPr>
          <a:xfrm>
            <a:off x="333935" y="1909482"/>
            <a:ext cx="11524129" cy="4303059"/>
          </a:xfrm>
        </p:spPr>
        <p:txBody>
          <a:bodyPr>
            <a:noAutofit/>
          </a:bodyPr>
          <a:lstStyle/>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Introduction To Intellectual Property: </a:t>
            </a:r>
            <a:r>
              <a:rPr lang="en-GB" dirty="0">
                <a:latin typeface="Times New Roman" panose="02020603050405020304" pitchFamily="18" charset="0"/>
                <a:cs typeface="Times New Roman" panose="02020603050405020304" pitchFamily="18" charset="0"/>
              </a:rPr>
              <a:t>Role of IP in the Economic and Cultural Development of the Society,  IP Governance, IP as a Global Indicator of Innovation, Origin of IP History of IP in India. Major Amendments in IP Laws and Acts in India.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Patents: </a:t>
            </a:r>
            <a:r>
              <a:rPr lang="en-GB" dirty="0">
                <a:latin typeface="Times New Roman" panose="02020603050405020304" pitchFamily="18" charset="0"/>
                <a:cs typeface="Times New Roman" panose="02020603050405020304" pitchFamily="18" charset="0"/>
              </a:rPr>
              <a:t>Conditions for Obtaining a Patent Protection, To Patent or Not to Patent an Invention. Rights Associated with Patents. Enforcement of Patent Rights. Inventions Eligible for Patenting. Non-Patentable Matters. Patent Infringements. Avoid Public Disclosure of an Invention before Patenting.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Process of Patenting. </a:t>
            </a:r>
            <a:r>
              <a:rPr lang="en-GB" dirty="0">
                <a:latin typeface="Times New Roman" panose="02020603050405020304" pitchFamily="18" charset="0"/>
                <a:cs typeface="Times New Roman" panose="02020603050405020304" pitchFamily="18" charset="0"/>
              </a:rPr>
              <a:t>Prior Art Search. Choice of Application to be Filed. Patent Application Forms. Jurisdiction of Filing Patent Application. Publication. Pre-grant Opposition. Examination. Grant of a Patent. Validity of Patent Protection. Post-grant Opposition. Commercialization of a Patent. Need for a Patent Attorney/Agent. Can a Worldwide Patent be Obtained. Do I Need First to File a Patent in India. Patent Related Forms. Fee Structure. Types of Patent Applications. Commonly Used Terms in Patenting. National Bodies Dealing with Patent Affairs. Utility Models. </a:t>
            </a:r>
          </a:p>
          <a:p>
            <a:pPr marL="45720" indent="0" algn="just">
              <a:buNone/>
            </a:pPr>
            <a:r>
              <a:rPr lang="en-GB" dirty="0">
                <a:latin typeface="Times New Roman" panose="02020603050405020304" pitchFamily="18" charset="0"/>
                <a:cs typeface="Times New Roman" panose="02020603050405020304" pitchFamily="18" charset="0"/>
              </a:rPr>
              <a:t> </a:t>
            </a:r>
          </a:p>
        </p:txBody>
      </p:sp>
      <p:sp>
        <p:nvSpPr>
          <p:cNvPr id="4" name="Date Placeholder 3">
            <a:extLst>
              <a:ext uri="{FF2B5EF4-FFF2-40B4-BE49-F238E27FC236}">
                <a16:creationId xmlns:a16="http://schemas.microsoft.com/office/drawing/2014/main" id="{117C62D4-0906-8745-2B2F-6775E6BBE46D}"/>
              </a:ext>
            </a:extLst>
          </p:cNvPr>
          <p:cNvSpPr>
            <a:spLocks noGrp="1"/>
          </p:cNvSpPr>
          <p:nvPr>
            <p:ph type="dt" sz="half" idx="10"/>
          </p:nvPr>
        </p:nvSpPr>
        <p:spPr/>
        <p:txBody>
          <a:bodyPr/>
          <a:lstStyle/>
          <a:p>
            <a:fld id="{8B4149DE-88F9-4EE1-A3F7-6E6BBEA93C87}" type="datetime1">
              <a:rPr lang="en-IN" smtClean="0"/>
              <a:t>11-09-2024</a:t>
            </a:fld>
            <a:endParaRPr lang="en-IN"/>
          </a:p>
        </p:txBody>
      </p:sp>
      <p:sp>
        <p:nvSpPr>
          <p:cNvPr id="5" name="Footer Placeholder 4">
            <a:extLst>
              <a:ext uri="{FF2B5EF4-FFF2-40B4-BE49-F238E27FC236}">
                <a16:creationId xmlns:a16="http://schemas.microsoft.com/office/drawing/2014/main" id="{D9E7D805-E74B-83B7-94EC-4B26DE63701A}"/>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BD104B9C-DE57-75F0-99D6-D53528826E9B}"/>
              </a:ext>
            </a:extLst>
          </p:cNvPr>
          <p:cNvSpPr>
            <a:spLocks noGrp="1"/>
          </p:cNvSpPr>
          <p:nvPr>
            <p:ph type="sldNum" sz="quarter" idx="12"/>
          </p:nvPr>
        </p:nvSpPr>
        <p:spPr/>
        <p:txBody>
          <a:bodyPr/>
          <a:lstStyle/>
          <a:p>
            <a:fld id="{5A6ADBAC-012B-45CA-B0E1-1EC0514D76E2}" type="slidenum">
              <a:rPr lang="en-IN" smtClean="0"/>
              <a:t>5</a:t>
            </a:fld>
            <a:endParaRPr lang="en-IN"/>
          </a:p>
        </p:txBody>
      </p:sp>
    </p:spTree>
    <p:extLst>
      <p:ext uri="{BB962C8B-B14F-4D97-AF65-F5344CB8AC3E}">
        <p14:creationId xmlns:p14="http://schemas.microsoft.com/office/powerpoint/2010/main" val="429035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15905-65A4-69C1-63AF-636F8C7A85E2}"/>
              </a:ext>
            </a:extLst>
          </p:cNvPr>
          <p:cNvSpPr>
            <a:spLocks noGrp="1"/>
          </p:cNvSpPr>
          <p:nvPr>
            <p:ph type="title"/>
          </p:nvPr>
        </p:nvSpPr>
        <p:spPr/>
        <p:txBody>
          <a:bodyPr/>
          <a:lstStyle/>
          <a:p>
            <a:pPr algn="ctr"/>
            <a:r>
              <a:rPr lang="en-IN" dirty="0">
                <a:latin typeface="Times New Roman" panose="02020603050405020304" pitchFamily="18" charset="0"/>
                <a:cs typeface="Times New Roman" panose="02020603050405020304" pitchFamily="18" charset="0"/>
              </a:rPr>
              <a:t>Module-4(5 Hours) </a:t>
            </a:r>
          </a:p>
        </p:txBody>
      </p:sp>
      <p:sp>
        <p:nvSpPr>
          <p:cNvPr id="3" name="Content Placeholder 2">
            <a:extLst>
              <a:ext uri="{FF2B5EF4-FFF2-40B4-BE49-F238E27FC236}">
                <a16:creationId xmlns:a16="http://schemas.microsoft.com/office/drawing/2014/main" id="{D71F03DE-6B20-B42F-CF0F-999597FC7EC0}"/>
              </a:ext>
            </a:extLst>
          </p:cNvPr>
          <p:cNvSpPr>
            <a:spLocks noGrp="1"/>
          </p:cNvSpPr>
          <p:nvPr>
            <p:ph idx="1"/>
          </p:nvPr>
        </p:nvSpPr>
        <p:spPr>
          <a:xfrm>
            <a:off x="421342" y="1878106"/>
            <a:ext cx="11349316" cy="4370294"/>
          </a:xfrm>
        </p:spPr>
        <p:txBody>
          <a:bodyPr>
            <a:normAutofit/>
          </a:bodyPr>
          <a:lstStyle/>
          <a:p>
            <a:pPr marL="45720" indent="0" algn="just">
              <a:buNone/>
            </a:pPr>
            <a:r>
              <a:rPr lang="en-GB" sz="2000" b="1" dirty="0">
                <a:solidFill>
                  <a:srgbClr val="002060"/>
                </a:solidFill>
                <a:latin typeface="Times New Roman" panose="02020603050405020304" pitchFamily="18" charset="0"/>
                <a:cs typeface="Times New Roman" panose="02020603050405020304" pitchFamily="18" charset="0"/>
              </a:rPr>
              <a:t>Copyrights and Related Rights: </a:t>
            </a:r>
            <a:r>
              <a:rPr lang="en-GB" sz="2000" dirty="0">
                <a:latin typeface="Times New Roman" panose="02020603050405020304" pitchFamily="18" charset="0"/>
                <a:cs typeface="Times New Roman" panose="02020603050405020304" pitchFamily="18" charset="0"/>
              </a:rPr>
              <a:t>Classes of Copyrights. Criteria for Copyright. Ownership of Copyright. Copyrights of the Author. Copyright Infringements. Copyright Infringement is a Criminal Offence. Copyright Infringement is a Cognizable Offence. Fair Use Doctrine. Copyrights and Internet. Non-Copyright Work. Copyright Registration. Judicial Powers of the Registrar of Copyrights. Fee Structure. Copyright Symbol. Validity of Copyright. Copyright Profile of India. Copyright and the word ‘Publish’. Transfer of Copyrights to a Publisher. Copyrights and the Word ‘Adaptation’. Copyrights and the Word ‘Indian Work’. Joint Authorship. Copyright Society. Copyright Board. Copyright Enforcement Advisory Council (CEAC). International Copyright Agreements, Conventions and Treaties. Interesting Copyrights Cases. </a:t>
            </a:r>
          </a:p>
          <a:p>
            <a:pPr marL="45720" indent="0" algn="just">
              <a:buNone/>
            </a:pPr>
            <a:endParaRPr lang="en-GB" sz="2000" dirty="0">
              <a:latin typeface="Times New Roman" panose="02020603050405020304" pitchFamily="18" charset="0"/>
              <a:cs typeface="Times New Roman" panose="02020603050405020304" pitchFamily="18" charset="0"/>
            </a:endParaRPr>
          </a:p>
          <a:p>
            <a:pPr marL="45720" indent="0" algn="just">
              <a:buNone/>
            </a:pPr>
            <a:r>
              <a:rPr lang="en-GB" sz="2000" b="1" dirty="0">
                <a:solidFill>
                  <a:srgbClr val="002060"/>
                </a:solidFill>
                <a:latin typeface="Times New Roman" panose="02020603050405020304" pitchFamily="18" charset="0"/>
                <a:cs typeface="Times New Roman" panose="02020603050405020304" pitchFamily="18" charset="0"/>
              </a:rPr>
              <a:t>Trademarks: </a:t>
            </a:r>
            <a:r>
              <a:rPr lang="en-GB" sz="2000" dirty="0">
                <a:latin typeface="Times New Roman" panose="02020603050405020304" pitchFamily="18" charset="0"/>
                <a:cs typeface="Times New Roman" panose="02020603050405020304" pitchFamily="18" charset="0"/>
              </a:rPr>
              <a:t>Eligibility Criteria. Who Can Apply for a Trademark. Acts and Laws. Designation of Trademark Symbols. Classification of Trademarks. Registration of a Trademark is Not Compulsory. Validity of Trademark. Types of Trademark Registered in India. Trademark Registry. Process for Trademarks Registration. Prior Art Search. Famous Case Law: Coca-Cola Company vs. </a:t>
            </a:r>
            <a:r>
              <a:rPr lang="en-GB" sz="2000" dirty="0" err="1">
                <a:latin typeface="Times New Roman" panose="02020603050405020304" pitchFamily="18" charset="0"/>
                <a:cs typeface="Times New Roman" panose="02020603050405020304" pitchFamily="18" charset="0"/>
              </a:rPr>
              <a:t>Bisleri</a:t>
            </a:r>
            <a:r>
              <a:rPr lang="en-GB" sz="2000" dirty="0">
                <a:latin typeface="Times New Roman" panose="02020603050405020304" pitchFamily="18" charset="0"/>
                <a:cs typeface="Times New Roman" panose="02020603050405020304" pitchFamily="18" charset="0"/>
              </a:rPr>
              <a:t> International Pvt. Ltd. </a:t>
            </a:r>
            <a:endParaRPr lang="en-IN" sz="2000"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E457F50F-B61F-CF0E-F279-DAF63E00E0DE}"/>
              </a:ext>
            </a:extLst>
          </p:cNvPr>
          <p:cNvSpPr>
            <a:spLocks noGrp="1"/>
          </p:cNvSpPr>
          <p:nvPr>
            <p:ph type="dt" sz="half" idx="10"/>
          </p:nvPr>
        </p:nvSpPr>
        <p:spPr/>
        <p:txBody>
          <a:bodyPr/>
          <a:lstStyle/>
          <a:p>
            <a:fld id="{D0F45A42-D771-453F-B162-3560AA8C1671}" type="datetime1">
              <a:rPr lang="en-IN" smtClean="0"/>
              <a:t>11-09-2024</a:t>
            </a:fld>
            <a:endParaRPr lang="en-IN"/>
          </a:p>
        </p:txBody>
      </p:sp>
      <p:sp>
        <p:nvSpPr>
          <p:cNvPr id="5" name="Footer Placeholder 4">
            <a:extLst>
              <a:ext uri="{FF2B5EF4-FFF2-40B4-BE49-F238E27FC236}">
                <a16:creationId xmlns:a16="http://schemas.microsoft.com/office/drawing/2014/main" id="{D49D72B6-FFCE-87EA-3F36-5C47BC62FD6B}"/>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73A8EE77-4478-7C68-A6A4-B7E45C339A09}"/>
              </a:ext>
            </a:extLst>
          </p:cNvPr>
          <p:cNvSpPr>
            <a:spLocks noGrp="1"/>
          </p:cNvSpPr>
          <p:nvPr>
            <p:ph type="sldNum" sz="quarter" idx="12"/>
          </p:nvPr>
        </p:nvSpPr>
        <p:spPr/>
        <p:txBody>
          <a:bodyPr/>
          <a:lstStyle/>
          <a:p>
            <a:fld id="{5A6ADBAC-012B-45CA-B0E1-1EC0514D76E2}" type="slidenum">
              <a:rPr lang="en-IN" smtClean="0"/>
              <a:t>6</a:t>
            </a:fld>
            <a:endParaRPr lang="en-IN"/>
          </a:p>
        </p:txBody>
      </p:sp>
    </p:spTree>
    <p:extLst>
      <p:ext uri="{BB962C8B-B14F-4D97-AF65-F5344CB8AC3E}">
        <p14:creationId xmlns:p14="http://schemas.microsoft.com/office/powerpoint/2010/main" val="1530998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0E873-FF10-FE72-37CA-D03534412F15}"/>
              </a:ext>
            </a:extLst>
          </p:cNvPr>
          <p:cNvSpPr>
            <a:spLocks noGrp="1"/>
          </p:cNvSpPr>
          <p:nvPr>
            <p:ph type="title"/>
          </p:nvPr>
        </p:nvSpPr>
        <p:spPr/>
        <p:txBody>
          <a:bodyPr/>
          <a:lstStyle/>
          <a:p>
            <a:pPr algn="ctr"/>
            <a:r>
              <a:rPr lang="en-IN" dirty="0">
                <a:latin typeface="Times New Roman" panose="02020603050405020304" pitchFamily="18" charset="0"/>
                <a:cs typeface="Times New Roman" panose="02020603050405020304" pitchFamily="18" charset="0"/>
              </a:rPr>
              <a:t> Module-5(5 Hours) </a:t>
            </a:r>
          </a:p>
        </p:txBody>
      </p:sp>
      <p:sp>
        <p:nvSpPr>
          <p:cNvPr id="3" name="Content Placeholder 2">
            <a:extLst>
              <a:ext uri="{FF2B5EF4-FFF2-40B4-BE49-F238E27FC236}">
                <a16:creationId xmlns:a16="http://schemas.microsoft.com/office/drawing/2014/main" id="{403643A5-23B2-AFDF-0BA2-B43D5D0556F3}"/>
              </a:ext>
            </a:extLst>
          </p:cNvPr>
          <p:cNvSpPr>
            <a:spLocks noGrp="1"/>
          </p:cNvSpPr>
          <p:nvPr>
            <p:ph idx="1"/>
          </p:nvPr>
        </p:nvSpPr>
        <p:spPr>
          <a:xfrm>
            <a:off x="313764" y="2001819"/>
            <a:ext cx="11564471" cy="4594412"/>
          </a:xfrm>
        </p:spPr>
        <p:txBody>
          <a:bodyPr>
            <a:noAutofit/>
          </a:bodyPr>
          <a:lstStyle/>
          <a:p>
            <a:pPr marL="45720" indent="0" algn="just">
              <a:buNone/>
            </a:pPr>
            <a:r>
              <a:rPr lang="en-GB" sz="2000" b="1" dirty="0">
                <a:solidFill>
                  <a:srgbClr val="002060"/>
                </a:solidFill>
                <a:latin typeface="Times New Roman" panose="02020603050405020304" pitchFamily="18" charset="0"/>
                <a:cs typeface="Times New Roman" panose="02020603050405020304" pitchFamily="18" charset="0"/>
              </a:rPr>
              <a:t>Industrial Designs: </a:t>
            </a:r>
            <a:r>
              <a:rPr lang="en-GB" sz="2000" dirty="0">
                <a:latin typeface="Times New Roman" panose="02020603050405020304" pitchFamily="18" charset="0"/>
                <a:cs typeface="Times New Roman" panose="02020603050405020304" pitchFamily="18" charset="0"/>
              </a:rPr>
              <a:t>Eligibility Criteria. Acts and Laws to Govern Industrial Designs. Design Rights. Enforcement of Design Rights. Non-Protectable Industrial Designs India. Protection Term. Procedure for Registration of Industrial Designs. Prior Art Search. Application for Registration. Duration of the Registration of a Design. Importance of Design Registration. Cancellation of the Registered Design. Application Forms. Classification of Industrial Designs. Designs Registration Trend in India. International Treaties. Famous Case Law:  Apple Inc. vs. Samsung Electronics Co. </a:t>
            </a:r>
          </a:p>
          <a:p>
            <a:pPr marL="45720" indent="0" algn="just">
              <a:buNone/>
            </a:pPr>
            <a:r>
              <a:rPr lang="en-GB" sz="2000" b="1" dirty="0">
                <a:solidFill>
                  <a:srgbClr val="002060"/>
                </a:solidFill>
                <a:latin typeface="Times New Roman" panose="02020603050405020304" pitchFamily="18" charset="0"/>
                <a:cs typeface="Times New Roman" panose="02020603050405020304" pitchFamily="18" charset="0"/>
              </a:rPr>
              <a:t>Geographical Indications: </a:t>
            </a:r>
            <a:r>
              <a:rPr lang="en-GB" sz="2000" dirty="0">
                <a:latin typeface="Times New Roman" panose="02020603050405020304" pitchFamily="18" charset="0"/>
                <a:cs typeface="Times New Roman" panose="02020603050405020304" pitchFamily="18" charset="0"/>
              </a:rPr>
              <a:t>Acts, Laws and Rules Pertaining to GI. Ownership of GI. Rights Granted to the Holders. Registered GI in India. Identification of Registered GI. Classes of GI. Non-Registerable GI. Protection of GI. Collective or Certification Marks. Enforcement of GI Rights. Procedure for GI Registration Documents Required for GI Registration. GI Ecosystem in India. </a:t>
            </a:r>
          </a:p>
          <a:p>
            <a:pPr marL="45720" indent="0" algn="just">
              <a:buNone/>
            </a:pPr>
            <a:r>
              <a:rPr lang="en-GB" sz="2000" b="1" dirty="0">
                <a:solidFill>
                  <a:srgbClr val="002060"/>
                </a:solidFill>
                <a:latin typeface="Times New Roman" panose="02020603050405020304" pitchFamily="18" charset="0"/>
                <a:cs typeface="Times New Roman" panose="02020603050405020304" pitchFamily="18" charset="0"/>
              </a:rPr>
              <a:t>Case Studies on Patents. </a:t>
            </a:r>
            <a:r>
              <a:rPr lang="en-GB" sz="2000" dirty="0">
                <a:latin typeface="Times New Roman" panose="02020603050405020304" pitchFamily="18" charset="0"/>
                <a:cs typeface="Times New Roman" panose="02020603050405020304" pitchFamily="18" charset="0"/>
              </a:rPr>
              <a:t>Case study of Curcuma (Turmeric) Patent, Case study of Neem Patent, Case study of Basmati patent. IP Organizations In India. Schemes and Programmes </a:t>
            </a:r>
            <a:endParaRPr lang="en-IN" sz="2000"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1246724E-E4B9-648A-D167-432EEDA55FEA}"/>
              </a:ext>
            </a:extLst>
          </p:cNvPr>
          <p:cNvSpPr>
            <a:spLocks noGrp="1"/>
          </p:cNvSpPr>
          <p:nvPr>
            <p:ph type="dt" sz="half" idx="10"/>
          </p:nvPr>
        </p:nvSpPr>
        <p:spPr/>
        <p:txBody>
          <a:bodyPr/>
          <a:lstStyle/>
          <a:p>
            <a:fld id="{9AF9E7F6-9992-4766-8FC8-9F242BF82A39}" type="datetime1">
              <a:rPr lang="en-IN" smtClean="0"/>
              <a:t>11-09-2024</a:t>
            </a:fld>
            <a:endParaRPr lang="en-IN"/>
          </a:p>
        </p:txBody>
      </p:sp>
      <p:sp>
        <p:nvSpPr>
          <p:cNvPr id="5" name="Footer Placeholder 4">
            <a:extLst>
              <a:ext uri="{FF2B5EF4-FFF2-40B4-BE49-F238E27FC236}">
                <a16:creationId xmlns:a16="http://schemas.microsoft.com/office/drawing/2014/main" id="{2D65D341-2B1A-4215-C440-FE44E791724D}"/>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2D39EAE3-9313-6ABF-CECD-D4EB9E88B290}"/>
              </a:ext>
            </a:extLst>
          </p:cNvPr>
          <p:cNvSpPr>
            <a:spLocks noGrp="1"/>
          </p:cNvSpPr>
          <p:nvPr>
            <p:ph type="sldNum" sz="quarter" idx="12"/>
          </p:nvPr>
        </p:nvSpPr>
        <p:spPr/>
        <p:txBody>
          <a:bodyPr/>
          <a:lstStyle/>
          <a:p>
            <a:fld id="{5A6ADBAC-012B-45CA-B0E1-1EC0514D76E2}" type="slidenum">
              <a:rPr lang="en-IN" smtClean="0"/>
              <a:t>7</a:t>
            </a:fld>
            <a:endParaRPr lang="en-IN"/>
          </a:p>
        </p:txBody>
      </p:sp>
    </p:spTree>
    <p:extLst>
      <p:ext uri="{BB962C8B-B14F-4D97-AF65-F5344CB8AC3E}">
        <p14:creationId xmlns:p14="http://schemas.microsoft.com/office/powerpoint/2010/main" val="967653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2E2DE-0CF2-A2A0-B6A6-91BC29EA80E6}"/>
              </a:ext>
            </a:extLst>
          </p:cNvPr>
          <p:cNvSpPr>
            <a:spLocks noGrp="1"/>
          </p:cNvSpPr>
          <p:nvPr>
            <p:ph type="title"/>
          </p:nvPr>
        </p:nvSpPr>
        <p:spPr>
          <a:xfrm>
            <a:off x="860612" y="1013012"/>
            <a:ext cx="9875520" cy="748553"/>
          </a:xfrm>
        </p:spPr>
        <p:txBody>
          <a:bodyPr/>
          <a:lstStyle/>
          <a:p>
            <a:pPr algn="ctr"/>
            <a:r>
              <a:rPr lang="en-GB" dirty="0">
                <a:latin typeface="Times New Roman" panose="02020603050405020304" pitchFamily="18" charset="0"/>
                <a:cs typeface="Times New Roman" panose="02020603050405020304" pitchFamily="18" charset="0"/>
              </a:rPr>
              <a:t>Continuous Internal Evaluation: </a:t>
            </a:r>
            <a:endParaRPr lang="en-IN" dirty="0"/>
          </a:p>
        </p:txBody>
      </p:sp>
      <p:sp>
        <p:nvSpPr>
          <p:cNvPr id="3" name="Content Placeholder 2">
            <a:extLst>
              <a:ext uri="{FF2B5EF4-FFF2-40B4-BE49-F238E27FC236}">
                <a16:creationId xmlns:a16="http://schemas.microsoft.com/office/drawing/2014/main" id="{4200A5FA-A160-C0CC-9D6E-E732747CE19C}"/>
              </a:ext>
            </a:extLst>
          </p:cNvPr>
          <p:cNvSpPr>
            <a:spLocks noGrp="1"/>
          </p:cNvSpPr>
          <p:nvPr>
            <p:ph idx="1"/>
          </p:nvPr>
        </p:nvSpPr>
        <p:spPr>
          <a:xfrm>
            <a:off x="376518" y="1761565"/>
            <a:ext cx="11268635" cy="4787153"/>
          </a:xfrm>
        </p:spPr>
        <p:txBody>
          <a:bodyPr>
            <a:normAutofit/>
          </a:bodyPr>
          <a:lstStyle/>
          <a:p>
            <a:pPr marL="45720" indent="0" algn="just">
              <a:buNone/>
            </a:pPr>
            <a:r>
              <a:rPr lang="en-GB" sz="1800" b="1" dirty="0">
                <a:solidFill>
                  <a:srgbClr val="002060"/>
                </a:solidFill>
                <a:latin typeface="Times New Roman" panose="02020603050405020304" pitchFamily="18" charset="0"/>
                <a:cs typeface="Times New Roman" panose="02020603050405020304" pitchFamily="18" charset="0"/>
              </a:rPr>
              <a:t>Three Unit Tests each of 20 Marks (duration 01 hour) </a:t>
            </a:r>
          </a:p>
          <a:p>
            <a:pPr marL="45720" indent="0" algn="just">
              <a:buNone/>
            </a:pPr>
            <a:r>
              <a:rPr lang="en-GB" sz="1600" dirty="0">
                <a:solidFill>
                  <a:srgbClr val="002060"/>
                </a:solidFill>
                <a:latin typeface="Times New Roman" panose="02020603050405020304" pitchFamily="18" charset="0"/>
                <a:cs typeface="Times New Roman" panose="02020603050405020304" pitchFamily="18" charset="0"/>
              </a:rPr>
              <a:t>1. </a:t>
            </a:r>
            <a:r>
              <a:rPr lang="en-GB" sz="1800" dirty="0">
                <a:solidFill>
                  <a:srgbClr val="002060"/>
                </a:solidFill>
                <a:latin typeface="Times New Roman" panose="02020603050405020304" pitchFamily="18" charset="0"/>
                <a:cs typeface="Times New Roman" panose="02020603050405020304" pitchFamily="18" charset="0"/>
              </a:rPr>
              <a:t>First test at the end of 5th week of the semester </a:t>
            </a:r>
          </a:p>
          <a:p>
            <a:pPr marL="45720" indent="0" algn="just">
              <a:buNone/>
            </a:pPr>
            <a:r>
              <a:rPr lang="en-GB" sz="1800" dirty="0">
                <a:solidFill>
                  <a:srgbClr val="002060"/>
                </a:solidFill>
                <a:latin typeface="Times New Roman" panose="02020603050405020304" pitchFamily="18" charset="0"/>
                <a:cs typeface="Times New Roman" panose="02020603050405020304" pitchFamily="18" charset="0"/>
              </a:rPr>
              <a:t>2. Second test at the end of the 10 th week of the semester </a:t>
            </a:r>
          </a:p>
          <a:p>
            <a:pPr marL="45720" indent="0" algn="just">
              <a:buNone/>
            </a:pPr>
            <a:r>
              <a:rPr lang="en-GB" sz="1800" dirty="0">
                <a:solidFill>
                  <a:srgbClr val="002060"/>
                </a:solidFill>
                <a:latin typeface="Times New Roman" panose="02020603050405020304" pitchFamily="18" charset="0"/>
                <a:cs typeface="Times New Roman" panose="02020603050405020304" pitchFamily="18" charset="0"/>
              </a:rPr>
              <a:t>3. Third test at the end of the 15 th week of the semester </a:t>
            </a:r>
          </a:p>
          <a:p>
            <a:pPr marL="45720" indent="0" algn="just">
              <a:buNone/>
            </a:pPr>
            <a:r>
              <a:rPr lang="en-GB" sz="1800" b="1" dirty="0">
                <a:solidFill>
                  <a:srgbClr val="002060"/>
                </a:solidFill>
                <a:latin typeface="Times New Roman" panose="02020603050405020304" pitchFamily="18" charset="0"/>
                <a:cs typeface="Times New Roman" panose="02020603050405020304" pitchFamily="18" charset="0"/>
              </a:rPr>
              <a:t>Two assignments each of 10 Marks </a:t>
            </a:r>
          </a:p>
          <a:p>
            <a:pPr marL="45720" indent="0" algn="just">
              <a:lnSpc>
                <a:spcPct val="150000"/>
              </a:lnSpc>
              <a:buNone/>
            </a:pPr>
            <a:r>
              <a:rPr lang="en-GB" sz="1800" dirty="0">
                <a:solidFill>
                  <a:srgbClr val="002060"/>
                </a:solidFill>
                <a:latin typeface="Times New Roman" panose="02020603050405020304" pitchFamily="18" charset="0"/>
                <a:cs typeface="Times New Roman" panose="02020603050405020304" pitchFamily="18" charset="0"/>
              </a:rPr>
              <a:t>The sum of three tests, two assignments, and quiz/seminar/group discussion will be out of 100 marks and will be scaled down to 50 marks (to have less stressed CIE, the portion of the syllabus should not be common /repeated for any of the methods of the CIE. Each method of CIE should have a different syllabus portion of the course). </a:t>
            </a:r>
          </a:p>
          <a:p>
            <a:pPr marL="45720" indent="0" algn="just">
              <a:lnSpc>
                <a:spcPct val="150000"/>
              </a:lnSpc>
              <a:buNone/>
            </a:pPr>
            <a:r>
              <a:rPr lang="en-GB" sz="1800" dirty="0">
                <a:solidFill>
                  <a:srgbClr val="002060"/>
                </a:solidFill>
                <a:latin typeface="Times New Roman" panose="02020603050405020304" pitchFamily="18" charset="0"/>
                <a:cs typeface="Times New Roman" panose="02020603050405020304" pitchFamily="18" charset="0"/>
              </a:rPr>
              <a:t>CIE methods /question paper is designed to attain the different levels of Bloom’s taxonomy as per the  Outcome defined for the course. </a:t>
            </a:r>
            <a:endParaRPr lang="en-IN" sz="1800"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5665628C-2BF0-93FB-D76F-73D5693DFE89}"/>
              </a:ext>
            </a:extLst>
          </p:cNvPr>
          <p:cNvSpPr>
            <a:spLocks noGrp="1"/>
          </p:cNvSpPr>
          <p:nvPr>
            <p:ph type="dt" sz="half" idx="10"/>
          </p:nvPr>
        </p:nvSpPr>
        <p:spPr/>
        <p:txBody>
          <a:bodyPr/>
          <a:lstStyle/>
          <a:p>
            <a:fld id="{8EE25E4D-05FB-4A41-B552-0BE11AE3852B}" type="datetime1">
              <a:rPr lang="en-IN" smtClean="0"/>
              <a:t>11-09-2024</a:t>
            </a:fld>
            <a:endParaRPr lang="en-IN"/>
          </a:p>
        </p:txBody>
      </p:sp>
      <p:sp>
        <p:nvSpPr>
          <p:cNvPr id="5" name="Footer Placeholder 4">
            <a:extLst>
              <a:ext uri="{FF2B5EF4-FFF2-40B4-BE49-F238E27FC236}">
                <a16:creationId xmlns:a16="http://schemas.microsoft.com/office/drawing/2014/main" id="{5249E816-4274-7341-99A6-73B1D6A78609}"/>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FEF2FDB6-6107-4F8D-0A29-0E14EC55575C}"/>
              </a:ext>
            </a:extLst>
          </p:cNvPr>
          <p:cNvSpPr>
            <a:spLocks noGrp="1"/>
          </p:cNvSpPr>
          <p:nvPr>
            <p:ph type="sldNum" sz="quarter" idx="12"/>
          </p:nvPr>
        </p:nvSpPr>
        <p:spPr/>
        <p:txBody>
          <a:bodyPr/>
          <a:lstStyle/>
          <a:p>
            <a:fld id="{5A6ADBAC-012B-45CA-B0E1-1EC0514D76E2}" type="slidenum">
              <a:rPr lang="en-IN" smtClean="0"/>
              <a:t>8</a:t>
            </a:fld>
            <a:endParaRPr lang="en-IN"/>
          </a:p>
        </p:txBody>
      </p:sp>
    </p:spTree>
    <p:extLst>
      <p:ext uri="{BB962C8B-B14F-4D97-AF65-F5344CB8AC3E}">
        <p14:creationId xmlns:p14="http://schemas.microsoft.com/office/powerpoint/2010/main" val="4268763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B98F1-2FE5-A497-CEC4-40A07C6A1080}"/>
              </a:ext>
            </a:extLst>
          </p:cNvPr>
          <p:cNvSpPr>
            <a:spLocks noGrp="1"/>
          </p:cNvSpPr>
          <p:nvPr>
            <p:ph type="title"/>
          </p:nvPr>
        </p:nvSpPr>
        <p:spPr/>
        <p:txBody>
          <a:bodyPr>
            <a:normAutofit/>
          </a:bodyPr>
          <a:lstStyle/>
          <a:p>
            <a:pPr algn="ctr"/>
            <a:r>
              <a:rPr lang="en-GB" sz="4000" b="1" dirty="0">
                <a:solidFill>
                  <a:srgbClr val="002060"/>
                </a:solidFill>
                <a:latin typeface="Times New Roman" panose="02020603050405020304" pitchFamily="18" charset="0"/>
                <a:cs typeface="Times New Roman" panose="02020603050405020304" pitchFamily="18" charset="0"/>
              </a:rPr>
              <a:t>Semester End Examination </a:t>
            </a:r>
            <a:endParaRPr lang="en-IN" sz="4000" b="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8E5E6EF-AAFA-D96A-45B4-C1087DC0CB80}"/>
              </a:ext>
            </a:extLst>
          </p:cNvPr>
          <p:cNvSpPr>
            <a:spLocks noGrp="1"/>
          </p:cNvSpPr>
          <p:nvPr>
            <p:ph idx="1"/>
          </p:nvPr>
        </p:nvSpPr>
        <p:spPr>
          <a:xfrm>
            <a:off x="376518" y="1955202"/>
            <a:ext cx="11295529" cy="4038600"/>
          </a:xfrm>
        </p:spPr>
        <p:txBody>
          <a:bodyPr>
            <a:normAutofit/>
          </a:bodyPr>
          <a:lstStyle/>
          <a:p>
            <a:pPr marL="45720" indent="0" algn="just">
              <a:buNone/>
            </a:pPr>
            <a:r>
              <a:rPr lang="en-GB" dirty="0">
                <a:solidFill>
                  <a:srgbClr val="002060"/>
                </a:solidFill>
                <a:latin typeface="Times New Roman" panose="02020603050405020304" pitchFamily="18" charset="0"/>
                <a:cs typeface="Times New Roman" panose="02020603050405020304" pitchFamily="18" charset="0"/>
              </a:rPr>
              <a:t>Theory SEE will be conducted by University as per the scheduled timetable, with common question papers for the subject (duration 03 hours) </a:t>
            </a:r>
          </a:p>
          <a:p>
            <a:pPr marL="45720" indent="0" algn="just">
              <a:buNone/>
            </a:pPr>
            <a:r>
              <a:rPr lang="en-GB" dirty="0">
                <a:solidFill>
                  <a:srgbClr val="002060"/>
                </a:solidFill>
                <a:latin typeface="Times New Roman" panose="02020603050405020304" pitchFamily="18" charset="0"/>
                <a:cs typeface="Times New Roman" panose="02020603050405020304" pitchFamily="18" charset="0"/>
              </a:rPr>
              <a:t>1. The question paper will be set for 100 marks. Marks scored shall be proportionally reduced to 50 marks </a:t>
            </a:r>
          </a:p>
          <a:p>
            <a:pPr marL="45720" indent="0" algn="just">
              <a:buNone/>
            </a:pPr>
            <a:r>
              <a:rPr lang="en-GB" dirty="0">
                <a:solidFill>
                  <a:srgbClr val="002060"/>
                </a:solidFill>
                <a:latin typeface="Times New Roman" panose="02020603050405020304" pitchFamily="18" charset="0"/>
                <a:cs typeface="Times New Roman" panose="02020603050405020304" pitchFamily="18" charset="0"/>
              </a:rPr>
              <a:t>2. The question paper will have ten questions. Each question is set for 20 marks. </a:t>
            </a:r>
          </a:p>
          <a:p>
            <a:pPr marL="45720" indent="0" algn="just">
              <a:buNone/>
            </a:pPr>
            <a:r>
              <a:rPr lang="en-GB" dirty="0">
                <a:solidFill>
                  <a:srgbClr val="002060"/>
                </a:solidFill>
                <a:latin typeface="Times New Roman" panose="02020603050405020304" pitchFamily="18" charset="0"/>
                <a:cs typeface="Times New Roman" panose="02020603050405020304" pitchFamily="18" charset="0"/>
              </a:rPr>
              <a:t>3. There will be 2 questions from each module. Each of the two questions is under a module (with a maximum of 2 sub-questions). </a:t>
            </a:r>
          </a:p>
          <a:p>
            <a:pPr marL="45720" indent="0" algn="just">
              <a:buNone/>
            </a:pPr>
            <a:r>
              <a:rPr lang="en-GB" dirty="0">
                <a:solidFill>
                  <a:srgbClr val="002060"/>
                </a:solidFill>
                <a:latin typeface="Times New Roman" panose="02020603050405020304" pitchFamily="18" charset="0"/>
                <a:cs typeface="Times New Roman" panose="02020603050405020304" pitchFamily="18" charset="0"/>
              </a:rPr>
              <a:t>4. The students have to answer 5 full questions, selecting one full question from each module. </a:t>
            </a:r>
          </a:p>
          <a:p>
            <a:pPr marL="45720" indent="0" algn="just">
              <a:buNone/>
            </a:pPr>
            <a:r>
              <a:rPr lang="en-GB" dirty="0">
                <a:solidFill>
                  <a:srgbClr val="002060"/>
                </a:solidFill>
                <a:latin typeface="Times New Roman" panose="02020603050405020304" pitchFamily="18" charset="0"/>
                <a:cs typeface="Times New Roman" panose="02020603050405020304" pitchFamily="18" charset="0"/>
              </a:rPr>
              <a:t>Marks scored by the students will be proportionally scaled down to 50 marks </a:t>
            </a:r>
            <a:endParaRPr lang="en-IN"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144BC3EC-83AA-4B9F-116E-9E6A0E0A186A}"/>
              </a:ext>
            </a:extLst>
          </p:cNvPr>
          <p:cNvSpPr>
            <a:spLocks noGrp="1"/>
          </p:cNvSpPr>
          <p:nvPr>
            <p:ph type="dt" sz="half" idx="10"/>
          </p:nvPr>
        </p:nvSpPr>
        <p:spPr/>
        <p:txBody>
          <a:bodyPr/>
          <a:lstStyle/>
          <a:p>
            <a:fld id="{4992526D-C5F0-4C1A-BAC0-AEDC26EAB651}" type="datetime1">
              <a:rPr lang="en-IN" smtClean="0"/>
              <a:t>11-09-2024</a:t>
            </a:fld>
            <a:endParaRPr lang="en-IN"/>
          </a:p>
        </p:txBody>
      </p:sp>
      <p:sp>
        <p:nvSpPr>
          <p:cNvPr id="5" name="Footer Placeholder 4">
            <a:extLst>
              <a:ext uri="{FF2B5EF4-FFF2-40B4-BE49-F238E27FC236}">
                <a16:creationId xmlns:a16="http://schemas.microsoft.com/office/drawing/2014/main" id="{84D01A33-733F-F05E-4628-B22040D734D2}"/>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093A1E45-E6F2-46E2-A027-BBB1E0DD6511}"/>
              </a:ext>
            </a:extLst>
          </p:cNvPr>
          <p:cNvSpPr>
            <a:spLocks noGrp="1"/>
          </p:cNvSpPr>
          <p:nvPr>
            <p:ph type="sldNum" sz="quarter" idx="12"/>
          </p:nvPr>
        </p:nvSpPr>
        <p:spPr/>
        <p:txBody>
          <a:bodyPr/>
          <a:lstStyle/>
          <a:p>
            <a:fld id="{5A6ADBAC-012B-45CA-B0E1-1EC0514D76E2}" type="slidenum">
              <a:rPr lang="en-IN" smtClean="0"/>
              <a:t>9</a:t>
            </a:fld>
            <a:endParaRPr lang="en-IN"/>
          </a:p>
        </p:txBody>
      </p:sp>
    </p:spTree>
    <p:extLst>
      <p:ext uri="{BB962C8B-B14F-4D97-AF65-F5344CB8AC3E}">
        <p14:creationId xmlns:p14="http://schemas.microsoft.com/office/powerpoint/2010/main" val="831011037"/>
      </p:ext>
    </p:extLst>
  </p:cSld>
  <p:clrMapOvr>
    <a:masterClrMapping/>
  </p:clrMapOvr>
</p:sld>
</file>

<file path=ppt/theme/theme1.xml><?xml version="1.0" encoding="utf-8"?>
<a:theme xmlns:a="http://schemas.openxmlformats.org/drawingml/2006/main" name="Bas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Basis</Template>
  <TotalTime>420</TotalTime>
  <Words>5776</Words>
  <Application>Microsoft Office PowerPoint</Application>
  <PresentationFormat>Widescreen</PresentationFormat>
  <Paragraphs>356</Paragraphs>
  <Slides>33</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Arabic Typesetting</vt:lpstr>
      <vt:lpstr>Arial</vt:lpstr>
      <vt:lpstr>Calibri</vt:lpstr>
      <vt:lpstr>Corbel</vt:lpstr>
      <vt:lpstr>Söhne</vt:lpstr>
      <vt:lpstr>Times New Roman</vt:lpstr>
      <vt:lpstr>Wingdings</vt:lpstr>
      <vt:lpstr>Basis</vt:lpstr>
      <vt:lpstr>RESEARCH METHODOLOGY &amp; INTELLECTUAL PROPERTY RIGHTS </vt:lpstr>
      <vt:lpstr>Course Objectives: </vt:lpstr>
      <vt:lpstr>Module-1 (5 Hours) </vt:lpstr>
      <vt:lpstr>Module-2(5 Hours) </vt:lpstr>
      <vt:lpstr>Module-3(5 Hours) </vt:lpstr>
      <vt:lpstr>Module-4(5 Hours) </vt:lpstr>
      <vt:lpstr> Module-5(5 Hours) </vt:lpstr>
      <vt:lpstr>Continuous Internal Evaluation: </vt:lpstr>
      <vt:lpstr>Semester End Examination </vt:lpstr>
      <vt:lpstr>Suggested Learning Resources: </vt:lpstr>
      <vt:lpstr>Introduction: What Is Research?</vt:lpstr>
      <vt:lpstr>PowerPoint Presentation</vt:lpstr>
      <vt:lpstr>PowerPoint Presentation</vt:lpstr>
      <vt:lpstr>What is the importance of research and how is it done well? </vt:lpstr>
      <vt:lpstr>Objectives of Engineering Research</vt:lpstr>
      <vt:lpstr>Objectives of Engineering Research</vt:lpstr>
      <vt:lpstr>Objectives of Engineering Research</vt:lpstr>
      <vt:lpstr>Motivation in Engineering Research</vt:lpstr>
      <vt:lpstr>Motivation in Engineering Research</vt:lpstr>
      <vt:lpstr>Types of Engineering Research</vt:lpstr>
      <vt:lpstr>PowerPoint Presentation</vt:lpstr>
      <vt:lpstr>PowerPoint Presentation</vt:lpstr>
      <vt:lpstr>PowerPoint Presentation</vt:lpstr>
      <vt:lpstr>Finding and Solving a Worthwhile Problem</vt:lpstr>
      <vt:lpstr>Finding and Solving a Worthwhile Problem</vt:lpstr>
      <vt:lpstr>Finding and Solving a Worthwhile Problem</vt:lpstr>
      <vt:lpstr>Steps to solve a problem</vt:lpstr>
      <vt:lpstr>Ethics in Engineering Research</vt:lpstr>
      <vt:lpstr>PowerPoint Presentation</vt:lpstr>
      <vt:lpstr>5.2 Types of Research Misconduct</vt:lpstr>
      <vt:lpstr>How are supervisors, reviewers or editors alerted to plagiarism? </vt:lpstr>
      <vt:lpstr>5.3 Ethical Issues Related to Authorship</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ANUPAMA SHETTER</dc:creator>
  <cp:lastModifiedBy>Dr. SHAKUNTHALA C</cp:lastModifiedBy>
  <cp:revision>87</cp:revision>
  <dcterms:created xsi:type="dcterms:W3CDTF">2023-11-28T09:07:03Z</dcterms:created>
  <dcterms:modified xsi:type="dcterms:W3CDTF">2024-09-11T15:44:43Z</dcterms:modified>
</cp:coreProperties>
</file>