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83"/>
  </p:notesMasterIdLst>
  <p:sldIdLst>
    <p:sldId id="257" r:id="rId2"/>
    <p:sldId id="258" r:id="rId3"/>
    <p:sldId id="429" r:id="rId4"/>
    <p:sldId id="295" r:id="rId5"/>
    <p:sldId id="360" r:id="rId6"/>
    <p:sldId id="463" r:id="rId7"/>
    <p:sldId id="364" r:id="rId8"/>
    <p:sldId id="365" r:id="rId9"/>
    <p:sldId id="366" r:id="rId10"/>
    <p:sldId id="367" r:id="rId11"/>
    <p:sldId id="368" r:id="rId12"/>
    <p:sldId id="465" r:id="rId13"/>
    <p:sldId id="466" r:id="rId14"/>
    <p:sldId id="467" r:id="rId15"/>
    <p:sldId id="468" r:id="rId16"/>
    <p:sldId id="430" r:id="rId17"/>
    <p:sldId id="471" r:id="rId18"/>
    <p:sldId id="469" r:id="rId19"/>
    <p:sldId id="431" r:id="rId20"/>
    <p:sldId id="470" r:id="rId21"/>
    <p:sldId id="432" r:id="rId22"/>
    <p:sldId id="472" r:id="rId23"/>
    <p:sldId id="434" r:id="rId24"/>
    <p:sldId id="433" r:id="rId25"/>
    <p:sldId id="473" r:id="rId26"/>
    <p:sldId id="436" r:id="rId27"/>
    <p:sldId id="474" r:id="rId28"/>
    <p:sldId id="435" r:id="rId29"/>
    <p:sldId id="437" r:id="rId30"/>
    <p:sldId id="438" r:id="rId31"/>
    <p:sldId id="439" r:id="rId32"/>
    <p:sldId id="440" r:id="rId33"/>
    <p:sldId id="441" r:id="rId34"/>
    <p:sldId id="442" r:id="rId35"/>
    <p:sldId id="259" r:id="rId36"/>
    <p:sldId id="443" r:id="rId37"/>
    <p:sldId id="444" r:id="rId38"/>
    <p:sldId id="445" r:id="rId39"/>
    <p:sldId id="446" r:id="rId40"/>
    <p:sldId id="261" r:id="rId41"/>
    <p:sldId id="447" r:id="rId42"/>
    <p:sldId id="448" r:id="rId43"/>
    <p:sldId id="449" r:id="rId44"/>
    <p:sldId id="348" r:id="rId45"/>
    <p:sldId id="450" r:id="rId46"/>
    <p:sldId id="451" r:id="rId47"/>
    <p:sldId id="452" r:id="rId48"/>
    <p:sldId id="453" r:id="rId49"/>
    <p:sldId id="454" r:id="rId50"/>
    <p:sldId id="455" r:id="rId51"/>
    <p:sldId id="456" r:id="rId52"/>
    <p:sldId id="476" r:id="rId53"/>
    <p:sldId id="475" r:id="rId54"/>
    <p:sldId id="477" r:id="rId55"/>
    <p:sldId id="478" r:id="rId56"/>
    <p:sldId id="479" r:id="rId57"/>
    <p:sldId id="480" r:id="rId58"/>
    <p:sldId id="481" r:id="rId59"/>
    <p:sldId id="482" r:id="rId60"/>
    <p:sldId id="483" r:id="rId61"/>
    <p:sldId id="484" r:id="rId62"/>
    <p:sldId id="485" r:id="rId63"/>
    <p:sldId id="486" r:id="rId64"/>
    <p:sldId id="487" r:id="rId65"/>
    <p:sldId id="488" r:id="rId66"/>
    <p:sldId id="489" r:id="rId67"/>
    <p:sldId id="490" r:id="rId68"/>
    <p:sldId id="491" r:id="rId69"/>
    <p:sldId id="492" r:id="rId70"/>
    <p:sldId id="493" r:id="rId71"/>
    <p:sldId id="494" r:id="rId72"/>
    <p:sldId id="495" r:id="rId73"/>
    <p:sldId id="496" r:id="rId74"/>
    <p:sldId id="497" r:id="rId75"/>
    <p:sldId id="498" r:id="rId76"/>
    <p:sldId id="499" r:id="rId77"/>
    <p:sldId id="500" r:id="rId78"/>
    <p:sldId id="501" r:id="rId79"/>
    <p:sldId id="502" r:id="rId80"/>
    <p:sldId id="503" r:id="rId81"/>
    <p:sldId id="457" r:id="rId8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96" autoAdjust="0"/>
    <p:restoredTop sz="81633" autoAdjust="0"/>
  </p:normalViewPr>
  <p:slideViewPr>
    <p:cSldViewPr snapToGrid="0">
      <p:cViewPr varScale="1">
        <p:scale>
          <a:sx n="57" d="100"/>
          <a:sy n="57" d="100"/>
        </p:scale>
        <p:origin x="1182"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B5557A-FFC0-4CC5-B573-9A9FE1A8D793}" type="datetimeFigureOut">
              <a:rPr lang="en-IN" smtClean="0"/>
              <a:t>11-09-2024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4707E1-803F-4322-ACC3-C2A0E8AB0093}" type="slidenum">
              <a:rPr lang="en-IN" smtClean="0"/>
              <a:t>‹#›</a:t>
            </a:fld>
            <a:endParaRPr lang="en-IN"/>
          </a:p>
        </p:txBody>
      </p:sp>
    </p:spTree>
    <p:extLst>
      <p:ext uri="{BB962C8B-B14F-4D97-AF65-F5344CB8AC3E}">
        <p14:creationId xmlns:p14="http://schemas.microsoft.com/office/powerpoint/2010/main" val="3210361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1" dirty="0">
                <a:solidFill>
                  <a:srgbClr val="374151"/>
                </a:solidFill>
                <a:effectLst/>
                <a:latin typeface="Söhne"/>
              </a:rPr>
              <a:t>Intellectual Property is intangible, originating from human intellect in arts, literature, science, and trade. Intellectual Property Rights (IPR) confer privileges to creators, allowing exclusive use and disclosure. This presentation explores the nature, rights, and branches of IP, focusing on Copyrights and Related Rights and Industrial Property Rights.</a:t>
            </a:r>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4</a:t>
            </a:fld>
            <a:endParaRPr lang="en-IN"/>
          </a:p>
        </p:txBody>
      </p:sp>
    </p:spTree>
    <p:extLst>
      <p:ext uri="{BB962C8B-B14F-4D97-AF65-F5344CB8AC3E}">
        <p14:creationId xmlns:p14="http://schemas.microsoft.com/office/powerpoint/2010/main" val="635721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Trade secrets are protected by keeping the information confidential, while patents provide exclusive rights to the inventor for a limited period</a:t>
            </a: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43</a:t>
            </a:fld>
            <a:endParaRPr lang="en-US"/>
          </a:p>
        </p:txBody>
      </p:sp>
    </p:spTree>
    <p:extLst>
      <p:ext uri="{BB962C8B-B14F-4D97-AF65-F5344CB8AC3E}">
        <p14:creationId xmlns:p14="http://schemas.microsoft.com/office/powerpoint/2010/main" val="2891948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44</a:t>
            </a:fld>
            <a:endParaRPr lang="en-US"/>
          </a:p>
        </p:txBody>
      </p:sp>
    </p:spTree>
    <p:extLst>
      <p:ext uri="{BB962C8B-B14F-4D97-AF65-F5344CB8AC3E}">
        <p14:creationId xmlns:p14="http://schemas.microsoft.com/office/powerpoint/2010/main" val="40775377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45</a:t>
            </a:fld>
            <a:endParaRPr lang="en-US"/>
          </a:p>
        </p:txBody>
      </p:sp>
    </p:spTree>
    <p:extLst>
      <p:ext uri="{BB962C8B-B14F-4D97-AF65-F5344CB8AC3E}">
        <p14:creationId xmlns:p14="http://schemas.microsoft.com/office/powerpoint/2010/main" val="18269456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46</a:t>
            </a:fld>
            <a:endParaRPr lang="en-US"/>
          </a:p>
        </p:txBody>
      </p:sp>
    </p:spTree>
    <p:extLst>
      <p:ext uri="{BB962C8B-B14F-4D97-AF65-F5344CB8AC3E}">
        <p14:creationId xmlns:p14="http://schemas.microsoft.com/office/powerpoint/2010/main" val="35621622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47</a:t>
            </a:fld>
            <a:endParaRPr lang="en-US"/>
          </a:p>
        </p:txBody>
      </p:sp>
    </p:spTree>
    <p:extLst>
      <p:ext uri="{BB962C8B-B14F-4D97-AF65-F5344CB8AC3E}">
        <p14:creationId xmlns:p14="http://schemas.microsoft.com/office/powerpoint/2010/main" val="17282941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48</a:t>
            </a:fld>
            <a:endParaRPr lang="en-US"/>
          </a:p>
        </p:txBody>
      </p:sp>
    </p:spTree>
    <p:extLst>
      <p:ext uri="{BB962C8B-B14F-4D97-AF65-F5344CB8AC3E}">
        <p14:creationId xmlns:p14="http://schemas.microsoft.com/office/powerpoint/2010/main" val="1599234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49</a:t>
            </a:fld>
            <a:endParaRPr lang="en-US"/>
          </a:p>
        </p:txBody>
      </p:sp>
    </p:spTree>
    <p:extLst>
      <p:ext uri="{BB962C8B-B14F-4D97-AF65-F5344CB8AC3E}">
        <p14:creationId xmlns:p14="http://schemas.microsoft.com/office/powerpoint/2010/main" val="7828662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50</a:t>
            </a:fld>
            <a:endParaRPr lang="en-US"/>
          </a:p>
        </p:txBody>
      </p:sp>
    </p:spTree>
    <p:extLst>
      <p:ext uri="{BB962C8B-B14F-4D97-AF65-F5344CB8AC3E}">
        <p14:creationId xmlns:p14="http://schemas.microsoft.com/office/powerpoint/2010/main" val="3847028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51</a:t>
            </a:fld>
            <a:endParaRPr lang="en-US"/>
          </a:p>
        </p:txBody>
      </p:sp>
    </p:spTree>
    <p:extLst>
      <p:ext uri="{BB962C8B-B14F-4D97-AF65-F5344CB8AC3E}">
        <p14:creationId xmlns:p14="http://schemas.microsoft.com/office/powerpoint/2010/main" val="3918345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53</a:t>
            </a:fld>
            <a:endParaRPr lang="en-US"/>
          </a:p>
        </p:txBody>
      </p:sp>
    </p:spTree>
    <p:extLst>
      <p:ext uri="{BB962C8B-B14F-4D97-AF65-F5344CB8AC3E}">
        <p14:creationId xmlns:p14="http://schemas.microsoft.com/office/powerpoint/2010/main" val="1233950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1" dirty="0">
                <a:solidFill>
                  <a:srgbClr val="374151"/>
                </a:solidFill>
                <a:effectLst/>
                <a:latin typeface="Söhne"/>
              </a:rPr>
              <a:t>focuses on the two primary branches of Intellectual Property - "Copyrights and Related Rights" and "Industrial Property Rights." It provides a glimpse into the diverse creative expressions and tangible innovations covered by each branch. The audience is invited to explore the specific categories within Intellectual Property and anticipate a detailed discussion of their salient features in the upcoming chapters.</a:t>
            </a:r>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5</a:t>
            </a:fld>
            <a:endParaRPr lang="en-IN"/>
          </a:p>
        </p:txBody>
      </p:sp>
    </p:spTree>
    <p:extLst>
      <p:ext uri="{BB962C8B-B14F-4D97-AF65-F5344CB8AC3E}">
        <p14:creationId xmlns:p14="http://schemas.microsoft.com/office/powerpoint/2010/main" val="3264178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54</a:t>
            </a:fld>
            <a:endParaRPr lang="en-US"/>
          </a:p>
        </p:txBody>
      </p:sp>
    </p:spTree>
    <p:extLst>
      <p:ext uri="{BB962C8B-B14F-4D97-AF65-F5344CB8AC3E}">
        <p14:creationId xmlns:p14="http://schemas.microsoft.com/office/powerpoint/2010/main" val="3742013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55</a:t>
            </a:fld>
            <a:endParaRPr lang="en-US"/>
          </a:p>
        </p:txBody>
      </p:sp>
    </p:spTree>
    <p:extLst>
      <p:ext uri="{BB962C8B-B14F-4D97-AF65-F5344CB8AC3E}">
        <p14:creationId xmlns:p14="http://schemas.microsoft.com/office/powerpoint/2010/main" val="11601320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56</a:t>
            </a:fld>
            <a:endParaRPr lang="en-US"/>
          </a:p>
        </p:txBody>
      </p:sp>
    </p:spTree>
    <p:extLst>
      <p:ext uri="{BB962C8B-B14F-4D97-AF65-F5344CB8AC3E}">
        <p14:creationId xmlns:p14="http://schemas.microsoft.com/office/powerpoint/2010/main" val="24076324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57</a:t>
            </a:fld>
            <a:endParaRPr lang="en-US"/>
          </a:p>
        </p:txBody>
      </p:sp>
    </p:spTree>
    <p:extLst>
      <p:ext uri="{BB962C8B-B14F-4D97-AF65-F5344CB8AC3E}">
        <p14:creationId xmlns:p14="http://schemas.microsoft.com/office/powerpoint/2010/main" val="35146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58</a:t>
            </a:fld>
            <a:endParaRPr lang="en-US"/>
          </a:p>
        </p:txBody>
      </p:sp>
    </p:spTree>
    <p:extLst>
      <p:ext uri="{BB962C8B-B14F-4D97-AF65-F5344CB8AC3E}">
        <p14:creationId xmlns:p14="http://schemas.microsoft.com/office/powerpoint/2010/main" val="18779759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59</a:t>
            </a:fld>
            <a:endParaRPr lang="en-US"/>
          </a:p>
        </p:txBody>
      </p:sp>
    </p:spTree>
    <p:extLst>
      <p:ext uri="{BB962C8B-B14F-4D97-AF65-F5344CB8AC3E}">
        <p14:creationId xmlns:p14="http://schemas.microsoft.com/office/powerpoint/2010/main" val="34431788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60</a:t>
            </a:fld>
            <a:endParaRPr lang="en-US"/>
          </a:p>
        </p:txBody>
      </p:sp>
    </p:spTree>
    <p:extLst>
      <p:ext uri="{BB962C8B-B14F-4D97-AF65-F5344CB8AC3E}">
        <p14:creationId xmlns:p14="http://schemas.microsoft.com/office/powerpoint/2010/main" val="40503749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61</a:t>
            </a:fld>
            <a:endParaRPr lang="en-US"/>
          </a:p>
        </p:txBody>
      </p:sp>
    </p:spTree>
    <p:extLst>
      <p:ext uri="{BB962C8B-B14F-4D97-AF65-F5344CB8AC3E}">
        <p14:creationId xmlns:p14="http://schemas.microsoft.com/office/powerpoint/2010/main" val="16352076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62</a:t>
            </a:fld>
            <a:endParaRPr lang="en-US"/>
          </a:p>
        </p:txBody>
      </p:sp>
    </p:spTree>
    <p:extLst>
      <p:ext uri="{BB962C8B-B14F-4D97-AF65-F5344CB8AC3E}">
        <p14:creationId xmlns:p14="http://schemas.microsoft.com/office/powerpoint/2010/main" val="2805965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63</a:t>
            </a:fld>
            <a:endParaRPr lang="en-US"/>
          </a:p>
        </p:txBody>
      </p:sp>
    </p:spTree>
    <p:extLst>
      <p:ext uri="{BB962C8B-B14F-4D97-AF65-F5344CB8AC3E}">
        <p14:creationId xmlns:p14="http://schemas.microsoft.com/office/powerpoint/2010/main" val="3234481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1" dirty="0">
                <a:solidFill>
                  <a:srgbClr val="374151"/>
                </a:solidFill>
                <a:effectLst/>
                <a:latin typeface="Söhne"/>
              </a:rPr>
              <a:t>This slide outlines the significance of IP in society and introduces the key Indian agencies responsible for IP governance.</a:t>
            </a:r>
          </a:p>
          <a:p>
            <a:endParaRPr lang="en-GB" b="0" i="1" dirty="0">
              <a:solidFill>
                <a:srgbClr val="374151"/>
              </a:solidFill>
              <a:effectLst/>
              <a:latin typeface="Söhne"/>
            </a:endParaRPr>
          </a:p>
          <a:p>
            <a:pPr algn="l">
              <a:buFont typeface="Arial" panose="020B0604020202020204" pitchFamily="34" charset="0"/>
              <a:buChar char="•"/>
            </a:pPr>
            <a:r>
              <a:rPr lang="en-GB" b="1" i="0" dirty="0">
                <a:solidFill>
                  <a:srgbClr val="374151"/>
                </a:solidFill>
                <a:effectLst/>
                <a:latin typeface="Söhne"/>
              </a:rPr>
              <a:t>Integral Component of Society:</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0" i="0" dirty="0">
                <a:solidFill>
                  <a:srgbClr val="374151"/>
                </a:solidFill>
                <a:effectLst/>
                <a:latin typeface="Söhne"/>
              </a:rPr>
              <a:t>Intellectual Property (IP) is acknowledged as a crucial component of human society, playing a vital role in fostering innovation, creativity, and economic growth. Recognizing its significance, nations establish dedicated agencies for the formulation of guidelines, implementation, and enforcement of IP-related matters.</a:t>
            </a:r>
          </a:p>
          <a:p>
            <a:pPr algn="l">
              <a:buFont typeface="Arial" panose="020B0604020202020204" pitchFamily="34" charset="0"/>
              <a:buChar char="•"/>
            </a:pPr>
            <a:r>
              <a:rPr lang="en-GB" b="1" i="0" dirty="0">
                <a:solidFill>
                  <a:srgbClr val="374151"/>
                </a:solidFill>
                <a:effectLst/>
                <a:latin typeface="Söhne"/>
              </a:rPr>
              <a:t>Indian Agencies for IP:</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0" i="0" dirty="0">
                <a:solidFill>
                  <a:srgbClr val="374151"/>
                </a:solidFill>
                <a:effectLst/>
                <a:latin typeface="Söhne"/>
              </a:rPr>
              <a:t>In India, the Department for Promotion of Industry &amp; Internal Trade (DPIIT) operates under the Ministry of Commerce and Industry, Government of India, and oversees the governance of all IP categories, excluding the Plant Variety and Farmers' Rights Act.</a:t>
            </a:r>
          </a:p>
          <a:p>
            <a:pPr marL="742950" lvl="1" indent="-285750" algn="l">
              <a:buFont typeface="Arial" panose="020B0604020202020204" pitchFamily="34" charset="0"/>
              <a:buChar char="•"/>
            </a:pPr>
            <a:r>
              <a:rPr lang="en-GB" b="0" i="0" dirty="0">
                <a:solidFill>
                  <a:srgbClr val="374151"/>
                </a:solidFill>
                <a:effectLst/>
                <a:latin typeface="Söhne"/>
              </a:rPr>
              <a:t>Additional organizations, such as the Technology Information Forecasting and Assessment Council (TIFAC), National Research Development Corporation (NRDC), and Cell for IPR Promotion and Management (CIPAM), work towards promoting a robust patent ecosystem. Their initiatives encompass patent awareness, filing, and commercialization.</a:t>
            </a:r>
          </a:p>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7</a:t>
            </a:fld>
            <a:endParaRPr lang="en-IN"/>
          </a:p>
        </p:txBody>
      </p:sp>
    </p:spTree>
    <p:extLst>
      <p:ext uri="{BB962C8B-B14F-4D97-AF65-F5344CB8AC3E}">
        <p14:creationId xmlns:p14="http://schemas.microsoft.com/office/powerpoint/2010/main" val="27156885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64</a:t>
            </a:fld>
            <a:endParaRPr lang="en-US"/>
          </a:p>
        </p:txBody>
      </p:sp>
    </p:spTree>
    <p:extLst>
      <p:ext uri="{BB962C8B-B14F-4D97-AF65-F5344CB8AC3E}">
        <p14:creationId xmlns:p14="http://schemas.microsoft.com/office/powerpoint/2010/main" val="12137334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65</a:t>
            </a:fld>
            <a:endParaRPr lang="en-US"/>
          </a:p>
        </p:txBody>
      </p:sp>
    </p:spTree>
    <p:extLst>
      <p:ext uri="{BB962C8B-B14F-4D97-AF65-F5344CB8AC3E}">
        <p14:creationId xmlns:p14="http://schemas.microsoft.com/office/powerpoint/2010/main" val="11850697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66</a:t>
            </a:fld>
            <a:endParaRPr lang="en-US"/>
          </a:p>
        </p:txBody>
      </p:sp>
    </p:spTree>
    <p:extLst>
      <p:ext uri="{BB962C8B-B14F-4D97-AF65-F5344CB8AC3E}">
        <p14:creationId xmlns:p14="http://schemas.microsoft.com/office/powerpoint/2010/main" val="18764226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67</a:t>
            </a:fld>
            <a:endParaRPr lang="en-US"/>
          </a:p>
        </p:txBody>
      </p:sp>
    </p:spTree>
    <p:extLst>
      <p:ext uri="{BB962C8B-B14F-4D97-AF65-F5344CB8AC3E}">
        <p14:creationId xmlns:p14="http://schemas.microsoft.com/office/powerpoint/2010/main" val="8741276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68</a:t>
            </a:fld>
            <a:endParaRPr lang="en-US"/>
          </a:p>
        </p:txBody>
      </p:sp>
    </p:spTree>
    <p:extLst>
      <p:ext uri="{BB962C8B-B14F-4D97-AF65-F5344CB8AC3E}">
        <p14:creationId xmlns:p14="http://schemas.microsoft.com/office/powerpoint/2010/main" val="33146819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69</a:t>
            </a:fld>
            <a:endParaRPr lang="en-US"/>
          </a:p>
        </p:txBody>
      </p:sp>
    </p:spTree>
    <p:extLst>
      <p:ext uri="{BB962C8B-B14F-4D97-AF65-F5344CB8AC3E}">
        <p14:creationId xmlns:p14="http://schemas.microsoft.com/office/powerpoint/2010/main" val="10830239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70</a:t>
            </a:fld>
            <a:endParaRPr lang="en-US"/>
          </a:p>
        </p:txBody>
      </p:sp>
    </p:spTree>
    <p:extLst>
      <p:ext uri="{BB962C8B-B14F-4D97-AF65-F5344CB8AC3E}">
        <p14:creationId xmlns:p14="http://schemas.microsoft.com/office/powerpoint/2010/main" val="21801203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71</a:t>
            </a:fld>
            <a:endParaRPr lang="en-US"/>
          </a:p>
        </p:txBody>
      </p:sp>
    </p:spTree>
    <p:extLst>
      <p:ext uri="{BB962C8B-B14F-4D97-AF65-F5344CB8AC3E}">
        <p14:creationId xmlns:p14="http://schemas.microsoft.com/office/powerpoint/2010/main" val="38302399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72</a:t>
            </a:fld>
            <a:endParaRPr lang="en-US"/>
          </a:p>
        </p:txBody>
      </p:sp>
    </p:spTree>
    <p:extLst>
      <p:ext uri="{BB962C8B-B14F-4D97-AF65-F5344CB8AC3E}">
        <p14:creationId xmlns:p14="http://schemas.microsoft.com/office/powerpoint/2010/main" val="25038018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73</a:t>
            </a:fld>
            <a:endParaRPr lang="en-US"/>
          </a:p>
        </p:txBody>
      </p:sp>
    </p:spTree>
    <p:extLst>
      <p:ext uri="{BB962C8B-B14F-4D97-AF65-F5344CB8AC3E}">
        <p14:creationId xmlns:p14="http://schemas.microsoft.com/office/powerpoint/2010/main" val="2099218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1" dirty="0">
                <a:solidFill>
                  <a:srgbClr val="000000"/>
                </a:solidFill>
                <a:effectLst/>
                <a:latin typeface="Söhne"/>
              </a:rPr>
              <a:t>This slide emphasizes the importance of international standards and introduces WIPO as a key organization governing global IP activities.</a:t>
            </a:r>
            <a:endParaRPr lang="en-GB" b="0" i="0" dirty="0">
              <a:solidFill>
                <a:srgbClr val="000000"/>
              </a:solidFill>
              <a:effectLst/>
              <a:latin typeface="Söhne"/>
            </a:endParaRPr>
          </a:p>
          <a:p>
            <a:pPr algn="l">
              <a:buFont typeface="Arial" panose="020B0604020202020204" pitchFamily="34" charset="0"/>
              <a:buChar char="•"/>
            </a:pPr>
            <a:br>
              <a:rPr lang="en-GB" b="0" i="0" dirty="0">
                <a:solidFill>
                  <a:srgbClr val="000000"/>
                </a:solidFill>
                <a:effectLst/>
                <a:latin typeface="Söhne"/>
              </a:rPr>
            </a:br>
            <a:r>
              <a:rPr lang="en-GB" b="1" i="0" dirty="0">
                <a:solidFill>
                  <a:srgbClr val="374151"/>
                </a:solidFill>
                <a:effectLst/>
                <a:latin typeface="Söhne"/>
              </a:rPr>
              <a:t>Need for International Standards:</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0" i="0" dirty="0">
                <a:solidFill>
                  <a:srgbClr val="374151"/>
                </a:solidFill>
                <a:effectLst/>
                <a:latin typeface="Söhne"/>
              </a:rPr>
              <a:t>To facilitate seamless global collaboration in IP-related activities, there is a crucial need for establishing minimum standards and rules governing all aspects of intellectual property, including rights, empowerment, and exceptions.</a:t>
            </a:r>
          </a:p>
          <a:p>
            <a:pPr algn="l">
              <a:buFont typeface="Arial" panose="020B0604020202020204" pitchFamily="34" charset="0"/>
              <a:buChar char="•"/>
            </a:pPr>
            <a:r>
              <a:rPr lang="en-GB" b="1" i="0" dirty="0">
                <a:solidFill>
                  <a:srgbClr val="374151"/>
                </a:solidFill>
                <a:effectLst/>
                <a:latin typeface="Söhne"/>
              </a:rPr>
              <a:t>Role of WIPO:</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0" i="0" dirty="0">
                <a:solidFill>
                  <a:srgbClr val="374151"/>
                </a:solidFill>
                <a:effectLst/>
                <a:latin typeface="Söhne"/>
              </a:rPr>
              <a:t>The World Intellectual Property Organization (WIPO), established by the United Nations, is a pivotal international organization dedicated to setting global standards for intellectual property.</a:t>
            </a:r>
          </a:p>
          <a:p>
            <a:pPr marL="742950" lvl="1" indent="-285750" algn="l">
              <a:buFont typeface="Arial" panose="020B0604020202020204" pitchFamily="34" charset="0"/>
              <a:buChar char="•"/>
            </a:pPr>
            <a:r>
              <a:rPr lang="en-GB" b="0" i="0" dirty="0">
                <a:solidFill>
                  <a:srgbClr val="374151"/>
                </a:solidFill>
                <a:effectLst/>
                <a:latin typeface="Söhne"/>
              </a:rPr>
              <a:t>WIPO actively imparts knowledge about IP and governs international filing and registration through various Conventions and Treaties, such as the Paris Conventions, Patent Cooperation Treaty (PCT), Rome Convention, and Berne Convention.</a:t>
            </a:r>
          </a:p>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8</a:t>
            </a:fld>
            <a:endParaRPr lang="en-IN"/>
          </a:p>
        </p:txBody>
      </p:sp>
    </p:spTree>
    <p:extLst>
      <p:ext uri="{BB962C8B-B14F-4D97-AF65-F5344CB8AC3E}">
        <p14:creationId xmlns:p14="http://schemas.microsoft.com/office/powerpoint/2010/main" val="2314491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74</a:t>
            </a:fld>
            <a:endParaRPr lang="en-US"/>
          </a:p>
        </p:txBody>
      </p:sp>
    </p:spTree>
    <p:extLst>
      <p:ext uri="{BB962C8B-B14F-4D97-AF65-F5344CB8AC3E}">
        <p14:creationId xmlns:p14="http://schemas.microsoft.com/office/powerpoint/2010/main" val="15908633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75</a:t>
            </a:fld>
            <a:endParaRPr lang="en-US"/>
          </a:p>
        </p:txBody>
      </p:sp>
    </p:spTree>
    <p:extLst>
      <p:ext uri="{BB962C8B-B14F-4D97-AF65-F5344CB8AC3E}">
        <p14:creationId xmlns:p14="http://schemas.microsoft.com/office/powerpoint/2010/main" val="28017390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76</a:t>
            </a:fld>
            <a:endParaRPr lang="en-US"/>
          </a:p>
        </p:txBody>
      </p:sp>
    </p:spTree>
    <p:extLst>
      <p:ext uri="{BB962C8B-B14F-4D97-AF65-F5344CB8AC3E}">
        <p14:creationId xmlns:p14="http://schemas.microsoft.com/office/powerpoint/2010/main" val="22028292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77</a:t>
            </a:fld>
            <a:endParaRPr lang="en-US"/>
          </a:p>
        </p:txBody>
      </p:sp>
    </p:spTree>
    <p:extLst>
      <p:ext uri="{BB962C8B-B14F-4D97-AF65-F5344CB8AC3E}">
        <p14:creationId xmlns:p14="http://schemas.microsoft.com/office/powerpoint/2010/main" val="42629045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78</a:t>
            </a:fld>
            <a:endParaRPr lang="en-US"/>
          </a:p>
        </p:txBody>
      </p:sp>
    </p:spTree>
    <p:extLst>
      <p:ext uri="{BB962C8B-B14F-4D97-AF65-F5344CB8AC3E}">
        <p14:creationId xmlns:p14="http://schemas.microsoft.com/office/powerpoint/2010/main" val="6681236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79</a:t>
            </a:fld>
            <a:endParaRPr lang="en-US"/>
          </a:p>
        </p:txBody>
      </p:sp>
    </p:spTree>
    <p:extLst>
      <p:ext uri="{BB962C8B-B14F-4D97-AF65-F5344CB8AC3E}">
        <p14:creationId xmlns:p14="http://schemas.microsoft.com/office/powerpoint/2010/main" val="13289583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80</a:t>
            </a:fld>
            <a:endParaRPr lang="en-US"/>
          </a:p>
        </p:txBody>
      </p:sp>
    </p:spTree>
    <p:extLst>
      <p:ext uri="{BB962C8B-B14F-4D97-AF65-F5344CB8AC3E}">
        <p14:creationId xmlns:p14="http://schemas.microsoft.com/office/powerpoint/2010/main" val="37794350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81</a:t>
            </a:fld>
            <a:endParaRPr lang="en-IN"/>
          </a:p>
        </p:txBody>
      </p:sp>
    </p:spTree>
    <p:extLst>
      <p:ext uri="{BB962C8B-B14F-4D97-AF65-F5344CB8AC3E}">
        <p14:creationId xmlns:p14="http://schemas.microsoft.com/office/powerpoint/2010/main" val="3746371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74151"/>
                </a:solidFill>
                <a:effectLst/>
                <a:latin typeface="Söhne"/>
              </a:rPr>
              <a:t>This slide underscores the pivotal role of Intellectual Property, particularly patents, in determining a nation's innovation index. It explains how global ranking organizations, such as </a:t>
            </a:r>
            <a:r>
              <a:rPr lang="en-GB" b="0" i="0" dirty="0" err="1">
                <a:solidFill>
                  <a:srgbClr val="374151"/>
                </a:solidFill>
                <a:effectLst/>
                <a:latin typeface="Söhne"/>
              </a:rPr>
              <a:t>Scimago</a:t>
            </a:r>
            <a:r>
              <a:rPr lang="en-GB" b="0" i="0" dirty="0">
                <a:solidFill>
                  <a:srgbClr val="374151"/>
                </a:solidFill>
                <a:effectLst/>
                <a:latin typeface="Söhne"/>
              </a:rPr>
              <a:t>, use IP as a parameter to evaluate a country's Science, Technology, and Innovation (STI) ecosystem. The example from the </a:t>
            </a:r>
            <a:r>
              <a:rPr lang="en-GB" b="0" i="0" dirty="0" err="1">
                <a:solidFill>
                  <a:srgbClr val="374151"/>
                </a:solidFill>
                <a:effectLst/>
                <a:latin typeface="Söhne"/>
              </a:rPr>
              <a:t>Scimago</a:t>
            </a:r>
            <a:r>
              <a:rPr lang="en-GB" b="0" i="0" dirty="0">
                <a:solidFill>
                  <a:srgbClr val="374151"/>
                </a:solidFill>
                <a:effectLst/>
                <a:latin typeface="Söhne"/>
              </a:rPr>
              <a:t> 2020 report illustrates India's standing in 'Research Publications' and 'Intellectual Property Rights.' The note suggests that improving global rankings involves raising awareness and establishing infrastructure for Intellectual Property in higher education institutions.</a:t>
            </a:r>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9</a:t>
            </a:fld>
            <a:endParaRPr lang="en-IN"/>
          </a:p>
        </p:txBody>
      </p:sp>
    </p:spTree>
    <p:extLst>
      <p:ext uri="{BB962C8B-B14F-4D97-AF65-F5344CB8AC3E}">
        <p14:creationId xmlns:p14="http://schemas.microsoft.com/office/powerpoint/2010/main" val="1022233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1" dirty="0">
                <a:solidFill>
                  <a:srgbClr val="374151"/>
                </a:solidFill>
                <a:effectLst/>
                <a:latin typeface="Söhne"/>
              </a:rPr>
              <a:t>This slide traces the historical evolution of Intellectual Property, starting from ancient Greece to the establishment of early IP governance in medieval Europe. It highlights key milestones, including legislation in Britain and the global adoption of IP laws in the 18th and 19th centuries.</a:t>
            </a:r>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10</a:t>
            </a:fld>
            <a:endParaRPr lang="en-IN"/>
          </a:p>
        </p:txBody>
      </p:sp>
    </p:spTree>
    <p:extLst>
      <p:ext uri="{BB962C8B-B14F-4D97-AF65-F5344CB8AC3E}">
        <p14:creationId xmlns:p14="http://schemas.microsoft.com/office/powerpoint/2010/main" val="1055285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40</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Trade secrets are protected by keeping the information confidential, while patents provide exclusive rights to the inventor for a limited period</a:t>
            </a: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41</a:t>
            </a:fld>
            <a:endParaRPr lang="en-US"/>
          </a:p>
        </p:txBody>
      </p:sp>
    </p:spTree>
    <p:extLst>
      <p:ext uri="{BB962C8B-B14F-4D97-AF65-F5344CB8AC3E}">
        <p14:creationId xmlns:p14="http://schemas.microsoft.com/office/powerpoint/2010/main" val="21126828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Trade secrets are protected by keeping the information confidential, while patents provide exclusive rights to the inventor for a limited period</a:t>
            </a: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42</a:t>
            </a:fld>
            <a:endParaRPr lang="en-US"/>
          </a:p>
        </p:txBody>
      </p:sp>
    </p:spTree>
    <p:extLst>
      <p:ext uri="{BB962C8B-B14F-4D97-AF65-F5344CB8AC3E}">
        <p14:creationId xmlns:p14="http://schemas.microsoft.com/office/powerpoint/2010/main" val="1142885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46666" y="6580396"/>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FA1B5BA6-4F0C-448E-AB2C-2B66F358F226}" type="datetime1">
              <a:rPr lang="en-IN" smtClean="0"/>
              <a:t>11-09-2024</a:t>
            </a:fld>
            <a:endParaRPr lang="en-IN"/>
          </a:p>
        </p:txBody>
      </p:sp>
      <p:sp>
        <p:nvSpPr>
          <p:cNvPr id="5" name="Footer Placeholder 4"/>
          <p:cNvSpPr>
            <a:spLocks noGrp="1"/>
          </p:cNvSpPr>
          <p:nvPr>
            <p:ph type="ftr" sz="quarter" idx="11"/>
          </p:nvPr>
        </p:nvSpPr>
        <p:spPr>
          <a:xfrm>
            <a:off x="4244305" y="6597390"/>
            <a:ext cx="4927403"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endParaRPr lang="en-IN" dirty="0"/>
          </a:p>
        </p:txBody>
      </p:sp>
      <p:sp>
        <p:nvSpPr>
          <p:cNvPr id="6" name="Slide Number Placeholder 5"/>
          <p:cNvSpPr>
            <a:spLocks noGrp="1"/>
          </p:cNvSpPr>
          <p:nvPr>
            <p:ph type="sldNum" sz="quarter" idx="12"/>
          </p:nvPr>
        </p:nvSpPr>
        <p:spPr>
          <a:xfrm>
            <a:off x="11073384" y="6580396"/>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37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p>
            <a:fld id="{0C2CBDC1-331D-41FB-9093-9F9240F20531}" type="datetime1">
              <a:rPr lang="en-IN" smtClean="0"/>
              <a:t>11-09-2024</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p>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309511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p>
            <a:fld id="{34C4295A-CD0C-41C2-9EB3-C6B441E391D7}" type="datetime1">
              <a:rPr lang="en-IN" smtClean="0"/>
              <a:t>11-09-2024</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p>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294465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lvl1pPr>
              <a:defRPr>
                <a:solidFill>
                  <a:schemeClr val="accent1"/>
                </a:solidFill>
              </a:defRPr>
            </a:lvl1pPr>
          </a:lstStyle>
          <a:p>
            <a:fld id="{0E56D05F-9E65-46C9-A6D1-6DB150C8C982}" type="datetime1">
              <a:rPr lang="en-IN" smtClean="0"/>
              <a:t>11-09-2024</a:t>
            </a:fld>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lvl1pPr>
              <a:defRPr>
                <a:solidFill>
                  <a:schemeClr val="accent1"/>
                </a:solidFill>
              </a:defRPr>
            </a:lvl1pPr>
          </a:lstStyle>
          <a:p>
            <a:fld id="{5A6ADBAC-012B-45CA-B0E1-1EC0514D76E2}"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Date Placeholder 3">
            <a:extLst>
              <a:ext uri="{FF2B5EF4-FFF2-40B4-BE49-F238E27FC236}">
                <a16:creationId xmlns:a16="http://schemas.microsoft.com/office/drawing/2014/main" id="{52083D8A-43CA-4924-3E15-CBC016F4871D}"/>
              </a:ext>
            </a:extLst>
          </p:cNvPr>
          <p:cNvSpPr txBox="1">
            <a:spLocks/>
          </p:cNvSpPr>
          <p:nvPr userDrawn="1"/>
        </p:nvSpPr>
        <p:spPr>
          <a:xfrm>
            <a:off x="1136375" y="6544696"/>
            <a:ext cx="2329074"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9B31EDC-237C-484D-B26C-152AEBE37032}" type="datetime1">
              <a:rPr lang="en-IN" smtClean="0"/>
              <a:pPr/>
              <a:t>11-09-2024</a:t>
            </a:fld>
            <a:endParaRPr lang="en-IN"/>
          </a:p>
        </p:txBody>
      </p:sp>
      <p:sp>
        <p:nvSpPr>
          <p:cNvPr id="11" name="Slide Number Placeholder 5">
            <a:extLst>
              <a:ext uri="{FF2B5EF4-FFF2-40B4-BE49-F238E27FC236}">
                <a16:creationId xmlns:a16="http://schemas.microsoft.com/office/drawing/2014/main" id="{085EC5B8-C736-2EA2-8823-827D4713A364}"/>
              </a:ext>
            </a:extLst>
          </p:cNvPr>
          <p:cNvSpPr txBox="1">
            <a:spLocks/>
          </p:cNvSpPr>
          <p:nvPr userDrawn="1"/>
        </p:nvSpPr>
        <p:spPr>
          <a:xfrm>
            <a:off x="9824924" y="6535693"/>
            <a:ext cx="1706217"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A6ADBAC-012B-45CA-B0E1-1EC0514D76E2}" type="slidenum">
              <a:rPr lang="en-IN" smtClean="0"/>
              <a:pPr/>
              <a:t>‹#›</a:t>
            </a:fld>
            <a:endParaRPr lang="en-IN" dirty="0"/>
          </a:p>
        </p:txBody>
      </p:sp>
      <p:sp>
        <p:nvSpPr>
          <p:cNvPr id="12" name="Footer Placeholder 4">
            <a:extLst>
              <a:ext uri="{FF2B5EF4-FFF2-40B4-BE49-F238E27FC236}">
                <a16:creationId xmlns:a16="http://schemas.microsoft.com/office/drawing/2014/main" id="{57F19DFE-784C-AC29-7166-58A4472CF3E4}"/>
              </a:ext>
            </a:extLst>
          </p:cNvPr>
          <p:cNvSpPr>
            <a:spLocks noGrp="1"/>
          </p:cNvSpPr>
          <p:nvPr>
            <p:ph type="ftr" sz="quarter" idx="11"/>
          </p:nvPr>
        </p:nvSpPr>
        <p:spPr>
          <a:xfrm>
            <a:off x="4601343" y="6606899"/>
            <a:ext cx="4717774" cy="365125"/>
          </a:xfrm>
          <a:prstGeom prst="rect">
            <a:avLst/>
          </a:prstGeom>
        </p:spPr>
        <p:txBody>
          <a:bodyPr/>
          <a:lstStyle/>
          <a:p>
            <a:endParaRPr lang="en-IN" dirty="0"/>
          </a:p>
        </p:txBody>
      </p:sp>
    </p:spTree>
    <p:extLst>
      <p:ext uri="{BB962C8B-B14F-4D97-AF65-F5344CB8AC3E}">
        <p14:creationId xmlns:p14="http://schemas.microsoft.com/office/powerpoint/2010/main" val="4283836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80999" y="6610553"/>
            <a:ext cx="2329074" cy="365125"/>
          </a:xfrm>
          <a:prstGeom prst="rect">
            <a:avLst/>
          </a:prstGeom>
        </p:spPr>
        <p:txBody>
          <a:bodyPr/>
          <a:lstStyle/>
          <a:p>
            <a:fld id="{54FB3EAE-BE45-4D6A-96BE-FE1B76BB79E7}" type="datetime1">
              <a:rPr lang="en-IN" smtClean="0"/>
              <a:t>11-09-2024</a:t>
            </a:fld>
            <a:endParaRPr lang="en-IN"/>
          </a:p>
        </p:txBody>
      </p:sp>
      <p:sp>
        <p:nvSpPr>
          <p:cNvPr id="5" name="Footer Placeholder 4"/>
          <p:cNvSpPr>
            <a:spLocks noGrp="1"/>
          </p:cNvSpPr>
          <p:nvPr>
            <p:ph type="ftr" sz="quarter" idx="11"/>
          </p:nvPr>
        </p:nvSpPr>
        <p:spPr>
          <a:xfrm>
            <a:off x="4601343" y="6606899"/>
            <a:ext cx="4717774" cy="365125"/>
          </a:xfrm>
          <a:prstGeom prst="rect">
            <a:avLst/>
          </a:prstGeom>
        </p:spPr>
        <p:txBody>
          <a:bodyPr/>
          <a:lstStyle/>
          <a:p>
            <a:endParaRPr lang="en-IN" dirty="0"/>
          </a:p>
        </p:txBody>
      </p:sp>
      <p:sp>
        <p:nvSpPr>
          <p:cNvPr id="6" name="Slide Number Placeholder 5"/>
          <p:cNvSpPr>
            <a:spLocks noGrp="1"/>
          </p:cNvSpPr>
          <p:nvPr>
            <p:ph type="sldNum" sz="quarter" idx="12"/>
          </p:nvPr>
        </p:nvSpPr>
        <p:spPr>
          <a:xfrm>
            <a:off x="11338891" y="6593043"/>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895086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1136375" y="6544696"/>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B084ABB4-60AA-4D81-8F3E-BFFE06701091}" type="datetime1">
              <a:rPr lang="en-IN" smtClean="0"/>
              <a:t>11-09-2024</a:t>
            </a:fld>
            <a:endParaRPr lang="en-IN"/>
          </a:p>
        </p:txBody>
      </p:sp>
      <p:sp>
        <p:nvSpPr>
          <p:cNvPr id="6" name="Footer Placeholder 5"/>
          <p:cNvSpPr>
            <a:spLocks noGrp="1"/>
          </p:cNvSpPr>
          <p:nvPr>
            <p:ph type="ftr" sz="quarter" idx="11"/>
          </p:nvPr>
        </p:nvSpPr>
        <p:spPr>
          <a:xfrm>
            <a:off x="4008779" y="6556339"/>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endParaRPr lang="en-IN" dirty="0"/>
          </a:p>
        </p:txBody>
      </p:sp>
      <p:sp>
        <p:nvSpPr>
          <p:cNvPr id="7" name="Slide Number Placeholder 6"/>
          <p:cNvSpPr>
            <a:spLocks noGrp="1"/>
          </p:cNvSpPr>
          <p:nvPr>
            <p:ph type="sldNum" sz="quarter" idx="12"/>
          </p:nvPr>
        </p:nvSpPr>
        <p:spPr>
          <a:xfrm>
            <a:off x="9409288" y="6549548"/>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912976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136375" y="6503131"/>
            <a:ext cx="2329074" cy="365125"/>
          </a:xfrm>
          <a:prstGeom prst="rect">
            <a:avLst/>
          </a:prstGeom>
        </p:spPr>
        <p:txBody>
          <a:bodyPr/>
          <a:lstStyle/>
          <a:p>
            <a:fld id="{DB973369-33C6-405B-894E-B909A1FBEE68}" type="datetime1">
              <a:rPr lang="en-IN" smtClean="0"/>
              <a:t>11-09-2024</a:t>
            </a:fld>
            <a:endParaRPr lang="en-IN"/>
          </a:p>
        </p:txBody>
      </p:sp>
      <p:sp>
        <p:nvSpPr>
          <p:cNvPr id="8" name="Footer Placeholder 7"/>
          <p:cNvSpPr>
            <a:spLocks noGrp="1"/>
          </p:cNvSpPr>
          <p:nvPr>
            <p:ph type="ftr" sz="quarter" idx="11"/>
          </p:nvPr>
        </p:nvSpPr>
        <p:spPr>
          <a:xfrm>
            <a:off x="4008779" y="6514774"/>
            <a:ext cx="4717774" cy="365125"/>
          </a:xfrm>
          <a:prstGeom prst="rect">
            <a:avLst/>
          </a:prstGeom>
        </p:spPr>
        <p:txBody>
          <a:bodyPr/>
          <a:lstStyle/>
          <a:p>
            <a:endParaRPr lang="en-IN"/>
          </a:p>
        </p:txBody>
      </p:sp>
      <p:sp>
        <p:nvSpPr>
          <p:cNvPr id="9" name="Slide Number Placeholder 8"/>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2389391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136375" y="6503131"/>
            <a:ext cx="2329074" cy="365125"/>
          </a:xfrm>
          <a:prstGeom prst="rect">
            <a:avLst/>
          </a:prstGeom>
        </p:spPr>
        <p:txBody>
          <a:bodyPr/>
          <a:lstStyle/>
          <a:p>
            <a:fld id="{A5D37DED-D7A0-42B2-87BB-6480F1DC5E27}" type="datetime1">
              <a:rPr lang="en-IN" smtClean="0"/>
              <a:t>11-09-2024</a:t>
            </a:fld>
            <a:endParaRPr lang="en-IN"/>
          </a:p>
        </p:txBody>
      </p:sp>
      <p:sp>
        <p:nvSpPr>
          <p:cNvPr id="4" name="Footer Placeholder 3"/>
          <p:cNvSpPr>
            <a:spLocks noGrp="1"/>
          </p:cNvSpPr>
          <p:nvPr>
            <p:ph type="ftr" sz="quarter" idx="11"/>
          </p:nvPr>
        </p:nvSpPr>
        <p:spPr>
          <a:xfrm>
            <a:off x="4008779" y="6514774"/>
            <a:ext cx="4717774" cy="365125"/>
          </a:xfrm>
          <a:prstGeom prst="rect">
            <a:avLst/>
          </a:prstGeom>
        </p:spPr>
        <p:txBody>
          <a:bodyPr/>
          <a:lstStyle/>
          <a:p>
            <a:endParaRPr lang="en-IN"/>
          </a:p>
        </p:txBody>
      </p:sp>
      <p:sp>
        <p:nvSpPr>
          <p:cNvPr id="5" name="Slide Number Placeholder 4"/>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1316442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136375" y="6503131"/>
            <a:ext cx="2329074" cy="365125"/>
          </a:xfrm>
          <a:prstGeom prst="rect">
            <a:avLst/>
          </a:prstGeom>
        </p:spPr>
        <p:txBody>
          <a:bodyPr/>
          <a:lstStyle/>
          <a:p>
            <a:fld id="{925C4C2C-31AD-4573-87A9-C3BCA4483705}" type="datetime1">
              <a:rPr lang="en-IN" smtClean="0"/>
              <a:t>11-09-2024</a:t>
            </a:fld>
            <a:endParaRPr lang="en-IN"/>
          </a:p>
        </p:txBody>
      </p:sp>
      <p:sp>
        <p:nvSpPr>
          <p:cNvPr id="3" name="Footer Placeholder 2"/>
          <p:cNvSpPr>
            <a:spLocks noGrp="1"/>
          </p:cNvSpPr>
          <p:nvPr>
            <p:ph type="ftr" sz="quarter" idx="11"/>
          </p:nvPr>
        </p:nvSpPr>
        <p:spPr>
          <a:xfrm>
            <a:off x="4008779" y="6514774"/>
            <a:ext cx="4717774" cy="365125"/>
          </a:xfrm>
          <a:prstGeom prst="rect">
            <a:avLst/>
          </a:prstGeom>
        </p:spPr>
        <p:txBody>
          <a:bodyPr/>
          <a:lstStyle/>
          <a:p>
            <a:endParaRPr lang="en-IN"/>
          </a:p>
        </p:txBody>
      </p:sp>
      <p:sp>
        <p:nvSpPr>
          <p:cNvPr id="4" name="Slide Number Placeholder 3"/>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613681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1136375" y="6503131"/>
            <a:ext cx="2329074" cy="365125"/>
          </a:xfrm>
          <a:prstGeom prst="rect">
            <a:avLst/>
          </a:prstGeom>
        </p:spPr>
        <p:txBody>
          <a:bodyPr/>
          <a:lstStyle/>
          <a:p>
            <a:fld id="{8F29539F-CE37-4D4F-951C-C55B7A1685E6}" type="datetime1">
              <a:rPr lang="en-IN" smtClean="0"/>
              <a:t>11-09-2024</a:t>
            </a:fld>
            <a:endParaRPr lang="en-IN"/>
          </a:p>
        </p:txBody>
      </p:sp>
      <p:sp>
        <p:nvSpPr>
          <p:cNvPr id="6" name="Footer Placeholder 5"/>
          <p:cNvSpPr>
            <a:spLocks noGrp="1"/>
          </p:cNvSpPr>
          <p:nvPr>
            <p:ph type="ftr" sz="quarter" idx="11"/>
          </p:nvPr>
        </p:nvSpPr>
        <p:spPr>
          <a:xfrm>
            <a:off x="4008779" y="6514774"/>
            <a:ext cx="4717774" cy="365125"/>
          </a:xfrm>
          <a:prstGeom prst="rect">
            <a:avLst/>
          </a:prstGeom>
        </p:spPr>
        <p:txBody>
          <a:bodyPr/>
          <a:lstStyle/>
          <a:p>
            <a:endParaRPr lang="en-IN"/>
          </a:p>
        </p:txBody>
      </p:sp>
      <p:sp>
        <p:nvSpPr>
          <p:cNvPr id="7" name="Slide Number Placeholder 6"/>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118056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263858" y="6594249"/>
            <a:ext cx="2329074" cy="365125"/>
          </a:xfrm>
          <a:prstGeom prst="rect">
            <a:avLst/>
          </a:prstGeom>
        </p:spPr>
        <p:txBody>
          <a:bodyPr/>
          <a:lstStyle/>
          <a:p>
            <a:fld id="{280BCB04-664D-4BB4-BED4-0C976FFF6309}" type="datetime1">
              <a:rPr lang="en-IN" smtClean="0"/>
              <a:t>11-09-2024</a:t>
            </a:fld>
            <a:endParaRPr lang="en-IN"/>
          </a:p>
        </p:txBody>
      </p:sp>
      <p:sp>
        <p:nvSpPr>
          <p:cNvPr id="6" name="Footer Placeholder 5"/>
          <p:cNvSpPr>
            <a:spLocks noGrp="1"/>
          </p:cNvSpPr>
          <p:nvPr>
            <p:ph type="ftr" sz="quarter" idx="11"/>
          </p:nvPr>
        </p:nvSpPr>
        <p:spPr>
          <a:xfrm>
            <a:off x="4064199" y="6570194"/>
            <a:ext cx="4717774" cy="365125"/>
          </a:xfrm>
          <a:prstGeom prst="rect">
            <a:avLst/>
          </a:prstGeom>
        </p:spPr>
        <p:txBody>
          <a:bodyPr/>
          <a:lstStyle/>
          <a:p>
            <a:endParaRPr lang="en-IN"/>
          </a:p>
        </p:txBody>
      </p:sp>
      <p:sp>
        <p:nvSpPr>
          <p:cNvPr id="7" name="Slide Number Placeholder 6"/>
          <p:cNvSpPr>
            <a:spLocks noGrp="1"/>
          </p:cNvSpPr>
          <p:nvPr>
            <p:ph type="sldNum" sz="quarter" idx="12"/>
          </p:nvPr>
        </p:nvSpPr>
        <p:spPr>
          <a:xfrm>
            <a:off x="11432072" y="6591113"/>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2732110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7128256-7D3D-B83A-8AD8-E0B484DC4563}"/>
              </a:ext>
            </a:extLst>
          </p:cNvPr>
          <p:cNvPicPr>
            <a:picLocks noChangeAspect="1"/>
          </p:cNvPicPr>
          <p:nvPr userDrawn="1"/>
        </p:nvPicPr>
        <p:blipFill>
          <a:blip r:embed="rId13"/>
          <a:stretch>
            <a:fillRect/>
          </a:stretch>
        </p:blipFill>
        <p:spPr>
          <a:xfrm>
            <a:off x="1" y="6427610"/>
            <a:ext cx="12191999" cy="442740"/>
          </a:xfrm>
          <a:prstGeom prst="rect">
            <a:avLst/>
          </a:prstGeom>
        </p:spPr>
      </p:pic>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id="{3C0F2C84-A3FE-9F3E-E2B8-182A02B9E10D}"/>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154549" y="184198"/>
            <a:ext cx="1091371" cy="1091371"/>
          </a:xfrm>
          <a:prstGeom prst="rect">
            <a:avLst/>
          </a:prstGeom>
          <a:ln>
            <a:noFill/>
          </a:ln>
          <a:effectLst>
            <a:softEdge rad="112500"/>
          </a:effectLst>
        </p:spPr>
      </p:pic>
      <p:pic>
        <p:nvPicPr>
          <p:cNvPr id="10" name="Picture 9">
            <a:extLst>
              <a:ext uri="{FF2B5EF4-FFF2-40B4-BE49-F238E27FC236}">
                <a16:creationId xmlns:a16="http://schemas.microsoft.com/office/drawing/2014/main" id="{6139BFB6-387B-4013-D48B-7DF4ACC76207}"/>
              </a:ext>
            </a:extLst>
          </p:cNvPr>
          <p:cNvPicPr>
            <a:picLocks noChangeAspect="1"/>
          </p:cNvPicPr>
          <p:nvPr userDrawn="1"/>
        </p:nvPicPr>
        <p:blipFill>
          <a:blip r:embed="rId15"/>
          <a:stretch>
            <a:fillRect/>
          </a:stretch>
        </p:blipFill>
        <p:spPr>
          <a:xfrm>
            <a:off x="387662" y="353517"/>
            <a:ext cx="2418649" cy="738627"/>
          </a:xfrm>
          <a:prstGeom prst="rect">
            <a:avLst/>
          </a:prstGeom>
        </p:spPr>
      </p:pic>
      <p:pic>
        <p:nvPicPr>
          <p:cNvPr id="11" name="Picture 10">
            <a:extLst>
              <a:ext uri="{FF2B5EF4-FFF2-40B4-BE49-F238E27FC236}">
                <a16:creationId xmlns:a16="http://schemas.microsoft.com/office/drawing/2014/main" id="{362A5684-C1B3-0D5D-1E47-AFFAFBD33A63}"/>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212526" y="335139"/>
            <a:ext cx="836474" cy="853721"/>
          </a:xfrm>
          <a:prstGeom prst="rect">
            <a:avLst/>
          </a:prstGeom>
        </p:spPr>
      </p:pic>
      <p:pic>
        <p:nvPicPr>
          <p:cNvPr id="13" name="Picture 12">
            <a:extLst>
              <a:ext uri="{FF2B5EF4-FFF2-40B4-BE49-F238E27FC236}">
                <a16:creationId xmlns:a16="http://schemas.microsoft.com/office/drawing/2014/main" id="{EA916C27-99DD-2C46-5931-79B93DEF3F0F}"/>
              </a:ext>
            </a:extLst>
          </p:cNvPr>
          <p:cNvPicPr>
            <a:picLocks noChangeAspect="1"/>
          </p:cNvPicPr>
          <p:nvPr userDrawn="1"/>
        </p:nvPicPr>
        <p:blipFill>
          <a:blip r:embed="rId17"/>
          <a:stretch>
            <a:fillRect/>
          </a:stretch>
        </p:blipFill>
        <p:spPr>
          <a:xfrm>
            <a:off x="0" y="-22860"/>
            <a:ext cx="12191999" cy="284937"/>
          </a:xfrm>
          <a:prstGeom prst="rect">
            <a:avLst/>
          </a:prstGeom>
          <a:ln>
            <a:noFill/>
          </a:ln>
        </p:spPr>
      </p:pic>
      <p:sp>
        <p:nvSpPr>
          <p:cNvPr id="14" name="Date Placeholder 3">
            <a:extLst>
              <a:ext uri="{FF2B5EF4-FFF2-40B4-BE49-F238E27FC236}">
                <a16:creationId xmlns:a16="http://schemas.microsoft.com/office/drawing/2014/main" id="{909577DF-6E2F-FDC6-C501-6672B9CA969A}"/>
              </a:ext>
            </a:extLst>
          </p:cNvPr>
          <p:cNvSpPr>
            <a:spLocks noGrp="1"/>
          </p:cNvSpPr>
          <p:nvPr>
            <p:ph type="dt" sz="half" idx="2"/>
          </p:nvPr>
        </p:nvSpPr>
        <p:spPr>
          <a:xfrm>
            <a:off x="568334" y="6586261"/>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77AD6050-29F0-443D-A592-E24E2AB73741}" type="datetime1">
              <a:rPr lang="en-IN" smtClean="0"/>
              <a:t>11-09-2024</a:t>
            </a:fld>
            <a:endParaRPr lang="en-IN"/>
          </a:p>
        </p:txBody>
      </p:sp>
      <p:sp>
        <p:nvSpPr>
          <p:cNvPr id="15" name="Footer Placeholder 4">
            <a:extLst>
              <a:ext uri="{FF2B5EF4-FFF2-40B4-BE49-F238E27FC236}">
                <a16:creationId xmlns:a16="http://schemas.microsoft.com/office/drawing/2014/main" id="{B13F8DC0-1831-AE24-E334-7CC3F888E482}"/>
              </a:ext>
            </a:extLst>
          </p:cNvPr>
          <p:cNvSpPr>
            <a:spLocks noGrp="1"/>
          </p:cNvSpPr>
          <p:nvPr>
            <p:ph type="ftr" sz="quarter" idx="3"/>
          </p:nvPr>
        </p:nvSpPr>
        <p:spPr>
          <a:xfrm>
            <a:off x="4008779" y="6570194"/>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endParaRPr lang="en-IN" dirty="0"/>
          </a:p>
        </p:txBody>
      </p:sp>
      <p:sp>
        <p:nvSpPr>
          <p:cNvPr id="16" name="Slide Number Placeholder 5">
            <a:extLst>
              <a:ext uri="{FF2B5EF4-FFF2-40B4-BE49-F238E27FC236}">
                <a16:creationId xmlns:a16="http://schemas.microsoft.com/office/drawing/2014/main" id="{CC7575BD-E157-6E99-DE49-DE9D278A0546}"/>
              </a:ext>
            </a:extLst>
          </p:cNvPr>
          <p:cNvSpPr>
            <a:spLocks noGrp="1"/>
          </p:cNvSpPr>
          <p:nvPr>
            <p:ph type="sldNum" sz="quarter" idx="4"/>
          </p:nvPr>
        </p:nvSpPr>
        <p:spPr>
          <a:xfrm>
            <a:off x="11054116" y="6586261"/>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475661864"/>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hyperlink" Target="https://en.wikipedia.org/wiki/Industrial_design"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hyperlink" Target="https://atmemys-my.sharepoint.com/:b:/g/personal/keerthikumbara_ec_atme_edu_in/EXrKuzoMgFtPh-IYdtRok1UBvwDnZ8-n2v_OIJ8VMqktMw?e=82c6II" TargetMode="Externa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hyperlink" Target="https://en.wikipedia.org/wiki/Industrial_property" TargetMode="External"/><Relationship Id="rId13" Type="http://schemas.openxmlformats.org/officeDocument/2006/relationships/hyperlink" Target="https://en.wikipedia.org/wiki/Hungary" TargetMode="External"/><Relationship Id="rId3" Type="http://schemas.openxmlformats.org/officeDocument/2006/relationships/hyperlink" Target="https://en.wikipedia.org/wiki/World_Trade_Organization" TargetMode="External"/><Relationship Id="rId7" Type="http://schemas.openxmlformats.org/officeDocument/2006/relationships/hyperlink" Target="https://en.wikipedia.org/wiki/Treaty" TargetMode="External"/><Relationship Id="rId12" Type="http://schemas.openxmlformats.org/officeDocument/2006/relationships/hyperlink" Target="https://en.wikipedia.org/wiki/Budapest" TargetMode="External"/><Relationship Id="rId2" Type="http://schemas.openxmlformats.org/officeDocument/2006/relationships/hyperlink" Target="https://en.wikipedia.org/wiki/International_agreement" TargetMode="External"/><Relationship Id="rId1" Type="http://schemas.openxmlformats.org/officeDocument/2006/relationships/slideLayout" Target="../slideLayouts/slideLayout3.xml"/><Relationship Id="rId6" Type="http://schemas.openxmlformats.org/officeDocument/2006/relationships/hyperlink" Target="https://en.wikipedia.org/wiki/Intellectual_property" TargetMode="External"/><Relationship Id="rId11" Type="http://schemas.openxmlformats.org/officeDocument/2006/relationships/hyperlink" Target="https://en.wikipedia.org/wiki/Invention" TargetMode="External"/><Relationship Id="rId5" Type="http://schemas.openxmlformats.org/officeDocument/2006/relationships/hyperlink" Target="https://en.wikipedia.org/wiki/France" TargetMode="External"/><Relationship Id="rId15" Type="http://schemas.openxmlformats.org/officeDocument/2006/relationships/hyperlink" Target="https://en.wikipedia.org/wiki/World_Intellectual_Property_Organization" TargetMode="External"/><Relationship Id="rId10" Type="http://schemas.openxmlformats.org/officeDocument/2006/relationships/hyperlink" Target="https://en.wikipedia.org/wiki/Patent_application" TargetMode="External"/><Relationship Id="rId4" Type="http://schemas.openxmlformats.org/officeDocument/2006/relationships/hyperlink" Target="https://en.wikipedia.org/wiki/Paris" TargetMode="External"/><Relationship Id="rId9" Type="http://schemas.openxmlformats.org/officeDocument/2006/relationships/hyperlink" Target="https://en.wikipedia.org/wiki/Patent_law" TargetMode="External"/><Relationship Id="rId14" Type="http://schemas.openxmlformats.org/officeDocument/2006/relationships/hyperlink" Target="https://en.wikipedia.org/wiki/Budapest_Treaty#cite_note-5"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5" Type="http://schemas.openxmlformats.org/officeDocument/2006/relationships/hyperlink" Target="http://www.ipindia.nic.in/history-of-indian-patent-system.htm" TargetMode="Externa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hyperlink" Target="https://ipindia.gov.in/writereaddata/Portal/IPORule/1_10_1_patents-amendments-rules-2005.pdf"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62.xml.rels><?xml version="1.0" encoding="UTF-8" standalone="yes"?>
<Relationships xmlns="http://schemas.openxmlformats.org/package/2006/relationships"><Relationship Id="rId3" Type="http://schemas.openxmlformats.org/officeDocument/2006/relationships/hyperlink" Target="https://www.ipindia.gov.in/journal-patents.htm"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3.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0.pn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E4F51-5152-23B7-B35E-3965E84528D6}"/>
              </a:ext>
            </a:extLst>
          </p:cNvPr>
          <p:cNvSpPr>
            <a:spLocks noGrp="1"/>
          </p:cNvSpPr>
          <p:nvPr>
            <p:ph type="title"/>
          </p:nvPr>
        </p:nvSpPr>
        <p:spPr>
          <a:xfrm>
            <a:off x="1112520" y="1855695"/>
            <a:ext cx="9966960" cy="1936376"/>
          </a:xfrm>
        </p:spPr>
        <p:txBody>
          <a:bodyPr/>
          <a:lstStyle/>
          <a:p>
            <a:br>
              <a:rPr lang="en-US" sz="4400" dirty="0">
                <a:solidFill>
                  <a:srgbClr val="7030A0"/>
                </a:solidFill>
                <a:latin typeface="Times New Roman" panose="02020603050405020304" pitchFamily="18" charset="0"/>
                <a:cs typeface="Times New Roman" panose="02020603050405020304" pitchFamily="18" charset="0"/>
              </a:rPr>
            </a:br>
            <a:endParaRPr lang="en-IN" sz="4400" dirty="0">
              <a:solidFill>
                <a:srgbClr val="7030A0"/>
              </a:solidFill>
              <a:latin typeface="Times New Roman" panose="02020603050405020304" pitchFamily="18" charset="0"/>
              <a:cs typeface="Times New Roman" panose="02020603050405020304" pitchFamily="18" charset="0"/>
            </a:endParaRPr>
          </a:p>
        </p:txBody>
      </p:sp>
      <p:sp>
        <p:nvSpPr>
          <p:cNvPr id="3" name="Text Placeholder 2">
            <a:extLst>
              <a:ext uri="{FF2B5EF4-FFF2-40B4-BE49-F238E27FC236}">
                <a16:creationId xmlns:a16="http://schemas.microsoft.com/office/drawing/2014/main" id="{FB1BA0F2-C553-F68D-6A7E-E18355E83BE7}"/>
              </a:ext>
            </a:extLst>
          </p:cNvPr>
          <p:cNvSpPr>
            <a:spLocks noGrp="1"/>
          </p:cNvSpPr>
          <p:nvPr>
            <p:ph type="body" idx="1"/>
          </p:nvPr>
        </p:nvSpPr>
        <p:spPr>
          <a:xfrm>
            <a:off x="1548562" y="4154520"/>
            <a:ext cx="9088061" cy="2200560"/>
          </a:xfrm>
        </p:spPr>
        <p:txBody>
          <a:bodyPr>
            <a:normAutofit fontScale="85000" lnSpcReduction="10000"/>
          </a:bodyPr>
          <a:lstStyle/>
          <a:p>
            <a:pPr algn="just"/>
            <a:r>
              <a:rPr lang="en-GB" sz="2400" dirty="0">
                <a:solidFill>
                  <a:srgbClr val="002060"/>
                </a:solidFill>
                <a:latin typeface="Times New Roman" panose="02020603050405020304" pitchFamily="18" charset="0"/>
                <a:cs typeface="Times New Roman" panose="02020603050405020304" pitchFamily="18" charset="0"/>
              </a:rPr>
              <a:t>Course Code: </a:t>
            </a:r>
            <a:r>
              <a:rPr lang="en-GB" sz="2400" b="1" dirty="0">
                <a:solidFill>
                  <a:srgbClr val="002060"/>
                </a:solidFill>
                <a:latin typeface="Times New Roman" panose="02020603050405020304" pitchFamily="18" charset="0"/>
                <a:cs typeface="Times New Roman" panose="02020603050405020304" pitchFamily="18" charset="0"/>
              </a:rPr>
              <a:t>BRMK557 </a:t>
            </a:r>
            <a:r>
              <a:rPr lang="en-GB" sz="2400" dirty="0">
                <a:solidFill>
                  <a:srgbClr val="002060"/>
                </a:solidFill>
                <a:latin typeface="Times New Roman" panose="02020603050405020304" pitchFamily="18" charset="0"/>
                <a:cs typeface="Times New Roman" panose="02020603050405020304" pitchFamily="18" charset="0"/>
              </a:rPr>
              <a:t>                                                                CIE Marks :50 </a:t>
            </a:r>
          </a:p>
          <a:p>
            <a:pPr algn="just"/>
            <a:r>
              <a:rPr lang="en-GB" sz="2400" dirty="0">
                <a:solidFill>
                  <a:srgbClr val="002060"/>
                </a:solidFill>
                <a:latin typeface="Times New Roman" panose="02020603050405020304" pitchFamily="18" charset="0"/>
                <a:cs typeface="Times New Roman" panose="02020603050405020304" pitchFamily="18" charset="0"/>
              </a:rPr>
              <a:t>Teaching Hours/Week (L:T:P: S) :2:2:0:0                                        SEE Marks :50 </a:t>
            </a:r>
          </a:p>
          <a:p>
            <a:pPr algn="just"/>
            <a:r>
              <a:rPr lang="en-GB" sz="2400" dirty="0">
                <a:solidFill>
                  <a:srgbClr val="002060"/>
                </a:solidFill>
                <a:latin typeface="Times New Roman" panose="02020603050405020304" pitchFamily="18" charset="0"/>
                <a:cs typeface="Times New Roman" panose="02020603050405020304" pitchFamily="18" charset="0"/>
              </a:rPr>
              <a:t>Total Hours of Pedagogy :25                                                            Total Marks :100 </a:t>
            </a:r>
          </a:p>
          <a:p>
            <a:pPr algn="just"/>
            <a:r>
              <a:rPr lang="en-GB" sz="2400" dirty="0">
                <a:solidFill>
                  <a:srgbClr val="002060"/>
                </a:solidFill>
                <a:latin typeface="Times New Roman" panose="02020603050405020304" pitchFamily="18" charset="0"/>
                <a:cs typeface="Times New Roman" panose="02020603050405020304" pitchFamily="18" charset="0"/>
              </a:rPr>
              <a:t>Credits :02                                                                                         Exam Hours :03 </a:t>
            </a:r>
            <a:endParaRPr lang="en-IN" sz="2400" dirty="0">
              <a:solidFill>
                <a:srgbClr val="00206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AE7A010E-5AF9-848E-5ACB-5D60F094D10E}"/>
              </a:ext>
            </a:extLst>
          </p:cNvPr>
          <p:cNvSpPr txBox="1"/>
          <p:nvPr/>
        </p:nvSpPr>
        <p:spPr>
          <a:xfrm>
            <a:off x="1548562" y="1946720"/>
            <a:ext cx="9088061" cy="1754326"/>
          </a:xfrm>
          <a:prstGeom prst="rect">
            <a:avLst/>
          </a:prstGeom>
          <a:noFill/>
        </p:spPr>
        <p:txBody>
          <a:bodyPr wrap="square" rtlCol="0">
            <a:spAutoFit/>
          </a:bodyPr>
          <a:lstStyle/>
          <a:p>
            <a:pPr algn="ctr"/>
            <a:r>
              <a:rPr lang="en-IN" sz="3600" b="1" dirty="0">
                <a:solidFill>
                  <a:srgbClr val="002060"/>
                </a:solidFill>
                <a:latin typeface="Times New Roman" panose="02020603050405020304" pitchFamily="18" charset="0"/>
                <a:cs typeface="Times New Roman" panose="02020603050405020304" pitchFamily="18" charset="0"/>
              </a:rPr>
              <a:t>Module-3 </a:t>
            </a:r>
          </a:p>
          <a:p>
            <a:pPr algn="ctr"/>
            <a:r>
              <a:rPr lang="en-US" sz="3600" b="1" dirty="0">
                <a:solidFill>
                  <a:srgbClr val="002060"/>
                </a:solidFill>
                <a:latin typeface="Times New Roman" panose="02020603050405020304" pitchFamily="18" charset="0"/>
                <a:cs typeface="Times New Roman" panose="02020603050405020304" pitchFamily="18" charset="0"/>
              </a:rPr>
              <a:t>Introduction To Intellectual Property, Patents &amp; Process of Patenting</a:t>
            </a:r>
            <a:endParaRPr lang="en-IN"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5207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942C2-BEDA-C2AD-2D44-DE2646DFEB7A}"/>
              </a:ext>
            </a:extLst>
          </p:cNvPr>
          <p:cNvSpPr>
            <a:spLocks noGrp="1"/>
          </p:cNvSpPr>
          <p:nvPr>
            <p:ph type="title"/>
          </p:nvPr>
        </p:nvSpPr>
        <p:spPr>
          <a:xfrm>
            <a:off x="1158240" y="358140"/>
            <a:ext cx="9875520" cy="1356360"/>
          </a:xfrm>
        </p:spPr>
        <p:txBody>
          <a:bodyPr>
            <a:normAutofit/>
          </a:bodyPr>
          <a:lstStyle/>
          <a:p>
            <a:pPr algn="ctr"/>
            <a:r>
              <a:rPr lang="en-IN" sz="3600" dirty="0">
                <a:solidFill>
                  <a:srgbClr val="C00000"/>
                </a:solidFill>
              </a:rPr>
              <a:t>3.4. Origin of IP </a:t>
            </a:r>
          </a:p>
        </p:txBody>
      </p:sp>
      <p:sp>
        <p:nvSpPr>
          <p:cNvPr id="3" name="Content Placeholder 2">
            <a:extLst>
              <a:ext uri="{FF2B5EF4-FFF2-40B4-BE49-F238E27FC236}">
                <a16:creationId xmlns:a16="http://schemas.microsoft.com/office/drawing/2014/main" id="{9D531EF2-A58B-3A65-14E0-D4E65E8324F4}"/>
              </a:ext>
            </a:extLst>
          </p:cNvPr>
          <p:cNvSpPr>
            <a:spLocks noGrp="1"/>
          </p:cNvSpPr>
          <p:nvPr>
            <p:ph idx="1"/>
          </p:nvPr>
        </p:nvSpPr>
        <p:spPr>
          <a:xfrm>
            <a:off x="380999" y="1371599"/>
            <a:ext cx="11293929" cy="4996543"/>
          </a:xfrm>
        </p:spPr>
        <p:txBody>
          <a:bodyPr>
            <a:normAutofit fontScale="92500" lnSpcReduction="10000"/>
          </a:bodyPr>
          <a:lstStyle/>
          <a:p>
            <a:pPr algn="just"/>
            <a:r>
              <a:rPr lang="en-GB" sz="2400" b="1" i="0" dirty="0">
                <a:solidFill>
                  <a:srgbClr val="002060"/>
                </a:solidFill>
                <a:effectLst/>
                <a:latin typeface="+mj-lt"/>
              </a:rPr>
              <a:t>Historical Evolution of Intellectual Property</a:t>
            </a:r>
            <a:endParaRPr lang="en-GB" sz="2400" b="0" i="0" dirty="0">
              <a:solidFill>
                <a:srgbClr val="002060"/>
              </a:solidFill>
              <a:effectLst/>
              <a:latin typeface="+mj-lt"/>
            </a:endParaRPr>
          </a:p>
          <a:p>
            <a:pPr algn="just">
              <a:buFont typeface="Arial" panose="020B0604020202020204" pitchFamily="34" charset="0"/>
              <a:buChar char="•"/>
            </a:pPr>
            <a:r>
              <a:rPr lang="en-GB" sz="2400" b="1" i="0" dirty="0">
                <a:solidFill>
                  <a:srgbClr val="002060"/>
                </a:solidFill>
                <a:effectLst/>
                <a:latin typeface="+mj-lt"/>
              </a:rPr>
              <a:t>Early Instances of IP:</a:t>
            </a:r>
            <a:endParaRPr lang="en-GB" sz="2400" b="0" i="0" dirty="0">
              <a:solidFill>
                <a:srgbClr val="002060"/>
              </a:solidFill>
              <a:effectLst/>
              <a:latin typeface="+mj-lt"/>
            </a:endParaRPr>
          </a:p>
          <a:p>
            <a:pPr marL="742950" lvl="1" indent="-285750" algn="just">
              <a:buFont typeface="Arial" panose="020B0604020202020204" pitchFamily="34" charset="0"/>
              <a:buChar char="•"/>
            </a:pPr>
            <a:r>
              <a:rPr lang="en-GB" b="0" i="0" dirty="0">
                <a:solidFill>
                  <a:srgbClr val="002060"/>
                </a:solidFill>
                <a:effectLst/>
                <a:latin typeface="+mj-lt"/>
              </a:rPr>
              <a:t>Originating around 500 BCE in Sybaris, Greece, a rudimentary form of IP was practiced. Natives were granted a year's protection for creating "any new improvement in luxury."</a:t>
            </a:r>
          </a:p>
          <a:p>
            <a:pPr algn="just">
              <a:buFont typeface="Arial" panose="020B0604020202020204" pitchFamily="34" charset="0"/>
              <a:buChar char="•"/>
            </a:pPr>
            <a:r>
              <a:rPr lang="en-GB" sz="2400" b="1" i="0" dirty="0">
                <a:solidFill>
                  <a:srgbClr val="002060"/>
                </a:solidFill>
                <a:effectLst/>
                <a:latin typeface="+mj-lt"/>
              </a:rPr>
              <a:t>Medieval Europe's IP Governance:</a:t>
            </a:r>
            <a:endParaRPr lang="en-GB" sz="2400" b="0" i="0" dirty="0">
              <a:solidFill>
                <a:srgbClr val="002060"/>
              </a:solidFill>
              <a:effectLst/>
              <a:latin typeface="+mj-lt"/>
            </a:endParaRPr>
          </a:p>
          <a:p>
            <a:pPr marL="742950" lvl="1" indent="-285750" algn="just">
              <a:buFont typeface="Arial" panose="020B0604020202020204" pitchFamily="34" charset="0"/>
              <a:buChar char="•"/>
            </a:pPr>
            <a:r>
              <a:rPr lang="en-GB" b="0" i="0" dirty="0">
                <a:solidFill>
                  <a:srgbClr val="002060"/>
                </a:solidFill>
                <a:effectLst/>
                <a:latin typeface="+mj-lt"/>
              </a:rPr>
              <a:t>Medieval Europe saw the emergence of a practical approach to IP governance.</a:t>
            </a:r>
          </a:p>
          <a:p>
            <a:pPr marL="742950" lvl="1" indent="-285750" algn="just">
              <a:buFont typeface="Arial" panose="020B0604020202020204" pitchFamily="34" charset="0"/>
              <a:buChar char="•"/>
            </a:pPr>
            <a:r>
              <a:rPr lang="en-GB" b="0" i="0" dirty="0">
                <a:solidFill>
                  <a:srgbClr val="002060"/>
                </a:solidFill>
                <a:effectLst/>
                <a:latin typeface="+mj-lt"/>
              </a:rPr>
              <a:t>In 1623, Britain passed Intellectual Property Legislation, allowing guilds to innovate and trade. However, public resentment led to the replacement with the 'Statute of Monopolies,' granting rights to the original creator/inventor for 14 years.</a:t>
            </a:r>
          </a:p>
          <a:p>
            <a:pPr algn="just">
              <a:buFont typeface="Arial" panose="020B0604020202020204" pitchFamily="34" charset="0"/>
              <a:buChar char="•"/>
            </a:pPr>
            <a:r>
              <a:rPr lang="en-GB" sz="2400" b="1" i="0" dirty="0">
                <a:solidFill>
                  <a:srgbClr val="002060"/>
                </a:solidFill>
                <a:effectLst/>
                <a:latin typeface="+mj-lt"/>
              </a:rPr>
              <a:t>Strengthening Copyrights:</a:t>
            </a:r>
            <a:endParaRPr lang="en-GB" sz="2400" b="0" i="0" dirty="0">
              <a:solidFill>
                <a:srgbClr val="002060"/>
              </a:solidFill>
              <a:effectLst/>
              <a:latin typeface="+mj-lt"/>
            </a:endParaRPr>
          </a:p>
          <a:p>
            <a:pPr marL="742950" lvl="1" indent="-285750" algn="just">
              <a:buFont typeface="Arial" panose="020B0604020202020204" pitchFamily="34" charset="0"/>
              <a:buChar char="•"/>
            </a:pPr>
            <a:r>
              <a:rPr lang="en-GB" b="0" i="0" dirty="0">
                <a:solidFill>
                  <a:srgbClr val="002060"/>
                </a:solidFill>
                <a:effectLst/>
                <a:latin typeface="+mj-lt"/>
              </a:rPr>
              <a:t>The 'Statute of Anne' (1710) aimed at reinforcing copyrights. Authors gained rights for recreation and distribution of their work, with the option for renewal for another 14 years.</a:t>
            </a:r>
          </a:p>
          <a:p>
            <a:pPr algn="just">
              <a:buFont typeface="Arial" panose="020B0604020202020204" pitchFamily="34" charset="0"/>
              <a:buChar char="•"/>
            </a:pPr>
            <a:r>
              <a:rPr lang="en-GB" sz="2400" b="1" i="0" dirty="0">
                <a:solidFill>
                  <a:srgbClr val="002060"/>
                </a:solidFill>
                <a:effectLst/>
                <a:latin typeface="+mj-lt"/>
              </a:rPr>
              <a:t>Global Adoption of IP Legislation:</a:t>
            </a:r>
            <a:endParaRPr lang="en-GB" sz="2400" b="0" i="0" dirty="0">
              <a:solidFill>
                <a:srgbClr val="002060"/>
              </a:solidFill>
              <a:effectLst/>
              <a:latin typeface="+mj-lt"/>
            </a:endParaRPr>
          </a:p>
          <a:p>
            <a:pPr marL="742950" lvl="1" indent="-285750" algn="just">
              <a:buFont typeface="Arial" panose="020B0604020202020204" pitchFamily="34" charset="0"/>
              <a:buChar char="•"/>
            </a:pPr>
            <a:r>
              <a:rPr lang="en-GB" b="0" i="0" dirty="0">
                <a:solidFill>
                  <a:srgbClr val="002060"/>
                </a:solidFill>
                <a:effectLst/>
                <a:latin typeface="+mj-lt"/>
              </a:rPr>
              <a:t>By the late 18th and early 19th centuries, nearly every country began enacting IP legislation to safeguard novel inventions and creations.</a:t>
            </a:r>
          </a:p>
        </p:txBody>
      </p:sp>
      <p:sp>
        <p:nvSpPr>
          <p:cNvPr id="4" name="Date Placeholder 3">
            <a:extLst>
              <a:ext uri="{FF2B5EF4-FFF2-40B4-BE49-F238E27FC236}">
                <a16:creationId xmlns:a16="http://schemas.microsoft.com/office/drawing/2014/main" id="{694531C9-F208-91DC-28D2-AF9E65988AA6}"/>
              </a:ext>
            </a:extLst>
          </p:cNvPr>
          <p:cNvSpPr>
            <a:spLocks noGrp="1"/>
          </p:cNvSpPr>
          <p:nvPr>
            <p:ph type="dt" sz="half" idx="10"/>
          </p:nvPr>
        </p:nvSpPr>
        <p:spPr/>
        <p:txBody>
          <a:bodyPr/>
          <a:lstStyle/>
          <a:p>
            <a:fld id="{FE9A74D0-E278-41CB-90A8-35DA5CCD9323}" type="datetime1">
              <a:rPr lang="en-IN" smtClean="0"/>
              <a:t>11-09-2024</a:t>
            </a:fld>
            <a:endParaRPr lang="en-IN"/>
          </a:p>
        </p:txBody>
      </p:sp>
      <p:sp>
        <p:nvSpPr>
          <p:cNvPr id="6" name="Slide Number Placeholder 5">
            <a:extLst>
              <a:ext uri="{FF2B5EF4-FFF2-40B4-BE49-F238E27FC236}">
                <a16:creationId xmlns:a16="http://schemas.microsoft.com/office/drawing/2014/main" id="{234F61DC-1687-74BE-582C-4CF45FD73748}"/>
              </a:ext>
            </a:extLst>
          </p:cNvPr>
          <p:cNvSpPr>
            <a:spLocks noGrp="1"/>
          </p:cNvSpPr>
          <p:nvPr>
            <p:ph type="sldNum" sz="quarter" idx="12"/>
          </p:nvPr>
        </p:nvSpPr>
        <p:spPr/>
        <p:txBody>
          <a:bodyPr/>
          <a:lstStyle/>
          <a:p>
            <a:fld id="{5A6ADBAC-012B-45CA-B0E1-1EC0514D76E2}" type="slidenum">
              <a:rPr lang="en-IN" smtClean="0"/>
              <a:t>10</a:t>
            </a:fld>
            <a:endParaRPr lang="en-IN"/>
          </a:p>
        </p:txBody>
      </p:sp>
    </p:spTree>
    <p:extLst>
      <p:ext uri="{BB962C8B-B14F-4D97-AF65-F5344CB8AC3E}">
        <p14:creationId xmlns:p14="http://schemas.microsoft.com/office/powerpoint/2010/main" val="1433666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362606"/>
            <a:ext cx="9875520" cy="917255"/>
          </a:xfrm>
        </p:spPr>
        <p:txBody>
          <a:bodyPr>
            <a:normAutofit/>
          </a:bodyPr>
          <a:lstStyle/>
          <a:p>
            <a:pPr algn="ctr"/>
            <a:r>
              <a:rPr lang="en-GB" sz="3600" dirty="0">
                <a:solidFill>
                  <a:srgbClr val="C00000"/>
                </a:solidFill>
              </a:rPr>
              <a:t>3.5. History of IP in India </a:t>
            </a:r>
            <a:endParaRPr lang="en-IN" sz="3600"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20" y="1229711"/>
            <a:ext cx="10843382" cy="5184526"/>
          </a:xfrm>
        </p:spPr>
        <p:txBody>
          <a:bodyPr>
            <a:normAutofit fontScale="92500" lnSpcReduction="10000"/>
          </a:bodyPr>
          <a:lstStyle/>
          <a:p>
            <a:pPr marL="45720" indent="0" algn="just">
              <a:lnSpc>
                <a:spcPct val="120000"/>
              </a:lnSpc>
              <a:buNone/>
            </a:pPr>
            <a:r>
              <a:rPr lang="en-IN" sz="2400" b="1" dirty="0">
                <a:solidFill>
                  <a:srgbClr val="002060"/>
                </a:solidFill>
              </a:rPr>
              <a:t>3.5.1. Patents </a:t>
            </a:r>
            <a:endParaRPr lang="en-US" sz="2400" dirty="0">
              <a:solidFill>
                <a:srgbClr val="002060"/>
              </a:solidFill>
            </a:endParaRPr>
          </a:p>
          <a:p>
            <a:pPr algn="just">
              <a:lnSpc>
                <a:spcPct val="120000"/>
              </a:lnSpc>
              <a:buFont typeface="Wingdings" pitchFamily="2" charset="2"/>
              <a:buChar char="Ø"/>
            </a:pPr>
            <a:r>
              <a:rPr lang="en-US" sz="2600" dirty="0">
                <a:solidFill>
                  <a:srgbClr val="002060"/>
                </a:solidFill>
              </a:rPr>
              <a:t>The history of the Indian patent system dates back to the </a:t>
            </a:r>
            <a:r>
              <a:rPr lang="en-US" sz="2600" u="sng" dirty="0">
                <a:solidFill>
                  <a:srgbClr val="002060"/>
                </a:solidFill>
              </a:rPr>
              <a:t>pre-independence era of British rule</a:t>
            </a:r>
            <a:r>
              <a:rPr lang="en-US" sz="2600" dirty="0">
                <a:solidFill>
                  <a:srgbClr val="002060"/>
                </a:solidFill>
              </a:rPr>
              <a:t>. The first patent related legislation in India was </a:t>
            </a:r>
            <a:r>
              <a:rPr lang="en-US" sz="2600" u="sng" dirty="0">
                <a:solidFill>
                  <a:srgbClr val="002060"/>
                </a:solidFill>
              </a:rPr>
              <a:t>Act VI of 1856</a:t>
            </a:r>
            <a:r>
              <a:rPr lang="en-US" sz="2600" dirty="0">
                <a:solidFill>
                  <a:srgbClr val="002060"/>
                </a:solidFill>
              </a:rPr>
              <a:t>, adapted from the </a:t>
            </a:r>
            <a:r>
              <a:rPr lang="en-US" sz="2600" u="sng" dirty="0">
                <a:solidFill>
                  <a:srgbClr val="002060"/>
                </a:solidFill>
              </a:rPr>
              <a:t>British Patent Law of 1852</a:t>
            </a:r>
            <a:r>
              <a:rPr lang="en-US" sz="2600" dirty="0">
                <a:solidFill>
                  <a:srgbClr val="002060"/>
                </a:solidFill>
              </a:rPr>
              <a:t>.</a:t>
            </a:r>
          </a:p>
          <a:p>
            <a:pPr algn="just">
              <a:lnSpc>
                <a:spcPct val="120000"/>
              </a:lnSpc>
              <a:buFont typeface="Wingdings" pitchFamily="2" charset="2"/>
              <a:buChar char="Ø"/>
            </a:pPr>
            <a:r>
              <a:rPr lang="en-US" sz="2600" dirty="0">
                <a:solidFill>
                  <a:srgbClr val="002060"/>
                </a:solidFill>
              </a:rPr>
              <a:t>The objective of this legislation was to </a:t>
            </a:r>
            <a:r>
              <a:rPr lang="en-US" sz="2600" b="1" dirty="0">
                <a:solidFill>
                  <a:srgbClr val="002060"/>
                </a:solidFill>
              </a:rPr>
              <a:t>encourage the inventions of new and useful manufactures. </a:t>
            </a:r>
          </a:p>
          <a:p>
            <a:pPr algn="just">
              <a:lnSpc>
                <a:spcPct val="120000"/>
              </a:lnSpc>
              <a:buFont typeface="Wingdings" pitchFamily="2" charset="2"/>
              <a:buChar char="Ø"/>
            </a:pPr>
            <a:r>
              <a:rPr lang="en-US" sz="2600" dirty="0">
                <a:solidFill>
                  <a:srgbClr val="002060"/>
                </a:solidFill>
              </a:rPr>
              <a:t>The rights conferred to the inventor were termed as </a:t>
            </a:r>
            <a:r>
              <a:rPr lang="en-US" sz="2600" dirty="0">
                <a:solidFill>
                  <a:srgbClr val="FF0000"/>
                </a:solidFill>
              </a:rPr>
              <a:t>“Exclusive Privileges”. </a:t>
            </a:r>
            <a:r>
              <a:rPr lang="en-US" sz="2600" dirty="0">
                <a:solidFill>
                  <a:srgbClr val="002060"/>
                </a:solidFill>
              </a:rPr>
              <a:t>In 1859, certain amendments were made to the Act, such as:  </a:t>
            </a:r>
          </a:p>
          <a:p>
            <a:pPr lvl="1" algn="just">
              <a:lnSpc>
                <a:spcPct val="120000"/>
              </a:lnSpc>
            </a:pPr>
            <a:r>
              <a:rPr lang="en-US" sz="2400" dirty="0">
                <a:solidFill>
                  <a:srgbClr val="002060"/>
                </a:solidFill>
              </a:rPr>
              <a:t>Grant of exclusive privileges to useful inventions. </a:t>
            </a:r>
          </a:p>
          <a:p>
            <a:pPr lvl="1" algn="just">
              <a:lnSpc>
                <a:spcPct val="120000"/>
              </a:lnSpc>
            </a:pPr>
            <a:r>
              <a:rPr lang="en-US" sz="2400" dirty="0">
                <a:solidFill>
                  <a:srgbClr val="002060"/>
                </a:solidFill>
              </a:rPr>
              <a:t>Increase of priority time from 6 months to 12 months. </a:t>
            </a:r>
          </a:p>
          <a:p>
            <a:pPr lvl="1" algn="just">
              <a:lnSpc>
                <a:spcPct val="120000"/>
              </a:lnSpc>
            </a:pPr>
            <a:r>
              <a:rPr lang="en-US" sz="2400" dirty="0">
                <a:solidFill>
                  <a:srgbClr val="002060"/>
                </a:solidFill>
              </a:rPr>
              <a:t>Exclusion of importers from the definition of the inventor. </a:t>
            </a:r>
          </a:p>
          <a:p>
            <a:pPr marL="45720" indent="0" algn="just">
              <a:lnSpc>
                <a:spcPct val="150000"/>
              </a:lnSpc>
              <a:buNone/>
            </a:pP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11</a:t>
            </a:fld>
            <a:endParaRPr lang="en-IN"/>
          </a:p>
        </p:txBody>
      </p:sp>
    </p:spTree>
    <p:extLst>
      <p:ext uri="{BB962C8B-B14F-4D97-AF65-F5344CB8AC3E}">
        <p14:creationId xmlns:p14="http://schemas.microsoft.com/office/powerpoint/2010/main" val="726388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443764"/>
            <a:ext cx="9875520" cy="1356360"/>
          </a:xfrm>
        </p:spPr>
        <p:txBody>
          <a:bodyPr>
            <a:normAutofit/>
          </a:bodyPr>
          <a:lstStyle/>
          <a:p>
            <a:pPr algn="ctr"/>
            <a:r>
              <a:rPr lang="en-GB" sz="3600" dirty="0">
                <a:solidFill>
                  <a:srgbClr val="C00000"/>
                </a:solidFill>
              </a:rPr>
              <a:t>3.5. History of IP in India </a:t>
            </a:r>
            <a:endParaRPr lang="en-IN" sz="3600"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20" y="1557867"/>
            <a:ext cx="10843382" cy="4856369"/>
          </a:xfrm>
        </p:spPr>
        <p:txBody>
          <a:bodyPr>
            <a:normAutofit/>
          </a:bodyPr>
          <a:lstStyle/>
          <a:p>
            <a:pPr marL="45720" indent="0" algn="just">
              <a:lnSpc>
                <a:spcPct val="150000"/>
              </a:lnSpc>
              <a:buNone/>
            </a:pPr>
            <a:r>
              <a:rPr lang="en-IN" sz="2400" b="1" dirty="0">
                <a:solidFill>
                  <a:srgbClr val="002060"/>
                </a:solidFill>
              </a:rPr>
              <a:t>3.5.1. Patents </a:t>
            </a:r>
            <a:endParaRPr lang="en-US" sz="2400" dirty="0">
              <a:solidFill>
                <a:srgbClr val="002060"/>
              </a:solidFill>
            </a:endParaRPr>
          </a:p>
          <a:p>
            <a:pPr marL="45720" indent="0" algn="just">
              <a:lnSpc>
                <a:spcPct val="150000"/>
              </a:lnSpc>
              <a:buNone/>
            </a:pPr>
            <a:r>
              <a:rPr lang="en-US" sz="2400" dirty="0">
                <a:solidFill>
                  <a:srgbClr val="C00000"/>
                </a:solidFill>
              </a:rPr>
              <a:t>“</a:t>
            </a:r>
            <a:r>
              <a:rPr lang="en-US" sz="2400" dirty="0">
                <a:solidFill>
                  <a:srgbClr val="002060"/>
                </a:solidFill>
              </a:rPr>
              <a:t> </a:t>
            </a:r>
            <a:r>
              <a:rPr lang="en-US" sz="2400" i="1" dirty="0">
                <a:solidFill>
                  <a:srgbClr val="C00000"/>
                </a:solidFill>
              </a:rPr>
              <a:t>The world’s first patent was granted in 1790 to Samuel Hopkins in USA for the "</a:t>
            </a:r>
            <a:r>
              <a:rPr lang="en-US" sz="2400" b="1" i="1" dirty="0">
                <a:solidFill>
                  <a:srgbClr val="C00000"/>
                </a:solidFill>
              </a:rPr>
              <a:t>making of pot ash and pearl ash by a new apparatus and process</a:t>
            </a:r>
            <a:r>
              <a:rPr lang="en-US" sz="2400" i="1" dirty="0">
                <a:solidFill>
                  <a:srgbClr val="C00000"/>
                </a:solidFill>
              </a:rPr>
              <a:t>".</a:t>
            </a:r>
          </a:p>
          <a:p>
            <a:pPr marL="45720" indent="0" algn="just">
              <a:lnSpc>
                <a:spcPct val="150000"/>
              </a:lnSpc>
              <a:buNone/>
            </a:pPr>
            <a:r>
              <a:rPr lang="en-US" sz="2400" i="1" dirty="0">
                <a:solidFill>
                  <a:srgbClr val="C00000"/>
                </a:solidFill>
              </a:rPr>
              <a:t> In India, the first patent (known as ‘Exclusive Privileges’ at that time) was awarded in 1856 to a civil engineer, George Alfred </a:t>
            </a:r>
            <a:r>
              <a:rPr lang="en-US" sz="2400" i="1" dirty="0" err="1">
                <a:solidFill>
                  <a:srgbClr val="C00000"/>
                </a:solidFill>
              </a:rPr>
              <a:t>DePenning</a:t>
            </a:r>
            <a:r>
              <a:rPr lang="en-US" sz="2400" i="1" dirty="0">
                <a:solidFill>
                  <a:srgbClr val="C00000"/>
                </a:solidFill>
              </a:rPr>
              <a:t> from Calcutta, for his invention, ‘</a:t>
            </a:r>
            <a:r>
              <a:rPr lang="en-US" sz="2400" b="1" i="1" dirty="0">
                <a:solidFill>
                  <a:srgbClr val="C00000"/>
                </a:solidFill>
              </a:rPr>
              <a:t>An Efficient Punkah Pulling Machine</a:t>
            </a:r>
            <a:r>
              <a:rPr lang="en-US" sz="2400" dirty="0">
                <a:solidFill>
                  <a:srgbClr val="C00000"/>
                </a:solidFill>
              </a:rPr>
              <a:t>’</a:t>
            </a:r>
            <a:r>
              <a:rPr lang="en-US" sz="2400" dirty="0">
                <a:solidFill>
                  <a:srgbClr val="002060"/>
                </a:solidFill>
              </a:rPr>
              <a:t> </a:t>
            </a:r>
            <a:r>
              <a:rPr lang="en-US" sz="2400" dirty="0">
                <a:solidFill>
                  <a:srgbClr val="C00000"/>
                </a:solidFill>
              </a:rPr>
              <a:t>’’</a:t>
            </a:r>
            <a:endParaRPr lang="en-IN" sz="2400" dirty="0">
              <a:solidFill>
                <a:srgbClr val="C00000"/>
              </a:solidFill>
            </a:endParaRPr>
          </a:p>
          <a:p>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12</a:t>
            </a:fld>
            <a:endParaRPr lang="en-IN"/>
          </a:p>
        </p:txBody>
      </p:sp>
    </p:spTree>
    <p:extLst>
      <p:ext uri="{BB962C8B-B14F-4D97-AF65-F5344CB8AC3E}">
        <p14:creationId xmlns:p14="http://schemas.microsoft.com/office/powerpoint/2010/main" val="2066640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443764"/>
            <a:ext cx="9875520" cy="1356360"/>
          </a:xfrm>
        </p:spPr>
        <p:txBody>
          <a:bodyPr>
            <a:normAutofit/>
          </a:bodyPr>
          <a:lstStyle/>
          <a:p>
            <a:pPr algn="ctr"/>
            <a:r>
              <a:rPr lang="en-GB" sz="3600" dirty="0">
                <a:solidFill>
                  <a:srgbClr val="C00000"/>
                </a:solidFill>
              </a:rPr>
              <a:t>3.5. History of IP in India </a:t>
            </a:r>
            <a:endParaRPr lang="en-IN" sz="3600"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20" y="1557867"/>
            <a:ext cx="3442614" cy="4856369"/>
          </a:xfrm>
        </p:spPr>
        <p:txBody>
          <a:bodyPr>
            <a:normAutofit/>
          </a:bodyPr>
          <a:lstStyle/>
          <a:p>
            <a:pPr marL="45720" indent="0" algn="just">
              <a:lnSpc>
                <a:spcPct val="150000"/>
              </a:lnSpc>
              <a:buNone/>
            </a:pPr>
            <a:r>
              <a:rPr lang="en-US" sz="2400" dirty="0">
                <a:solidFill>
                  <a:srgbClr val="002060"/>
                </a:solidFill>
              </a:rPr>
              <a:t>“ </a:t>
            </a:r>
            <a:r>
              <a:rPr lang="en-US" sz="2400" i="1" dirty="0">
                <a:solidFill>
                  <a:srgbClr val="002060"/>
                </a:solidFill>
              </a:rPr>
              <a:t>The world’s first patent was granted in 1790 to Samuel Hopkins in USA for the "</a:t>
            </a:r>
            <a:r>
              <a:rPr lang="en-US" sz="2400" b="1" i="1" dirty="0">
                <a:solidFill>
                  <a:srgbClr val="002060"/>
                </a:solidFill>
              </a:rPr>
              <a:t>making of pot ash and pearl ash by a new apparatus and process</a:t>
            </a:r>
            <a:r>
              <a:rPr lang="en-US" sz="2400" i="1" dirty="0">
                <a:solidFill>
                  <a:srgbClr val="002060"/>
                </a:solidFill>
              </a:rPr>
              <a:t>".</a:t>
            </a:r>
          </a:p>
          <a:p>
            <a:pPr marL="45720" indent="0" algn="just">
              <a:lnSpc>
                <a:spcPct val="150000"/>
              </a:lnSpc>
              <a:buNone/>
            </a:pPr>
            <a:r>
              <a:rPr lang="en-US" sz="2400" i="1" dirty="0">
                <a:solidFill>
                  <a:srgbClr val="C00000"/>
                </a:solidFill>
              </a:rPr>
              <a:t> </a:t>
            </a: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13</a:t>
            </a:fld>
            <a:endParaRPr lang="en-IN"/>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5471" y="1501994"/>
            <a:ext cx="5400675"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3299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443764"/>
            <a:ext cx="9875520" cy="1356360"/>
          </a:xfrm>
        </p:spPr>
        <p:txBody>
          <a:bodyPr>
            <a:normAutofit/>
          </a:bodyPr>
          <a:lstStyle/>
          <a:p>
            <a:pPr algn="ctr"/>
            <a:r>
              <a:rPr lang="en-GB" sz="3600" dirty="0">
                <a:solidFill>
                  <a:srgbClr val="C00000"/>
                </a:solidFill>
              </a:rPr>
              <a:t>3.5. History of IP in India </a:t>
            </a:r>
            <a:endParaRPr lang="en-IN" sz="3600"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09124" y="1492468"/>
            <a:ext cx="6721842" cy="3442140"/>
          </a:xfrm>
        </p:spPr>
        <p:txBody>
          <a:bodyPr>
            <a:normAutofit/>
          </a:bodyPr>
          <a:lstStyle/>
          <a:p>
            <a:pPr marL="45720" indent="0" algn="just">
              <a:lnSpc>
                <a:spcPct val="150000"/>
              </a:lnSpc>
              <a:buNone/>
            </a:pPr>
            <a:r>
              <a:rPr lang="en-US" sz="2400" i="1" dirty="0">
                <a:solidFill>
                  <a:srgbClr val="002060"/>
                </a:solidFill>
              </a:rPr>
              <a:t> In India, the first patent (known as ‘Exclusive Privileges’ at that time) was awarded in 1856 to a civil engineer, George Alfred </a:t>
            </a:r>
            <a:r>
              <a:rPr lang="en-US" sz="2400" i="1" dirty="0" err="1">
                <a:solidFill>
                  <a:srgbClr val="002060"/>
                </a:solidFill>
              </a:rPr>
              <a:t>DePenning</a:t>
            </a:r>
            <a:r>
              <a:rPr lang="en-US" sz="2400" i="1" dirty="0">
                <a:solidFill>
                  <a:srgbClr val="002060"/>
                </a:solidFill>
              </a:rPr>
              <a:t> from Calcutta, for his invention, ‘</a:t>
            </a:r>
            <a:r>
              <a:rPr lang="en-US" sz="2400" b="1" i="1" dirty="0">
                <a:solidFill>
                  <a:srgbClr val="002060"/>
                </a:solidFill>
              </a:rPr>
              <a:t>An Efficient </a:t>
            </a:r>
            <a:r>
              <a:rPr lang="en-US" sz="2400" b="1" i="1" dirty="0" err="1">
                <a:solidFill>
                  <a:srgbClr val="002060"/>
                </a:solidFill>
              </a:rPr>
              <a:t>Punkah</a:t>
            </a:r>
            <a:r>
              <a:rPr lang="en-US" sz="2400" b="1" i="1" dirty="0">
                <a:solidFill>
                  <a:srgbClr val="002060"/>
                </a:solidFill>
              </a:rPr>
              <a:t> Pulling Machine</a:t>
            </a:r>
            <a:r>
              <a:rPr lang="en-US" sz="2400" dirty="0">
                <a:solidFill>
                  <a:srgbClr val="002060"/>
                </a:solidFill>
              </a:rPr>
              <a:t>’</a:t>
            </a:r>
            <a:endParaRPr lang="en-IN" dirty="0">
              <a:solidFill>
                <a:srgbClr val="002060"/>
              </a:solidFill>
            </a:endParaRP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14</a:t>
            </a:fld>
            <a:endParaRPr lang="en-IN"/>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1629" y="1492467"/>
            <a:ext cx="3019304" cy="4309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9197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443764"/>
            <a:ext cx="9875520" cy="1356360"/>
          </a:xfrm>
        </p:spPr>
        <p:txBody>
          <a:bodyPr>
            <a:normAutofit/>
          </a:bodyPr>
          <a:lstStyle/>
          <a:p>
            <a:pPr algn="ctr"/>
            <a:r>
              <a:rPr lang="en-GB" sz="3600" dirty="0">
                <a:solidFill>
                  <a:srgbClr val="C00000"/>
                </a:solidFill>
              </a:rPr>
              <a:t>3.5. History of IP in India </a:t>
            </a:r>
            <a:endParaRPr lang="en-IN" sz="3600"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19" y="1557867"/>
            <a:ext cx="4703857" cy="4856369"/>
          </a:xfrm>
        </p:spPr>
        <p:txBody>
          <a:bodyPr>
            <a:normAutofit/>
          </a:bodyPr>
          <a:lstStyle/>
          <a:p>
            <a:pPr marL="45720" indent="0" algn="just">
              <a:lnSpc>
                <a:spcPct val="150000"/>
              </a:lnSpc>
              <a:buNone/>
            </a:pPr>
            <a:r>
              <a:rPr lang="en-US" sz="2400" b="1" i="1" dirty="0" err="1">
                <a:solidFill>
                  <a:srgbClr val="C00000"/>
                </a:solidFill>
              </a:rPr>
              <a:t>Punkah</a:t>
            </a:r>
            <a:r>
              <a:rPr lang="en-US" sz="2400" b="1" i="1" dirty="0">
                <a:solidFill>
                  <a:srgbClr val="C00000"/>
                </a:solidFill>
              </a:rPr>
              <a:t>- </a:t>
            </a:r>
            <a:r>
              <a:rPr lang="en-US" sz="2400" b="1" i="1" dirty="0">
                <a:solidFill>
                  <a:schemeClr val="tx1"/>
                </a:solidFill>
              </a:rPr>
              <a:t>is a type of fan.</a:t>
            </a:r>
          </a:p>
          <a:p>
            <a:pPr marL="45720" indent="0" algn="just">
              <a:lnSpc>
                <a:spcPct val="100000"/>
              </a:lnSpc>
              <a:buNone/>
            </a:pPr>
            <a:r>
              <a:rPr lang="en-US" sz="2400" i="1" dirty="0">
                <a:solidFill>
                  <a:srgbClr val="002060"/>
                </a:solidFill>
              </a:rPr>
              <a:t>In India, the </a:t>
            </a:r>
            <a:r>
              <a:rPr lang="en-US" sz="2400" b="1" i="1" dirty="0" err="1">
                <a:solidFill>
                  <a:srgbClr val="002060"/>
                </a:solidFill>
              </a:rPr>
              <a:t>punkhawallah</a:t>
            </a:r>
            <a:r>
              <a:rPr lang="en-US" sz="2400" i="1" dirty="0">
                <a:solidFill>
                  <a:srgbClr val="002060"/>
                </a:solidFill>
              </a:rPr>
              <a:t> or </a:t>
            </a:r>
            <a:r>
              <a:rPr lang="en-US" sz="2400" b="1" i="1" dirty="0" err="1">
                <a:solidFill>
                  <a:srgbClr val="002060"/>
                </a:solidFill>
              </a:rPr>
              <a:t>pankha</a:t>
            </a:r>
            <a:r>
              <a:rPr lang="en-US" sz="2400" b="1" i="1" dirty="0">
                <a:solidFill>
                  <a:srgbClr val="002060"/>
                </a:solidFill>
              </a:rPr>
              <a:t> </a:t>
            </a:r>
            <a:r>
              <a:rPr lang="en-US" sz="2400" b="1" i="1" dirty="0" err="1">
                <a:solidFill>
                  <a:srgbClr val="002060"/>
                </a:solidFill>
              </a:rPr>
              <a:t>wallah</a:t>
            </a:r>
            <a:r>
              <a:rPr lang="en-US" sz="2400" b="1" i="1" dirty="0">
                <a:solidFill>
                  <a:srgbClr val="002060"/>
                </a:solidFill>
              </a:rPr>
              <a:t> </a:t>
            </a:r>
            <a:r>
              <a:rPr lang="en-US" sz="2400" i="1" dirty="0">
                <a:solidFill>
                  <a:srgbClr val="002060"/>
                </a:solidFill>
              </a:rPr>
              <a:t>was the servant who operated the fan, often using a pulley system </a:t>
            </a:r>
            <a:endParaRPr lang="en-IN" i="1" dirty="0">
              <a:solidFill>
                <a:srgbClr val="002060"/>
              </a:solidFill>
            </a:endParaRP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CD4B2C7C-0B51-44F0-A850-B42851B8EE9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15</a:t>
            </a:fld>
            <a:endParaRPr lang="en-IN"/>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9462" y="1445172"/>
            <a:ext cx="6142147"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40654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5539" y="27385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380999" y="1414940"/>
            <a:ext cx="11404601" cy="5178103"/>
          </a:xfrm>
        </p:spPr>
        <p:txBody>
          <a:bodyPr>
            <a:normAutofit/>
          </a:bodyPr>
          <a:lstStyle/>
          <a:p>
            <a:pPr algn="just">
              <a:lnSpc>
                <a:spcPct val="150000"/>
              </a:lnSpc>
            </a:pPr>
            <a:r>
              <a:rPr lang="en-US" dirty="0">
                <a:solidFill>
                  <a:srgbClr val="002060"/>
                </a:solidFill>
              </a:rPr>
              <a:t>A few years later, it was felt that ‗Designs‘ could also pass the  criteria of the invention and thus should be included in the Patent Act. The new Act was rechristened as ―The Patterns and Designs  Protection Act under Act XIII of 1872. This Act was further amended in 1883 (XVI of 1883) to include the provision of  protection for ‗Novelty‘ in the invention. </a:t>
            </a:r>
          </a:p>
          <a:p>
            <a:pPr algn="just">
              <a:lnSpc>
                <a:spcPct val="150000"/>
              </a:lnSpc>
            </a:pPr>
            <a:r>
              <a:rPr lang="en-US" dirty="0">
                <a:solidFill>
                  <a:srgbClr val="002060"/>
                </a:solidFill>
              </a:rPr>
              <a:t>At the beginning of the 20th century, all the earlier Acts related to inventions and designs were taken away with the introduction of ‘</a:t>
            </a:r>
            <a:r>
              <a:rPr lang="en-US" u="sng" dirty="0">
                <a:solidFill>
                  <a:srgbClr val="002060"/>
                </a:solidFill>
              </a:rPr>
              <a:t>The Indian Patents and Designs Act, 1911</a:t>
            </a:r>
            <a:r>
              <a:rPr lang="en-US" dirty="0">
                <a:solidFill>
                  <a:srgbClr val="002060"/>
                </a:solidFill>
              </a:rPr>
              <a:t>’ (Act II of 1911).</a:t>
            </a:r>
          </a:p>
          <a:p>
            <a:pPr marL="45720" indent="0">
              <a:buNone/>
            </a:pP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16</a:t>
            </a:fld>
            <a:endParaRPr lang="en-IN"/>
          </a:p>
        </p:txBody>
      </p:sp>
    </p:spTree>
    <p:extLst>
      <p:ext uri="{BB962C8B-B14F-4D97-AF65-F5344CB8AC3E}">
        <p14:creationId xmlns:p14="http://schemas.microsoft.com/office/powerpoint/2010/main" val="668307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5539" y="27385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380999" y="1414940"/>
            <a:ext cx="11404601" cy="5178103"/>
          </a:xfrm>
        </p:spPr>
        <p:txBody>
          <a:bodyPr>
            <a:normAutofit lnSpcReduction="10000"/>
          </a:bodyPr>
          <a:lstStyle/>
          <a:p>
            <a:pPr algn="just">
              <a:lnSpc>
                <a:spcPct val="150000"/>
              </a:lnSpc>
            </a:pPr>
            <a:r>
              <a:rPr lang="en-US" dirty="0">
                <a:solidFill>
                  <a:srgbClr val="002060"/>
                </a:solidFill>
              </a:rPr>
              <a:t>‘</a:t>
            </a:r>
            <a:r>
              <a:rPr lang="en-US" u="sng" dirty="0">
                <a:solidFill>
                  <a:srgbClr val="002060"/>
                </a:solidFill>
              </a:rPr>
              <a:t>The Indian Patents and Designs Act, 1911</a:t>
            </a:r>
            <a:r>
              <a:rPr lang="en-US" dirty="0">
                <a:solidFill>
                  <a:srgbClr val="002060"/>
                </a:solidFill>
              </a:rPr>
              <a:t>’ (Act II of 1911)- </a:t>
            </a:r>
            <a:r>
              <a:rPr lang="en-US" dirty="0"/>
              <a:t>In the Indian Sub-continent, the Patents and Designs Act was enacted in 1911 mainly on the basis of the principles laid down in the Statute of Monopolies, Patents, Design and Trade Marks Act, 1883 and Patents and Designs Act, 1907.  Since enactment of the law, the concepts of patents and designs have undergone enormous development through decisions of courts around the world.</a:t>
            </a:r>
          </a:p>
          <a:p>
            <a:pPr algn="just">
              <a:lnSpc>
                <a:spcPct val="150000"/>
              </a:lnSpc>
            </a:pPr>
            <a:r>
              <a:rPr lang="en-US" dirty="0"/>
              <a:t>The law covers subjects of copyright, enforcement of intellectual property rights, </a:t>
            </a:r>
            <a:r>
              <a:rPr lang="en-US" dirty="0">
                <a:hlinkClick r:id="rId2" tooltip="Industrial design"/>
              </a:rPr>
              <a:t>industrial designs</a:t>
            </a:r>
            <a:r>
              <a:rPr lang="en-US" dirty="0"/>
              <a:t>, intellectual property regulatory body and patents (inventions)</a:t>
            </a:r>
          </a:p>
          <a:p>
            <a:r>
              <a:rPr lang="en-US" dirty="0"/>
              <a:t>The formal of the act is divided among the following parts.</a:t>
            </a:r>
          </a:p>
          <a:p>
            <a:pPr lvl="1"/>
            <a:r>
              <a:rPr lang="en-US" b="1" dirty="0"/>
              <a:t>Part I: Patents (Sections 3 to 42),</a:t>
            </a:r>
          </a:p>
          <a:p>
            <a:pPr lvl="1"/>
            <a:r>
              <a:rPr lang="en-US" b="1" dirty="0"/>
              <a:t>Part II: Designs (Sections 43 to 54),</a:t>
            </a:r>
          </a:p>
          <a:p>
            <a:pPr lvl="1"/>
            <a:r>
              <a:rPr lang="en-US" b="1" dirty="0"/>
              <a:t>Part III: General (Sections 55 to 81).</a:t>
            </a:r>
          </a:p>
          <a:p>
            <a:pPr algn="just">
              <a:lnSpc>
                <a:spcPct val="150000"/>
              </a:lnSpc>
            </a:pPr>
            <a:endParaRPr lang="en-US" dirty="0">
              <a:solidFill>
                <a:srgbClr val="002060"/>
              </a:solidFill>
            </a:endParaRPr>
          </a:p>
          <a:p>
            <a:pPr marL="45720" indent="0">
              <a:buNone/>
            </a:pP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17</a:t>
            </a:fld>
            <a:endParaRPr lang="en-IN"/>
          </a:p>
        </p:txBody>
      </p:sp>
    </p:spTree>
    <p:extLst>
      <p:ext uri="{BB962C8B-B14F-4D97-AF65-F5344CB8AC3E}">
        <p14:creationId xmlns:p14="http://schemas.microsoft.com/office/powerpoint/2010/main" val="1685164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5539" y="27385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380999" y="1414940"/>
            <a:ext cx="11404601" cy="5178103"/>
          </a:xfrm>
        </p:spPr>
        <p:txBody>
          <a:bodyPr>
            <a:normAutofit/>
          </a:bodyPr>
          <a:lstStyle/>
          <a:p>
            <a:pPr algn="just">
              <a:lnSpc>
                <a:spcPct val="150000"/>
              </a:lnSpc>
            </a:pPr>
            <a:r>
              <a:rPr lang="en-US" dirty="0">
                <a:solidFill>
                  <a:srgbClr val="002060"/>
                </a:solidFill>
              </a:rPr>
              <a:t>In the next three decades, many amendments were introduced for reciprocal arrangements with other countries for securing </a:t>
            </a:r>
            <a:r>
              <a:rPr lang="en-US" b="1" u="sng" dirty="0">
                <a:solidFill>
                  <a:srgbClr val="002060"/>
                </a:solidFill>
              </a:rPr>
              <a:t>priority dates</a:t>
            </a:r>
            <a:r>
              <a:rPr lang="en-US" b="1" dirty="0">
                <a:solidFill>
                  <a:srgbClr val="002060"/>
                </a:solidFill>
              </a:rPr>
              <a:t>. </a:t>
            </a:r>
            <a:r>
              <a:rPr lang="en-US" dirty="0">
                <a:solidFill>
                  <a:srgbClr val="002060"/>
                </a:solidFill>
              </a:rPr>
              <a:t>These amendments dealt with;</a:t>
            </a:r>
          </a:p>
          <a:p>
            <a:pPr marL="627063" marR="0" lvl="0" indent="-339725" algn="just">
              <a:lnSpc>
                <a:spcPct val="150000"/>
              </a:lnSpc>
              <a:spcBef>
                <a:spcPts val="0"/>
              </a:spcBef>
              <a:spcAft>
                <a:spcPts val="0"/>
              </a:spcAft>
              <a:buFont typeface="+mj-lt"/>
              <a:buAutoNum type="arabicPeriod"/>
            </a:pPr>
            <a:r>
              <a:rPr lang="en-GB"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Use of invention by the government. </a:t>
            </a:r>
            <a:endParaRPr lang="en-IN"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marL="627063" marR="0" lvl="0" indent="-339725" algn="just">
              <a:lnSpc>
                <a:spcPct val="150000"/>
              </a:lnSpc>
              <a:spcBef>
                <a:spcPts val="0"/>
              </a:spcBef>
              <a:spcAft>
                <a:spcPts val="0"/>
              </a:spcAft>
              <a:buFont typeface="+mj-lt"/>
              <a:buAutoNum type="arabicPeriod"/>
            </a:pPr>
            <a:r>
              <a:rPr lang="en-GB"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Patent of Addition. </a:t>
            </a:r>
            <a:endParaRPr lang="en-IN"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marL="627063" marR="0" lvl="0" indent="-339725" algn="just">
              <a:lnSpc>
                <a:spcPct val="150000"/>
              </a:lnSpc>
              <a:spcBef>
                <a:spcPts val="0"/>
              </a:spcBef>
              <a:spcAft>
                <a:spcPts val="0"/>
              </a:spcAft>
              <a:buFont typeface="+mj-lt"/>
              <a:buAutoNum type="arabicPeriod"/>
            </a:pPr>
            <a:r>
              <a:rPr lang="en-GB"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Enhancing the term of the patent from 14 years to 16 years. </a:t>
            </a:r>
            <a:endParaRPr lang="en-IN"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marL="627063" marR="0" lvl="0" indent="-339725" algn="just">
              <a:lnSpc>
                <a:spcPct val="150000"/>
              </a:lnSpc>
              <a:spcBef>
                <a:spcPts val="0"/>
              </a:spcBef>
              <a:spcAft>
                <a:spcPts val="0"/>
              </a:spcAft>
              <a:buFont typeface="+mj-lt"/>
              <a:buAutoNum type="arabicPeriod"/>
            </a:pPr>
            <a:r>
              <a:rPr lang="en-GB"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Filing of Provisional Application and submission of Complete Application within 9 months from the date of filing the application.</a:t>
            </a:r>
            <a:endParaRPr lang="en-IN"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marL="45720" indent="0">
              <a:buNone/>
            </a:pP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D33A0AA1-AF8F-42D2-815C-AC7069F5B695}"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18</a:t>
            </a:fld>
            <a:endParaRPr lang="en-IN"/>
          </a:p>
        </p:txBody>
      </p:sp>
    </p:spTree>
    <p:extLst>
      <p:ext uri="{BB962C8B-B14F-4D97-AF65-F5344CB8AC3E}">
        <p14:creationId xmlns:p14="http://schemas.microsoft.com/office/powerpoint/2010/main" val="336277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28605" y="161296"/>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381000" y="1535166"/>
            <a:ext cx="5404946" cy="5057877"/>
          </a:xfrm>
        </p:spPr>
        <p:txBody>
          <a:bodyPr>
            <a:normAutofit/>
          </a:bodyPr>
          <a:lstStyle/>
          <a:p>
            <a:pPr marL="338138" indent="-292100" algn="just">
              <a:lnSpc>
                <a:spcPct val="110000"/>
              </a:lnSpc>
            </a:pPr>
            <a:r>
              <a:rPr lang="en-US" dirty="0">
                <a:solidFill>
                  <a:srgbClr val="002060"/>
                </a:solidFill>
              </a:rPr>
              <a:t>After India got independence in 1947, many patent experts felt the need to review the Indian Patents and Designs Act, 1911, </a:t>
            </a:r>
            <a:r>
              <a:rPr lang="en-US" b="1" dirty="0">
                <a:solidFill>
                  <a:srgbClr val="002060"/>
                </a:solidFill>
              </a:rPr>
              <a:t>keeping the national interest (economic and political) in mind</a:t>
            </a:r>
            <a:r>
              <a:rPr lang="en-US" dirty="0">
                <a:solidFill>
                  <a:srgbClr val="002060"/>
                </a:solidFill>
              </a:rPr>
              <a:t>. </a:t>
            </a:r>
          </a:p>
          <a:p>
            <a:pPr marL="338138" indent="-292100" algn="just">
              <a:lnSpc>
                <a:spcPct val="110000"/>
              </a:lnSpc>
            </a:pPr>
            <a:r>
              <a:rPr lang="en-US" dirty="0">
                <a:solidFill>
                  <a:srgbClr val="002060"/>
                </a:solidFill>
              </a:rPr>
              <a:t>A dedicated committee, chaired by a renowned </a:t>
            </a:r>
            <a:r>
              <a:rPr lang="en-US" b="1" dirty="0">
                <a:solidFill>
                  <a:srgbClr val="002060"/>
                </a:solidFill>
              </a:rPr>
              <a:t>Justice Bakshi Tek Chand </a:t>
            </a:r>
            <a:r>
              <a:rPr lang="en-US" dirty="0">
                <a:solidFill>
                  <a:srgbClr val="002060"/>
                </a:solidFill>
              </a:rPr>
              <a:t>(retired Judge of Lahore High Court), was constituted in 1949 to review the advantages of the patent system. </a:t>
            </a: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3874DFB7-CD97-4129-819A-839C3FD59D22}"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19</a:t>
            </a:fld>
            <a:endParaRPr lang="en-IN"/>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0598" y="1800022"/>
            <a:ext cx="5644712" cy="3083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5581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A02DD-BB60-7CE0-AFB0-0A9EF13FAD42}"/>
              </a:ext>
            </a:extLst>
          </p:cNvPr>
          <p:cNvSpPr>
            <a:spLocks noGrp="1"/>
          </p:cNvSpPr>
          <p:nvPr>
            <p:ph type="title"/>
          </p:nvPr>
        </p:nvSpPr>
        <p:spPr>
          <a:xfrm>
            <a:off x="1140351" y="1371599"/>
            <a:ext cx="9875520" cy="1075765"/>
          </a:xfrm>
        </p:spPr>
        <p:txBody>
          <a:bodyPr/>
          <a:lstStyle/>
          <a:p>
            <a:r>
              <a:rPr lang="en-GB" dirty="0">
                <a:solidFill>
                  <a:srgbClr val="002060"/>
                </a:solidFill>
                <a:latin typeface="Times New Roman" panose="02020603050405020304" pitchFamily="18" charset="0"/>
                <a:cs typeface="Times New Roman" panose="02020603050405020304" pitchFamily="18" charset="0"/>
              </a:rPr>
              <a:t>Course Objectives: </a:t>
            </a:r>
            <a:endParaRPr lang="en-IN"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568EF3D-FB92-83F2-81CC-6E7813331273}"/>
              </a:ext>
            </a:extLst>
          </p:cNvPr>
          <p:cNvSpPr>
            <a:spLocks noGrp="1"/>
          </p:cNvSpPr>
          <p:nvPr>
            <p:ph idx="1"/>
          </p:nvPr>
        </p:nvSpPr>
        <p:spPr>
          <a:xfrm>
            <a:off x="638775" y="2447364"/>
            <a:ext cx="11115421" cy="3110753"/>
          </a:xfrm>
        </p:spPr>
        <p:txBody>
          <a:bodyPr/>
          <a:lstStyle/>
          <a:p>
            <a:pPr marL="45720" indent="0">
              <a:buNone/>
            </a:pPr>
            <a:r>
              <a:rPr lang="en-GB" dirty="0">
                <a:solidFill>
                  <a:schemeClr val="tx1"/>
                </a:solidFill>
                <a:latin typeface="Times New Roman" panose="02020603050405020304" pitchFamily="18" charset="0"/>
                <a:cs typeface="Times New Roman" panose="02020603050405020304" pitchFamily="18" charset="0"/>
              </a:rPr>
              <a:t>CO1. To Understand the knowledge on basics of research and its types. </a:t>
            </a:r>
          </a:p>
          <a:p>
            <a:pPr marL="45720" indent="0">
              <a:buNone/>
            </a:pPr>
            <a:r>
              <a:rPr lang="en-GB" dirty="0">
                <a:solidFill>
                  <a:schemeClr val="tx1"/>
                </a:solidFill>
                <a:latin typeface="Times New Roman" panose="02020603050405020304" pitchFamily="18" charset="0"/>
                <a:cs typeface="Times New Roman" panose="02020603050405020304" pitchFamily="18" charset="0"/>
              </a:rPr>
              <a:t>CO2. To Learn the concept of Literature Review, Technical Reading, Attributions and Citations. </a:t>
            </a:r>
          </a:p>
          <a:p>
            <a:pPr marL="45720" indent="0">
              <a:buNone/>
            </a:pPr>
            <a:r>
              <a:rPr lang="en-GB" dirty="0">
                <a:solidFill>
                  <a:schemeClr val="tx1"/>
                </a:solidFill>
                <a:latin typeface="Times New Roman" panose="02020603050405020304" pitchFamily="18" charset="0"/>
                <a:cs typeface="Times New Roman" panose="02020603050405020304" pitchFamily="18" charset="0"/>
              </a:rPr>
              <a:t>CO3. To learn Ethics in Engineering Research. </a:t>
            </a:r>
          </a:p>
          <a:p>
            <a:pPr marL="45720" indent="0">
              <a:buNone/>
            </a:pPr>
            <a:r>
              <a:rPr lang="en-GB" dirty="0">
                <a:solidFill>
                  <a:schemeClr val="tx1"/>
                </a:solidFill>
                <a:latin typeface="Times New Roman" panose="02020603050405020304" pitchFamily="18" charset="0"/>
                <a:cs typeface="Times New Roman" panose="02020603050405020304" pitchFamily="18" charset="0"/>
              </a:rPr>
              <a:t>CO4. To Discuss the concepts of Intellectual Property Rights in engineering. </a:t>
            </a:r>
            <a:endParaRPr lang="en-IN"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FA5B72AA-DA6C-98BD-64BA-35B16E4EB101}"/>
              </a:ext>
            </a:extLst>
          </p:cNvPr>
          <p:cNvSpPr>
            <a:spLocks noGrp="1"/>
          </p:cNvSpPr>
          <p:nvPr>
            <p:ph type="dt" sz="half" idx="10"/>
          </p:nvPr>
        </p:nvSpPr>
        <p:spPr/>
        <p:txBody>
          <a:bodyPr/>
          <a:lstStyle/>
          <a:p>
            <a:fld id="{467135F5-D0CD-4570-8B0D-28D0C8AA5804}" type="datetime1">
              <a:rPr lang="en-IN" smtClean="0"/>
              <a:t>11-09-2024</a:t>
            </a:fld>
            <a:endParaRPr lang="en-IN"/>
          </a:p>
        </p:txBody>
      </p:sp>
      <p:sp>
        <p:nvSpPr>
          <p:cNvPr id="6" name="Slide Number Placeholder 5">
            <a:extLst>
              <a:ext uri="{FF2B5EF4-FFF2-40B4-BE49-F238E27FC236}">
                <a16:creationId xmlns:a16="http://schemas.microsoft.com/office/drawing/2014/main" id="{2741D6AD-2A61-4E8D-FE35-59BC325325B7}"/>
              </a:ext>
            </a:extLst>
          </p:cNvPr>
          <p:cNvSpPr>
            <a:spLocks noGrp="1"/>
          </p:cNvSpPr>
          <p:nvPr>
            <p:ph type="sldNum" sz="quarter" idx="12"/>
          </p:nvPr>
        </p:nvSpPr>
        <p:spPr/>
        <p:txBody>
          <a:bodyPr/>
          <a:lstStyle/>
          <a:p>
            <a:fld id="{5A6ADBAC-012B-45CA-B0E1-1EC0514D76E2}" type="slidenum">
              <a:rPr lang="en-IN" smtClean="0"/>
              <a:t>2</a:t>
            </a:fld>
            <a:endParaRPr lang="en-IN"/>
          </a:p>
        </p:txBody>
      </p:sp>
    </p:spTree>
    <p:extLst>
      <p:ext uri="{BB962C8B-B14F-4D97-AF65-F5344CB8AC3E}">
        <p14:creationId xmlns:p14="http://schemas.microsoft.com/office/powerpoint/2010/main" val="539026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28605" y="161296"/>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380999" y="1535166"/>
            <a:ext cx="11370733" cy="5057877"/>
          </a:xfrm>
        </p:spPr>
        <p:txBody>
          <a:bodyPr>
            <a:normAutofit/>
          </a:bodyPr>
          <a:lstStyle/>
          <a:p>
            <a:pPr marL="338138" indent="-292100" algn="just">
              <a:lnSpc>
                <a:spcPct val="110000"/>
              </a:lnSpc>
            </a:pPr>
            <a:r>
              <a:rPr lang="en-US" dirty="0">
                <a:solidFill>
                  <a:srgbClr val="002060"/>
                </a:solidFill>
              </a:rPr>
              <a:t>The committee submitted a plethora of recommendations, including: </a:t>
            </a:r>
          </a:p>
          <a:p>
            <a:pPr marL="502920" indent="-457200" algn="just">
              <a:lnSpc>
                <a:spcPct val="110000"/>
              </a:lnSpc>
              <a:buFont typeface="+mj-lt"/>
              <a:buAutoNum type="arabicPeriod"/>
            </a:pPr>
            <a:r>
              <a:rPr lang="en-US" dirty="0">
                <a:solidFill>
                  <a:srgbClr val="002060"/>
                </a:solidFill>
              </a:rPr>
              <a:t>Misuse of patents rights needs to be prevented. </a:t>
            </a:r>
          </a:p>
          <a:p>
            <a:pPr marL="502920" indent="-457200" algn="just">
              <a:lnSpc>
                <a:spcPct val="110000"/>
              </a:lnSpc>
              <a:buFont typeface="+mj-lt"/>
              <a:buAutoNum type="arabicPeriod"/>
            </a:pPr>
            <a:r>
              <a:rPr lang="en-US" dirty="0">
                <a:solidFill>
                  <a:srgbClr val="002060"/>
                </a:solidFill>
              </a:rPr>
              <a:t>There must be a clear indication in the Act that </a:t>
            </a:r>
            <a:r>
              <a:rPr lang="en-US" b="1" dirty="0">
                <a:solidFill>
                  <a:srgbClr val="002060"/>
                </a:solidFill>
              </a:rPr>
              <a:t>food, medicine and surgical and curative devices</a:t>
            </a:r>
            <a:r>
              <a:rPr lang="en-US" dirty="0">
                <a:solidFill>
                  <a:srgbClr val="002060"/>
                </a:solidFill>
              </a:rPr>
              <a:t> should be made available to the masses at the </a:t>
            </a:r>
            <a:r>
              <a:rPr lang="en-US" b="1" dirty="0">
                <a:solidFill>
                  <a:srgbClr val="002060"/>
                </a:solidFill>
              </a:rPr>
              <a:t>cheapest rate</a:t>
            </a:r>
            <a:r>
              <a:rPr lang="en-US" dirty="0">
                <a:solidFill>
                  <a:srgbClr val="002060"/>
                </a:solidFill>
              </a:rPr>
              <a:t> by giving reasonable compensation to the owner of the patent.  </a:t>
            </a:r>
          </a:p>
          <a:p>
            <a:pPr marL="502920" indent="-457200" algn="just">
              <a:lnSpc>
                <a:spcPct val="110000"/>
              </a:lnSpc>
              <a:buFont typeface="+mj-lt"/>
              <a:buAutoNum type="arabicPeriod"/>
            </a:pPr>
            <a:r>
              <a:rPr lang="en-US" dirty="0">
                <a:solidFill>
                  <a:srgbClr val="002060"/>
                </a:solidFill>
              </a:rPr>
              <a:t>Amendments in Sections 22, 23 and 23A of the Patent and Design Act, 1911 on the lines of the UK Patent Act.</a:t>
            </a:r>
          </a:p>
          <a:p>
            <a:pPr marL="45720" indent="0">
              <a:buNone/>
            </a:pP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3874DFB7-CD97-4129-819A-839C3FD59D22}"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20</a:t>
            </a:fld>
            <a:endParaRPr lang="en-IN"/>
          </a:p>
        </p:txBody>
      </p:sp>
    </p:spTree>
    <p:extLst>
      <p:ext uri="{BB962C8B-B14F-4D97-AF65-F5344CB8AC3E}">
        <p14:creationId xmlns:p14="http://schemas.microsoft.com/office/powerpoint/2010/main" val="2538752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44376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20" y="1557867"/>
            <a:ext cx="10843382" cy="4856369"/>
          </a:xfrm>
        </p:spPr>
        <p:txBody>
          <a:bodyPr>
            <a:normAutofit/>
          </a:bodyPr>
          <a:lstStyle/>
          <a:p>
            <a:pPr marL="45720" indent="0" algn="just">
              <a:lnSpc>
                <a:spcPct val="150000"/>
              </a:lnSpc>
              <a:buNone/>
            </a:pPr>
            <a:r>
              <a:rPr lang="en-IN" dirty="0">
                <a:solidFill>
                  <a:srgbClr val="002060"/>
                </a:solidFill>
                <a:latin typeface="+mj-lt"/>
              </a:rPr>
              <a:t>Further, In</a:t>
            </a:r>
          </a:p>
          <a:p>
            <a:pPr algn="l">
              <a:buFont typeface="Arial" panose="020B0604020202020204" pitchFamily="34" charset="0"/>
              <a:buChar char="•"/>
            </a:pPr>
            <a:r>
              <a:rPr lang="en-US" b="0" i="0" dirty="0">
                <a:solidFill>
                  <a:srgbClr val="002060"/>
                </a:solidFill>
                <a:effectLst/>
                <a:latin typeface="+mj-lt"/>
              </a:rPr>
              <a:t>1950: Recommendations introduced in Act XXXII.</a:t>
            </a:r>
          </a:p>
          <a:p>
            <a:pPr algn="l">
              <a:buFont typeface="Arial" panose="020B0604020202020204" pitchFamily="34" charset="0"/>
              <a:buChar char="•"/>
            </a:pPr>
            <a:r>
              <a:rPr lang="en-US" b="0" i="0" dirty="0">
                <a:solidFill>
                  <a:srgbClr val="002060"/>
                </a:solidFill>
                <a:effectLst/>
                <a:latin typeface="+mj-lt"/>
              </a:rPr>
              <a:t>1952: Amendment (Act LXX(70)) for compulsory licensing in specific areas.</a:t>
            </a:r>
          </a:p>
          <a:p>
            <a:pPr algn="l">
              <a:buFont typeface="Arial" panose="020B0604020202020204" pitchFamily="34" charset="0"/>
              <a:buChar char="•"/>
            </a:pPr>
            <a:r>
              <a:rPr lang="en-US" b="0" i="0" dirty="0">
                <a:solidFill>
                  <a:srgbClr val="002060"/>
                </a:solidFill>
                <a:effectLst/>
                <a:latin typeface="+mj-lt"/>
              </a:rPr>
              <a:t>1953: Bill based on amendments rejected.</a:t>
            </a:r>
          </a:p>
          <a:p>
            <a:pPr algn="l">
              <a:buFont typeface="Arial" panose="020B0604020202020204" pitchFamily="34" charset="0"/>
              <a:buChar char="•"/>
            </a:pPr>
            <a:r>
              <a:rPr lang="en-US" b="0" i="0" dirty="0">
                <a:solidFill>
                  <a:srgbClr val="002060"/>
                </a:solidFill>
                <a:effectLst/>
                <a:latin typeface="+mj-lt"/>
              </a:rPr>
              <a:t>1957: Committee formed under Justice N. Rajagopala Ayyangar to strengthen Indian Patent Law.</a:t>
            </a:r>
          </a:p>
          <a:p>
            <a:pPr marL="45720" indent="0" algn="l">
              <a:buNone/>
            </a:pPr>
            <a:endParaRPr lang="en-US" sz="2000" dirty="0">
              <a:solidFill>
                <a:srgbClr val="002060"/>
              </a:solidFill>
              <a:latin typeface="+mj-lt"/>
            </a:endParaRPr>
          </a:p>
          <a:p>
            <a:pPr marL="45720" indent="0" algn="l">
              <a:buNone/>
            </a:pPr>
            <a:r>
              <a:rPr lang="en-US" sz="2000" b="1" dirty="0">
                <a:solidFill>
                  <a:srgbClr val="002060"/>
                </a:solidFill>
                <a:latin typeface="+mj-lt"/>
              </a:rPr>
              <a:t>	Service Term - May 4, 1968-December 31, </a:t>
            </a:r>
            <a:r>
              <a:rPr lang="en-US" sz="2000" dirty="0">
                <a:solidFill>
                  <a:srgbClr val="002060"/>
                </a:solidFill>
                <a:latin typeface="+mj-lt"/>
              </a:rPr>
              <a:t>1975</a:t>
            </a: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2B5CF00D-5D30-49A7-8518-825FD876E160}"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21</a:t>
            </a:fld>
            <a:endParaRPr lang="en-IN"/>
          </a:p>
        </p:txBody>
      </p:sp>
      <p:pic>
        <p:nvPicPr>
          <p:cNvPr id="4100"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r="66487"/>
          <a:stretch/>
        </p:blipFill>
        <p:spPr bwMode="auto">
          <a:xfrm>
            <a:off x="7447072" y="4323214"/>
            <a:ext cx="3257715" cy="215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9438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44376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20" y="1557867"/>
            <a:ext cx="10843382" cy="4856369"/>
          </a:xfrm>
        </p:spPr>
        <p:txBody>
          <a:bodyPr>
            <a:normAutofit lnSpcReduction="10000"/>
          </a:bodyPr>
          <a:lstStyle/>
          <a:p>
            <a:pPr algn="just"/>
            <a:r>
              <a:rPr lang="en-US" b="1" i="0" dirty="0">
                <a:solidFill>
                  <a:srgbClr val="002060"/>
                </a:solidFill>
                <a:effectLst/>
                <a:latin typeface="+mj-lt"/>
              </a:rPr>
              <a:t>The Committee's Report released in </a:t>
            </a:r>
            <a:r>
              <a:rPr lang="en-US" b="1" dirty="0">
                <a:solidFill>
                  <a:srgbClr val="002060"/>
                </a:solidFill>
                <a:latin typeface="+mj-lt"/>
              </a:rPr>
              <a:t>1959- to seek inputs for further strengthening the </a:t>
            </a:r>
          </a:p>
          <a:p>
            <a:pPr marL="45720" indent="0" algn="just">
              <a:buNone/>
            </a:pPr>
            <a:r>
              <a:rPr lang="en-US" b="1" dirty="0">
                <a:solidFill>
                  <a:srgbClr val="002060"/>
                </a:solidFill>
                <a:latin typeface="+mj-lt"/>
              </a:rPr>
              <a:t>Indian Patent Law.</a:t>
            </a:r>
          </a:p>
          <a:p>
            <a:pPr marL="45720" indent="0" algn="just">
              <a:buNone/>
            </a:pPr>
            <a:r>
              <a:rPr lang="en-US" dirty="0">
                <a:solidFill>
                  <a:srgbClr val="002060"/>
                </a:solidFill>
                <a:latin typeface="+mj-lt"/>
              </a:rPr>
              <a:t>The committee submitted its report to the government in 1959. </a:t>
            </a:r>
          </a:p>
          <a:p>
            <a:pPr marL="45720" indent="0" algn="just">
              <a:buNone/>
            </a:pPr>
            <a:r>
              <a:rPr lang="en-US" dirty="0">
                <a:solidFill>
                  <a:srgbClr val="002060"/>
                </a:solidFill>
                <a:latin typeface="+mj-lt"/>
              </a:rPr>
              <a:t>It comprised of two segments addressing a) General aspects of the patent laws, and</a:t>
            </a:r>
          </a:p>
          <a:p>
            <a:pPr marL="45720" indent="0" algn="just">
              <a:buNone/>
            </a:pPr>
            <a:r>
              <a:rPr lang="en-US" dirty="0">
                <a:solidFill>
                  <a:srgbClr val="002060"/>
                </a:solidFill>
                <a:latin typeface="+mj-lt"/>
              </a:rPr>
              <a:t>					  b) Bill rejected back in 1953.</a:t>
            </a:r>
          </a:p>
          <a:p>
            <a:pPr marL="45720" indent="0" algn="just">
              <a:buNone/>
            </a:pPr>
            <a:r>
              <a:rPr lang="en-US" dirty="0">
                <a:solidFill>
                  <a:srgbClr val="002060"/>
                </a:solidFill>
                <a:latin typeface="+mj-lt"/>
              </a:rPr>
              <a:t>Further, </a:t>
            </a:r>
          </a:p>
          <a:p>
            <a:pPr marL="736600" lvl="1" indent="-338138" algn="just">
              <a:buFont typeface="Wingdings" panose="05000000000000000000" pitchFamily="2" charset="2"/>
              <a:buChar char="Ø"/>
            </a:pPr>
            <a:r>
              <a:rPr lang="en-US" dirty="0">
                <a:solidFill>
                  <a:srgbClr val="002060"/>
                </a:solidFill>
              </a:rPr>
              <a:t>1965: Revised patent legislation submitted to </a:t>
            </a:r>
            <a:r>
              <a:rPr lang="en-US" dirty="0" err="1">
                <a:solidFill>
                  <a:srgbClr val="002060"/>
                </a:solidFill>
              </a:rPr>
              <a:t>Lok</a:t>
            </a:r>
            <a:r>
              <a:rPr lang="en-US" dirty="0">
                <a:solidFill>
                  <a:srgbClr val="002060"/>
                </a:solidFill>
              </a:rPr>
              <a:t> </a:t>
            </a:r>
            <a:r>
              <a:rPr lang="en-US" dirty="0" err="1">
                <a:solidFill>
                  <a:srgbClr val="002060"/>
                </a:solidFill>
              </a:rPr>
              <a:t>Sabha</a:t>
            </a:r>
            <a:r>
              <a:rPr lang="en-US" dirty="0">
                <a:solidFill>
                  <a:srgbClr val="002060"/>
                </a:solidFill>
              </a:rPr>
              <a:t>.</a:t>
            </a:r>
          </a:p>
          <a:p>
            <a:pPr marL="736600" lvl="1" indent="-338138" algn="just">
              <a:buFont typeface="Wingdings" panose="05000000000000000000" pitchFamily="2" charset="2"/>
              <a:buChar char="Ø"/>
            </a:pPr>
            <a:r>
              <a:rPr lang="en-US" dirty="0">
                <a:solidFill>
                  <a:srgbClr val="002060"/>
                </a:solidFill>
              </a:rPr>
              <a:t>1970: Introduction of Patents Act, superseding previous laws.</a:t>
            </a:r>
          </a:p>
          <a:p>
            <a:pPr marL="508000" indent="-338138" algn="just">
              <a:buFont typeface="Wingdings" panose="05000000000000000000" pitchFamily="2" charset="2"/>
              <a:buChar char="Ø"/>
            </a:pPr>
            <a:r>
              <a:rPr lang="en-US" dirty="0">
                <a:solidFill>
                  <a:srgbClr val="002060"/>
                </a:solidFill>
                <a:latin typeface="+mj-lt"/>
              </a:rPr>
              <a:t>After many hiccups, clarifications and modifications the </a:t>
            </a:r>
            <a:r>
              <a:rPr lang="en-US" dirty="0">
                <a:solidFill>
                  <a:srgbClr val="002060"/>
                </a:solidFill>
                <a:latin typeface="+mj-lt"/>
                <a:hlinkClick r:id="rId2"/>
              </a:rPr>
              <a:t>Patents Act, 1970 </a:t>
            </a:r>
            <a:r>
              <a:rPr lang="en-US" dirty="0">
                <a:solidFill>
                  <a:srgbClr val="002060"/>
                </a:solidFill>
                <a:latin typeface="+mj-lt"/>
              </a:rPr>
              <a:t>was introduced, superseding all the previous laws related to the patents. </a:t>
            </a:r>
          </a:p>
          <a:p>
            <a:pPr marL="508000" indent="-338138" algn="just">
              <a:buFont typeface="Wingdings" panose="05000000000000000000" pitchFamily="2" charset="2"/>
              <a:buChar char="Ø"/>
            </a:pPr>
            <a:r>
              <a:rPr lang="en-US" dirty="0">
                <a:solidFill>
                  <a:srgbClr val="002060"/>
                </a:solidFill>
                <a:latin typeface="+mj-lt"/>
              </a:rPr>
              <a:t>However, the Indian Patents and Designs Act of 1911 remained applicable for designs only till 1994. </a:t>
            </a:r>
          </a:p>
          <a:p>
            <a:pPr algn="just">
              <a:buFont typeface="Arial" panose="020B0604020202020204" pitchFamily="34" charset="0"/>
              <a:buChar char="•"/>
            </a:pP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2B5CF00D-5D30-49A7-8518-825FD876E160}"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22</a:t>
            </a:fld>
            <a:endParaRPr lang="en-IN"/>
          </a:p>
        </p:txBody>
      </p:sp>
    </p:spTree>
    <p:extLst>
      <p:ext uri="{BB962C8B-B14F-4D97-AF65-F5344CB8AC3E}">
        <p14:creationId xmlns:p14="http://schemas.microsoft.com/office/powerpoint/2010/main" val="31878119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44376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19" y="1557867"/>
            <a:ext cx="11010647" cy="4856369"/>
          </a:xfrm>
        </p:spPr>
        <p:txBody>
          <a:bodyPr>
            <a:normAutofit/>
          </a:bodyPr>
          <a:lstStyle/>
          <a:p>
            <a:pPr algn="just">
              <a:buFont typeface="Arial" panose="020B0604020202020204" pitchFamily="34" charset="0"/>
              <a:buChar char="•"/>
            </a:pPr>
            <a:r>
              <a:rPr lang="en-US" b="0" i="0" dirty="0">
                <a:solidFill>
                  <a:srgbClr val="002060"/>
                </a:solidFill>
                <a:effectLst/>
                <a:latin typeface="+mj-lt"/>
              </a:rPr>
              <a:t>In 1995 India signed TRIPS(</a:t>
            </a:r>
            <a:r>
              <a:rPr lang="en-US" dirty="0"/>
              <a:t>Trade-Related Aspects of Intellectual Property Rights)</a:t>
            </a:r>
            <a:r>
              <a:rPr lang="en-US" b="0" i="0" dirty="0">
                <a:solidFill>
                  <a:srgbClr val="002060"/>
                </a:solidFill>
                <a:effectLst/>
                <a:latin typeface="+mj-lt"/>
              </a:rPr>
              <a:t>Agreement</a:t>
            </a:r>
            <a:r>
              <a:rPr lang="en-US" dirty="0">
                <a:solidFill>
                  <a:srgbClr val="002060"/>
                </a:solidFill>
                <a:latin typeface="+mj-lt"/>
              </a:rPr>
              <a:t>  and got a transition period of 10 years (1995-2005) to make domestic laws compatible with the international treaty. </a:t>
            </a:r>
          </a:p>
          <a:p>
            <a:pPr algn="just">
              <a:buFont typeface="Arial" panose="020B0604020202020204" pitchFamily="34" charset="0"/>
              <a:buChar char="•"/>
            </a:pPr>
            <a:r>
              <a:rPr lang="en-US" dirty="0">
                <a:solidFill>
                  <a:srgbClr val="002060"/>
                </a:solidFill>
                <a:latin typeface="+mj-lt"/>
              </a:rPr>
              <a:t> In 1999, The Patents (Amendment) Act, 1999 was introduced providing for the filing of applications for ‗Product Patents‘ in the areas of drugs, pharmaceuticals and agrochemicals (earlier, only ‗processes‘ were protected under the Patent Act). </a:t>
            </a:r>
          </a:p>
          <a:p>
            <a:pPr algn="just">
              <a:buFont typeface="Arial" panose="020B0604020202020204" pitchFamily="34" charset="0"/>
              <a:buChar char="•"/>
            </a:pPr>
            <a:r>
              <a:rPr lang="en-US" dirty="0">
                <a:solidFill>
                  <a:srgbClr val="002060"/>
                </a:solidFill>
                <a:latin typeface="+mj-lt"/>
              </a:rPr>
              <a:t>The new Patent Act also included provisions for the grant of Exclusive Market Rights (EMRs) for the distribution and sale of </a:t>
            </a:r>
            <a:r>
              <a:rPr lang="en-US" dirty="0" err="1">
                <a:solidFill>
                  <a:srgbClr val="002060"/>
                </a:solidFill>
                <a:latin typeface="+mj-lt"/>
              </a:rPr>
              <a:t>pharma</a:t>
            </a:r>
            <a:r>
              <a:rPr lang="en-US" dirty="0">
                <a:solidFill>
                  <a:srgbClr val="002060"/>
                </a:solidFill>
                <a:latin typeface="+mj-lt"/>
              </a:rPr>
              <a:t> products on </a:t>
            </a:r>
            <a:r>
              <a:rPr lang="en-US" dirty="0" err="1">
                <a:solidFill>
                  <a:srgbClr val="002060"/>
                </a:solidFill>
                <a:latin typeface="+mj-lt"/>
              </a:rPr>
              <a:t>fulfilment</a:t>
            </a:r>
            <a:r>
              <a:rPr lang="en-US" dirty="0">
                <a:solidFill>
                  <a:srgbClr val="002060"/>
                </a:solidFill>
                <a:latin typeface="+mj-lt"/>
              </a:rPr>
              <a:t> of certain conditions. </a:t>
            </a:r>
          </a:p>
          <a:p>
            <a:pPr marL="45720" indent="0" algn="just">
              <a:buNone/>
            </a:pPr>
            <a:r>
              <a:rPr lang="en-US" b="1" dirty="0">
                <a:solidFill>
                  <a:srgbClr val="002060"/>
                </a:solidFill>
                <a:latin typeface="+mj-lt"/>
              </a:rPr>
              <a:t>The second amendment to the 1970 Act was made through the Patents (Amendment) Act, 2002 (Act 38 of 2002). This Act introduced new Patent Rules, 2003, thus replacing the earlier Patents Rules, 1972.</a:t>
            </a: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A8E330E7-6B4E-4DBA-9EF4-3306E06D4D6C}"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23</a:t>
            </a:fld>
            <a:endParaRPr lang="en-IN"/>
          </a:p>
        </p:txBody>
      </p:sp>
    </p:spTree>
    <p:extLst>
      <p:ext uri="{BB962C8B-B14F-4D97-AF65-F5344CB8AC3E}">
        <p14:creationId xmlns:p14="http://schemas.microsoft.com/office/powerpoint/2010/main" val="578407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272738"/>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20" y="1388533"/>
            <a:ext cx="10843382" cy="5025703"/>
          </a:xfrm>
        </p:spPr>
        <p:txBody>
          <a:bodyPr>
            <a:normAutofit/>
          </a:bodyPr>
          <a:lstStyle/>
          <a:p>
            <a:pPr algn="just">
              <a:lnSpc>
                <a:spcPct val="150000"/>
              </a:lnSpc>
            </a:pPr>
            <a:r>
              <a:rPr lang="en-US" b="1" dirty="0">
                <a:solidFill>
                  <a:srgbClr val="FF0000"/>
                </a:solidFill>
                <a:latin typeface="+mj-lt"/>
              </a:rPr>
              <a:t>The major amendments were: </a:t>
            </a:r>
          </a:p>
          <a:p>
            <a:pPr lvl="1" algn="just">
              <a:lnSpc>
                <a:spcPct val="150000"/>
              </a:lnSpc>
            </a:pPr>
            <a:r>
              <a:rPr lang="en-US" b="1" dirty="0">
                <a:solidFill>
                  <a:srgbClr val="002060"/>
                </a:solidFill>
                <a:latin typeface="+mj-lt"/>
              </a:rPr>
              <a:t>The protection term of 20 years for all inventions from the date of filing. </a:t>
            </a:r>
          </a:p>
          <a:p>
            <a:pPr lvl="1" algn="just">
              <a:lnSpc>
                <a:spcPct val="150000"/>
              </a:lnSpc>
            </a:pPr>
            <a:r>
              <a:rPr lang="en-US" b="1" dirty="0">
                <a:solidFill>
                  <a:srgbClr val="002060"/>
                </a:solidFill>
                <a:latin typeface="+mj-lt"/>
              </a:rPr>
              <a:t>Scope of non-patentable inventions including Traditional Knowledge expanded. </a:t>
            </a:r>
          </a:p>
          <a:p>
            <a:pPr lvl="1" algn="just">
              <a:lnSpc>
                <a:spcPct val="150000"/>
              </a:lnSpc>
            </a:pPr>
            <a:r>
              <a:rPr lang="en-US" b="1" dirty="0">
                <a:solidFill>
                  <a:srgbClr val="002060"/>
                </a:solidFill>
                <a:latin typeface="+mj-lt"/>
              </a:rPr>
              <a:t>Disclosure of source and geographical origin of biological material made compulsory. </a:t>
            </a:r>
          </a:p>
          <a:p>
            <a:pPr lvl="1" algn="just">
              <a:lnSpc>
                <a:spcPct val="150000"/>
              </a:lnSpc>
            </a:pPr>
            <a:r>
              <a:rPr lang="en-US" b="1" dirty="0">
                <a:solidFill>
                  <a:srgbClr val="002060"/>
                </a:solidFill>
                <a:latin typeface="+mj-lt"/>
              </a:rPr>
              <a:t>Provisions concerning convention countries simplified. </a:t>
            </a:r>
          </a:p>
          <a:p>
            <a:pPr lvl="1" algn="just">
              <a:lnSpc>
                <a:spcPct val="150000"/>
              </a:lnSpc>
            </a:pPr>
            <a:r>
              <a:rPr lang="en-US" b="1" dirty="0">
                <a:solidFill>
                  <a:srgbClr val="002060"/>
                </a:solidFill>
                <a:latin typeface="+mj-lt"/>
              </a:rPr>
              <a:t>Establishment of Appellate Board. </a:t>
            </a:r>
          </a:p>
          <a:p>
            <a:pPr lvl="1" algn="just">
              <a:lnSpc>
                <a:spcPct val="150000"/>
              </a:lnSpc>
            </a:pPr>
            <a:r>
              <a:rPr lang="en-US" b="1" dirty="0">
                <a:solidFill>
                  <a:srgbClr val="002060"/>
                </a:solidFill>
                <a:latin typeface="+mj-lt"/>
              </a:rPr>
              <a:t>Compulsory license provisions strengthened. </a:t>
            </a:r>
          </a:p>
          <a:p>
            <a:pPr lvl="1" algn="just">
              <a:lnSpc>
                <a:spcPct val="150000"/>
              </a:lnSpc>
            </a:pPr>
            <a:r>
              <a:rPr lang="en-US" b="1" dirty="0">
                <a:solidFill>
                  <a:srgbClr val="002060"/>
                </a:solidFill>
                <a:latin typeface="+mj-lt"/>
              </a:rPr>
              <a:t>Simplification of procedures. </a:t>
            </a:r>
          </a:p>
          <a:p>
            <a:pPr lvl="1" algn="just">
              <a:lnSpc>
                <a:spcPct val="150000"/>
              </a:lnSpc>
            </a:pPr>
            <a:r>
              <a:rPr lang="en-US" b="1" dirty="0">
                <a:solidFill>
                  <a:srgbClr val="002060"/>
                </a:solidFill>
                <a:latin typeface="+mj-lt"/>
              </a:rPr>
              <a:t>Harmonization with Patent Cooperation Treaty (PCT) provisions.</a:t>
            </a: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B8F5C75B-D992-47B9-AD76-E0A3D657962E}"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24</a:t>
            </a:fld>
            <a:endParaRPr lang="en-IN"/>
          </a:p>
        </p:txBody>
      </p:sp>
    </p:spTree>
    <p:extLst>
      <p:ext uri="{BB962C8B-B14F-4D97-AF65-F5344CB8AC3E}">
        <p14:creationId xmlns:p14="http://schemas.microsoft.com/office/powerpoint/2010/main" val="1000960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272738"/>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20" y="1388533"/>
            <a:ext cx="10843382" cy="5025703"/>
          </a:xfrm>
        </p:spPr>
        <p:txBody>
          <a:bodyPr>
            <a:normAutofit lnSpcReduction="10000"/>
          </a:bodyPr>
          <a:lstStyle/>
          <a:p>
            <a:pPr algn="just"/>
            <a:r>
              <a:rPr lang="en-US" b="1" dirty="0">
                <a:solidFill>
                  <a:srgbClr val="002060"/>
                </a:solidFill>
                <a:latin typeface="+mj-lt"/>
              </a:rPr>
              <a:t>With the rapidly changing scenario of IPR at a global level, a  need was felt to further amend the Patent Act, 1970. </a:t>
            </a:r>
          </a:p>
          <a:p>
            <a:pPr algn="just"/>
            <a:r>
              <a:rPr lang="en-US" b="1" dirty="0">
                <a:solidFill>
                  <a:srgbClr val="002060"/>
                </a:solidFill>
                <a:latin typeface="+mj-lt"/>
              </a:rPr>
              <a:t>The highlight  of the Patents (Amendments) Act 2005 were:</a:t>
            </a:r>
          </a:p>
          <a:p>
            <a:pPr marL="457200" indent="-287338" algn="just">
              <a:buFont typeface="Wingdings" panose="05000000000000000000" pitchFamily="2" charset="2"/>
              <a:buChar char="Ø"/>
            </a:pPr>
            <a:r>
              <a:rPr lang="en-US" dirty="0">
                <a:solidFill>
                  <a:srgbClr val="002060"/>
                </a:solidFill>
              </a:rPr>
              <a:t>Product patent for inventions in all fields of technology </a:t>
            </a:r>
          </a:p>
          <a:p>
            <a:pPr marL="457200" indent="-287338" algn="just">
              <a:buFont typeface="Wingdings" panose="05000000000000000000" pitchFamily="2" charset="2"/>
              <a:buChar char="Ø"/>
            </a:pPr>
            <a:r>
              <a:rPr lang="en-US" b="0" i="0" dirty="0">
                <a:solidFill>
                  <a:srgbClr val="002060"/>
                </a:solidFill>
                <a:effectLst/>
                <a:latin typeface="+mj-lt"/>
              </a:rPr>
              <a:t>New forms of known substances excluded to prevent evergreening of the patent.</a:t>
            </a:r>
            <a:r>
              <a:rPr lang="en-US" dirty="0">
                <a:solidFill>
                  <a:srgbClr val="002060"/>
                </a:solidFill>
              </a:rPr>
              <a:t>.</a:t>
            </a:r>
            <a:endParaRPr lang="en-US" b="0" i="0" dirty="0">
              <a:solidFill>
                <a:srgbClr val="002060"/>
              </a:solidFill>
              <a:effectLst/>
              <a:latin typeface="+mj-lt"/>
            </a:endParaRPr>
          </a:p>
          <a:p>
            <a:pPr marL="457200" indent="-287338" algn="just">
              <a:buFont typeface="Wingdings" panose="05000000000000000000" pitchFamily="2" charset="2"/>
              <a:buChar char="Ø"/>
            </a:pPr>
            <a:r>
              <a:rPr lang="en-US" b="0" i="0" dirty="0">
                <a:solidFill>
                  <a:srgbClr val="002060"/>
                </a:solidFill>
                <a:effectLst/>
                <a:latin typeface="+mj-lt"/>
              </a:rPr>
              <a:t>Rationalization of the opposition procedure.</a:t>
            </a:r>
          </a:p>
          <a:p>
            <a:pPr marL="457200" indent="-287338" algn="just">
              <a:buFont typeface="Wingdings" panose="05000000000000000000" pitchFamily="2" charset="2"/>
              <a:buChar char="Ø"/>
            </a:pPr>
            <a:r>
              <a:rPr lang="en-US" b="0" i="0" dirty="0">
                <a:solidFill>
                  <a:srgbClr val="002060"/>
                </a:solidFill>
                <a:effectLst/>
                <a:latin typeface="+mj-lt"/>
              </a:rPr>
              <a:t>Introduction of pre-grant opposition by representation.</a:t>
            </a:r>
          </a:p>
          <a:p>
            <a:pPr marL="457200" indent="-287338" algn="just">
              <a:buFont typeface="Wingdings" panose="05000000000000000000" pitchFamily="2" charset="2"/>
              <a:buChar char="Ø"/>
            </a:pPr>
            <a:r>
              <a:rPr lang="en-US" b="0" i="0" dirty="0">
                <a:solidFill>
                  <a:srgbClr val="002060"/>
                </a:solidFill>
                <a:effectLst/>
                <a:latin typeface="+mj-lt"/>
              </a:rPr>
              <a:t>Introduction of post-grant opposition.</a:t>
            </a:r>
          </a:p>
          <a:p>
            <a:pPr marL="457200" indent="-287338" algn="just">
              <a:buFont typeface="Wingdings" panose="05000000000000000000" pitchFamily="2" charset="2"/>
              <a:buChar char="Ø"/>
            </a:pPr>
            <a:r>
              <a:rPr lang="en-US" b="0" i="0" dirty="0">
                <a:solidFill>
                  <a:srgbClr val="002060"/>
                </a:solidFill>
                <a:effectLst/>
                <a:latin typeface="+mj-lt"/>
              </a:rPr>
              <a:t>Compulsory license for export purposes.</a:t>
            </a:r>
          </a:p>
          <a:p>
            <a:pPr marL="457200" indent="-287338" algn="just">
              <a:buFont typeface="Wingdings" panose="05000000000000000000" pitchFamily="2" charset="2"/>
              <a:buChar char="Ø"/>
            </a:pPr>
            <a:r>
              <a:rPr lang="en-US" b="0" i="0" dirty="0">
                <a:solidFill>
                  <a:srgbClr val="002060"/>
                </a:solidFill>
                <a:effectLst/>
                <a:latin typeface="+mj-lt"/>
              </a:rPr>
              <a:t>Compulsory license for manufacture.</a:t>
            </a:r>
          </a:p>
          <a:p>
            <a:pPr marL="457200" indent="-287338" algn="just">
              <a:buFont typeface="Wingdings" panose="05000000000000000000" pitchFamily="2" charset="2"/>
              <a:buChar char="Ø"/>
            </a:pPr>
            <a:r>
              <a:rPr lang="en-US" b="0" i="0" dirty="0">
                <a:solidFill>
                  <a:srgbClr val="002060"/>
                </a:solidFill>
                <a:effectLst/>
                <a:latin typeface="+mj-lt"/>
              </a:rPr>
              <a:t>Extension of grace period from 6 months to 12 months for filing a patent, if published in government exhibition.</a:t>
            </a:r>
          </a:p>
          <a:p>
            <a:pPr marL="45720" indent="0" algn="just">
              <a:buNone/>
            </a:pPr>
            <a:endParaRPr lang="en-US" b="0" i="0" dirty="0">
              <a:solidFill>
                <a:srgbClr val="002060"/>
              </a:solidFill>
              <a:effectLst/>
              <a:latin typeface="+mj-lt"/>
            </a:endParaRPr>
          </a:p>
          <a:p>
            <a:pPr marL="45720" indent="0">
              <a:buNone/>
            </a:pP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B8F5C75B-D992-47B9-AD76-E0A3D657962E}"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25</a:t>
            </a:fld>
            <a:endParaRPr lang="en-IN"/>
          </a:p>
        </p:txBody>
      </p:sp>
    </p:spTree>
    <p:extLst>
      <p:ext uri="{BB962C8B-B14F-4D97-AF65-F5344CB8AC3E}">
        <p14:creationId xmlns:p14="http://schemas.microsoft.com/office/powerpoint/2010/main" val="22405209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272738"/>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40655" y="1435829"/>
            <a:ext cx="10843382" cy="5025703"/>
          </a:xfrm>
        </p:spPr>
        <p:txBody>
          <a:bodyPr>
            <a:normAutofit/>
          </a:bodyPr>
          <a:lstStyle/>
          <a:p>
            <a:pPr algn="just">
              <a:lnSpc>
                <a:spcPct val="150000"/>
              </a:lnSpc>
            </a:pPr>
            <a:r>
              <a:rPr lang="en-US" dirty="0">
                <a:solidFill>
                  <a:srgbClr val="002060"/>
                </a:solidFill>
                <a:latin typeface="+mj-lt"/>
              </a:rPr>
              <a:t>India is a member of all prominent </a:t>
            </a:r>
            <a:r>
              <a:rPr lang="en-US" b="1" i="1" dirty="0">
                <a:solidFill>
                  <a:srgbClr val="002060"/>
                </a:solidFill>
                <a:latin typeface="+mj-lt"/>
              </a:rPr>
              <a:t>Conventions and Treaties </a:t>
            </a:r>
            <a:r>
              <a:rPr lang="en-US" dirty="0">
                <a:solidFill>
                  <a:srgbClr val="002060"/>
                </a:solidFill>
                <a:latin typeface="+mj-lt"/>
              </a:rPr>
              <a:t>related to the facilitation of the inventors for international filing and protecting the rights over the inventions globally.</a:t>
            </a:r>
            <a:r>
              <a:rPr lang="en-US" b="1" i="1" dirty="0">
                <a:solidFill>
                  <a:srgbClr val="002060"/>
                </a:solidFill>
                <a:latin typeface="+mj-lt"/>
              </a:rPr>
              <a:t> </a:t>
            </a:r>
          </a:p>
          <a:p>
            <a:pPr algn="just"/>
            <a:r>
              <a:rPr lang="en-US" b="1" i="0" dirty="0">
                <a:solidFill>
                  <a:srgbClr val="002060"/>
                </a:solidFill>
                <a:effectLst/>
                <a:latin typeface="+mj-lt"/>
              </a:rPr>
              <a:t>International Agreements</a:t>
            </a:r>
            <a:endParaRPr lang="en-US" b="0" i="0" dirty="0">
              <a:solidFill>
                <a:srgbClr val="002060"/>
              </a:solidFill>
              <a:effectLst/>
              <a:latin typeface="+mj-lt"/>
            </a:endParaRPr>
          </a:p>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The important international agreements to which India is a signatory party are TRIPS Agreement (1995), Paris Convention (1883), PCT (1970) and Budapest Treaty (1977) and many more</a:t>
            </a:r>
          </a:p>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Focus on facilitating international filing and protecting global invention rights.</a:t>
            </a:r>
          </a:p>
          <a:p>
            <a:pPr algn="just">
              <a:buFont typeface="Arial" panose="020B0604020202020204" pitchFamily="34" charset="0"/>
              <a:buChar char="•"/>
            </a:pPr>
            <a:endParaRPr lang="en-US" b="0" i="0" dirty="0">
              <a:solidFill>
                <a:srgbClr val="002060"/>
              </a:solidFill>
              <a:effectLst/>
              <a:latin typeface="+mj-lt"/>
            </a:endParaRPr>
          </a:p>
          <a:p>
            <a:pPr marL="45720" indent="0">
              <a:buNone/>
            </a:pP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AAC54EC3-33A3-4F9A-AA70-2CACCA978A7A}"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26</a:t>
            </a:fld>
            <a:endParaRPr lang="en-IN"/>
          </a:p>
        </p:txBody>
      </p:sp>
    </p:spTree>
    <p:extLst>
      <p:ext uri="{BB962C8B-B14F-4D97-AF65-F5344CB8AC3E}">
        <p14:creationId xmlns:p14="http://schemas.microsoft.com/office/powerpoint/2010/main" val="1406249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272738"/>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40655" y="1435829"/>
            <a:ext cx="10843382" cy="5025703"/>
          </a:xfrm>
        </p:spPr>
        <p:txBody>
          <a:bodyPr>
            <a:normAutofit fontScale="85000" lnSpcReduction="20000"/>
          </a:bodyPr>
          <a:lstStyle/>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TRIPS Agreement (1995)- </a:t>
            </a:r>
            <a:r>
              <a:rPr lang="en-US" sz="2400" dirty="0"/>
              <a:t> is an </a:t>
            </a:r>
            <a:r>
              <a:rPr lang="en-US" sz="2400" dirty="0">
                <a:hlinkClick r:id="rId2" tooltip="International agreement"/>
              </a:rPr>
              <a:t>international legal agreement</a:t>
            </a:r>
            <a:r>
              <a:rPr lang="en-US" sz="2400" dirty="0"/>
              <a:t> between all the member nations of the </a:t>
            </a:r>
            <a:r>
              <a:rPr lang="en-US" sz="2400" dirty="0">
                <a:hlinkClick r:id="rId3" tooltip="World Trade Organization"/>
              </a:rPr>
              <a:t>World Trade Organization</a:t>
            </a:r>
            <a:r>
              <a:rPr lang="en-US" sz="2400" dirty="0"/>
              <a:t> (WTO).</a:t>
            </a:r>
          </a:p>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Paris Convention (1883)- </a:t>
            </a:r>
            <a:r>
              <a:rPr lang="en-US" sz="2400" dirty="0"/>
              <a:t>signed in </a:t>
            </a:r>
            <a:r>
              <a:rPr lang="en-US" sz="2400" dirty="0">
                <a:hlinkClick r:id="rId4" tooltip="Paris"/>
              </a:rPr>
              <a:t>Paris</a:t>
            </a:r>
            <a:r>
              <a:rPr lang="en-US" sz="2400" dirty="0"/>
              <a:t>, </a:t>
            </a:r>
            <a:r>
              <a:rPr lang="en-US" sz="2400" dirty="0">
                <a:hlinkClick r:id="rId5" tooltip="France"/>
              </a:rPr>
              <a:t>France</a:t>
            </a:r>
            <a:r>
              <a:rPr lang="en-US" sz="2400" dirty="0"/>
              <a:t>, on 20 March 1883, was one of the first </a:t>
            </a:r>
            <a:r>
              <a:rPr lang="en-US" sz="2400" dirty="0">
                <a:hlinkClick r:id="rId6" tooltip="Intellectual property"/>
              </a:rPr>
              <a:t>intellectual property</a:t>
            </a:r>
            <a:r>
              <a:rPr lang="en-US" sz="2400" dirty="0"/>
              <a:t> </a:t>
            </a:r>
            <a:r>
              <a:rPr lang="en-US" sz="2400" dirty="0">
                <a:hlinkClick r:id="rId7" tooltip="Treaty"/>
              </a:rPr>
              <a:t>treaties</a:t>
            </a:r>
            <a:r>
              <a:rPr lang="en-US" sz="2400" dirty="0"/>
              <a:t>. It established a Union for the protection of </a:t>
            </a:r>
            <a:r>
              <a:rPr lang="en-US" sz="2400" dirty="0">
                <a:hlinkClick r:id="rId8" tooltip="Industrial property"/>
              </a:rPr>
              <a:t>industrial property</a:t>
            </a:r>
            <a:r>
              <a:rPr lang="en-US" sz="2400" dirty="0"/>
              <a:t>.</a:t>
            </a:r>
            <a:endParaRPr lang="en-US" sz="2400" b="0" i="0" dirty="0">
              <a:solidFill>
                <a:srgbClr val="002060"/>
              </a:solidFill>
              <a:effectLst/>
              <a:latin typeface="+mj-lt"/>
            </a:endParaRPr>
          </a:p>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PCT(</a:t>
            </a:r>
            <a:r>
              <a:rPr lang="en-US" sz="2400" dirty="0"/>
              <a:t>Patent Cooperation Treaty)</a:t>
            </a:r>
            <a:r>
              <a:rPr lang="en-US" sz="2400" b="0" i="0" dirty="0">
                <a:solidFill>
                  <a:srgbClr val="002060"/>
                </a:solidFill>
                <a:effectLst/>
                <a:latin typeface="+mj-lt"/>
              </a:rPr>
              <a:t> (1970)- </a:t>
            </a:r>
            <a:r>
              <a:rPr lang="en-US" sz="2400" dirty="0"/>
              <a:t> is an international </a:t>
            </a:r>
            <a:r>
              <a:rPr lang="en-US" sz="2400" dirty="0">
                <a:hlinkClick r:id="rId9" tooltip="Patent law"/>
              </a:rPr>
              <a:t>patent law</a:t>
            </a:r>
            <a:r>
              <a:rPr lang="en-US" sz="2400" dirty="0"/>
              <a:t> </a:t>
            </a:r>
            <a:r>
              <a:rPr lang="en-US" sz="2400" dirty="0">
                <a:hlinkClick r:id="rId7" tooltip="Treaty"/>
              </a:rPr>
              <a:t>treaty</a:t>
            </a:r>
            <a:r>
              <a:rPr lang="en-US" sz="2400" dirty="0"/>
              <a:t>, concluded in 1970. It provides a unified procedure for filing </a:t>
            </a:r>
            <a:r>
              <a:rPr lang="en-US" sz="2400" dirty="0">
                <a:hlinkClick r:id="rId10" tooltip="Patent application"/>
              </a:rPr>
              <a:t>patent applications</a:t>
            </a:r>
            <a:r>
              <a:rPr lang="en-US" sz="2400" dirty="0"/>
              <a:t> to protect </a:t>
            </a:r>
            <a:r>
              <a:rPr lang="en-US" sz="2400" dirty="0">
                <a:hlinkClick r:id="rId11" tooltip="Invention"/>
              </a:rPr>
              <a:t>inventions</a:t>
            </a:r>
            <a:r>
              <a:rPr lang="en-US" sz="2400" dirty="0"/>
              <a:t> in each of its contracting states. A patent application filed under the PCT is called an </a:t>
            </a:r>
            <a:r>
              <a:rPr lang="en-US" sz="2400" b="1" dirty="0"/>
              <a:t>international application</a:t>
            </a:r>
            <a:r>
              <a:rPr lang="en-US" sz="2400" dirty="0"/>
              <a:t>, or </a:t>
            </a:r>
            <a:r>
              <a:rPr lang="en-US" sz="2400" b="1" dirty="0"/>
              <a:t>PCT application</a:t>
            </a:r>
            <a:r>
              <a:rPr lang="en-US" sz="2400" dirty="0"/>
              <a:t>.</a:t>
            </a:r>
            <a:endParaRPr lang="en-US" sz="2400" b="0" i="0" dirty="0">
              <a:solidFill>
                <a:srgbClr val="002060"/>
              </a:solidFill>
              <a:effectLst/>
              <a:latin typeface="+mj-lt"/>
            </a:endParaRPr>
          </a:p>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 Budapest Treaty (1977)- </a:t>
            </a:r>
            <a:r>
              <a:rPr lang="en-US" sz="2400" dirty="0"/>
              <a:t> is an international </a:t>
            </a:r>
            <a:r>
              <a:rPr lang="en-US" sz="2400" dirty="0">
                <a:hlinkClick r:id="rId7" tooltip="Treaty"/>
              </a:rPr>
              <a:t>treaty</a:t>
            </a:r>
            <a:r>
              <a:rPr lang="en-US" sz="2400" dirty="0"/>
              <a:t> signed in </a:t>
            </a:r>
            <a:r>
              <a:rPr lang="en-US" sz="2400" dirty="0">
                <a:hlinkClick r:id="rId12" tooltip="Budapest"/>
              </a:rPr>
              <a:t>Budapest</a:t>
            </a:r>
            <a:r>
              <a:rPr lang="en-US" sz="2400" dirty="0"/>
              <a:t>, </a:t>
            </a:r>
            <a:r>
              <a:rPr lang="en-US" sz="2400" dirty="0">
                <a:hlinkClick r:id="rId13" tooltip="Hungary"/>
              </a:rPr>
              <a:t>Hungary</a:t>
            </a:r>
            <a:r>
              <a:rPr lang="en-US" sz="2400" dirty="0"/>
              <a:t>, on April 28, 1977. It entered into force on August 19, 1980,</a:t>
            </a:r>
            <a:r>
              <a:rPr lang="en-US" sz="2400" baseline="30000" dirty="0">
                <a:hlinkClick r:id="rId14"/>
              </a:rPr>
              <a:t>[5]</a:t>
            </a:r>
            <a:r>
              <a:rPr lang="en-US" sz="2400" dirty="0"/>
              <a:t> and was later amended on September 26, 1980. The treaty is administered by the </a:t>
            </a:r>
            <a:r>
              <a:rPr lang="en-US" sz="2400" dirty="0">
                <a:hlinkClick r:id="rId15" tooltip="World Intellectual Property Organization"/>
              </a:rPr>
              <a:t>World Intellectual Property Organization</a:t>
            </a:r>
            <a:r>
              <a:rPr lang="en-US" sz="2400" dirty="0"/>
              <a:t> (WIPO).</a:t>
            </a:r>
            <a:endParaRPr lang="en-US" sz="2400" b="0" i="0" dirty="0">
              <a:solidFill>
                <a:srgbClr val="002060"/>
              </a:solidFill>
              <a:effectLst/>
              <a:latin typeface="+mj-lt"/>
            </a:endParaRPr>
          </a:p>
          <a:p>
            <a:pPr algn="just">
              <a:buFont typeface="Arial" panose="020B0604020202020204" pitchFamily="34" charset="0"/>
              <a:buChar char="•"/>
            </a:pPr>
            <a:endParaRPr lang="en-US" b="0" i="0" dirty="0">
              <a:solidFill>
                <a:srgbClr val="002060"/>
              </a:solidFill>
              <a:effectLst/>
              <a:latin typeface="+mj-lt"/>
            </a:endParaRPr>
          </a:p>
          <a:p>
            <a:pPr marL="45720" indent="0">
              <a:buNone/>
            </a:pPr>
            <a:endParaRPr lang="en-IN" dirty="0"/>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AAC54EC3-33A3-4F9A-AA70-2CACCA978A7A}"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27</a:t>
            </a:fld>
            <a:endParaRPr lang="en-IN"/>
          </a:p>
        </p:txBody>
      </p:sp>
    </p:spTree>
    <p:extLst>
      <p:ext uri="{BB962C8B-B14F-4D97-AF65-F5344CB8AC3E}">
        <p14:creationId xmlns:p14="http://schemas.microsoft.com/office/powerpoint/2010/main" val="15805278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20431"/>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20" y="1376791"/>
            <a:ext cx="10843382" cy="5007076"/>
          </a:xfrm>
        </p:spPr>
        <p:txBody>
          <a:bodyPr>
            <a:normAutofit/>
          </a:bodyPr>
          <a:lstStyle/>
          <a:p>
            <a:pPr marL="46038" indent="0" algn="just">
              <a:buNone/>
            </a:pPr>
            <a:r>
              <a:rPr lang="en-IN" sz="2400" b="1" dirty="0">
                <a:solidFill>
                  <a:srgbClr val="C00000"/>
                </a:solidFill>
              </a:rPr>
              <a:t>3.5.2.</a:t>
            </a:r>
            <a:r>
              <a:rPr lang="en-US" sz="2400" b="1" dirty="0">
                <a:solidFill>
                  <a:srgbClr val="C00000"/>
                </a:solidFill>
              </a:rPr>
              <a:t> Copyrights and Related Rights</a:t>
            </a:r>
          </a:p>
          <a:p>
            <a:pPr marL="338138" indent="-292100" algn="just">
              <a:buFont typeface="Wingdings" panose="05000000000000000000" pitchFamily="2" charset="2"/>
              <a:buChar char="v"/>
            </a:pPr>
            <a:r>
              <a:rPr lang="en-US" sz="2400" b="1" dirty="0">
                <a:solidFill>
                  <a:srgbClr val="002060"/>
                </a:solidFill>
              </a:rPr>
              <a:t>Historical Evolution of Copyrights</a:t>
            </a:r>
            <a:endParaRPr lang="en-US" sz="2400" dirty="0">
              <a:solidFill>
                <a:srgbClr val="002060"/>
              </a:solidFill>
            </a:endParaRPr>
          </a:p>
          <a:p>
            <a:pPr marL="338138" indent="-168275" algn="just">
              <a:buFont typeface="Wingdings" panose="05000000000000000000" pitchFamily="2" charset="2"/>
              <a:buChar char="§"/>
            </a:pPr>
            <a:r>
              <a:rPr lang="en-US" sz="2400" dirty="0">
                <a:solidFill>
                  <a:srgbClr val="002060"/>
                </a:solidFill>
              </a:rPr>
              <a:t>15th century: Concept of copyrights originated.</a:t>
            </a:r>
          </a:p>
          <a:p>
            <a:pPr marL="338138" indent="-168275" algn="just">
              <a:buFont typeface="Wingdings" panose="05000000000000000000" pitchFamily="2" charset="2"/>
              <a:buChar char="§"/>
            </a:pPr>
            <a:r>
              <a:rPr lang="en-US" sz="2400" dirty="0">
                <a:solidFill>
                  <a:srgbClr val="002060"/>
                </a:solidFill>
              </a:rPr>
              <a:t>Need for copyright laws emerged with the invention of printers and copiers.</a:t>
            </a:r>
          </a:p>
          <a:p>
            <a:pPr marL="169863" indent="0" algn="just">
              <a:buNone/>
            </a:pPr>
            <a:endParaRPr lang="en-US" sz="2400" dirty="0">
              <a:solidFill>
                <a:srgbClr val="002060"/>
              </a:solidFill>
            </a:endParaRPr>
          </a:p>
          <a:p>
            <a:pPr marL="457200" indent="-411163" algn="just">
              <a:buFont typeface="Wingdings" panose="05000000000000000000" pitchFamily="2" charset="2"/>
              <a:buChar char="v"/>
            </a:pPr>
            <a:r>
              <a:rPr lang="en-US" sz="2400" b="1" dirty="0">
                <a:solidFill>
                  <a:srgbClr val="002060"/>
                </a:solidFill>
              </a:rPr>
              <a:t>Printing Revolution in Europe</a:t>
            </a:r>
            <a:endParaRPr lang="en-US" sz="2400" dirty="0">
              <a:solidFill>
                <a:srgbClr val="002060"/>
              </a:solidFill>
            </a:endParaRPr>
          </a:p>
          <a:p>
            <a:pPr marL="406400" indent="-236538" algn="just">
              <a:buFont typeface="Wingdings" panose="05000000000000000000" pitchFamily="2" charset="2"/>
              <a:buChar char="§"/>
            </a:pPr>
            <a:r>
              <a:rPr lang="en-US" sz="2400" dirty="0">
                <a:solidFill>
                  <a:srgbClr val="002060"/>
                </a:solidFill>
              </a:rPr>
              <a:t>15th and 16th centuries: Printing widely established in Europe.</a:t>
            </a:r>
          </a:p>
          <a:p>
            <a:pPr marL="406400" indent="-236538" algn="just">
              <a:buFont typeface="Wingdings" panose="05000000000000000000" pitchFamily="2" charset="2"/>
              <a:buChar char="§"/>
            </a:pPr>
            <a:r>
              <a:rPr lang="en-US" sz="2400" dirty="0">
                <a:solidFill>
                  <a:srgbClr val="002060"/>
                </a:solidFill>
              </a:rPr>
              <a:t>Initially, government allowed unrestricted printing, leading to the dissemination of sensitive information.</a:t>
            </a:r>
          </a:p>
          <a:p>
            <a:pPr marL="406400" indent="-236538" algn="just">
              <a:buFont typeface="Wingdings" panose="05000000000000000000" pitchFamily="2" charset="2"/>
              <a:buChar char="§"/>
            </a:pPr>
            <a:r>
              <a:rPr lang="en-US" sz="2400" dirty="0">
                <a:solidFill>
                  <a:srgbClr val="002060"/>
                </a:solidFill>
              </a:rPr>
              <a:t>Government responded by issuing licenses for printing.</a:t>
            </a:r>
            <a:endParaRPr lang="en-IN" sz="2400" dirty="0">
              <a:solidFill>
                <a:srgbClr val="002060"/>
              </a:solidFill>
            </a:endParaRP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329178D4-0CA8-4123-B524-1F7E641306D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28</a:t>
            </a:fld>
            <a:endParaRPr lang="en-IN"/>
          </a:p>
        </p:txBody>
      </p:sp>
    </p:spTree>
    <p:extLst>
      <p:ext uri="{BB962C8B-B14F-4D97-AF65-F5344CB8AC3E}">
        <p14:creationId xmlns:p14="http://schemas.microsoft.com/office/powerpoint/2010/main" val="19816948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20431"/>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656420" y="1253067"/>
            <a:ext cx="10843382" cy="5339976"/>
          </a:xfrm>
        </p:spPr>
        <p:txBody>
          <a:bodyPr>
            <a:normAutofit fontScale="92500" lnSpcReduction="10000"/>
          </a:bodyPr>
          <a:lstStyle/>
          <a:p>
            <a:pPr marL="46038" indent="0" algn="just">
              <a:buNone/>
            </a:pPr>
            <a:r>
              <a:rPr lang="en-IN" sz="2400" b="1" dirty="0">
                <a:solidFill>
                  <a:srgbClr val="C00000"/>
                </a:solidFill>
              </a:rPr>
              <a:t>3.5.2.</a:t>
            </a:r>
            <a:r>
              <a:rPr lang="en-US" sz="2400" b="1" dirty="0">
                <a:solidFill>
                  <a:srgbClr val="C00000"/>
                </a:solidFill>
              </a:rPr>
              <a:t> Copyrights and Related Rights</a:t>
            </a:r>
          </a:p>
          <a:p>
            <a:pPr marL="388938" indent="-342900" algn="just">
              <a:buFont typeface="Wingdings" panose="05000000000000000000" pitchFamily="2" charset="2"/>
              <a:buChar char="v"/>
            </a:pPr>
            <a:r>
              <a:rPr lang="en-US" sz="2400" b="1" dirty="0">
                <a:solidFill>
                  <a:srgbClr val="002060"/>
                </a:solidFill>
              </a:rPr>
              <a:t>Phases of Copyrights Law in India</a:t>
            </a:r>
          </a:p>
          <a:p>
            <a:pPr marL="508000" indent="-342900" algn="just">
              <a:buFont typeface="Wingdings" panose="05000000000000000000" pitchFamily="2" charset="2"/>
              <a:buChar char="§"/>
            </a:pPr>
            <a:r>
              <a:rPr lang="en-US" dirty="0">
                <a:solidFill>
                  <a:srgbClr val="002060"/>
                </a:solidFill>
              </a:rPr>
              <a:t>British Raj era: First phase (1847) introduced copyrights, with a mandatory registration requirement.</a:t>
            </a:r>
          </a:p>
          <a:p>
            <a:pPr marL="508000" indent="-342900" algn="just">
              <a:buFont typeface="Wingdings" panose="05000000000000000000" pitchFamily="2" charset="2"/>
              <a:buChar char="§"/>
            </a:pPr>
            <a:r>
              <a:rPr lang="en-US" dirty="0">
                <a:solidFill>
                  <a:srgbClr val="002060"/>
                </a:solidFill>
              </a:rPr>
              <a:t>Second phase (1914): Indian Copyright Act based on the UK's Imperial Copyright Act (1911).</a:t>
            </a:r>
          </a:p>
          <a:p>
            <a:pPr marL="508000" indent="-342900" algn="just">
              <a:buFont typeface="Wingdings" panose="05000000000000000000" pitchFamily="2" charset="2"/>
              <a:buChar char="§"/>
            </a:pPr>
            <a:r>
              <a:rPr lang="en-US" dirty="0">
                <a:solidFill>
                  <a:srgbClr val="002060"/>
                </a:solidFill>
              </a:rPr>
              <a:t>Post-independence (1957): Copyright Act enacted, superseding the 1914 Act to align with the Berne Convention (1886).</a:t>
            </a:r>
          </a:p>
          <a:p>
            <a:pPr marL="388938" indent="-342900" algn="just">
              <a:buFont typeface="Wingdings" panose="05000000000000000000" pitchFamily="2" charset="2"/>
              <a:buChar char="v"/>
            </a:pPr>
            <a:r>
              <a:rPr lang="en-US" sz="2400" b="1" dirty="0">
                <a:solidFill>
                  <a:srgbClr val="002060"/>
                </a:solidFill>
              </a:rPr>
              <a:t>Post-Independence Amendments</a:t>
            </a:r>
          </a:p>
          <a:p>
            <a:pPr marL="388938" indent="-342900" algn="just"/>
            <a:r>
              <a:rPr lang="en-US" dirty="0">
                <a:solidFill>
                  <a:srgbClr val="002060"/>
                </a:solidFill>
              </a:rPr>
              <a:t>Copyright Act 1957 amended six times (1983, 1984, 1992, 1994, 1999, 2012).</a:t>
            </a:r>
          </a:p>
          <a:p>
            <a:pPr marL="388938" indent="-342900" algn="just"/>
            <a:r>
              <a:rPr lang="en-US" dirty="0">
                <a:solidFill>
                  <a:srgbClr val="002060"/>
                </a:solidFill>
              </a:rPr>
              <a:t>Amendments to comply with WIPO Copyright Treaty (WCT) and WIPO Performances and Phonograms Treaty (WPPT) in 1996.</a:t>
            </a:r>
          </a:p>
          <a:p>
            <a:pPr marL="388938" indent="-342900" algn="just"/>
            <a:r>
              <a:rPr lang="en-US" dirty="0">
                <a:solidFill>
                  <a:srgbClr val="002060"/>
                </a:solidFill>
              </a:rPr>
              <a:t>Digital environment-focused amendments, including penalties for circumvention, rights of management information, liability of internet service providers, statutory licenses for cover versions, and royalties for authors and composers.</a:t>
            </a:r>
            <a:endParaRPr lang="en-IN" dirty="0">
              <a:solidFill>
                <a:srgbClr val="002060"/>
              </a:solidFill>
            </a:endParaRP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1AE4514E-9FC6-4836-9CE9-001F3B4C4D23}"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29</a:t>
            </a:fld>
            <a:endParaRPr lang="en-IN"/>
          </a:p>
        </p:txBody>
      </p:sp>
    </p:spTree>
    <p:extLst>
      <p:ext uri="{BB962C8B-B14F-4D97-AF65-F5344CB8AC3E}">
        <p14:creationId xmlns:p14="http://schemas.microsoft.com/office/powerpoint/2010/main" val="3074831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7726-D7EC-6387-0644-3E4915AD5544}"/>
              </a:ext>
            </a:extLst>
          </p:cNvPr>
          <p:cNvSpPr>
            <a:spLocks noGrp="1"/>
          </p:cNvSpPr>
          <p:nvPr>
            <p:ph type="title"/>
          </p:nvPr>
        </p:nvSpPr>
        <p:spPr>
          <a:xfrm>
            <a:off x="1158240" y="838200"/>
            <a:ext cx="9875520" cy="936812"/>
          </a:xfrm>
        </p:spPr>
        <p:txBody>
          <a:bodyPr/>
          <a:lstStyle/>
          <a:p>
            <a:pPr algn="ctr"/>
            <a:r>
              <a:rPr lang="en-IN" dirty="0">
                <a:latin typeface="Times New Roman" panose="02020603050405020304" pitchFamily="18" charset="0"/>
                <a:cs typeface="Times New Roman" panose="02020603050405020304" pitchFamily="18" charset="0"/>
              </a:rPr>
              <a:t>Module-3(5 Hours) </a:t>
            </a:r>
          </a:p>
        </p:txBody>
      </p:sp>
      <p:sp>
        <p:nvSpPr>
          <p:cNvPr id="3" name="Content Placeholder 2">
            <a:extLst>
              <a:ext uri="{FF2B5EF4-FFF2-40B4-BE49-F238E27FC236}">
                <a16:creationId xmlns:a16="http://schemas.microsoft.com/office/drawing/2014/main" id="{BD452213-5C0C-E85C-99B6-21F912165820}"/>
              </a:ext>
            </a:extLst>
          </p:cNvPr>
          <p:cNvSpPr>
            <a:spLocks noGrp="1"/>
          </p:cNvSpPr>
          <p:nvPr>
            <p:ph idx="1"/>
          </p:nvPr>
        </p:nvSpPr>
        <p:spPr>
          <a:xfrm>
            <a:off x="333935" y="1909482"/>
            <a:ext cx="11524129" cy="4303059"/>
          </a:xfrm>
        </p:spPr>
        <p:txBody>
          <a:bodyPr>
            <a:noAutofit/>
          </a:bodyPr>
          <a:lstStyle/>
          <a:p>
            <a:pPr marL="45720" indent="0" algn="just">
              <a:buNone/>
            </a:pPr>
            <a:r>
              <a:rPr lang="en-GB" b="1" dirty="0">
                <a:solidFill>
                  <a:srgbClr val="002060"/>
                </a:solidFill>
                <a:latin typeface="Times New Roman" panose="02020603050405020304" pitchFamily="18" charset="0"/>
                <a:cs typeface="Times New Roman" panose="02020603050405020304" pitchFamily="18" charset="0"/>
              </a:rPr>
              <a:t>Introduction To Intellectual Property: </a:t>
            </a:r>
            <a:r>
              <a:rPr lang="en-GB" dirty="0">
                <a:latin typeface="Times New Roman" panose="02020603050405020304" pitchFamily="18" charset="0"/>
                <a:cs typeface="Times New Roman" panose="02020603050405020304" pitchFamily="18" charset="0"/>
              </a:rPr>
              <a:t>Role of IP in the Economic and Cultural Development of the Society,  IP Governance, IP as a Global Indicator of Innovation, Origin of IP, History of IP in India. Major Amendments in IP Laws and Acts in India.  </a:t>
            </a:r>
          </a:p>
          <a:p>
            <a:pPr marL="45720" indent="0" algn="just">
              <a:buNone/>
            </a:pPr>
            <a:r>
              <a:rPr lang="en-GB" b="1" dirty="0">
                <a:solidFill>
                  <a:srgbClr val="002060"/>
                </a:solidFill>
                <a:latin typeface="Times New Roman" panose="02020603050405020304" pitchFamily="18" charset="0"/>
                <a:cs typeface="Times New Roman" panose="02020603050405020304" pitchFamily="18" charset="0"/>
              </a:rPr>
              <a:t>Patents: </a:t>
            </a:r>
            <a:r>
              <a:rPr lang="en-GB" dirty="0">
                <a:latin typeface="Times New Roman" panose="02020603050405020304" pitchFamily="18" charset="0"/>
                <a:cs typeface="Times New Roman" panose="02020603050405020304" pitchFamily="18" charset="0"/>
              </a:rPr>
              <a:t>Conditions for Obtaining a Patent Protection, To Patent or Not to Patent an Invention. Rights Associated with Patents. Enforcement of Patent Rights. Inventions Eligible for Patenting. Non-Patentable Matters. Patent Infringements. Avoid Public Disclosure of an Invention before Patenting. </a:t>
            </a:r>
          </a:p>
          <a:p>
            <a:pPr marL="45720" indent="0" algn="just">
              <a:buNone/>
            </a:pPr>
            <a:r>
              <a:rPr lang="en-GB" b="1" dirty="0">
                <a:solidFill>
                  <a:srgbClr val="002060"/>
                </a:solidFill>
                <a:latin typeface="Times New Roman" panose="02020603050405020304" pitchFamily="18" charset="0"/>
                <a:cs typeface="Times New Roman" panose="02020603050405020304" pitchFamily="18" charset="0"/>
              </a:rPr>
              <a:t>Process of Patenting. </a:t>
            </a:r>
            <a:r>
              <a:rPr lang="en-GB" dirty="0">
                <a:latin typeface="Times New Roman" panose="02020603050405020304" pitchFamily="18" charset="0"/>
                <a:cs typeface="Times New Roman" panose="02020603050405020304" pitchFamily="18" charset="0"/>
              </a:rPr>
              <a:t>Prior Art Search. Choice of Application to be Filed. Patent Application Forms. Jurisdiction of Filing Patent Application. Publication. Pre-grant Opposition. Examination. Grant of a Patent. Validity of Patent Protection. Post-grant Opposition. Commercialization of a Patent. Need for a Patent Attorney/Agent. Can a Worldwide Patent be Obtained. Do I Need First to File a Patent in India. Patent Related Forms. Fee Structure. Types of Patent Applications. Commonly Used Terms in Patenting. National Bodies Dealing with Patent Affairs. Utility Models. </a:t>
            </a:r>
          </a:p>
          <a:p>
            <a:pPr marL="45720" indent="0" algn="just">
              <a:buNone/>
            </a:pPr>
            <a:r>
              <a:rPr lang="en-GB" dirty="0">
                <a:latin typeface="Times New Roman" panose="02020603050405020304" pitchFamily="18" charset="0"/>
                <a:cs typeface="Times New Roman" panose="02020603050405020304" pitchFamily="18" charset="0"/>
              </a:rPr>
              <a:t> </a:t>
            </a:r>
          </a:p>
        </p:txBody>
      </p:sp>
      <p:sp>
        <p:nvSpPr>
          <p:cNvPr id="4" name="Date Placeholder 3">
            <a:extLst>
              <a:ext uri="{FF2B5EF4-FFF2-40B4-BE49-F238E27FC236}">
                <a16:creationId xmlns:a16="http://schemas.microsoft.com/office/drawing/2014/main" id="{117C62D4-0906-8745-2B2F-6775E6BBE46D}"/>
              </a:ext>
            </a:extLst>
          </p:cNvPr>
          <p:cNvSpPr>
            <a:spLocks noGrp="1"/>
          </p:cNvSpPr>
          <p:nvPr>
            <p:ph type="dt" sz="half" idx="10"/>
          </p:nvPr>
        </p:nvSpPr>
        <p:spPr/>
        <p:txBody>
          <a:bodyPr/>
          <a:lstStyle/>
          <a:p>
            <a:fld id="{77B5A77D-41B6-4E7F-88A2-976DB0EEBCE3}" type="datetime1">
              <a:rPr lang="en-IN" smtClean="0"/>
              <a:t>11-09-2024</a:t>
            </a:fld>
            <a:endParaRPr lang="en-IN"/>
          </a:p>
        </p:txBody>
      </p:sp>
      <p:sp>
        <p:nvSpPr>
          <p:cNvPr id="6" name="Slide Number Placeholder 5">
            <a:extLst>
              <a:ext uri="{FF2B5EF4-FFF2-40B4-BE49-F238E27FC236}">
                <a16:creationId xmlns:a16="http://schemas.microsoft.com/office/drawing/2014/main" id="{BD104B9C-DE57-75F0-99D6-D53528826E9B}"/>
              </a:ext>
            </a:extLst>
          </p:cNvPr>
          <p:cNvSpPr>
            <a:spLocks noGrp="1"/>
          </p:cNvSpPr>
          <p:nvPr>
            <p:ph type="sldNum" sz="quarter" idx="12"/>
          </p:nvPr>
        </p:nvSpPr>
        <p:spPr/>
        <p:txBody>
          <a:bodyPr/>
          <a:lstStyle/>
          <a:p>
            <a:fld id="{5A6ADBAC-012B-45CA-B0E1-1EC0514D76E2}" type="slidenum">
              <a:rPr lang="en-IN" smtClean="0"/>
              <a:t>3</a:t>
            </a:fld>
            <a:endParaRPr lang="en-IN"/>
          </a:p>
        </p:txBody>
      </p:sp>
    </p:spTree>
    <p:extLst>
      <p:ext uri="{BB962C8B-B14F-4D97-AF65-F5344CB8AC3E}">
        <p14:creationId xmlns:p14="http://schemas.microsoft.com/office/powerpoint/2010/main" val="4290351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20431"/>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id="{3AD5E320-9457-841A-7706-85FF7FDDCE59}"/>
              </a:ext>
            </a:extLst>
          </p:cNvPr>
          <p:cNvSpPr>
            <a:spLocks noGrp="1"/>
          </p:cNvSpPr>
          <p:nvPr>
            <p:ph idx="1"/>
          </p:nvPr>
        </p:nvSpPr>
        <p:spPr>
          <a:xfrm>
            <a:off x="495509" y="1253067"/>
            <a:ext cx="11256224" cy="5339976"/>
          </a:xfrm>
        </p:spPr>
        <p:txBody>
          <a:bodyPr>
            <a:normAutofit fontScale="92500" lnSpcReduction="20000"/>
          </a:bodyPr>
          <a:lstStyle/>
          <a:p>
            <a:pPr marL="46038" indent="0" algn="just">
              <a:buNone/>
            </a:pPr>
            <a:r>
              <a:rPr lang="en-IN" sz="2400" b="1" dirty="0">
                <a:solidFill>
                  <a:srgbClr val="C00000"/>
                </a:solidFill>
              </a:rPr>
              <a:t>3.5.2.</a:t>
            </a:r>
            <a:r>
              <a:rPr lang="en-US" sz="2400" b="1" dirty="0">
                <a:solidFill>
                  <a:srgbClr val="C00000"/>
                </a:solidFill>
              </a:rPr>
              <a:t> Copyrights and Related Rights</a:t>
            </a:r>
          </a:p>
          <a:p>
            <a:pPr marL="406400" indent="-360363" algn="just">
              <a:buFont typeface="Wingdings" panose="05000000000000000000" pitchFamily="2" charset="2"/>
              <a:buChar char="v"/>
            </a:pPr>
            <a:r>
              <a:rPr lang="en-US" b="1" i="0" dirty="0">
                <a:solidFill>
                  <a:srgbClr val="002060"/>
                </a:solidFill>
                <a:effectLst/>
                <a:latin typeface="+mj-lt"/>
              </a:rPr>
              <a:t>Key Copyright Law Aspects in Amendments</a:t>
            </a:r>
            <a:endParaRPr lang="en-US" b="0" i="0" dirty="0">
              <a:solidFill>
                <a:srgbClr val="002060"/>
              </a:solidFill>
              <a:effectLst/>
              <a:latin typeface="+mj-lt"/>
            </a:endParaRPr>
          </a:p>
          <a:p>
            <a:pPr marL="576263" indent="-339725" algn="just">
              <a:buFont typeface="Wingdings" panose="05000000000000000000" pitchFamily="2" charset="2"/>
              <a:buChar char="§"/>
            </a:pPr>
            <a:r>
              <a:rPr lang="en-US" b="0" i="0" dirty="0">
                <a:solidFill>
                  <a:srgbClr val="002060"/>
                </a:solidFill>
                <a:effectLst/>
                <a:latin typeface="+mj-lt"/>
              </a:rPr>
              <a:t>Covering digital environment issues: Circumvention penalties, management information rights, internet service provider liability.</a:t>
            </a:r>
          </a:p>
          <a:p>
            <a:pPr marL="576263" indent="-339725" algn="just">
              <a:buFont typeface="Wingdings" panose="05000000000000000000" pitchFamily="2" charset="2"/>
              <a:buChar char="§"/>
            </a:pPr>
            <a:r>
              <a:rPr lang="en-US" b="0" i="0" dirty="0">
                <a:solidFill>
                  <a:srgbClr val="002060"/>
                </a:solidFill>
                <a:effectLst/>
                <a:latin typeface="+mj-lt"/>
              </a:rPr>
              <a:t>Introducing statutory licenses for cover versions and broadcasting organizations.</a:t>
            </a:r>
          </a:p>
          <a:p>
            <a:pPr marL="576263" indent="-339725" algn="just">
              <a:buFont typeface="Wingdings" panose="05000000000000000000" pitchFamily="2" charset="2"/>
              <a:buChar char="§"/>
            </a:pPr>
            <a:r>
              <a:rPr lang="en-US" b="0" i="0" dirty="0">
                <a:solidFill>
                  <a:srgbClr val="002060"/>
                </a:solidFill>
                <a:effectLst/>
                <a:latin typeface="+mj-lt"/>
              </a:rPr>
              <a:t>Ensuring rights to receive royalties for authors, music composers, and exclusive economic and moral rights for performers.</a:t>
            </a:r>
          </a:p>
          <a:p>
            <a:pPr marL="576263" indent="-339725" algn="just">
              <a:buFont typeface="Wingdings" panose="05000000000000000000" pitchFamily="2" charset="2"/>
              <a:buChar char="§"/>
            </a:pPr>
            <a:r>
              <a:rPr lang="en-US" b="0" i="0" dirty="0">
                <a:solidFill>
                  <a:srgbClr val="002060"/>
                </a:solidFill>
                <a:effectLst/>
                <a:latin typeface="+mj-lt"/>
              </a:rPr>
              <a:t>Equal membership rights in copyright societies for authors and other right owners.</a:t>
            </a:r>
          </a:p>
          <a:p>
            <a:pPr marL="576263" indent="-339725" algn="just">
              <a:buFont typeface="Wingdings" panose="05000000000000000000" pitchFamily="2" charset="2"/>
              <a:buChar char="§"/>
            </a:pPr>
            <a:r>
              <a:rPr lang="en-US" b="0" i="0" dirty="0">
                <a:solidFill>
                  <a:srgbClr val="002060"/>
                </a:solidFill>
                <a:effectLst/>
                <a:latin typeface="+mj-lt"/>
              </a:rPr>
              <a:t>Exception of copyrights for physically disabled individuals to access any works.</a:t>
            </a:r>
          </a:p>
          <a:p>
            <a:pPr marL="406400" indent="-360363" algn="just">
              <a:buFont typeface="Wingdings" panose="05000000000000000000" pitchFamily="2" charset="2"/>
              <a:buChar char="v"/>
            </a:pPr>
            <a:r>
              <a:rPr lang="en-US" b="1" i="0" dirty="0">
                <a:solidFill>
                  <a:srgbClr val="002060"/>
                </a:solidFill>
                <a:effectLst/>
                <a:latin typeface="+mj-lt"/>
              </a:rPr>
              <a:t>International Involvement</a:t>
            </a:r>
            <a:endParaRPr lang="en-US" b="0" i="0" dirty="0">
              <a:solidFill>
                <a:srgbClr val="002060"/>
              </a:solidFill>
              <a:effectLst/>
              <a:latin typeface="+mj-lt"/>
            </a:endParaRPr>
          </a:p>
          <a:p>
            <a:pPr marL="45720" indent="0" algn="just">
              <a:buNone/>
            </a:pPr>
            <a:r>
              <a:rPr lang="en-US" b="0" i="0" dirty="0">
                <a:solidFill>
                  <a:srgbClr val="002060"/>
                </a:solidFill>
                <a:effectLst/>
                <a:latin typeface="+mj-lt"/>
              </a:rPr>
              <a:t>  India actively participates in major international Conventions/Treaties:</a:t>
            </a:r>
          </a:p>
          <a:p>
            <a:pPr marL="800100" lvl="1" indent="-342900" algn="just">
              <a:buFont typeface="Wingdings" panose="05000000000000000000" pitchFamily="2" charset="2"/>
              <a:buChar char="§"/>
            </a:pPr>
            <a:r>
              <a:rPr lang="en-US" b="0" i="0" dirty="0">
                <a:solidFill>
                  <a:srgbClr val="002060"/>
                </a:solidFill>
                <a:effectLst/>
                <a:latin typeface="+mj-lt"/>
              </a:rPr>
              <a:t>Berne Convention (as modified in Paris in 1971).</a:t>
            </a:r>
          </a:p>
          <a:p>
            <a:pPr marL="800100" lvl="1" indent="-342900" algn="just">
              <a:buFont typeface="Wingdings" panose="05000000000000000000" pitchFamily="2" charset="2"/>
              <a:buChar char="§"/>
            </a:pPr>
            <a:r>
              <a:rPr lang="en-US" b="0" i="0" dirty="0">
                <a:solidFill>
                  <a:srgbClr val="002060"/>
                </a:solidFill>
                <a:effectLst/>
                <a:latin typeface="+mj-lt"/>
              </a:rPr>
              <a:t>Universal Copyright Convention (1951).</a:t>
            </a:r>
          </a:p>
          <a:p>
            <a:pPr marL="800100" lvl="1" indent="-342900" algn="just">
              <a:buFont typeface="Wingdings" panose="05000000000000000000" pitchFamily="2" charset="2"/>
              <a:buChar char="§"/>
            </a:pPr>
            <a:r>
              <a:rPr lang="en-US" b="0" i="0" dirty="0">
                <a:solidFill>
                  <a:srgbClr val="002060"/>
                </a:solidFill>
                <a:effectLst/>
                <a:latin typeface="+mj-lt"/>
              </a:rPr>
              <a:t>Rome Convention (1961).</a:t>
            </a:r>
          </a:p>
          <a:p>
            <a:pPr marL="800100" lvl="1" indent="-342900" algn="just">
              <a:buFont typeface="Wingdings" panose="05000000000000000000" pitchFamily="2" charset="2"/>
              <a:buChar char="§"/>
            </a:pPr>
            <a:r>
              <a:rPr lang="en-US" b="0" i="0" dirty="0">
                <a:solidFill>
                  <a:srgbClr val="002060"/>
                </a:solidFill>
                <a:effectLst/>
                <a:latin typeface="+mj-lt"/>
              </a:rPr>
              <a:t>WCT, WPPT (1996).</a:t>
            </a:r>
          </a:p>
          <a:p>
            <a:pPr marL="800100" lvl="1" indent="-342900" algn="just">
              <a:buFont typeface="Wingdings" panose="05000000000000000000" pitchFamily="2" charset="2"/>
              <a:buChar char="§"/>
            </a:pPr>
            <a:r>
              <a:rPr lang="en-US" b="0" i="0" dirty="0">
                <a:solidFill>
                  <a:srgbClr val="002060"/>
                </a:solidFill>
                <a:effectLst/>
                <a:latin typeface="+mj-lt"/>
              </a:rPr>
              <a:t>TRIPS Agreement (1995)</a:t>
            </a: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3C8C67E3-6669-4AEB-8FA4-8E6000AA94F7}"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30</a:t>
            </a:fld>
            <a:endParaRPr lang="en-IN"/>
          </a:p>
        </p:txBody>
      </p:sp>
    </p:spTree>
    <p:extLst>
      <p:ext uri="{BB962C8B-B14F-4D97-AF65-F5344CB8AC3E}">
        <p14:creationId xmlns:p14="http://schemas.microsoft.com/office/powerpoint/2010/main" val="34556387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376125"/>
            <a:ext cx="9875520" cy="885127"/>
          </a:xfrm>
        </p:spPr>
        <p:txBody>
          <a:bodyPr>
            <a:normAutofit fontScale="90000"/>
          </a:bodyPr>
          <a:lstStyle/>
          <a:p>
            <a:pPr algn="ctr"/>
            <a:br>
              <a:rPr lang="en-US" sz="2800" dirty="0">
                <a:solidFill>
                  <a:srgbClr val="C00000"/>
                </a:solidFill>
              </a:rPr>
            </a:br>
            <a:r>
              <a:rPr lang="en-US" sz="4000" dirty="0">
                <a:solidFill>
                  <a:srgbClr val="C00000"/>
                </a:solidFill>
              </a:rPr>
              <a:t>Summing Up the Key Points</a:t>
            </a:r>
            <a:br>
              <a:rPr lang="en-US" sz="2800" dirty="0">
                <a:solidFill>
                  <a:srgbClr val="C00000"/>
                </a:solidFill>
              </a:rPr>
            </a:br>
            <a:r>
              <a:rPr lang="en-US" sz="2800" b="1" dirty="0">
                <a:solidFill>
                  <a:srgbClr val="C00000"/>
                </a:solidFill>
              </a:rPr>
              <a:t>Major Amendments in History of IP Laws</a:t>
            </a:r>
            <a:br>
              <a:rPr lang="en-US" sz="2800" dirty="0">
                <a:solidFill>
                  <a:srgbClr val="C00000"/>
                </a:solidFill>
              </a:rPr>
            </a:br>
            <a:endParaRPr lang="en-IN" sz="2800" dirty="0">
              <a:solidFill>
                <a:srgbClr val="C00000"/>
              </a:solidFill>
            </a:endParaRP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890D19B1-BE1C-4E93-8BB2-64A0FB8E307B}"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31</a:t>
            </a:fld>
            <a:endParaRPr lang="en-IN"/>
          </a:p>
        </p:txBody>
      </p:sp>
      <p:pic>
        <p:nvPicPr>
          <p:cNvPr id="1026" name="Picture 1">
            <a:extLst>
              <a:ext uri="{FF2B5EF4-FFF2-40B4-BE49-F238E27FC236}">
                <a16:creationId xmlns:a16="http://schemas.microsoft.com/office/drawing/2014/main" id="{E47B9052-D836-7F62-A16E-777CB747A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1261252"/>
            <a:ext cx="5244571" cy="5220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a:extLst>
              <a:ext uri="{FF2B5EF4-FFF2-40B4-BE49-F238E27FC236}">
                <a16:creationId xmlns:a16="http://schemas.microsoft.com/office/drawing/2014/main" id="{E8C1D0BC-FCAF-31B8-852C-8C044CB448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5570" y="1893305"/>
            <a:ext cx="5550430" cy="4453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49949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20431"/>
            <a:ext cx="9875520" cy="1356360"/>
          </a:xfrm>
        </p:spPr>
        <p:txBody>
          <a:bodyPr>
            <a:normAutofit/>
          </a:bodyPr>
          <a:lstStyle/>
          <a:p>
            <a:pPr algn="ctr"/>
            <a:r>
              <a:rPr lang="en-GB" sz="2400" b="1" dirty="0">
                <a:solidFill>
                  <a:srgbClr val="C00000"/>
                </a:solidFill>
              </a:rPr>
              <a:t>3.5. </a:t>
            </a:r>
            <a:r>
              <a:rPr lang="en-US" sz="2400" b="1" dirty="0">
                <a:solidFill>
                  <a:srgbClr val="C00000"/>
                </a:solidFill>
              </a:rPr>
              <a:t>Major Amendments in History of IP Laws</a:t>
            </a:r>
            <a:endParaRPr lang="en-IN" sz="2400" b="1" dirty="0">
              <a:solidFill>
                <a:srgbClr val="C00000"/>
              </a:solidFill>
            </a:endParaRP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F50C98E0-A6EC-4716-A33A-389BF83E9EFF}"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32</a:t>
            </a:fld>
            <a:endParaRPr lang="en-IN"/>
          </a:p>
        </p:txBody>
      </p:sp>
      <p:pic>
        <p:nvPicPr>
          <p:cNvPr id="2051" name="Picture 1">
            <a:extLst>
              <a:ext uri="{FF2B5EF4-FFF2-40B4-BE49-F238E27FC236}">
                <a16:creationId xmlns:a16="http://schemas.microsoft.com/office/drawing/2014/main" id="{3B4B9070-91C4-3DEF-DD53-354BBC1C74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05" y="1376791"/>
            <a:ext cx="6020895" cy="467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A877F3A9-6127-60D2-52C4-4AE4AF0F058E}"/>
              </a:ext>
            </a:extLst>
          </p:cNvPr>
          <p:cNvPicPr>
            <a:picLocks noChangeAspect="1"/>
          </p:cNvPicPr>
          <p:nvPr/>
        </p:nvPicPr>
        <p:blipFill>
          <a:blip r:embed="rId3"/>
          <a:stretch>
            <a:fillRect/>
          </a:stretch>
        </p:blipFill>
        <p:spPr>
          <a:xfrm>
            <a:off x="6103432" y="1376791"/>
            <a:ext cx="5834568" cy="4676562"/>
          </a:xfrm>
          <a:prstGeom prst="rect">
            <a:avLst/>
          </a:prstGeom>
        </p:spPr>
      </p:pic>
    </p:spTree>
    <p:extLst>
      <p:ext uri="{BB962C8B-B14F-4D97-AF65-F5344CB8AC3E}">
        <p14:creationId xmlns:p14="http://schemas.microsoft.com/office/powerpoint/2010/main" val="19694932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20431"/>
            <a:ext cx="9875520" cy="1356360"/>
          </a:xfrm>
        </p:spPr>
        <p:txBody>
          <a:bodyPr>
            <a:normAutofit/>
          </a:bodyPr>
          <a:lstStyle/>
          <a:p>
            <a:pPr algn="ctr"/>
            <a:r>
              <a:rPr lang="en-US" sz="2400" b="1" dirty="0">
                <a:solidFill>
                  <a:srgbClr val="C00000"/>
                </a:solidFill>
              </a:rPr>
              <a:t>3.5. Major Amendments in History of IP Laws</a:t>
            </a:r>
            <a:endParaRPr lang="en-IN" sz="2400" b="1" dirty="0">
              <a:solidFill>
                <a:srgbClr val="C00000"/>
              </a:solidFill>
            </a:endParaRPr>
          </a:p>
        </p:txBody>
      </p:sp>
      <p:pic>
        <p:nvPicPr>
          <p:cNvPr id="13" name="Content Placeholder 12">
            <a:extLst>
              <a:ext uri="{FF2B5EF4-FFF2-40B4-BE49-F238E27FC236}">
                <a16:creationId xmlns:a16="http://schemas.microsoft.com/office/drawing/2014/main" id="{A51D48A3-5FD4-86E9-4C99-EC0784CF47AF}"/>
              </a:ext>
            </a:extLst>
          </p:cNvPr>
          <p:cNvPicPr>
            <a:picLocks noGrp="1" noChangeAspect="1"/>
          </p:cNvPicPr>
          <p:nvPr>
            <p:ph idx="1"/>
          </p:nvPr>
        </p:nvPicPr>
        <p:blipFill>
          <a:blip r:embed="rId2"/>
          <a:stretch>
            <a:fillRect/>
          </a:stretch>
        </p:blipFill>
        <p:spPr>
          <a:xfrm>
            <a:off x="6131035" y="1090585"/>
            <a:ext cx="5029200" cy="2905125"/>
          </a:xfrm>
        </p:spPr>
      </p:pic>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EB8458BD-7E7A-4F11-9737-5B938131D749}"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33</a:t>
            </a:fld>
            <a:endParaRPr lang="en-IN"/>
          </a:p>
        </p:txBody>
      </p:sp>
      <p:pic>
        <p:nvPicPr>
          <p:cNvPr id="9" name="Picture 8">
            <a:extLst>
              <a:ext uri="{FF2B5EF4-FFF2-40B4-BE49-F238E27FC236}">
                <a16:creationId xmlns:a16="http://schemas.microsoft.com/office/drawing/2014/main" id="{B85214A5-9A4B-B073-5A90-18630C39CE52}"/>
              </a:ext>
            </a:extLst>
          </p:cNvPr>
          <p:cNvPicPr>
            <a:picLocks noChangeAspect="1"/>
          </p:cNvPicPr>
          <p:nvPr/>
        </p:nvPicPr>
        <p:blipFill>
          <a:blip r:embed="rId3"/>
          <a:stretch>
            <a:fillRect/>
          </a:stretch>
        </p:blipFill>
        <p:spPr>
          <a:xfrm>
            <a:off x="498747" y="1090585"/>
            <a:ext cx="5632288" cy="4514348"/>
          </a:xfrm>
          <a:prstGeom prst="rect">
            <a:avLst/>
          </a:prstGeom>
        </p:spPr>
      </p:pic>
      <p:pic>
        <p:nvPicPr>
          <p:cNvPr id="11" name="Picture 10">
            <a:extLst>
              <a:ext uri="{FF2B5EF4-FFF2-40B4-BE49-F238E27FC236}">
                <a16:creationId xmlns:a16="http://schemas.microsoft.com/office/drawing/2014/main" id="{3C3C144B-ED72-FCCD-C07C-A1745A24B0F3}"/>
              </a:ext>
            </a:extLst>
          </p:cNvPr>
          <p:cNvPicPr>
            <a:picLocks noChangeAspect="1"/>
          </p:cNvPicPr>
          <p:nvPr/>
        </p:nvPicPr>
        <p:blipFill>
          <a:blip r:embed="rId4"/>
          <a:stretch>
            <a:fillRect/>
          </a:stretch>
        </p:blipFill>
        <p:spPr>
          <a:xfrm>
            <a:off x="471635" y="5520266"/>
            <a:ext cx="5659400" cy="900475"/>
          </a:xfrm>
          <a:prstGeom prst="rect">
            <a:avLst/>
          </a:prstGeom>
        </p:spPr>
      </p:pic>
      <p:pic>
        <p:nvPicPr>
          <p:cNvPr id="15" name="Picture 14">
            <a:extLst>
              <a:ext uri="{FF2B5EF4-FFF2-40B4-BE49-F238E27FC236}">
                <a16:creationId xmlns:a16="http://schemas.microsoft.com/office/drawing/2014/main" id="{E6447F64-541A-9448-A0F4-CF6BC8D4E55B}"/>
              </a:ext>
            </a:extLst>
          </p:cNvPr>
          <p:cNvPicPr>
            <a:picLocks noChangeAspect="1"/>
          </p:cNvPicPr>
          <p:nvPr/>
        </p:nvPicPr>
        <p:blipFill>
          <a:blip r:embed="rId5"/>
          <a:stretch>
            <a:fillRect/>
          </a:stretch>
        </p:blipFill>
        <p:spPr>
          <a:xfrm>
            <a:off x="6158147" y="3995710"/>
            <a:ext cx="5019675" cy="2219325"/>
          </a:xfrm>
          <a:prstGeom prst="rect">
            <a:avLst/>
          </a:prstGeom>
        </p:spPr>
      </p:pic>
    </p:spTree>
    <p:extLst>
      <p:ext uri="{BB962C8B-B14F-4D97-AF65-F5344CB8AC3E}">
        <p14:creationId xmlns:p14="http://schemas.microsoft.com/office/powerpoint/2010/main" val="4190688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2373E-9E75-D484-9A05-72EBF274F4F6}"/>
              </a:ext>
            </a:extLst>
          </p:cNvPr>
          <p:cNvSpPr>
            <a:spLocks noGrp="1"/>
          </p:cNvSpPr>
          <p:nvPr>
            <p:ph type="title"/>
          </p:nvPr>
        </p:nvSpPr>
        <p:spPr>
          <a:xfrm>
            <a:off x="1140351" y="20431"/>
            <a:ext cx="9875520" cy="1356360"/>
          </a:xfrm>
        </p:spPr>
        <p:txBody>
          <a:bodyPr>
            <a:normAutofit/>
          </a:bodyPr>
          <a:lstStyle/>
          <a:p>
            <a:pPr algn="ctr"/>
            <a:r>
              <a:rPr lang="en-US" sz="2400" b="1" dirty="0">
                <a:solidFill>
                  <a:srgbClr val="C00000"/>
                </a:solidFill>
              </a:rPr>
              <a:t>3.5. Major Amendments in History of IP Laws</a:t>
            </a:r>
            <a:endParaRPr lang="en-IN" sz="2400" b="1" dirty="0">
              <a:solidFill>
                <a:srgbClr val="C00000"/>
              </a:solidFill>
            </a:endParaRPr>
          </a:p>
        </p:txBody>
      </p:sp>
      <p:sp>
        <p:nvSpPr>
          <p:cNvPr id="4" name="Date Placeholder 3">
            <a:extLst>
              <a:ext uri="{FF2B5EF4-FFF2-40B4-BE49-F238E27FC236}">
                <a16:creationId xmlns:a16="http://schemas.microsoft.com/office/drawing/2014/main" id="{C913D5D9-0FB5-ADDA-A7BA-47E72530A2DE}"/>
              </a:ext>
            </a:extLst>
          </p:cNvPr>
          <p:cNvSpPr>
            <a:spLocks noGrp="1"/>
          </p:cNvSpPr>
          <p:nvPr>
            <p:ph type="dt" sz="half" idx="10"/>
          </p:nvPr>
        </p:nvSpPr>
        <p:spPr/>
        <p:txBody>
          <a:bodyPr/>
          <a:lstStyle/>
          <a:p>
            <a:fld id="{23CED844-1A5D-433A-AE6F-CE4A3058EAB1}" type="datetime1">
              <a:rPr lang="en-IN" smtClean="0"/>
              <a:t>11-09-2024</a:t>
            </a:fld>
            <a:endParaRPr lang="en-IN"/>
          </a:p>
        </p:txBody>
      </p:sp>
      <p:sp>
        <p:nvSpPr>
          <p:cNvPr id="6" name="Slide Number Placeholder 5">
            <a:extLst>
              <a:ext uri="{FF2B5EF4-FFF2-40B4-BE49-F238E27FC236}">
                <a16:creationId xmlns:a16="http://schemas.microsoft.com/office/drawing/2014/main" id="{456FC579-9E56-2EEB-DA0D-7C98FA4841C1}"/>
              </a:ext>
            </a:extLst>
          </p:cNvPr>
          <p:cNvSpPr>
            <a:spLocks noGrp="1"/>
          </p:cNvSpPr>
          <p:nvPr>
            <p:ph type="sldNum" sz="quarter" idx="12"/>
          </p:nvPr>
        </p:nvSpPr>
        <p:spPr/>
        <p:txBody>
          <a:bodyPr/>
          <a:lstStyle/>
          <a:p>
            <a:fld id="{5A6ADBAC-012B-45CA-B0E1-1EC0514D76E2}" type="slidenum">
              <a:rPr lang="en-IN" smtClean="0"/>
              <a:t>34</a:t>
            </a:fld>
            <a:endParaRPr lang="en-IN"/>
          </a:p>
        </p:txBody>
      </p:sp>
      <p:pic>
        <p:nvPicPr>
          <p:cNvPr id="10" name="Picture 9">
            <a:extLst>
              <a:ext uri="{FF2B5EF4-FFF2-40B4-BE49-F238E27FC236}">
                <a16:creationId xmlns:a16="http://schemas.microsoft.com/office/drawing/2014/main" id="{5F1DEFC3-BB00-1B74-C2E1-34F0D8C426CA}"/>
              </a:ext>
            </a:extLst>
          </p:cNvPr>
          <p:cNvPicPr>
            <a:picLocks noChangeAspect="1"/>
          </p:cNvPicPr>
          <p:nvPr/>
        </p:nvPicPr>
        <p:blipFill>
          <a:blip r:embed="rId2"/>
          <a:stretch>
            <a:fillRect/>
          </a:stretch>
        </p:blipFill>
        <p:spPr>
          <a:xfrm>
            <a:off x="380999" y="1281642"/>
            <a:ext cx="4991100" cy="2257425"/>
          </a:xfrm>
          <a:prstGeom prst="rect">
            <a:avLst/>
          </a:prstGeom>
        </p:spPr>
      </p:pic>
      <p:pic>
        <p:nvPicPr>
          <p:cNvPr id="14" name="Picture 13">
            <a:extLst>
              <a:ext uri="{FF2B5EF4-FFF2-40B4-BE49-F238E27FC236}">
                <a16:creationId xmlns:a16="http://schemas.microsoft.com/office/drawing/2014/main" id="{4E0866DB-C119-1CD2-3DEB-ED9BF580DE9D}"/>
              </a:ext>
            </a:extLst>
          </p:cNvPr>
          <p:cNvPicPr>
            <a:picLocks noChangeAspect="1"/>
          </p:cNvPicPr>
          <p:nvPr/>
        </p:nvPicPr>
        <p:blipFill>
          <a:blip r:embed="rId3"/>
          <a:stretch>
            <a:fillRect/>
          </a:stretch>
        </p:blipFill>
        <p:spPr>
          <a:xfrm>
            <a:off x="352424" y="3454124"/>
            <a:ext cx="5019675" cy="3152775"/>
          </a:xfrm>
          <a:prstGeom prst="rect">
            <a:avLst/>
          </a:prstGeom>
        </p:spPr>
      </p:pic>
      <p:pic>
        <p:nvPicPr>
          <p:cNvPr id="17" name="Picture 16">
            <a:extLst>
              <a:ext uri="{FF2B5EF4-FFF2-40B4-BE49-F238E27FC236}">
                <a16:creationId xmlns:a16="http://schemas.microsoft.com/office/drawing/2014/main" id="{002DCFA5-7DC5-72E7-C7E5-1DC067B40F7C}"/>
              </a:ext>
            </a:extLst>
          </p:cNvPr>
          <p:cNvPicPr>
            <a:picLocks noChangeAspect="1"/>
          </p:cNvPicPr>
          <p:nvPr/>
        </p:nvPicPr>
        <p:blipFill>
          <a:blip r:embed="rId4"/>
          <a:stretch>
            <a:fillRect/>
          </a:stretch>
        </p:blipFill>
        <p:spPr>
          <a:xfrm>
            <a:off x="5400674" y="1244324"/>
            <a:ext cx="5019675" cy="2209800"/>
          </a:xfrm>
          <a:prstGeom prst="rect">
            <a:avLst/>
          </a:prstGeom>
        </p:spPr>
      </p:pic>
      <p:sp>
        <p:nvSpPr>
          <p:cNvPr id="19" name="TextBox 18">
            <a:extLst>
              <a:ext uri="{FF2B5EF4-FFF2-40B4-BE49-F238E27FC236}">
                <a16:creationId xmlns:a16="http://schemas.microsoft.com/office/drawing/2014/main" id="{387A4F34-60D4-66AB-B344-CF4535FA8A3E}"/>
              </a:ext>
            </a:extLst>
          </p:cNvPr>
          <p:cNvSpPr txBox="1"/>
          <p:nvPr/>
        </p:nvSpPr>
        <p:spPr>
          <a:xfrm>
            <a:off x="5372098" y="3429000"/>
            <a:ext cx="6819901" cy="390684"/>
          </a:xfrm>
          <a:prstGeom prst="rect">
            <a:avLst/>
          </a:prstGeom>
          <a:noFill/>
        </p:spPr>
        <p:txBody>
          <a:bodyPr wrap="square">
            <a:spAutoFit/>
          </a:bodyPr>
          <a:lstStyle/>
          <a:p>
            <a:pPr marL="0" marR="0">
              <a:lnSpc>
                <a:spcPct val="115000"/>
              </a:lnSpc>
              <a:spcBef>
                <a:spcPts val="0"/>
              </a:spcBef>
              <a:spcAft>
                <a:spcPts val="1000"/>
              </a:spcAft>
              <a:tabLst>
                <a:tab pos="3800475" algn="l"/>
              </a:tabLs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Source:   </a:t>
            </a:r>
            <a:r>
              <a:rPr lang="en-GB" sz="1800"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http://www.ipindia.nic.in/history-of-indian-patent-system.htm</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508327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2057400"/>
            <a:ext cx="9872871" cy="1090246"/>
          </a:xfrm>
        </p:spPr>
        <p:txBody>
          <a:bodyPr>
            <a:normAutofit fontScale="70000" lnSpcReduction="20000"/>
          </a:bodyPr>
          <a:lstStyle/>
          <a:p>
            <a:pPr marL="0" indent="0" algn="ctr">
              <a:buNone/>
            </a:pPr>
            <a:br>
              <a:rPr lang="en-US" sz="2800" dirty="0">
                <a:solidFill>
                  <a:srgbClr val="FF0000"/>
                </a:solidFill>
              </a:rPr>
            </a:br>
            <a:r>
              <a:rPr lang="en-US" sz="3600" b="1" dirty="0">
                <a:solidFill>
                  <a:srgbClr val="C00000"/>
                </a:solidFill>
                <a:latin typeface="Times New Roman" panose="02020603050405020304" pitchFamily="18" charset="0"/>
                <a:cs typeface="Times New Roman" panose="02020603050405020304" pitchFamily="18" charset="0"/>
              </a:rPr>
              <a:t>3(B) CATEGORIES OF INTELLECTUAL</a:t>
            </a:r>
          </a:p>
          <a:p>
            <a:pPr marL="0" indent="0" algn="ctr">
              <a:buNone/>
            </a:pPr>
            <a:r>
              <a:rPr lang="en-US" sz="3600" b="1" dirty="0">
                <a:solidFill>
                  <a:srgbClr val="C00000"/>
                </a:solidFill>
                <a:latin typeface="Times New Roman" panose="02020603050405020304" pitchFamily="18" charset="0"/>
                <a:cs typeface="Times New Roman" panose="02020603050405020304" pitchFamily="18" charset="0"/>
              </a:rPr>
              <a:t>PROPERTY</a:t>
            </a:r>
            <a:endParaRPr lang="en-US" sz="2800" b="1" dirty="0">
              <a:solidFill>
                <a:srgbClr val="C00000"/>
              </a:solidFill>
              <a:latin typeface="Times New Roman" panose="02020603050405020304" pitchFamily="18" charset="0"/>
              <a:cs typeface="Times New Roman" panose="02020603050405020304" pitchFamily="18" charset="0"/>
            </a:endParaRPr>
          </a:p>
        </p:txBody>
      </p:sp>
      <p:sp>
        <p:nvSpPr>
          <p:cNvPr id="2" name="Date Placeholder 1">
            <a:extLst>
              <a:ext uri="{FF2B5EF4-FFF2-40B4-BE49-F238E27FC236}">
                <a16:creationId xmlns:a16="http://schemas.microsoft.com/office/drawing/2014/main" id="{7CEAF382-0BD3-7EA1-642C-DC42B702FC93}"/>
              </a:ext>
            </a:extLst>
          </p:cNvPr>
          <p:cNvSpPr>
            <a:spLocks noGrp="1"/>
          </p:cNvSpPr>
          <p:nvPr>
            <p:ph type="dt" sz="half" idx="10"/>
          </p:nvPr>
        </p:nvSpPr>
        <p:spPr/>
        <p:txBody>
          <a:bodyPr/>
          <a:lstStyle/>
          <a:p>
            <a:fld id="{02A5115A-8D8C-443F-AF20-E955B72D2EF5}" type="datetime1">
              <a:rPr lang="en-IN" smtClean="0"/>
              <a:t>11-09-2024</a:t>
            </a:fld>
            <a:endParaRPr lang="en-IN"/>
          </a:p>
        </p:txBody>
      </p:sp>
      <p:sp>
        <p:nvSpPr>
          <p:cNvPr id="5" name="Slide Number Placeholder 4">
            <a:extLst>
              <a:ext uri="{FF2B5EF4-FFF2-40B4-BE49-F238E27FC236}">
                <a16:creationId xmlns:a16="http://schemas.microsoft.com/office/drawing/2014/main" id="{30EA84A3-C3E5-F100-8CE0-DAC7F545EB64}"/>
              </a:ext>
            </a:extLst>
          </p:cNvPr>
          <p:cNvSpPr>
            <a:spLocks noGrp="1"/>
          </p:cNvSpPr>
          <p:nvPr>
            <p:ph type="sldNum" sz="quarter" idx="12"/>
          </p:nvPr>
        </p:nvSpPr>
        <p:spPr/>
        <p:txBody>
          <a:bodyPr/>
          <a:lstStyle/>
          <a:p>
            <a:fld id="{5A6ADBAC-012B-45CA-B0E1-1EC0514D76E2}" type="slidenum">
              <a:rPr lang="en-IN" smtClean="0"/>
              <a:t>35</a:t>
            </a:fld>
            <a:endParaRPr lang="en-IN"/>
          </a:p>
        </p:txBody>
      </p:sp>
    </p:spTree>
    <p:extLst>
      <p:ext uri="{BB962C8B-B14F-4D97-AF65-F5344CB8AC3E}">
        <p14:creationId xmlns:p14="http://schemas.microsoft.com/office/powerpoint/2010/main" val="3328025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986" y="275634"/>
            <a:ext cx="11450682" cy="892766"/>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 Categories Of Intellectual Property</a:t>
            </a:r>
          </a:p>
        </p:txBody>
      </p:sp>
      <p:sp>
        <p:nvSpPr>
          <p:cNvPr id="3" name="Content Placeholder 2"/>
          <p:cNvSpPr>
            <a:spLocks noGrp="1"/>
          </p:cNvSpPr>
          <p:nvPr>
            <p:ph idx="1"/>
          </p:nvPr>
        </p:nvSpPr>
        <p:spPr>
          <a:xfrm>
            <a:off x="635973" y="1485900"/>
            <a:ext cx="10920045" cy="4773010"/>
          </a:xfrm>
        </p:spPr>
        <p:txBody>
          <a:bodyPr>
            <a:normAutofit/>
          </a:bodyPr>
          <a:lstStyle/>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Intellectual Property (IP) is a vast field comprising of technology-led inventions, work of artisans, novel Industrial Designs, unique brands of commercial items, and Traditional Knowledge being practiced continuously over centuries for the production of goods (carpets, textiles, food products, etc.)</a:t>
            </a:r>
          </a:p>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It has been divided into various categories such as</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Patents</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Copyright and Related Rights </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Trademark, Trade Secrets </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Industrial Designs</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Geographical Indications</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Semiconductor Integrated Circuits Layout Designs. </a:t>
            </a:r>
          </a:p>
        </p:txBody>
      </p:sp>
      <p:sp>
        <p:nvSpPr>
          <p:cNvPr id="4" name="Date Placeholder 3">
            <a:extLst>
              <a:ext uri="{FF2B5EF4-FFF2-40B4-BE49-F238E27FC236}">
                <a16:creationId xmlns:a16="http://schemas.microsoft.com/office/drawing/2014/main" id="{0A66E515-97C9-6F49-503E-0E01A1959889}"/>
              </a:ext>
            </a:extLst>
          </p:cNvPr>
          <p:cNvSpPr>
            <a:spLocks noGrp="1"/>
          </p:cNvSpPr>
          <p:nvPr>
            <p:ph type="dt" sz="half" idx="10"/>
          </p:nvPr>
        </p:nvSpPr>
        <p:spPr/>
        <p:txBody>
          <a:bodyPr/>
          <a:lstStyle/>
          <a:p>
            <a:fld id="{87A93FDD-5548-4D99-B512-D01C1D8561D4}" type="datetime1">
              <a:rPr lang="en-IN" smtClean="0"/>
              <a:t>11-09-2024</a:t>
            </a:fld>
            <a:endParaRPr lang="en-IN"/>
          </a:p>
        </p:txBody>
      </p:sp>
      <p:sp>
        <p:nvSpPr>
          <p:cNvPr id="6" name="Slide Number Placeholder 5">
            <a:extLst>
              <a:ext uri="{FF2B5EF4-FFF2-40B4-BE49-F238E27FC236}">
                <a16:creationId xmlns:a16="http://schemas.microsoft.com/office/drawing/2014/main" id="{6A75A52C-9CAB-AA3B-E0DE-2DACE58C5389}"/>
              </a:ext>
            </a:extLst>
          </p:cNvPr>
          <p:cNvSpPr>
            <a:spLocks noGrp="1"/>
          </p:cNvSpPr>
          <p:nvPr>
            <p:ph type="sldNum" sz="quarter" idx="12"/>
          </p:nvPr>
        </p:nvSpPr>
        <p:spPr/>
        <p:txBody>
          <a:bodyPr/>
          <a:lstStyle/>
          <a:p>
            <a:fld id="{5A6ADBAC-012B-45CA-B0E1-1EC0514D76E2}" type="slidenum">
              <a:rPr lang="en-IN" smtClean="0"/>
              <a:t>36</a:t>
            </a:fld>
            <a:endParaRPr lang="en-IN"/>
          </a:p>
        </p:txBody>
      </p:sp>
    </p:spTree>
    <p:extLst>
      <p:ext uri="{BB962C8B-B14F-4D97-AF65-F5344CB8AC3E}">
        <p14:creationId xmlns:p14="http://schemas.microsoft.com/office/powerpoint/2010/main" val="9455470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480" y="384861"/>
            <a:ext cx="11556023" cy="1356360"/>
          </a:xfrm>
        </p:spPr>
        <p:txBody>
          <a:bodyPr>
            <a:noAutofit/>
          </a:bodyPr>
          <a:lstStyle/>
          <a:p>
            <a:pPr algn="ctr"/>
            <a:r>
              <a:rPr lang="en-US" sz="2800" b="1" dirty="0">
                <a:solidFill>
                  <a:srgbClr val="C00000"/>
                </a:solidFill>
                <a:latin typeface="Times New Roman" panose="02020603050405020304" pitchFamily="18" charset="0"/>
                <a:cs typeface="Times New Roman" panose="02020603050405020304" pitchFamily="18" charset="0"/>
              </a:rPr>
              <a:t>3.2.1 Patents</a:t>
            </a:r>
          </a:p>
        </p:txBody>
      </p:sp>
      <p:sp>
        <p:nvSpPr>
          <p:cNvPr id="3" name="Content Placeholder 2"/>
          <p:cNvSpPr>
            <a:spLocks noGrp="1"/>
          </p:cNvSpPr>
          <p:nvPr>
            <p:ph idx="1"/>
          </p:nvPr>
        </p:nvSpPr>
        <p:spPr>
          <a:xfrm>
            <a:off x="315410" y="1907629"/>
            <a:ext cx="8024549" cy="4176648"/>
          </a:xfrm>
        </p:spPr>
        <p:txBody>
          <a:bodyPr>
            <a:normAutofit/>
          </a:bodyPr>
          <a:lstStyle/>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A patent is an exclusive right granted for an innovation that provides a new way of doing something or offers a new technical solution to a problem. </a:t>
            </a:r>
          </a:p>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The exclusive right legally protects the invention from being copied or reproduced by others.</a:t>
            </a:r>
          </a:p>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 Where as, the invention must be disclosed in an application in a manner sufficiently clear and complete to enable it to be replicated by a person with an ordinary level of skill in the relevant field..</a:t>
            </a:r>
          </a:p>
        </p:txBody>
      </p:sp>
      <p:sp>
        <p:nvSpPr>
          <p:cNvPr id="7" name="Flowchart: Sequential Access Storage 6">
            <a:extLst>
              <a:ext uri="{FF2B5EF4-FFF2-40B4-BE49-F238E27FC236}">
                <a16:creationId xmlns:a16="http://schemas.microsoft.com/office/drawing/2014/main" id="{9367360C-CCDE-69FC-2097-8E77F84C388A}"/>
              </a:ext>
            </a:extLst>
          </p:cNvPr>
          <p:cNvSpPr/>
          <p:nvPr/>
        </p:nvSpPr>
        <p:spPr>
          <a:xfrm>
            <a:off x="8518634" y="2154600"/>
            <a:ext cx="3168869" cy="2806262"/>
          </a:xfrm>
          <a:prstGeom prst="flowChartMagneticTap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en-IN" b="1" dirty="0">
                <a:solidFill>
                  <a:schemeClr val="accent2">
                    <a:lumMod val="75000"/>
                  </a:schemeClr>
                </a:solidFill>
              </a:rPr>
              <a:t>Invention</a:t>
            </a:r>
            <a:r>
              <a:rPr lang="en-IN" dirty="0"/>
              <a:t> is the creation of a new idea or concept.  </a:t>
            </a:r>
            <a:r>
              <a:rPr lang="en-IN" b="1" dirty="0">
                <a:solidFill>
                  <a:schemeClr val="accent2">
                    <a:lumMod val="75000"/>
                  </a:schemeClr>
                </a:solidFill>
              </a:rPr>
              <a:t>Innovation</a:t>
            </a:r>
            <a:r>
              <a:rPr lang="en-IN" dirty="0"/>
              <a:t> is the process of translating an invention into commercial entity or widespread use. </a:t>
            </a:r>
          </a:p>
          <a:p>
            <a:pPr algn="ctr"/>
            <a:endParaRPr lang="en-IN" dirty="0"/>
          </a:p>
        </p:txBody>
      </p:sp>
      <p:sp>
        <p:nvSpPr>
          <p:cNvPr id="8" name="Rectangle 7">
            <a:extLst>
              <a:ext uri="{FF2B5EF4-FFF2-40B4-BE49-F238E27FC236}">
                <a16:creationId xmlns:a16="http://schemas.microsoft.com/office/drawing/2014/main" id="{011D22B2-329A-4B5A-11E5-E8A26AE4B8E4}"/>
              </a:ext>
            </a:extLst>
          </p:cNvPr>
          <p:cNvSpPr/>
          <p:nvPr/>
        </p:nvSpPr>
        <p:spPr>
          <a:xfrm>
            <a:off x="8975833" y="1734207"/>
            <a:ext cx="2254469" cy="36434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IN" dirty="0"/>
              <a:t>KEY POINT</a:t>
            </a:r>
          </a:p>
        </p:txBody>
      </p:sp>
      <p:sp>
        <p:nvSpPr>
          <p:cNvPr id="4" name="Date Placeholder 3">
            <a:extLst>
              <a:ext uri="{FF2B5EF4-FFF2-40B4-BE49-F238E27FC236}">
                <a16:creationId xmlns:a16="http://schemas.microsoft.com/office/drawing/2014/main" id="{08102AE6-9E37-E518-EACA-97927A2DA8FB}"/>
              </a:ext>
            </a:extLst>
          </p:cNvPr>
          <p:cNvSpPr>
            <a:spLocks noGrp="1"/>
          </p:cNvSpPr>
          <p:nvPr>
            <p:ph type="dt" sz="half" idx="10"/>
          </p:nvPr>
        </p:nvSpPr>
        <p:spPr/>
        <p:txBody>
          <a:bodyPr/>
          <a:lstStyle/>
          <a:p>
            <a:fld id="{47ECD7F7-3C8A-4798-BCF5-3034826AC3C9}" type="datetime1">
              <a:rPr lang="en-IN" smtClean="0"/>
              <a:t>11-09-2024</a:t>
            </a:fld>
            <a:endParaRPr lang="en-IN"/>
          </a:p>
        </p:txBody>
      </p:sp>
      <p:sp>
        <p:nvSpPr>
          <p:cNvPr id="6" name="Slide Number Placeholder 5">
            <a:extLst>
              <a:ext uri="{FF2B5EF4-FFF2-40B4-BE49-F238E27FC236}">
                <a16:creationId xmlns:a16="http://schemas.microsoft.com/office/drawing/2014/main" id="{5585BE3E-FE09-C5DB-329E-0E138390E3A1}"/>
              </a:ext>
            </a:extLst>
          </p:cNvPr>
          <p:cNvSpPr>
            <a:spLocks noGrp="1"/>
          </p:cNvSpPr>
          <p:nvPr>
            <p:ph type="sldNum" sz="quarter" idx="12"/>
          </p:nvPr>
        </p:nvSpPr>
        <p:spPr/>
        <p:txBody>
          <a:bodyPr/>
          <a:lstStyle/>
          <a:p>
            <a:fld id="{5A6ADBAC-012B-45CA-B0E1-1EC0514D76E2}" type="slidenum">
              <a:rPr lang="en-IN" smtClean="0"/>
              <a:t>37</a:t>
            </a:fld>
            <a:endParaRPr lang="en-IN"/>
          </a:p>
        </p:txBody>
      </p:sp>
    </p:spTree>
    <p:extLst>
      <p:ext uri="{BB962C8B-B14F-4D97-AF65-F5344CB8AC3E}">
        <p14:creationId xmlns:p14="http://schemas.microsoft.com/office/powerpoint/2010/main" val="30393857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143" y="596266"/>
            <a:ext cx="10691257" cy="135636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3.2.2 Conditions for Obtaining a Patent Protection</a:t>
            </a:r>
          </a:p>
        </p:txBody>
      </p:sp>
      <p:sp>
        <p:nvSpPr>
          <p:cNvPr id="3" name="Content Placeholder 2"/>
          <p:cNvSpPr>
            <a:spLocks noGrp="1"/>
          </p:cNvSpPr>
          <p:nvPr>
            <p:ph idx="1"/>
          </p:nvPr>
        </p:nvSpPr>
        <p:spPr>
          <a:xfrm>
            <a:off x="315410" y="1513491"/>
            <a:ext cx="11556023" cy="5123792"/>
          </a:xfrm>
        </p:spPr>
        <p:txBody>
          <a:bodyPr>
            <a:normAutofit/>
          </a:bodyPr>
          <a:lstStyle/>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As per the Patents Act, 1970 in Section 2(1)(j)</a:t>
            </a:r>
          </a:p>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  There is a set criterion which must be fulfilled for a product or a process to qualify for the grant of a patent. The criterion includes:</a:t>
            </a:r>
          </a:p>
          <a:p>
            <a:pPr marL="502920" indent="-457200" algn="just">
              <a:lnSpc>
                <a:spcPct val="100000"/>
              </a:lnSpc>
              <a:buFont typeface="+mj-lt"/>
              <a:buAutoNum type="arabicPeriod"/>
            </a:pPr>
            <a:r>
              <a:rPr lang="en-US" sz="2400" b="1" dirty="0">
                <a:solidFill>
                  <a:srgbClr val="C00000"/>
                </a:solidFill>
                <a:latin typeface="Times New Roman" panose="02020603050405020304" pitchFamily="18" charset="0"/>
                <a:cs typeface="Times New Roman" panose="02020603050405020304" pitchFamily="18" charset="0"/>
              </a:rPr>
              <a:t>Novelty</a:t>
            </a:r>
            <a:r>
              <a:rPr lang="en-US" sz="2400" dirty="0">
                <a:solidFill>
                  <a:srgbClr val="002060"/>
                </a:solidFill>
                <a:latin typeface="Times New Roman" panose="02020603050405020304" pitchFamily="18" charset="0"/>
                <a:cs typeface="Times New Roman" panose="02020603050405020304" pitchFamily="18" charset="0"/>
              </a:rPr>
              <a:t> – It should not be a part of ‘</a:t>
            </a:r>
            <a:r>
              <a:rPr lang="en-US" sz="2400" dirty="0">
                <a:solidFill>
                  <a:srgbClr val="C00000"/>
                </a:solidFill>
                <a:latin typeface="Times New Roman" panose="02020603050405020304" pitchFamily="18" charset="0"/>
                <a:cs typeface="Times New Roman" panose="02020603050405020304" pitchFamily="18" charset="0"/>
              </a:rPr>
              <a:t>State of the Art</a:t>
            </a:r>
            <a:r>
              <a:rPr lang="en-US" sz="2400" dirty="0">
                <a:solidFill>
                  <a:srgbClr val="002060"/>
                </a:solidFill>
                <a:latin typeface="Times New Roman" panose="02020603050405020304" pitchFamily="18" charset="0"/>
                <a:cs typeface="Times New Roman" panose="02020603050405020304" pitchFamily="18" charset="0"/>
              </a:rPr>
              <a:t>’. </a:t>
            </a:r>
          </a:p>
          <a:p>
            <a:pPr marL="45720" indent="0" algn="just">
              <a:lnSpc>
                <a:spcPct val="100000"/>
              </a:lnSpc>
              <a:buNone/>
            </a:pPr>
            <a:r>
              <a:rPr lang="en-US" sz="2400" dirty="0">
                <a:solidFill>
                  <a:srgbClr val="002060"/>
                </a:solidFill>
                <a:latin typeface="Times New Roman" panose="02020603050405020304" pitchFamily="18" charset="0"/>
                <a:cs typeface="Times New Roman" panose="02020603050405020304" pitchFamily="18" charset="0"/>
              </a:rPr>
              <a:t>The innovation claimed in the patent application is </a:t>
            </a:r>
            <a:r>
              <a:rPr lang="en-US" sz="2400" u="sng" dirty="0">
                <a:solidFill>
                  <a:srgbClr val="002060"/>
                </a:solidFill>
                <a:latin typeface="Times New Roman" panose="02020603050405020304" pitchFamily="18" charset="0"/>
                <a:cs typeface="Times New Roman" panose="02020603050405020304" pitchFamily="18" charset="0"/>
              </a:rPr>
              <a:t>new and not known to anybody </a:t>
            </a:r>
            <a:r>
              <a:rPr lang="en-US" sz="2400" dirty="0">
                <a:solidFill>
                  <a:srgbClr val="002060"/>
                </a:solidFill>
                <a:latin typeface="Times New Roman" panose="02020603050405020304" pitchFamily="18" charset="0"/>
                <a:cs typeface="Times New Roman" panose="02020603050405020304" pitchFamily="18" charset="0"/>
              </a:rPr>
              <a:t>in the world. The innovation is </a:t>
            </a:r>
          </a:p>
          <a:p>
            <a:pPr marL="501650" indent="-265113" algn="just">
              <a:lnSpc>
                <a:spcPct val="100000"/>
              </a:lnSpc>
              <a:buFont typeface="+mj-lt"/>
              <a:buAutoNum type="alphaLcParenR"/>
            </a:pPr>
            <a:r>
              <a:rPr lang="en-US" sz="2400" dirty="0">
                <a:solidFill>
                  <a:srgbClr val="002060"/>
                </a:solidFill>
                <a:latin typeface="Times New Roman" panose="02020603050405020304" pitchFamily="18" charset="0"/>
                <a:cs typeface="Times New Roman" panose="02020603050405020304" pitchFamily="18" charset="0"/>
              </a:rPr>
              <a:t>Not in the knowledge of the public, </a:t>
            </a:r>
          </a:p>
          <a:p>
            <a:pPr marL="501650" indent="-265113" algn="just">
              <a:lnSpc>
                <a:spcPct val="100000"/>
              </a:lnSpc>
              <a:buFont typeface="+mj-lt"/>
              <a:buAutoNum type="alphaLcParenR"/>
            </a:pPr>
            <a:r>
              <a:rPr lang="en-US" sz="2400" dirty="0">
                <a:solidFill>
                  <a:srgbClr val="002060"/>
                </a:solidFill>
                <a:latin typeface="Times New Roman" panose="02020603050405020304" pitchFamily="18" charset="0"/>
                <a:cs typeface="Times New Roman" panose="02020603050405020304" pitchFamily="18" charset="0"/>
              </a:rPr>
              <a:t>Not published anywhere through any means of publication and</a:t>
            </a:r>
          </a:p>
          <a:p>
            <a:pPr marL="501650" indent="-265113" algn="just">
              <a:lnSpc>
                <a:spcPct val="100000"/>
              </a:lnSpc>
              <a:buFont typeface="+mj-lt"/>
              <a:buAutoNum type="alphaLcParenR"/>
            </a:pPr>
            <a:r>
              <a:rPr lang="en-US" sz="2400" dirty="0">
                <a:solidFill>
                  <a:srgbClr val="002060"/>
                </a:solidFill>
                <a:latin typeface="Times New Roman" panose="02020603050405020304" pitchFamily="18" charset="0"/>
                <a:cs typeface="Times New Roman" panose="02020603050405020304" pitchFamily="18" charset="0"/>
              </a:rPr>
              <a:t> Not be claimed in any other specification by any other applicant.</a:t>
            </a:r>
          </a:p>
        </p:txBody>
      </p:sp>
      <p:sp>
        <p:nvSpPr>
          <p:cNvPr id="4" name="Date Placeholder 3">
            <a:extLst>
              <a:ext uri="{FF2B5EF4-FFF2-40B4-BE49-F238E27FC236}">
                <a16:creationId xmlns:a16="http://schemas.microsoft.com/office/drawing/2014/main" id="{FA788818-76E7-7619-C252-708CDF9EEE21}"/>
              </a:ext>
            </a:extLst>
          </p:cNvPr>
          <p:cNvSpPr>
            <a:spLocks noGrp="1"/>
          </p:cNvSpPr>
          <p:nvPr>
            <p:ph type="dt" sz="half" idx="10"/>
          </p:nvPr>
        </p:nvSpPr>
        <p:spPr/>
        <p:txBody>
          <a:bodyPr/>
          <a:lstStyle/>
          <a:p>
            <a:fld id="{D91FD4D6-833F-47BB-A63D-6A5DCA62483C}" type="datetime1">
              <a:rPr lang="en-IN" smtClean="0"/>
              <a:t>11-09-2024</a:t>
            </a:fld>
            <a:endParaRPr lang="en-IN"/>
          </a:p>
        </p:txBody>
      </p:sp>
      <p:sp>
        <p:nvSpPr>
          <p:cNvPr id="6" name="Slide Number Placeholder 5">
            <a:extLst>
              <a:ext uri="{FF2B5EF4-FFF2-40B4-BE49-F238E27FC236}">
                <a16:creationId xmlns:a16="http://schemas.microsoft.com/office/drawing/2014/main" id="{5167D5D4-A317-49AC-9885-F622AE58CFC5}"/>
              </a:ext>
            </a:extLst>
          </p:cNvPr>
          <p:cNvSpPr>
            <a:spLocks noGrp="1"/>
          </p:cNvSpPr>
          <p:nvPr>
            <p:ph type="sldNum" sz="quarter" idx="12"/>
          </p:nvPr>
        </p:nvSpPr>
        <p:spPr/>
        <p:txBody>
          <a:bodyPr/>
          <a:lstStyle/>
          <a:p>
            <a:fld id="{5A6ADBAC-012B-45CA-B0E1-1EC0514D76E2}" type="slidenum">
              <a:rPr lang="en-IN" smtClean="0"/>
              <a:t>38</a:t>
            </a:fld>
            <a:endParaRPr lang="en-IN"/>
          </a:p>
        </p:txBody>
      </p:sp>
    </p:spTree>
    <p:extLst>
      <p:ext uri="{BB962C8B-B14F-4D97-AF65-F5344CB8AC3E}">
        <p14:creationId xmlns:p14="http://schemas.microsoft.com/office/powerpoint/2010/main" val="19721487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284" y="697866"/>
            <a:ext cx="11556023" cy="135636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3.2.2 Conditions for Obtaining a Patent Protection [Contd..]</a:t>
            </a:r>
          </a:p>
        </p:txBody>
      </p:sp>
      <p:sp>
        <p:nvSpPr>
          <p:cNvPr id="3" name="Content Placeholder 2"/>
          <p:cNvSpPr>
            <a:spLocks noGrp="1"/>
          </p:cNvSpPr>
          <p:nvPr>
            <p:ph idx="1"/>
          </p:nvPr>
        </p:nvSpPr>
        <p:spPr>
          <a:xfrm>
            <a:off x="317988" y="1901825"/>
            <a:ext cx="11556023" cy="4075641"/>
          </a:xfrm>
        </p:spPr>
        <p:txBody>
          <a:bodyPr>
            <a:normAutofit/>
          </a:bodyPr>
          <a:lstStyle/>
          <a:p>
            <a:pPr marL="45720" indent="0" algn="just">
              <a:lnSpc>
                <a:spcPct val="100000"/>
              </a:lnSpc>
              <a:buNone/>
            </a:pPr>
            <a:r>
              <a:rPr lang="en-US" sz="2400" dirty="0">
                <a:solidFill>
                  <a:srgbClr val="0070C0"/>
                </a:solidFill>
                <a:latin typeface="Times New Roman" panose="02020603050405020304" pitchFamily="18" charset="0"/>
                <a:cs typeface="Times New Roman" panose="02020603050405020304" pitchFamily="18" charset="0"/>
              </a:rPr>
              <a:t>2. </a:t>
            </a:r>
            <a:r>
              <a:rPr lang="en-US" sz="2400" dirty="0">
                <a:solidFill>
                  <a:srgbClr val="C00000"/>
                </a:solidFill>
                <a:latin typeface="Times New Roman" panose="02020603050405020304" pitchFamily="18" charset="0"/>
                <a:cs typeface="Times New Roman" panose="02020603050405020304" pitchFamily="18" charset="0"/>
              </a:rPr>
              <a:t>Inventive step</a:t>
            </a:r>
            <a:r>
              <a:rPr lang="en-US" sz="2400" dirty="0">
                <a:solidFill>
                  <a:srgbClr val="002060"/>
                </a:solidFill>
                <a:latin typeface="Times New Roman" panose="02020603050405020304" pitchFamily="18" charset="0"/>
                <a:cs typeface="Times New Roman" panose="02020603050405020304" pitchFamily="18" charset="0"/>
              </a:rPr>
              <a:t> - Not obvious to the person (s) skilled in the art. </a:t>
            </a:r>
          </a:p>
          <a:p>
            <a:pPr marL="45720" indent="0" algn="just">
              <a:lnSpc>
                <a:spcPct val="100000"/>
              </a:lnSpc>
              <a:buNone/>
            </a:pPr>
            <a:r>
              <a:rPr lang="en-US" sz="2400" dirty="0">
                <a:solidFill>
                  <a:srgbClr val="002060"/>
                </a:solidFill>
                <a:latin typeface="Times New Roman" panose="02020603050405020304" pitchFamily="18" charset="0"/>
                <a:cs typeface="Times New Roman" panose="02020603050405020304" pitchFamily="18" charset="0"/>
              </a:rPr>
              <a:t>The innovation is </a:t>
            </a:r>
          </a:p>
          <a:p>
            <a:pPr marL="502920" indent="-457200" algn="just">
              <a:lnSpc>
                <a:spcPct val="100000"/>
              </a:lnSpc>
              <a:buAutoNum type="alphaLcParenR"/>
            </a:pPr>
            <a:r>
              <a:rPr lang="en-US" sz="2400" dirty="0">
                <a:solidFill>
                  <a:srgbClr val="002060"/>
                </a:solidFill>
                <a:latin typeface="Times New Roman" panose="02020603050405020304" pitchFamily="18" charset="0"/>
                <a:cs typeface="Times New Roman" panose="02020603050405020304" pitchFamily="18" charset="0"/>
              </a:rPr>
              <a:t>Technical advancement over the existing knowledge, </a:t>
            </a:r>
          </a:p>
          <a:p>
            <a:pPr marL="502920" indent="-457200" algn="just">
              <a:lnSpc>
                <a:spcPct val="100000"/>
              </a:lnSpc>
              <a:buAutoNum type="alphaLcParenR"/>
            </a:pPr>
            <a:r>
              <a:rPr lang="en-US" sz="2400" dirty="0">
                <a:solidFill>
                  <a:srgbClr val="002060"/>
                </a:solidFill>
                <a:latin typeface="Times New Roman" panose="02020603050405020304" pitchFamily="18" charset="0"/>
                <a:cs typeface="Times New Roman" panose="02020603050405020304" pitchFamily="18" charset="0"/>
              </a:rPr>
              <a:t>Possesses economic significance and, </a:t>
            </a:r>
          </a:p>
          <a:p>
            <a:pPr marL="502920" indent="-457200" algn="just">
              <a:lnSpc>
                <a:spcPct val="100000"/>
              </a:lnSpc>
              <a:buAutoNum type="alphaLcParenR"/>
            </a:pPr>
            <a:r>
              <a:rPr lang="en-US" sz="2400" dirty="0">
                <a:solidFill>
                  <a:srgbClr val="002060"/>
                </a:solidFill>
                <a:latin typeface="Times New Roman" panose="02020603050405020304" pitchFamily="18" charset="0"/>
                <a:cs typeface="Times New Roman" panose="02020603050405020304" pitchFamily="18" charset="0"/>
              </a:rPr>
              <a:t>Not obvious to a person skilled in the concerned subject.</a:t>
            </a:r>
          </a:p>
          <a:p>
            <a:pPr marL="45720" indent="0" algn="just">
              <a:lnSpc>
                <a:spcPct val="100000"/>
              </a:lnSpc>
              <a:buNone/>
            </a:pPr>
            <a:r>
              <a:rPr lang="en-US" sz="2400" dirty="0">
                <a:solidFill>
                  <a:srgbClr val="0070C0"/>
                </a:solidFill>
                <a:latin typeface="Times New Roman" panose="02020603050405020304" pitchFamily="18" charset="0"/>
                <a:cs typeface="Times New Roman" panose="02020603050405020304" pitchFamily="18" charset="0"/>
              </a:rPr>
              <a:t>3. </a:t>
            </a:r>
            <a:r>
              <a:rPr lang="en-US" sz="2400" dirty="0">
                <a:solidFill>
                  <a:srgbClr val="C00000"/>
                </a:solidFill>
                <a:latin typeface="Times New Roman" panose="02020603050405020304" pitchFamily="18" charset="0"/>
                <a:cs typeface="Times New Roman" panose="02020603050405020304" pitchFamily="18" charset="0"/>
              </a:rPr>
              <a:t>Capable of industrial application</a:t>
            </a:r>
            <a:r>
              <a:rPr lang="en-US" sz="2400" dirty="0">
                <a:solidFill>
                  <a:srgbClr val="002060"/>
                </a:solidFill>
                <a:latin typeface="Times New Roman" panose="02020603050405020304" pitchFamily="18" charset="0"/>
                <a:cs typeface="Times New Roman" panose="02020603050405020304" pitchFamily="18" charset="0"/>
              </a:rPr>
              <a:t> - For the benefit of society. The invention is capable of being made or used in any industry.</a:t>
            </a:r>
          </a:p>
        </p:txBody>
      </p:sp>
      <p:sp>
        <p:nvSpPr>
          <p:cNvPr id="4" name="Date Placeholder 3">
            <a:extLst>
              <a:ext uri="{FF2B5EF4-FFF2-40B4-BE49-F238E27FC236}">
                <a16:creationId xmlns:a16="http://schemas.microsoft.com/office/drawing/2014/main" id="{CC6ABCAB-17E2-5B5A-27FE-B8911C3427D8}"/>
              </a:ext>
            </a:extLst>
          </p:cNvPr>
          <p:cNvSpPr>
            <a:spLocks noGrp="1"/>
          </p:cNvSpPr>
          <p:nvPr>
            <p:ph type="dt" sz="half" idx="10"/>
          </p:nvPr>
        </p:nvSpPr>
        <p:spPr/>
        <p:txBody>
          <a:bodyPr/>
          <a:lstStyle/>
          <a:p>
            <a:fld id="{37A83F9B-1007-4230-B9AD-D14C2A800438}" type="datetime1">
              <a:rPr lang="en-IN" smtClean="0"/>
              <a:t>11-09-2024</a:t>
            </a:fld>
            <a:endParaRPr lang="en-IN"/>
          </a:p>
        </p:txBody>
      </p:sp>
      <p:sp>
        <p:nvSpPr>
          <p:cNvPr id="6" name="Slide Number Placeholder 5">
            <a:extLst>
              <a:ext uri="{FF2B5EF4-FFF2-40B4-BE49-F238E27FC236}">
                <a16:creationId xmlns:a16="http://schemas.microsoft.com/office/drawing/2014/main" id="{17F954DA-BA05-2D5D-A891-DD91991FE6E5}"/>
              </a:ext>
            </a:extLst>
          </p:cNvPr>
          <p:cNvSpPr>
            <a:spLocks noGrp="1"/>
          </p:cNvSpPr>
          <p:nvPr>
            <p:ph type="sldNum" sz="quarter" idx="12"/>
          </p:nvPr>
        </p:nvSpPr>
        <p:spPr/>
        <p:txBody>
          <a:bodyPr/>
          <a:lstStyle/>
          <a:p>
            <a:fld id="{5A6ADBAC-012B-45CA-B0E1-1EC0514D76E2}" type="slidenum">
              <a:rPr lang="en-IN" smtClean="0"/>
              <a:t>39</a:t>
            </a:fld>
            <a:endParaRPr lang="en-IN"/>
          </a:p>
        </p:txBody>
      </p:sp>
    </p:spTree>
    <p:extLst>
      <p:ext uri="{BB962C8B-B14F-4D97-AF65-F5344CB8AC3E}">
        <p14:creationId xmlns:p14="http://schemas.microsoft.com/office/powerpoint/2010/main" val="3007150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35977" y="592016"/>
            <a:ext cx="11556023" cy="1356360"/>
          </a:xfrm>
        </p:spPr>
        <p:txBody>
          <a:bodyPr>
            <a:noAutofit/>
          </a:bodyPr>
          <a:lstStyle/>
          <a:p>
            <a:pPr algn="ctr"/>
            <a:br>
              <a:rPr lang="en-US" sz="3600" dirty="0">
                <a:solidFill>
                  <a:srgbClr val="FF0000"/>
                </a:solidFill>
                <a:latin typeface="Times New Roman" panose="02020603050405020304" pitchFamily="18" charset="0"/>
                <a:cs typeface="Times New Roman" panose="02020603050405020304" pitchFamily="18" charset="0"/>
              </a:rPr>
            </a:br>
            <a:r>
              <a:rPr lang="en-US" sz="3600" dirty="0">
                <a:solidFill>
                  <a:srgbClr val="C00000"/>
                </a:solidFill>
                <a:latin typeface="Times New Roman" panose="02020603050405020304" pitchFamily="18" charset="0"/>
                <a:cs typeface="Times New Roman" panose="02020603050405020304" pitchFamily="18" charset="0"/>
              </a:rPr>
              <a:t>Introduction To Intellectual Property</a:t>
            </a:r>
          </a:p>
        </p:txBody>
      </p:sp>
      <p:sp>
        <p:nvSpPr>
          <p:cNvPr id="3" name="Content Placeholder 2"/>
          <p:cNvSpPr>
            <a:spLocks noGrp="1"/>
          </p:cNvSpPr>
          <p:nvPr>
            <p:ph idx="1"/>
          </p:nvPr>
        </p:nvSpPr>
        <p:spPr>
          <a:xfrm>
            <a:off x="635978" y="1948376"/>
            <a:ext cx="10920045" cy="3886200"/>
          </a:xfrm>
        </p:spPr>
        <p:txBody>
          <a:bodyPr>
            <a:normAutofit fontScale="92500" lnSpcReduction="10000"/>
          </a:bodyPr>
          <a:lstStyle/>
          <a:p>
            <a:pPr marL="45720" indent="0" algn="just">
              <a:buNone/>
            </a:pPr>
            <a:r>
              <a:rPr lang="en-GB" sz="2800" b="1" i="0" dirty="0">
                <a:solidFill>
                  <a:srgbClr val="002060"/>
                </a:solidFill>
                <a:effectLst/>
                <a:latin typeface="+mj-lt"/>
              </a:rPr>
              <a:t>Intellectual Property Overview</a:t>
            </a:r>
            <a:endParaRPr lang="en-GB" sz="2800" b="0" i="0" dirty="0">
              <a:solidFill>
                <a:srgbClr val="002060"/>
              </a:solidFill>
              <a:effectLst/>
              <a:latin typeface="+mj-lt"/>
            </a:endParaRPr>
          </a:p>
          <a:p>
            <a:pPr algn="just">
              <a:buFont typeface="Arial" panose="020B0604020202020204" pitchFamily="34" charset="0"/>
              <a:buChar char="•"/>
            </a:pPr>
            <a:r>
              <a:rPr lang="en-GB" sz="2400" b="0" i="0" dirty="0">
                <a:solidFill>
                  <a:srgbClr val="002060"/>
                </a:solidFill>
                <a:effectLst/>
                <a:latin typeface="+mj-lt"/>
              </a:rPr>
              <a:t>Intellectual Property (IP) is a unique form of property created by </a:t>
            </a:r>
            <a:r>
              <a:rPr lang="en-GB" sz="2400" b="0" i="0" u="sng" dirty="0">
                <a:solidFill>
                  <a:srgbClr val="002060"/>
                </a:solidFill>
                <a:effectLst/>
                <a:latin typeface="+mj-lt"/>
              </a:rPr>
              <a:t>human intellect </a:t>
            </a:r>
            <a:r>
              <a:rPr lang="en-GB" sz="2400" b="0" i="0" dirty="0">
                <a:solidFill>
                  <a:srgbClr val="002060"/>
                </a:solidFill>
                <a:effectLst/>
                <a:latin typeface="+mj-lt"/>
              </a:rPr>
              <a:t>in arts, literature, science, and trade.</a:t>
            </a:r>
          </a:p>
          <a:p>
            <a:pPr algn="just">
              <a:buFont typeface="Arial" panose="020B0604020202020204" pitchFamily="34" charset="0"/>
              <a:buChar char="•"/>
            </a:pPr>
            <a:r>
              <a:rPr lang="en-GB" sz="2400" b="0" i="0" dirty="0">
                <a:solidFill>
                  <a:srgbClr val="002060"/>
                </a:solidFill>
                <a:effectLst/>
                <a:latin typeface="+mj-lt"/>
              </a:rPr>
              <a:t>It is </a:t>
            </a:r>
            <a:r>
              <a:rPr lang="en-GB" sz="2400" b="0" i="0" u="sng" dirty="0">
                <a:solidFill>
                  <a:srgbClr val="002060"/>
                </a:solidFill>
                <a:effectLst/>
                <a:latin typeface="+mj-lt"/>
              </a:rPr>
              <a:t>intangible</a:t>
            </a:r>
            <a:r>
              <a:rPr lang="en-GB" sz="2400" b="0" i="0" dirty="0">
                <a:solidFill>
                  <a:srgbClr val="002060"/>
                </a:solidFill>
                <a:effectLst/>
                <a:latin typeface="+mj-lt"/>
              </a:rPr>
              <a:t>, contrasting with familiar tangible assets like land, houses, gold, and cars.</a:t>
            </a:r>
          </a:p>
          <a:p>
            <a:pPr algn="just">
              <a:buFont typeface="Arial" panose="020B0604020202020204" pitchFamily="34" charset="0"/>
              <a:buChar char="•"/>
            </a:pPr>
            <a:r>
              <a:rPr lang="en-GB" sz="2400" b="0" i="0" dirty="0">
                <a:solidFill>
                  <a:srgbClr val="002060"/>
                </a:solidFill>
                <a:effectLst/>
                <a:latin typeface="+mj-lt"/>
              </a:rPr>
              <a:t>Intellectual Property Rights (IPR) are legal privileges granted to creators/inventors, exchanged for disclosing creation processes.</a:t>
            </a:r>
          </a:p>
          <a:p>
            <a:pPr algn="just">
              <a:buFont typeface="Arial" panose="020B0604020202020204" pitchFamily="34" charset="0"/>
              <a:buChar char="•"/>
            </a:pPr>
            <a:r>
              <a:rPr lang="en-GB" sz="2400" b="0" i="0" dirty="0">
                <a:solidFill>
                  <a:srgbClr val="002060"/>
                </a:solidFill>
                <a:effectLst/>
                <a:latin typeface="+mj-lt"/>
              </a:rPr>
              <a:t>Special rights include use, sale, distribution, and the ability to restrict others from using the invention without permission.</a:t>
            </a:r>
          </a:p>
          <a:p>
            <a:pPr algn="just">
              <a:buFont typeface="Arial" panose="020B0604020202020204" pitchFamily="34" charset="0"/>
              <a:buChar char="•"/>
            </a:pPr>
            <a:r>
              <a:rPr lang="en-GB" sz="2400" b="0" i="0" dirty="0">
                <a:solidFill>
                  <a:srgbClr val="002060"/>
                </a:solidFill>
                <a:effectLst/>
                <a:latin typeface="+mj-lt"/>
              </a:rPr>
              <a:t>Excludes rights over physical objects embodying the creation, emphasizing intellectual creativity.</a:t>
            </a:r>
          </a:p>
        </p:txBody>
      </p:sp>
      <p:sp>
        <p:nvSpPr>
          <p:cNvPr id="4" name="Date Placeholder 3">
            <a:extLst>
              <a:ext uri="{FF2B5EF4-FFF2-40B4-BE49-F238E27FC236}">
                <a16:creationId xmlns:a16="http://schemas.microsoft.com/office/drawing/2014/main" id="{16563E3F-B061-AAA6-7787-F73313A2FA86}"/>
              </a:ext>
            </a:extLst>
          </p:cNvPr>
          <p:cNvSpPr>
            <a:spLocks noGrp="1"/>
          </p:cNvSpPr>
          <p:nvPr>
            <p:ph type="dt" sz="half" idx="10"/>
          </p:nvPr>
        </p:nvSpPr>
        <p:spPr/>
        <p:txBody>
          <a:bodyPr/>
          <a:lstStyle/>
          <a:p>
            <a:fld id="{41F857E7-6DC6-4FA7-B4C5-3A282D483861}" type="datetime1">
              <a:rPr lang="en-IN" smtClean="0"/>
              <a:t>11-09-2024</a:t>
            </a:fld>
            <a:endParaRPr lang="en-IN"/>
          </a:p>
        </p:txBody>
      </p:sp>
      <p:sp>
        <p:nvSpPr>
          <p:cNvPr id="6" name="Slide Number Placeholder 5">
            <a:extLst>
              <a:ext uri="{FF2B5EF4-FFF2-40B4-BE49-F238E27FC236}">
                <a16:creationId xmlns:a16="http://schemas.microsoft.com/office/drawing/2014/main" id="{24B01E68-AAA1-D442-7F2F-0FA9BE61579F}"/>
              </a:ext>
            </a:extLst>
          </p:cNvPr>
          <p:cNvSpPr>
            <a:spLocks noGrp="1"/>
          </p:cNvSpPr>
          <p:nvPr>
            <p:ph type="sldNum" sz="quarter" idx="12"/>
          </p:nvPr>
        </p:nvSpPr>
        <p:spPr/>
        <p:txBody>
          <a:bodyPr/>
          <a:lstStyle/>
          <a:p>
            <a:fld id="{5A6ADBAC-012B-45CA-B0E1-1EC0514D76E2}" type="slidenum">
              <a:rPr lang="en-IN" smtClean="0"/>
              <a:t>4</a:t>
            </a:fld>
            <a:endParaRPr lang="en-IN"/>
          </a:p>
        </p:txBody>
      </p:sp>
    </p:spTree>
    <p:extLst>
      <p:ext uri="{BB962C8B-B14F-4D97-AF65-F5344CB8AC3E}">
        <p14:creationId xmlns:p14="http://schemas.microsoft.com/office/powerpoint/2010/main" val="255585486"/>
      </p:ext>
    </p:extLst>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504678" y="1032933"/>
            <a:ext cx="10908389" cy="60960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3.2.3 To Patent or Not to Patent an Invention</a:t>
            </a:r>
          </a:p>
        </p:txBody>
      </p:sp>
      <p:sp>
        <p:nvSpPr>
          <p:cNvPr id="3" name="Content Placeholder 2"/>
          <p:cNvSpPr>
            <a:spLocks noGrp="1"/>
          </p:cNvSpPr>
          <p:nvPr>
            <p:ph idx="1"/>
          </p:nvPr>
        </p:nvSpPr>
        <p:spPr>
          <a:xfrm>
            <a:off x="504678" y="1763710"/>
            <a:ext cx="11182643" cy="4574028"/>
          </a:xfrm>
        </p:spPr>
        <p:txBody>
          <a:bodyPr>
            <a:normAutofit/>
          </a:bodyPr>
          <a:lstStyle/>
          <a:p>
            <a:pPr marL="514350" indent="-51435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Once an invention has been developed, the inventor has to decide whether to deed the invention for </a:t>
            </a:r>
            <a:r>
              <a:rPr lang="en-US" sz="2400" u="sng" dirty="0">
                <a:solidFill>
                  <a:srgbClr val="002060"/>
                </a:solidFill>
                <a:latin typeface="Times New Roman" panose="02020603050405020304" pitchFamily="18" charset="0"/>
                <a:cs typeface="Times New Roman" panose="02020603050405020304" pitchFamily="18" charset="0"/>
              </a:rPr>
              <a:t>personal benefits</a:t>
            </a:r>
            <a:r>
              <a:rPr lang="en-US" sz="2400" dirty="0">
                <a:solidFill>
                  <a:srgbClr val="002060"/>
                </a:solidFill>
                <a:latin typeface="Times New Roman" panose="02020603050405020304" pitchFamily="18" charset="0"/>
                <a:cs typeface="Times New Roman" panose="02020603050405020304" pitchFamily="18" charset="0"/>
              </a:rPr>
              <a:t> by the statutory laws of the country or put it in the </a:t>
            </a:r>
            <a:r>
              <a:rPr lang="en-US" sz="2400" u="sng" dirty="0">
                <a:solidFill>
                  <a:srgbClr val="002060"/>
                </a:solidFill>
                <a:latin typeface="Times New Roman" panose="02020603050405020304" pitchFamily="18" charset="0"/>
                <a:cs typeface="Times New Roman" panose="02020603050405020304" pitchFamily="18" charset="0"/>
              </a:rPr>
              <a:t>public domain</a:t>
            </a:r>
            <a:r>
              <a:rPr lang="en-US" sz="2400" dirty="0">
                <a:solidFill>
                  <a:srgbClr val="002060"/>
                </a:solidFill>
                <a:latin typeface="Times New Roman" panose="02020603050405020304" pitchFamily="18" charset="0"/>
                <a:cs typeface="Times New Roman" panose="02020603050405020304" pitchFamily="18" charset="0"/>
              </a:rPr>
              <a:t>.</a:t>
            </a:r>
          </a:p>
          <a:p>
            <a:pPr marL="514350" indent="-51435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Only a very few of inventions are placed in the </a:t>
            </a:r>
            <a:r>
              <a:rPr lang="en-US" sz="2400" u="sng" dirty="0">
                <a:solidFill>
                  <a:srgbClr val="002060"/>
                </a:solidFill>
                <a:latin typeface="Times New Roman" panose="02020603050405020304" pitchFamily="18" charset="0"/>
                <a:cs typeface="Times New Roman" panose="02020603050405020304" pitchFamily="18" charset="0"/>
              </a:rPr>
              <a:t>public domain</a:t>
            </a:r>
            <a:r>
              <a:rPr lang="en-US" sz="2400" dirty="0">
                <a:solidFill>
                  <a:srgbClr val="002060"/>
                </a:solidFill>
                <a:latin typeface="Times New Roman" panose="02020603050405020304" pitchFamily="18" charset="0"/>
                <a:cs typeface="Times New Roman" panose="02020603050405020304" pitchFamily="18" charset="0"/>
              </a:rPr>
              <a:t> without claiming any benefits.</a:t>
            </a:r>
          </a:p>
          <a:p>
            <a:pPr marL="514350" indent="-51435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In such case, anybody can deed the innovation for commercial or societal benefit without paying any money to the inventor.</a:t>
            </a:r>
          </a:p>
          <a:p>
            <a:pPr marL="514350" indent="-51435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If the owner of an invention wishes to seek </a:t>
            </a:r>
            <a:r>
              <a:rPr lang="en-US" sz="2400" u="sng" dirty="0">
                <a:solidFill>
                  <a:srgbClr val="002060"/>
                </a:solidFill>
                <a:latin typeface="Times New Roman" panose="02020603050405020304" pitchFamily="18" charset="0"/>
                <a:cs typeface="Times New Roman" panose="02020603050405020304" pitchFamily="18" charset="0"/>
              </a:rPr>
              <a:t>monetary gains</a:t>
            </a:r>
            <a:r>
              <a:rPr lang="en-US" sz="2400" dirty="0">
                <a:solidFill>
                  <a:srgbClr val="002060"/>
                </a:solidFill>
                <a:latin typeface="Times New Roman" panose="02020603050405020304" pitchFamily="18" charset="0"/>
                <a:cs typeface="Times New Roman" panose="02020603050405020304" pitchFamily="18" charset="0"/>
              </a:rPr>
              <a:t>, he/she can choose to opt either of the two options, i.e. </a:t>
            </a:r>
            <a:r>
              <a:rPr lang="en-US" sz="2400" dirty="0">
                <a:solidFill>
                  <a:srgbClr val="C00000"/>
                </a:solidFill>
                <a:latin typeface="Times New Roman" panose="02020603050405020304" pitchFamily="18" charset="0"/>
                <a:cs typeface="Times New Roman" panose="02020603050405020304" pitchFamily="18" charset="0"/>
              </a:rPr>
              <a:t>Patenting or Trade Secret</a:t>
            </a:r>
          </a:p>
        </p:txBody>
      </p:sp>
      <p:sp>
        <p:nvSpPr>
          <p:cNvPr id="2" name="Date Placeholder 1">
            <a:extLst>
              <a:ext uri="{FF2B5EF4-FFF2-40B4-BE49-F238E27FC236}">
                <a16:creationId xmlns:a16="http://schemas.microsoft.com/office/drawing/2014/main" id="{6263E9B4-2D07-6C68-D38B-AF54A7934EFE}"/>
              </a:ext>
            </a:extLst>
          </p:cNvPr>
          <p:cNvSpPr>
            <a:spLocks noGrp="1"/>
          </p:cNvSpPr>
          <p:nvPr>
            <p:ph type="dt" sz="half" idx="10"/>
          </p:nvPr>
        </p:nvSpPr>
        <p:spPr/>
        <p:txBody>
          <a:bodyPr/>
          <a:lstStyle/>
          <a:p>
            <a:fld id="{E3D03504-54E3-49FC-93A8-4ADECD2449C6}" type="datetime1">
              <a:rPr lang="en-IN" smtClean="0"/>
              <a:t>11-09-2024</a:t>
            </a:fld>
            <a:endParaRPr lang="en-IN"/>
          </a:p>
        </p:txBody>
      </p:sp>
      <p:sp>
        <p:nvSpPr>
          <p:cNvPr id="5" name="Slide Number Placeholder 4">
            <a:extLst>
              <a:ext uri="{FF2B5EF4-FFF2-40B4-BE49-F238E27FC236}">
                <a16:creationId xmlns:a16="http://schemas.microsoft.com/office/drawing/2014/main" id="{EDEEBDD5-A03B-1E87-FED6-E53F5F687624}"/>
              </a:ext>
            </a:extLst>
          </p:cNvPr>
          <p:cNvSpPr>
            <a:spLocks noGrp="1"/>
          </p:cNvSpPr>
          <p:nvPr>
            <p:ph type="sldNum" sz="quarter" idx="12"/>
          </p:nvPr>
        </p:nvSpPr>
        <p:spPr/>
        <p:txBody>
          <a:bodyPr/>
          <a:lstStyle/>
          <a:p>
            <a:fld id="{5A6ADBAC-012B-45CA-B0E1-1EC0514D76E2}" type="slidenum">
              <a:rPr lang="en-IN" smtClean="0"/>
              <a:t>40</a:t>
            </a:fld>
            <a:endParaRPr lang="en-IN"/>
          </a:p>
        </p:txBody>
      </p:sp>
    </p:spTree>
    <p:extLst>
      <p:ext uri="{BB962C8B-B14F-4D97-AF65-F5344CB8AC3E}">
        <p14:creationId xmlns:p14="http://schemas.microsoft.com/office/powerpoint/2010/main" val="20916831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504678" y="746016"/>
            <a:ext cx="11556023" cy="135636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3.2.3 To Patent or Not to Patent an Invention [Contd..]</a:t>
            </a:r>
          </a:p>
        </p:txBody>
      </p:sp>
      <p:sp>
        <p:nvSpPr>
          <p:cNvPr id="3" name="Content Placeholder 2"/>
          <p:cNvSpPr>
            <a:spLocks noGrp="1"/>
          </p:cNvSpPr>
          <p:nvPr>
            <p:ph idx="1"/>
          </p:nvPr>
        </p:nvSpPr>
        <p:spPr>
          <a:xfrm>
            <a:off x="504678" y="1763710"/>
            <a:ext cx="11182643" cy="4574028"/>
          </a:xfrm>
        </p:spPr>
        <p:txBody>
          <a:bodyPr>
            <a:normAutofit/>
          </a:bodyPr>
          <a:lstStyle/>
          <a:p>
            <a:pPr marL="514350" indent="-514350" algn="just">
              <a:lnSpc>
                <a:spcPct val="150000"/>
              </a:lnSpc>
              <a:buFont typeface="Wingdings" panose="05000000000000000000" pitchFamily="2" charset="2"/>
              <a:buChar char="v"/>
            </a:pPr>
            <a:r>
              <a:rPr lang="en-US" sz="2400" dirty="0">
                <a:solidFill>
                  <a:srgbClr val="002060"/>
                </a:solidFill>
                <a:latin typeface="Times New Roman" panose="02020603050405020304" pitchFamily="18" charset="0"/>
                <a:cs typeface="Times New Roman" panose="02020603050405020304" pitchFamily="18" charset="0"/>
              </a:rPr>
              <a:t>If the inventor is absolutely sure of maintaining the secrecy of invention for a very long period (maybe 100 years or more) and the probability of reverse engineering of the technology is nil or very low, then the “</a:t>
            </a:r>
            <a:r>
              <a:rPr lang="en-US" sz="2400" dirty="0">
                <a:solidFill>
                  <a:srgbClr val="C00000"/>
                </a:solidFill>
                <a:latin typeface="Times New Roman" panose="02020603050405020304" pitchFamily="18" charset="0"/>
                <a:cs typeface="Times New Roman" panose="02020603050405020304" pitchFamily="18" charset="0"/>
              </a:rPr>
              <a:t>Trade Secret” category is preferred</a:t>
            </a:r>
            <a:r>
              <a:rPr lang="en-US" sz="2400" dirty="0">
                <a:solidFill>
                  <a:srgbClr val="002060"/>
                </a:solidFill>
                <a:latin typeface="Times New Roman" panose="02020603050405020304" pitchFamily="18" charset="0"/>
                <a:cs typeface="Times New Roman" panose="02020603050405020304" pitchFamily="18" charset="0"/>
              </a:rPr>
              <a:t>. </a:t>
            </a:r>
          </a:p>
          <a:p>
            <a:pPr marL="514350" indent="-514350" algn="just">
              <a:lnSpc>
                <a:spcPct val="150000"/>
              </a:lnSpc>
              <a:buFont typeface="Wingdings" panose="05000000000000000000" pitchFamily="2" charset="2"/>
              <a:buChar char="v"/>
            </a:pPr>
            <a:r>
              <a:rPr lang="en-US" sz="2400" dirty="0">
                <a:solidFill>
                  <a:srgbClr val="002060"/>
                </a:solidFill>
                <a:latin typeface="Times New Roman" panose="02020603050405020304" pitchFamily="18" charset="0"/>
                <a:cs typeface="Times New Roman" panose="02020603050405020304" pitchFamily="18" charset="0"/>
              </a:rPr>
              <a:t>If the invention has a short life span or can be kept secret only for a small period of time (a couple of years or so) or the probability of reverse engineering is high once the invention is in the public domain, then the </a:t>
            </a:r>
            <a:r>
              <a:rPr lang="en-US" sz="2400" dirty="0">
                <a:solidFill>
                  <a:srgbClr val="C00000"/>
                </a:solidFill>
                <a:latin typeface="Times New Roman" panose="02020603050405020304" pitchFamily="18" charset="0"/>
                <a:cs typeface="Times New Roman" panose="02020603050405020304" pitchFamily="18" charset="0"/>
              </a:rPr>
              <a:t>“Patent” category is preferred</a:t>
            </a:r>
            <a:r>
              <a:rPr lang="en-US" sz="2400" dirty="0">
                <a:solidFill>
                  <a:srgbClr val="002060"/>
                </a:solidFill>
                <a:latin typeface="Times New Roman" panose="02020603050405020304" pitchFamily="18" charset="0"/>
                <a:cs typeface="Times New Roman" panose="02020603050405020304" pitchFamily="18" charset="0"/>
              </a:rPr>
              <a:t>.</a:t>
            </a:r>
            <a:endParaRPr lang="en-US" sz="2400" dirty="0">
              <a:solidFill>
                <a:srgbClr val="C00000"/>
              </a:solidFill>
              <a:latin typeface="Times New Roman" panose="02020603050405020304" pitchFamily="18" charset="0"/>
              <a:cs typeface="Times New Roman" panose="02020603050405020304" pitchFamily="18" charset="0"/>
            </a:endParaRPr>
          </a:p>
        </p:txBody>
      </p:sp>
      <p:sp>
        <p:nvSpPr>
          <p:cNvPr id="2" name="Date Placeholder 1">
            <a:extLst>
              <a:ext uri="{FF2B5EF4-FFF2-40B4-BE49-F238E27FC236}">
                <a16:creationId xmlns:a16="http://schemas.microsoft.com/office/drawing/2014/main" id="{B799254C-9E8D-A424-DF22-49AA23B2B66C}"/>
              </a:ext>
            </a:extLst>
          </p:cNvPr>
          <p:cNvSpPr>
            <a:spLocks noGrp="1"/>
          </p:cNvSpPr>
          <p:nvPr>
            <p:ph type="dt" sz="half" idx="10"/>
          </p:nvPr>
        </p:nvSpPr>
        <p:spPr/>
        <p:txBody>
          <a:bodyPr/>
          <a:lstStyle/>
          <a:p>
            <a:fld id="{B8F3DEA5-8E6F-4843-9897-637A79745654}" type="datetime1">
              <a:rPr lang="en-IN" smtClean="0"/>
              <a:t>11-09-2024</a:t>
            </a:fld>
            <a:endParaRPr lang="en-IN"/>
          </a:p>
        </p:txBody>
      </p:sp>
      <p:sp>
        <p:nvSpPr>
          <p:cNvPr id="5" name="Slide Number Placeholder 4">
            <a:extLst>
              <a:ext uri="{FF2B5EF4-FFF2-40B4-BE49-F238E27FC236}">
                <a16:creationId xmlns:a16="http://schemas.microsoft.com/office/drawing/2014/main" id="{98401BE0-4543-FB3D-450C-942DFA1CEB2C}"/>
              </a:ext>
            </a:extLst>
          </p:cNvPr>
          <p:cNvSpPr>
            <a:spLocks noGrp="1"/>
          </p:cNvSpPr>
          <p:nvPr>
            <p:ph type="sldNum" sz="quarter" idx="12"/>
          </p:nvPr>
        </p:nvSpPr>
        <p:spPr/>
        <p:txBody>
          <a:bodyPr/>
          <a:lstStyle/>
          <a:p>
            <a:fld id="{5A6ADBAC-012B-45CA-B0E1-1EC0514D76E2}" type="slidenum">
              <a:rPr lang="en-IN" smtClean="0"/>
              <a:t>41</a:t>
            </a:fld>
            <a:endParaRPr lang="en-IN"/>
          </a:p>
        </p:txBody>
      </p:sp>
    </p:spTree>
    <p:extLst>
      <p:ext uri="{BB962C8B-B14F-4D97-AF65-F5344CB8AC3E}">
        <p14:creationId xmlns:p14="http://schemas.microsoft.com/office/powerpoint/2010/main" val="39820453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504678" y="677654"/>
            <a:ext cx="11556023" cy="135636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3.2.3 To Patent or Not to Patent an Invention [Contd..]</a:t>
            </a:r>
          </a:p>
        </p:txBody>
      </p:sp>
      <p:sp>
        <p:nvSpPr>
          <p:cNvPr id="3" name="Content Placeholder 2"/>
          <p:cNvSpPr>
            <a:spLocks noGrp="1"/>
          </p:cNvSpPr>
          <p:nvPr>
            <p:ph idx="1"/>
          </p:nvPr>
        </p:nvSpPr>
        <p:spPr>
          <a:xfrm>
            <a:off x="504678" y="1592901"/>
            <a:ext cx="11182643" cy="4981904"/>
          </a:xfrm>
        </p:spPr>
        <p:txBody>
          <a:bodyPr>
            <a:normAutofit lnSpcReduction="10000"/>
          </a:bodyPr>
          <a:lstStyle/>
          <a:p>
            <a:pPr marL="0" indent="0" algn="just">
              <a:lnSpc>
                <a:spcPct val="150000"/>
              </a:lnSpc>
              <a:buNone/>
            </a:pPr>
            <a:r>
              <a:rPr lang="en-US" sz="2400" dirty="0">
                <a:solidFill>
                  <a:srgbClr val="002060"/>
                </a:solidFill>
                <a:latin typeface="Times New Roman" panose="02020603050405020304" pitchFamily="18" charset="0"/>
                <a:cs typeface="Times New Roman" panose="02020603050405020304" pitchFamily="18" charset="0"/>
              </a:rPr>
              <a:t>Some of the Scientific Inventions Examples </a:t>
            </a:r>
          </a:p>
          <a:p>
            <a:pPr marL="0" indent="0" algn="just">
              <a:lnSpc>
                <a:spcPct val="150000"/>
              </a:lnSpc>
              <a:buNone/>
            </a:pPr>
            <a:r>
              <a:rPr lang="en-US" sz="2400" b="1" dirty="0">
                <a:solidFill>
                  <a:srgbClr val="C00000"/>
                </a:solidFill>
                <a:latin typeface="Times New Roman" panose="02020603050405020304" pitchFamily="18" charset="0"/>
                <a:cs typeface="Times New Roman" panose="02020603050405020304" pitchFamily="18" charset="0"/>
              </a:rPr>
              <a:t>Trade Secret</a:t>
            </a:r>
            <a:r>
              <a:rPr lang="en-US" sz="2400" dirty="0">
                <a:solidFill>
                  <a:srgbClr val="002060"/>
                </a:solidFill>
                <a:latin typeface="Times New Roman" panose="02020603050405020304" pitchFamily="18" charset="0"/>
                <a:cs typeface="Times New Roman" panose="02020603050405020304" pitchFamily="18" charset="0"/>
              </a:rPr>
              <a:t>: </a:t>
            </a:r>
          </a:p>
          <a:p>
            <a:pPr algn="just">
              <a:buFont typeface="+mj-lt"/>
              <a:buAutoNum type="arabicPeriod"/>
            </a:pPr>
            <a:r>
              <a:rPr lang="en-US" b="1" i="0" dirty="0">
                <a:solidFill>
                  <a:srgbClr val="374151"/>
                </a:solidFill>
                <a:effectLst/>
                <a:latin typeface="+mj-lt"/>
              </a:rPr>
              <a:t>Coca-Cola Formula:</a:t>
            </a:r>
            <a:r>
              <a:rPr lang="en-US" b="0" i="0" dirty="0">
                <a:solidFill>
                  <a:srgbClr val="374151"/>
                </a:solidFill>
                <a:effectLst/>
                <a:latin typeface="+mj-lt"/>
              </a:rPr>
              <a:t> The formula for Coca-Cola is one of the most famous trade secrets in the world. The specific recipe and ingredients are kept confidential to maintain a competitive advantage in the beverage market.</a:t>
            </a:r>
          </a:p>
          <a:p>
            <a:pPr algn="just">
              <a:buFont typeface="+mj-lt"/>
              <a:buAutoNum type="arabicPeriod"/>
            </a:pPr>
            <a:r>
              <a:rPr lang="en-US" b="1" i="0" dirty="0">
                <a:solidFill>
                  <a:srgbClr val="374151"/>
                </a:solidFill>
                <a:effectLst/>
                <a:latin typeface="+mj-lt"/>
              </a:rPr>
              <a:t>Google's Search Algorithm:</a:t>
            </a:r>
            <a:r>
              <a:rPr lang="en-US" b="0" i="0" dirty="0">
                <a:solidFill>
                  <a:srgbClr val="374151"/>
                </a:solidFill>
                <a:effectLst/>
                <a:latin typeface="+mj-lt"/>
              </a:rPr>
              <a:t> Google's search algorithm is a complex and valuable trade secret. The exact details of how the algorithm works are not disclosed to the public, giving Google a competitive edge in the search engine industry.</a:t>
            </a:r>
          </a:p>
          <a:p>
            <a:pPr algn="just">
              <a:buFont typeface="+mj-lt"/>
              <a:buAutoNum type="arabicPeriod"/>
            </a:pPr>
            <a:r>
              <a:rPr lang="en-US" b="1" i="0" dirty="0">
                <a:solidFill>
                  <a:srgbClr val="374151"/>
                </a:solidFill>
                <a:effectLst/>
                <a:latin typeface="+mj-lt"/>
              </a:rPr>
              <a:t>KFC's Original Recipe:</a:t>
            </a:r>
            <a:r>
              <a:rPr lang="en-US" b="0" i="0" dirty="0">
                <a:solidFill>
                  <a:srgbClr val="374151"/>
                </a:solidFill>
                <a:effectLst/>
                <a:latin typeface="+mj-lt"/>
              </a:rPr>
              <a:t> The original recipe of Kentucky Fried Chicken (KFC) is a closely guarded trade secret. The blend of herbs and spices used to season the chicken is known only to a select few within the company.</a:t>
            </a:r>
          </a:p>
          <a:p>
            <a:pPr marL="0" indent="0" algn="just">
              <a:lnSpc>
                <a:spcPct val="150000"/>
              </a:lnSpc>
              <a:buNone/>
            </a:pPr>
            <a:r>
              <a:rPr lang="en-US" sz="2400" dirty="0">
                <a:solidFill>
                  <a:srgbClr val="002060"/>
                </a:solidFill>
                <a:latin typeface="Times New Roman" panose="02020603050405020304" pitchFamily="18" charset="0"/>
                <a:cs typeface="Times New Roman" panose="02020603050405020304" pitchFamily="18" charset="0"/>
              </a:rPr>
              <a:t> </a:t>
            </a:r>
            <a:endParaRPr lang="en-US" sz="2400" dirty="0">
              <a:solidFill>
                <a:srgbClr val="C00000"/>
              </a:solidFill>
              <a:latin typeface="Times New Roman" panose="02020603050405020304" pitchFamily="18" charset="0"/>
              <a:cs typeface="Times New Roman" panose="02020603050405020304" pitchFamily="18" charset="0"/>
            </a:endParaRPr>
          </a:p>
        </p:txBody>
      </p:sp>
      <p:sp>
        <p:nvSpPr>
          <p:cNvPr id="2" name="Date Placeholder 1">
            <a:extLst>
              <a:ext uri="{FF2B5EF4-FFF2-40B4-BE49-F238E27FC236}">
                <a16:creationId xmlns:a16="http://schemas.microsoft.com/office/drawing/2014/main" id="{E2431252-2A39-8808-19A9-5D138040402F}"/>
              </a:ext>
            </a:extLst>
          </p:cNvPr>
          <p:cNvSpPr>
            <a:spLocks noGrp="1"/>
          </p:cNvSpPr>
          <p:nvPr>
            <p:ph type="dt" sz="half" idx="10"/>
          </p:nvPr>
        </p:nvSpPr>
        <p:spPr/>
        <p:txBody>
          <a:bodyPr/>
          <a:lstStyle/>
          <a:p>
            <a:fld id="{9B116F6F-2404-410C-A204-7985CECCDC7C}" type="datetime1">
              <a:rPr lang="en-IN" smtClean="0"/>
              <a:t>11-09-2024</a:t>
            </a:fld>
            <a:endParaRPr lang="en-IN"/>
          </a:p>
        </p:txBody>
      </p:sp>
      <p:sp>
        <p:nvSpPr>
          <p:cNvPr id="5" name="Slide Number Placeholder 4">
            <a:extLst>
              <a:ext uri="{FF2B5EF4-FFF2-40B4-BE49-F238E27FC236}">
                <a16:creationId xmlns:a16="http://schemas.microsoft.com/office/drawing/2014/main" id="{37D52AC8-AC6A-4987-8934-5684FCE0C363}"/>
              </a:ext>
            </a:extLst>
          </p:cNvPr>
          <p:cNvSpPr>
            <a:spLocks noGrp="1"/>
          </p:cNvSpPr>
          <p:nvPr>
            <p:ph type="sldNum" sz="quarter" idx="12"/>
          </p:nvPr>
        </p:nvSpPr>
        <p:spPr/>
        <p:txBody>
          <a:bodyPr/>
          <a:lstStyle/>
          <a:p>
            <a:fld id="{5A6ADBAC-012B-45CA-B0E1-1EC0514D76E2}" type="slidenum">
              <a:rPr lang="en-IN" smtClean="0"/>
              <a:t>42</a:t>
            </a:fld>
            <a:endParaRPr lang="en-IN"/>
          </a:p>
        </p:txBody>
      </p:sp>
    </p:spTree>
    <p:extLst>
      <p:ext uri="{BB962C8B-B14F-4D97-AF65-F5344CB8AC3E}">
        <p14:creationId xmlns:p14="http://schemas.microsoft.com/office/powerpoint/2010/main" val="26770873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317987" y="694587"/>
            <a:ext cx="11556023" cy="135636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3.2.3 To Patent or Not to Patent an Invention [Contd..]</a:t>
            </a:r>
          </a:p>
        </p:txBody>
      </p:sp>
      <p:sp>
        <p:nvSpPr>
          <p:cNvPr id="3" name="Content Placeholder 2"/>
          <p:cNvSpPr>
            <a:spLocks noGrp="1"/>
          </p:cNvSpPr>
          <p:nvPr>
            <p:ph idx="1"/>
          </p:nvPr>
        </p:nvSpPr>
        <p:spPr>
          <a:xfrm>
            <a:off x="504678" y="1626767"/>
            <a:ext cx="11182643" cy="4981904"/>
          </a:xfrm>
        </p:spPr>
        <p:txBody>
          <a:bodyPr>
            <a:normAutofit/>
          </a:bodyPr>
          <a:lstStyle/>
          <a:p>
            <a:pPr marL="0" indent="0" algn="just">
              <a:lnSpc>
                <a:spcPct val="150000"/>
              </a:lnSpc>
              <a:buNone/>
            </a:pPr>
            <a:r>
              <a:rPr lang="en-US" sz="2400" dirty="0">
                <a:solidFill>
                  <a:srgbClr val="002060"/>
                </a:solidFill>
                <a:latin typeface="Times New Roman" panose="02020603050405020304" pitchFamily="18" charset="0"/>
                <a:cs typeface="Times New Roman" panose="02020603050405020304" pitchFamily="18" charset="0"/>
              </a:rPr>
              <a:t>Some of the Scientific Inventions Examples </a:t>
            </a:r>
          </a:p>
          <a:p>
            <a:pPr marL="0" indent="0" algn="just">
              <a:lnSpc>
                <a:spcPct val="150000"/>
              </a:lnSpc>
              <a:buNone/>
            </a:pPr>
            <a:r>
              <a:rPr lang="en-US" sz="2400" b="1" dirty="0">
                <a:solidFill>
                  <a:srgbClr val="C00000"/>
                </a:solidFill>
                <a:latin typeface="Times New Roman" panose="02020603050405020304" pitchFamily="18" charset="0"/>
                <a:cs typeface="Times New Roman" panose="02020603050405020304" pitchFamily="18" charset="0"/>
              </a:rPr>
              <a:t>2. Patent</a:t>
            </a:r>
            <a:r>
              <a:rPr lang="en-US" sz="2400" dirty="0">
                <a:solidFill>
                  <a:srgbClr val="C00000"/>
                </a:solidFill>
                <a:latin typeface="Times New Roman" panose="02020603050405020304" pitchFamily="18" charset="0"/>
                <a:cs typeface="Times New Roman" panose="02020603050405020304" pitchFamily="18" charset="0"/>
              </a:rPr>
              <a:t>: </a:t>
            </a:r>
          </a:p>
          <a:p>
            <a:pPr algn="just">
              <a:buFont typeface="+mj-lt"/>
              <a:buAutoNum type="arabicPeriod"/>
            </a:pPr>
            <a:r>
              <a:rPr lang="en-US" sz="2000" b="1" i="0" dirty="0">
                <a:solidFill>
                  <a:srgbClr val="002060"/>
                </a:solidFill>
                <a:effectLst/>
                <a:latin typeface="+mj-lt"/>
              </a:rPr>
              <a:t>Penicillin (Alexander Fleming)</a:t>
            </a:r>
            <a:r>
              <a:rPr lang="en-US" sz="2000" i="0" dirty="0">
                <a:solidFill>
                  <a:srgbClr val="374151"/>
                </a:solidFill>
                <a:effectLst/>
                <a:latin typeface="+mj-lt"/>
              </a:rPr>
              <a:t>: Fleming's discovery of penicillin, the first widely used antibiotic, was patented in 1945. The patent provided exclusive rights for the production of penicillin, allowing for controlled manufacturing and distribution.</a:t>
            </a:r>
          </a:p>
          <a:p>
            <a:pPr algn="just">
              <a:buFont typeface="+mj-lt"/>
              <a:buAutoNum type="arabicPeriod"/>
            </a:pPr>
            <a:r>
              <a:rPr lang="en-US" sz="2000" b="1" i="0" dirty="0">
                <a:solidFill>
                  <a:srgbClr val="002060"/>
                </a:solidFill>
                <a:effectLst/>
                <a:latin typeface="+mj-lt"/>
              </a:rPr>
              <a:t>Tesla's Electric Power System (Nikola Tesla</a:t>
            </a:r>
            <a:r>
              <a:rPr lang="en-US" sz="2000" i="0" dirty="0">
                <a:solidFill>
                  <a:srgbClr val="374151"/>
                </a:solidFill>
                <a:effectLst/>
                <a:latin typeface="+mj-lt"/>
              </a:rPr>
              <a:t>): Tesla held numerous patents related to alternating current (AC) electricity, electric power systems, and wireless communication. His inventions and innovations laid the foundation for modern electrical power distribution.</a:t>
            </a:r>
          </a:p>
          <a:p>
            <a:pPr algn="just">
              <a:buFont typeface="+mj-lt"/>
              <a:buAutoNum type="arabicPeriod"/>
            </a:pPr>
            <a:r>
              <a:rPr lang="en-US" sz="2000" b="1" i="0" dirty="0">
                <a:solidFill>
                  <a:srgbClr val="002060"/>
                </a:solidFill>
                <a:effectLst/>
                <a:latin typeface="+mj-lt"/>
              </a:rPr>
              <a:t>CRISPR-Cas9 Gene Editing Technology</a:t>
            </a:r>
            <a:r>
              <a:rPr lang="en-US" sz="2000" i="0" dirty="0">
                <a:solidFill>
                  <a:srgbClr val="374151"/>
                </a:solidFill>
                <a:effectLst/>
                <a:latin typeface="+mj-lt"/>
              </a:rPr>
              <a:t>: The revolutionary gene-editing technology CRISPR-Cas9, developed by Jennifer </a:t>
            </a:r>
            <a:r>
              <a:rPr lang="en-US" sz="2000" i="0" dirty="0" err="1">
                <a:solidFill>
                  <a:srgbClr val="374151"/>
                </a:solidFill>
                <a:effectLst/>
                <a:latin typeface="+mj-lt"/>
              </a:rPr>
              <a:t>Doudna</a:t>
            </a:r>
            <a:r>
              <a:rPr lang="en-US" sz="2000" i="0" dirty="0">
                <a:solidFill>
                  <a:srgbClr val="374151"/>
                </a:solidFill>
                <a:effectLst/>
                <a:latin typeface="+mj-lt"/>
              </a:rPr>
              <a:t> and Emmanuelle Charpentier, is protected by numerous patents. This technology allows precise modification of genes and has wide-ranging applications in medicine, agriculture, and beyond.</a:t>
            </a:r>
            <a:r>
              <a:rPr lang="en-US" sz="2400" dirty="0">
                <a:solidFill>
                  <a:srgbClr val="002060"/>
                </a:solidFill>
                <a:latin typeface="+mj-lt"/>
                <a:cs typeface="Times New Roman" panose="02020603050405020304" pitchFamily="18" charset="0"/>
              </a:rPr>
              <a:t> </a:t>
            </a:r>
            <a:endParaRPr lang="en-US" sz="2400" dirty="0">
              <a:solidFill>
                <a:srgbClr val="C00000"/>
              </a:solidFill>
              <a:latin typeface="+mj-lt"/>
              <a:cs typeface="Times New Roman" panose="02020603050405020304" pitchFamily="18" charset="0"/>
            </a:endParaRPr>
          </a:p>
        </p:txBody>
      </p:sp>
      <p:sp>
        <p:nvSpPr>
          <p:cNvPr id="2" name="Date Placeholder 1">
            <a:extLst>
              <a:ext uri="{FF2B5EF4-FFF2-40B4-BE49-F238E27FC236}">
                <a16:creationId xmlns:a16="http://schemas.microsoft.com/office/drawing/2014/main" id="{CBAD3ADC-A09F-21BD-5E7E-CBCD56FF0232}"/>
              </a:ext>
            </a:extLst>
          </p:cNvPr>
          <p:cNvSpPr>
            <a:spLocks noGrp="1"/>
          </p:cNvSpPr>
          <p:nvPr>
            <p:ph type="dt" sz="half" idx="10"/>
          </p:nvPr>
        </p:nvSpPr>
        <p:spPr/>
        <p:txBody>
          <a:bodyPr/>
          <a:lstStyle/>
          <a:p>
            <a:fld id="{A4A154EF-544B-490C-8EBD-D89D61DD5B96}" type="datetime1">
              <a:rPr lang="en-IN" smtClean="0"/>
              <a:t>11-09-2024</a:t>
            </a:fld>
            <a:endParaRPr lang="en-IN"/>
          </a:p>
        </p:txBody>
      </p:sp>
      <p:sp>
        <p:nvSpPr>
          <p:cNvPr id="5" name="Slide Number Placeholder 4">
            <a:extLst>
              <a:ext uri="{FF2B5EF4-FFF2-40B4-BE49-F238E27FC236}">
                <a16:creationId xmlns:a16="http://schemas.microsoft.com/office/drawing/2014/main" id="{42A77B0D-24E0-D10C-37BF-AA7B9B9D26C7}"/>
              </a:ext>
            </a:extLst>
          </p:cNvPr>
          <p:cNvSpPr>
            <a:spLocks noGrp="1"/>
          </p:cNvSpPr>
          <p:nvPr>
            <p:ph type="sldNum" sz="quarter" idx="12"/>
          </p:nvPr>
        </p:nvSpPr>
        <p:spPr/>
        <p:txBody>
          <a:bodyPr/>
          <a:lstStyle/>
          <a:p>
            <a:fld id="{5A6ADBAC-012B-45CA-B0E1-1EC0514D76E2}" type="slidenum">
              <a:rPr lang="en-IN" smtClean="0"/>
              <a:t>43</a:t>
            </a:fld>
            <a:endParaRPr lang="en-IN"/>
          </a:p>
        </p:txBody>
      </p:sp>
    </p:spTree>
    <p:extLst>
      <p:ext uri="{BB962C8B-B14F-4D97-AF65-F5344CB8AC3E}">
        <p14:creationId xmlns:p14="http://schemas.microsoft.com/office/powerpoint/2010/main" val="37432875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317989" y="0"/>
            <a:ext cx="11556023" cy="1356360"/>
          </a:xfrm>
        </p:spPr>
        <p:txBody>
          <a:bodyPr>
            <a:noAutofit/>
          </a:bodyPr>
          <a:lstStyle/>
          <a:p>
            <a:pPr algn="ctr"/>
            <a:br>
              <a:rPr lang="en-US" sz="2800" dirty="0">
                <a:solidFill>
                  <a:srgbClr val="C00000"/>
                </a:solidFill>
                <a:latin typeface="Times New Roman" panose="02020603050405020304" pitchFamily="18" charset="0"/>
                <a:cs typeface="Times New Roman" panose="02020603050405020304" pitchFamily="18" charset="0"/>
              </a:rPr>
            </a:br>
            <a:r>
              <a:rPr lang="en-US" sz="2800" dirty="0">
                <a:solidFill>
                  <a:srgbClr val="C00000"/>
                </a:solidFill>
                <a:latin typeface="Times New Roman" panose="02020603050405020304" pitchFamily="18" charset="0"/>
                <a:cs typeface="Times New Roman" panose="02020603050405020304" pitchFamily="18" charset="0"/>
              </a:rPr>
              <a:t>3.2.4 Rights Associated with Patents</a:t>
            </a:r>
          </a:p>
        </p:txBody>
      </p:sp>
      <p:sp>
        <p:nvSpPr>
          <p:cNvPr id="3" name="Content Placeholder 2"/>
          <p:cNvSpPr>
            <a:spLocks noGrp="1"/>
          </p:cNvSpPr>
          <p:nvPr>
            <p:ph idx="1"/>
          </p:nvPr>
        </p:nvSpPr>
        <p:spPr>
          <a:xfrm>
            <a:off x="504677" y="1385668"/>
            <a:ext cx="11369334" cy="5208562"/>
          </a:xfrm>
        </p:spPr>
        <p:txBody>
          <a:bodyPr>
            <a:normAutofit/>
          </a:bodyPr>
          <a:lstStyle/>
          <a:p>
            <a:pPr algn="just">
              <a:buFont typeface="+mj-lt"/>
              <a:buAutoNum type="arabicPeriod"/>
            </a:pPr>
            <a:r>
              <a:rPr lang="en-US" b="1" i="0" dirty="0">
                <a:solidFill>
                  <a:srgbClr val="002060"/>
                </a:solidFill>
                <a:effectLst/>
                <a:latin typeface="+mj-lt"/>
              </a:rPr>
              <a:t>Exclusive Rights of a Patent Owner:</a:t>
            </a:r>
            <a:endParaRPr lang="en-US" b="0" i="0" dirty="0">
              <a:solidFill>
                <a:srgbClr val="002060"/>
              </a:solidFill>
              <a:effectLst/>
              <a:latin typeface="+mj-lt"/>
            </a:endParaRPr>
          </a:p>
          <a:p>
            <a:pPr marL="742950" lvl="1" indent="-285750" algn="just">
              <a:buFont typeface="+mj-lt"/>
              <a:buAutoNum type="arabicPeriod"/>
            </a:pPr>
            <a:r>
              <a:rPr lang="en-US" sz="2200" b="0" i="0" dirty="0">
                <a:solidFill>
                  <a:srgbClr val="002060"/>
                </a:solidFill>
                <a:effectLst/>
                <a:latin typeface="+mj-lt"/>
              </a:rPr>
              <a:t>A patent owner holds the exclusive rights to decide the usage of the patented invention.</a:t>
            </a:r>
          </a:p>
          <a:p>
            <a:pPr marL="742950" lvl="1" indent="-285750" algn="just">
              <a:buFont typeface="+mj-lt"/>
              <a:buAutoNum type="arabicPeriod"/>
            </a:pPr>
            <a:r>
              <a:rPr lang="en-US" sz="2200" b="0" i="0" dirty="0">
                <a:solidFill>
                  <a:srgbClr val="002060"/>
                </a:solidFill>
                <a:effectLst/>
                <a:latin typeface="+mj-lt"/>
              </a:rPr>
              <a:t>These rights encompass the commercial making, using, distributing, importing, or selling of the invention.</a:t>
            </a:r>
          </a:p>
          <a:p>
            <a:pPr marL="742950" lvl="1" indent="-285750" algn="just">
              <a:buFont typeface="+mj-lt"/>
              <a:buAutoNum type="arabicPeriod"/>
            </a:pPr>
            <a:r>
              <a:rPr lang="en-US" sz="2200" b="0" i="0" dirty="0">
                <a:solidFill>
                  <a:srgbClr val="002060"/>
                </a:solidFill>
                <a:effectLst/>
                <a:latin typeface="+mj-lt"/>
              </a:rPr>
              <a:t>Others cannot engage in these activities without obtaining the patent owner's explicit consent.</a:t>
            </a:r>
          </a:p>
          <a:p>
            <a:pPr algn="just">
              <a:buFont typeface="+mj-lt"/>
              <a:buAutoNum type="arabicPeriod"/>
            </a:pPr>
            <a:r>
              <a:rPr lang="en-US" b="1" i="0" dirty="0">
                <a:solidFill>
                  <a:srgbClr val="002060"/>
                </a:solidFill>
                <a:effectLst/>
                <a:latin typeface="+mj-lt"/>
              </a:rPr>
              <a:t>Nature of Patent Rights: Negative Rights:</a:t>
            </a:r>
            <a:endParaRPr lang="en-US" b="0" i="0" dirty="0">
              <a:solidFill>
                <a:srgbClr val="002060"/>
              </a:solidFill>
              <a:effectLst/>
              <a:latin typeface="+mj-lt"/>
            </a:endParaRPr>
          </a:p>
          <a:p>
            <a:pPr marL="742950" lvl="1" indent="-285750" algn="just">
              <a:buFont typeface="+mj-lt"/>
              <a:buAutoNum type="arabicPeriod"/>
            </a:pPr>
            <a:r>
              <a:rPr lang="en-US" sz="2200" b="0" i="0" dirty="0">
                <a:solidFill>
                  <a:srgbClr val="002060"/>
                </a:solidFill>
                <a:effectLst/>
                <a:latin typeface="+mj-lt"/>
              </a:rPr>
              <a:t>Patent rights are essentially negative rights, signifying the owner's authority to restrict others from utilizing the patented invention without prior permission.</a:t>
            </a:r>
          </a:p>
          <a:p>
            <a:pPr algn="just">
              <a:buFont typeface="+mj-lt"/>
              <a:buAutoNum type="arabicPeriod"/>
            </a:pPr>
            <a:r>
              <a:rPr lang="en-US" b="1" i="0" dirty="0">
                <a:solidFill>
                  <a:srgbClr val="002060"/>
                </a:solidFill>
                <a:effectLst/>
                <a:latin typeface="+mj-lt"/>
              </a:rPr>
              <a:t>Enforcement and Legal Recourse:</a:t>
            </a:r>
            <a:endParaRPr lang="en-US" b="0" i="0" dirty="0">
              <a:solidFill>
                <a:srgbClr val="002060"/>
              </a:solidFill>
              <a:effectLst/>
              <a:latin typeface="+mj-lt"/>
            </a:endParaRPr>
          </a:p>
          <a:p>
            <a:pPr marL="742950" lvl="1" indent="-285750" algn="just">
              <a:buFont typeface="+mj-lt"/>
              <a:buAutoNum type="arabicPeriod"/>
            </a:pPr>
            <a:r>
              <a:rPr lang="en-US" sz="2200" b="0" i="0" dirty="0">
                <a:solidFill>
                  <a:srgbClr val="002060"/>
                </a:solidFill>
                <a:effectLst/>
                <a:latin typeface="+mj-lt"/>
              </a:rPr>
              <a:t>If unauthorized use or infringement occurs, the patent owner can take legal action.</a:t>
            </a:r>
          </a:p>
          <a:p>
            <a:pPr marL="742950" lvl="1" indent="-285750" algn="just">
              <a:buFont typeface="+mj-lt"/>
              <a:buAutoNum type="arabicPeriod"/>
            </a:pPr>
            <a:r>
              <a:rPr lang="en-US" sz="2200" b="0" i="0" dirty="0">
                <a:solidFill>
                  <a:srgbClr val="002060"/>
                </a:solidFill>
                <a:effectLst/>
                <a:latin typeface="+mj-lt"/>
              </a:rPr>
              <a:t>Legal options include filing a lawsuit to stop the illegal use of the patent.</a:t>
            </a:r>
          </a:p>
          <a:p>
            <a:pPr marL="742950" lvl="1" indent="-285750" algn="just">
              <a:buFont typeface="+mj-lt"/>
              <a:buAutoNum type="arabicPeriod"/>
            </a:pPr>
            <a:r>
              <a:rPr lang="en-US" sz="2200" b="0" i="0" dirty="0">
                <a:solidFill>
                  <a:srgbClr val="002060"/>
                </a:solidFill>
                <a:effectLst/>
                <a:latin typeface="+mj-lt"/>
              </a:rPr>
              <a:t>The patent holder may seek compensation for damages resulting from the unauthorized use, ensuring protection </a:t>
            </a:r>
            <a:r>
              <a:rPr lang="en-US" b="0" i="0" dirty="0">
                <a:solidFill>
                  <a:srgbClr val="002060"/>
                </a:solidFill>
                <a:effectLst/>
                <a:latin typeface="+mj-lt"/>
              </a:rPr>
              <a:t>and value for their intellectual property.</a:t>
            </a:r>
          </a:p>
          <a:p>
            <a:pPr marR="580" algn="just"/>
            <a:endParaRPr lang="en-US" sz="1800" b="0" i="0" u="none" strike="noStrike" baseline="0" dirty="0">
              <a:solidFill>
                <a:srgbClr val="000000"/>
              </a:solidFill>
              <a:latin typeface="Times New Roman" panose="02020603050405020304" pitchFamily="18" charset="0"/>
            </a:endParaRPr>
          </a:p>
        </p:txBody>
      </p:sp>
      <p:sp>
        <p:nvSpPr>
          <p:cNvPr id="2" name="Date Placeholder 1">
            <a:extLst>
              <a:ext uri="{FF2B5EF4-FFF2-40B4-BE49-F238E27FC236}">
                <a16:creationId xmlns:a16="http://schemas.microsoft.com/office/drawing/2014/main" id="{C8A39D08-2808-8E0D-C27F-C6CD2D69F884}"/>
              </a:ext>
            </a:extLst>
          </p:cNvPr>
          <p:cNvSpPr>
            <a:spLocks noGrp="1"/>
          </p:cNvSpPr>
          <p:nvPr>
            <p:ph type="dt" sz="half" idx="10"/>
          </p:nvPr>
        </p:nvSpPr>
        <p:spPr/>
        <p:txBody>
          <a:bodyPr/>
          <a:lstStyle/>
          <a:p>
            <a:fld id="{6280224B-CECD-494A-A998-D3006E119423}" type="datetime1">
              <a:rPr lang="en-IN" smtClean="0"/>
              <a:t>11-09-2024</a:t>
            </a:fld>
            <a:endParaRPr lang="en-IN"/>
          </a:p>
        </p:txBody>
      </p:sp>
      <p:sp>
        <p:nvSpPr>
          <p:cNvPr id="5" name="Slide Number Placeholder 4">
            <a:extLst>
              <a:ext uri="{FF2B5EF4-FFF2-40B4-BE49-F238E27FC236}">
                <a16:creationId xmlns:a16="http://schemas.microsoft.com/office/drawing/2014/main" id="{B826E800-68E9-EE04-1BB2-48C6E2C431EA}"/>
              </a:ext>
            </a:extLst>
          </p:cNvPr>
          <p:cNvSpPr>
            <a:spLocks noGrp="1"/>
          </p:cNvSpPr>
          <p:nvPr>
            <p:ph type="sldNum" sz="quarter" idx="12"/>
          </p:nvPr>
        </p:nvSpPr>
        <p:spPr/>
        <p:txBody>
          <a:bodyPr/>
          <a:lstStyle/>
          <a:p>
            <a:fld id="{5A6ADBAC-012B-45CA-B0E1-1EC0514D76E2}" type="slidenum">
              <a:rPr lang="en-IN" smtClean="0"/>
              <a:t>44</a:t>
            </a:fld>
            <a:endParaRPr lang="en-IN"/>
          </a:p>
        </p:txBody>
      </p:sp>
    </p:spTree>
    <p:extLst>
      <p:ext uri="{BB962C8B-B14F-4D97-AF65-F5344CB8AC3E}">
        <p14:creationId xmlns:p14="http://schemas.microsoft.com/office/powerpoint/2010/main" val="16395515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3C367A0E-A702-9097-8D34-B4E33FE5CF78}"/>
              </a:ext>
            </a:extLst>
          </p:cNvPr>
          <p:cNvSpPr/>
          <p:nvPr/>
        </p:nvSpPr>
        <p:spPr>
          <a:xfrm>
            <a:off x="429610" y="4682953"/>
            <a:ext cx="11332780" cy="1204959"/>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IN" dirty="0"/>
          </a:p>
        </p:txBody>
      </p:sp>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3364674" y="846817"/>
            <a:ext cx="5202278" cy="611136"/>
          </a:xfrm>
        </p:spPr>
        <p:txBody>
          <a:bodyPr>
            <a:noAutofit/>
          </a:bodyPr>
          <a:lstStyle/>
          <a:p>
            <a:pPr algn="ctr"/>
            <a:r>
              <a:rPr lang="en-US" sz="2400" b="1" dirty="0">
                <a:solidFill>
                  <a:srgbClr val="C00000"/>
                </a:solidFill>
                <a:latin typeface="Times New Roman" panose="02020603050405020304" pitchFamily="18" charset="0"/>
                <a:cs typeface="Times New Roman" panose="02020603050405020304" pitchFamily="18" charset="0"/>
              </a:rPr>
              <a:t>3.2.5  Enforcement of Patent Rights</a:t>
            </a:r>
          </a:p>
        </p:txBody>
      </p:sp>
      <p:sp>
        <p:nvSpPr>
          <p:cNvPr id="3" name="Content Placeholder 2"/>
          <p:cNvSpPr>
            <a:spLocks noGrp="1"/>
          </p:cNvSpPr>
          <p:nvPr>
            <p:ph idx="1"/>
          </p:nvPr>
        </p:nvSpPr>
        <p:spPr>
          <a:xfrm>
            <a:off x="317988" y="1713382"/>
            <a:ext cx="11114509" cy="2043332"/>
          </a:xfrm>
        </p:spPr>
        <p:txBody>
          <a:bodyPr>
            <a:normAutofit/>
          </a:bodyPr>
          <a:lstStyle/>
          <a:p>
            <a:pPr marL="393700" indent="-347663" algn="just">
              <a:buFont typeface="Wingdings" panose="05000000000000000000" pitchFamily="2" charset="2"/>
              <a:buChar char="Ø"/>
            </a:pPr>
            <a:r>
              <a:rPr lang="en-US" sz="2400" i="0" dirty="0">
                <a:solidFill>
                  <a:srgbClr val="002060"/>
                </a:solidFill>
                <a:effectLst/>
                <a:latin typeface="+mj-lt"/>
              </a:rPr>
              <a:t>Enforcement is the process of ensuring compliance with laws, regulations, rules, standards and social norms. Patent rights are usually enforced by the judicial courts.</a:t>
            </a:r>
          </a:p>
          <a:p>
            <a:pPr marL="393700" indent="-347663" algn="just">
              <a:buFont typeface="Wingdings" panose="05000000000000000000" pitchFamily="2" charset="2"/>
              <a:buChar char="Ø"/>
            </a:pPr>
            <a:r>
              <a:rPr lang="en-US" sz="2400" i="0" u="none" strike="noStrike" baseline="0" dirty="0">
                <a:solidFill>
                  <a:srgbClr val="002060"/>
                </a:solidFill>
                <a:latin typeface="+mj-lt"/>
              </a:rPr>
              <a:t>The Court of Law has the authority to stop patent infringement. However, the main responsibility for monitoring, identifying and taking action against infringers of a patent lies with the patent owner.</a:t>
            </a:r>
          </a:p>
        </p:txBody>
      </p:sp>
      <p:sp>
        <p:nvSpPr>
          <p:cNvPr id="4" name="TextBox 3">
            <a:extLst>
              <a:ext uri="{FF2B5EF4-FFF2-40B4-BE49-F238E27FC236}">
                <a16:creationId xmlns:a16="http://schemas.microsoft.com/office/drawing/2014/main" id="{D4651372-F7CF-5172-F5B1-76B4F38288AB}"/>
              </a:ext>
            </a:extLst>
          </p:cNvPr>
          <p:cNvSpPr txBox="1"/>
          <p:nvPr/>
        </p:nvSpPr>
        <p:spPr>
          <a:xfrm>
            <a:off x="3364674" y="3971422"/>
            <a:ext cx="6093372" cy="461665"/>
          </a:xfrm>
          <a:prstGeom prst="rect">
            <a:avLst/>
          </a:prstGeom>
          <a:noFill/>
        </p:spPr>
        <p:txBody>
          <a:bodyPr wrap="square">
            <a:spAutoFit/>
          </a:bodyPr>
          <a:lstStyle/>
          <a:p>
            <a:pPr algn="l"/>
            <a:r>
              <a:rPr lang="en-IN" sz="2400" b="1" i="0" u="none" strike="noStrike" baseline="0" dirty="0">
                <a:solidFill>
                  <a:srgbClr val="C00000"/>
                </a:solidFill>
                <a:latin typeface="Times New Roman" panose="02020603050405020304" pitchFamily="18" charset="0"/>
              </a:rPr>
              <a:t>3.2.6 Inventions Eligible for Patenting</a:t>
            </a:r>
            <a:endParaRPr lang="en-IN" sz="2400" b="0" i="0" u="none" strike="noStrike" baseline="0" dirty="0">
              <a:solidFill>
                <a:srgbClr val="C00000"/>
              </a:solidFill>
              <a:latin typeface="Times New Roman" panose="02020603050405020304" pitchFamily="18" charset="0"/>
            </a:endParaRPr>
          </a:p>
        </p:txBody>
      </p:sp>
      <p:sp>
        <p:nvSpPr>
          <p:cNvPr id="7" name="TextBox 6">
            <a:extLst>
              <a:ext uri="{FF2B5EF4-FFF2-40B4-BE49-F238E27FC236}">
                <a16:creationId xmlns:a16="http://schemas.microsoft.com/office/drawing/2014/main" id="{68CCB10D-7D70-0150-FAE1-6CA3DB371507}"/>
              </a:ext>
            </a:extLst>
          </p:cNvPr>
          <p:cNvSpPr txBox="1"/>
          <p:nvPr/>
        </p:nvSpPr>
        <p:spPr>
          <a:xfrm>
            <a:off x="429610" y="4764504"/>
            <a:ext cx="11332780" cy="830997"/>
          </a:xfrm>
          <a:prstGeom prst="rect">
            <a:avLst/>
          </a:prstGeom>
          <a:noFill/>
        </p:spPr>
        <p:txBody>
          <a:bodyPr wrap="square">
            <a:spAutoFit/>
          </a:bodyPr>
          <a:lstStyle/>
          <a:p>
            <a:pPr algn="l"/>
            <a:r>
              <a:rPr lang="en-US" sz="2400" b="0" i="1" u="none" strike="noStrike" baseline="0" dirty="0">
                <a:solidFill>
                  <a:srgbClr val="002060"/>
                </a:solidFill>
                <a:latin typeface="Times New Roman" panose="02020603050405020304" pitchFamily="18" charset="0"/>
              </a:rPr>
              <a:t>Patents may be granted for inventions/technologies in any field, ranging from a paper clip or ballpoint pen to a nanotechnology chip or a Harvard mouse (mouse with cancer genes).</a:t>
            </a:r>
          </a:p>
        </p:txBody>
      </p:sp>
      <p:sp>
        <p:nvSpPr>
          <p:cNvPr id="2" name="Date Placeholder 1">
            <a:extLst>
              <a:ext uri="{FF2B5EF4-FFF2-40B4-BE49-F238E27FC236}">
                <a16:creationId xmlns:a16="http://schemas.microsoft.com/office/drawing/2014/main" id="{BBDA5E98-71D6-F461-571E-193A63EA669E}"/>
              </a:ext>
            </a:extLst>
          </p:cNvPr>
          <p:cNvSpPr>
            <a:spLocks noGrp="1"/>
          </p:cNvSpPr>
          <p:nvPr>
            <p:ph type="dt" sz="half" idx="10"/>
          </p:nvPr>
        </p:nvSpPr>
        <p:spPr/>
        <p:txBody>
          <a:bodyPr/>
          <a:lstStyle/>
          <a:p>
            <a:fld id="{4411758B-F882-475A-995F-E116DA6D51F0}" type="datetime1">
              <a:rPr lang="en-IN" smtClean="0"/>
              <a:t>11-09-2024</a:t>
            </a:fld>
            <a:endParaRPr lang="en-IN"/>
          </a:p>
        </p:txBody>
      </p:sp>
      <p:sp>
        <p:nvSpPr>
          <p:cNvPr id="9" name="Slide Number Placeholder 8">
            <a:extLst>
              <a:ext uri="{FF2B5EF4-FFF2-40B4-BE49-F238E27FC236}">
                <a16:creationId xmlns:a16="http://schemas.microsoft.com/office/drawing/2014/main" id="{CD688695-79D0-A203-D3C0-965135EFB8C2}"/>
              </a:ext>
            </a:extLst>
          </p:cNvPr>
          <p:cNvSpPr>
            <a:spLocks noGrp="1"/>
          </p:cNvSpPr>
          <p:nvPr>
            <p:ph type="sldNum" sz="quarter" idx="12"/>
          </p:nvPr>
        </p:nvSpPr>
        <p:spPr/>
        <p:txBody>
          <a:bodyPr/>
          <a:lstStyle/>
          <a:p>
            <a:fld id="{5A6ADBAC-012B-45CA-B0E1-1EC0514D76E2}" type="slidenum">
              <a:rPr lang="en-IN" smtClean="0"/>
              <a:t>45</a:t>
            </a:fld>
            <a:endParaRPr lang="en-IN"/>
          </a:p>
        </p:txBody>
      </p:sp>
    </p:spTree>
    <p:extLst>
      <p:ext uri="{BB962C8B-B14F-4D97-AF65-F5344CB8AC3E}">
        <p14:creationId xmlns:p14="http://schemas.microsoft.com/office/powerpoint/2010/main" val="23858523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3C367A0E-A702-9097-8D34-B4E33FE5CF78}"/>
              </a:ext>
            </a:extLst>
          </p:cNvPr>
          <p:cNvSpPr/>
          <p:nvPr/>
        </p:nvSpPr>
        <p:spPr>
          <a:xfrm>
            <a:off x="317988" y="3493332"/>
            <a:ext cx="11332780" cy="2043331"/>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IN" dirty="0"/>
          </a:p>
        </p:txBody>
      </p:sp>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2883705" y="1071495"/>
            <a:ext cx="6201345" cy="611136"/>
          </a:xfrm>
        </p:spPr>
        <p:txBody>
          <a:bodyPr>
            <a:noAutofit/>
          </a:bodyPr>
          <a:lstStyle/>
          <a:p>
            <a:pPr algn="ctr"/>
            <a:r>
              <a:rPr lang="en-IN" sz="2400" b="1" i="0" u="none" strike="noStrike" baseline="0" dirty="0">
                <a:solidFill>
                  <a:srgbClr val="C00000"/>
                </a:solidFill>
                <a:latin typeface="Times New Roman" panose="02020603050405020304" pitchFamily="18" charset="0"/>
              </a:rPr>
              <a:t>3.2.6 Inventions Eligible for Patenting [Cont..]</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17988" y="1713382"/>
            <a:ext cx="11114509" cy="2043332"/>
          </a:xfrm>
        </p:spPr>
        <p:txBody>
          <a:bodyPr>
            <a:normAutofit/>
          </a:bodyPr>
          <a:lstStyle/>
          <a:p>
            <a:pPr marL="46037" indent="0" algn="just">
              <a:buNone/>
            </a:pPr>
            <a:r>
              <a:rPr lang="en-US" sz="2400" i="0" dirty="0">
                <a:solidFill>
                  <a:srgbClr val="002060"/>
                </a:solidFill>
                <a:effectLst/>
                <a:latin typeface="+mj-lt"/>
              </a:rPr>
              <a:t>Common Misconception:</a:t>
            </a:r>
          </a:p>
          <a:p>
            <a:pPr marL="393700" indent="-347663" algn="just">
              <a:buFont typeface="Wingdings" panose="05000000000000000000" pitchFamily="2" charset="2"/>
              <a:buChar char="§"/>
            </a:pPr>
            <a:r>
              <a:rPr lang="en-US" sz="2400" i="0" dirty="0">
                <a:solidFill>
                  <a:srgbClr val="002060"/>
                </a:solidFill>
                <a:effectLst/>
                <a:latin typeface="+mj-lt"/>
              </a:rPr>
              <a:t>General Belief: Patents are only awarded for major scientific breakthroughs. But in Reality,</a:t>
            </a:r>
            <a:r>
              <a:rPr lang="en-US" sz="2400" dirty="0">
                <a:solidFill>
                  <a:srgbClr val="002060"/>
                </a:solidFill>
                <a:latin typeface="+mj-lt"/>
              </a:rPr>
              <a:t> t</a:t>
            </a:r>
            <a:r>
              <a:rPr lang="en-US" sz="2400" i="0" dirty="0">
                <a:solidFill>
                  <a:srgbClr val="002060"/>
                </a:solidFill>
                <a:effectLst/>
                <a:latin typeface="+mj-lt"/>
              </a:rPr>
              <a:t>he majority of patents are granted for incremental improvements over existing inventions.</a:t>
            </a:r>
            <a:endParaRPr lang="en-US" sz="2400" i="0" u="none" strike="noStrike" baseline="0" dirty="0">
              <a:solidFill>
                <a:srgbClr val="002060"/>
              </a:solidFill>
              <a:latin typeface="+mj-lt"/>
            </a:endParaRPr>
          </a:p>
        </p:txBody>
      </p:sp>
      <p:sp>
        <p:nvSpPr>
          <p:cNvPr id="7" name="TextBox 6">
            <a:extLst>
              <a:ext uri="{FF2B5EF4-FFF2-40B4-BE49-F238E27FC236}">
                <a16:creationId xmlns:a16="http://schemas.microsoft.com/office/drawing/2014/main" id="{68CCB10D-7D70-0150-FAE1-6CA3DB371507}"/>
              </a:ext>
            </a:extLst>
          </p:cNvPr>
          <p:cNvSpPr txBox="1"/>
          <p:nvPr/>
        </p:nvSpPr>
        <p:spPr>
          <a:xfrm>
            <a:off x="429610" y="3493332"/>
            <a:ext cx="11114509" cy="1938992"/>
          </a:xfrm>
          <a:prstGeom prst="rect">
            <a:avLst/>
          </a:prstGeom>
          <a:noFill/>
        </p:spPr>
        <p:txBody>
          <a:bodyPr wrap="square">
            <a:spAutoFit/>
          </a:bodyPr>
          <a:lstStyle/>
          <a:p>
            <a:pPr algn="just"/>
            <a:r>
              <a:rPr lang="en-US" sz="2400" b="0" i="1" u="none" strike="noStrike" baseline="0" dirty="0">
                <a:solidFill>
                  <a:srgbClr val="002060"/>
                </a:solidFill>
                <a:latin typeface="Times New Roman" panose="02020603050405020304" pitchFamily="18" charset="0"/>
              </a:rPr>
              <a:t>In our daily life, we use many patented items, such as toothbrush, toothpaste, shoes, pen, eyeglasses, textiles, mobile phones, wrist watch, bicycle, scooter, car, television, cold drinks, beverages and many more. It is common that many products contain several inventions (patents) e.g. the laptop computer involves hundreds of inventions working together. Similarly, cars, mobile phones and televisions have many patented components.</a:t>
            </a:r>
          </a:p>
        </p:txBody>
      </p:sp>
      <p:sp>
        <p:nvSpPr>
          <p:cNvPr id="2" name="Date Placeholder 1">
            <a:extLst>
              <a:ext uri="{FF2B5EF4-FFF2-40B4-BE49-F238E27FC236}">
                <a16:creationId xmlns:a16="http://schemas.microsoft.com/office/drawing/2014/main" id="{1000DB98-AF65-FB1B-255C-4B6EE0AAC249}"/>
              </a:ext>
            </a:extLst>
          </p:cNvPr>
          <p:cNvSpPr>
            <a:spLocks noGrp="1"/>
          </p:cNvSpPr>
          <p:nvPr>
            <p:ph type="dt" sz="half" idx="10"/>
          </p:nvPr>
        </p:nvSpPr>
        <p:spPr/>
        <p:txBody>
          <a:bodyPr/>
          <a:lstStyle/>
          <a:p>
            <a:fld id="{416048ED-3F43-4730-A49B-F07132CCA8C4}" type="datetime1">
              <a:rPr lang="en-IN" smtClean="0"/>
              <a:t>11-09-2024</a:t>
            </a:fld>
            <a:endParaRPr lang="en-IN"/>
          </a:p>
        </p:txBody>
      </p:sp>
      <p:sp>
        <p:nvSpPr>
          <p:cNvPr id="5" name="Slide Number Placeholder 4">
            <a:extLst>
              <a:ext uri="{FF2B5EF4-FFF2-40B4-BE49-F238E27FC236}">
                <a16:creationId xmlns:a16="http://schemas.microsoft.com/office/drawing/2014/main" id="{9A0C42B1-94FE-3B6A-95F2-507DEF0601F2}"/>
              </a:ext>
            </a:extLst>
          </p:cNvPr>
          <p:cNvSpPr>
            <a:spLocks noGrp="1"/>
          </p:cNvSpPr>
          <p:nvPr>
            <p:ph type="sldNum" sz="quarter" idx="12"/>
          </p:nvPr>
        </p:nvSpPr>
        <p:spPr/>
        <p:txBody>
          <a:bodyPr/>
          <a:lstStyle/>
          <a:p>
            <a:fld id="{5A6ADBAC-012B-45CA-B0E1-1EC0514D76E2}" type="slidenum">
              <a:rPr lang="en-IN" smtClean="0"/>
              <a:t>46</a:t>
            </a:fld>
            <a:endParaRPr lang="en-IN"/>
          </a:p>
        </p:txBody>
      </p:sp>
    </p:spTree>
    <p:extLst>
      <p:ext uri="{BB962C8B-B14F-4D97-AF65-F5344CB8AC3E}">
        <p14:creationId xmlns:p14="http://schemas.microsoft.com/office/powerpoint/2010/main" val="24954572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2986236" y="520262"/>
            <a:ext cx="5778012" cy="611136"/>
          </a:xfrm>
        </p:spPr>
        <p:txBody>
          <a:bodyPr>
            <a:noAutofit/>
          </a:bodyPr>
          <a:lstStyle/>
          <a:p>
            <a:pPr algn="ctr"/>
            <a:r>
              <a:rPr lang="en-IN" sz="2400" b="1" i="0" u="none" strike="noStrike" baseline="0" dirty="0">
                <a:solidFill>
                  <a:srgbClr val="C00000"/>
                </a:solidFill>
                <a:latin typeface="Times New Roman" panose="02020603050405020304" pitchFamily="18" charset="0"/>
              </a:rPr>
              <a:t> 3.2.7 Non-Patentable Matters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17987" y="1256181"/>
            <a:ext cx="11114509" cy="5254978"/>
          </a:xfrm>
        </p:spPr>
        <p:txBody>
          <a:bodyPr>
            <a:normAutofit/>
          </a:bodyPr>
          <a:lstStyle/>
          <a:p>
            <a:pPr marL="46037" indent="0" algn="just">
              <a:buNone/>
            </a:pPr>
            <a:r>
              <a:rPr lang="en-US" sz="2400" i="0" dirty="0">
                <a:solidFill>
                  <a:srgbClr val="002060"/>
                </a:solidFill>
                <a:effectLst/>
                <a:latin typeface="+mj-lt"/>
              </a:rPr>
              <a:t>In the </a:t>
            </a:r>
            <a:r>
              <a:rPr lang="en-US" sz="2400" i="1" dirty="0">
                <a:solidFill>
                  <a:srgbClr val="002060"/>
                </a:solidFill>
                <a:effectLst/>
                <a:latin typeface="+mj-lt"/>
              </a:rPr>
              <a:t>Patent Act, 1970</a:t>
            </a:r>
            <a:r>
              <a:rPr lang="en-US" sz="2400" i="0" dirty="0">
                <a:solidFill>
                  <a:srgbClr val="002060"/>
                </a:solidFill>
                <a:effectLst/>
                <a:latin typeface="+mj-lt"/>
              </a:rPr>
              <a:t>, there are some exclusions (product and processes) that cannot be patented, such as:</a:t>
            </a:r>
          </a:p>
          <a:p>
            <a:pPr marL="388620" indent="-342900" algn="just">
              <a:buFont typeface="+mj-lt"/>
              <a:buAutoNum type="arabicPeriod"/>
            </a:pPr>
            <a:r>
              <a:rPr lang="en-US" b="1" i="0" u="none" strike="noStrike" baseline="0" dirty="0">
                <a:solidFill>
                  <a:srgbClr val="002060"/>
                </a:solidFill>
                <a:latin typeface="Times New Roman" panose="02020603050405020304" pitchFamily="18" charset="0"/>
              </a:rPr>
              <a:t>Invention contrary to public morality - </a:t>
            </a:r>
            <a:r>
              <a:rPr lang="en-US" b="0" i="0" u="none" strike="noStrike" baseline="0" dirty="0">
                <a:solidFill>
                  <a:srgbClr val="002060"/>
                </a:solidFill>
                <a:latin typeface="Times New Roman" panose="02020603050405020304" pitchFamily="18" charset="0"/>
              </a:rPr>
              <a:t>a method for human cloning, a method for gambling.</a:t>
            </a:r>
          </a:p>
          <a:p>
            <a:pPr marL="388620" indent="-342900" algn="just">
              <a:buFont typeface="+mj-lt"/>
              <a:buAutoNum type="arabicPeriod"/>
            </a:pPr>
            <a:r>
              <a:rPr lang="en-US" b="1" i="0" u="none" strike="noStrike" baseline="0" dirty="0">
                <a:solidFill>
                  <a:srgbClr val="002060"/>
                </a:solidFill>
                <a:latin typeface="Times New Roman" panose="02020603050405020304" pitchFamily="18" charset="0"/>
              </a:rPr>
              <a:t>Mere discovery</a:t>
            </a:r>
            <a:r>
              <a:rPr lang="en-US" b="0" i="0" u="none" strike="noStrike" baseline="0" dirty="0">
                <a:solidFill>
                  <a:srgbClr val="002060"/>
                </a:solidFill>
                <a:latin typeface="Times New Roman" panose="02020603050405020304" pitchFamily="18" charset="0"/>
              </a:rPr>
              <a:t> - finding a new micro-organism occurring freely in nature, laws of gravity.</a:t>
            </a:r>
          </a:p>
          <a:p>
            <a:pPr marL="388620" marR="560" indent="-342900" algn="just">
              <a:buFont typeface="+mj-lt"/>
              <a:buAutoNum type="arabicPeriod"/>
            </a:pPr>
            <a:r>
              <a:rPr lang="en-US" b="1" i="0" u="none" strike="noStrike" baseline="0" dirty="0">
                <a:solidFill>
                  <a:srgbClr val="002060"/>
                </a:solidFill>
                <a:latin typeface="Times New Roman" panose="02020603050405020304" pitchFamily="18" charset="0"/>
              </a:rPr>
              <a:t>Mere discovery of a new form of a known substance</a:t>
            </a:r>
            <a:r>
              <a:rPr lang="en-US" b="0" i="0" u="none" strike="noStrike" baseline="0" dirty="0">
                <a:solidFill>
                  <a:srgbClr val="002060"/>
                </a:solidFill>
                <a:latin typeface="Times New Roman" panose="02020603050405020304" pitchFamily="18" charset="0"/>
              </a:rPr>
              <a:t> - use of aspirin for heart treatment. Aspirin was patented for reducing fever and mild pains.</a:t>
            </a:r>
          </a:p>
          <a:p>
            <a:pPr marL="388620" indent="-342900" algn="just">
              <a:buFont typeface="+mj-lt"/>
              <a:buAutoNum type="arabicPeriod"/>
            </a:pPr>
            <a:r>
              <a:rPr lang="en-US" b="1" i="0" u="none" strike="noStrike" baseline="0" dirty="0">
                <a:solidFill>
                  <a:srgbClr val="002060"/>
                </a:solidFill>
                <a:latin typeface="Times New Roman" panose="02020603050405020304" pitchFamily="18" charset="0"/>
              </a:rPr>
              <a:t>Frivolous invention</a:t>
            </a:r>
            <a:r>
              <a:rPr lang="en-US" b="0" i="0" u="none" strike="noStrike" baseline="0" dirty="0">
                <a:solidFill>
                  <a:srgbClr val="002060"/>
                </a:solidFill>
                <a:latin typeface="Times New Roman" panose="02020603050405020304" pitchFamily="18" charset="0"/>
              </a:rPr>
              <a:t> - dough supplemented with herbs, merely changing the taste of the dough, 100 years calendar, bus timetable.</a:t>
            </a:r>
          </a:p>
          <a:p>
            <a:pPr marL="388620" indent="-342900" algn="just">
              <a:buFont typeface="+mj-lt"/>
              <a:buAutoNum type="arabicPeriod"/>
            </a:pPr>
            <a:r>
              <a:rPr lang="en-US" b="1" i="0" u="none" strike="noStrike" baseline="0" dirty="0">
                <a:solidFill>
                  <a:srgbClr val="002060"/>
                </a:solidFill>
                <a:latin typeface="Times New Roman" panose="02020603050405020304" pitchFamily="18" charset="0"/>
              </a:rPr>
              <a:t>Arrangement or rearrangement</a:t>
            </a:r>
            <a:r>
              <a:rPr lang="en-US" b="0" i="0" u="none" strike="noStrike" baseline="0" dirty="0">
                <a:solidFill>
                  <a:srgbClr val="002060"/>
                </a:solidFill>
                <a:latin typeface="Times New Roman" panose="02020603050405020304" pitchFamily="18" charset="0"/>
              </a:rPr>
              <a:t> - an umbrella fitted with a fan, a torch attached to a bucket.</a:t>
            </a:r>
          </a:p>
          <a:p>
            <a:pPr marL="388620" indent="-342900" algn="just">
              <a:buFont typeface="+mj-lt"/>
              <a:buAutoNum type="arabicPeriod"/>
            </a:pPr>
            <a:r>
              <a:rPr lang="en-US" b="1" i="0" u="none" strike="noStrike" baseline="0" dirty="0">
                <a:solidFill>
                  <a:srgbClr val="002060"/>
                </a:solidFill>
                <a:latin typeface="Times New Roman" panose="02020603050405020304" pitchFamily="18" charset="0"/>
              </a:rPr>
              <a:t>Inventions falling within Section 20(1) of the Atomic Energy Act, 1962 </a:t>
            </a:r>
            <a:r>
              <a:rPr lang="en-US" b="0" i="0" u="none" strike="noStrike" baseline="0" dirty="0">
                <a:solidFill>
                  <a:srgbClr val="002060"/>
                </a:solidFill>
                <a:latin typeface="Times New Roman" panose="02020603050405020304" pitchFamily="18" charset="0"/>
              </a:rPr>
              <a:t>- inventions relating to compounds of Uranium, Beryllium, Thorium, Plutonium, Radium, Graphite, Lithium and more as notified by the Central Government from time to time.</a:t>
            </a:r>
          </a:p>
          <a:p>
            <a:pPr marL="46037" indent="0" algn="just">
              <a:buNone/>
            </a:pPr>
            <a:endParaRPr lang="en-US" sz="2400" i="0" u="none" strike="noStrike" baseline="0" dirty="0">
              <a:solidFill>
                <a:srgbClr val="002060"/>
              </a:solidFill>
              <a:latin typeface="+mj-lt"/>
            </a:endParaRPr>
          </a:p>
        </p:txBody>
      </p:sp>
      <p:sp>
        <p:nvSpPr>
          <p:cNvPr id="2" name="Date Placeholder 1">
            <a:extLst>
              <a:ext uri="{FF2B5EF4-FFF2-40B4-BE49-F238E27FC236}">
                <a16:creationId xmlns:a16="http://schemas.microsoft.com/office/drawing/2014/main" id="{62FDFF1D-7B90-3541-A5D4-565F73742F9A}"/>
              </a:ext>
            </a:extLst>
          </p:cNvPr>
          <p:cNvSpPr>
            <a:spLocks noGrp="1"/>
          </p:cNvSpPr>
          <p:nvPr>
            <p:ph type="dt" sz="half" idx="10"/>
          </p:nvPr>
        </p:nvSpPr>
        <p:spPr/>
        <p:txBody>
          <a:bodyPr/>
          <a:lstStyle/>
          <a:p>
            <a:fld id="{39CD8EB5-8567-4621-AA7D-B9B47E3DC71E}" type="datetime1">
              <a:rPr lang="en-IN" smtClean="0"/>
              <a:t>11-09-2024</a:t>
            </a:fld>
            <a:endParaRPr lang="en-IN"/>
          </a:p>
        </p:txBody>
      </p:sp>
      <p:sp>
        <p:nvSpPr>
          <p:cNvPr id="5" name="Slide Number Placeholder 4">
            <a:extLst>
              <a:ext uri="{FF2B5EF4-FFF2-40B4-BE49-F238E27FC236}">
                <a16:creationId xmlns:a16="http://schemas.microsoft.com/office/drawing/2014/main" id="{D7267894-2806-91F7-0078-8484BEDB7141}"/>
              </a:ext>
            </a:extLst>
          </p:cNvPr>
          <p:cNvSpPr>
            <a:spLocks noGrp="1"/>
          </p:cNvSpPr>
          <p:nvPr>
            <p:ph type="sldNum" sz="quarter" idx="12"/>
          </p:nvPr>
        </p:nvSpPr>
        <p:spPr/>
        <p:txBody>
          <a:bodyPr/>
          <a:lstStyle/>
          <a:p>
            <a:fld id="{5A6ADBAC-012B-45CA-B0E1-1EC0514D76E2}" type="slidenum">
              <a:rPr lang="en-IN" smtClean="0"/>
              <a:t>47</a:t>
            </a:fld>
            <a:endParaRPr lang="en-IN"/>
          </a:p>
        </p:txBody>
      </p:sp>
    </p:spTree>
    <p:extLst>
      <p:ext uri="{BB962C8B-B14F-4D97-AF65-F5344CB8AC3E}">
        <p14:creationId xmlns:p14="http://schemas.microsoft.com/office/powerpoint/2010/main" val="12480679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2986236" y="520262"/>
            <a:ext cx="5778012" cy="611136"/>
          </a:xfrm>
        </p:spPr>
        <p:txBody>
          <a:bodyPr>
            <a:noAutofit/>
          </a:bodyPr>
          <a:lstStyle/>
          <a:p>
            <a:pPr algn="ctr"/>
            <a:r>
              <a:rPr lang="en-IN" sz="2400" b="1" i="0" u="none" strike="noStrike" baseline="0" dirty="0">
                <a:solidFill>
                  <a:srgbClr val="C00000"/>
                </a:solidFill>
                <a:latin typeface="Times New Roman" panose="02020603050405020304" pitchFamily="18" charset="0"/>
              </a:rPr>
              <a:t> 3.2.7 Non-Patentable Matters [Contd..]</a:t>
            </a:r>
            <a:br>
              <a:rPr lang="en-IN" sz="2400" b="1" i="0" u="none" strike="noStrike" baseline="0" dirty="0">
                <a:solidFill>
                  <a:srgbClr val="C00000"/>
                </a:solidFill>
                <a:latin typeface="Times New Roman" panose="02020603050405020304" pitchFamily="18" charset="0"/>
              </a:rPr>
            </a:b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538745" y="1256181"/>
            <a:ext cx="11114509" cy="5254978"/>
          </a:xfrm>
        </p:spPr>
        <p:txBody>
          <a:bodyPr>
            <a:normAutofit/>
          </a:bodyPr>
          <a:lstStyle/>
          <a:p>
            <a:pPr marL="46037" indent="0" algn="just">
              <a:buNone/>
            </a:pPr>
            <a:r>
              <a:rPr lang="en-US" sz="2400" i="0" dirty="0">
                <a:solidFill>
                  <a:srgbClr val="002060"/>
                </a:solidFill>
                <a:effectLst/>
                <a:latin typeface="+mj-lt"/>
              </a:rPr>
              <a:t>In the </a:t>
            </a:r>
            <a:r>
              <a:rPr lang="en-US" sz="2400" i="1" dirty="0">
                <a:solidFill>
                  <a:srgbClr val="002060"/>
                </a:solidFill>
                <a:effectLst/>
                <a:latin typeface="+mj-lt"/>
              </a:rPr>
              <a:t>Patent Act, 1970</a:t>
            </a:r>
            <a:r>
              <a:rPr lang="en-US" sz="2400" i="0" dirty="0">
                <a:solidFill>
                  <a:srgbClr val="002060"/>
                </a:solidFill>
                <a:effectLst/>
                <a:latin typeface="+mj-lt"/>
              </a:rPr>
              <a:t>, there are some exclusions (product and processes) that cannot be patented, such as: </a:t>
            </a:r>
          </a:p>
          <a:p>
            <a:pPr marL="502920" indent="-457200" algn="just">
              <a:buFont typeface="+mj-lt"/>
              <a:buAutoNum type="arabicPeriod" startAt="7"/>
            </a:pPr>
            <a:r>
              <a:rPr lang="en-US" b="1" i="0" u="none" strike="noStrike" baseline="0" dirty="0">
                <a:solidFill>
                  <a:srgbClr val="002060"/>
                </a:solidFill>
                <a:latin typeface="Times New Roman" panose="02020603050405020304" pitchFamily="18" charset="0"/>
              </a:rPr>
              <a:t>Literary, dramatic, musical, artistic work </a:t>
            </a:r>
            <a:r>
              <a:rPr lang="en-US" i="0" u="none" strike="noStrike" baseline="0" dirty="0">
                <a:solidFill>
                  <a:srgbClr val="002060"/>
                </a:solidFill>
                <a:latin typeface="Times New Roman" panose="02020603050405020304" pitchFamily="18" charset="0"/>
              </a:rPr>
              <a:t>- books, sculptures, drawings, paintings, computer </a:t>
            </a:r>
            <a:r>
              <a:rPr lang="en-US" i="0" u="none" strike="noStrike" baseline="0" dirty="0" err="1">
                <a:solidFill>
                  <a:srgbClr val="002060"/>
                </a:solidFill>
                <a:latin typeface="Times New Roman" panose="02020603050405020304" pitchFamily="18" charset="0"/>
              </a:rPr>
              <a:t>programmes</a:t>
            </a:r>
            <a:r>
              <a:rPr lang="en-US" i="0" u="none" strike="noStrike" baseline="0" dirty="0">
                <a:solidFill>
                  <a:srgbClr val="002060"/>
                </a:solidFill>
                <a:latin typeface="Times New Roman" panose="02020603050405020304" pitchFamily="18" charset="0"/>
              </a:rPr>
              <a:t>, mathematical calculations, online chatting method, method of teaching, method of learning a language as they are the subject matter of Copyright Act. 1957.</a:t>
            </a:r>
          </a:p>
          <a:p>
            <a:pPr marL="502920" indent="-457200" algn="just">
              <a:buFont typeface="+mj-lt"/>
              <a:buAutoNum type="arabicPeriod" startAt="7"/>
            </a:pPr>
            <a:r>
              <a:rPr lang="en-US" b="1" i="0" u="none" strike="noStrike" baseline="0" dirty="0">
                <a:solidFill>
                  <a:srgbClr val="002060"/>
                </a:solidFill>
                <a:latin typeface="Times New Roman" panose="02020603050405020304" pitchFamily="18" charset="0"/>
              </a:rPr>
              <a:t>Topography of integrated circuits </a:t>
            </a:r>
            <a:r>
              <a:rPr lang="en-US" i="0" u="none" strike="noStrike" baseline="0" dirty="0">
                <a:solidFill>
                  <a:srgbClr val="002060"/>
                </a:solidFill>
                <a:latin typeface="Times New Roman" panose="02020603050405020304" pitchFamily="18" charset="0"/>
              </a:rPr>
              <a:t>- protection of layout designs of integrated circuits is provided separately under the Semiconductor Integrated Circuit Layout Designs Act, 2000.</a:t>
            </a:r>
          </a:p>
          <a:p>
            <a:pPr marL="502920" indent="-457200" algn="just">
              <a:buFont typeface="+mj-lt"/>
              <a:buAutoNum type="arabicPeriod" startAt="7"/>
            </a:pPr>
            <a:r>
              <a:rPr lang="en-US" b="1" i="0" u="none" strike="noStrike" baseline="0" dirty="0">
                <a:solidFill>
                  <a:srgbClr val="002060"/>
                </a:solidFill>
                <a:latin typeface="Times New Roman" panose="02020603050405020304" pitchFamily="18" charset="0"/>
              </a:rPr>
              <a:t>Plants and animals </a:t>
            </a:r>
            <a:r>
              <a:rPr lang="en-US" i="0" u="none" strike="noStrike" baseline="0" dirty="0">
                <a:solidFill>
                  <a:srgbClr val="002060"/>
                </a:solidFill>
                <a:latin typeface="Times New Roman" panose="02020603050405020304" pitchFamily="18" charset="0"/>
              </a:rPr>
              <a:t>- plants and animals in whole or any part including seeds, varieties and species and essentially biological processes for the production or propagation of plants and animals are excluded from the scope of protection under patents.</a:t>
            </a:r>
          </a:p>
          <a:p>
            <a:pPr marL="502920" indent="-457200" algn="just">
              <a:buFont typeface="+mj-lt"/>
              <a:buAutoNum type="arabicPeriod" startAt="7"/>
            </a:pPr>
            <a:r>
              <a:rPr lang="en-US" b="1" i="0" u="none" strike="noStrike" baseline="0" dirty="0">
                <a:solidFill>
                  <a:srgbClr val="002060"/>
                </a:solidFill>
                <a:latin typeface="Times New Roman" panose="02020603050405020304" pitchFamily="18" charset="0"/>
              </a:rPr>
              <a:t>Traditional knowledge </a:t>
            </a:r>
            <a:r>
              <a:rPr lang="en-US" i="0" u="none" strike="noStrike" baseline="0" dirty="0">
                <a:solidFill>
                  <a:srgbClr val="002060"/>
                </a:solidFill>
                <a:latin typeface="Times New Roman" panose="02020603050405020304" pitchFamily="18" charset="0"/>
              </a:rPr>
              <a:t>- an invention which in effect is traditional knowledge or which is an aggregation or duplication of known properties of traditionally known components are also excluded.</a:t>
            </a:r>
            <a:endParaRPr lang="en-US" sz="2400" i="0" u="none" strike="noStrike" baseline="0" dirty="0">
              <a:solidFill>
                <a:srgbClr val="002060"/>
              </a:solidFill>
              <a:latin typeface="+mj-lt"/>
            </a:endParaRPr>
          </a:p>
        </p:txBody>
      </p:sp>
      <p:sp>
        <p:nvSpPr>
          <p:cNvPr id="2" name="Date Placeholder 1">
            <a:extLst>
              <a:ext uri="{FF2B5EF4-FFF2-40B4-BE49-F238E27FC236}">
                <a16:creationId xmlns:a16="http://schemas.microsoft.com/office/drawing/2014/main" id="{AEB52DA6-B87F-48AC-99E8-DA0AE8FB2874}"/>
              </a:ext>
            </a:extLst>
          </p:cNvPr>
          <p:cNvSpPr>
            <a:spLocks noGrp="1"/>
          </p:cNvSpPr>
          <p:nvPr>
            <p:ph type="dt" sz="half" idx="10"/>
          </p:nvPr>
        </p:nvSpPr>
        <p:spPr/>
        <p:txBody>
          <a:bodyPr/>
          <a:lstStyle/>
          <a:p>
            <a:fld id="{F424AF26-8D01-4FBD-ADBB-7266C698FC0E}" type="datetime1">
              <a:rPr lang="en-IN" smtClean="0"/>
              <a:t>11-09-2024</a:t>
            </a:fld>
            <a:endParaRPr lang="en-IN"/>
          </a:p>
        </p:txBody>
      </p:sp>
      <p:sp>
        <p:nvSpPr>
          <p:cNvPr id="5" name="Slide Number Placeholder 4">
            <a:extLst>
              <a:ext uri="{FF2B5EF4-FFF2-40B4-BE49-F238E27FC236}">
                <a16:creationId xmlns:a16="http://schemas.microsoft.com/office/drawing/2014/main" id="{F90A36F3-08B7-B9EE-2462-6FC1B01A6EBD}"/>
              </a:ext>
            </a:extLst>
          </p:cNvPr>
          <p:cNvSpPr>
            <a:spLocks noGrp="1"/>
          </p:cNvSpPr>
          <p:nvPr>
            <p:ph type="sldNum" sz="quarter" idx="12"/>
          </p:nvPr>
        </p:nvSpPr>
        <p:spPr/>
        <p:txBody>
          <a:bodyPr/>
          <a:lstStyle/>
          <a:p>
            <a:fld id="{5A6ADBAC-012B-45CA-B0E1-1EC0514D76E2}" type="slidenum">
              <a:rPr lang="en-IN" smtClean="0"/>
              <a:t>48</a:t>
            </a:fld>
            <a:endParaRPr lang="en-IN"/>
          </a:p>
        </p:txBody>
      </p:sp>
    </p:spTree>
    <p:extLst>
      <p:ext uri="{BB962C8B-B14F-4D97-AF65-F5344CB8AC3E}">
        <p14:creationId xmlns:p14="http://schemas.microsoft.com/office/powerpoint/2010/main" val="8534421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2986236" y="520262"/>
            <a:ext cx="5778012" cy="611136"/>
          </a:xfrm>
        </p:spPr>
        <p:txBody>
          <a:bodyPr>
            <a:noAutofit/>
          </a:bodyPr>
          <a:lstStyle/>
          <a:p>
            <a:pPr algn="ctr"/>
            <a:r>
              <a:rPr lang="en-IN" sz="2400" b="1" i="0" u="none" strike="noStrike" baseline="0" dirty="0">
                <a:solidFill>
                  <a:srgbClr val="C00000"/>
                </a:solidFill>
                <a:latin typeface="Times New Roman" panose="02020603050405020304" pitchFamily="18" charset="0"/>
              </a:rPr>
              <a:t>3.2.8 Patent Infringements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538745" y="1256181"/>
            <a:ext cx="11114509" cy="5254978"/>
          </a:xfrm>
        </p:spPr>
        <p:txBody>
          <a:bodyPr>
            <a:normAutofit/>
          </a:bodyPr>
          <a:lstStyle/>
          <a:p>
            <a:pPr marL="388937" indent="-342900" algn="just">
              <a:buFont typeface="Wingdings" panose="05000000000000000000" pitchFamily="2" charset="2"/>
              <a:buChar char="§"/>
            </a:pPr>
            <a:r>
              <a:rPr lang="en-US" sz="2400" i="0" dirty="0">
                <a:solidFill>
                  <a:srgbClr val="002060"/>
                </a:solidFill>
                <a:effectLst/>
                <a:latin typeface="+mj-lt"/>
              </a:rPr>
              <a:t>Once the patent is granted to the applicant, he owns the right to use the invention in any capacity. </a:t>
            </a:r>
          </a:p>
          <a:p>
            <a:pPr marL="388937" indent="-342900" algn="just">
              <a:buFont typeface="Wingdings" panose="05000000000000000000" pitchFamily="2" charset="2"/>
              <a:buChar char="§"/>
            </a:pPr>
            <a:r>
              <a:rPr lang="en-US" sz="2400" i="0" dirty="0">
                <a:solidFill>
                  <a:srgbClr val="002060"/>
                </a:solidFill>
                <a:effectLst/>
                <a:latin typeface="+mj-lt"/>
              </a:rPr>
              <a:t>If any other uses the invention without the prior permission of the owner, that act will be considered an </a:t>
            </a:r>
            <a:r>
              <a:rPr lang="en-US" sz="2400" i="0" u="sng" dirty="0">
                <a:solidFill>
                  <a:srgbClr val="C00000"/>
                </a:solidFill>
                <a:effectLst/>
                <a:latin typeface="+mj-lt"/>
              </a:rPr>
              <a:t>infringement of the invention</a:t>
            </a:r>
            <a:r>
              <a:rPr lang="en-US" sz="2400" i="0" dirty="0">
                <a:solidFill>
                  <a:srgbClr val="002060"/>
                </a:solidFill>
                <a:effectLst/>
                <a:latin typeface="+mj-lt"/>
              </a:rPr>
              <a:t>. </a:t>
            </a:r>
          </a:p>
          <a:p>
            <a:pPr marL="46037" indent="0" algn="just">
              <a:buNone/>
            </a:pPr>
            <a:r>
              <a:rPr lang="en-US" sz="2400" i="0" dirty="0">
                <a:solidFill>
                  <a:srgbClr val="002060"/>
                </a:solidFill>
                <a:effectLst/>
                <a:latin typeface="+mj-lt"/>
              </a:rPr>
              <a:t>Infringements can be classified into two categories:</a:t>
            </a:r>
          </a:p>
          <a:p>
            <a:pPr marL="503237" indent="-457200" algn="just">
              <a:buFont typeface="+mj-lt"/>
              <a:buAutoNum type="arabicPeriod"/>
            </a:pPr>
            <a:r>
              <a:rPr lang="en-US" sz="2400" i="0" u="none" strike="noStrike" baseline="0" dirty="0">
                <a:solidFill>
                  <a:srgbClr val="C00000"/>
                </a:solidFill>
                <a:latin typeface="+mj-lt"/>
              </a:rPr>
              <a:t>Direct Infringement </a:t>
            </a:r>
            <a:r>
              <a:rPr lang="en-US" sz="2400" i="0" u="none" strike="noStrike" baseline="0" dirty="0">
                <a:solidFill>
                  <a:srgbClr val="002060"/>
                </a:solidFill>
                <a:latin typeface="+mj-lt"/>
              </a:rPr>
              <a:t>- when a product is substantially close to any patented product or in a case where the marketing or commercial use of the invention is carried out without the permission of the owner of the invention.</a:t>
            </a:r>
          </a:p>
          <a:p>
            <a:pPr marL="503237" indent="-457200" algn="just">
              <a:buFont typeface="+mj-lt"/>
              <a:buAutoNum type="arabicPeriod"/>
            </a:pPr>
            <a:r>
              <a:rPr lang="en-US" sz="2400" i="0" u="none" strike="noStrike" baseline="0" dirty="0">
                <a:solidFill>
                  <a:srgbClr val="C00000"/>
                </a:solidFill>
                <a:latin typeface="+mj-lt"/>
              </a:rPr>
              <a:t>Indirect Infringement </a:t>
            </a:r>
            <a:r>
              <a:rPr lang="en-US" sz="2400" i="0" u="none" strike="noStrike" baseline="0" dirty="0">
                <a:solidFill>
                  <a:srgbClr val="002060"/>
                </a:solidFill>
                <a:latin typeface="+mj-lt"/>
              </a:rPr>
              <a:t>- When some amount of deceit or accidental infringement happens without any intention of infringement.</a:t>
            </a:r>
          </a:p>
          <a:p>
            <a:pPr marL="388937" indent="-342900" algn="just"/>
            <a:r>
              <a:rPr lang="en-US" sz="2400" i="0" u="none" strike="noStrike" baseline="0" dirty="0">
                <a:solidFill>
                  <a:srgbClr val="002060"/>
                </a:solidFill>
                <a:latin typeface="+mj-lt"/>
              </a:rPr>
              <a:t>If such an unlawful act has been committed, the patentee holds the right to sue the infringer through judicial intervention.</a:t>
            </a:r>
          </a:p>
        </p:txBody>
      </p:sp>
      <p:sp>
        <p:nvSpPr>
          <p:cNvPr id="2" name="Date Placeholder 1">
            <a:extLst>
              <a:ext uri="{FF2B5EF4-FFF2-40B4-BE49-F238E27FC236}">
                <a16:creationId xmlns:a16="http://schemas.microsoft.com/office/drawing/2014/main" id="{CD824979-EBF8-D4D8-579A-69732403E867}"/>
              </a:ext>
            </a:extLst>
          </p:cNvPr>
          <p:cNvSpPr>
            <a:spLocks noGrp="1"/>
          </p:cNvSpPr>
          <p:nvPr>
            <p:ph type="dt" sz="half" idx="10"/>
          </p:nvPr>
        </p:nvSpPr>
        <p:spPr/>
        <p:txBody>
          <a:bodyPr/>
          <a:lstStyle/>
          <a:p>
            <a:fld id="{F9D81939-69C1-49D5-A5AE-AA8181E30647}" type="datetime1">
              <a:rPr lang="en-IN" smtClean="0"/>
              <a:t>11-09-2024</a:t>
            </a:fld>
            <a:endParaRPr lang="en-IN"/>
          </a:p>
        </p:txBody>
      </p:sp>
      <p:sp>
        <p:nvSpPr>
          <p:cNvPr id="5" name="Slide Number Placeholder 4">
            <a:extLst>
              <a:ext uri="{FF2B5EF4-FFF2-40B4-BE49-F238E27FC236}">
                <a16:creationId xmlns:a16="http://schemas.microsoft.com/office/drawing/2014/main" id="{88B48366-50C9-B9E6-DFC8-A1AF35D26FE1}"/>
              </a:ext>
            </a:extLst>
          </p:cNvPr>
          <p:cNvSpPr>
            <a:spLocks noGrp="1"/>
          </p:cNvSpPr>
          <p:nvPr>
            <p:ph type="sldNum" sz="quarter" idx="12"/>
          </p:nvPr>
        </p:nvSpPr>
        <p:spPr/>
        <p:txBody>
          <a:bodyPr/>
          <a:lstStyle/>
          <a:p>
            <a:fld id="{5A6ADBAC-012B-45CA-B0E1-1EC0514D76E2}" type="slidenum">
              <a:rPr lang="en-IN" smtClean="0"/>
              <a:t>49</a:t>
            </a:fld>
            <a:endParaRPr lang="en-IN"/>
          </a:p>
        </p:txBody>
      </p:sp>
    </p:spTree>
    <p:extLst>
      <p:ext uri="{BB962C8B-B14F-4D97-AF65-F5344CB8AC3E}">
        <p14:creationId xmlns:p14="http://schemas.microsoft.com/office/powerpoint/2010/main" val="3008534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4E66C-D21A-E403-20C0-B943F30361E1}"/>
              </a:ext>
            </a:extLst>
          </p:cNvPr>
          <p:cNvSpPr>
            <a:spLocks noGrp="1"/>
          </p:cNvSpPr>
          <p:nvPr>
            <p:ph type="title"/>
          </p:nvPr>
        </p:nvSpPr>
        <p:spPr>
          <a:xfrm>
            <a:off x="1173480" y="864667"/>
            <a:ext cx="9875520" cy="1356360"/>
          </a:xfrm>
        </p:spPr>
        <p:txBody>
          <a:bodyPr/>
          <a:lstStyle/>
          <a:p>
            <a:pPr algn="ctr"/>
            <a:r>
              <a:rPr lang="en-GB" sz="3600" dirty="0">
                <a:solidFill>
                  <a:srgbClr val="C00000"/>
                </a:solidFill>
                <a:latin typeface="Times New Roman" panose="02020603050405020304" pitchFamily="18" charset="0"/>
                <a:cs typeface="Times New Roman" panose="02020603050405020304" pitchFamily="18" charset="0"/>
              </a:rPr>
              <a:t>IP Branches</a:t>
            </a:r>
            <a:endParaRPr lang="en-IN" sz="36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0D1AB51-C281-604C-7087-5E84BD47964D}"/>
              </a:ext>
            </a:extLst>
          </p:cNvPr>
          <p:cNvSpPr>
            <a:spLocks noGrp="1"/>
          </p:cNvSpPr>
          <p:nvPr>
            <p:ph idx="1"/>
          </p:nvPr>
        </p:nvSpPr>
        <p:spPr>
          <a:xfrm>
            <a:off x="381000" y="2057400"/>
            <a:ext cx="11398624" cy="4038600"/>
          </a:xfrm>
        </p:spPr>
        <p:txBody>
          <a:bodyPr>
            <a:normAutofit/>
          </a:bodyPr>
          <a:lstStyle/>
          <a:p>
            <a:pPr algn="just">
              <a:buFont typeface="Arial" panose="020B0604020202020204" pitchFamily="34" charset="0"/>
              <a:buChar char="•"/>
            </a:pPr>
            <a:r>
              <a:rPr lang="en-GB" sz="2400" b="0" i="0" dirty="0">
                <a:solidFill>
                  <a:srgbClr val="002060"/>
                </a:solidFill>
                <a:effectLst/>
                <a:latin typeface="+mj-lt"/>
              </a:rPr>
              <a:t>IP comprises two main branches: "Copyrights and Related Rights" and "Industrial Property Rights."</a:t>
            </a:r>
          </a:p>
          <a:p>
            <a:pPr algn="just">
              <a:buFont typeface="Arial" panose="020B0604020202020204" pitchFamily="34" charset="0"/>
              <a:buChar char="•"/>
            </a:pPr>
            <a:r>
              <a:rPr lang="en-GB" sz="2400" b="0" i="0" dirty="0">
                <a:solidFill>
                  <a:srgbClr val="002060"/>
                </a:solidFill>
                <a:effectLst/>
                <a:latin typeface="+mj-lt"/>
              </a:rPr>
              <a:t>"</a:t>
            </a:r>
            <a:r>
              <a:rPr lang="en-GB" sz="2400" b="0" i="0" dirty="0">
                <a:solidFill>
                  <a:srgbClr val="C00000"/>
                </a:solidFill>
                <a:effectLst/>
                <a:latin typeface="+mj-lt"/>
              </a:rPr>
              <a:t>Copyrights and Related Rights</a:t>
            </a:r>
            <a:r>
              <a:rPr lang="en-GB" sz="2400" b="0" i="0" dirty="0">
                <a:solidFill>
                  <a:srgbClr val="002060"/>
                </a:solidFill>
                <a:effectLst/>
                <a:latin typeface="+mj-lt"/>
              </a:rPr>
              <a:t>" cover creative expressions in literature and art, such as books, publications, architecture, wood/stone carvings, pictures, portrays, sculptures, music, films, and computer-based software/database.</a:t>
            </a:r>
          </a:p>
          <a:p>
            <a:pPr algn="just">
              <a:buFont typeface="Arial" panose="020B0604020202020204" pitchFamily="34" charset="0"/>
              <a:buChar char="•"/>
            </a:pPr>
            <a:r>
              <a:rPr lang="en-GB" sz="2400" b="0" i="0" dirty="0">
                <a:solidFill>
                  <a:srgbClr val="002060"/>
                </a:solidFill>
                <a:effectLst/>
                <a:latin typeface="+mj-lt"/>
              </a:rPr>
              <a:t>"</a:t>
            </a:r>
            <a:r>
              <a:rPr lang="en-GB" sz="2400" b="0" i="0" dirty="0">
                <a:solidFill>
                  <a:srgbClr val="C00000"/>
                </a:solidFill>
                <a:effectLst/>
                <a:latin typeface="+mj-lt"/>
              </a:rPr>
              <a:t>Industrial Property Rights</a:t>
            </a:r>
            <a:r>
              <a:rPr lang="en-GB" sz="2400" b="0" i="0" dirty="0">
                <a:solidFill>
                  <a:srgbClr val="002060"/>
                </a:solidFill>
                <a:effectLst/>
                <a:latin typeface="+mj-lt"/>
              </a:rPr>
              <a:t>" encompass Patents, Trademarks, Trade Services, Industrial Designs, and Geographical Indications.</a:t>
            </a:r>
          </a:p>
          <a:p>
            <a:pPr marL="45720" indent="0" algn="just">
              <a:buNone/>
            </a:pPr>
            <a:endParaRPr lang="en-IN" sz="2400" dirty="0">
              <a:solidFill>
                <a:srgbClr val="002060"/>
              </a:solidFill>
              <a:latin typeface="+mj-lt"/>
            </a:endParaRPr>
          </a:p>
        </p:txBody>
      </p:sp>
      <p:sp>
        <p:nvSpPr>
          <p:cNvPr id="4" name="Date Placeholder 3">
            <a:extLst>
              <a:ext uri="{FF2B5EF4-FFF2-40B4-BE49-F238E27FC236}">
                <a16:creationId xmlns:a16="http://schemas.microsoft.com/office/drawing/2014/main" id="{CA7EDBD9-C989-4DD6-5D4D-D5CFC5250E06}"/>
              </a:ext>
            </a:extLst>
          </p:cNvPr>
          <p:cNvSpPr>
            <a:spLocks noGrp="1"/>
          </p:cNvSpPr>
          <p:nvPr>
            <p:ph type="dt" sz="half" idx="10"/>
          </p:nvPr>
        </p:nvSpPr>
        <p:spPr/>
        <p:txBody>
          <a:bodyPr/>
          <a:lstStyle/>
          <a:p>
            <a:fld id="{9ED881B9-45EF-41DD-BF8B-7846EB4FE11A}" type="datetime1">
              <a:rPr lang="en-IN" smtClean="0"/>
              <a:t>11-09-2024</a:t>
            </a:fld>
            <a:endParaRPr lang="en-IN"/>
          </a:p>
        </p:txBody>
      </p:sp>
      <p:sp>
        <p:nvSpPr>
          <p:cNvPr id="6" name="Slide Number Placeholder 5">
            <a:extLst>
              <a:ext uri="{FF2B5EF4-FFF2-40B4-BE49-F238E27FC236}">
                <a16:creationId xmlns:a16="http://schemas.microsoft.com/office/drawing/2014/main" id="{4DBD8F99-C3D5-329E-5421-8DBD0794CD07}"/>
              </a:ext>
            </a:extLst>
          </p:cNvPr>
          <p:cNvSpPr>
            <a:spLocks noGrp="1"/>
          </p:cNvSpPr>
          <p:nvPr>
            <p:ph type="sldNum" sz="quarter" idx="12"/>
          </p:nvPr>
        </p:nvSpPr>
        <p:spPr/>
        <p:txBody>
          <a:bodyPr/>
          <a:lstStyle/>
          <a:p>
            <a:fld id="{5A6ADBAC-012B-45CA-B0E1-1EC0514D76E2}" type="slidenum">
              <a:rPr lang="en-IN" smtClean="0"/>
              <a:t>5</a:t>
            </a:fld>
            <a:endParaRPr lang="en-IN"/>
          </a:p>
        </p:txBody>
      </p:sp>
    </p:spTree>
    <p:extLst>
      <p:ext uri="{BB962C8B-B14F-4D97-AF65-F5344CB8AC3E}">
        <p14:creationId xmlns:p14="http://schemas.microsoft.com/office/powerpoint/2010/main" val="228075043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E5617168-E3C7-D899-9D4A-0469DE30215C}"/>
              </a:ext>
            </a:extLst>
          </p:cNvPr>
          <p:cNvSpPr/>
          <p:nvPr/>
        </p:nvSpPr>
        <p:spPr>
          <a:xfrm>
            <a:off x="429609" y="4129246"/>
            <a:ext cx="11332780" cy="1890311"/>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just"/>
            <a:r>
              <a:rPr lang="en-US" sz="2400" i="1" dirty="0"/>
              <a:t>It is to note that “Central government always holds the rights (Section 100 of the Patent Act, 1970, Rule 32 of the Patent Rules, 2003) to use the invention in the case of national emergency or other circumstances of extreme urgency after notifying the owner.”</a:t>
            </a:r>
          </a:p>
          <a:p>
            <a:pPr algn="ctr"/>
            <a:endParaRPr lang="en-IN" dirty="0"/>
          </a:p>
        </p:txBody>
      </p:sp>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3020103" y="639227"/>
            <a:ext cx="5778012" cy="611136"/>
          </a:xfrm>
        </p:spPr>
        <p:txBody>
          <a:bodyPr>
            <a:noAutofit/>
          </a:bodyPr>
          <a:lstStyle/>
          <a:p>
            <a:pPr algn="ctr"/>
            <a:r>
              <a:rPr lang="en-IN" sz="2400" b="1" i="0" u="none" strike="noStrike" baseline="0" dirty="0">
                <a:solidFill>
                  <a:srgbClr val="C00000"/>
                </a:solidFill>
                <a:latin typeface="Times New Roman" panose="02020603050405020304" pitchFamily="18" charset="0"/>
              </a:rPr>
              <a:t>3.2.8 Patent Infringements [Contd..]</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538744" y="1783599"/>
            <a:ext cx="11114509" cy="1890310"/>
          </a:xfrm>
        </p:spPr>
        <p:txBody>
          <a:bodyPr>
            <a:normAutofit lnSpcReduction="10000"/>
          </a:bodyPr>
          <a:lstStyle/>
          <a:p>
            <a:pPr marL="46037" indent="0" algn="just">
              <a:buNone/>
            </a:pPr>
            <a:r>
              <a:rPr lang="en-US" sz="2400" i="0" dirty="0">
                <a:solidFill>
                  <a:srgbClr val="002060"/>
                </a:solidFill>
                <a:effectLst/>
                <a:latin typeface="+mj-lt"/>
              </a:rPr>
              <a:t>Following reliefs are made available to the patentee:</a:t>
            </a:r>
          </a:p>
          <a:p>
            <a:pPr marL="388937" indent="-342900" algn="just">
              <a:buFont typeface="Wingdings" panose="05000000000000000000" pitchFamily="2" charset="2"/>
              <a:buChar char="Ø"/>
            </a:pPr>
            <a:r>
              <a:rPr lang="en-US" sz="2400" i="0" dirty="0">
                <a:solidFill>
                  <a:srgbClr val="002060"/>
                </a:solidFill>
                <a:effectLst/>
                <a:latin typeface="+mj-lt"/>
              </a:rPr>
              <a:t>Interlocutory/interim injunction.</a:t>
            </a:r>
          </a:p>
          <a:p>
            <a:pPr marL="388937" indent="-342900" algn="just">
              <a:buFont typeface="Wingdings" panose="05000000000000000000" pitchFamily="2" charset="2"/>
              <a:buChar char="Ø"/>
            </a:pPr>
            <a:r>
              <a:rPr lang="en-US" sz="2400" i="0" dirty="0">
                <a:solidFill>
                  <a:srgbClr val="002060"/>
                </a:solidFill>
                <a:effectLst/>
                <a:latin typeface="+mj-lt"/>
              </a:rPr>
              <a:t>Damages or accounts of profits. </a:t>
            </a:r>
          </a:p>
          <a:p>
            <a:pPr marL="388937" indent="-342900" algn="just">
              <a:buFont typeface="Wingdings" panose="05000000000000000000" pitchFamily="2" charset="2"/>
              <a:buChar char="Ø"/>
            </a:pPr>
            <a:r>
              <a:rPr lang="en-US" sz="2400" i="0" dirty="0">
                <a:solidFill>
                  <a:srgbClr val="002060"/>
                </a:solidFill>
                <a:effectLst/>
                <a:latin typeface="+mj-lt"/>
              </a:rPr>
              <a:t>Permanent injunction.</a:t>
            </a:r>
          </a:p>
        </p:txBody>
      </p:sp>
      <p:sp>
        <p:nvSpPr>
          <p:cNvPr id="2" name="Date Placeholder 1">
            <a:extLst>
              <a:ext uri="{FF2B5EF4-FFF2-40B4-BE49-F238E27FC236}">
                <a16:creationId xmlns:a16="http://schemas.microsoft.com/office/drawing/2014/main" id="{729FD119-35D9-6696-3AAC-8FE4A4D6250C}"/>
              </a:ext>
            </a:extLst>
          </p:cNvPr>
          <p:cNvSpPr>
            <a:spLocks noGrp="1"/>
          </p:cNvSpPr>
          <p:nvPr>
            <p:ph type="dt" sz="half" idx="10"/>
          </p:nvPr>
        </p:nvSpPr>
        <p:spPr/>
        <p:txBody>
          <a:bodyPr/>
          <a:lstStyle/>
          <a:p>
            <a:fld id="{E81E413C-3D31-408A-B07A-A9838CABF0A8}" type="datetime1">
              <a:rPr lang="en-IN" smtClean="0"/>
              <a:t>11-09-2024</a:t>
            </a:fld>
            <a:endParaRPr lang="en-IN"/>
          </a:p>
        </p:txBody>
      </p:sp>
      <p:sp>
        <p:nvSpPr>
          <p:cNvPr id="7" name="Slide Number Placeholder 6">
            <a:extLst>
              <a:ext uri="{FF2B5EF4-FFF2-40B4-BE49-F238E27FC236}">
                <a16:creationId xmlns:a16="http://schemas.microsoft.com/office/drawing/2014/main" id="{C47D53EE-6850-B2DA-C413-260D822558AF}"/>
              </a:ext>
            </a:extLst>
          </p:cNvPr>
          <p:cNvSpPr>
            <a:spLocks noGrp="1"/>
          </p:cNvSpPr>
          <p:nvPr>
            <p:ph type="sldNum" sz="quarter" idx="12"/>
          </p:nvPr>
        </p:nvSpPr>
        <p:spPr/>
        <p:txBody>
          <a:bodyPr/>
          <a:lstStyle/>
          <a:p>
            <a:fld id="{5A6ADBAC-012B-45CA-B0E1-1EC0514D76E2}" type="slidenum">
              <a:rPr lang="en-IN" smtClean="0"/>
              <a:t>50</a:t>
            </a:fld>
            <a:endParaRPr lang="en-IN"/>
          </a:p>
        </p:txBody>
      </p:sp>
    </p:spTree>
    <p:extLst>
      <p:ext uri="{BB962C8B-B14F-4D97-AF65-F5344CB8AC3E}">
        <p14:creationId xmlns:p14="http://schemas.microsoft.com/office/powerpoint/2010/main" val="10633657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765739" y="108782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3.2.9 Avoid Public Disclosure of an Invention before Patenting</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17987" y="2044457"/>
            <a:ext cx="11114509" cy="3993736"/>
          </a:xfrm>
        </p:spPr>
        <p:txBody>
          <a:bodyPr>
            <a:normAutofit/>
          </a:bodyPr>
          <a:lstStyle/>
          <a:p>
            <a:pPr marL="388937" indent="-342900" algn="just">
              <a:buFont typeface="Wingdings" panose="05000000000000000000" pitchFamily="2" charset="2"/>
              <a:buChar char="Ø"/>
            </a:pPr>
            <a:r>
              <a:rPr lang="en-US" sz="2400" dirty="0">
                <a:solidFill>
                  <a:srgbClr val="002060"/>
                </a:solidFill>
                <a:latin typeface="+mj-lt"/>
              </a:rPr>
              <a:t>A</a:t>
            </a:r>
            <a:r>
              <a:rPr lang="en-US" sz="2400" i="0" dirty="0">
                <a:solidFill>
                  <a:srgbClr val="002060"/>
                </a:solidFill>
                <a:effectLst/>
                <a:latin typeface="+mj-lt"/>
              </a:rPr>
              <a:t>n invention that has been either published or publicly displayed cannot be patented, as the claimed invention will lose the “</a:t>
            </a:r>
            <a:r>
              <a:rPr lang="en-US" sz="2400" i="0" u="sng" dirty="0">
                <a:solidFill>
                  <a:srgbClr val="002060"/>
                </a:solidFill>
                <a:effectLst/>
                <a:latin typeface="+mj-lt"/>
              </a:rPr>
              <a:t>Novelty</a:t>
            </a:r>
            <a:r>
              <a:rPr lang="en-US" sz="2400" i="0" dirty="0">
                <a:solidFill>
                  <a:srgbClr val="002060"/>
                </a:solidFill>
                <a:effectLst/>
                <a:latin typeface="+mj-lt"/>
              </a:rPr>
              <a:t>” criterion.</a:t>
            </a:r>
          </a:p>
          <a:p>
            <a:pPr marL="388937" indent="-342900" algn="just">
              <a:buFont typeface="Wingdings" panose="05000000000000000000" pitchFamily="2" charset="2"/>
              <a:buChar char="Ø"/>
            </a:pPr>
            <a:r>
              <a:rPr lang="en-US" sz="2400" dirty="0">
                <a:solidFill>
                  <a:srgbClr val="002060"/>
                </a:solidFill>
                <a:latin typeface="+mj-lt"/>
              </a:rPr>
              <a:t>C</a:t>
            </a:r>
            <a:r>
              <a:rPr lang="en-US" sz="2400" i="0" dirty="0">
                <a:solidFill>
                  <a:srgbClr val="002060"/>
                </a:solidFill>
                <a:effectLst/>
                <a:latin typeface="+mj-lt"/>
              </a:rPr>
              <a:t>ertain circumstances, the Patents Act provides a </a:t>
            </a:r>
            <a:r>
              <a:rPr lang="en-US" sz="2400" i="0" u="sng" dirty="0">
                <a:solidFill>
                  <a:srgbClr val="002060"/>
                </a:solidFill>
                <a:effectLst/>
                <a:latin typeface="+mj-lt"/>
              </a:rPr>
              <a:t>grace period of 12 months</a:t>
            </a:r>
            <a:r>
              <a:rPr lang="en-US" sz="2400" i="0" dirty="0">
                <a:solidFill>
                  <a:srgbClr val="002060"/>
                </a:solidFill>
                <a:effectLst/>
                <a:latin typeface="+mj-lt"/>
              </a:rPr>
              <a:t> for filing a patent application from the date of its publication in a journal or presentation in a reputed scientific society or exhibition.</a:t>
            </a:r>
          </a:p>
          <a:p>
            <a:pPr marL="388937" indent="-342900" algn="just">
              <a:buFont typeface="Wingdings" panose="05000000000000000000" pitchFamily="2" charset="2"/>
              <a:buChar char="Ø"/>
            </a:pPr>
            <a:r>
              <a:rPr lang="en-US" sz="2400" dirty="0">
                <a:solidFill>
                  <a:srgbClr val="002060"/>
                </a:solidFill>
                <a:latin typeface="+mj-lt"/>
              </a:rPr>
              <a:t>D</a:t>
            </a:r>
            <a:r>
              <a:rPr lang="en-US" sz="2400" i="0" dirty="0">
                <a:solidFill>
                  <a:srgbClr val="002060"/>
                </a:solidFill>
                <a:effectLst/>
                <a:latin typeface="+mj-lt"/>
              </a:rPr>
              <a:t>isclosure of an invention before filing a patent application is unavoidable, it is advisable to sign a </a:t>
            </a:r>
            <a:r>
              <a:rPr lang="en-US" sz="2400" i="0" u="sng" dirty="0">
                <a:solidFill>
                  <a:srgbClr val="002060"/>
                </a:solidFill>
                <a:effectLst/>
                <a:latin typeface="+mj-lt"/>
              </a:rPr>
              <a:t>Non-Disclosure Agreement (NDA)</a:t>
            </a:r>
            <a:r>
              <a:rPr lang="en-US" sz="2400" i="0" dirty="0">
                <a:solidFill>
                  <a:srgbClr val="002060"/>
                </a:solidFill>
                <a:effectLst/>
                <a:latin typeface="+mj-lt"/>
              </a:rPr>
              <a:t> or any other confidential agreement to safeguard the interest.</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51</a:t>
            </a:fld>
            <a:endParaRPr lang="en-IN"/>
          </a:p>
        </p:txBody>
      </p:sp>
    </p:spTree>
    <p:extLst>
      <p:ext uri="{BB962C8B-B14F-4D97-AF65-F5344CB8AC3E}">
        <p14:creationId xmlns:p14="http://schemas.microsoft.com/office/powerpoint/2010/main" val="31915120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7726-D7EC-6387-0644-3E4915AD5544}"/>
              </a:ext>
            </a:extLst>
          </p:cNvPr>
          <p:cNvSpPr>
            <a:spLocks noGrp="1"/>
          </p:cNvSpPr>
          <p:nvPr>
            <p:ph type="title"/>
          </p:nvPr>
        </p:nvSpPr>
        <p:spPr>
          <a:xfrm>
            <a:off x="1158240" y="838200"/>
            <a:ext cx="9875520" cy="936812"/>
          </a:xfrm>
        </p:spPr>
        <p:txBody>
          <a:bodyPr/>
          <a:lstStyle/>
          <a:p>
            <a:pPr algn="ctr"/>
            <a:r>
              <a:rPr lang="en-IN" dirty="0">
                <a:latin typeface="Times New Roman" panose="02020603050405020304" pitchFamily="18" charset="0"/>
                <a:cs typeface="Times New Roman" panose="02020603050405020304" pitchFamily="18" charset="0"/>
              </a:rPr>
              <a:t>Module-3</a:t>
            </a:r>
          </a:p>
        </p:txBody>
      </p:sp>
      <p:sp>
        <p:nvSpPr>
          <p:cNvPr id="3" name="Content Placeholder 2">
            <a:extLst>
              <a:ext uri="{FF2B5EF4-FFF2-40B4-BE49-F238E27FC236}">
                <a16:creationId xmlns:a16="http://schemas.microsoft.com/office/drawing/2014/main" id="{BD452213-5C0C-E85C-99B6-21F912165820}"/>
              </a:ext>
            </a:extLst>
          </p:cNvPr>
          <p:cNvSpPr>
            <a:spLocks noGrp="1"/>
          </p:cNvSpPr>
          <p:nvPr>
            <p:ph idx="1"/>
          </p:nvPr>
        </p:nvSpPr>
        <p:spPr>
          <a:xfrm>
            <a:off x="333935" y="1716741"/>
            <a:ext cx="11524129" cy="4303059"/>
          </a:xfrm>
        </p:spPr>
        <p:txBody>
          <a:bodyPr>
            <a:noAutofit/>
          </a:bodyPr>
          <a:lstStyle/>
          <a:p>
            <a:pPr marL="45720" indent="0" algn="just">
              <a:buNone/>
            </a:pPr>
            <a:r>
              <a:rPr lang="en-GB" b="1" dirty="0">
                <a:solidFill>
                  <a:schemeClr val="bg1">
                    <a:lumMod val="50000"/>
                  </a:schemeClr>
                </a:solidFill>
                <a:latin typeface="Times New Roman" panose="02020603050405020304" pitchFamily="18" charset="0"/>
                <a:cs typeface="Times New Roman" panose="02020603050405020304" pitchFamily="18" charset="0"/>
              </a:rPr>
              <a:t>Introduction To Intellectual Property: </a:t>
            </a:r>
            <a:r>
              <a:rPr lang="en-GB" dirty="0">
                <a:solidFill>
                  <a:schemeClr val="bg1">
                    <a:lumMod val="50000"/>
                  </a:schemeClr>
                </a:solidFill>
                <a:latin typeface="Times New Roman" panose="02020603050405020304" pitchFamily="18" charset="0"/>
                <a:cs typeface="Times New Roman" panose="02020603050405020304" pitchFamily="18" charset="0"/>
              </a:rPr>
              <a:t>Role of IP in the Economic and Cultural Development of the Society,  IP Governance, IP as a Global Indicator of Innovation, Origin of IP, History of IP in India. Major Amendments in IP Laws and Acts in India.  </a:t>
            </a:r>
          </a:p>
          <a:p>
            <a:pPr marL="45720" indent="0" algn="just">
              <a:buNone/>
            </a:pPr>
            <a:r>
              <a:rPr lang="en-GB" b="1" dirty="0">
                <a:solidFill>
                  <a:schemeClr val="bg1">
                    <a:lumMod val="50000"/>
                  </a:schemeClr>
                </a:solidFill>
                <a:latin typeface="Times New Roman" panose="02020603050405020304" pitchFamily="18" charset="0"/>
                <a:cs typeface="Times New Roman" panose="02020603050405020304" pitchFamily="18" charset="0"/>
              </a:rPr>
              <a:t>Patents: </a:t>
            </a:r>
            <a:r>
              <a:rPr lang="en-GB" dirty="0">
                <a:solidFill>
                  <a:schemeClr val="bg1">
                    <a:lumMod val="50000"/>
                  </a:schemeClr>
                </a:solidFill>
                <a:latin typeface="Times New Roman" panose="02020603050405020304" pitchFamily="18" charset="0"/>
                <a:cs typeface="Times New Roman" panose="02020603050405020304" pitchFamily="18" charset="0"/>
              </a:rPr>
              <a:t>Conditions for Obtaining a Patent Protection, To Patent or Not to Patent an Invention. Rights Associated with Patents. Enforcement of Patent Rights. Inventions Eligible for Patenting. Non-Patentable Matters. Patent Infringements. Avoid Public Disclosure of an Invention before Patenting. </a:t>
            </a:r>
          </a:p>
          <a:p>
            <a:pPr marL="45720" indent="0" algn="just">
              <a:buNone/>
            </a:pPr>
            <a:r>
              <a:rPr lang="en-GB" b="1" dirty="0">
                <a:solidFill>
                  <a:srgbClr val="002060"/>
                </a:solidFill>
                <a:latin typeface="Times New Roman" panose="02020603050405020304" pitchFamily="18" charset="0"/>
                <a:cs typeface="Times New Roman" panose="02020603050405020304" pitchFamily="18" charset="0"/>
              </a:rPr>
              <a:t>Process of Patenting. </a:t>
            </a:r>
            <a:r>
              <a:rPr lang="en-GB" dirty="0">
                <a:solidFill>
                  <a:srgbClr val="C00000"/>
                </a:solidFill>
                <a:latin typeface="Times New Roman" panose="02020603050405020304" pitchFamily="18" charset="0"/>
                <a:cs typeface="Times New Roman" panose="02020603050405020304" pitchFamily="18" charset="0"/>
              </a:rPr>
              <a:t>Prior Art Search. Choice of Application to be Filed. Patent Application Forms. Jurisdiction of Filing Patent Application. Publication. Pre-grant Opposition. Examination. Grant of a Patent. Validity of Patent Protection. Post-grant Opposition. Commercialization of a Patent. Need for a Patent Attorney/Agent. Can a Worldwide Patent be Obtained. Do I Need First to File a Patent in India. Patent Related Forms. Fee Structure. Types of Patent Applications. Commonly Used Terms in Patenting. National Bodies Dealing with Patent Affairs. Utility Models. </a:t>
            </a:r>
          </a:p>
          <a:p>
            <a:pPr marL="45720" indent="0" algn="just">
              <a:buNone/>
            </a:pPr>
            <a:r>
              <a:rPr lang="en-GB" dirty="0">
                <a:latin typeface="Times New Roman" panose="02020603050405020304" pitchFamily="18" charset="0"/>
                <a:cs typeface="Times New Roman" panose="02020603050405020304" pitchFamily="18" charset="0"/>
              </a:rPr>
              <a:t> </a:t>
            </a:r>
          </a:p>
        </p:txBody>
      </p:sp>
      <p:sp>
        <p:nvSpPr>
          <p:cNvPr id="4" name="Date Placeholder 3">
            <a:extLst>
              <a:ext uri="{FF2B5EF4-FFF2-40B4-BE49-F238E27FC236}">
                <a16:creationId xmlns:a16="http://schemas.microsoft.com/office/drawing/2014/main" id="{117C62D4-0906-8745-2B2F-6775E6BBE46D}"/>
              </a:ext>
            </a:extLst>
          </p:cNvPr>
          <p:cNvSpPr>
            <a:spLocks noGrp="1"/>
          </p:cNvSpPr>
          <p:nvPr>
            <p:ph type="dt" sz="half" idx="10"/>
          </p:nvPr>
        </p:nvSpPr>
        <p:spPr/>
        <p:txBody>
          <a:bodyPr/>
          <a:lstStyle/>
          <a:p>
            <a:fld id="{77B5A77D-41B6-4E7F-88A2-976DB0EEBCE3}" type="datetime1">
              <a:rPr lang="en-IN" smtClean="0"/>
              <a:t>11-09-2024</a:t>
            </a:fld>
            <a:endParaRPr lang="en-IN"/>
          </a:p>
        </p:txBody>
      </p:sp>
      <p:sp>
        <p:nvSpPr>
          <p:cNvPr id="6" name="Slide Number Placeholder 5">
            <a:extLst>
              <a:ext uri="{FF2B5EF4-FFF2-40B4-BE49-F238E27FC236}">
                <a16:creationId xmlns:a16="http://schemas.microsoft.com/office/drawing/2014/main" id="{BD104B9C-DE57-75F0-99D6-D53528826E9B}"/>
              </a:ext>
            </a:extLst>
          </p:cNvPr>
          <p:cNvSpPr>
            <a:spLocks noGrp="1"/>
          </p:cNvSpPr>
          <p:nvPr>
            <p:ph type="sldNum" sz="quarter" idx="12"/>
          </p:nvPr>
        </p:nvSpPr>
        <p:spPr/>
        <p:txBody>
          <a:bodyPr/>
          <a:lstStyle/>
          <a:p>
            <a:fld id="{5A6ADBAC-012B-45CA-B0E1-1EC0514D76E2}" type="slidenum">
              <a:rPr lang="en-IN" smtClean="0"/>
              <a:t>52</a:t>
            </a:fld>
            <a:endParaRPr lang="en-IN"/>
          </a:p>
        </p:txBody>
      </p:sp>
    </p:spTree>
    <p:extLst>
      <p:ext uri="{BB962C8B-B14F-4D97-AF65-F5344CB8AC3E}">
        <p14:creationId xmlns:p14="http://schemas.microsoft.com/office/powerpoint/2010/main" val="405404166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3.2.10 Process of Patenting</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224382" y="1432132"/>
            <a:ext cx="11114509" cy="3993736"/>
          </a:xfrm>
        </p:spPr>
        <p:txBody>
          <a:bodyPr>
            <a:normAutofit/>
          </a:bodyPr>
          <a:lstStyle/>
          <a:p>
            <a:pPr marL="388937" indent="-342900" algn="just">
              <a:buFont typeface="Wingdings" panose="05000000000000000000" pitchFamily="2" charset="2"/>
              <a:buChar char="Ø"/>
            </a:pPr>
            <a:r>
              <a:rPr lang="en-US" sz="2400" dirty="0">
                <a:solidFill>
                  <a:srgbClr val="002060"/>
                </a:solidFill>
                <a:latin typeface="+mj-lt"/>
              </a:rPr>
              <a:t>In India, the process of grant of a patent is a lengthy procedure  that may take anywhere 3-4 years or more. The major steps involved in this process are listed in figure 2.1. </a:t>
            </a: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53</a:t>
            </a:fld>
            <a:endParaRPr lang="en-IN"/>
          </a:p>
        </p:txBody>
      </p:sp>
      <p:pic>
        <p:nvPicPr>
          <p:cNvPr id="7" name="Picture 6">
            <a:extLst>
              <a:ext uri="{FF2B5EF4-FFF2-40B4-BE49-F238E27FC236}">
                <a16:creationId xmlns:a16="http://schemas.microsoft.com/office/drawing/2014/main" id="{9EA02686-1781-C73D-AC93-D4F230CC4BDE}"/>
              </a:ext>
            </a:extLst>
          </p:cNvPr>
          <p:cNvPicPr>
            <a:picLocks noChangeAspect="1"/>
          </p:cNvPicPr>
          <p:nvPr/>
        </p:nvPicPr>
        <p:blipFill>
          <a:blip r:embed="rId3"/>
          <a:stretch>
            <a:fillRect/>
          </a:stretch>
        </p:blipFill>
        <p:spPr>
          <a:xfrm>
            <a:off x="2921093" y="2088782"/>
            <a:ext cx="5165072" cy="4254979"/>
          </a:xfrm>
          <a:prstGeom prst="rect">
            <a:avLst/>
          </a:prstGeom>
        </p:spPr>
      </p:pic>
    </p:spTree>
    <p:extLst>
      <p:ext uri="{BB962C8B-B14F-4D97-AF65-F5344CB8AC3E}">
        <p14:creationId xmlns:p14="http://schemas.microsoft.com/office/powerpoint/2010/main" val="196900279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224382" y="1432132"/>
            <a:ext cx="11114509" cy="4000480"/>
          </a:xfrm>
        </p:spPr>
        <p:txBody>
          <a:bodyPr>
            <a:normAutofit/>
          </a:bodyPr>
          <a:lstStyle/>
          <a:p>
            <a:pPr marL="503237" indent="-457200" algn="just">
              <a:buFont typeface="+mj-lt"/>
              <a:buAutoNum type="arabicPeriod"/>
            </a:pPr>
            <a:r>
              <a:rPr lang="en-US" sz="2400" dirty="0">
                <a:solidFill>
                  <a:srgbClr val="002060"/>
                </a:solidFill>
                <a:latin typeface="+mj-lt"/>
              </a:rPr>
              <a:t>Prior Art Search</a:t>
            </a:r>
          </a:p>
          <a:p>
            <a:pPr marL="503237" indent="-457200" algn="just">
              <a:buFont typeface="+mj-lt"/>
              <a:buAutoNum type="arabicPeriod"/>
            </a:pPr>
            <a:r>
              <a:rPr lang="en-US" sz="2400" i="0" dirty="0">
                <a:solidFill>
                  <a:srgbClr val="002060"/>
                </a:solidFill>
                <a:effectLst/>
                <a:latin typeface="+mj-lt"/>
              </a:rPr>
              <a:t>Choice of Application to be Filed</a:t>
            </a:r>
          </a:p>
          <a:p>
            <a:pPr marL="503237" indent="-457200" algn="just">
              <a:buFont typeface="+mj-lt"/>
              <a:buAutoNum type="arabicPeriod"/>
            </a:pPr>
            <a:r>
              <a:rPr lang="en-US" sz="2400" i="0" dirty="0">
                <a:solidFill>
                  <a:srgbClr val="002060"/>
                </a:solidFill>
                <a:effectLst/>
                <a:latin typeface="+mj-lt"/>
              </a:rPr>
              <a:t> Patent Application Forms</a:t>
            </a:r>
          </a:p>
          <a:p>
            <a:pPr marL="503237" indent="-457200" algn="just">
              <a:buFont typeface="+mj-lt"/>
              <a:buAutoNum type="arabicPeriod"/>
            </a:pPr>
            <a:r>
              <a:rPr lang="en-US" sz="2400" i="0" dirty="0">
                <a:solidFill>
                  <a:srgbClr val="002060"/>
                </a:solidFill>
                <a:effectLst/>
                <a:latin typeface="+mj-lt"/>
              </a:rPr>
              <a:t>Jurisdiction of Filing Patent Application</a:t>
            </a:r>
          </a:p>
          <a:p>
            <a:pPr marL="503237" indent="-457200" algn="just">
              <a:buFont typeface="+mj-lt"/>
              <a:buAutoNum type="arabicPeriod"/>
            </a:pPr>
            <a:r>
              <a:rPr lang="en-US" sz="2400" i="0" dirty="0">
                <a:solidFill>
                  <a:srgbClr val="002060"/>
                </a:solidFill>
                <a:effectLst/>
                <a:latin typeface="+mj-lt"/>
              </a:rPr>
              <a:t>Publication</a:t>
            </a:r>
          </a:p>
          <a:p>
            <a:pPr marL="503237" indent="-457200" algn="just">
              <a:buFont typeface="+mj-lt"/>
              <a:buAutoNum type="arabicPeriod"/>
            </a:pPr>
            <a:r>
              <a:rPr lang="en-US" sz="2400" i="0" dirty="0">
                <a:solidFill>
                  <a:srgbClr val="002060"/>
                </a:solidFill>
                <a:effectLst/>
                <a:latin typeface="+mj-lt"/>
              </a:rPr>
              <a:t>Pre-grant Opposition</a:t>
            </a:r>
          </a:p>
          <a:p>
            <a:pPr marL="503237" indent="-457200" algn="just">
              <a:buFont typeface="+mj-lt"/>
              <a:buAutoNum type="arabicPeriod"/>
            </a:pPr>
            <a:r>
              <a:rPr lang="en-US" sz="2400" i="0" dirty="0">
                <a:solidFill>
                  <a:srgbClr val="002060"/>
                </a:solidFill>
                <a:effectLst/>
                <a:latin typeface="+mj-lt"/>
              </a:rPr>
              <a:t>Examination</a:t>
            </a:r>
          </a:p>
          <a:p>
            <a:pPr marL="503237" indent="-457200" algn="just">
              <a:buFont typeface="+mj-lt"/>
              <a:buAutoNum type="arabicPeriod"/>
            </a:pPr>
            <a:r>
              <a:rPr lang="en-US" sz="2400" i="0" dirty="0">
                <a:solidFill>
                  <a:srgbClr val="002060"/>
                </a:solidFill>
                <a:effectLst/>
                <a:latin typeface="+mj-lt"/>
              </a:rPr>
              <a:t>Grant of a Patent</a:t>
            </a:r>
          </a:p>
          <a:p>
            <a:pPr marL="46037" indent="0" algn="just">
              <a:buNone/>
            </a:pPr>
            <a:endParaRPr lang="en-US" sz="2400" i="0" dirty="0">
              <a:solidFill>
                <a:srgbClr val="002060"/>
              </a:solidFill>
              <a:effectLst/>
              <a:latin typeface="+mj-lt"/>
            </a:endParaRPr>
          </a:p>
          <a:p>
            <a:pPr marL="388937" indent="-342900" algn="just">
              <a:buFont typeface="Wingdings" panose="05000000000000000000" pitchFamily="2" charset="2"/>
              <a:buChar char="Ø"/>
            </a:pP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54</a:t>
            </a:fld>
            <a:endParaRPr lang="en-IN"/>
          </a:p>
        </p:txBody>
      </p:sp>
    </p:spTree>
    <p:extLst>
      <p:ext uri="{BB962C8B-B14F-4D97-AF65-F5344CB8AC3E}">
        <p14:creationId xmlns:p14="http://schemas.microsoft.com/office/powerpoint/2010/main" val="21304526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224382" y="1432132"/>
            <a:ext cx="11609030" cy="4000480"/>
          </a:xfrm>
        </p:spPr>
        <p:txBody>
          <a:bodyPr>
            <a:normAutofit/>
          </a:bodyPr>
          <a:lstStyle/>
          <a:p>
            <a:pPr marL="46037" indent="0" algn="just">
              <a:buNone/>
            </a:pPr>
            <a:r>
              <a:rPr lang="en-US" sz="2400" dirty="0">
                <a:solidFill>
                  <a:srgbClr val="C00000"/>
                </a:solidFill>
                <a:latin typeface="+mj-lt"/>
              </a:rPr>
              <a:t>1. Prior Art Search:</a:t>
            </a:r>
          </a:p>
          <a:p>
            <a:pPr marL="681038" indent="-287338" algn="just"/>
            <a:r>
              <a:rPr lang="en-US" sz="2400" dirty="0">
                <a:solidFill>
                  <a:srgbClr val="002060"/>
                </a:solidFill>
                <a:latin typeface="+mj-lt"/>
              </a:rPr>
              <a:t>Before filing a patent, it is crucial to conduct a thorough prior art search to ensure the </a:t>
            </a:r>
            <a:r>
              <a:rPr lang="en-US" sz="2400" u="sng" dirty="0">
                <a:solidFill>
                  <a:srgbClr val="002060"/>
                </a:solidFill>
                <a:latin typeface="+mj-lt"/>
              </a:rPr>
              <a:t>novelty of the invention</a:t>
            </a:r>
            <a:r>
              <a:rPr lang="en-US" sz="2400" dirty="0">
                <a:solidFill>
                  <a:srgbClr val="002060"/>
                </a:solidFill>
                <a:latin typeface="+mj-lt"/>
              </a:rPr>
              <a:t>.</a:t>
            </a:r>
          </a:p>
          <a:p>
            <a:pPr marL="681038" indent="-287338" algn="just"/>
            <a:r>
              <a:rPr lang="en-US" sz="2400" dirty="0">
                <a:solidFill>
                  <a:srgbClr val="002060"/>
                </a:solidFill>
                <a:latin typeface="+mj-lt"/>
              </a:rPr>
              <a:t>This search involves examining patent documents, scientific literature, and other public domain sources to determine if similar inventions already exist.</a:t>
            </a:r>
          </a:p>
          <a:p>
            <a:pPr marL="681038" indent="-287338" algn="just"/>
            <a:r>
              <a:rPr lang="en-US" sz="2400" dirty="0">
                <a:solidFill>
                  <a:srgbClr val="002060"/>
                </a:solidFill>
                <a:latin typeface="+mj-lt"/>
              </a:rPr>
              <a:t>Two main categories of databases used for prior art searches are </a:t>
            </a:r>
            <a:r>
              <a:rPr lang="en-US" sz="2400" u="sng" dirty="0">
                <a:solidFill>
                  <a:srgbClr val="002060"/>
                </a:solidFill>
                <a:latin typeface="+mj-lt"/>
              </a:rPr>
              <a:t>Patents Databases and Non-Patent Literature (NPL), </a:t>
            </a:r>
            <a:r>
              <a:rPr lang="en-US" sz="2400" dirty="0">
                <a:solidFill>
                  <a:srgbClr val="002060"/>
                </a:solidFill>
                <a:latin typeface="+mj-lt"/>
              </a:rPr>
              <a:t>encompassing scientific journals, reports, magazines, and other non-patent documents</a:t>
            </a:r>
          </a:p>
          <a:p>
            <a:pPr marL="46037" indent="0" algn="just">
              <a:buNone/>
            </a:pPr>
            <a:endParaRPr lang="en-US" sz="2400" dirty="0">
              <a:solidFill>
                <a:srgbClr val="002060"/>
              </a:solidFill>
              <a:latin typeface="+mj-lt"/>
            </a:endParaRPr>
          </a:p>
          <a:p>
            <a:pPr marL="46037" indent="0" algn="just">
              <a:buNone/>
            </a:pPr>
            <a:endParaRPr lang="en-US" sz="2400" i="0" dirty="0">
              <a:solidFill>
                <a:srgbClr val="002060"/>
              </a:solidFill>
              <a:effectLst/>
              <a:latin typeface="+mj-lt"/>
            </a:endParaRPr>
          </a:p>
          <a:p>
            <a:pPr marL="46037" indent="0" algn="just">
              <a:buNone/>
            </a:pPr>
            <a:endParaRPr lang="en-US" sz="2400" i="0" dirty="0">
              <a:solidFill>
                <a:srgbClr val="002060"/>
              </a:solidFill>
              <a:effectLst/>
              <a:latin typeface="+mj-lt"/>
            </a:endParaRPr>
          </a:p>
          <a:p>
            <a:pPr marL="388937" indent="-342900" algn="just">
              <a:buFont typeface="Wingdings" panose="05000000000000000000" pitchFamily="2" charset="2"/>
              <a:buChar char="Ø"/>
            </a:pP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55</a:t>
            </a:fld>
            <a:endParaRPr lang="en-IN"/>
          </a:p>
        </p:txBody>
      </p:sp>
    </p:spTree>
    <p:extLst>
      <p:ext uri="{BB962C8B-B14F-4D97-AF65-F5344CB8AC3E}">
        <p14:creationId xmlns:p14="http://schemas.microsoft.com/office/powerpoint/2010/main" val="23577170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56</a:t>
            </a:fld>
            <a:endParaRPr lang="en-IN"/>
          </a:p>
        </p:txBody>
      </p:sp>
      <p:pic>
        <p:nvPicPr>
          <p:cNvPr id="7" name="Picture 6">
            <a:extLst>
              <a:ext uri="{FF2B5EF4-FFF2-40B4-BE49-F238E27FC236}">
                <a16:creationId xmlns:a16="http://schemas.microsoft.com/office/drawing/2014/main" id="{17B4D722-2ABF-21CB-1DA3-4A45DF72332B}"/>
              </a:ext>
            </a:extLst>
          </p:cNvPr>
          <p:cNvPicPr>
            <a:picLocks noChangeAspect="1"/>
          </p:cNvPicPr>
          <p:nvPr/>
        </p:nvPicPr>
        <p:blipFill>
          <a:blip r:embed="rId3"/>
          <a:stretch>
            <a:fillRect/>
          </a:stretch>
        </p:blipFill>
        <p:spPr>
          <a:xfrm>
            <a:off x="380999" y="1292437"/>
            <a:ext cx="6109448" cy="5051324"/>
          </a:xfrm>
          <a:prstGeom prst="rect">
            <a:avLst/>
          </a:prstGeom>
        </p:spPr>
      </p:pic>
      <p:sp>
        <p:nvSpPr>
          <p:cNvPr id="9" name="TextBox 8">
            <a:extLst>
              <a:ext uri="{FF2B5EF4-FFF2-40B4-BE49-F238E27FC236}">
                <a16:creationId xmlns:a16="http://schemas.microsoft.com/office/drawing/2014/main" id="{FD86F3E8-6593-3DD7-945E-0517B58CC009}"/>
              </a:ext>
            </a:extLst>
          </p:cNvPr>
          <p:cNvSpPr txBox="1"/>
          <p:nvPr/>
        </p:nvSpPr>
        <p:spPr>
          <a:xfrm>
            <a:off x="6490447" y="1356635"/>
            <a:ext cx="5320554" cy="5062924"/>
          </a:xfrm>
          <a:prstGeom prst="rect">
            <a:avLst/>
          </a:prstGeom>
          <a:noFill/>
        </p:spPr>
        <p:txBody>
          <a:bodyPr wrap="square">
            <a:spAutoFit/>
          </a:bodyPr>
          <a:lstStyle/>
          <a:p>
            <a:pPr algn="ctr"/>
            <a:r>
              <a:rPr lang="en-IN" sz="1900" b="1" dirty="0"/>
              <a:t>Non-Patent Literature (NPL) </a:t>
            </a:r>
          </a:p>
          <a:p>
            <a:pPr marL="285750" indent="-285750">
              <a:buFont typeface="Arial" panose="020B0604020202020204" pitchFamily="34" charset="0"/>
              <a:buChar char="•"/>
            </a:pPr>
            <a:r>
              <a:rPr lang="en-IN" sz="1900" dirty="0"/>
              <a:t>Scholarly publications: Handbooks, Textbooks, Withdrawn </a:t>
            </a:r>
          </a:p>
          <a:p>
            <a:r>
              <a:rPr lang="en-IN" sz="1900" dirty="0"/>
              <a:t>Patents, </a:t>
            </a:r>
            <a:r>
              <a:rPr lang="en-IN" sz="1900" dirty="0" err="1"/>
              <a:t>Encyclopedias</a:t>
            </a:r>
            <a:r>
              <a:rPr lang="en-IN" sz="1900" dirty="0"/>
              <a:t>, Journals (IEEE, Research Gate, </a:t>
            </a:r>
          </a:p>
          <a:p>
            <a:r>
              <a:rPr lang="en-IN" sz="1900" dirty="0"/>
              <a:t>Springer, Wiley Online Library, etc.), Dissertations, NCBI‘s </a:t>
            </a:r>
          </a:p>
          <a:p>
            <a:r>
              <a:rPr lang="en-IN" sz="1900" dirty="0"/>
              <a:t>PubMed, Conference Proceedings, Technical Reports, Public </a:t>
            </a:r>
          </a:p>
          <a:p>
            <a:r>
              <a:rPr lang="en-IN" sz="1900" dirty="0"/>
              <a:t>Conferences, etc. </a:t>
            </a:r>
          </a:p>
          <a:p>
            <a:pPr marL="285750" indent="-285750">
              <a:buFont typeface="Arial" panose="020B0604020202020204" pitchFamily="34" charset="0"/>
              <a:buChar char="•"/>
            </a:pPr>
            <a:r>
              <a:rPr lang="en-IN" sz="1900" dirty="0"/>
              <a:t>Industry/trade publications: Industry reviews and public </a:t>
            </a:r>
          </a:p>
          <a:p>
            <a:r>
              <a:rPr lang="en-IN" sz="1900" dirty="0"/>
              <a:t>disclosures (Social media, YouTube, Books, Magazines, </a:t>
            </a:r>
          </a:p>
          <a:p>
            <a:r>
              <a:rPr lang="en-IN" sz="1900" dirty="0"/>
              <a:t>Datasheets, Blueprints, etc.).  </a:t>
            </a:r>
          </a:p>
          <a:p>
            <a:pPr marL="285750" indent="-285750">
              <a:buFont typeface="Arial" panose="020B0604020202020204" pitchFamily="34" charset="0"/>
              <a:buChar char="•"/>
            </a:pPr>
            <a:r>
              <a:rPr lang="en-IN" sz="1900" dirty="0"/>
              <a:t>Others: Newspapers, Websites, Technology blogs, </a:t>
            </a:r>
          </a:p>
          <a:p>
            <a:r>
              <a:rPr lang="en-IN" sz="1900" dirty="0"/>
              <a:t>Researchers‘ websites, etc. </a:t>
            </a:r>
          </a:p>
        </p:txBody>
      </p:sp>
    </p:spTree>
    <p:extLst>
      <p:ext uri="{BB962C8B-B14F-4D97-AF65-F5344CB8AC3E}">
        <p14:creationId xmlns:p14="http://schemas.microsoft.com/office/powerpoint/2010/main" val="8279187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80998" y="1431103"/>
            <a:ext cx="11559989" cy="4912658"/>
          </a:xfrm>
        </p:spPr>
        <p:txBody>
          <a:bodyPr>
            <a:normAutofit/>
          </a:bodyPr>
          <a:lstStyle/>
          <a:p>
            <a:pPr marL="46037" indent="0" algn="just">
              <a:buNone/>
            </a:pPr>
            <a:r>
              <a:rPr lang="en-US" sz="2400" i="0" dirty="0">
                <a:solidFill>
                  <a:srgbClr val="C00000"/>
                </a:solidFill>
                <a:effectLst/>
                <a:latin typeface="+mj-lt"/>
              </a:rPr>
              <a:t>2. Choice of Application to be Filed</a:t>
            </a:r>
          </a:p>
          <a:p>
            <a:pPr marL="46037" indent="0" algn="just">
              <a:buNone/>
            </a:pPr>
            <a:r>
              <a:rPr lang="en-US" sz="2400" dirty="0">
                <a:solidFill>
                  <a:srgbClr val="002060"/>
                </a:solidFill>
                <a:latin typeface="+mj-lt"/>
              </a:rPr>
              <a:t>Once a decision has been made to patent the invention, the next step is, what kind of application needs to be filed i.e. provisional patent application or complete (Final) patent application - generally, the provisional patent application is preferred for the following reasons</a:t>
            </a:r>
          </a:p>
          <a:p>
            <a:pPr marL="388937" indent="-342900" algn="just">
              <a:buFont typeface="Wingdings" panose="05000000000000000000" pitchFamily="2" charset="2"/>
              <a:buChar char="Ø"/>
            </a:pPr>
            <a:r>
              <a:rPr lang="en-US" sz="2400" i="0" dirty="0">
                <a:solidFill>
                  <a:srgbClr val="002060"/>
                </a:solidFill>
                <a:effectLst/>
                <a:latin typeface="+mj-lt"/>
              </a:rPr>
              <a:t>It is cheaper, takes less time, and involves fewer formalities. </a:t>
            </a:r>
          </a:p>
          <a:p>
            <a:pPr marL="388937" indent="-342900" algn="just">
              <a:buFont typeface="Wingdings" panose="05000000000000000000" pitchFamily="2" charset="2"/>
              <a:buChar char="Ø"/>
            </a:pPr>
            <a:r>
              <a:rPr lang="en-US" sz="2400" i="0" dirty="0">
                <a:solidFill>
                  <a:srgbClr val="002060"/>
                </a:solidFill>
                <a:effectLst/>
                <a:latin typeface="+mj-lt"/>
              </a:rPr>
              <a:t>Any improvements made in the invention after the filing of the </a:t>
            </a:r>
          </a:p>
          <a:p>
            <a:pPr marL="388937" indent="-342900" algn="just">
              <a:buFont typeface="Wingdings" panose="05000000000000000000" pitchFamily="2" charset="2"/>
              <a:buChar char="Ø"/>
            </a:pPr>
            <a:r>
              <a:rPr lang="en-US" sz="2400" i="0" dirty="0">
                <a:solidFill>
                  <a:srgbClr val="002060"/>
                </a:solidFill>
                <a:effectLst/>
                <a:latin typeface="+mj-lt"/>
              </a:rPr>
              <a:t>provisional application can be included in the final application.</a:t>
            </a:r>
          </a:p>
          <a:p>
            <a:pPr marL="388937" indent="-342900" algn="just">
              <a:buFont typeface="Wingdings" panose="05000000000000000000" pitchFamily="2" charset="2"/>
              <a:buChar char="Ø"/>
            </a:pPr>
            <a:r>
              <a:rPr lang="en-US" sz="2400" i="0" dirty="0">
                <a:solidFill>
                  <a:srgbClr val="002060"/>
                </a:solidFill>
                <a:effectLst/>
                <a:latin typeface="+mj-lt"/>
              </a:rPr>
              <a:t>A provisional application allows you to secure a priority date for the patent applied.</a:t>
            </a:r>
          </a:p>
          <a:p>
            <a:pPr marL="46037" indent="0" algn="just">
              <a:buNone/>
            </a:pPr>
            <a:r>
              <a:rPr lang="en-US" sz="2400" i="0" dirty="0">
                <a:solidFill>
                  <a:srgbClr val="002060"/>
                </a:solidFill>
                <a:effectLst/>
                <a:latin typeface="+mj-lt"/>
              </a:rPr>
              <a:t>Note: It is mandatory to file the complete patent application within </a:t>
            </a:r>
            <a:r>
              <a:rPr lang="en-US" sz="2400" i="0" u="sng" dirty="0">
                <a:solidFill>
                  <a:srgbClr val="002060"/>
                </a:solidFill>
                <a:effectLst/>
                <a:latin typeface="+mj-lt"/>
              </a:rPr>
              <a:t>one year of the filing </a:t>
            </a:r>
            <a:r>
              <a:rPr lang="en-US" sz="2400" i="0" dirty="0">
                <a:solidFill>
                  <a:srgbClr val="002060"/>
                </a:solidFill>
                <a:effectLst/>
                <a:latin typeface="+mj-lt"/>
              </a:rPr>
              <a:t>of the provisional application otherwise, the application stands rejected</a:t>
            </a:r>
          </a:p>
          <a:p>
            <a:pPr marL="388937" indent="-342900" algn="just">
              <a:buFont typeface="Wingdings" panose="05000000000000000000" pitchFamily="2" charset="2"/>
              <a:buChar char="Ø"/>
            </a:pP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57</a:t>
            </a:fld>
            <a:endParaRPr lang="en-IN"/>
          </a:p>
        </p:txBody>
      </p:sp>
    </p:spTree>
    <p:extLst>
      <p:ext uri="{BB962C8B-B14F-4D97-AF65-F5344CB8AC3E}">
        <p14:creationId xmlns:p14="http://schemas.microsoft.com/office/powerpoint/2010/main" val="42261891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16005" y="1490500"/>
            <a:ext cx="11559989" cy="4602565"/>
          </a:xfrm>
        </p:spPr>
        <p:txBody>
          <a:bodyPr>
            <a:normAutofit/>
          </a:bodyPr>
          <a:lstStyle/>
          <a:p>
            <a:pPr marL="46037" indent="0" algn="just">
              <a:buNone/>
            </a:pPr>
            <a:r>
              <a:rPr lang="en-US" sz="2400" dirty="0">
                <a:solidFill>
                  <a:srgbClr val="C00000"/>
                </a:solidFill>
                <a:latin typeface="+mj-lt"/>
              </a:rPr>
              <a:t>3</a:t>
            </a:r>
            <a:r>
              <a:rPr lang="en-US" sz="2400" i="0" dirty="0">
                <a:solidFill>
                  <a:srgbClr val="C00000"/>
                </a:solidFill>
                <a:effectLst/>
                <a:latin typeface="+mj-lt"/>
              </a:rPr>
              <a:t>. Patent Application Forms</a:t>
            </a:r>
          </a:p>
          <a:p>
            <a:pPr marL="46037" indent="0" algn="just">
              <a:buNone/>
            </a:pPr>
            <a:r>
              <a:rPr lang="en-US" sz="2400" i="1" dirty="0">
                <a:solidFill>
                  <a:srgbClr val="002060"/>
                </a:solidFill>
                <a:latin typeface="+mj-lt"/>
              </a:rPr>
              <a:t>As per the Patent Act, 1970 (Section 39) and the Patents Rules, 2003 (Rule 7, 54, 135 and sub-rule (1) of rule 20, the application for the grant of patent is filed using Form-1 (Fig. 2.2) and Form-2 (Fig. 2.3). The information sought in Form-1 is general in nature i.e. </a:t>
            </a:r>
          </a:p>
          <a:p>
            <a:pPr marL="46037" indent="0" algn="just">
              <a:buNone/>
            </a:pPr>
            <a:r>
              <a:rPr lang="en-US" sz="2400" dirty="0">
                <a:solidFill>
                  <a:srgbClr val="002060"/>
                </a:solidFill>
                <a:latin typeface="+mj-lt"/>
              </a:rPr>
              <a:t>Title of Application, Names of Applicant(s) and Inventor(s), Type of Application (Ordinary, Convention, PCT-NP (PCT- National Phase), Divisional, Patent of Addition, etc.). Whereas Form-2 seeks technical information and whether to file the provisional application or complete the application. For Provisional Application‘, only Description of the Invention‘ and the Abstract‘ is to be furnished. Whereas, Complete Application‘ requires Description of the Invention‘, Abstract‘, Claims‘ and the manner in which invention has to be performed.</a:t>
            </a: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58</a:t>
            </a:fld>
            <a:endParaRPr lang="en-IN"/>
          </a:p>
        </p:txBody>
      </p:sp>
    </p:spTree>
    <p:extLst>
      <p:ext uri="{BB962C8B-B14F-4D97-AF65-F5344CB8AC3E}">
        <p14:creationId xmlns:p14="http://schemas.microsoft.com/office/powerpoint/2010/main" val="12183182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16006" y="1490500"/>
            <a:ext cx="11484930" cy="4853261"/>
          </a:xfrm>
        </p:spPr>
        <p:txBody>
          <a:bodyPr>
            <a:normAutofit lnSpcReduction="10000"/>
          </a:bodyPr>
          <a:lstStyle/>
          <a:p>
            <a:pPr marL="46037" indent="0" algn="just">
              <a:buNone/>
            </a:pPr>
            <a:r>
              <a:rPr lang="en-US" sz="2400" dirty="0">
                <a:solidFill>
                  <a:srgbClr val="C00000"/>
                </a:solidFill>
                <a:latin typeface="+mj-lt"/>
              </a:rPr>
              <a:t>3</a:t>
            </a:r>
            <a:r>
              <a:rPr lang="en-US" sz="2400" i="0" dirty="0">
                <a:solidFill>
                  <a:srgbClr val="C00000"/>
                </a:solidFill>
                <a:effectLst/>
                <a:latin typeface="+mj-lt"/>
              </a:rPr>
              <a:t>. Patent Application Forms [Contd..]</a:t>
            </a:r>
          </a:p>
          <a:p>
            <a:pPr marL="46037" indent="0" algn="just">
              <a:buNone/>
            </a:pPr>
            <a:r>
              <a:rPr lang="en-US" sz="2400" i="1" dirty="0">
                <a:solidFill>
                  <a:srgbClr val="002060"/>
                </a:solidFill>
                <a:latin typeface="+mj-lt"/>
              </a:rPr>
              <a:t>The ‘Claims’ of the patent are a very crucial part of the specifications as they define the actual boundary of the invention. ‘Claims’ specify what is actually claimed by the invention and what is being sought to be protected. It clearly describes what the patent does and does not cover.</a:t>
            </a:r>
          </a:p>
          <a:p>
            <a:pPr marL="46037" indent="0" algn="just">
              <a:buNone/>
            </a:pPr>
            <a:r>
              <a:rPr lang="en-US" sz="2400" i="0" dirty="0">
                <a:solidFill>
                  <a:srgbClr val="002060"/>
                </a:solidFill>
                <a:effectLst/>
                <a:latin typeface="+mj-lt"/>
              </a:rPr>
              <a:t>Claims can be classified into two types </a:t>
            </a:r>
          </a:p>
          <a:p>
            <a:pPr marL="46037" indent="0" algn="just">
              <a:buNone/>
            </a:pPr>
            <a:r>
              <a:rPr lang="en-US" sz="2400" i="0" dirty="0">
                <a:solidFill>
                  <a:srgbClr val="002060"/>
                </a:solidFill>
                <a:effectLst/>
                <a:latin typeface="+mj-lt"/>
              </a:rPr>
              <a:t>a) Independent Claims (stand alone claim) and </a:t>
            </a:r>
          </a:p>
          <a:p>
            <a:pPr marL="46037" indent="0" algn="just">
              <a:buNone/>
            </a:pPr>
            <a:r>
              <a:rPr lang="en-US" sz="2400" i="0" dirty="0">
                <a:solidFill>
                  <a:srgbClr val="002060"/>
                </a:solidFill>
                <a:effectLst/>
                <a:latin typeface="+mj-lt"/>
              </a:rPr>
              <a:t>b) Dependent  Claims (dependent on independent claim).</a:t>
            </a:r>
          </a:p>
          <a:p>
            <a:pPr marL="46037" indent="0" algn="just">
              <a:buNone/>
            </a:pPr>
            <a:endParaRPr lang="en-US" sz="2400" i="0" dirty="0">
              <a:solidFill>
                <a:srgbClr val="002060"/>
              </a:solidFill>
              <a:effectLst/>
              <a:latin typeface="+mj-lt"/>
            </a:endParaRPr>
          </a:p>
          <a:p>
            <a:pPr marL="46037" indent="0" algn="just">
              <a:buNone/>
            </a:pPr>
            <a:r>
              <a:rPr lang="en-US" sz="1800" b="1" i="1" dirty="0">
                <a:solidFill>
                  <a:srgbClr val="C00000"/>
                </a:solidFill>
                <a:latin typeface="+mj-lt"/>
              </a:rPr>
              <a:t>Visit Link to refer formats of FORM 1 and FORM 2 for filing the patent application </a:t>
            </a:r>
          </a:p>
          <a:p>
            <a:pPr marL="46037" indent="0" algn="just">
              <a:buNone/>
            </a:pPr>
            <a:r>
              <a:rPr lang="en-US" sz="2400" i="0" dirty="0">
                <a:solidFill>
                  <a:srgbClr val="002060"/>
                </a:solidFill>
                <a:effectLst/>
                <a:latin typeface="+mj-lt"/>
                <a:hlinkClick r:id="rId3"/>
              </a:rPr>
              <a:t>https://ipindia.gov.in/writereaddata/Portal/IPORule/1_10_1_patents-amendments-rules-2005.pdf</a:t>
            </a:r>
            <a:endParaRPr lang="en-US" sz="2400" i="0" dirty="0">
              <a:solidFill>
                <a:srgbClr val="002060"/>
              </a:solidFill>
              <a:effectLst/>
              <a:latin typeface="+mj-lt"/>
            </a:endParaRPr>
          </a:p>
          <a:p>
            <a:pPr marL="46037" indent="0" algn="just">
              <a:buNone/>
            </a:pP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59</a:t>
            </a:fld>
            <a:endParaRPr lang="en-IN"/>
          </a:p>
        </p:txBody>
      </p:sp>
    </p:spTree>
    <p:extLst>
      <p:ext uri="{BB962C8B-B14F-4D97-AF65-F5344CB8AC3E}">
        <p14:creationId xmlns:p14="http://schemas.microsoft.com/office/powerpoint/2010/main" val="3389865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072054"/>
            <a:ext cx="9875520" cy="893905"/>
          </a:xfrm>
        </p:spPr>
        <p:txBody>
          <a:bodyPr>
            <a:normAutofit/>
          </a:bodyPr>
          <a:lstStyle/>
          <a:p>
            <a:r>
              <a:rPr lang="en-US" sz="3200" dirty="0">
                <a:solidFill>
                  <a:srgbClr val="C00000"/>
                </a:solidFill>
              </a:rPr>
              <a:t>Copyright Act, 1957:</a:t>
            </a:r>
          </a:p>
        </p:txBody>
      </p:sp>
      <p:sp>
        <p:nvSpPr>
          <p:cNvPr id="3" name="Content Placeholder 2"/>
          <p:cNvSpPr>
            <a:spLocks noGrp="1"/>
          </p:cNvSpPr>
          <p:nvPr>
            <p:ph idx="1"/>
          </p:nvPr>
        </p:nvSpPr>
        <p:spPr/>
        <p:txBody>
          <a:bodyPr/>
          <a:lstStyle/>
          <a:p>
            <a:pPr algn="just">
              <a:lnSpc>
                <a:spcPct val="150000"/>
              </a:lnSpc>
            </a:pPr>
            <a:r>
              <a:rPr lang="en-US" dirty="0">
                <a:solidFill>
                  <a:srgbClr val="002060"/>
                </a:solidFill>
              </a:rPr>
              <a:t>The Copyright Act, 1957 protects original literary, dramatic, musical and artistic works and cinematograph films and sound recordings from unauthorized uses. Unlike the case with patents, copyright protects the expressions and not the ideas. There is no copyright in an idea.</a:t>
            </a:r>
          </a:p>
          <a:p>
            <a:pPr algn="just">
              <a:lnSpc>
                <a:spcPct val="150000"/>
              </a:lnSpc>
            </a:pPr>
            <a:r>
              <a:rPr lang="en-US" dirty="0">
                <a:solidFill>
                  <a:srgbClr val="002060"/>
                </a:solidFill>
              </a:rPr>
              <a:t>The Copyright Act, 1957 provides copyright protection in India. It confers copyright protection in the following two forms: Economic rights of the author, and. Moral Rights of the author.</a:t>
            </a:r>
          </a:p>
        </p:txBody>
      </p:sp>
      <p:sp>
        <p:nvSpPr>
          <p:cNvPr id="4" name="Date Placeholder 3"/>
          <p:cNvSpPr>
            <a:spLocks noGrp="1"/>
          </p:cNvSpPr>
          <p:nvPr>
            <p:ph type="dt" sz="half" idx="10"/>
          </p:nvPr>
        </p:nvSpPr>
        <p:spPr/>
        <p:txBody>
          <a:bodyPr/>
          <a:lstStyle/>
          <a:p>
            <a:fld id="{54FB3EAE-BE45-4D6A-96BE-FE1B76BB79E7}" type="datetime1">
              <a:rPr lang="en-IN" smtClean="0"/>
              <a:t>11-09-2024</a:t>
            </a:fld>
            <a:endParaRPr lang="en-IN"/>
          </a:p>
        </p:txBody>
      </p:sp>
      <p:sp>
        <p:nvSpPr>
          <p:cNvPr id="5" name="Slide Number Placeholder 4"/>
          <p:cNvSpPr>
            <a:spLocks noGrp="1"/>
          </p:cNvSpPr>
          <p:nvPr>
            <p:ph type="sldNum" sz="quarter" idx="12"/>
          </p:nvPr>
        </p:nvSpPr>
        <p:spPr/>
        <p:txBody>
          <a:bodyPr/>
          <a:lstStyle/>
          <a:p>
            <a:fld id="{5A6ADBAC-012B-45CA-B0E1-1EC0514D76E2}" type="slidenum">
              <a:rPr lang="en-IN" smtClean="0"/>
              <a:t>6</a:t>
            </a:fld>
            <a:endParaRPr lang="en-IN"/>
          </a:p>
        </p:txBody>
      </p:sp>
    </p:spTree>
    <p:extLst>
      <p:ext uri="{BB962C8B-B14F-4D97-AF65-F5344CB8AC3E}">
        <p14:creationId xmlns:p14="http://schemas.microsoft.com/office/powerpoint/2010/main" val="287735445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484930" cy="4853261"/>
          </a:xfrm>
        </p:spPr>
        <p:txBody>
          <a:bodyPr>
            <a:normAutofit/>
          </a:bodyPr>
          <a:lstStyle/>
          <a:p>
            <a:pPr marL="46037" indent="0" algn="just">
              <a:buNone/>
            </a:pPr>
            <a:r>
              <a:rPr lang="en-US" sz="2400" i="0" dirty="0">
                <a:solidFill>
                  <a:srgbClr val="C00000"/>
                </a:solidFill>
                <a:effectLst/>
                <a:latin typeface="+mj-lt"/>
              </a:rPr>
              <a:t>4. Jurisdiction of Filing Patent Application </a:t>
            </a:r>
          </a:p>
          <a:p>
            <a:pPr marL="46037" indent="0" algn="just">
              <a:lnSpc>
                <a:spcPct val="150000"/>
              </a:lnSpc>
              <a:buNone/>
            </a:pPr>
            <a:r>
              <a:rPr lang="en-US" sz="2400" i="0" dirty="0">
                <a:solidFill>
                  <a:srgbClr val="002060"/>
                </a:solidFill>
                <a:effectLst/>
                <a:latin typeface="+mj-lt"/>
              </a:rPr>
              <a:t>India has four offices for filing patent applications (Table 2.1). The applications can be filed only in one of the offices based on the applicant‘s residence or domicile or place of business or origin of the invention. These are termed as jurisdictions to file patents. </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60</a:t>
            </a:fld>
            <a:endParaRPr lang="en-IN"/>
          </a:p>
        </p:txBody>
      </p:sp>
    </p:spTree>
    <p:extLst>
      <p:ext uri="{BB962C8B-B14F-4D97-AF65-F5344CB8AC3E}">
        <p14:creationId xmlns:p14="http://schemas.microsoft.com/office/powerpoint/2010/main" val="428322984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61</a:t>
            </a:fld>
            <a:endParaRPr lang="en-IN"/>
          </a:p>
        </p:txBody>
      </p:sp>
      <p:pic>
        <p:nvPicPr>
          <p:cNvPr id="9" name="Picture 8">
            <a:extLst>
              <a:ext uri="{FF2B5EF4-FFF2-40B4-BE49-F238E27FC236}">
                <a16:creationId xmlns:a16="http://schemas.microsoft.com/office/drawing/2014/main" id="{4346CBA2-6AA0-008B-7BB3-6E195753B1BE}"/>
              </a:ext>
            </a:extLst>
          </p:cNvPr>
          <p:cNvPicPr>
            <a:picLocks noChangeAspect="1"/>
          </p:cNvPicPr>
          <p:nvPr/>
        </p:nvPicPr>
        <p:blipFill>
          <a:blip r:embed="rId3"/>
          <a:stretch>
            <a:fillRect/>
          </a:stretch>
        </p:blipFill>
        <p:spPr>
          <a:xfrm>
            <a:off x="380999" y="1108175"/>
            <a:ext cx="5053643" cy="5333143"/>
          </a:xfrm>
          <a:prstGeom prst="rect">
            <a:avLst/>
          </a:prstGeom>
        </p:spPr>
      </p:pic>
      <p:pic>
        <p:nvPicPr>
          <p:cNvPr id="11" name="Picture 10">
            <a:extLst>
              <a:ext uri="{FF2B5EF4-FFF2-40B4-BE49-F238E27FC236}">
                <a16:creationId xmlns:a16="http://schemas.microsoft.com/office/drawing/2014/main" id="{866DAD5B-5BC6-F9FA-5D07-4994AB40030E}"/>
              </a:ext>
            </a:extLst>
          </p:cNvPr>
          <p:cNvPicPr>
            <a:picLocks noChangeAspect="1"/>
          </p:cNvPicPr>
          <p:nvPr/>
        </p:nvPicPr>
        <p:blipFill>
          <a:blip r:embed="rId4"/>
          <a:stretch>
            <a:fillRect/>
          </a:stretch>
        </p:blipFill>
        <p:spPr>
          <a:xfrm>
            <a:off x="5578415" y="1261792"/>
            <a:ext cx="6102419" cy="2930645"/>
          </a:xfrm>
          <a:prstGeom prst="rect">
            <a:avLst/>
          </a:prstGeom>
        </p:spPr>
      </p:pic>
    </p:spTree>
    <p:extLst>
      <p:ext uri="{BB962C8B-B14F-4D97-AF65-F5344CB8AC3E}">
        <p14:creationId xmlns:p14="http://schemas.microsoft.com/office/powerpoint/2010/main" val="373846355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484930" cy="4853261"/>
          </a:xfrm>
        </p:spPr>
        <p:txBody>
          <a:bodyPr>
            <a:normAutofit/>
          </a:bodyPr>
          <a:lstStyle/>
          <a:p>
            <a:pPr marL="46037" indent="0" algn="just">
              <a:buNone/>
            </a:pPr>
            <a:r>
              <a:rPr lang="en-US" sz="2400" dirty="0">
                <a:solidFill>
                  <a:srgbClr val="C00000"/>
                </a:solidFill>
                <a:latin typeface="+mj-lt"/>
              </a:rPr>
              <a:t>5</a:t>
            </a:r>
            <a:r>
              <a:rPr lang="en-US" sz="2400" i="0" dirty="0">
                <a:solidFill>
                  <a:srgbClr val="C00000"/>
                </a:solidFill>
                <a:effectLst/>
                <a:latin typeface="+mj-lt"/>
              </a:rPr>
              <a:t>. Publication – </a:t>
            </a:r>
          </a:p>
          <a:p>
            <a:pPr marL="388937" indent="-342900" algn="just">
              <a:buFont typeface="Wingdings" panose="05000000000000000000" pitchFamily="2" charset="2"/>
              <a:buChar char="Ø"/>
            </a:pPr>
            <a:r>
              <a:rPr lang="en-US" sz="2400" i="0" dirty="0">
                <a:solidFill>
                  <a:srgbClr val="002060"/>
                </a:solidFill>
                <a:effectLst/>
                <a:latin typeface="+mj-lt"/>
              </a:rPr>
              <a:t>Once the patent application has been filed at the Regional Patent Office, the patent application is kept secret for 18 months in the Patent Office. </a:t>
            </a:r>
          </a:p>
          <a:p>
            <a:pPr marL="388937" indent="-342900" algn="just">
              <a:buFont typeface="Wingdings" panose="05000000000000000000" pitchFamily="2" charset="2"/>
              <a:buChar char="Ø"/>
            </a:pPr>
            <a:r>
              <a:rPr lang="en-US" sz="2400" i="0" dirty="0">
                <a:solidFill>
                  <a:srgbClr val="002060"/>
                </a:solidFill>
                <a:effectLst/>
                <a:latin typeface="+mj-lt"/>
              </a:rPr>
              <a:t>After the expiry of 18 months (from the date of filing of the application or the priority claimed date, whichever is earlier), the application is published in the Official Journal of Patent Office</a:t>
            </a:r>
          </a:p>
          <a:p>
            <a:pPr marL="46037" indent="0" algn="just">
              <a:buNone/>
            </a:pPr>
            <a:r>
              <a:rPr lang="en-US" sz="2400" i="0" dirty="0">
                <a:solidFill>
                  <a:srgbClr val="002060"/>
                </a:solidFill>
                <a:effectLst/>
                <a:latin typeface="+mj-lt"/>
              </a:rPr>
              <a:t>  	 </a:t>
            </a:r>
            <a:r>
              <a:rPr lang="en-US" sz="2400" i="0" dirty="0">
                <a:solidFill>
                  <a:srgbClr val="002060"/>
                </a:solidFill>
                <a:effectLst/>
                <a:latin typeface="+mj-lt"/>
                <a:hlinkClick r:id="rId3"/>
              </a:rPr>
              <a:t>https://www.ipindia.gov.in/journal-patents.htm</a:t>
            </a:r>
            <a:endParaRPr lang="en-US" sz="2400" i="0" dirty="0">
              <a:solidFill>
                <a:srgbClr val="002060"/>
              </a:solidFill>
              <a:effectLst/>
              <a:latin typeface="+mj-lt"/>
            </a:endParaRPr>
          </a:p>
          <a:p>
            <a:pPr marL="388937" indent="-342900" algn="just">
              <a:buFont typeface="Wingdings" panose="05000000000000000000" pitchFamily="2" charset="2"/>
              <a:buChar char="Ø"/>
            </a:pPr>
            <a:r>
              <a:rPr lang="en-US" sz="2400" i="0" dirty="0">
                <a:solidFill>
                  <a:srgbClr val="002060"/>
                </a:solidFill>
                <a:effectLst/>
                <a:latin typeface="+mj-lt"/>
              </a:rPr>
              <a:t>The purpose of publishing the application is to inform the public about the invention. The publication of an application is a mandatory step.</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62</a:t>
            </a:fld>
            <a:endParaRPr lang="en-IN"/>
          </a:p>
        </p:txBody>
      </p:sp>
    </p:spTree>
    <p:extLst>
      <p:ext uri="{BB962C8B-B14F-4D97-AF65-F5344CB8AC3E}">
        <p14:creationId xmlns:p14="http://schemas.microsoft.com/office/powerpoint/2010/main" val="128570337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484930" cy="4853261"/>
          </a:xfrm>
        </p:spPr>
        <p:txBody>
          <a:bodyPr>
            <a:normAutofit/>
          </a:bodyPr>
          <a:lstStyle/>
          <a:p>
            <a:pPr marL="46037" indent="0" algn="just">
              <a:buNone/>
            </a:pPr>
            <a:r>
              <a:rPr lang="en-US" sz="2400" i="0" dirty="0">
                <a:solidFill>
                  <a:srgbClr val="C00000"/>
                </a:solidFill>
                <a:effectLst/>
                <a:latin typeface="+mj-lt"/>
              </a:rPr>
              <a:t>6. Pre-grant Opposition – </a:t>
            </a:r>
          </a:p>
          <a:p>
            <a:pPr marL="388937" indent="-342900" algn="just">
              <a:buFont typeface="Wingdings" panose="05000000000000000000" pitchFamily="2" charset="2"/>
              <a:buChar char="Ø"/>
            </a:pPr>
            <a:r>
              <a:rPr lang="en-US" sz="2400" i="0" dirty="0">
                <a:solidFill>
                  <a:srgbClr val="002060"/>
                </a:solidFill>
                <a:effectLst/>
                <a:latin typeface="+mj-lt"/>
              </a:rPr>
              <a:t>If anybody has an objection to the invention claimed in the patent application, he can challenge the application by approaching the Controller of Patents within 6 months from the date of publication. It is termed as Pre-grant Opposition. </a:t>
            </a:r>
          </a:p>
          <a:p>
            <a:pPr marL="388937" indent="-342900" algn="just">
              <a:buFont typeface="Wingdings" panose="05000000000000000000" pitchFamily="2" charset="2"/>
              <a:buChar char="Ø"/>
            </a:pPr>
            <a:r>
              <a:rPr lang="en-US" sz="2400" i="0" dirty="0">
                <a:solidFill>
                  <a:srgbClr val="002060"/>
                </a:solidFill>
                <a:effectLst/>
                <a:latin typeface="+mj-lt"/>
              </a:rPr>
              <a:t>Depending on the outcome of the case, the patent application may be rejected or recommended for the next step, i.e. patent examination.</a:t>
            </a:r>
          </a:p>
          <a:p>
            <a:pPr marL="388937" indent="-342900" algn="just">
              <a:buFont typeface="Wingdings" panose="05000000000000000000" pitchFamily="2" charset="2"/>
              <a:buChar char="Ø"/>
            </a:pPr>
            <a:r>
              <a:rPr lang="en-US" sz="2400" dirty="0">
                <a:solidFill>
                  <a:srgbClr val="002060"/>
                </a:solidFill>
                <a:latin typeface="+mj-lt"/>
              </a:rPr>
              <a:t>P</a:t>
            </a:r>
            <a:r>
              <a:rPr lang="en-US" sz="2400" i="0" dirty="0">
                <a:solidFill>
                  <a:srgbClr val="002060"/>
                </a:solidFill>
                <a:effectLst/>
                <a:latin typeface="+mj-lt"/>
              </a:rPr>
              <a:t>atent application is kept secret for 18 months, but under special circumstances this period can be reduced when the patentee/applicant plans to sell or license the patent or seek an investor).</a:t>
            </a:r>
          </a:p>
          <a:p>
            <a:pPr marL="388937" indent="-342900" algn="just">
              <a:buFont typeface="Wingdings" panose="05000000000000000000" pitchFamily="2" charset="2"/>
              <a:buChar char="Ø"/>
            </a:pPr>
            <a:r>
              <a:rPr lang="en-US" sz="2400" i="0" dirty="0">
                <a:solidFill>
                  <a:srgbClr val="002060"/>
                </a:solidFill>
                <a:effectLst/>
                <a:latin typeface="+mj-lt"/>
              </a:rPr>
              <a:t>For the above case, the applicant has to fill a </a:t>
            </a:r>
            <a:r>
              <a:rPr lang="en-US" sz="2400" i="0" u="sng" dirty="0">
                <a:solidFill>
                  <a:srgbClr val="002060"/>
                </a:solidFill>
                <a:effectLst/>
                <a:latin typeface="+mj-lt"/>
              </a:rPr>
              <a:t>Form-9</a:t>
            </a:r>
            <a:r>
              <a:rPr lang="en-US" sz="2400" i="0" dirty="0">
                <a:solidFill>
                  <a:srgbClr val="002060"/>
                </a:solidFill>
                <a:effectLst/>
                <a:latin typeface="+mj-lt"/>
              </a:rPr>
              <a:t> and submit it to the Controller General.</a:t>
            </a:r>
          </a:p>
          <a:p>
            <a:pPr marL="388937" indent="-342900" algn="just">
              <a:buFont typeface="Wingdings" panose="05000000000000000000" pitchFamily="2" charset="2"/>
              <a:buChar char="Ø"/>
            </a:pP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63</a:t>
            </a:fld>
            <a:endParaRPr lang="en-IN"/>
          </a:p>
        </p:txBody>
      </p:sp>
    </p:spTree>
    <p:extLst>
      <p:ext uri="{BB962C8B-B14F-4D97-AF65-F5344CB8AC3E}">
        <p14:creationId xmlns:p14="http://schemas.microsoft.com/office/powerpoint/2010/main" val="379106552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484930" cy="4853261"/>
          </a:xfrm>
        </p:spPr>
        <p:txBody>
          <a:bodyPr>
            <a:normAutofit/>
          </a:bodyPr>
          <a:lstStyle/>
          <a:p>
            <a:pPr marL="46037" indent="0" algn="just">
              <a:buNone/>
            </a:pPr>
            <a:r>
              <a:rPr lang="en-US" sz="2400" dirty="0">
                <a:solidFill>
                  <a:srgbClr val="C00000"/>
                </a:solidFill>
                <a:latin typeface="+mj-lt"/>
              </a:rPr>
              <a:t>7</a:t>
            </a:r>
            <a:r>
              <a:rPr lang="en-US" sz="2400" i="0" dirty="0">
                <a:solidFill>
                  <a:srgbClr val="C00000"/>
                </a:solidFill>
                <a:effectLst/>
                <a:latin typeface="+mj-lt"/>
              </a:rPr>
              <a:t>. Examination – </a:t>
            </a:r>
          </a:p>
          <a:p>
            <a:pPr marL="388937" indent="-342900" algn="just">
              <a:buFont typeface="Wingdings" panose="05000000000000000000" pitchFamily="2" charset="2"/>
              <a:buChar char="Ø"/>
            </a:pPr>
            <a:r>
              <a:rPr lang="en-US" sz="2400" i="0" dirty="0">
                <a:solidFill>
                  <a:srgbClr val="002060"/>
                </a:solidFill>
                <a:effectLst/>
                <a:latin typeface="+mj-lt"/>
              </a:rPr>
              <a:t>Patent examination is a critical step in the process of grant of a patent. All the important criteria (novel, inventive step, etc.) are scrutinized by the professionals depending on the content of the invention.  </a:t>
            </a:r>
          </a:p>
          <a:p>
            <a:pPr marL="388937" indent="-342900" algn="just">
              <a:buFont typeface="Wingdings" panose="05000000000000000000" pitchFamily="2" charset="2"/>
              <a:buChar char="Ø"/>
            </a:pPr>
            <a:r>
              <a:rPr lang="en-US" sz="2400" i="0" dirty="0">
                <a:solidFill>
                  <a:srgbClr val="002060"/>
                </a:solidFill>
                <a:effectLst/>
                <a:latin typeface="+mj-lt"/>
              </a:rPr>
              <a:t>Usually, the examiner raises certain queries/doubts which need to be addressed by the inventors. Once the examiner is satisfied with the answers received from the inventors, the application is recommended for the grant of a patent.</a:t>
            </a:r>
          </a:p>
          <a:p>
            <a:pPr marL="388937" indent="-342900" algn="just">
              <a:buFont typeface="Wingdings" panose="05000000000000000000" pitchFamily="2" charset="2"/>
              <a:buChar char="Ø"/>
            </a:pPr>
            <a:r>
              <a:rPr lang="en-US" sz="2400" dirty="0">
                <a:solidFill>
                  <a:srgbClr val="002060"/>
                </a:solidFill>
                <a:latin typeface="+mj-lt"/>
              </a:rPr>
              <a:t>If the Patent Application is not examined under such case the applicant or his representative has to make a request for examination of the patent by filing Form-18A and submitting the same within 48 months from the date of filing of the application</a:t>
            </a: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64</a:t>
            </a:fld>
            <a:endParaRPr lang="en-IN"/>
          </a:p>
        </p:txBody>
      </p:sp>
    </p:spTree>
    <p:extLst>
      <p:ext uri="{BB962C8B-B14F-4D97-AF65-F5344CB8AC3E}">
        <p14:creationId xmlns:p14="http://schemas.microsoft.com/office/powerpoint/2010/main" val="30392556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326631" cy="4853261"/>
          </a:xfrm>
        </p:spPr>
        <p:txBody>
          <a:bodyPr>
            <a:normAutofit/>
          </a:bodyPr>
          <a:lstStyle/>
          <a:p>
            <a:pPr marL="46037" indent="0" algn="just">
              <a:buNone/>
            </a:pPr>
            <a:r>
              <a:rPr lang="en-US" sz="2400" i="0" dirty="0">
                <a:solidFill>
                  <a:srgbClr val="C00000"/>
                </a:solidFill>
                <a:effectLst/>
                <a:latin typeface="+mj-lt"/>
              </a:rPr>
              <a:t>8. Grant of a Patent  – </a:t>
            </a:r>
          </a:p>
          <a:p>
            <a:pPr marL="388937" indent="-342900" algn="just">
              <a:buFont typeface="Wingdings" panose="05000000000000000000" pitchFamily="2" charset="2"/>
              <a:buChar char="Ø"/>
            </a:pPr>
            <a:r>
              <a:rPr lang="en-US" sz="2400" i="0" dirty="0">
                <a:solidFill>
                  <a:srgbClr val="002060"/>
                </a:solidFill>
                <a:effectLst/>
                <a:latin typeface="+mj-lt"/>
              </a:rPr>
              <a:t>After fulfilling all the requirements for the grant of a patent, including all objections/queries raised by the Patent Examiner and the public at large, the patent is granted to the applicant. </a:t>
            </a:r>
          </a:p>
          <a:p>
            <a:pPr marL="388937" indent="-342900" algn="just">
              <a:buFont typeface="Wingdings" panose="05000000000000000000" pitchFamily="2" charset="2"/>
              <a:buChar char="Ø"/>
            </a:pPr>
            <a:r>
              <a:rPr lang="en-US" sz="2400" i="0" dirty="0">
                <a:solidFill>
                  <a:srgbClr val="002060"/>
                </a:solidFill>
                <a:effectLst/>
                <a:latin typeface="+mj-lt"/>
              </a:rPr>
              <a:t>The granted patent is published in the Official Journal of the Patent Office. </a:t>
            </a:r>
          </a:p>
          <a:p>
            <a:pPr marL="388937" indent="-342900" algn="just">
              <a:buFont typeface="Wingdings" panose="05000000000000000000" pitchFamily="2" charset="2"/>
              <a:buChar char="Ø"/>
            </a:pPr>
            <a:r>
              <a:rPr lang="en-US" sz="2400" i="0" dirty="0">
                <a:solidFill>
                  <a:srgbClr val="002060"/>
                </a:solidFill>
                <a:effectLst/>
                <a:latin typeface="+mj-lt"/>
              </a:rPr>
              <a:t>This journal is published every Friday and contains information related to patent applications published under section (u/s) 11A, post-grant publication, restoration of patent, notifications, list of non-working patents and public notices issued by the Patent Office.</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65</a:t>
            </a:fld>
            <a:endParaRPr lang="en-IN"/>
          </a:p>
        </p:txBody>
      </p:sp>
    </p:spTree>
    <p:extLst>
      <p:ext uri="{BB962C8B-B14F-4D97-AF65-F5344CB8AC3E}">
        <p14:creationId xmlns:p14="http://schemas.microsoft.com/office/powerpoint/2010/main" val="284975118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134646"/>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66</a:t>
            </a:fld>
            <a:endParaRPr lang="en-IN"/>
          </a:p>
        </p:txBody>
      </p:sp>
      <p:pic>
        <p:nvPicPr>
          <p:cNvPr id="9" name="Picture 8">
            <a:extLst>
              <a:ext uri="{FF2B5EF4-FFF2-40B4-BE49-F238E27FC236}">
                <a16:creationId xmlns:a16="http://schemas.microsoft.com/office/drawing/2014/main" id="{F1BC3D2E-277A-B2D0-CB73-D267C3020480}"/>
              </a:ext>
            </a:extLst>
          </p:cNvPr>
          <p:cNvPicPr>
            <a:picLocks noChangeAspect="1"/>
          </p:cNvPicPr>
          <p:nvPr/>
        </p:nvPicPr>
        <p:blipFill>
          <a:blip r:embed="rId3"/>
          <a:stretch>
            <a:fillRect/>
          </a:stretch>
        </p:blipFill>
        <p:spPr>
          <a:xfrm>
            <a:off x="2751463" y="975707"/>
            <a:ext cx="6424621" cy="5617335"/>
          </a:xfrm>
          <a:prstGeom prst="rect">
            <a:avLst/>
          </a:prstGeom>
        </p:spPr>
      </p:pic>
    </p:spTree>
    <p:extLst>
      <p:ext uri="{BB962C8B-B14F-4D97-AF65-F5344CB8AC3E}">
        <p14:creationId xmlns:p14="http://schemas.microsoft.com/office/powerpoint/2010/main" val="327883349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326631" cy="4853261"/>
          </a:xfrm>
        </p:spPr>
        <p:txBody>
          <a:bodyPr>
            <a:normAutofit/>
          </a:bodyPr>
          <a:lstStyle/>
          <a:p>
            <a:pPr marL="46037" indent="0" algn="just">
              <a:buNone/>
            </a:pPr>
            <a:r>
              <a:rPr lang="en-US" sz="2400" dirty="0">
                <a:solidFill>
                  <a:srgbClr val="C00000"/>
                </a:solidFill>
                <a:latin typeface="+mj-lt"/>
              </a:rPr>
              <a:t>9</a:t>
            </a:r>
            <a:r>
              <a:rPr lang="en-US" sz="2400" i="0" dirty="0">
                <a:solidFill>
                  <a:srgbClr val="C00000"/>
                </a:solidFill>
                <a:effectLst/>
                <a:latin typeface="+mj-lt"/>
              </a:rPr>
              <a:t>. Validity of Patent Protection – </a:t>
            </a:r>
          </a:p>
          <a:p>
            <a:pPr marL="388937" indent="-342900" algn="just">
              <a:buFont typeface="Wingdings" panose="05000000000000000000" pitchFamily="2" charset="2"/>
              <a:buChar char="Ø"/>
            </a:pPr>
            <a:r>
              <a:rPr lang="en-US" sz="2400" i="0" dirty="0">
                <a:solidFill>
                  <a:srgbClr val="002060"/>
                </a:solidFill>
                <a:effectLst/>
                <a:latin typeface="+mj-lt"/>
              </a:rPr>
              <a:t>The patent protection is granted to an applicant for a limited period of 20 years starting from the date of filing of the application. </a:t>
            </a:r>
          </a:p>
          <a:p>
            <a:pPr marL="388937" indent="-342900" algn="just">
              <a:buFont typeface="Wingdings" panose="05000000000000000000" pitchFamily="2" charset="2"/>
              <a:buChar char="Ø"/>
            </a:pPr>
            <a:r>
              <a:rPr lang="en-US" sz="2400" i="0" dirty="0">
                <a:solidFill>
                  <a:srgbClr val="002060"/>
                </a:solidFill>
                <a:effectLst/>
                <a:latin typeface="+mj-lt"/>
              </a:rPr>
              <a:t>Once a patent is granted for an invention in India, the next vital step is to ensure that it is renewed annually by paying Patent Renewal Fee as per Section 53, Rule 80 of the Indian Patents Act, till the expiry of the patent grant period. </a:t>
            </a:r>
          </a:p>
          <a:p>
            <a:pPr marL="388937" indent="-342900" algn="just">
              <a:buFont typeface="Wingdings" panose="05000000000000000000" pitchFamily="2" charset="2"/>
              <a:buChar char="Ø"/>
            </a:pPr>
            <a:r>
              <a:rPr lang="en-US" sz="2400" i="0" dirty="0">
                <a:solidFill>
                  <a:srgbClr val="002060"/>
                </a:solidFill>
                <a:effectLst/>
                <a:latin typeface="+mj-lt"/>
              </a:rPr>
              <a:t>Non-payment of Patent Renewal Fee might result in the cancellation of the patent.</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67</a:t>
            </a:fld>
            <a:endParaRPr lang="en-IN"/>
          </a:p>
        </p:txBody>
      </p:sp>
    </p:spTree>
    <p:extLst>
      <p:ext uri="{BB962C8B-B14F-4D97-AF65-F5344CB8AC3E}">
        <p14:creationId xmlns:p14="http://schemas.microsoft.com/office/powerpoint/2010/main" val="36201902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326631" cy="4853261"/>
          </a:xfrm>
        </p:spPr>
        <p:txBody>
          <a:bodyPr>
            <a:normAutofit/>
          </a:bodyPr>
          <a:lstStyle/>
          <a:p>
            <a:pPr marL="46037" indent="0" algn="just">
              <a:buNone/>
            </a:pPr>
            <a:r>
              <a:rPr lang="en-US" sz="2400" i="0" dirty="0">
                <a:solidFill>
                  <a:srgbClr val="C00000"/>
                </a:solidFill>
                <a:effectLst/>
                <a:latin typeface="+mj-lt"/>
              </a:rPr>
              <a:t>10. Commercialization of a Patent – </a:t>
            </a:r>
          </a:p>
          <a:p>
            <a:pPr marL="388937" indent="-342900" algn="just">
              <a:buFont typeface="Wingdings" panose="05000000000000000000" pitchFamily="2" charset="2"/>
              <a:buChar char="Ø"/>
            </a:pPr>
            <a:r>
              <a:rPr lang="en-US" sz="2400" i="0" dirty="0">
                <a:solidFill>
                  <a:srgbClr val="002060"/>
                </a:solidFill>
                <a:effectLst/>
                <a:latin typeface="+mj-lt"/>
              </a:rPr>
              <a:t>The patent owner may grant permission to an individual/organization/industry to make, use, and sell his patented invention. </a:t>
            </a:r>
          </a:p>
          <a:p>
            <a:pPr marL="388937" indent="-342900" algn="just">
              <a:buFont typeface="Wingdings" panose="05000000000000000000" pitchFamily="2" charset="2"/>
              <a:buChar char="Ø"/>
            </a:pPr>
            <a:r>
              <a:rPr lang="en-US" sz="2400" dirty="0">
                <a:solidFill>
                  <a:srgbClr val="002060"/>
                </a:solidFill>
                <a:effectLst/>
                <a:latin typeface="+mj-lt"/>
              </a:rPr>
              <a:t>A patent owner may grant a license to a third party for the reasons mentioned below</a:t>
            </a:r>
            <a:r>
              <a:rPr lang="en-US" sz="2400" i="0" dirty="0">
                <a:solidFill>
                  <a:srgbClr val="002060"/>
                </a:solidFill>
                <a:effectLst/>
                <a:latin typeface="+mj-lt"/>
              </a:rPr>
              <a:t>:</a:t>
            </a:r>
          </a:p>
          <a:p>
            <a:pPr marL="388937" indent="-342900" algn="just">
              <a:buFont typeface="Wingdings" panose="05000000000000000000" pitchFamily="2" charset="2"/>
              <a:buChar char="ü"/>
            </a:pPr>
            <a:r>
              <a:rPr lang="en-US" sz="2400" i="1" dirty="0">
                <a:solidFill>
                  <a:srgbClr val="C00000"/>
                </a:solidFill>
                <a:effectLst/>
                <a:latin typeface="+mj-lt"/>
              </a:rPr>
              <a:t>The patent owner may not have the necessary manufacturing facilities. </a:t>
            </a:r>
          </a:p>
          <a:p>
            <a:pPr marL="388937" indent="-342900" algn="just">
              <a:buFont typeface="Wingdings" panose="05000000000000000000" pitchFamily="2" charset="2"/>
              <a:buChar char="ü"/>
            </a:pPr>
            <a:r>
              <a:rPr lang="en-US" sz="2400" i="1" dirty="0">
                <a:solidFill>
                  <a:srgbClr val="C00000"/>
                </a:solidFill>
                <a:effectLst/>
                <a:latin typeface="+mj-lt"/>
              </a:rPr>
              <a:t>The manufacturing facility is not able to meet the market demand.  </a:t>
            </a:r>
          </a:p>
          <a:p>
            <a:pPr marL="388937" indent="-342900" algn="just">
              <a:buFont typeface="Wingdings" panose="05000000000000000000" pitchFamily="2" charset="2"/>
              <a:buChar char="ü"/>
            </a:pPr>
            <a:r>
              <a:rPr lang="en-US" sz="2400" i="1" dirty="0">
                <a:solidFill>
                  <a:srgbClr val="C00000"/>
                </a:solidFill>
                <a:effectLst/>
                <a:latin typeface="+mj-lt"/>
              </a:rPr>
              <a:t>The patent owner wishes to concentrate on one geographic market; for other geographical markets, he may choose to license the patent rights.</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68</a:t>
            </a:fld>
            <a:endParaRPr lang="en-IN"/>
          </a:p>
        </p:txBody>
      </p:sp>
    </p:spTree>
    <p:extLst>
      <p:ext uri="{BB962C8B-B14F-4D97-AF65-F5344CB8AC3E}">
        <p14:creationId xmlns:p14="http://schemas.microsoft.com/office/powerpoint/2010/main" val="791887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326631" cy="4853261"/>
          </a:xfrm>
        </p:spPr>
        <p:txBody>
          <a:bodyPr>
            <a:normAutofit/>
          </a:bodyPr>
          <a:lstStyle/>
          <a:p>
            <a:pPr marL="46037" indent="0" algn="just">
              <a:buNone/>
            </a:pPr>
            <a:r>
              <a:rPr lang="en-US" sz="2400" i="0" dirty="0">
                <a:solidFill>
                  <a:srgbClr val="C00000"/>
                </a:solidFill>
                <a:effectLst/>
                <a:latin typeface="+mj-lt"/>
              </a:rPr>
              <a:t>10. Commercialization of a Patent – [Contd..]</a:t>
            </a:r>
          </a:p>
          <a:p>
            <a:pPr marL="388937" indent="-342900" algn="just">
              <a:buFont typeface="Wingdings" panose="05000000000000000000" pitchFamily="2" charset="2"/>
              <a:buChar char="Ø"/>
            </a:pPr>
            <a:r>
              <a:rPr lang="en-US" sz="2400" i="0" dirty="0">
                <a:solidFill>
                  <a:srgbClr val="002060"/>
                </a:solidFill>
                <a:effectLst/>
                <a:latin typeface="+mj-lt"/>
              </a:rPr>
              <a:t>Only the patentee has the right to </a:t>
            </a:r>
            <a:r>
              <a:rPr lang="en-US" sz="2400" i="0" dirty="0" err="1">
                <a:solidFill>
                  <a:srgbClr val="002060"/>
                </a:solidFill>
                <a:effectLst/>
                <a:latin typeface="+mj-lt"/>
              </a:rPr>
              <a:t>licence</a:t>
            </a:r>
            <a:r>
              <a:rPr lang="en-US" sz="2400" i="0" dirty="0">
                <a:solidFill>
                  <a:srgbClr val="002060"/>
                </a:solidFill>
                <a:effectLst/>
                <a:latin typeface="+mj-lt"/>
              </a:rPr>
              <a:t> or deal with the patent for any deliberations</a:t>
            </a:r>
          </a:p>
          <a:p>
            <a:pPr marL="388937" indent="-342900" algn="just">
              <a:buFont typeface="Wingdings" panose="05000000000000000000" pitchFamily="2" charset="2"/>
              <a:buChar char="Ø"/>
            </a:pPr>
            <a:r>
              <a:rPr lang="en-US" sz="2400" dirty="0">
                <a:solidFill>
                  <a:srgbClr val="002060"/>
                </a:solidFill>
                <a:latin typeface="+mj-lt"/>
              </a:rPr>
              <a:t>T</a:t>
            </a:r>
            <a:r>
              <a:rPr lang="en-US" sz="2400" i="0" dirty="0">
                <a:solidFill>
                  <a:srgbClr val="002060"/>
                </a:solidFill>
                <a:effectLst/>
                <a:latin typeface="+mj-lt"/>
              </a:rPr>
              <a:t>he patentee is required to furnish information (Form-27), on an annual basis relating to the commercialization/selling of the patent. It is called as “Working/Licensing of the Patent”.</a:t>
            </a:r>
          </a:p>
          <a:p>
            <a:pPr marL="388937" indent="-342900" algn="just">
              <a:buFont typeface="Wingdings" panose="05000000000000000000" pitchFamily="2" charset="2"/>
              <a:buChar char="Ø"/>
            </a:pPr>
            <a:r>
              <a:rPr lang="en-US" sz="2400" i="0" dirty="0">
                <a:solidFill>
                  <a:srgbClr val="002060"/>
                </a:solidFill>
                <a:effectLst/>
                <a:latin typeface="+mj-lt"/>
              </a:rPr>
              <a:t>The licensing of a patent can be Exclusive or Non-exclusive. </a:t>
            </a:r>
          </a:p>
          <a:p>
            <a:pPr marL="388937" indent="-342900" algn="just">
              <a:buFont typeface="Wingdings" panose="05000000000000000000" pitchFamily="2" charset="2"/>
              <a:buChar char="Ø"/>
            </a:pPr>
            <a:r>
              <a:rPr lang="en-US" sz="2400" i="0" dirty="0">
                <a:solidFill>
                  <a:srgbClr val="002060"/>
                </a:solidFill>
                <a:effectLst/>
                <a:latin typeface="+mj-lt"/>
              </a:rPr>
              <a:t>In an </a:t>
            </a:r>
            <a:r>
              <a:rPr lang="en-US" sz="2400" i="0" dirty="0">
                <a:solidFill>
                  <a:srgbClr val="C00000"/>
                </a:solidFill>
                <a:effectLst/>
                <a:latin typeface="+mj-lt"/>
              </a:rPr>
              <a:t>Exclusive </a:t>
            </a:r>
            <a:r>
              <a:rPr lang="en-US" sz="2400" i="0" dirty="0" err="1">
                <a:solidFill>
                  <a:srgbClr val="C00000"/>
                </a:solidFill>
                <a:effectLst/>
                <a:latin typeface="+mj-lt"/>
              </a:rPr>
              <a:t>Licence</a:t>
            </a:r>
            <a:r>
              <a:rPr lang="en-US" sz="2400" i="0" dirty="0">
                <a:solidFill>
                  <a:srgbClr val="002060"/>
                </a:solidFill>
                <a:effectLst/>
                <a:latin typeface="+mj-lt"/>
              </a:rPr>
              <a:t>, the patent is sold to only one individual/organization for a fixed time period. During this time period, no other person or entity can exploit (Deed) the relevant IP except the named licensee. </a:t>
            </a:r>
          </a:p>
          <a:p>
            <a:pPr marL="388937" indent="-342900" algn="just">
              <a:buFont typeface="Wingdings" panose="05000000000000000000" pitchFamily="2" charset="2"/>
              <a:buChar char="Ø"/>
            </a:pPr>
            <a:r>
              <a:rPr lang="en-US" sz="2400" i="0" dirty="0">
                <a:solidFill>
                  <a:srgbClr val="002060"/>
                </a:solidFill>
                <a:effectLst/>
                <a:latin typeface="+mj-lt"/>
              </a:rPr>
              <a:t>In </a:t>
            </a:r>
            <a:r>
              <a:rPr lang="en-US" sz="2400" i="0" dirty="0">
                <a:solidFill>
                  <a:srgbClr val="C00000"/>
                </a:solidFill>
                <a:effectLst/>
                <a:latin typeface="+mj-lt"/>
              </a:rPr>
              <a:t>Non-Exclusive </a:t>
            </a:r>
            <a:r>
              <a:rPr lang="en-US" sz="2400" i="0" dirty="0" err="1">
                <a:solidFill>
                  <a:srgbClr val="C00000"/>
                </a:solidFill>
                <a:effectLst/>
                <a:latin typeface="+mj-lt"/>
              </a:rPr>
              <a:t>Licence</a:t>
            </a:r>
            <a:r>
              <a:rPr lang="en-US" sz="2400" i="0" dirty="0">
                <a:solidFill>
                  <a:srgbClr val="002060"/>
                </a:solidFill>
                <a:effectLst/>
                <a:latin typeface="+mj-lt"/>
              </a:rPr>
              <a:t>, a patentee can sell his patent rights to as many individuals/parties as he likes.</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69</a:t>
            </a:fld>
            <a:endParaRPr lang="en-IN"/>
          </a:p>
        </p:txBody>
      </p:sp>
    </p:spTree>
    <p:extLst>
      <p:ext uri="{BB962C8B-B14F-4D97-AF65-F5344CB8AC3E}">
        <p14:creationId xmlns:p14="http://schemas.microsoft.com/office/powerpoint/2010/main" val="2333200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06B85-BFE2-A23F-5B74-7D908BAF88F8}"/>
              </a:ext>
            </a:extLst>
          </p:cNvPr>
          <p:cNvSpPr>
            <a:spLocks noGrp="1"/>
          </p:cNvSpPr>
          <p:nvPr>
            <p:ph type="title"/>
          </p:nvPr>
        </p:nvSpPr>
        <p:spPr>
          <a:xfrm>
            <a:off x="1143000" y="609600"/>
            <a:ext cx="9875520" cy="933247"/>
          </a:xfrm>
        </p:spPr>
        <p:txBody>
          <a:bodyPr>
            <a:normAutofit/>
          </a:bodyPr>
          <a:lstStyle/>
          <a:p>
            <a:pPr algn="ctr"/>
            <a:r>
              <a:rPr lang="en-IN" sz="3200" dirty="0">
                <a:solidFill>
                  <a:srgbClr val="C00000"/>
                </a:solidFill>
              </a:rPr>
              <a:t>3.2. IP Governance </a:t>
            </a:r>
          </a:p>
        </p:txBody>
      </p:sp>
      <p:sp>
        <p:nvSpPr>
          <p:cNvPr id="4" name="Date Placeholder 3">
            <a:extLst>
              <a:ext uri="{FF2B5EF4-FFF2-40B4-BE49-F238E27FC236}">
                <a16:creationId xmlns:a16="http://schemas.microsoft.com/office/drawing/2014/main" id="{6CB4CD2A-4F22-B1CC-A6DC-4473E409C181}"/>
              </a:ext>
            </a:extLst>
          </p:cNvPr>
          <p:cNvSpPr>
            <a:spLocks noGrp="1"/>
          </p:cNvSpPr>
          <p:nvPr>
            <p:ph type="dt" sz="half" idx="10"/>
          </p:nvPr>
        </p:nvSpPr>
        <p:spPr/>
        <p:txBody>
          <a:bodyPr/>
          <a:lstStyle/>
          <a:p>
            <a:fld id="{32CDC07F-6EA7-4C69-88F8-4797EC9F8C9F}" type="datetime1">
              <a:rPr lang="en-IN" smtClean="0"/>
              <a:t>11-09-2024</a:t>
            </a:fld>
            <a:endParaRPr lang="en-IN"/>
          </a:p>
        </p:txBody>
      </p:sp>
      <p:sp>
        <p:nvSpPr>
          <p:cNvPr id="6" name="Slide Number Placeholder 5">
            <a:extLst>
              <a:ext uri="{FF2B5EF4-FFF2-40B4-BE49-F238E27FC236}">
                <a16:creationId xmlns:a16="http://schemas.microsoft.com/office/drawing/2014/main" id="{5E2493CF-A2EB-1272-ED8A-B4CEF9BD1BD3}"/>
              </a:ext>
            </a:extLst>
          </p:cNvPr>
          <p:cNvSpPr>
            <a:spLocks noGrp="1"/>
          </p:cNvSpPr>
          <p:nvPr>
            <p:ph type="sldNum" sz="quarter" idx="12"/>
          </p:nvPr>
        </p:nvSpPr>
        <p:spPr/>
        <p:txBody>
          <a:bodyPr/>
          <a:lstStyle/>
          <a:p>
            <a:fld id="{5A6ADBAC-012B-45CA-B0E1-1EC0514D76E2}" type="slidenum">
              <a:rPr lang="en-IN" smtClean="0"/>
              <a:t>7</a:t>
            </a:fld>
            <a:endParaRPr lang="en-IN"/>
          </a:p>
        </p:txBody>
      </p:sp>
      <p:sp>
        <p:nvSpPr>
          <p:cNvPr id="8" name="TextBox 7">
            <a:extLst>
              <a:ext uri="{FF2B5EF4-FFF2-40B4-BE49-F238E27FC236}">
                <a16:creationId xmlns:a16="http://schemas.microsoft.com/office/drawing/2014/main" id="{BBE7AC82-B30F-C21F-A4CC-75E924AD5EA1}"/>
              </a:ext>
            </a:extLst>
          </p:cNvPr>
          <p:cNvSpPr txBox="1"/>
          <p:nvPr/>
        </p:nvSpPr>
        <p:spPr>
          <a:xfrm>
            <a:off x="569867" y="1380377"/>
            <a:ext cx="11021786" cy="5109860"/>
          </a:xfrm>
          <a:prstGeom prst="rect">
            <a:avLst/>
          </a:prstGeom>
          <a:noFill/>
        </p:spPr>
        <p:txBody>
          <a:bodyPr wrap="square">
            <a:spAutoFit/>
          </a:bodyPr>
          <a:lstStyle/>
          <a:p>
            <a:pPr algn="just">
              <a:lnSpc>
                <a:spcPct val="150000"/>
              </a:lnSpc>
            </a:pPr>
            <a:r>
              <a:rPr lang="en-GB" sz="2200" b="1" i="0" dirty="0">
                <a:solidFill>
                  <a:srgbClr val="002060"/>
                </a:solidFill>
                <a:effectLst/>
                <a:latin typeface="+mj-lt"/>
              </a:rPr>
              <a:t>IP Governance in India</a:t>
            </a:r>
            <a:endParaRPr lang="en-GB" sz="2200" b="0" i="0" dirty="0">
              <a:solidFill>
                <a:srgbClr val="002060"/>
              </a:solidFill>
              <a:effectLst/>
              <a:latin typeface="+mj-lt"/>
            </a:endParaRPr>
          </a:p>
          <a:p>
            <a:pPr algn="just">
              <a:lnSpc>
                <a:spcPct val="150000"/>
              </a:lnSpc>
              <a:buFont typeface="Arial" panose="020B0604020202020204" pitchFamily="34" charset="0"/>
              <a:buChar char="•"/>
            </a:pPr>
            <a:r>
              <a:rPr lang="en-GB" sz="2200" b="1" i="0" dirty="0">
                <a:solidFill>
                  <a:srgbClr val="002060"/>
                </a:solidFill>
                <a:effectLst/>
                <a:latin typeface="+mj-lt"/>
              </a:rPr>
              <a:t>Integral Component of Society:</a:t>
            </a:r>
            <a:endParaRPr lang="en-GB" sz="2200" b="0" i="0" dirty="0">
              <a:solidFill>
                <a:srgbClr val="002060"/>
              </a:solidFill>
              <a:effectLst/>
              <a:latin typeface="+mj-lt"/>
            </a:endParaRPr>
          </a:p>
          <a:p>
            <a:pPr marL="742950" lvl="1" indent="-285750" algn="just">
              <a:lnSpc>
                <a:spcPct val="150000"/>
              </a:lnSpc>
              <a:buFont typeface="Arial" panose="020B0604020202020204" pitchFamily="34" charset="0"/>
              <a:buChar char="•"/>
            </a:pPr>
            <a:r>
              <a:rPr lang="en-GB" sz="2200" b="0" i="0" dirty="0">
                <a:solidFill>
                  <a:srgbClr val="002060"/>
                </a:solidFill>
                <a:effectLst/>
                <a:latin typeface="+mj-lt"/>
              </a:rPr>
              <a:t>IP is integral component of human society, requiring dedicated agencies for guidelines, implementation, and enforcement.</a:t>
            </a:r>
          </a:p>
          <a:p>
            <a:pPr algn="just">
              <a:lnSpc>
                <a:spcPct val="150000"/>
              </a:lnSpc>
              <a:buFont typeface="Arial" panose="020B0604020202020204" pitchFamily="34" charset="0"/>
              <a:buChar char="•"/>
            </a:pPr>
            <a:r>
              <a:rPr lang="en-GB" sz="2200" b="1" i="0" dirty="0">
                <a:solidFill>
                  <a:srgbClr val="002060"/>
                </a:solidFill>
                <a:effectLst/>
                <a:latin typeface="+mj-lt"/>
              </a:rPr>
              <a:t>Indian Agencies for IP:</a:t>
            </a:r>
            <a:endParaRPr lang="en-GB" sz="2200" b="0" i="0" dirty="0">
              <a:solidFill>
                <a:srgbClr val="002060"/>
              </a:solidFill>
              <a:effectLst/>
              <a:latin typeface="+mj-lt"/>
            </a:endParaRPr>
          </a:p>
          <a:p>
            <a:pPr marL="742950" lvl="1" indent="-285750" algn="just">
              <a:lnSpc>
                <a:spcPct val="150000"/>
              </a:lnSpc>
              <a:buFont typeface="Arial" panose="020B0604020202020204" pitchFamily="34" charset="0"/>
              <a:buChar char="•"/>
            </a:pPr>
            <a:r>
              <a:rPr lang="en-US" sz="2200" b="0" i="0" dirty="0">
                <a:solidFill>
                  <a:srgbClr val="002060"/>
                </a:solidFill>
                <a:effectLst/>
                <a:latin typeface="+mj-lt"/>
              </a:rPr>
              <a:t>Department for Promotion of Industry &amp; Internal Trade (</a:t>
            </a:r>
            <a:r>
              <a:rPr lang="en-GB" sz="2200" b="0" i="0">
                <a:solidFill>
                  <a:srgbClr val="002060"/>
                </a:solidFill>
                <a:effectLst/>
                <a:latin typeface="+mj-lt"/>
              </a:rPr>
              <a:t>DPIIT) </a:t>
            </a:r>
            <a:r>
              <a:rPr lang="en-GB" sz="2200" b="0" i="0" dirty="0">
                <a:solidFill>
                  <a:srgbClr val="002060"/>
                </a:solidFill>
                <a:effectLst/>
                <a:latin typeface="+mj-lt"/>
              </a:rPr>
              <a:t>governs all IP categories (excluding Plant Variety and Farmers' Rights Act) under the Ministry of Commerce and Industry, </a:t>
            </a:r>
            <a:r>
              <a:rPr lang="en-GB" sz="2200" b="0" i="0" dirty="0" err="1">
                <a:solidFill>
                  <a:srgbClr val="002060"/>
                </a:solidFill>
                <a:effectLst/>
                <a:latin typeface="+mj-lt"/>
              </a:rPr>
              <a:t>GoI</a:t>
            </a:r>
            <a:r>
              <a:rPr lang="en-GB" sz="2200" b="0" i="0" dirty="0">
                <a:solidFill>
                  <a:srgbClr val="002060"/>
                </a:solidFill>
                <a:effectLst/>
                <a:latin typeface="+mj-lt"/>
              </a:rPr>
              <a:t>.</a:t>
            </a:r>
          </a:p>
          <a:p>
            <a:pPr marL="742950" lvl="1" indent="-285750" algn="just">
              <a:lnSpc>
                <a:spcPct val="150000"/>
              </a:lnSpc>
              <a:buFont typeface="Arial" panose="020B0604020202020204" pitchFamily="34" charset="0"/>
              <a:buChar char="•"/>
            </a:pPr>
            <a:r>
              <a:rPr lang="en-GB" sz="2200" b="0" i="0" dirty="0">
                <a:solidFill>
                  <a:srgbClr val="002060"/>
                </a:solidFill>
                <a:effectLst/>
                <a:latin typeface="+mj-lt"/>
              </a:rPr>
              <a:t>Other organizations promoting the patent ecosystem in India include TIFAC, NRDC, and CIPAM.</a:t>
            </a:r>
          </a:p>
        </p:txBody>
      </p:sp>
    </p:spTree>
    <p:extLst>
      <p:ext uri="{BB962C8B-B14F-4D97-AF65-F5344CB8AC3E}">
        <p14:creationId xmlns:p14="http://schemas.microsoft.com/office/powerpoint/2010/main" val="337040604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326631" cy="4853261"/>
          </a:xfrm>
        </p:spPr>
        <p:txBody>
          <a:bodyPr>
            <a:normAutofit/>
          </a:bodyPr>
          <a:lstStyle/>
          <a:p>
            <a:pPr marL="46037" indent="0" algn="just">
              <a:buNone/>
            </a:pPr>
            <a:r>
              <a:rPr lang="en-US" sz="2400" i="0" dirty="0">
                <a:solidFill>
                  <a:srgbClr val="C00000"/>
                </a:solidFill>
                <a:effectLst/>
                <a:latin typeface="+mj-lt"/>
              </a:rPr>
              <a:t>11. Need for a Patent Attorney/Agent</a:t>
            </a:r>
          </a:p>
          <a:p>
            <a:pPr marL="388937" indent="-342900" algn="just">
              <a:buFont typeface="Wingdings" panose="05000000000000000000" pitchFamily="2" charset="2"/>
              <a:buChar char="Ø"/>
            </a:pPr>
            <a:r>
              <a:rPr lang="en-US" sz="2400" i="0" dirty="0">
                <a:solidFill>
                  <a:srgbClr val="002060"/>
                </a:solidFill>
                <a:effectLst/>
                <a:latin typeface="+mj-lt"/>
              </a:rPr>
              <a:t> Applicants can prepare their patent applications and file them without assistance from a patent attorney. </a:t>
            </a:r>
          </a:p>
          <a:p>
            <a:pPr marL="388937" indent="-342900" algn="just">
              <a:buFont typeface="Wingdings" panose="05000000000000000000" pitchFamily="2" charset="2"/>
              <a:buChar char="Ø"/>
            </a:pPr>
            <a:r>
              <a:rPr lang="en-US" sz="2400" i="0" dirty="0">
                <a:solidFill>
                  <a:srgbClr val="002060"/>
                </a:solidFill>
                <a:effectLst/>
                <a:latin typeface="+mj-lt"/>
              </a:rPr>
              <a:t>However, given the complexity of patent documents, it is advisable to seek legal assistance from a patent attorney/agent when drafting a patent application. </a:t>
            </a:r>
          </a:p>
          <a:p>
            <a:pPr marL="388937" indent="-342900" algn="just">
              <a:buFont typeface="Wingdings" panose="05000000000000000000" pitchFamily="2" charset="2"/>
              <a:buChar char="Ø"/>
            </a:pPr>
            <a:r>
              <a:rPr lang="en-US" sz="2400" i="0" dirty="0">
                <a:solidFill>
                  <a:srgbClr val="002060"/>
                </a:solidFill>
                <a:effectLst/>
                <a:latin typeface="+mj-lt"/>
              </a:rPr>
              <a:t>Furthermore, the legislation of many countries requires that an applicant, whose ordinary residence or principal place of business is outside the country, be represented by an attorney or agent qualified in the country (which usually means an agent or attorney who resides and practices in that country).</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70</a:t>
            </a:fld>
            <a:endParaRPr lang="en-IN"/>
          </a:p>
        </p:txBody>
      </p:sp>
    </p:spTree>
    <p:extLst>
      <p:ext uri="{BB962C8B-B14F-4D97-AF65-F5344CB8AC3E}">
        <p14:creationId xmlns:p14="http://schemas.microsoft.com/office/powerpoint/2010/main" val="242869940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125375"/>
            <a:ext cx="11326631" cy="5467668"/>
          </a:xfrm>
        </p:spPr>
        <p:txBody>
          <a:bodyPr>
            <a:normAutofit fontScale="92500" lnSpcReduction="10000"/>
          </a:bodyPr>
          <a:lstStyle/>
          <a:p>
            <a:pPr marL="46037" indent="0" algn="just">
              <a:buNone/>
            </a:pPr>
            <a:r>
              <a:rPr lang="en-US" sz="2400" i="0" dirty="0">
                <a:solidFill>
                  <a:srgbClr val="C00000"/>
                </a:solidFill>
                <a:effectLst/>
                <a:latin typeface="+mj-lt"/>
              </a:rPr>
              <a:t>1</a:t>
            </a:r>
            <a:r>
              <a:rPr lang="en-US" sz="2400" dirty="0">
                <a:solidFill>
                  <a:srgbClr val="C00000"/>
                </a:solidFill>
                <a:latin typeface="+mj-lt"/>
              </a:rPr>
              <a:t>2</a:t>
            </a:r>
            <a:r>
              <a:rPr lang="en-US" sz="2400" i="0" dirty="0">
                <a:solidFill>
                  <a:srgbClr val="C00000"/>
                </a:solidFill>
                <a:effectLst/>
                <a:latin typeface="+mj-lt"/>
              </a:rPr>
              <a:t>. Can a Worldwide Patent be Obtained</a:t>
            </a:r>
          </a:p>
          <a:p>
            <a:pPr marL="388937" indent="-342900" algn="just">
              <a:buFont typeface="Wingdings" panose="05000000000000000000" pitchFamily="2" charset="2"/>
              <a:buChar char="Ø"/>
            </a:pPr>
            <a:r>
              <a:rPr lang="en-US" sz="2400" i="0" dirty="0">
                <a:solidFill>
                  <a:srgbClr val="002060"/>
                </a:solidFill>
                <a:effectLst/>
                <a:latin typeface="+mj-lt"/>
              </a:rPr>
              <a:t> There is no such term as “</a:t>
            </a:r>
            <a:r>
              <a:rPr lang="en-US" sz="2400" i="0" dirty="0">
                <a:solidFill>
                  <a:srgbClr val="C00000"/>
                </a:solidFill>
                <a:effectLst/>
                <a:latin typeface="+mj-lt"/>
              </a:rPr>
              <a:t>Universal Patent” or “World Patent” or “International Patent” </a:t>
            </a:r>
            <a:r>
              <a:rPr lang="en-US" sz="2400" i="0" dirty="0">
                <a:solidFill>
                  <a:srgbClr val="002060"/>
                </a:solidFill>
                <a:effectLst/>
                <a:latin typeface="+mj-lt"/>
              </a:rPr>
              <a:t>as the patent rights are territorial. An application for a patent must be filed with a Patent Office of the country in which one wishes to seek patent protection.</a:t>
            </a:r>
          </a:p>
          <a:p>
            <a:pPr marL="388937" indent="-342900" algn="just">
              <a:buFont typeface="Wingdings" panose="05000000000000000000" pitchFamily="2" charset="2"/>
              <a:buChar char="Ø"/>
            </a:pPr>
            <a:r>
              <a:rPr lang="en-US" sz="2400" i="0" dirty="0">
                <a:solidFill>
                  <a:srgbClr val="002060"/>
                </a:solidFill>
                <a:effectLst/>
                <a:latin typeface="+mj-lt"/>
              </a:rPr>
              <a:t>But, this option becomes laborious, cumbersome, </a:t>
            </a:r>
            <a:r>
              <a:rPr lang="en-US" sz="2400" i="0" dirty="0">
                <a:solidFill>
                  <a:srgbClr val="C00000"/>
                </a:solidFill>
                <a:effectLst/>
                <a:latin typeface="+mj-lt"/>
              </a:rPr>
              <a:t>time-consuming and expensive </a:t>
            </a:r>
            <a:r>
              <a:rPr lang="en-US" sz="2400" i="0" dirty="0">
                <a:solidFill>
                  <a:srgbClr val="002060"/>
                </a:solidFill>
                <a:effectLst/>
                <a:latin typeface="+mj-lt"/>
              </a:rPr>
              <a:t>if one wishes to file a patent application in many countries. </a:t>
            </a:r>
          </a:p>
          <a:p>
            <a:pPr marL="388937" indent="-342900" algn="just">
              <a:buFont typeface="Wingdings" panose="05000000000000000000" pitchFamily="2" charset="2"/>
              <a:buChar char="Ø"/>
            </a:pPr>
            <a:r>
              <a:rPr lang="en-US" sz="2400" i="0" dirty="0">
                <a:solidFill>
                  <a:srgbClr val="002060"/>
                </a:solidFill>
                <a:effectLst/>
                <a:latin typeface="+mj-lt"/>
              </a:rPr>
              <a:t>To ease out this issue, many </a:t>
            </a:r>
            <a:r>
              <a:rPr lang="en-US" sz="2400" i="0" dirty="0">
                <a:solidFill>
                  <a:srgbClr val="C00000"/>
                </a:solidFill>
                <a:effectLst/>
                <a:latin typeface="+mj-lt"/>
              </a:rPr>
              <a:t>Regional Offices</a:t>
            </a:r>
            <a:r>
              <a:rPr lang="en-US" sz="2400" i="0" dirty="0">
                <a:solidFill>
                  <a:srgbClr val="002060"/>
                </a:solidFill>
                <a:effectLst/>
                <a:latin typeface="+mj-lt"/>
              </a:rPr>
              <a:t> have been established which receive patent applications on behalf of a group of nations e.g. </a:t>
            </a:r>
            <a:r>
              <a:rPr lang="en-US" sz="2400" i="0" dirty="0">
                <a:solidFill>
                  <a:srgbClr val="C00000"/>
                </a:solidFill>
                <a:effectLst/>
                <a:latin typeface="+mj-lt"/>
              </a:rPr>
              <a:t>European Patent Office and African Regional Intellectual Property Organization</a:t>
            </a:r>
            <a:r>
              <a:rPr lang="en-US" sz="2400" i="0" dirty="0">
                <a:solidFill>
                  <a:srgbClr val="002060"/>
                </a:solidFill>
                <a:effectLst/>
                <a:latin typeface="+mj-lt"/>
              </a:rPr>
              <a:t>. </a:t>
            </a:r>
          </a:p>
          <a:p>
            <a:pPr marL="388937" indent="-342900" algn="just">
              <a:buFont typeface="Wingdings" panose="05000000000000000000" pitchFamily="2" charset="2"/>
              <a:buChar char="Ø"/>
            </a:pPr>
            <a:r>
              <a:rPr lang="en-US" sz="2400" i="0" dirty="0">
                <a:solidFill>
                  <a:srgbClr val="002060"/>
                </a:solidFill>
                <a:effectLst/>
                <a:latin typeface="+mj-lt"/>
              </a:rPr>
              <a:t>A single application is sufficient to cover many nations that are members of a particular regional office/organization. </a:t>
            </a:r>
          </a:p>
          <a:p>
            <a:pPr marL="388937" indent="-342900" algn="just">
              <a:buFont typeface="Wingdings" panose="05000000000000000000" pitchFamily="2" charset="2"/>
              <a:buChar char="Ø"/>
            </a:pPr>
            <a:r>
              <a:rPr lang="en-US" sz="2400" i="0" dirty="0">
                <a:solidFill>
                  <a:srgbClr val="002060"/>
                </a:solidFill>
                <a:effectLst/>
                <a:latin typeface="+mj-lt"/>
              </a:rPr>
              <a:t>However, if one wishes to seek patent protection in several countries worldwide, it is preferred to file an international patent under </a:t>
            </a:r>
            <a:r>
              <a:rPr lang="en-US" sz="2400" i="0" dirty="0">
                <a:solidFill>
                  <a:srgbClr val="C00000"/>
                </a:solidFill>
                <a:effectLst/>
                <a:latin typeface="+mj-lt"/>
              </a:rPr>
              <a:t>the Patent Cooperation Treaty (PCT). </a:t>
            </a:r>
          </a:p>
          <a:p>
            <a:pPr marL="388937" indent="-342900" algn="just">
              <a:buFont typeface="Wingdings" panose="05000000000000000000" pitchFamily="2" charset="2"/>
              <a:buChar char="Ø"/>
            </a:pPr>
            <a:r>
              <a:rPr lang="en-US" sz="2400" i="0" dirty="0">
                <a:solidFill>
                  <a:srgbClr val="002060"/>
                </a:solidFill>
                <a:effectLst/>
                <a:latin typeface="+mj-lt"/>
              </a:rPr>
              <a:t>The only condition is that the applicant‘s country should be a member of PCT.  </a:t>
            </a:r>
          </a:p>
          <a:p>
            <a:pPr marL="388937" indent="-342900" algn="just">
              <a:buFont typeface="Wingdings" panose="05000000000000000000" pitchFamily="2" charset="2"/>
              <a:buChar char="Ø"/>
            </a:pPr>
            <a:r>
              <a:rPr lang="en-US" sz="2400" i="0" dirty="0">
                <a:solidFill>
                  <a:srgbClr val="C00000"/>
                </a:solidFill>
                <a:effectLst/>
                <a:latin typeface="+mj-lt"/>
              </a:rPr>
              <a:t>India</a:t>
            </a:r>
            <a:r>
              <a:rPr lang="en-US" sz="2400" i="0" dirty="0">
                <a:solidFill>
                  <a:srgbClr val="002060"/>
                </a:solidFill>
                <a:effectLst/>
                <a:latin typeface="+mj-lt"/>
              </a:rPr>
              <a:t>, along with over </a:t>
            </a:r>
            <a:r>
              <a:rPr lang="en-US" sz="2400" i="0" dirty="0">
                <a:solidFill>
                  <a:srgbClr val="C00000"/>
                </a:solidFill>
                <a:effectLst/>
                <a:latin typeface="+mj-lt"/>
              </a:rPr>
              <a:t>190 nations, is a member of PCT</a:t>
            </a:r>
            <a:r>
              <a:rPr lang="en-US" sz="2400" i="0" dirty="0">
                <a:solidFill>
                  <a:srgbClr val="002060"/>
                </a:solidFill>
                <a:effectLst/>
                <a:latin typeface="+mj-lt"/>
              </a:rPr>
              <a:t>. </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71</a:t>
            </a:fld>
            <a:endParaRPr lang="en-IN"/>
          </a:p>
        </p:txBody>
      </p:sp>
    </p:spTree>
    <p:extLst>
      <p:ext uri="{BB962C8B-B14F-4D97-AF65-F5344CB8AC3E}">
        <p14:creationId xmlns:p14="http://schemas.microsoft.com/office/powerpoint/2010/main" val="391063906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432684" y="1409169"/>
            <a:ext cx="11326631" cy="5218386"/>
          </a:xfrm>
        </p:spPr>
        <p:txBody>
          <a:bodyPr>
            <a:normAutofit fontScale="85000" lnSpcReduction="20000"/>
          </a:bodyPr>
          <a:lstStyle/>
          <a:p>
            <a:pPr marL="46037" indent="0" algn="just">
              <a:buNone/>
            </a:pPr>
            <a:r>
              <a:rPr lang="en-US" sz="2400" i="0" dirty="0">
                <a:solidFill>
                  <a:srgbClr val="C00000"/>
                </a:solidFill>
                <a:effectLst/>
                <a:latin typeface="+mj-lt"/>
              </a:rPr>
              <a:t>13. Do I Need First to File a Patent in India</a:t>
            </a:r>
          </a:p>
          <a:p>
            <a:pPr marL="388937" indent="-342900" algn="just">
              <a:buFont typeface="Wingdings" panose="05000000000000000000" pitchFamily="2" charset="2"/>
              <a:buChar char="Ø"/>
            </a:pPr>
            <a:r>
              <a:rPr lang="en-US" sz="2400" i="0" dirty="0">
                <a:solidFill>
                  <a:srgbClr val="002060"/>
                </a:solidFill>
                <a:effectLst/>
                <a:latin typeface="+mj-lt"/>
              </a:rPr>
              <a:t>In general, Indian residents are required to file the patent application first in India. Subsequently, they may file for patent protection in other countries. </a:t>
            </a:r>
          </a:p>
          <a:p>
            <a:pPr marL="388937" indent="-342900" algn="just">
              <a:buFont typeface="Wingdings" panose="05000000000000000000" pitchFamily="2" charset="2"/>
              <a:buChar char="Ø"/>
            </a:pPr>
            <a:r>
              <a:rPr lang="en-US" sz="2400" i="0" dirty="0">
                <a:solidFill>
                  <a:srgbClr val="C00000"/>
                </a:solidFill>
                <a:effectLst/>
                <a:latin typeface="+mj-lt"/>
              </a:rPr>
              <a:t>However, this approval can be waived off under the following circumstances: </a:t>
            </a:r>
          </a:p>
          <a:p>
            <a:pPr marL="566738" indent="-342900" algn="just">
              <a:buFont typeface="Wingdings" panose="05000000000000000000" pitchFamily="2" charset="2"/>
              <a:buChar char="q"/>
            </a:pPr>
            <a:r>
              <a:rPr lang="en-US" sz="2400" i="0" dirty="0">
                <a:solidFill>
                  <a:srgbClr val="002060"/>
                </a:solidFill>
                <a:effectLst/>
                <a:latin typeface="+mj-lt"/>
              </a:rPr>
              <a:t>The applicant is not an Indian resident. </a:t>
            </a:r>
          </a:p>
          <a:p>
            <a:pPr marL="566738" indent="-342900" algn="just">
              <a:buFont typeface="Wingdings" panose="05000000000000000000" pitchFamily="2" charset="2"/>
              <a:buChar char="q"/>
            </a:pPr>
            <a:r>
              <a:rPr lang="en-US" sz="2400" i="0" dirty="0">
                <a:solidFill>
                  <a:srgbClr val="002060"/>
                </a:solidFill>
                <a:effectLst/>
                <a:latin typeface="+mj-lt"/>
              </a:rPr>
              <a:t>If 6 weeks have expired since the patent application was filed in India by an Indian resident. </a:t>
            </a:r>
          </a:p>
          <a:p>
            <a:pPr marL="566738" indent="-342900" algn="just">
              <a:buFont typeface="Wingdings" panose="05000000000000000000" pitchFamily="2" charset="2"/>
              <a:buChar char="q"/>
            </a:pPr>
            <a:r>
              <a:rPr lang="en-US" sz="2400" i="0" dirty="0">
                <a:solidFill>
                  <a:srgbClr val="002060"/>
                </a:solidFill>
                <a:effectLst/>
                <a:latin typeface="+mj-lt"/>
              </a:rPr>
              <a:t>If two or more inventors are working on an invention in a foreign country and one of the inventors is an Indian resident. </a:t>
            </a:r>
          </a:p>
          <a:p>
            <a:pPr marL="566738" indent="-342900" algn="just">
              <a:buFont typeface="Wingdings" panose="05000000000000000000" pitchFamily="2" charset="2"/>
              <a:buChar char="q"/>
            </a:pPr>
            <a:r>
              <a:rPr lang="en-US" sz="2400" i="0" dirty="0">
                <a:solidFill>
                  <a:srgbClr val="002060"/>
                </a:solidFill>
                <a:effectLst/>
                <a:latin typeface="+mj-lt"/>
              </a:rPr>
              <a:t>The invention does not have a potential market in India and hence does not wish to file the patent in India. In such a scenario, the Indian resident has to seek Foreign Filing Permission (FFP) from an Indian Patent Office. </a:t>
            </a:r>
          </a:p>
          <a:p>
            <a:pPr marL="566738" indent="-342900" algn="just">
              <a:buFont typeface="Wingdings" panose="05000000000000000000" pitchFamily="2" charset="2"/>
              <a:buChar char="q"/>
            </a:pPr>
            <a:r>
              <a:rPr lang="en-US" sz="2400" i="0" dirty="0">
                <a:solidFill>
                  <a:srgbClr val="002060"/>
                </a:solidFill>
                <a:effectLst/>
                <a:latin typeface="+mj-lt"/>
              </a:rPr>
              <a:t>In case of international collaboration, if one part of the invention originated in India and the inventor is an Indian resident, he has to seek permission to file the patent outside India. </a:t>
            </a:r>
          </a:p>
          <a:p>
            <a:pPr marL="566738" indent="-342900" algn="just">
              <a:buFont typeface="Wingdings" panose="05000000000000000000" pitchFamily="2" charset="2"/>
              <a:buChar char="q"/>
            </a:pPr>
            <a:r>
              <a:rPr lang="en-US" sz="2400" i="0" dirty="0">
                <a:solidFill>
                  <a:srgbClr val="002060"/>
                </a:solidFill>
                <a:effectLst/>
                <a:latin typeface="+mj-lt"/>
              </a:rPr>
              <a:t>If the invention is related to defense or atomic energy or utility model, the inventor/s needs to seek permission from the Indian Patent Office because inventions related to these domains are not the subject matter of patentability in India.</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72</a:t>
            </a:fld>
            <a:endParaRPr lang="en-IN"/>
          </a:p>
        </p:txBody>
      </p:sp>
    </p:spTree>
    <p:extLst>
      <p:ext uri="{BB962C8B-B14F-4D97-AF65-F5344CB8AC3E}">
        <p14:creationId xmlns:p14="http://schemas.microsoft.com/office/powerpoint/2010/main" val="22467816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432684" y="1291213"/>
            <a:ext cx="11326631" cy="5218386"/>
          </a:xfrm>
        </p:spPr>
        <p:txBody>
          <a:bodyPr>
            <a:normAutofit/>
          </a:bodyPr>
          <a:lstStyle/>
          <a:p>
            <a:pPr marL="46037" indent="0" algn="just">
              <a:buNone/>
            </a:pPr>
            <a:r>
              <a:rPr lang="en-US" sz="2400" i="0" dirty="0">
                <a:solidFill>
                  <a:srgbClr val="C00000"/>
                </a:solidFill>
                <a:effectLst/>
                <a:latin typeface="+mj-lt"/>
              </a:rPr>
              <a:t>14. Patent Related Forms  </a:t>
            </a:r>
          </a:p>
          <a:p>
            <a:pPr marL="388937" indent="-342900" algn="just">
              <a:buFont typeface="Wingdings" panose="05000000000000000000" pitchFamily="2" charset="2"/>
              <a:buChar char="Ø"/>
            </a:pPr>
            <a:r>
              <a:rPr lang="en-US" sz="2400" i="0" dirty="0">
                <a:solidFill>
                  <a:srgbClr val="002060"/>
                </a:solidFill>
                <a:effectLst/>
                <a:latin typeface="+mj-lt"/>
              </a:rPr>
              <a:t>There are over 30 patent-related forms. </a:t>
            </a:r>
          </a:p>
          <a:p>
            <a:pPr marL="388937" indent="-342900" algn="just">
              <a:buFont typeface="Wingdings" panose="05000000000000000000" pitchFamily="2" charset="2"/>
              <a:buChar char="Ø"/>
            </a:pPr>
            <a:r>
              <a:rPr lang="en-US" sz="2400" i="0" dirty="0">
                <a:solidFill>
                  <a:srgbClr val="002060"/>
                </a:solidFill>
                <a:effectLst/>
                <a:latin typeface="+mj-lt"/>
              </a:rPr>
              <a:t>Some of them are mentioned aside. </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73</a:t>
            </a:fld>
            <a:endParaRPr lang="en-IN"/>
          </a:p>
        </p:txBody>
      </p:sp>
      <p:pic>
        <p:nvPicPr>
          <p:cNvPr id="7" name="Picture 6">
            <a:extLst>
              <a:ext uri="{FF2B5EF4-FFF2-40B4-BE49-F238E27FC236}">
                <a16:creationId xmlns:a16="http://schemas.microsoft.com/office/drawing/2014/main" id="{1E6AA7F2-4C65-F4B4-DAF5-37001D34125A}"/>
              </a:ext>
            </a:extLst>
          </p:cNvPr>
          <p:cNvPicPr>
            <a:picLocks noChangeAspect="1"/>
          </p:cNvPicPr>
          <p:nvPr/>
        </p:nvPicPr>
        <p:blipFill>
          <a:blip r:embed="rId3"/>
          <a:stretch>
            <a:fillRect/>
          </a:stretch>
        </p:blipFill>
        <p:spPr>
          <a:xfrm>
            <a:off x="6095998" y="1374850"/>
            <a:ext cx="5502443" cy="5276830"/>
          </a:xfrm>
          <a:prstGeom prst="rect">
            <a:avLst/>
          </a:prstGeom>
        </p:spPr>
      </p:pic>
    </p:spTree>
    <p:extLst>
      <p:ext uri="{BB962C8B-B14F-4D97-AF65-F5344CB8AC3E}">
        <p14:creationId xmlns:p14="http://schemas.microsoft.com/office/powerpoint/2010/main" val="388289769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291213"/>
            <a:ext cx="11326631" cy="1555174"/>
          </a:xfrm>
        </p:spPr>
        <p:txBody>
          <a:bodyPr>
            <a:normAutofit/>
          </a:bodyPr>
          <a:lstStyle/>
          <a:p>
            <a:pPr marL="46037" indent="0" algn="just">
              <a:buNone/>
            </a:pPr>
            <a:r>
              <a:rPr lang="en-US" sz="2000" i="0" dirty="0">
                <a:solidFill>
                  <a:srgbClr val="C00000"/>
                </a:solidFill>
                <a:effectLst/>
                <a:latin typeface="+mj-lt"/>
              </a:rPr>
              <a:t>15. Fee Structure </a:t>
            </a:r>
          </a:p>
          <a:p>
            <a:pPr marL="46037" indent="0" algn="just">
              <a:buNone/>
            </a:pPr>
            <a:r>
              <a:rPr lang="en-US" sz="2000" i="0" dirty="0">
                <a:solidFill>
                  <a:srgbClr val="002060"/>
                </a:solidFill>
                <a:effectLst/>
                <a:latin typeface="+mj-lt"/>
              </a:rPr>
              <a:t>As per the </a:t>
            </a:r>
            <a:r>
              <a:rPr lang="en-US" sz="2000" i="1" dirty="0">
                <a:solidFill>
                  <a:srgbClr val="002060"/>
                </a:solidFill>
                <a:effectLst/>
                <a:latin typeface="+mj-lt"/>
              </a:rPr>
              <a:t>patent Act, 1970 and The Patents Rules (1972)</a:t>
            </a:r>
            <a:r>
              <a:rPr lang="en-US" sz="2000" i="0" dirty="0">
                <a:solidFill>
                  <a:srgbClr val="002060"/>
                </a:solidFill>
                <a:effectLst/>
                <a:latin typeface="+mj-lt"/>
              </a:rPr>
              <a:t>, the requisite fee has been specified based on the type of form/s to be submitted to the Office (Table 2.3). Electronically filed applications are 10% cheaper than physical filing.</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74</a:t>
            </a:fld>
            <a:endParaRPr lang="en-IN"/>
          </a:p>
        </p:txBody>
      </p:sp>
      <p:pic>
        <p:nvPicPr>
          <p:cNvPr id="8" name="Picture 7">
            <a:extLst>
              <a:ext uri="{FF2B5EF4-FFF2-40B4-BE49-F238E27FC236}">
                <a16:creationId xmlns:a16="http://schemas.microsoft.com/office/drawing/2014/main" id="{9E3EA66D-3E54-25A9-B212-F26E45FB4254}"/>
              </a:ext>
            </a:extLst>
          </p:cNvPr>
          <p:cNvPicPr>
            <a:picLocks noChangeAspect="1"/>
          </p:cNvPicPr>
          <p:nvPr/>
        </p:nvPicPr>
        <p:blipFill>
          <a:blip r:embed="rId3"/>
          <a:stretch>
            <a:fillRect/>
          </a:stretch>
        </p:blipFill>
        <p:spPr>
          <a:xfrm>
            <a:off x="3031957" y="2397208"/>
            <a:ext cx="4564215" cy="4217964"/>
          </a:xfrm>
          <a:prstGeom prst="rect">
            <a:avLst/>
          </a:prstGeom>
        </p:spPr>
      </p:pic>
    </p:spTree>
    <p:extLst>
      <p:ext uri="{BB962C8B-B14F-4D97-AF65-F5344CB8AC3E}">
        <p14:creationId xmlns:p14="http://schemas.microsoft.com/office/powerpoint/2010/main" val="153207589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291213"/>
            <a:ext cx="11326631" cy="4884998"/>
          </a:xfrm>
        </p:spPr>
        <p:txBody>
          <a:bodyPr>
            <a:normAutofit fontScale="92500" lnSpcReduction="10000"/>
          </a:bodyPr>
          <a:lstStyle/>
          <a:p>
            <a:pPr marL="46037" indent="0" algn="just">
              <a:buNone/>
            </a:pPr>
            <a:r>
              <a:rPr lang="en-US" sz="2600" i="0" dirty="0">
                <a:solidFill>
                  <a:srgbClr val="C00000"/>
                </a:solidFill>
                <a:effectLst/>
                <a:latin typeface="+mj-lt"/>
              </a:rPr>
              <a:t>16. Types of Patent Applications</a:t>
            </a:r>
          </a:p>
          <a:p>
            <a:pPr marL="503237" indent="-457200" algn="just">
              <a:buFont typeface="+mj-lt"/>
              <a:buAutoNum type="arabicPeriod"/>
            </a:pPr>
            <a:r>
              <a:rPr lang="en-US" sz="2400" i="0" dirty="0">
                <a:solidFill>
                  <a:srgbClr val="C00000"/>
                </a:solidFill>
                <a:effectLst/>
                <a:latin typeface="+mj-lt"/>
              </a:rPr>
              <a:t>Provisional Application </a:t>
            </a:r>
            <a:r>
              <a:rPr lang="en-US" sz="2400" i="0" dirty="0">
                <a:solidFill>
                  <a:srgbClr val="002060"/>
                </a:solidFill>
                <a:effectLst/>
                <a:latin typeface="+mj-lt"/>
              </a:rPr>
              <a:t>- A patent application filed when the invention is not fully finalized and some part of the invention is still under experimentation. Such type of application helps to obtain the priority date for the invention. </a:t>
            </a:r>
          </a:p>
          <a:p>
            <a:pPr marL="503237" indent="-457200" algn="just">
              <a:buFont typeface="+mj-lt"/>
              <a:buAutoNum type="arabicPeriod"/>
            </a:pPr>
            <a:r>
              <a:rPr lang="en-US" sz="2400" i="0" dirty="0">
                <a:solidFill>
                  <a:srgbClr val="C00000"/>
                </a:solidFill>
                <a:effectLst/>
                <a:latin typeface="+mj-lt"/>
              </a:rPr>
              <a:t>Ordinary Application </a:t>
            </a:r>
            <a:r>
              <a:rPr lang="en-US" sz="2400" i="0" dirty="0">
                <a:solidFill>
                  <a:srgbClr val="002060"/>
                </a:solidFill>
                <a:effectLst/>
                <a:latin typeface="+mj-lt"/>
              </a:rPr>
              <a:t>- A patent application filed with complete specifications and claims but without claiming any priority date.  </a:t>
            </a:r>
          </a:p>
          <a:p>
            <a:pPr marL="503237" indent="-457200" algn="just">
              <a:buFont typeface="+mj-lt"/>
              <a:buAutoNum type="arabicPeriod"/>
            </a:pPr>
            <a:r>
              <a:rPr lang="en-US" sz="2400" i="0" dirty="0">
                <a:solidFill>
                  <a:srgbClr val="C00000"/>
                </a:solidFill>
                <a:effectLst/>
                <a:latin typeface="+mj-lt"/>
              </a:rPr>
              <a:t>PCT Application </a:t>
            </a:r>
            <a:r>
              <a:rPr lang="en-US" sz="2400" i="0" dirty="0">
                <a:solidFill>
                  <a:srgbClr val="002060"/>
                </a:solidFill>
                <a:effectLst/>
                <a:latin typeface="+mj-lt"/>
              </a:rPr>
              <a:t>- An international application filed in accordance with PCT. A single application can be filed to seek patent protection and claim priority in all the member countries of PCT</a:t>
            </a:r>
          </a:p>
          <a:p>
            <a:pPr marL="503237" indent="-457200" algn="just">
              <a:buFont typeface="+mj-lt"/>
              <a:buAutoNum type="arabicPeriod"/>
            </a:pPr>
            <a:r>
              <a:rPr lang="en-US" sz="2400" i="0" dirty="0">
                <a:solidFill>
                  <a:srgbClr val="C00000"/>
                </a:solidFill>
                <a:effectLst/>
                <a:latin typeface="+mj-lt"/>
              </a:rPr>
              <a:t>Divisional Application </a:t>
            </a:r>
            <a:r>
              <a:rPr lang="en-US" sz="2400" i="0" dirty="0">
                <a:solidFill>
                  <a:srgbClr val="002060"/>
                </a:solidFill>
                <a:effectLst/>
                <a:latin typeface="+mj-lt"/>
              </a:rPr>
              <a:t>- When an application claims more than one invention, the applicant on his own or to meet the official objection on the ground of plurality may divide the application and file two or more applications. This application divided out of the parent one is known as a Divisional Application. The priority date for all the divisional applications will be the same as that of the main (the Parent) Application (Ante-dating). </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75</a:t>
            </a:fld>
            <a:endParaRPr lang="en-IN"/>
          </a:p>
        </p:txBody>
      </p:sp>
    </p:spTree>
    <p:extLst>
      <p:ext uri="{BB962C8B-B14F-4D97-AF65-F5344CB8AC3E}">
        <p14:creationId xmlns:p14="http://schemas.microsoft.com/office/powerpoint/2010/main" val="181194281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187116"/>
            <a:ext cx="11326631" cy="5379293"/>
          </a:xfrm>
        </p:spPr>
        <p:txBody>
          <a:bodyPr>
            <a:normAutofit/>
          </a:bodyPr>
          <a:lstStyle/>
          <a:p>
            <a:pPr marL="46037" indent="0" algn="just">
              <a:buNone/>
            </a:pPr>
            <a:r>
              <a:rPr lang="en-US" sz="2400" i="0" dirty="0">
                <a:solidFill>
                  <a:srgbClr val="C00000"/>
                </a:solidFill>
                <a:effectLst/>
                <a:latin typeface="+mj-lt"/>
              </a:rPr>
              <a:t>16. Types of Patent Applications [Contd..]</a:t>
            </a:r>
          </a:p>
          <a:p>
            <a:pPr marL="288925" indent="-244475" algn="just">
              <a:buNone/>
            </a:pPr>
            <a:r>
              <a:rPr lang="en-US" sz="2000" i="0" dirty="0">
                <a:solidFill>
                  <a:srgbClr val="C00000"/>
                </a:solidFill>
                <a:effectLst/>
                <a:latin typeface="+mj-lt"/>
              </a:rPr>
              <a:t>5.</a:t>
            </a:r>
            <a:r>
              <a:rPr lang="en-US" sz="2000" i="0" dirty="0">
                <a:solidFill>
                  <a:srgbClr val="002060"/>
                </a:solidFill>
                <a:effectLst/>
                <a:latin typeface="+mj-lt"/>
              </a:rPr>
              <a:t> </a:t>
            </a:r>
            <a:r>
              <a:rPr lang="en-US" sz="2400" i="0" dirty="0">
                <a:solidFill>
                  <a:srgbClr val="C00000"/>
                </a:solidFill>
                <a:effectLst/>
                <a:latin typeface="+mj-lt"/>
              </a:rPr>
              <a:t>Patent of Addition Application </a:t>
            </a:r>
            <a:r>
              <a:rPr lang="en-US" sz="2400" i="0" dirty="0">
                <a:solidFill>
                  <a:srgbClr val="002060"/>
                </a:solidFill>
                <a:effectLst/>
                <a:latin typeface="+mj-lt"/>
              </a:rPr>
              <a:t>- When an invention is a slight modification of the earlier invention for which the patentee has already applied for or has obtained a patent, the applicant can go for ‗Patent of Addition‘, if the modification in the invention is new. Benefit - There is no need to pay a separate renewal fee for the Patent of Addition, during the term of the main patent. It expires along with the main patent.  </a:t>
            </a:r>
          </a:p>
          <a:p>
            <a:pPr marL="288925" indent="-244475" algn="just">
              <a:buNone/>
            </a:pPr>
            <a:r>
              <a:rPr lang="en-US" sz="2400" i="0" dirty="0">
                <a:solidFill>
                  <a:srgbClr val="C00000"/>
                </a:solidFill>
                <a:effectLst/>
                <a:latin typeface="+mj-lt"/>
              </a:rPr>
              <a:t>6. Convention Application </a:t>
            </a:r>
            <a:r>
              <a:rPr lang="en-US" sz="2400" i="0" dirty="0">
                <a:solidFill>
                  <a:srgbClr val="002060"/>
                </a:solidFill>
                <a:effectLst/>
                <a:latin typeface="+mj-lt"/>
              </a:rPr>
              <a:t>- If a patent application has been filed in the Indian Patent Office, and the applicant wishes to file the same invention in the one or more Convention countries (e.g. Paris Convention) by claiming the same priority date on which application was filed in India, such an application is known as Convention Application. The applicant has to file Convention Application within 12 months from the date of filing in India to claim the same priority date.</a:t>
            </a: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76</a:t>
            </a:fld>
            <a:endParaRPr lang="en-IN"/>
          </a:p>
        </p:txBody>
      </p:sp>
    </p:spTree>
    <p:extLst>
      <p:ext uri="{BB962C8B-B14F-4D97-AF65-F5344CB8AC3E}">
        <p14:creationId xmlns:p14="http://schemas.microsoft.com/office/powerpoint/2010/main" val="27075046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187116"/>
            <a:ext cx="11326631" cy="5379293"/>
          </a:xfrm>
        </p:spPr>
        <p:txBody>
          <a:bodyPr>
            <a:normAutofit/>
          </a:bodyPr>
          <a:lstStyle/>
          <a:p>
            <a:pPr marL="46037" indent="0" algn="just">
              <a:buNone/>
            </a:pPr>
            <a:r>
              <a:rPr lang="en-US" sz="2000" i="0" dirty="0">
                <a:solidFill>
                  <a:srgbClr val="C00000"/>
                </a:solidFill>
                <a:effectLst/>
                <a:latin typeface="+mj-lt"/>
              </a:rPr>
              <a:t>17. Commonly Used Terms in Patenting</a:t>
            </a:r>
          </a:p>
          <a:p>
            <a:pPr marL="46037" indent="0" algn="just">
              <a:buNone/>
            </a:pPr>
            <a:endParaRPr lang="en-US" sz="2000" i="0" dirty="0">
              <a:solidFill>
                <a:srgbClr val="C0000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11-09-2024</a:t>
            </a:fld>
            <a:endParaRPr lang="en-IN"/>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77</a:t>
            </a:fld>
            <a:endParaRPr lang="en-IN"/>
          </a:p>
        </p:txBody>
      </p:sp>
      <p:pic>
        <p:nvPicPr>
          <p:cNvPr id="7" name="Picture 6">
            <a:extLst>
              <a:ext uri="{FF2B5EF4-FFF2-40B4-BE49-F238E27FC236}">
                <a16:creationId xmlns:a16="http://schemas.microsoft.com/office/drawing/2014/main" id="{92A21A5A-CD52-8669-7A2A-308824BD16A9}"/>
              </a:ext>
            </a:extLst>
          </p:cNvPr>
          <p:cNvPicPr>
            <a:picLocks noChangeAspect="1"/>
          </p:cNvPicPr>
          <p:nvPr/>
        </p:nvPicPr>
        <p:blipFill>
          <a:blip r:embed="rId3"/>
          <a:stretch>
            <a:fillRect/>
          </a:stretch>
        </p:blipFill>
        <p:spPr>
          <a:xfrm>
            <a:off x="339439" y="1520286"/>
            <a:ext cx="4057650" cy="2124075"/>
          </a:xfrm>
          <a:prstGeom prst="rect">
            <a:avLst/>
          </a:prstGeom>
        </p:spPr>
      </p:pic>
      <p:pic>
        <p:nvPicPr>
          <p:cNvPr id="9" name="Picture 8">
            <a:extLst>
              <a:ext uri="{FF2B5EF4-FFF2-40B4-BE49-F238E27FC236}">
                <a16:creationId xmlns:a16="http://schemas.microsoft.com/office/drawing/2014/main" id="{7C45E8CB-87BB-4344-BA06-E1F2678FA79C}"/>
              </a:ext>
            </a:extLst>
          </p:cNvPr>
          <p:cNvPicPr>
            <a:picLocks noChangeAspect="1"/>
          </p:cNvPicPr>
          <p:nvPr/>
        </p:nvPicPr>
        <p:blipFill>
          <a:blip r:embed="rId4"/>
          <a:stretch>
            <a:fillRect/>
          </a:stretch>
        </p:blipFill>
        <p:spPr>
          <a:xfrm>
            <a:off x="339439" y="3630768"/>
            <a:ext cx="4038600" cy="2962275"/>
          </a:xfrm>
          <a:prstGeom prst="rect">
            <a:avLst/>
          </a:prstGeom>
        </p:spPr>
      </p:pic>
      <p:pic>
        <p:nvPicPr>
          <p:cNvPr id="11" name="Picture 10">
            <a:extLst>
              <a:ext uri="{FF2B5EF4-FFF2-40B4-BE49-F238E27FC236}">
                <a16:creationId xmlns:a16="http://schemas.microsoft.com/office/drawing/2014/main" id="{9C9CEEF6-311C-66F1-2381-93CA16930797}"/>
              </a:ext>
            </a:extLst>
          </p:cNvPr>
          <p:cNvPicPr>
            <a:picLocks noChangeAspect="1"/>
          </p:cNvPicPr>
          <p:nvPr/>
        </p:nvPicPr>
        <p:blipFill>
          <a:blip r:embed="rId5"/>
          <a:stretch>
            <a:fillRect/>
          </a:stretch>
        </p:blipFill>
        <p:spPr>
          <a:xfrm>
            <a:off x="4652210" y="1755641"/>
            <a:ext cx="3914775" cy="3400425"/>
          </a:xfrm>
          <a:prstGeom prst="rect">
            <a:avLst/>
          </a:prstGeom>
        </p:spPr>
      </p:pic>
    </p:spTree>
    <p:extLst>
      <p:ext uri="{BB962C8B-B14F-4D97-AF65-F5344CB8AC3E}">
        <p14:creationId xmlns:p14="http://schemas.microsoft.com/office/powerpoint/2010/main" val="323391765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187116"/>
            <a:ext cx="11326631" cy="5379293"/>
          </a:xfrm>
        </p:spPr>
        <p:txBody>
          <a:bodyPr>
            <a:normAutofit/>
          </a:bodyPr>
          <a:lstStyle/>
          <a:p>
            <a:pPr marL="46037" indent="0" algn="just">
              <a:buNone/>
            </a:pPr>
            <a:r>
              <a:rPr lang="en-US" sz="2000" i="0" dirty="0">
                <a:solidFill>
                  <a:srgbClr val="C00000"/>
                </a:solidFill>
                <a:effectLst/>
                <a:latin typeface="+mj-lt"/>
              </a:rPr>
              <a:t>18. National Bodies Dealing with Patent Affairs </a:t>
            </a:r>
          </a:p>
          <a:p>
            <a:pPr marL="46037" indent="0" algn="just">
              <a:buNone/>
            </a:pPr>
            <a:endParaRPr lang="en-US" sz="2000" i="0" dirty="0">
              <a:solidFill>
                <a:srgbClr val="C0000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a:xfrm>
            <a:off x="188493" y="6567384"/>
            <a:ext cx="2329074" cy="365125"/>
          </a:xfrm>
        </p:spPr>
        <p:txBody>
          <a:bodyPr/>
          <a:lstStyle/>
          <a:p>
            <a:fld id="{F9609FAC-2458-4DEC-A664-CC98945038DB}" type="datetime1">
              <a:rPr lang="en-IN" smtClean="0"/>
              <a:t>11-09-2024</a:t>
            </a:fld>
            <a:endParaRPr lang="en-IN" dirty="0"/>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78</a:t>
            </a:fld>
            <a:endParaRPr lang="en-IN"/>
          </a:p>
        </p:txBody>
      </p:sp>
      <p:sp>
        <p:nvSpPr>
          <p:cNvPr id="8" name="TextBox 7">
            <a:extLst>
              <a:ext uri="{FF2B5EF4-FFF2-40B4-BE49-F238E27FC236}">
                <a16:creationId xmlns:a16="http://schemas.microsoft.com/office/drawing/2014/main" id="{24A03330-3FE5-42D1-7FAE-429C4809A930}"/>
              </a:ext>
            </a:extLst>
          </p:cNvPr>
          <p:cNvSpPr txBox="1"/>
          <p:nvPr/>
        </p:nvSpPr>
        <p:spPr>
          <a:xfrm>
            <a:off x="544980" y="1553216"/>
            <a:ext cx="10588241" cy="2345322"/>
          </a:xfrm>
          <a:prstGeom prst="rect">
            <a:avLst/>
          </a:prstGeom>
          <a:noFill/>
        </p:spPr>
        <p:txBody>
          <a:bodyPr wrap="square">
            <a:spAutoFit/>
          </a:bodyPr>
          <a:lstStyle/>
          <a:p>
            <a:pPr>
              <a:lnSpc>
                <a:spcPct val="150000"/>
              </a:lnSpc>
            </a:pPr>
            <a:r>
              <a:rPr lang="en-IN" sz="2000" dirty="0">
                <a:solidFill>
                  <a:srgbClr val="002060"/>
                </a:solidFill>
              </a:rPr>
              <a:t>There are many departments/organizations/bodies dealing with various aspects of patents, namely, </a:t>
            </a:r>
          </a:p>
          <a:p>
            <a:pPr marL="285750" indent="-285750">
              <a:lnSpc>
                <a:spcPct val="150000"/>
              </a:lnSpc>
              <a:buFont typeface="Wingdings" panose="05000000000000000000" pitchFamily="2" charset="2"/>
              <a:buChar char="Ø"/>
            </a:pPr>
            <a:r>
              <a:rPr lang="en-IN" sz="2000" dirty="0">
                <a:solidFill>
                  <a:srgbClr val="002060"/>
                </a:solidFill>
              </a:rPr>
              <a:t>The Indian Patent Office (IPO), </a:t>
            </a:r>
          </a:p>
          <a:p>
            <a:pPr marL="285750" indent="-285750">
              <a:lnSpc>
                <a:spcPct val="150000"/>
              </a:lnSpc>
              <a:buFont typeface="Wingdings" panose="05000000000000000000" pitchFamily="2" charset="2"/>
              <a:buChar char="Ø"/>
            </a:pPr>
            <a:r>
              <a:rPr lang="en-IN" sz="2000" dirty="0">
                <a:solidFill>
                  <a:srgbClr val="002060"/>
                </a:solidFill>
              </a:rPr>
              <a:t>Department for Promotion for Industry and Internal Trade (DPIIT); </a:t>
            </a:r>
          </a:p>
          <a:p>
            <a:pPr marL="285750" indent="-285750">
              <a:lnSpc>
                <a:spcPct val="150000"/>
              </a:lnSpc>
              <a:buFont typeface="Wingdings" panose="05000000000000000000" pitchFamily="2" charset="2"/>
              <a:buChar char="Ø"/>
            </a:pPr>
            <a:r>
              <a:rPr lang="en-IN" sz="2000" dirty="0">
                <a:solidFill>
                  <a:srgbClr val="002060"/>
                </a:solidFill>
              </a:rPr>
              <a:t>Technology Information, Forecasting and Assessment Council (TIFAC) </a:t>
            </a:r>
          </a:p>
          <a:p>
            <a:pPr marL="285750" indent="-285750">
              <a:lnSpc>
                <a:spcPct val="150000"/>
              </a:lnSpc>
              <a:buFont typeface="Wingdings" panose="05000000000000000000" pitchFamily="2" charset="2"/>
              <a:buChar char="Ø"/>
            </a:pPr>
            <a:r>
              <a:rPr lang="en-IN" sz="2000" dirty="0">
                <a:solidFill>
                  <a:srgbClr val="002060"/>
                </a:solidFill>
              </a:rPr>
              <a:t>National Research Development Corporation (NRDC). </a:t>
            </a:r>
          </a:p>
        </p:txBody>
      </p:sp>
    </p:spTree>
    <p:extLst>
      <p:ext uri="{BB962C8B-B14F-4D97-AF65-F5344CB8AC3E}">
        <p14:creationId xmlns:p14="http://schemas.microsoft.com/office/powerpoint/2010/main" val="16477148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187116"/>
            <a:ext cx="11326631" cy="5298559"/>
          </a:xfrm>
        </p:spPr>
        <p:txBody>
          <a:bodyPr>
            <a:normAutofit/>
          </a:bodyPr>
          <a:lstStyle/>
          <a:p>
            <a:pPr marL="46037" indent="0" algn="just">
              <a:buNone/>
            </a:pPr>
            <a:r>
              <a:rPr lang="en-US" sz="2000" i="0" dirty="0">
                <a:solidFill>
                  <a:srgbClr val="C00000"/>
                </a:solidFill>
                <a:effectLst/>
                <a:latin typeface="+mj-lt"/>
              </a:rPr>
              <a:t>19. Utility Models</a:t>
            </a:r>
          </a:p>
          <a:p>
            <a:pPr marL="46037" indent="0" algn="just">
              <a:buNone/>
            </a:pPr>
            <a:endParaRPr lang="en-US" sz="2000" i="0" dirty="0">
              <a:solidFill>
                <a:srgbClr val="C0000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a:xfrm>
            <a:off x="320389" y="6566410"/>
            <a:ext cx="2329074" cy="365125"/>
          </a:xfrm>
        </p:spPr>
        <p:txBody>
          <a:bodyPr/>
          <a:lstStyle/>
          <a:p>
            <a:fld id="{F9609FAC-2458-4DEC-A664-CC98945038DB}" type="datetime1">
              <a:rPr lang="en-IN" smtClean="0"/>
              <a:t>11-09-2024</a:t>
            </a:fld>
            <a:endParaRPr lang="en-IN" dirty="0"/>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79</a:t>
            </a:fld>
            <a:endParaRPr lang="en-IN"/>
          </a:p>
        </p:txBody>
      </p:sp>
      <p:sp>
        <p:nvSpPr>
          <p:cNvPr id="8" name="TextBox 7">
            <a:extLst>
              <a:ext uri="{FF2B5EF4-FFF2-40B4-BE49-F238E27FC236}">
                <a16:creationId xmlns:a16="http://schemas.microsoft.com/office/drawing/2014/main" id="{24A03330-3FE5-42D1-7FAE-429C4809A930}"/>
              </a:ext>
            </a:extLst>
          </p:cNvPr>
          <p:cNvSpPr txBox="1"/>
          <p:nvPr/>
        </p:nvSpPr>
        <p:spPr>
          <a:xfrm>
            <a:off x="544980" y="1370364"/>
            <a:ext cx="10973252" cy="5115311"/>
          </a:xfrm>
          <a:prstGeom prst="rect">
            <a:avLst/>
          </a:prstGeom>
          <a:noFill/>
        </p:spPr>
        <p:txBody>
          <a:bodyPr wrap="square">
            <a:spAutoFit/>
          </a:bodyPr>
          <a:lstStyle/>
          <a:p>
            <a:pPr marL="342900" indent="-342900" algn="just">
              <a:lnSpc>
                <a:spcPct val="150000"/>
              </a:lnSpc>
              <a:buFont typeface="Wingdings" panose="05000000000000000000" pitchFamily="2" charset="2"/>
              <a:buChar char="Ø"/>
            </a:pPr>
            <a:r>
              <a:rPr lang="en-US" sz="2000" dirty="0">
                <a:solidFill>
                  <a:srgbClr val="002060"/>
                </a:solidFill>
              </a:rPr>
              <a:t>In many cases, a </a:t>
            </a:r>
            <a:r>
              <a:rPr lang="en-US" sz="2000" dirty="0">
                <a:solidFill>
                  <a:srgbClr val="C00000"/>
                </a:solidFill>
              </a:rPr>
              <a:t>new invention involves an incremental improvement over the existing products</a:t>
            </a:r>
            <a:r>
              <a:rPr lang="en-US" sz="2000" dirty="0">
                <a:solidFill>
                  <a:srgbClr val="002060"/>
                </a:solidFill>
              </a:rPr>
              <a:t>, but this technical improvement is </a:t>
            </a:r>
            <a:r>
              <a:rPr lang="en-US" sz="2000" dirty="0">
                <a:solidFill>
                  <a:srgbClr val="C00000"/>
                </a:solidFill>
              </a:rPr>
              <a:t>not</a:t>
            </a:r>
            <a:r>
              <a:rPr lang="en-US" sz="2000" dirty="0">
                <a:solidFill>
                  <a:srgbClr val="002060"/>
                </a:solidFill>
              </a:rPr>
              <a:t> </a:t>
            </a:r>
            <a:r>
              <a:rPr lang="en-US" sz="2000" dirty="0">
                <a:solidFill>
                  <a:srgbClr val="C00000"/>
                </a:solidFill>
              </a:rPr>
              <a:t>sufficient enough</a:t>
            </a:r>
            <a:r>
              <a:rPr lang="en-US" sz="2000" dirty="0">
                <a:solidFill>
                  <a:srgbClr val="002060"/>
                </a:solidFill>
              </a:rPr>
              <a:t> to pass the criterion of Novelty and Non obviousness set aside for the grant of a patent. </a:t>
            </a:r>
          </a:p>
          <a:p>
            <a:pPr marL="342900" indent="-342900" algn="just">
              <a:lnSpc>
                <a:spcPct val="150000"/>
              </a:lnSpc>
              <a:buFont typeface="Wingdings" panose="05000000000000000000" pitchFamily="2" charset="2"/>
              <a:buChar char="Ø"/>
            </a:pPr>
            <a:r>
              <a:rPr lang="en-US" sz="2000" dirty="0">
                <a:solidFill>
                  <a:srgbClr val="002060"/>
                </a:solidFill>
              </a:rPr>
              <a:t>Such small innovations can still be legally protected in some countries and termed as ‘</a:t>
            </a:r>
            <a:r>
              <a:rPr lang="en-US" sz="2000" dirty="0">
                <a:solidFill>
                  <a:srgbClr val="C00000"/>
                </a:solidFill>
              </a:rPr>
              <a:t>Utility Models</a:t>
            </a:r>
            <a:r>
              <a:rPr lang="en-US" sz="2000" dirty="0">
                <a:solidFill>
                  <a:srgbClr val="002060"/>
                </a:solidFill>
              </a:rPr>
              <a:t>’ or ‘</a:t>
            </a:r>
            <a:r>
              <a:rPr lang="en-US" sz="2000" dirty="0">
                <a:solidFill>
                  <a:srgbClr val="C00000"/>
                </a:solidFill>
              </a:rPr>
              <a:t>Petty Patents</a:t>
            </a:r>
            <a:r>
              <a:rPr lang="en-US" sz="2000" dirty="0">
                <a:solidFill>
                  <a:srgbClr val="002060"/>
                </a:solidFill>
              </a:rPr>
              <a:t>’ or ‘</a:t>
            </a:r>
            <a:r>
              <a:rPr lang="en-US" sz="2000" dirty="0">
                <a:solidFill>
                  <a:srgbClr val="C00000"/>
                </a:solidFill>
              </a:rPr>
              <a:t>Innovation Patents</a:t>
            </a:r>
            <a:r>
              <a:rPr lang="en-US" sz="2000" dirty="0">
                <a:solidFill>
                  <a:srgbClr val="002060"/>
                </a:solidFill>
              </a:rPr>
              <a:t>’. </a:t>
            </a:r>
          </a:p>
          <a:p>
            <a:pPr marL="342900" indent="-342900" algn="just">
              <a:lnSpc>
                <a:spcPct val="150000"/>
              </a:lnSpc>
              <a:buFont typeface="Wingdings" panose="05000000000000000000" pitchFamily="2" charset="2"/>
              <a:buChar char="Ø"/>
            </a:pPr>
            <a:r>
              <a:rPr lang="en-US" sz="2000" dirty="0">
                <a:solidFill>
                  <a:srgbClr val="002060"/>
                </a:solidFill>
              </a:rPr>
              <a:t>In such case, the criterion of </a:t>
            </a:r>
            <a:r>
              <a:rPr lang="en-US" sz="2000" dirty="0">
                <a:solidFill>
                  <a:srgbClr val="C00000"/>
                </a:solidFill>
              </a:rPr>
              <a:t>Novelty and Non-obviousness</a:t>
            </a:r>
            <a:r>
              <a:rPr lang="en-US" sz="2000" dirty="0">
                <a:solidFill>
                  <a:srgbClr val="002060"/>
                </a:solidFill>
              </a:rPr>
              <a:t> are </a:t>
            </a:r>
            <a:r>
              <a:rPr lang="en-US" sz="2000" dirty="0">
                <a:solidFill>
                  <a:srgbClr val="C00000"/>
                </a:solidFill>
              </a:rPr>
              <a:t>diluted</a:t>
            </a:r>
            <a:r>
              <a:rPr lang="en-US" sz="2000" dirty="0">
                <a:solidFill>
                  <a:srgbClr val="002060"/>
                </a:solidFill>
              </a:rPr>
              <a:t> or relinquished. But the requirement of industrial application or utility is the same as that for patents. </a:t>
            </a:r>
          </a:p>
          <a:p>
            <a:pPr marL="342900" indent="-342900" algn="just">
              <a:lnSpc>
                <a:spcPct val="150000"/>
              </a:lnSpc>
              <a:buFont typeface="Wingdings" panose="05000000000000000000" pitchFamily="2" charset="2"/>
              <a:buChar char="Ø"/>
            </a:pPr>
            <a:r>
              <a:rPr lang="en-US" sz="2000" dirty="0">
                <a:solidFill>
                  <a:srgbClr val="002060"/>
                </a:solidFill>
              </a:rPr>
              <a:t>Utility Model is a helpful tool for </a:t>
            </a:r>
            <a:r>
              <a:rPr lang="en-US" sz="2000" dirty="0">
                <a:solidFill>
                  <a:srgbClr val="C00000"/>
                </a:solidFill>
              </a:rPr>
              <a:t>Micro, Small and Medium Enterprises (MSME)</a:t>
            </a:r>
            <a:r>
              <a:rPr lang="en-US" sz="2000" dirty="0">
                <a:solidFill>
                  <a:srgbClr val="002060"/>
                </a:solidFill>
              </a:rPr>
              <a:t> since the grant of a Utility Model is usually less rigorous process and involves minimal cost.</a:t>
            </a:r>
          </a:p>
          <a:p>
            <a:pPr marL="342900" indent="-342900" algn="just">
              <a:lnSpc>
                <a:spcPct val="150000"/>
              </a:lnSpc>
              <a:buFont typeface="Wingdings" panose="05000000000000000000" pitchFamily="2" charset="2"/>
              <a:buChar char="Ø"/>
            </a:pPr>
            <a:r>
              <a:rPr lang="en-US" sz="2000" dirty="0">
                <a:solidFill>
                  <a:srgbClr val="002060"/>
                </a:solidFill>
              </a:rPr>
              <a:t>The life of the Utility Model is less as compared to the patents. </a:t>
            </a:r>
          </a:p>
          <a:p>
            <a:pPr marL="342900" indent="-342900" algn="just">
              <a:lnSpc>
                <a:spcPct val="150000"/>
              </a:lnSpc>
              <a:buFont typeface="Wingdings" panose="05000000000000000000" pitchFamily="2" charset="2"/>
              <a:buChar char="Ø"/>
            </a:pPr>
            <a:r>
              <a:rPr lang="en-US" sz="2000" dirty="0">
                <a:solidFill>
                  <a:srgbClr val="002060"/>
                </a:solidFill>
              </a:rPr>
              <a:t>It varies from </a:t>
            </a:r>
            <a:r>
              <a:rPr lang="en-US" sz="2000" dirty="0">
                <a:solidFill>
                  <a:srgbClr val="C00000"/>
                </a:solidFill>
              </a:rPr>
              <a:t>7-15 years </a:t>
            </a:r>
            <a:r>
              <a:rPr lang="en-US" sz="2000" dirty="0">
                <a:solidFill>
                  <a:srgbClr val="002060"/>
                </a:solidFill>
              </a:rPr>
              <a:t>in different countries.</a:t>
            </a:r>
            <a:endParaRPr lang="en-IN" sz="2000" dirty="0">
              <a:solidFill>
                <a:srgbClr val="002060"/>
              </a:solidFill>
            </a:endParaRPr>
          </a:p>
        </p:txBody>
      </p:sp>
    </p:spTree>
    <p:extLst>
      <p:ext uri="{BB962C8B-B14F-4D97-AF65-F5344CB8AC3E}">
        <p14:creationId xmlns:p14="http://schemas.microsoft.com/office/powerpoint/2010/main" val="1053127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E5C4F9-5885-5690-C19B-2E807C18FE75}"/>
              </a:ext>
            </a:extLst>
          </p:cNvPr>
          <p:cNvSpPr>
            <a:spLocks noGrp="1"/>
          </p:cNvSpPr>
          <p:nvPr>
            <p:ph idx="1"/>
          </p:nvPr>
        </p:nvSpPr>
        <p:spPr>
          <a:xfrm>
            <a:off x="380999" y="1388533"/>
            <a:ext cx="11326587" cy="4453467"/>
          </a:xfrm>
        </p:spPr>
        <p:txBody>
          <a:bodyPr/>
          <a:lstStyle/>
          <a:p>
            <a:pPr algn="just">
              <a:lnSpc>
                <a:spcPct val="150000"/>
              </a:lnSpc>
            </a:pPr>
            <a:r>
              <a:rPr lang="en-GB" b="1" i="0" dirty="0">
                <a:solidFill>
                  <a:srgbClr val="002060"/>
                </a:solidFill>
                <a:effectLst/>
                <a:latin typeface="+mj-lt"/>
              </a:rPr>
              <a:t>International Framework – WIPO [</a:t>
            </a:r>
            <a:r>
              <a:rPr lang="en-GB" b="1" i="0" dirty="0">
                <a:solidFill>
                  <a:srgbClr val="C00000"/>
                </a:solidFill>
                <a:effectLst/>
                <a:latin typeface="+mj-lt"/>
              </a:rPr>
              <a:t>World Intellectual Property Organization</a:t>
            </a:r>
            <a:r>
              <a:rPr lang="en-GB" b="1" i="0" dirty="0">
                <a:solidFill>
                  <a:srgbClr val="002060"/>
                </a:solidFill>
                <a:effectLst/>
                <a:latin typeface="+mj-lt"/>
              </a:rPr>
              <a:t>]</a:t>
            </a:r>
            <a:endParaRPr lang="en-GB" b="0" i="0" dirty="0">
              <a:solidFill>
                <a:srgbClr val="002060"/>
              </a:solidFill>
              <a:effectLst/>
              <a:latin typeface="+mj-lt"/>
            </a:endParaRPr>
          </a:p>
          <a:p>
            <a:pPr algn="just">
              <a:lnSpc>
                <a:spcPct val="150000"/>
              </a:lnSpc>
              <a:buFont typeface="Arial" panose="020B0604020202020204" pitchFamily="34" charset="0"/>
              <a:buChar char="•"/>
            </a:pPr>
            <a:r>
              <a:rPr lang="en-GB" b="1" i="0" dirty="0">
                <a:solidFill>
                  <a:srgbClr val="002060"/>
                </a:solidFill>
                <a:effectLst/>
                <a:latin typeface="+mj-lt"/>
              </a:rPr>
              <a:t>Need for International Standards:</a:t>
            </a:r>
            <a:endParaRPr lang="en-GB" b="0" i="0" dirty="0">
              <a:solidFill>
                <a:srgbClr val="002060"/>
              </a:solidFill>
              <a:effectLst/>
              <a:latin typeface="+mj-lt"/>
            </a:endParaRPr>
          </a:p>
          <a:p>
            <a:pPr marL="742950" lvl="1" indent="-285750" algn="just">
              <a:lnSpc>
                <a:spcPct val="150000"/>
              </a:lnSpc>
              <a:buFont typeface="Arial" panose="020B0604020202020204" pitchFamily="34" charset="0"/>
              <a:buChar char="•"/>
            </a:pPr>
            <a:r>
              <a:rPr lang="en-GB" b="0" i="0" dirty="0">
                <a:solidFill>
                  <a:srgbClr val="002060"/>
                </a:solidFill>
                <a:effectLst/>
                <a:latin typeface="+mj-lt"/>
              </a:rPr>
              <a:t>Hassle-free global exchange of IP activities requires minimum international standards.</a:t>
            </a:r>
          </a:p>
          <a:p>
            <a:pPr algn="just">
              <a:lnSpc>
                <a:spcPct val="150000"/>
              </a:lnSpc>
              <a:buFont typeface="Arial" panose="020B0604020202020204" pitchFamily="34" charset="0"/>
              <a:buChar char="•"/>
            </a:pPr>
            <a:r>
              <a:rPr lang="en-GB" b="1" i="0" dirty="0">
                <a:solidFill>
                  <a:srgbClr val="002060"/>
                </a:solidFill>
                <a:effectLst/>
                <a:latin typeface="+mj-lt"/>
              </a:rPr>
              <a:t>Role of WIPO:</a:t>
            </a:r>
            <a:endParaRPr lang="en-GB" b="0" i="0" dirty="0">
              <a:solidFill>
                <a:srgbClr val="002060"/>
              </a:solidFill>
              <a:effectLst/>
              <a:latin typeface="+mj-lt"/>
            </a:endParaRPr>
          </a:p>
          <a:p>
            <a:pPr marL="742950" lvl="1" indent="-285750" algn="just">
              <a:lnSpc>
                <a:spcPct val="150000"/>
              </a:lnSpc>
              <a:buFont typeface="Arial" panose="020B0604020202020204" pitchFamily="34" charset="0"/>
              <a:buChar char="•"/>
            </a:pPr>
            <a:r>
              <a:rPr lang="en-GB" b="0" i="0" dirty="0">
                <a:solidFill>
                  <a:srgbClr val="002060"/>
                </a:solidFill>
                <a:effectLst/>
                <a:latin typeface="+mj-lt"/>
              </a:rPr>
              <a:t>United Nations-established organization for international IP standards.</a:t>
            </a:r>
          </a:p>
          <a:p>
            <a:pPr marL="742950" lvl="1" indent="-285750" algn="just">
              <a:lnSpc>
                <a:spcPct val="150000"/>
              </a:lnSpc>
              <a:buFont typeface="Arial" panose="020B0604020202020204" pitchFamily="34" charset="0"/>
              <a:buChar char="•"/>
            </a:pPr>
            <a:r>
              <a:rPr lang="en-GB" b="0" i="0" dirty="0">
                <a:solidFill>
                  <a:srgbClr val="002060"/>
                </a:solidFill>
                <a:effectLst/>
                <a:latin typeface="+mj-lt"/>
              </a:rPr>
              <a:t>Governs international filing and registration through conventions and treaties like Paris Conventions, PCT, Rome Convention, Berne Convention.</a:t>
            </a:r>
          </a:p>
        </p:txBody>
      </p:sp>
      <p:sp>
        <p:nvSpPr>
          <p:cNvPr id="4" name="Date Placeholder 3">
            <a:extLst>
              <a:ext uri="{FF2B5EF4-FFF2-40B4-BE49-F238E27FC236}">
                <a16:creationId xmlns:a16="http://schemas.microsoft.com/office/drawing/2014/main" id="{2F81C113-80A7-3026-9A46-945663E2FDE0}"/>
              </a:ext>
            </a:extLst>
          </p:cNvPr>
          <p:cNvSpPr>
            <a:spLocks noGrp="1"/>
          </p:cNvSpPr>
          <p:nvPr>
            <p:ph type="dt" sz="half" idx="10"/>
          </p:nvPr>
        </p:nvSpPr>
        <p:spPr/>
        <p:txBody>
          <a:bodyPr/>
          <a:lstStyle/>
          <a:p>
            <a:fld id="{FACEAB0C-79CD-4266-9D35-77DE97B7E17D}" type="datetime1">
              <a:rPr lang="en-IN" smtClean="0"/>
              <a:t>11-09-2024</a:t>
            </a:fld>
            <a:endParaRPr lang="en-IN"/>
          </a:p>
        </p:txBody>
      </p:sp>
      <p:sp>
        <p:nvSpPr>
          <p:cNvPr id="6" name="Slide Number Placeholder 5">
            <a:extLst>
              <a:ext uri="{FF2B5EF4-FFF2-40B4-BE49-F238E27FC236}">
                <a16:creationId xmlns:a16="http://schemas.microsoft.com/office/drawing/2014/main" id="{DB73EB2C-02C5-5120-F6B1-F69C10DD38E4}"/>
              </a:ext>
            </a:extLst>
          </p:cNvPr>
          <p:cNvSpPr>
            <a:spLocks noGrp="1"/>
          </p:cNvSpPr>
          <p:nvPr>
            <p:ph type="sldNum" sz="quarter" idx="12"/>
          </p:nvPr>
        </p:nvSpPr>
        <p:spPr/>
        <p:txBody>
          <a:bodyPr/>
          <a:lstStyle/>
          <a:p>
            <a:fld id="{5A6ADBAC-012B-45CA-B0E1-1EC0514D76E2}" type="slidenum">
              <a:rPr lang="en-IN" smtClean="0"/>
              <a:t>8</a:t>
            </a:fld>
            <a:endParaRPr lang="en-IN"/>
          </a:p>
        </p:txBody>
      </p:sp>
      <p:sp>
        <p:nvSpPr>
          <p:cNvPr id="2" name="Title 1">
            <a:extLst>
              <a:ext uri="{FF2B5EF4-FFF2-40B4-BE49-F238E27FC236}">
                <a16:creationId xmlns:a16="http://schemas.microsoft.com/office/drawing/2014/main" id="{D4F1DE86-3181-038B-E8D4-E3882FC367FF}"/>
              </a:ext>
            </a:extLst>
          </p:cNvPr>
          <p:cNvSpPr>
            <a:spLocks noGrp="1"/>
          </p:cNvSpPr>
          <p:nvPr>
            <p:ph type="title"/>
          </p:nvPr>
        </p:nvSpPr>
        <p:spPr>
          <a:xfrm>
            <a:off x="1143000" y="609600"/>
            <a:ext cx="9875520" cy="933247"/>
          </a:xfrm>
        </p:spPr>
        <p:txBody>
          <a:bodyPr>
            <a:normAutofit/>
          </a:bodyPr>
          <a:lstStyle/>
          <a:p>
            <a:pPr algn="ctr"/>
            <a:r>
              <a:rPr lang="en-IN" sz="3600" dirty="0">
                <a:solidFill>
                  <a:srgbClr val="C00000"/>
                </a:solidFill>
              </a:rPr>
              <a:t>3.2. IP Governance </a:t>
            </a:r>
          </a:p>
        </p:txBody>
      </p:sp>
    </p:spTree>
    <p:extLst>
      <p:ext uri="{BB962C8B-B14F-4D97-AF65-F5344CB8AC3E}">
        <p14:creationId xmlns:p14="http://schemas.microsoft.com/office/powerpoint/2010/main" val="382902111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187116"/>
            <a:ext cx="11326631" cy="5379293"/>
          </a:xfrm>
        </p:spPr>
        <p:txBody>
          <a:bodyPr>
            <a:normAutofit/>
          </a:bodyPr>
          <a:lstStyle/>
          <a:p>
            <a:pPr marL="46037" indent="0" algn="just">
              <a:buNone/>
            </a:pPr>
            <a:r>
              <a:rPr lang="en-US" sz="2000" i="0" dirty="0">
                <a:solidFill>
                  <a:srgbClr val="C00000"/>
                </a:solidFill>
                <a:effectLst/>
                <a:latin typeface="+mj-lt"/>
              </a:rPr>
              <a:t>19. Utility Models</a:t>
            </a:r>
          </a:p>
          <a:p>
            <a:pPr marL="46037" indent="0" algn="just">
              <a:buNone/>
            </a:pPr>
            <a:endParaRPr lang="en-US" sz="2000" i="0" dirty="0">
              <a:solidFill>
                <a:srgbClr val="C00000"/>
              </a:solidFill>
              <a:effectLst/>
              <a:latin typeface="+mj-lt"/>
            </a:endParaRPr>
          </a:p>
        </p:txBody>
      </p:sp>
      <p:sp>
        <p:nvSpPr>
          <p:cNvPr id="2" name="Date Placeholder 1">
            <a:extLst>
              <a:ext uri="{FF2B5EF4-FFF2-40B4-BE49-F238E27FC236}">
                <a16:creationId xmlns:a16="http://schemas.microsoft.com/office/drawing/2014/main" id="{50E58BF6-C1C3-BFE3-07DA-6229355F340F}"/>
              </a:ext>
            </a:extLst>
          </p:cNvPr>
          <p:cNvSpPr>
            <a:spLocks noGrp="1"/>
          </p:cNvSpPr>
          <p:nvPr>
            <p:ph type="dt" sz="half" idx="10"/>
          </p:nvPr>
        </p:nvSpPr>
        <p:spPr>
          <a:xfrm>
            <a:off x="320389" y="6560697"/>
            <a:ext cx="2329074" cy="365125"/>
          </a:xfrm>
        </p:spPr>
        <p:txBody>
          <a:bodyPr/>
          <a:lstStyle/>
          <a:p>
            <a:fld id="{F9609FAC-2458-4DEC-A664-CC98945038DB}" type="datetime1">
              <a:rPr lang="en-IN" smtClean="0"/>
              <a:t>11-09-2024</a:t>
            </a:fld>
            <a:endParaRPr lang="en-IN" dirty="0"/>
          </a:p>
        </p:txBody>
      </p:sp>
      <p:sp>
        <p:nvSpPr>
          <p:cNvPr id="5" name="Slide Number Placeholder 4">
            <a:extLst>
              <a:ext uri="{FF2B5EF4-FFF2-40B4-BE49-F238E27FC236}">
                <a16:creationId xmlns:a16="http://schemas.microsoft.com/office/drawing/2014/main" id="{822001A2-249B-5A1D-DEF7-DF6581EF7D4E}"/>
              </a:ext>
            </a:extLst>
          </p:cNvPr>
          <p:cNvSpPr>
            <a:spLocks noGrp="1"/>
          </p:cNvSpPr>
          <p:nvPr>
            <p:ph type="sldNum" sz="quarter" idx="12"/>
          </p:nvPr>
        </p:nvSpPr>
        <p:spPr/>
        <p:txBody>
          <a:bodyPr/>
          <a:lstStyle/>
          <a:p>
            <a:fld id="{5A6ADBAC-012B-45CA-B0E1-1EC0514D76E2}" type="slidenum">
              <a:rPr lang="en-IN" smtClean="0"/>
              <a:t>80</a:t>
            </a:fld>
            <a:endParaRPr lang="en-IN"/>
          </a:p>
        </p:txBody>
      </p:sp>
      <p:sp>
        <p:nvSpPr>
          <p:cNvPr id="8" name="TextBox 7">
            <a:extLst>
              <a:ext uri="{FF2B5EF4-FFF2-40B4-BE49-F238E27FC236}">
                <a16:creationId xmlns:a16="http://schemas.microsoft.com/office/drawing/2014/main" id="{24A03330-3FE5-42D1-7FAE-429C4809A930}"/>
              </a:ext>
            </a:extLst>
          </p:cNvPr>
          <p:cNvSpPr txBox="1"/>
          <p:nvPr/>
        </p:nvSpPr>
        <p:spPr>
          <a:xfrm>
            <a:off x="544980" y="1553216"/>
            <a:ext cx="10973252" cy="2345322"/>
          </a:xfrm>
          <a:prstGeom prst="rect">
            <a:avLst/>
          </a:prstGeom>
          <a:noFill/>
        </p:spPr>
        <p:txBody>
          <a:bodyPr wrap="square">
            <a:spAutoFit/>
          </a:bodyPr>
          <a:lstStyle/>
          <a:p>
            <a:pPr marL="342900" indent="-342900" algn="just">
              <a:lnSpc>
                <a:spcPct val="150000"/>
              </a:lnSpc>
              <a:buFont typeface="Wingdings" panose="05000000000000000000" pitchFamily="2" charset="2"/>
              <a:buChar char="Ø"/>
            </a:pPr>
            <a:r>
              <a:rPr lang="en-US" sz="2000" dirty="0">
                <a:solidFill>
                  <a:srgbClr val="002060"/>
                </a:solidFill>
              </a:rPr>
              <a:t>Nearly</a:t>
            </a:r>
            <a:r>
              <a:rPr lang="en-US" sz="2000" dirty="0">
                <a:solidFill>
                  <a:srgbClr val="C00000"/>
                </a:solidFill>
              </a:rPr>
              <a:t> 80 countries</a:t>
            </a:r>
            <a:r>
              <a:rPr lang="en-US" sz="2000" dirty="0">
                <a:solidFill>
                  <a:srgbClr val="002060"/>
                </a:solidFill>
              </a:rPr>
              <a:t>, including France, Germany, Japan, South Korea, China, Finland, Russian Federation and Spain, </a:t>
            </a:r>
            <a:r>
              <a:rPr lang="en-US" sz="2000" dirty="0">
                <a:solidFill>
                  <a:srgbClr val="C00000"/>
                </a:solidFill>
              </a:rPr>
              <a:t>provide protection for Utility Models </a:t>
            </a:r>
            <a:r>
              <a:rPr lang="en-US" sz="2000" dirty="0">
                <a:solidFill>
                  <a:srgbClr val="002060"/>
                </a:solidFill>
              </a:rPr>
              <a:t>under their IPR laws. India till date does not recognize utility patents. </a:t>
            </a:r>
          </a:p>
          <a:p>
            <a:pPr marL="342900" indent="-342900" algn="just">
              <a:lnSpc>
                <a:spcPct val="150000"/>
              </a:lnSpc>
              <a:buFont typeface="Wingdings" panose="05000000000000000000" pitchFamily="2" charset="2"/>
              <a:buChar char="Ø"/>
            </a:pPr>
            <a:r>
              <a:rPr lang="en-US" sz="2000" dirty="0">
                <a:solidFill>
                  <a:srgbClr val="002060"/>
                </a:solidFill>
              </a:rPr>
              <a:t>If these small patents are recognized under IP protection in India, it will catapult the number of patents (filed and granted) on annual basis.</a:t>
            </a:r>
            <a:endParaRPr lang="en-IN" sz="2000" dirty="0">
              <a:solidFill>
                <a:srgbClr val="002060"/>
              </a:solidFill>
            </a:endParaRPr>
          </a:p>
        </p:txBody>
      </p:sp>
    </p:spTree>
    <p:extLst>
      <p:ext uri="{BB962C8B-B14F-4D97-AF65-F5344CB8AC3E}">
        <p14:creationId xmlns:p14="http://schemas.microsoft.com/office/powerpoint/2010/main" val="229506607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E1AE3-06E9-67DC-4AE0-E8CA57721B4D}"/>
              </a:ext>
            </a:extLst>
          </p:cNvPr>
          <p:cNvSpPr>
            <a:spLocks noGrp="1"/>
          </p:cNvSpPr>
          <p:nvPr>
            <p:ph type="title"/>
          </p:nvPr>
        </p:nvSpPr>
        <p:spPr>
          <a:xfrm>
            <a:off x="1371600" y="2944586"/>
            <a:ext cx="9875520" cy="1356360"/>
          </a:xfrm>
        </p:spPr>
        <p:txBody>
          <a:bodyPr>
            <a:normAutofit/>
          </a:bodyPr>
          <a:lstStyle/>
          <a:p>
            <a:pPr algn="ctr"/>
            <a:r>
              <a:rPr lang="en-GB" sz="4000" b="1" dirty="0">
                <a:solidFill>
                  <a:srgbClr val="002060"/>
                </a:solidFill>
                <a:latin typeface="Times New Roman" panose="02020603050405020304" pitchFamily="18" charset="0"/>
                <a:cs typeface="Times New Roman" panose="02020603050405020304" pitchFamily="18" charset="0"/>
              </a:rPr>
              <a:t>Thank You</a:t>
            </a:r>
            <a:endParaRPr lang="en-IN" sz="4000" b="1" dirty="0">
              <a:solidFill>
                <a:srgbClr val="002060"/>
              </a:solidFill>
              <a:latin typeface="Times New Roman" panose="02020603050405020304" pitchFamily="18" charset="0"/>
              <a:cs typeface="Times New Roman" panose="02020603050405020304" pitchFamily="18" charset="0"/>
            </a:endParaRPr>
          </a:p>
        </p:txBody>
      </p:sp>
      <p:sp>
        <p:nvSpPr>
          <p:cNvPr id="3" name="Date Placeholder 2">
            <a:extLst>
              <a:ext uri="{FF2B5EF4-FFF2-40B4-BE49-F238E27FC236}">
                <a16:creationId xmlns:a16="http://schemas.microsoft.com/office/drawing/2014/main" id="{DFBF1D68-4AD6-BFEA-DA13-40E80660E264}"/>
              </a:ext>
            </a:extLst>
          </p:cNvPr>
          <p:cNvSpPr>
            <a:spLocks noGrp="1"/>
          </p:cNvSpPr>
          <p:nvPr>
            <p:ph type="dt" sz="half" idx="10"/>
          </p:nvPr>
        </p:nvSpPr>
        <p:spPr/>
        <p:txBody>
          <a:bodyPr/>
          <a:lstStyle/>
          <a:p>
            <a:fld id="{0F585ED0-9D6B-4B0D-8C34-D731D668BD55}" type="datetime1">
              <a:rPr lang="en-IN" smtClean="0"/>
              <a:t>11-09-2024</a:t>
            </a:fld>
            <a:endParaRPr lang="en-IN"/>
          </a:p>
        </p:txBody>
      </p:sp>
      <p:sp>
        <p:nvSpPr>
          <p:cNvPr id="5" name="Slide Number Placeholder 4">
            <a:extLst>
              <a:ext uri="{FF2B5EF4-FFF2-40B4-BE49-F238E27FC236}">
                <a16:creationId xmlns:a16="http://schemas.microsoft.com/office/drawing/2014/main" id="{750D596E-2506-C70A-9C4C-E84B60A47ABD}"/>
              </a:ext>
            </a:extLst>
          </p:cNvPr>
          <p:cNvSpPr>
            <a:spLocks noGrp="1"/>
          </p:cNvSpPr>
          <p:nvPr>
            <p:ph type="sldNum" sz="quarter" idx="12"/>
          </p:nvPr>
        </p:nvSpPr>
        <p:spPr/>
        <p:txBody>
          <a:bodyPr/>
          <a:lstStyle/>
          <a:p>
            <a:fld id="{5A6ADBAC-012B-45CA-B0E1-1EC0514D76E2}" type="slidenum">
              <a:rPr lang="en-IN" smtClean="0"/>
              <a:t>81</a:t>
            </a:fld>
            <a:endParaRPr lang="en-IN"/>
          </a:p>
        </p:txBody>
      </p:sp>
    </p:spTree>
    <p:extLst>
      <p:ext uri="{BB962C8B-B14F-4D97-AF65-F5344CB8AC3E}">
        <p14:creationId xmlns:p14="http://schemas.microsoft.com/office/powerpoint/2010/main" val="2864084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41556-3447-5212-DFA4-B1893EF6355B}"/>
              </a:ext>
            </a:extLst>
          </p:cNvPr>
          <p:cNvSpPr>
            <a:spLocks noGrp="1"/>
          </p:cNvSpPr>
          <p:nvPr>
            <p:ph type="title"/>
          </p:nvPr>
        </p:nvSpPr>
        <p:spPr>
          <a:xfrm>
            <a:off x="1090205" y="699297"/>
            <a:ext cx="9875520" cy="1356360"/>
          </a:xfrm>
        </p:spPr>
        <p:txBody>
          <a:bodyPr>
            <a:normAutofit/>
          </a:bodyPr>
          <a:lstStyle/>
          <a:p>
            <a:pPr algn="ctr"/>
            <a:r>
              <a:rPr lang="en-GB" sz="3200" dirty="0">
                <a:solidFill>
                  <a:srgbClr val="C00000"/>
                </a:solidFill>
              </a:rPr>
              <a:t>3.3. IP as a Global Indicator of Innovation </a:t>
            </a:r>
            <a:endParaRPr lang="en-IN" sz="3200" dirty="0">
              <a:solidFill>
                <a:srgbClr val="C00000"/>
              </a:solidFill>
            </a:endParaRPr>
          </a:p>
        </p:txBody>
      </p:sp>
      <p:sp>
        <p:nvSpPr>
          <p:cNvPr id="3" name="Content Placeholder 2">
            <a:extLst>
              <a:ext uri="{FF2B5EF4-FFF2-40B4-BE49-F238E27FC236}">
                <a16:creationId xmlns:a16="http://schemas.microsoft.com/office/drawing/2014/main" id="{6BBC6759-6787-8728-EF57-54A914BCBADD}"/>
              </a:ext>
            </a:extLst>
          </p:cNvPr>
          <p:cNvSpPr>
            <a:spLocks noGrp="1"/>
          </p:cNvSpPr>
          <p:nvPr>
            <p:ph idx="1"/>
          </p:nvPr>
        </p:nvSpPr>
        <p:spPr>
          <a:xfrm>
            <a:off x="381000" y="1811867"/>
            <a:ext cx="11293930" cy="4346836"/>
          </a:xfrm>
        </p:spPr>
        <p:txBody>
          <a:bodyPr/>
          <a:lstStyle/>
          <a:p>
            <a:pPr algn="just"/>
            <a:r>
              <a:rPr lang="en-GB" b="1" i="0" dirty="0">
                <a:solidFill>
                  <a:srgbClr val="002060"/>
                </a:solidFill>
                <a:effectLst/>
                <a:latin typeface="+mj-lt"/>
              </a:rPr>
              <a:t>Importance of Intellectual Property in Innovation Index</a:t>
            </a:r>
            <a:endParaRPr lang="en-GB" b="0" i="0" dirty="0">
              <a:solidFill>
                <a:srgbClr val="002060"/>
              </a:solidFill>
              <a:effectLst/>
              <a:latin typeface="+mj-lt"/>
            </a:endParaRPr>
          </a:p>
          <a:p>
            <a:pPr algn="just">
              <a:buFont typeface="Arial" panose="020B0604020202020204" pitchFamily="34" charset="0"/>
              <a:buChar char="•"/>
            </a:pPr>
            <a:r>
              <a:rPr lang="en-GB" b="1" i="0" dirty="0">
                <a:solidFill>
                  <a:srgbClr val="002060"/>
                </a:solidFill>
                <a:effectLst/>
                <a:latin typeface="+mj-lt"/>
              </a:rPr>
              <a:t>IP, a Key Indicator:</a:t>
            </a:r>
            <a:endParaRPr lang="en-GB" b="0" i="0" dirty="0">
              <a:solidFill>
                <a:srgbClr val="002060"/>
              </a:solidFill>
              <a:effectLst/>
              <a:latin typeface="+mj-lt"/>
            </a:endParaRPr>
          </a:p>
          <a:p>
            <a:pPr marL="742950" lvl="1" indent="-285750" algn="just">
              <a:buFont typeface="Arial" panose="020B0604020202020204" pitchFamily="34" charset="0"/>
              <a:buChar char="•"/>
            </a:pPr>
            <a:r>
              <a:rPr lang="en-GB" sz="2200" b="0" i="0" dirty="0">
                <a:solidFill>
                  <a:srgbClr val="002060"/>
                </a:solidFill>
                <a:effectLst/>
                <a:latin typeface="+mj-lt"/>
              </a:rPr>
              <a:t>Intellectual Property, particularly patents, is a vital component in evaluating a nation's innovation index. It serves as a key indicator reflecting the innovation landscape.</a:t>
            </a:r>
          </a:p>
          <a:p>
            <a:pPr algn="just">
              <a:buFont typeface="Arial" panose="020B0604020202020204" pitchFamily="34" charset="0"/>
              <a:buChar char="•"/>
            </a:pPr>
            <a:r>
              <a:rPr lang="en-GB" b="1" i="0" dirty="0">
                <a:solidFill>
                  <a:srgbClr val="002060"/>
                </a:solidFill>
                <a:effectLst/>
                <a:latin typeface="+mj-lt"/>
              </a:rPr>
              <a:t>Inclusion in Global Rankings:</a:t>
            </a:r>
            <a:endParaRPr lang="en-GB" b="0" i="0" dirty="0">
              <a:solidFill>
                <a:srgbClr val="002060"/>
              </a:solidFill>
              <a:effectLst/>
              <a:latin typeface="+mj-lt"/>
            </a:endParaRPr>
          </a:p>
          <a:p>
            <a:pPr marL="742950" lvl="1" indent="-285750" algn="just">
              <a:buFont typeface="Arial" panose="020B0604020202020204" pitchFamily="34" charset="0"/>
              <a:buChar char="•"/>
            </a:pPr>
            <a:r>
              <a:rPr lang="en-GB" sz="2200" b="0" i="0" dirty="0">
                <a:solidFill>
                  <a:srgbClr val="002060"/>
                </a:solidFill>
                <a:effectLst/>
                <a:latin typeface="+mj-lt"/>
              </a:rPr>
              <a:t>Global ranking organizations incorporate IP, or a subset of IP, as a parameter to assess the Science, Technology, and Innovation (STI) ecosystem of a nation.</a:t>
            </a:r>
          </a:p>
          <a:p>
            <a:pPr algn="just">
              <a:buFont typeface="Arial" panose="020B0604020202020204" pitchFamily="34" charset="0"/>
              <a:buChar char="•"/>
            </a:pPr>
            <a:r>
              <a:rPr lang="en-GB" b="1" i="0" dirty="0">
                <a:solidFill>
                  <a:srgbClr val="002060"/>
                </a:solidFill>
                <a:effectLst/>
                <a:latin typeface="+mj-lt"/>
              </a:rPr>
              <a:t>Example - </a:t>
            </a:r>
            <a:r>
              <a:rPr lang="en-GB" b="1" i="0" dirty="0" err="1">
                <a:solidFill>
                  <a:srgbClr val="002060"/>
                </a:solidFill>
                <a:effectLst/>
                <a:latin typeface="+mj-lt"/>
              </a:rPr>
              <a:t>Scimago</a:t>
            </a:r>
            <a:r>
              <a:rPr lang="en-GB" b="1" i="0" dirty="0">
                <a:solidFill>
                  <a:srgbClr val="002060"/>
                </a:solidFill>
                <a:effectLst/>
                <a:latin typeface="+mj-lt"/>
              </a:rPr>
              <a:t> 2020 Report:</a:t>
            </a:r>
            <a:endParaRPr lang="en-GB" b="0" i="0" dirty="0">
              <a:solidFill>
                <a:srgbClr val="002060"/>
              </a:solidFill>
              <a:effectLst/>
              <a:latin typeface="+mj-lt"/>
            </a:endParaRPr>
          </a:p>
          <a:p>
            <a:pPr marL="742950" lvl="1" indent="-285750" algn="just">
              <a:buFont typeface="Arial" panose="020B0604020202020204" pitchFamily="34" charset="0"/>
              <a:buChar char="•"/>
            </a:pPr>
            <a:r>
              <a:rPr lang="en-GB" sz="2200" b="0" i="0" dirty="0">
                <a:solidFill>
                  <a:srgbClr val="002060"/>
                </a:solidFill>
                <a:effectLst/>
                <a:latin typeface="+mj-lt"/>
              </a:rPr>
              <a:t>The </a:t>
            </a:r>
            <a:r>
              <a:rPr lang="en-GB" sz="2200" b="0" i="0" dirty="0" err="1">
                <a:solidFill>
                  <a:srgbClr val="002060"/>
                </a:solidFill>
                <a:effectLst/>
                <a:latin typeface="+mj-lt"/>
              </a:rPr>
              <a:t>Scimago</a:t>
            </a:r>
            <a:r>
              <a:rPr lang="en-GB" sz="2200" b="0" i="0" dirty="0">
                <a:solidFill>
                  <a:srgbClr val="002060"/>
                </a:solidFill>
                <a:effectLst/>
                <a:latin typeface="+mj-lt"/>
              </a:rPr>
              <a:t> 2020 report, an online portal ranking journals and countries using Scopus data, placed India 4th in 'Research Publications' but 50th in 'Intellectual Property Rights.'</a:t>
            </a:r>
          </a:p>
          <a:p>
            <a:endParaRPr lang="en-IN" dirty="0">
              <a:solidFill>
                <a:srgbClr val="002060"/>
              </a:solidFill>
              <a:latin typeface="+mj-lt"/>
            </a:endParaRPr>
          </a:p>
        </p:txBody>
      </p:sp>
      <p:sp>
        <p:nvSpPr>
          <p:cNvPr id="4" name="Date Placeholder 3">
            <a:extLst>
              <a:ext uri="{FF2B5EF4-FFF2-40B4-BE49-F238E27FC236}">
                <a16:creationId xmlns:a16="http://schemas.microsoft.com/office/drawing/2014/main" id="{F6DA9FB0-405F-3BA1-A730-113551C016B5}"/>
              </a:ext>
            </a:extLst>
          </p:cNvPr>
          <p:cNvSpPr>
            <a:spLocks noGrp="1"/>
          </p:cNvSpPr>
          <p:nvPr>
            <p:ph type="dt" sz="half" idx="10"/>
          </p:nvPr>
        </p:nvSpPr>
        <p:spPr/>
        <p:txBody>
          <a:bodyPr/>
          <a:lstStyle/>
          <a:p>
            <a:fld id="{E070AC02-4538-4891-B55B-4352BAFF6AF7}" type="datetime1">
              <a:rPr lang="en-IN" smtClean="0"/>
              <a:t>11-09-2024</a:t>
            </a:fld>
            <a:endParaRPr lang="en-IN"/>
          </a:p>
        </p:txBody>
      </p:sp>
      <p:sp>
        <p:nvSpPr>
          <p:cNvPr id="6" name="Slide Number Placeholder 5">
            <a:extLst>
              <a:ext uri="{FF2B5EF4-FFF2-40B4-BE49-F238E27FC236}">
                <a16:creationId xmlns:a16="http://schemas.microsoft.com/office/drawing/2014/main" id="{FF8D0717-3E97-1E2B-E556-886263693E5A}"/>
              </a:ext>
            </a:extLst>
          </p:cNvPr>
          <p:cNvSpPr>
            <a:spLocks noGrp="1"/>
          </p:cNvSpPr>
          <p:nvPr>
            <p:ph type="sldNum" sz="quarter" idx="12"/>
          </p:nvPr>
        </p:nvSpPr>
        <p:spPr/>
        <p:txBody>
          <a:bodyPr/>
          <a:lstStyle/>
          <a:p>
            <a:fld id="{5A6ADBAC-012B-45CA-B0E1-1EC0514D76E2}" type="slidenum">
              <a:rPr lang="en-IN" smtClean="0"/>
              <a:t>9</a:t>
            </a:fld>
            <a:endParaRPr lang="en-IN"/>
          </a:p>
        </p:txBody>
      </p:sp>
    </p:spTree>
    <p:extLst>
      <p:ext uri="{BB962C8B-B14F-4D97-AF65-F5344CB8AC3E}">
        <p14:creationId xmlns:p14="http://schemas.microsoft.com/office/powerpoint/2010/main" val="1473041668"/>
      </p:ext>
    </p:extLst>
  </p:cSld>
  <p:clrMapOvr>
    <a:masterClrMapping/>
  </p:clrMapOvr>
</p:sld>
</file>

<file path=ppt/theme/theme1.xml><?xml version="1.0" encoding="utf-8"?>
<a:theme xmlns:a="http://schemas.openxmlformats.org/drawingml/2006/main" name="Basi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Times New Roman"/>
        <a:ea typeface=""/>
        <a:cs typeface=""/>
      </a:majorFont>
      <a:minorFont>
        <a:latin typeface="Times New Roman"/>
        <a:ea typeface=""/>
        <a:cs typeface=""/>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2198</TotalTime>
  <Words>9077</Words>
  <Application>Microsoft Office PowerPoint</Application>
  <PresentationFormat>Widescreen</PresentationFormat>
  <Paragraphs>699</Paragraphs>
  <Slides>81</Slides>
  <Notes>47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81</vt:i4>
      </vt:variant>
    </vt:vector>
  </HeadingPairs>
  <TitlesOfParts>
    <vt:vector size="88" baseType="lpstr">
      <vt:lpstr>Arial</vt:lpstr>
      <vt:lpstr>Calibri</vt:lpstr>
      <vt:lpstr>Corbel</vt:lpstr>
      <vt:lpstr>Söhne</vt:lpstr>
      <vt:lpstr>Times New Roman</vt:lpstr>
      <vt:lpstr>Wingdings</vt:lpstr>
      <vt:lpstr>Basis</vt:lpstr>
      <vt:lpstr> </vt:lpstr>
      <vt:lpstr>Course Objectives: </vt:lpstr>
      <vt:lpstr>Module-3(5 Hours) </vt:lpstr>
      <vt:lpstr> Introduction To Intellectual Property</vt:lpstr>
      <vt:lpstr>IP Branches</vt:lpstr>
      <vt:lpstr>Copyright Act, 1957:</vt:lpstr>
      <vt:lpstr>3.2. IP Governance </vt:lpstr>
      <vt:lpstr>3.2. IP Governance </vt:lpstr>
      <vt:lpstr>3.3. IP as a Global Indicator of Innovation </vt:lpstr>
      <vt:lpstr>3.4. Origin of IP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 Summing Up the Key Points Major Amendments in History of IP Laws </vt:lpstr>
      <vt:lpstr>3.5. Major Amendments in History of IP Laws</vt:lpstr>
      <vt:lpstr>3.5. Major Amendments in History of IP Laws</vt:lpstr>
      <vt:lpstr>3.5. Major Amendments in History of IP Laws</vt:lpstr>
      <vt:lpstr>PowerPoint Presentation</vt:lpstr>
      <vt:lpstr>3.2 Categories Of Intellectual Property</vt:lpstr>
      <vt:lpstr>3.2.1 Patents</vt:lpstr>
      <vt:lpstr>3.2.2 Conditions for Obtaining a Patent Protection</vt:lpstr>
      <vt:lpstr>3.2.2 Conditions for Obtaining a Patent Protection [Contd..]</vt:lpstr>
      <vt:lpstr>3.2.3 To Patent or Not to Patent an Invention</vt:lpstr>
      <vt:lpstr>3.2.3 To Patent or Not to Patent an Invention [Contd..]</vt:lpstr>
      <vt:lpstr>3.2.3 To Patent or Not to Patent an Invention [Contd..]</vt:lpstr>
      <vt:lpstr>3.2.3 To Patent or Not to Patent an Invention [Contd..]</vt:lpstr>
      <vt:lpstr> 3.2.4 Rights Associated with Patents</vt:lpstr>
      <vt:lpstr>3.2.5  Enforcement of Patent Rights</vt:lpstr>
      <vt:lpstr>3.2.6 Inventions Eligible for Patenting [Cont..]</vt:lpstr>
      <vt:lpstr> 3.2.7 Non-Patentable Matters</vt:lpstr>
      <vt:lpstr> 3.2.7 Non-Patentable Matters [Contd..] </vt:lpstr>
      <vt:lpstr>3.2.8 Patent Infringements</vt:lpstr>
      <vt:lpstr>3.2.8 Patent Infringements [Contd..]</vt:lpstr>
      <vt:lpstr>3.2.9 Avoid Public Disclosure of an Invention before Patenting</vt:lpstr>
      <vt:lpstr>Module-3</vt:lpstr>
      <vt:lpstr>3.2.10 Process of Patenting</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ANUPAMA SHETTER</dc:creator>
  <cp:lastModifiedBy>Dr. SHAKUNTHALA C</cp:lastModifiedBy>
  <cp:revision>314</cp:revision>
  <dcterms:created xsi:type="dcterms:W3CDTF">2023-11-28T09:07:03Z</dcterms:created>
  <dcterms:modified xsi:type="dcterms:W3CDTF">2024-09-11T15:49:41Z</dcterms:modified>
</cp:coreProperties>
</file>