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notesSlides/notesSlide1.xml" ContentType="application/vnd.openxmlformats-officedocument.presentationml.notesSlide+xml"/>
  <Override PartName="/ppt/theme/themeOverride4.xml" ContentType="application/vnd.openxmlformats-officedocument.themeOverride+xml"/>
  <Override PartName="/ppt/notesSlides/notesSlide2.xml" ContentType="application/vnd.openxmlformats-officedocument.presentationml.notesSlide+xml"/>
  <Override PartName="/ppt/theme/themeOverride5.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20"/>
  </p:notesMasterIdLst>
  <p:sldIdLst>
    <p:sldId id="257" r:id="rId2"/>
    <p:sldId id="260" r:id="rId3"/>
    <p:sldId id="295" r:id="rId4"/>
    <p:sldId id="259" r:id="rId5"/>
    <p:sldId id="261" r:id="rId6"/>
    <p:sldId id="348" r:id="rId7"/>
    <p:sldId id="349" r:id="rId8"/>
    <p:sldId id="270" r:id="rId9"/>
    <p:sldId id="274" r:id="rId10"/>
    <p:sldId id="350" r:id="rId11"/>
    <p:sldId id="351" r:id="rId12"/>
    <p:sldId id="352" r:id="rId13"/>
    <p:sldId id="283" r:id="rId14"/>
    <p:sldId id="296" r:id="rId15"/>
    <p:sldId id="297" r:id="rId16"/>
    <p:sldId id="276" r:id="rId17"/>
    <p:sldId id="298" r:id="rId18"/>
    <p:sldId id="277" r:id="rId19"/>
    <p:sldId id="278" r:id="rId20"/>
    <p:sldId id="279" r:id="rId21"/>
    <p:sldId id="353" r:id="rId22"/>
    <p:sldId id="284" r:id="rId23"/>
    <p:sldId id="302" r:id="rId24"/>
    <p:sldId id="355" r:id="rId25"/>
    <p:sldId id="356" r:id="rId26"/>
    <p:sldId id="354" r:id="rId27"/>
    <p:sldId id="282" r:id="rId28"/>
    <p:sldId id="357" r:id="rId29"/>
    <p:sldId id="288" r:id="rId30"/>
    <p:sldId id="310" r:id="rId31"/>
    <p:sldId id="311" r:id="rId32"/>
    <p:sldId id="312" r:id="rId33"/>
    <p:sldId id="313" r:id="rId34"/>
    <p:sldId id="314" r:id="rId35"/>
    <p:sldId id="326" r:id="rId36"/>
    <p:sldId id="358" r:id="rId37"/>
    <p:sldId id="329" r:id="rId38"/>
    <p:sldId id="330" r:id="rId39"/>
    <p:sldId id="331" r:id="rId40"/>
    <p:sldId id="332" r:id="rId41"/>
    <p:sldId id="333" r:id="rId42"/>
    <p:sldId id="334" r:id="rId43"/>
    <p:sldId id="336" r:id="rId44"/>
    <p:sldId id="337" r:id="rId45"/>
    <p:sldId id="338" r:id="rId46"/>
    <p:sldId id="339" r:id="rId47"/>
    <p:sldId id="341" r:id="rId48"/>
    <p:sldId id="342" r:id="rId49"/>
    <p:sldId id="343" r:id="rId50"/>
    <p:sldId id="340" r:id="rId51"/>
    <p:sldId id="344" r:id="rId52"/>
    <p:sldId id="345" r:id="rId53"/>
    <p:sldId id="346" r:id="rId54"/>
    <p:sldId id="347" r:id="rId55"/>
    <p:sldId id="285" r:id="rId56"/>
    <p:sldId id="294" r:id="rId57"/>
    <p:sldId id="428" r:id="rId58"/>
    <p:sldId id="286" r:id="rId59"/>
    <p:sldId id="359" r:id="rId60"/>
    <p:sldId id="360" r:id="rId61"/>
    <p:sldId id="361" r:id="rId62"/>
    <p:sldId id="362" r:id="rId63"/>
    <p:sldId id="363" r:id="rId64"/>
    <p:sldId id="364" r:id="rId65"/>
    <p:sldId id="365" r:id="rId66"/>
    <p:sldId id="366" r:id="rId67"/>
    <p:sldId id="367" r:id="rId68"/>
    <p:sldId id="387" r:id="rId69"/>
    <p:sldId id="388" r:id="rId70"/>
    <p:sldId id="389" r:id="rId71"/>
    <p:sldId id="390" r:id="rId72"/>
    <p:sldId id="391" r:id="rId73"/>
    <p:sldId id="392" r:id="rId74"/>
    <p:sldId id="393" r:id="rId75"/>
    <p:sldId id="395" r:id="rId76"/>
    <p:sldId id="396" r:id="rId77"/>
    <p:sldId id="397" r:id="rId78"/>
    <p:sldId id="398" r:id="rId79"/>
    <p:sldId id="371" r:id="rId80"/>
    <p:sldId id="399" r:id="rId81"/>
    <p:sldId id="372" r:id="rId82"/>
    <p:sldId id="400" r:id="rId83"/>
    <p:sldId id="401" r:id="rId84"/>
    <p:sldId id="368" r:id="rId85"/>
    <p:sldId id="369" r:id="rId86"/>
    <p:sldId id="370" r:id="rId87"/>
    <p:sldId id="373" r:id="rId88"/>
    <p:sldId id="406" r:id="rId89"/>
    <p:sldId id="407" r:id="rId90"/>
    <p:sldId id="375" r:id="rId91"/>
    <p:sldId id="376" r:id="rId92"/>
    <p:sldId id="384" r:id="rId93"/>
    <p:sldId id="385" r:id="rId94"/>
    <p:sldId id="377" r:id="rId95"/>
    <p:sldId id="378" r:id="rId96"/>
    <p:sldId id="386" r:id="rId97"/>
    <p:sldId id="379" r:id="rId98"/>
    <p:sldId id="380" r:id="rId99"/>
    <p:sldId id="381" r:id="rId100"/>
    <p:sldId id="382" r:id="rId101"/>
    <p:sldId id="408" r:id="rId102"/>
    <p:sldId id="409" r:id="rId103"/>
    <p:sldId id="410" r:id="rId104"/>
    <p:sldId id="411" r:id="rId105"/>
    <p:sldId id="412" r:id="rId106"/>
    <p:sldId id="413" r:id="rId107"/>
    <p:sldId id="414" r:id="rId108"/>
    <p:sldId id="415" r:id="rId109"/>
    <p:sldId id="416" r:id="rId110"/>
    <p:sldId id="417" r:id="rId111"/>
    <p:sldId id="418" r:id="rId112"/>
    <p:sldId id="419" r:id="rId113"/>
    <p:sldId id="420" r:id="rId114"/>
    <p:sldId id="421" r:id="rId115"/>
    <p:sldId id="422" r:id="rId116"/>
    <p:sldId id="423" r:id="rId117"/>
    <p:sldId id="424" r:id="rId118"/>
    <p:sldId id="427" r:id="rId1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18" autoAdjust="0"/>
    <p:restoredTop sz="89425" autoAdjust="0"/>
  </p:normalViewPr>
  <p:slideViewPr>
    <p:cSldViewPr snapToGrid="0">
      <p:cViewPr varScale="1">
        <p:scale>
          <a:sx n="62" d="100"/>
          <a:sy n="62" d="100"/>
        </p:scale>
        <p:origin x="99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tableStyles" Target="tableStyle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presProps" Target="presProp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B5557A-FFC0-4CC5-B573-9A9FE1A8D793}" type="datetimeFigureOut">
              <a:rPr lang="en-IN" smtClean="0"/>
              <a:t>11-09-2024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4707E1-803F-4322-ACC3-C2A0E8AB0093}" type="slidenum">
              <a:rPr lang="en-IN" smtClean="0"/>
              <a:t>‹#›</a:t>
            </a:fld>
            <a:endParaRPr lang="en-IN"/>
          </a:p>
        </p:txBody>
      </p:sp>
    </p:spTree>
    <p:extLst>
      <p:ext uri="{BB962C8B-B14F-4D97-AF65-F5344CB8AC3E}">
        <p14:creationId xmlns:p14="http://schemas.microsoft.com/office/powerpoint/2010/main" val="3210361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of how survey we do</a:t>
            </a:r>
            <a:r>
              <a:rPr lang="en-US" baseline="0" dirty="0"/>
              <a:t> to build a house, i.e. regarding materials survey. &amp; Landscape survey. </a:t>
            </a:r>
          </a:p>
          <a:p>
            <a:r>
              <a:rPr lang="en-US" baseline="0" dirty="0"/>
              <a:t>Similarly literature review is to identify the existing facts.</a:t>
            </a:r>
          </a:p>
          <a:p>
            <a:r>
              <a:rPr lang="en-US" baseline="0" dirty="0"/>
              <a:t>Another example: To renovate the bridge, we need to survey regarding what challenges the previous constructor has faced and what new things we need  to incorporate for betterment.</a:t>
            </a:r>
          </a:p>
          <a:p>
            <a:r>
              <a:rPr lang="en-US" baseline="0" dirty="0"/>
              <a:t>Same way, LR is not only knowing the existing facts , its also nee to know the insights of the work that is to shape the research work. </a:t>
            </a:r>
          </a:p>
          <a:p>
            <a:pPr marL="228600" indent="-228600">
              <a:buAutoNum type="arabicPeriod"/>
            </a:pPr>
            <a:r>
              <a:rPr lang="en-US" baseline="0" dirty="0"/>
              <a:t>Purpose of Literature Review- the main goal is to identify and understand the existing knowledge. </a:t>
            </a:r>
          </a:p>
          <a:p>
            <a:pPr marL="228600" indent="-228600">
              <a:buAutoNum type="arabicPeriod"/>
            </a:pPr>
            <a:r>
              <a:rPr lang="en-US" dirty="0"/>
              <a:t>Problem Identification-</a:t>
            </a:r>
            <a:r>
              <a:rPr lang="en-US" baseline="0" dirty="0"/>
              <a:t> its helps in correcting identifying research problems that might be unclear initially.</a:t>
            </a:r>
          </a:p>
          <a:p>
            <a:pPr marL="228600" indent="-228600">
              <a:buAutoNum type="arabicPeriod"/>
            </a:pPr>
            <a:r>
              <a:rPr lang="en-US" dirty="0"/>
              <a:t>Advocating  approaches- Researchers use literature to advocate</a:t>
            </a:r>
            <a:r>
              <a:rPr lang="en-US" baseline="0" dirty="0"/>
              <a:t> specific approaches to understanding the problems. </a:t>
            </a:r>
          </a:p>
          <a:p>
            <a:pPr marL="228600" indent="-228600">
              <a:buAutoNum type="arabicPeriod"/>
            </a:pPr>
            <a:r>
              <a:rPr lang="en-US" dirty="0"/>
              <a:t>Choice of methods.- it</a:t>
            </a:r>
            <a:r>
              <a:rPr lang="en-US" baseline="0" dirty="0"/>
              <a:t> assists in comprehending the choice of research methods.</a:t>
            </a:r>
          </a:p>
          <a:p>
            <a:pPr marL="228600" indent="-228600">
              <a:buAutoNum type="arabicPeriod"/>
            </a:pPr>
            <a:endParaRPr lang="en-US" dirty="0"/>
          </a:p>
          <a:p>
            <a:pPr marL="228600" indent="-228600">
              <a:buAutoNum type="arabicPeriod"/>
            </a:pPr>
            <a:endParaRPr lang="en-US" baseline="0" dirty="0"/>
          </a:p>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endParaRPr lang="en-US" baseline="0" dirty="0"/>
          </a:p>
        </p:txBody>
      </p:sp>
      <p:sp>
        <p:nvSpPr>
          <p:cNvPr id="4" name="Slide Number Placeholder 3"/>
          <p:cNvSpPr>
            <a:spLocks noGrp="1"/>
          </p:cNvSpPr>
          <p:nvPr>
            <p:ph type="sldNum" sz="quarter" idx="10"/>
          </p:nvPr>
        </p:nvSpPr>
        <p:spPr/>
        <p:txBody>
          <a:bodyPr/>
          <a:lstStyle/>
          <a:p>
            <a:fld id="{C728193F-1979-4AE3-A60D-D7D3C9552A1F}" type="slidenum">
              <a:rPr lang="en-US" smtClean="0"/>
              <a:t>15</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tabLst>
                <a:tab pos="568325" algn="l"/>
              </a:tabLst>
            </a:pPr>
            <a:r>
              <a:rPr lang="en-US" baseline="0" dirty="0"/>
              <a:t>Let us concentrate on Research process- Ex: the articles collected are like puzzles, what we need to do is to select these puzzles and arrange them as per the requirement and perform analysis. A big picture is created with small pieces of these puzzles. Similarly, Researchers extract the information from these break downed articles to a meaningful and useful information. </a:t>
            </a:r>
          </a:p>
          <a:p>
            <a:r>
              <a:rPr lang="en-US" baseline="0" dirty="0"/>
              <a:t>Researchers need to :</a:t>
            </a:r>
          </a:p>
          <a:p>
            <a:pPr marL="228600" indent="-228600">
              <a:buFont typeface="+mj-lt"/>
              <a:buAutoNum type="arabicPeriod"/>
            </a:pPr>
            <a:r>
              <a:rPr lang="en-US" baseline="0" dirty="0"/>
              <a:t>Understand the main idea in each article.</a:t>
            </a:r>
          </a:p>
          <a:p>
            <a:pPr marL="228600" indent="-228600">
              <a:buFont typeface="+mj-lt"/>
              <a:buAutoNum type="arabicPeriod"/>
            </a:pPr>
            <a:r>
              <a:rPr lang="en-US" baseline="0" dirty="0"/>
              <a:t>Look at the models and experiments' each.</a:t>
            </a:r>
          </a:p>
          <a:p>
            <a:pPr marL="228600" indent="-228600">
              <a:buFont typeface="+mj-lt"/>
              <a:buAutoNum type="arabicPeriod"/>
            </a:pPr>
            <a:r>
              <a:rPr lang="en-US" baseline="0" dirty="0"/>
              <a:t>Connect the different pieces of information.</a:t>
            </a:r>
          </a:p>
          <a:p>
            <a:pPr marL="228600" indent="-228600">
              <a:buFont typeface="+mj-lt"/>
              <a:buAutoNum type="arabicPeriod"/>
            </a:pPr>
            <a:r>
              <a:rPr lang="en-US" baseline="0" dirty="0"/>
              <a:t>Compare and contrast what they find.</a:t>
            </a:r>
          </a:p>
          <a:p>
            <a:pPr marL="228600" indent="-228600">
              <a:buFont typeface="+mj-lt"/>
              <a:buAutoNum type="arabicPeriod"/>
            </a:pPr>
            <a:r>
              <a:rPr lang="en-US" baseline="0" dirty="0"/>
              <a:t>Identify strengths and weakness. </a:t>
            </a:r>
          </a:p>
          <a:p>
            <a:pPr marL="0" indent="0">
              <a:buFont typeface="+mj-lt"/>
              <a:buNone/>
            </a:pPr>
            <a:endParaRPr lang="en-US" baseline="0" dirty="0"/>
          </a:p>
        </p:txBody>
      </p:sp>
      <p:sp>
        <p:nvSpPr>
          <p:cNvPr id="4" name="Slide Number Placeholder 3"/>
          <p:cNvSpPr>
            <a:spLocks noGrp="1"/>
          </p:cNvSpPr>
          <p:nvPr>
            <p:ph type="sldNum" sz="quarter" idx="10"/>
          </p:nvPr>
        </p:nvSpPr>
        <p:spPr/>
        <p:txBody>
          <a:bodyPr/>
          <a:lstStyle/>
          <a:p>
            <a:fld id="{C728193F-1979-4AE3-A60D-D7D3C9552A1F}" type="slidenum">
              <a:rPr lang="en-US" smtClean="0"/>
              <a:t>16</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tabLst>
                <a:tab pos="568325" algn="l"/>
              </a:tabLst>
            </a:pPr>
            <a:r>
              <a:rPr lang="en-US" baseline="0" dirty="0"/>
              <a:t>Let us concentrate on Research process- Ex: the articles collected are like puzzles, what we need to do is to select these puzzles and arrange them as per the requirement and perform analysis. A big picture is created with small pieces of these puzzles. Similarly, Researchers extract the information from these break downed articles to a meaningful and useful information. </a:t>
            </a:r>
          </a:p>
          <a:p>
            <a:r>
              <a:rPr lang="en-US" baseline="0" dirty="0"/>
              <a:t>Researchers need to :</a:t>
            </a:r>
          </a:p>
          <a:p>
            <a:pPr marL="228600" indent="-228600">
              <a:buFont typeface="+mj-lt"/>
              <a:buAutoNum type="arabicPeriod"/>
            </a:pPr>
            <a:r>
              <a:rPr lang="en-US" baseline="0" dirty="0"/>
              <a:t>Understand the main idea in each article.</a:t>
            </a:r>
          </a:p>
          <a:p>
            <a:pPr marL="228600" indent="-228600">
              <a:buFont typeface="+mj-lt"/>
              <a:buAutoNum type="arabicPeriod"/>
            </a:pPr>
            <a:r>
              <a:rPr lang="en-US" baseline="0" dirty="0"/>
              <a:t>Look at the models and experiments' each.</a:t>
            </a:r>
          </a:p>
          <a:p>
            <a:pPr marL="228600" indent="-228600">
              <a:buFont typeface="+mj-lt"/>
              <a:buAutoNum type="arabicPeriod"/>
            </a:pPr>
            <a:r>
              <a:rPr lang="en-US" baseline="0" dirty="0"/>
              <a:t>Connect the different pieces of information.</a:t>
            </a:r>
          </a:p>
          <a:p>
            <a:pPr marL="228600" indent="-228600">
              <a:buFont typeface="+mj-lt"/>
              <a:buAutoNum type="arabicPeriod"/>
            </a:pPr>
            <a:r>
              <a:rPr lang="en-US" baseline="0" dirty="0"/>
              <a:t>Compare and contrast what they find.</a:t>
            </a:r>
          </a:p>
          <a:p>
            <a:pPr marL="228600" indent="-228600">
              <a:buFont typeface="+mj-lt"/>
              <a:buAutoNum type="arabicPeriod"/>
            </a:pPr>
            <a:r>
              <a:rPr lang="en-US" baseline="0" dirty="0"/>
              <a:t>Identify strengths and weakness. </a:t>
            </a:r>
          </a:p>
          <a:p>
            <a:pPr marL="0" indent="0">
              <a:buFont typeface="+mj-lt"/>
              <a:buNone/>
            </a:pPr>
            <a:endParaRPr lang="en-US" baseline="0" dirty="0"/>
          </a:p>
        </p:txBody>
      </p:sp>
      <p:sp>
        <p:nvSpPr>
          <p:cNvPr id="4" name="Slide Number Placeholder 3"/>
          <p:cNvSpPr>
            <a:spLocks noGrp="1"/>
          </p:cNvSpPr>
          <p:nvPr>
            <p:ph type="sldNum" sz="quarter" idx="10"/>
          </p:nvPr>
        </p:nvSpPr>
        <p:spPr/>
        <p:txBody>
          <a:bodyPr/>
          <a:lstStyle/>
          <a:p>
            <a:fld id="{C728193F-1979-4AE3-A60D-D7D3C9552A1F}" type="slidenum">
              <a:rPr lang="en-US" smtClean="0"/>
              <a:t>17</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mj-lt"/>
              <a:buNone/>
              <a:tabLst/>
              <a:defRPr/>
            </a:pPr>
            <a:r>
              <a:rPr lang="en-US" dirty="0">
                <a:solidFill>
                  <a:srgbClr val="C00000"/>
                </a:solidFill>
              </a:rPr>
              <a:t>Researchers process</a:t>
            </a:r>
            <a:r>
              <a:rPr lang="en-US" baseline="0" dirty="0">
                <a:solidFill>
                  <a:srgbClr val="C00000"/>
                </a:solidFill>
              </a:rPr>
              <a:t>: </a:t>
            </a:r>
            <a:endParaRPr lang="en-US" dirty="0">
              <a:solidFill>
                <a:srgbClr val="C00000"/>
              </a:solidFill>
            </a:endParaRPr>
          </a:p>
          <a:p>
            <a:pPr marL="0" indent="0">
              <a:buFont typeface="+mj-lt"/>
              <a:buNone/>
            </a:pPr>
            <a:r>
              <a:rPr lang="en-US" baseline="0" dirty="0"/>
              <a:t>Its important to question big claims in the articles. </a:t>
            </a:r>
            <a:r>
              <a:rPr lang="en-US" baseline="0" dirty="0" err="1"/>
              <a:t>i.e</a:t>
            </a:r>
            <a:r>
              <a:rPr lang="en-US" baseline="0" dirty="0"/>
              <a:t> simply reading is not important, we have to question ourselves and should have doubts on the concept. It is necessary to ask big questions and analyze it carefully. If you believe everything you read, it can limit your own research and critical thinking.</a:t>
            </a:r>
          </a:p>
          <a:p>
            <a:pPr marL="0" indent="0">
              <a:buFont typeface="+mj-lt"/>
              <a:buNone/>
            </a:pPr>
            <a:r>
              <a:rPr lang="en-US" baseline="0" dirty="0"/>
              <a:t>The goal of a literature review is to discover new things to study, point out problems in existing research and propose fresh ideas.</a:t>
            </a:r>
          </a:p>
          <a:p>
            <a:pPr marL="0" indent="0">
              <a:buFont typeface="+mj-lt"/>
              <a:buNone/>
            </a:pPr>
            <a:endParaRPr lang="en-US" baseline="0" dirty="0"/>
          </a:p>
        </p:txBody>
      </p:sp>
      <p:sp>
        <p:nvSpPr>
          <p:cNvPr id="4" name="Slide Number Placeholder 3"/>
          <p:cNvSpPr>
            <a:spLocks noGrp="1"/>
          </p:cNvSpPr>
          <p:nvPr>
            <p:ph type="sldNum" sz="quarter" idx="10"/>
          </p:nvPr>
        </p:nvSpPr>
        <p:spPr/>
        <p:txBody>
          <a:bodyPr/>
          <a:lstStyle/>
          <a:p>
            <a:fld id="{C728193F-1979-4AE3-A60D-D7D3C9552A1F}" type="slidenum">
              <a:rPr lang="en-US" smtClean="0"/>
              <a:t>18</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endParaRPr lang="en-US" baseline="0" dirty="0"/>
          </a:p>
        </p:txBody>
      </p:sp>
      <p:sp>
        <p:nvSpPr>
          <p:cNvPr id="4" name="Slide Number Placeholder 3"/>
          <p:cNvSpPr>
            <a:spLocks noGrp="1"/>
          </p:cNvSpPr>
          <p:nvPr>
            <p:ph type="sldNum" sz="quarter" idx="10"/>
          </p:nvPr>
        </p:nvSpPr>
        <p:spPr/>
        <p:txBody>
          <a:bodyPr/>
          <a:lstStyle/>
          <a:p>
            <a:fld id="{C728193F-1979-4AE3-A60D-D7D3C9552A1F}" type="slidenum">
              <a:rPr lang="en-US" smtClean="0"/>
              <a:t>19</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endParaRPr lang="en-US" baseline="0" dirty="0"/>
          </a:p>
        </p:txBody>
      </p:sp>
      <p:sp>
        <p:nvSpPr>
          <p:cNvPr id="4" name="Slide Number Placeholder 3"/>
          <p:cNvSpPr>
            <a:spLocks noGrp="1"/>
          </p:cNvSpPr>
          <p:nvPr>
            <p:ph type="sldNum" sz="quarter" idx="10"/>
          </p:nvPr>
        </p:nvSpPr>
        <p:spPr/>
        <p:txBody>
          <a:bodyPr/>
          <a:lstStyle/>
          <a:p>
            <a:fld id="{C728193F-1979-4AE3-A60D-D7D3C9552A1F}" type="slidenum">
              <a:rPr lang="en-US" smtClean="0"/>
              <a:t>20</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r>
              <a:rPr lang="en-US" b="0" i="0" dirty="0">
                <a:solidFill>
                  <a:srgbClr val="374151"/>
                </a:solidFill>
                <a:effectLst/>
                <a:latin typeface="Söhne"/>
              </a:rPr>
              <a:t>A bibliography is a list of sources or references that an author or researcher has consulted and cited in their work</a:t>
            </a:r>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22</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r>
              <a:rPr lang="en-US" b="0" i="0" dirty="0">
                <a:solidFill>
                  <a:srgbClr val="374151"/>
                </a:solidFill>
                <a:effectLst/>
                <a:latin typeface="Söhne"/>
              </a:rPr>
              <a:t>A bibliography is a list of sources or references that an author or researcher has consulted and cited in their work</a:t>
            </a:r>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24</a:t>
            </a:fld>
            <a:endParaRPr lang="en-US"/>
          </a:p>
        </p:txBody>
      </p:sp>
    </p:spTree>
    <p:extLst>
      <p:ext uri="{BB962C8B-B14F-4D97-AF65-F5344CB8AC3E}">
        <p14:creationId xmlns:p14="http://schemas.microsoft.com/office/powerpoint/2010/main" val="25550818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r>
              <a:rPr lang="en-US" b="0" i="0" dirty="0">
                <a:solidFill>
                  <a:srgbClr val="374151"/>
                </a:solidFill>
                <a:effectLst/>
                <a:latin typeface="Söhne"/>
              </a:rPr>
              <a:t>A bibliography is a list of sources or references that an author or researcher has consulted and cited in their work</a:t>
            </a:r>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25</a:t>
            </a:fld>
            <a:endParaRPr lang="en-US"/>
          </a:p>
        </p:txBody>
      </p:sp>
    </p:spTree>
    <p:extLst>
      <p:ext uri="{BB962C8B-B14F-4D97-AF65-F5344CB8AC3E}">
        <p14:creationId xmlns:p14="http://schemas.microsoft.com/office/powerpoint/2010/main" val="41404183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r>
              <a:rPr lang="en-US" b="0" i="0" dirty="0">
                <a:solidFill>
                  <a:srgbClr val="374151"/>
                </a:solidFill>
                <a:effectLst/>
                <a:latin typeface="Söhne"/>
              </a:rPr>
              <a:t>A bibliography is a list of sources or references that an author or researcher has consulted and cited in their work</a:t>
            </a:r>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26</a:t>
            </a:fld>
            <a:endParaRPr lang="en-US"/>
          </a:p>
        </p:txBody>
      </p:sp>
    </p:spTree>
    <p:extLst>
      <p:ext uri="{BB962C8B-B14F-4D97-AF65-F5344CB8AC3E}">
        <p14:creationId xmlns:p14="http://schemas.microsoft.com/office/powerpoint/2010/main" val="38921808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rgbClr val="002060"/>
                </a:solidFill>
                <a:latin typeface="Times New Roman" panose="02020603050405020304" pitchFamily="18" charset="0"/>
                <a:cs typeface="Times New Roman" panose="02020603050405020304" pitchFamily="18" charset="0"/>
              </a:rPr>
              <a:t>Advocating</a:t>
            </a:r>
            <a:r>
              <a:rPr lang="en-US" sz="1200" dirty="0">
                <a:latin typeface="Times New Roman" panose="02020603050405020304" pitchFamily="18" charset="0"/>
                <a:cs typeface="Times New Roman" panose="02020603050405020304" pitchFamily="18" charset="0"/>
              </a:rPr>
              <a:t>  </a:t>
            </a:r>
            <a:r>
              <a:rPr lang="en-US" sz="1200" b="1" dirty="0">
                <a:solidFill>
                  <a:srgbClr val="002060"/>
                </a:solidFill>
                <a:latin typeface="Times New Roman" panose="02020603050405020304" pitchFamily="18" charset="0"/>
                <a:cs typeface="Times New Roman" panose="02020603050405020304" pitchFamily="18" charset="0"/>
              </a:rPr>
              <a:t>approaches: Eg: Improving Wind Turbine Efficiency</a:t>
            </a:r>
          </a:p>
          <a:p>
            <a:pPr algn="l">
              <a:buFont typeface="Arial" panose="020B0604020202020204" pitchFamily="34" charset="0"/>
              <a:buChar char="•"/>
            </a:pPr>
            <a:r>
              <a:rPr lang="en-US" b="0" i="0" dirty="0">
                <a:solidFill>
                  <a:srgbClr val="374151"/>
                </a:solidFill>
                <a:effectLst/>
                <a:latin typeface="Söhne"/>
              </a:rPr>
              <a:t>Engineers focused on improving the efficiency of wind turbines may advocate for an aerodynamic approach. The literature supporting this approach could emphasize the importance of optimizing the shape and design of turbine blades to enhance energy capture. Studies might highlight the impact of aerodynamic principles on turbine performance and the potential for increased energy output with improved blade designs.</a:t>
            </a:r>
          </a:p>
          <a:p>
            <a:pPr algn="l">
              <a:buFont typeface="Arial" panose="020B0604020202020204" pitchFamily="34" charset="0"/>
              <a:buChar char="•"/>
            </a:pPr>
            <a:r>
              <a:rPr lang="en-US" b="1" i="0" dirty="0">
                <a:solidFill>
                  <a:srgbClr val="374151"/>
                </a:solidFill>
                <a:effectLst/>
                <a:latin typeface="Söhne"/>
              </a:rPr>
              <a:t>Choice of Methods:</a:t>
            </a:r>
            <a:r>
              <a:rPr lang="en-US" b="0" i="0" dirty="0">
                <a:solidFill>
                  <a:srgbClr val="374151"/>
                </a:solidFill>
                <a:effectLst/>
                <a:latin typeface="Söhne"/>
              </a:rPr>
              <a:t> In comprehending the choice of research methods, engineers may conduct a literature review to identify successful aerodynamic optimization techniques. Computational Fluid Dynamics (CFD) simulations could be employed to model and analyze the airflow around different blade designs.</a:t>
            </a:r>
          </a:p>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a:t>
            </a:fld>
            <a:endParaRPr lang="en-US"/>
          </a:p>
        </p:txBody>
      </p:sp>
    </p:spTree>
    <p:extLst>
      <p:ext uri="{BB962C8B-B14F-4D97-AF65-F5344CB8AC3E}">
        <p14:creationId xmlns:p14="http://schemas.microsoft.com/office/powerpoint/2010/main" val="40775377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r>
              <a:rPr lang="en-US" dirty="0">
                <a:solidFill>
                  <a:srgbClr val="C00000"/>
                </a:solidFill>
              </a:rPr>
              <a:t>Google and Google Scholar-</a:t>
            </a:r>
          </a:p>
          <a:p>
            <a:pPr marL="0" marR="0" lvl="1" indent="0" algn="just" defTabSz="914400" rtl="0" eaLnBrk="1" fontAlgn="auto" latinLnBrk="0" hangingPunct="1">
              <a:lnSpc>
                <a:spcPct val="100000"/>
              </a:lnSpc>
              <a:spcBef>
                <a:spcPts val="0"/>
              </a:spcBef>
              <a:spcAft>
                <a:spcPts val="0"/>
              </a:spcAft>
              <a:buClrTx/>
              <a:buSzTx/>
              <a:buFontTx/>
              <a:buNone/>
              <a:tabLst>
                <a:tab pos="568325" algn="l"/>
              </a:tabLst>
              <a:defRPr/>
            </a:pPr>
            <a:r>
              <a:rPr lang="en-US" dirty="0"/>
              <a:t>Ubiquitous search engines with inherent limitations-</a:t>
            </a:r>
            <a:r>
              <a:rPr lang="en-US" baseline="0" dirty="0"/>
              <a:t> It is</a:t>
            </a:r>
            <a:r>
              <a:rPr lang="en-US" dirty="0">
                <a:solidFill>
                  <a:srgbClr val="C00000"/>
                </a:solidFill>
              </a:rPr>
              <a:t> easily accessible and limitation like accessible through internet and if uploads their work and few wont, so it has its own limitation</a:t>
            </a:r>
          </a:p>
          <a:p>
            <a:pPr marL="0" marR="0" lvl="1" indent="0" algn="just" defTabSz="914400" rtl="0" eaLnBrk="1" fontAlgn="auto" latinLnBrk="0" hangingPunct="1">
              <a:lnSpc>
                <a:spcPct val="100000"/>
              </a:lnSpc>
              <a:spcBef>
                <a:spcPts val="0"/>
              </a:spcBef>
              <a:spcAft>
                <a:spcPts val="0"/>
              </a:spcAft>
              <a:buClrTx/>
              <a:buSzTx/>
              <a:buFontTx/>
              <a:buNone/>
              <a:tabLst>
                <a:tab pos="568325" algn="l"/>
              </a:tabLst>
              <a:defRPr/>
            </a:pPr>
            <a:r>
              <a:rPr lang="en-US" dirty="0"/>
              <a:t>Scan the entire internet, making it challenging to discern information reliability.</a:t>
            </a:r>
          </a:p>
          <a:p>
            <a:pPr marL="0" marR="0" lvl="1" indent="0" algn="just" defTabSz="914400" rtl="0" eaLnBrk="1" fontAlgn="auto" latinLnBrk="0" hangingPunct="1">
              <a:lnSpc>
                <a:spcPct val="100000"/>
              </a:lnSpc>
              <a:spcBef>
                <a:spcPts val="0"/>
              </a:spcBef>
              <a:spcAft>
                <a:spcPts val="0"/>
              </a:spcAft>
              <a:buClrTx/>
              <a:buSzTx/>
              <a:buFontTx/>
              <a:buNone/>
              <a:tabLst>
                <a:tab pos="568325" algn="l"/>
              </a:tabLst>
              <a:defRPr/>
            </a:pPr>
            <a:r>
              <a:rPr lang="en-US" dirty="0"/>
              <a:t>It may include questionable resources-</a:t>
            </a:r>
            <a:r>
              <a:rPr lang="en-US" baseline="0" dirty="0"/>
              <a:t> Peer reviewed will be missed.</a:t>
            </a:r>
            <a:endParaRPr lang="en-US" dirty="0"/>
          </a:p>
          <a:p>
            <a:pPr marL="0" marR="0" lvl="1" indent="0" algn="just" defTabSz="914400" rtl="0" eaLnBrk="1" fontAlgn="auto" latinLnBrk="0" hangingPunct="1">
              <a:lnSpc>
                <a:spcPct val="100000"/>
              </a:lnSpc>
              <a:spcBef>
                <a:spcPts val="0"/>
              </a:spcBef>
              <a:spcAft>
                <a:spcPts val="0"/>
              </a:spcAft>
              <a:buClrTx/>
              <a:buSzTx/>
              <a:buFontTx/>
              <a:buNone/>
              <a:tabLst>
                <a:tab pos="568325" algn="l"/>
              </a:tabLst>
              <a:defRPr/>
            </a:pPr>
            <a:r>
              <a:rPr lang="en-US" dirty="0"/>
              <a:t>Optimization strategies include quotes and relevant keywords-</a:t>
            </a:r>
            <a:r>
              <a:rPr lang="en-US" baseline="0" dirty="0"/>
              <a:t> mismatch between keywords </a:t>
            </a:r>
            <a:endParaRPr lang="en-US" dirty="0"/>
          </a:p>
          <a:p>
            <a:pPr marL="0" indent="0" algn="just">
              <a:buNone/>
              <a:tabLst>
                <a:tab pos="568325" algn="l"/>
              </a:tabLst>
            </a:pPr>
            <a:endParaRPr lang="en-US" dirty="0">
              <a:solidFill>
                <a:srgbClr val="C00000"/>
              </a:solidFill>
            </a:endParaRPr>
          </a:p>
          <a:p>
            <a:pPr marL="0" indent="0" algn="just">
              <a:buNone/>
              <a:tabLst>
                <a:tab pos="568325" algn="l"/>
              </a:tabLst>
            </a:pPr>
            <a:endParaRPr lang="en-US" dirty="0">
              <a:solidFill>
                <a:srgbClr val="C0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29</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endParaRPr lang="en-US" dirty="0">
              <a:solidFill>
                <a:srgbClr val="C0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31</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endParaRPr lang="en-US" dirty="0">
              <a:solidFill>
                <a:srgbClr val="C0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35</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endParaRPr lang="en-US" dirty="0">
              <a:solidFill>
                <a:srgbClr val="C0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36</a:t>
            </a:fld>
            <a:endParaRPr lang="en-US"/>
          </a:p>
        </p:txBody>
      </p:sp>
    </p:spTree>
    <p:extLst>
      <p:ext uri="{BB962C8B-B14F-4D97-AF65-F5344CB8AC3E}">
        <p14:creationId xmlns:p14="http://schemas.microsoft.com/office/powerpoint/2010/main" val="6739892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r>
              <a:rPr lang="en-US" dirty="0">
                <a:solidFill>
                  <a:srgbClr val="C00000"/>
                </a:solidFill>
              </a:rPr>
              <a:t>Selecting the appropriate work to read can be challenging.</a:t>
            </a:r>
          </a:p>
          <a:p>
            <a:pPr marL="0" indent="0" algn="just">
              <a:buNone/>
              <a:tabLst>
                <a:tab pos="568325" algn="l"/>
              </a:tabLst>
            </a:pPr>
            <a:r>
              <a:rPr lang="en-US" dirty="0">
                <a:solidFill>
                  <a:srgbClr val="C00000"/>
                </a:solidFill>
              </a:rPr>
              <a:t>There are tidbits and pieces scattered throughout the literature that serves as an archive for knowledge. Seldom will one find what they're looking for conveniently located in one location. However, it is clear that, in comparison to the total quantity of research articles available from peer-reviewed technical sources, the number of papers pertinent to a given researcher is extremely small. Knowing where to read is also crucial; it is always preferable to rely on books and peer-reviewed journals released by reputable publishers rather than readily accessible, arbitrary articles from the internet. The objective of reading an engineering research paper is to comprehend the authors' technical contributions.</a:t>
            </a:r>
          </a:p>
          <a:p>
            <a:pPr marL="0" indent="0" algn="just">
              <a:buNone/>
              <a:tabLst>
                <a:tab pos="568325" algn="l"/>
              </a:tabLst>
            </a:pPr>
            <a:r>
              <a:rPr lang="en-US" dirty="0">
                <a:solidFill>
                  <a:srgbClr val="C00000"/>
                </a:solidFill>
              </a:rPr>
              <a:t>Considering the volume of journal papers available, it is beneficial to read these manuscripts quickly, intentionally, and practically [7]. It differs from reading a newspaper in several ways. One might have to read the paper several times over and should budget several hours for it. This section outlines a straightforward, practical, and rational method for finding articles and appropriately interpreting them for research purposes.</a:t>
            </a:r>
          </a:p>
        </p:txBody>
      </p:sp>
      <p:sp>
        <p:nvSpPr>
          <p:cNvPr id="4" name="Slide Number Placeholder 3"/>
          <p:cNvSpPr>
            <a:spLocks noGrp="1"/>
          </p:cNvSpPr>
          <p:nvPr>
            <p:ph type="sldNum" sz="quarter" idx="10"/>
          </p:nvPr>
        </p:nvSpPr>
        <p:spPr/>
        <p:txBody>
          <a:bodyPr/>
          <a:lstStyle/>
          <a:p>
            <a:fld id="{C728193F-1979-4AE3-A60D-D7D3C9552A1F}" type="slidenum">
              <a:rPr lang="en-US" smtClean="0"/>
              <a:t>38</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r>
              <a:rPr lang="en-US" dirty="0">
                <a:solidFill>
                  <a:srgbClr val="C00000"/>
                </a:solidFill>
              </a:rPr>
              <a:t>The title and keywords should be read first because, in any case, they are likely what drew the reader's attention in the first place. If, after reading these, you find that they are not sufficiently intriguing, it is best to put them down and find something else to read. Next, in order to quickly gain an overview of the work, one should read the abstract. </a:t>
            </a:r>
          </a:p>
          <a:p>
            <a:pPr marL="0" indent="0" algn="just">
              <a:buNone/>
              <a:tabLst>
                <a:tab pos="568325" algn="l"/>
              </a:tabLst>
            </a:pPr>
            <a:r>
              <a:rPr lang="en-US" dirty="0">
                <a:solidFill>
                  <a:srgbClr val="C00000"/>
                </a:solidFill>
              </a:rPr>
              <a:t>Again, one should quit reading if it doesn't appear important enough for the field of study. In order to determine whether the paper is relevant to the intended purpose, one should skip most of the paper and jump straight to the conclusions if the abstract piques one's interest. If so, reading the figures, tables, and captions within will give one a good understanding of the work done in the paper in a short amount of time.</a:t>
            </a:r>
          </a:p>
          <a:p>
            <a:pPr marL="0" indent="0" algn="just">
              <a:buNone/>
              <a:tabLst>
                <a:tab pos="568325" algn="l"/>
              </a:tabLst>
            </a:pPr>
            <a:r>
              <a:rPr lang="en-US" dirty="0">
                <a:solidFill>
                  <a:srgbClr val="C00000"/>
                </a:solidFill>
              </a:rPr>
              <a:t>If the article has been interesting so far, it's time to read the Introduction section to learn more about the work's history, the motivations behind the authors' choice of that specific study, and how the publication advances the state of the art. The Results and Discussion sections, which form the bulk of the work, are the next sections you should read. Reading on to learn more about the Experimental Setup/Modeling and other related sections should only be done if the reader is truly interested in learning how the data was interpreted and what exactly was done.</a:t>
            </a:r>
          </a:p>
        </p:txBody>
      </p:sp>
      <p:sp>
        <p:nvSpPr>
          <p:cNvPr id="4" name="Slide Number Placeholder 3"/>
          <p:cNvSpPr>
            <a:spLocks noGrp="1"/>
          </p:cNvSpPr>
          <p:nvPr>
            <p:ph type="sldNum" sz="quarter" idx="10"/>
          </p:nvPr>
        </p:nvSpPr>
        <p:spPr/>
        <p:txBody>
          <a:bodyPr/>
          <a:lstStyle/>
          <a:p>
            <a:fld id="{C728193F-1979-4AE3-A60D-D7D3C9552A1F}" type="slidenum">
              <a:rPr lang="en-US" smtClean="0"/>
              <a:t>39</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r>
              <a:rPr lang="en-US" dirty="0">
                <a:solidFill>
                  <a:srgbClr val="C00000"/>
                </a:solidFill>
              </a:rPr>
              <a:t>Research objectives have two requirements: they must be centered on new knowledge and acknowledged as significant by the research community. However, what is the real conceptualization of the research? A excellent research problem should not only be unique and significant, but also manageable or doable. This criterion already forces us to consider the approach and resources that might be employed to find that new information. The significance, uniqueness, theories we read, and the instruments and techniques we use to tackle an issue are all typically derived from the body of documented literature and field knowledge that currently exists.</a:t>
            </a:r>
          </a:p>
          <a:p>
            <a:pPr marL="0" indent="0" algn="just">
              <a:buNone/>
              <a:tabLst>
                <a:tab pos="568325" algn="l"/>
              </a:tabLst>
            </a:pPr>
            <a:endParaRPr lang="en-US" dirty="0">
              <a:solidFill>
                <a:srgbClr val="C00000"/>
              </a:solidFill>
            </a:endParaRPr>
          </a:p>
          <a:p>
            <a:pPr marL="0" indent="0" algn="just">
              <a:buNone/>
              <a:tabLst>
                <a:tab pos="568325" algn="l"/>
              </a:tabLst>
            </a:pPr>
            <a:r>
              <a:rPr lang="en-US" dirty="0">
                <a:solidFill>
                  <a:srgbClr val="C00000"/>
                </a:solidFill>
              </a:rPr>
              <a:t>It is difficult to come up with a good research objective and to conceptualize the research that satisfies all of these needs. It implies that one needs to already be familiar with the contents of the literature. That is, if one is not already an expert at the cutting edge of knowledge, it will be impossible to claim with confidence that one has a good research objective by the time one actually has one. Research at the doctoral level or above typically requires original conceptualization, which is something that must be done by the researcher. This is a particularly difficult phase since it requires a thorough understanding of all the relevant material.</a:t>
            </a:r>
          </a:p>
        </p:txBody>
      </p:sp>
      <p:sp>
        <p:nvSpPr>
          <p:cNvPr id="4" name="Slide Number Placeholder 3"/>
          <p:cNvSpPr>
            <a:spLocks noGrp="1"/>
          </p:cNvSpPr>
          <p:nvPr>
            <p:ph type="sldNum" sz="quarter" idx="10"/>
          </p:nvPr>
        </p:nvSpPr>
        <p:spPr/>
        <p:txBody>
          <a:bodyPr/>
          <a:lstStyle/>
          <a:p>
            <a:fld id="{C728193F-1979-4AE3-A60D-D7D3C9552A1F}" type="slidenum">
              <a:rPr lang="en-US" smtClean="0"/>
              <a:t>41</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r>
              <a:rPr lang="en-US" dirty="0">
                <a:solidFill>
                  <a:srgbClr val="C00000"/>
                </a:solidFill>
              </a:rPr>
              <a:t>Thus, in order to bring together the three components—a serious problem, information that would handle it, and a potential method for creating that new knowledge—a Ph.D. candidate must be ready to become that expert and must constantly read the literature. The way these three components come together will vary depending on the researcher and the field, but reading widely and being aware of what has already been done in the field are the only ways to become an expert in the field.</a:t>
            </a:r>
          </a:p>
        </p:txBody>
      </p:sp>
      <p:sp>
        <p:nvSpPr>
          <p:cNvPr id="4" name="Slide Number Placeholder 3"/>
          <p:cNvSpPr>
            <a:spLocks noGrp="1"/>
          </p:cNvSpPr>
          <p:nvPr>
            <p:ph type="sldNum" sz="quarter" idx="10"/>
          </p:nvPr>
        </p:nvSpPr>
        <p:spPr/>
        <p:txBody>
          <a:bodyPr/>
          <a:lstStyle/>
          <a:p>
            <a:fld id="{C728193F-1979-4AE3-A60D-D7D3C9552A1F}" type="slidenum">
              <a:rPr lang="en-US" smtClean="0"/>
              <a:t>42</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r>
              <a:rPr lang="en-US" dirty="0">
                <a:solidFill>
                  <a:srgbClr val="C00000"/>
                </a:solidFill>
              </a:rPr>
              <a:t>It's important to read research papers. It is not appropriate for the reader to assume that the arguments or outcomes presented are true. Rather, it's actually a good thing to be wary and to ask the right questions. Have the writers made an effort? to address the appropriate issue? Exist any easier fixes that we haven't thought of?</a:t>
            </a:r>
          </a:p>
          <a:p>
            <a:pPr marL="0" indent="0" algn="just">
              <a:buNone/>
              <a:tabLst>
                <a:tab pos="568325" algn="l"/>
              </a:tabLst>
            </a:pPr>
            <a:r>
              <a:rPr lang="en-US" dirty="0">
                <a:solidFill>
                  <a:srgbClr val="C00000"/>
                </a:solidFill>
              </a:rPr>
              <a:t>What are the solution's shortcomings, both acknowledged and unacknowledged, and are there any gaps in the chain of events? Are the underlying presumptions sound? Does the paper make sense or is there a flaw in the reasoning? Aside from the work's significance and relevancy, these must be determined by attentive reading.</a:t>
            </a:r>
          </a:p>
        </p:txBody>
      </p:sp>
      <p:sp>
        <p:nvSpPr>
          <p:cNvPr id="4" name="Slide Number Placeholder 3"/>
          <p:cNvSpPr>
            <a:spLocks noGrp="1"/>
          </p:cNvSpPr>
          <p:nvPr>
            <p:ph type="sldNum" sz="quarter" idx="10"/>
          </p:nvPr>
        </p:nvSpPr>
        <p:spPr/>
        <p:txBody>
          <a:bodyPr/>
          <a:lstStyle/>
          <a:p>
            <a:fld id="{C728193F-1979-4AE3-A60D-D7D3C9552A1F}" type="slidenum">
              <a:rPr lang="en-US" smtClean="0"/>
              <a:t>44</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r>
              <a:rPr lang="en-US" dirty="0">
                <a:solidFill>
                  <a:srgbClr val="C00000"/>
                </a:solidFill>
              </a:rPr>
              <a:t>While reading, one must approach reading with discernment and boldness. The ability to let go of past incorrect assessments is also essential. Furthermore, determining whether the data in the study is accurate data to support the point stated in the paper and whether the data was collected and evaluated correctly are crucial. Determining whether a different dataset would have been more appealing is also crucial.</a:t>
            </a:r>
          </a:p>
        </p:txBody>
      </p:sp>
      <p:sp>
        <p:nvSpPr>
          <p:cNvPr id="4" name="Slide Number Placeholder 3"/>
          <p:cNvSpPr>
            <a:spLocks noGrp="1"/>
          </p:cNvSpPr>
          <p:nvPr>
            <p:ph type="sldNum" sz="quarter" idx="10"/>
          </p:nvPr>
        </p:nvSpPr>
        <p:spPr/>
        <p:txBody>
          <a:bodyPr/>
          <a:lstStyle/>
          <a:p>
            <a:fld id="{C728193F-1979-4AE3-A60D-D7D3C9552A1F}" type="slidenum">
              <a:rPr lang="en-US" smtClean="0"/>
              <a:t>45</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a:t>
            </a:fld>
            <a:endParaRPr lang="en-US"/>
          </a:p>
        </p:txBody>
      </p:sp>
    </p:spTree>
    <p:extLst>
      <p:ext uri="{BB962C8B-B14F-4D97-AF65-F5344CB8AC3E}">
        <p14:creationId xmlns:p14="http://schemas.microsoft.com/office/powerpoint/2010/main" val="9989806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r>
              <a:rPr lang="en-US" dirty="0">
                <a:solidFill>
                  <a:srgbClr val="C00000"/>
                </a:solidFill>
              </a:rPr>
              <a:t>Reading critically is not that difficult. Comparatively speaking, it is simpler to critically examine a document to identify errors than it is to read it to identify its strong points. Such a remark would be accepted by anyone who has reviewed journal articles on a regular basis. It's more difficult to read creatively, and it calls for an optimistic search strategy. The goal of creative reading is to actively seek out additional uses, intriguing generalizations, or extended works that the writers may have overlooked. Exist any conceivable changes that would present significant difficulties in practice? It may be possible to correctly determine what should be the next thing to focus on right away and whether one would like to begin investigating a longer portion of this activity.</a:t>
            </a:r>
          </a:p>
        </p:txBody>
      </p:sp>
      <p:sp>
        <p:nvSpPr>
          <p:cNvPr id="4" name="Slide Number Placeholder 3"/>
          <p:cNvSpPr>
            <a:spLocks noGrp="1"/>
          </p:cNvSpPr>
          <p:nvPr>
            <p:ph type="sldNum" sz="quarter" idx="10"/>
          </p:nvPr>
        </p:nvSpPr>
        <p:spPr/>
        <p:txBody>
          <a:bodyPr/>
          <a:lstStyle/>
          <a:p>
            <a:fld id="{C728193F-1979-4AE3-A60D-D7D3C9552A1F}" type="slidenum">
              <a:rPr lang="en-US" smtClean="0"/>
              <a:t>46</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r>
              <a:rPr lang="en-US" dirty="0">
                <a:solidFill>
                  <a:srgbClr val="C00000"/>
                </a:solidFill>
              </a:rPr>
              <a:t>A researcher must have strong reading comprehension in order to write well. Taking notes during and soon after the reading process is the link between reading and actually composing a paper. The adage "the faintest writing is better than the best memory" is widely recognized, and it holds true for researchers as well, as they must read and expand on their understanding in order to write from their notes. A lot of researchers jot down notes digitally on article aggregator tools or even on the margins of their print copies of publications. Each study article contains a number of items, such as definitions, explanations, and concepts, that one might want to mark for future reference. </a:t>
            </a:r>
          </a:p>
          <a:p>
            <a:pPr marL="0" indent="0" algn="just">
              <a:buNone/>
              <a:tabLst>
                <a:tab pos="568325" algn="l"/>
              </a:tabLst>
            </a:pPr>
            <a:r>
              <a:rPr lang="en-US" dirty="0">
                <a:solidFill>
                  <a:srgbClr val="C00000"/>
                </a:solidFill>
              </a:rPr>
              <a:t>It is important to put any queries or criticisms in writing so they won't be forgotten later. When reading the same material again after a long absence, these efforts pay off handsomely.</a:t>
            </a:r>
          </a:p>
        </p:txBody>
      </p:sp>
      <p:sp>
        <p:nvSpPr>
          <p:cNvPr id="4" name="Slide Number Placeholder 3"/>
          <p:cNvSpPr>
            <a:spLocks noGrp="1"/>
          </p:cNvSpPr>
          <p:nvPr>
            <p:ph type="sldNum" sz="quarter" idx="10"/>
          </p:nvPr>
        </p:nvSpPr>
        <p:spPr/>
        <p:txBody>
          <a:bodyPr/>
          <a:lstStyle/>
          <a:p>
            <a:fld id="{C728193F-1979-4AE3-A60D-D7D3C9552A1F}" type="slidenum">
              <a:rPr lang="en-US" smtClean="0"/>
              <a:t>48</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r>
              <a:rPr lang="en-US" dirty="0">
                <a:solidFill>
                  <a:srgbClr val="C00000"/>
                </a:solidFill>
              </a:rPr>
              <a:t>A good technical reading should conclude with a brief summary of the paper that highlights its contributions after a thorough reading. However, a comparison analysis of the paper against previous publications in that particular field is necessary to clarify its technical quality. A careful reading should reveal whether the article contains any new ideas, whether previously developed concepts were tested out in experiments or new applications, or whether disparate previously developed concepts were combined into a creative framework. It goes without saying that reading other papers in the field will help one better understand the kind of contribution a paper is truly making.</a:t>
            </a:r>
          </a:p>
        </p:txBody>
      </p:sp>
      <p:sp>
        <p:nvSpPr>
          <p:cNvPr id="4" name="Slide Number Placeholder 3"/>
          <p:cNvSpPr>
            <a:spLocks noGrp="1"/>
          </p:cNvSpPr>
          <p:nvPr>
            <p:ph type="sldNum" sz="quarter" idx="10"/>
          </p:nvPr>
        </p:nvSpPr>
        <p:spPr/>
        <p:txBody>
          <a:bodyPr/>
          <a:lstStyle/>
          <a:p>
            <a:fld id="{C728193F-1979-4AE3-A60D-D7D3C9552A1F}" type="slidenum">
              <a:rPr lang="en-US" smtClean="0"/>
              <a:t>49</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r>
              <a:rPr lang="en-US" dirty="0">
                <a:solidFill>
                  <a:srgbClr val="C00000"/>
                </a:solidFill>
              </a:rPr>
              <a:t>New developments, the evolution and development of engineering study and practice, are frequently built on the foundation of mathematics. It is typically impossible for an engineering researcher to do research without using mathematical proofs or derivations. These actually form the core of any technical publication. As such, it is best to avoid skimming them. After determining the paper's relevancy, one can gain a solid knowledge of the issue that the writers have tried to address by carefully reading the proofs or algorithms.</a:t>
            </a:r>
          </a:p>
          <a:p>
            <a:pPr marL="0" indent="0" algn="just">
              <a:buNone/>
              <a:tabLst>
                <a:tab pos="568325" algn="l"/>
              </a:tabLst>
            </a:pPr>
            <a:endParaRPr lang="en-US" dirty="0">
              <a:solidFill>
                <a:srgbClr val="C00000"/>
              </a:solidFill>
            </a:endParaRPr>
          </a:p>
          <a:p>
            <a:pPr marL="0" indent="0" algn="just">
              <a:buNone/>
              <a:tabLst>
                <a:tab pos="568325" algn="l"/>
              </a:tabLst>
            </a:pPr>
            <a:r>
              <a:rPr lang="en-US" dirty="0">
                <a:solidFill>
                  <a:srgbClr val="C00000"/>
                </a:solidFill>
              </a:rPr>
              <a:t>Even so, if a technical section seems like an explanation of something that is already known, is too advanced for the research at hand and requires more reading to understand, or is overly specialized and unlikely to be needed during the research program—in which case one can return to it later—one may choose to skim it. Errors can occur when implementing complex algorithms in programming languages like Java, C, or C++. Furthermore, there is a good probability that the method won't function at all, even if the researcher is optimistic about the article at hand and believes it will. Therefore, one might want to code it right away to see if it actually works.</a:t>
            </a:r>
          </a:p>
          <a:p>
            <a:pPr marL="0" indent="0" algn="just">
              <a:buNone/>
              <a:tabLst>
                <a:tab pos="568325" algn="l"/>
              </a:tabLst>
            </a:pPr>
            <a:endParaRPr lang="en-US" dirty="0">
              <a:solidFill>
                <a:srgbClr val="C0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51</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tabLst>
                <a:tab pos="568325" algn="l"/>
              </a:tabLst>
            </a:pPr>
            <a:r>
              <a:rPr lang="en-US" dirty="0">
                <a:solidFill>
                  <a:srgbClr val="C00000"/>
                </a:solidFill>
              </a:rPr>
              <a:t>Certain types of documents will be required reading for researchers in various engineering domains. Engineers that work in civil and mechanical engineering, for instance, must study blueprints for structures and mechanical components. Datasheets are essential reading for researchers in the field of electronics. Researchers in other fields may occasionally need to include a specific electronic component, in which case carefully reading the datasheet is essential. To determine whether a more thorough reading of the datasheet is necessary, the same considerations that apply to the initial skim of the document must be applied.</a:t>
            </a:r>
          </a:p>
          <a:p>
            <a:pPr marL="0" indent="0" algn="just">
              <a:buNone/>
              <a:tabLst>
                <a:tab pos="568325" algn="l"/>
              </a:tabLst>
            </a:pPr>
            <a:r>
              <a:rPr lang="en-US" dirty="0">
                <a:solidFill>
                  <a:srgbClr val="C00000"/>
                </a:solidFill>
              </a:rPr>
              <a:t>Electronic component datasheets are instruction manuals that, hopefully, explain what each component does and how to utilize it. A researcher (or a working professional) can create a circuit or troubleshoot any particular circuit using that component thanks to datasheets. The function, features, and basic specifications of a part are often summarized on the first page of the datasheet, which also typically includes a functional block diagram that shows the internal functions of the item.</a:t>
            </a:r>
          </a:p>
          <a:p>
            <a:pPr marL="0" indent="0" algn="just">
              <a:buNone/>
              <a:tabLst>
                <a:tab pos="568325" algn="l"/>
              </a:tabLst>
            </a:pPr>
            <a:endParaRPr lang="en-US" dirty="0">
              <a:solidFill>
                <a:srgbClr val="C00000"/>
              </a:solidFill>
            </a:endParaRPr>
          </a:p>
          <a:p>
            <a:pPr marL="0" indent="0" algn="just">
              <a:buNone/>
              <a:tabLst>
                <a:tab pos="568325" algn="l"/>
              </a:tabLst>
            </a:pPr>
            <a:r>
              <a:rPr lang="en-US" dirty="0">
                <a:solidFill>
                  <a:srgbClr val="C00000"/>
                </a:solidFill>
              </a:rPr>
              <a:t>A </a:t>
            </a:r>
            <a:r>
              <a:rPr lang="en-US" dirty="0" err="1">
                <a:solidFill>
                  <a:srgbClr val="C00000"/>
                </a:solidFill>
              </a:rPr>
              <a:t>pinout</a:t>
            </a:r>
            <a:r>
              <a:rPr lang="en-US" dirty="0">
                <a:solidFill>
                  <a:srgbClr val="C00000"/>
                </a:solidFill>
              </a:rPr>
              <a:t> shows the actual locations of a part's pins, including a specific indication for pin 1 to ensure proper circuitry plugging. A researcher should carefully review and take note of the graphs that illustrate performance in relation to different parameters (such as supply voltage, temperature, etc.) and the safe range for dependable operation that are provided in certain sections. Additionally, one should search for truth tables that outline which kinds of inputs lead to which kinds of outputs, as well as timing diagrams that show how and at what speed data is delivered and received from the part. Accurate package dimensions for each part that is available are often included at the end of datasheets. This is helpful for the layout of printed circuit boards (PCBs).</a:t>
            </a:r>
          </a:p>
          <a:p>
            <a:pPr marL="0" indent="0" algn="just">
              <a:buNone/>
              <a:tabLst>
                <a:tab pos="568325" algn="l"/>
              </a:tabLst>
            </a:pPr>
            <a:endParaRPr lang="en-US" dirty="0">
              <a:solidFill>
                <a:srgbClr val="C00000"/>
              </a:solidFill>
            </a:endParaRPr>
          </a:p>
          <a:p>
            <a:pPr marL="0" indent="0" algn="just">
              <a:buNone/>
              <a:tabLst>
                <a:tab pos="568325" algn="l"/>
              </a:tabLst>
            </a:pPr>
            <a:r>
              <a:rPr lang="en-US" dirty="0">
                <a:solidFill>
                  <a:srgbClr val="C00000"/>
                </a:solidFill>
              </a:rPr>
              <a:t>To find a small shortcut that could potentially save several hours later on, it is advised to thoroughly examine the datasheet of every new part you are working with or the part you have chosen for your research project.</a:t>
            </a:r>
          </a:p>
          <a:p>
            <a:pPr marL="0" indent="0" algn="just">
              <a:buNone/>
              <a:tabLst>
                <a:tab pos="568325" algn="l"/>
              </a:tabLst>
            </a:pPr>
            <a:endParaRPr lang="en-US" dirty="0">
              <a:solidFill>
                <a:srgbClr val="C0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53</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C4C4446-2CA7-4BA9-976B-7D2EADB093F1}" type="slidenum">
              <a:rPr lang="en-IN" smtClean="0"/>
              <a:t>56</a:t>
            </a:fld>
            <a:endParaRPr lang="en-IN"/>
          </a:p>
        </p:txBody>
      </p:sp>
    </p:spTree>
    <p:extLst>
      <p:ext uri="{BB962C8B-B14F-4D97-AF65-F5344CB8AC3E}">
        <p14:creationId xmlns:p14="http://schemas.microsoft.com/office/powerpoint/2010/main" val="9453490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chapter emphasizes the significance of including roles and responsibilities beyond than primary authors of journal articles or principal investigators of grant proposal documents in attributions and acknowledgements. This would be particularly relevant for scientific research projects involving a variety of expertise levels and skill types.</a:t>
            </a:r>
          </a:p>
        </p:txBody>
      </p:sp>
      <p:sp>
        <p:nvSpPr>
          <p:cNvPr id="4" name="Slide Number Placeholder 3"/>
          <p:cNvSpPr>
            <a:spLocks noGrp="1"/>
          </p:cNvSpPr>
          <p:nvPr>
            <p:ph type="sldNum" sz="quarter" idx="10"/>
          </p:nvPr>
        </p:nvSpPr>
        <p:spPr/>
        <p:txBody>
          <a:bodyPr/>
          <a:lstStyle/>
          <a:p>
            <a:fld id="{C728193F-1979-4AE3-A60D-D7D3C9552A1F}" type="slidenum">
              <a:rPr lang="en-US" smtClean="0"/>
              <a:t>60</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definition, academic writing needs to adhere to specific guidelines and traditions.</a:t>
            </a:r>
          </a:p>
          <a:p>
            <a:r>
              <a:rPr lang="en-US" dirty="0"/>
              <a:t>The guidelines and customs pertaining to referencing, quoting, crediting, and acknowledging other people's works are among the most significant of these. This entails granting credit where credit is due. Citing is the act of including quotes from and references to the thoughts and works of other authors in our writing so that the reader understands the context. Referencing is the process of providing readers with background information by stating all of the publication data of a published work that is mentioned.</a:t>
            </a:r>
          </a:p>
          <a:p>
            <a:r>
              <a:rPr lang="en-US" dirty="0"/>
              <a:t>Research articles that include acknowledgements indicate contributions to scientific endeavors. However, there are differences in the application of acknowledgments, citations, and attributions. It might be argued that appreciation is merely a means of expressing gratitude and contributions and is more special and personal. In this chapter, we address these issues in great detail, excluding the legal issues that can result from incorrect attributions and citations.</a:t>
            </a:r>
          </a:p>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61</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62</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References, or citations, give others credit for their work while enabling readers to locate the original article if necessary. </a:t>
            </a:r>
          </a:p>
          <a:p>
            <a:r>
              <a:rPr lang="en-US" dirty="0"/>
              <a:t>Any ideas or work of another person that appears in papers, patents, or presentations may only be used in a new document if the original author is properly credited.</a:t>
            </a:r>
          </a:p>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63</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Planning a literature survey is to create a story needed to make a road map. List the merits highlighted by the authors or how they narrate the ideas or concepts they put forth and which we have o take up to meet the expectations of the research supervisors to impress the audience/readers during initial stages as far as we present our work.</a:t>
            </a:r>
          </a:p>
          <a:p>
            <a:r>
              <a:rPr lang="en-US" baseline="0" dirty="0"/>
              <a:t>It makes us to prepare the well structured survey.</a:t>
            </a:r>
          </a:p>
          <a:p>
            <a:r>
              <a:rPr lang="en-US" baseline="0" dirty="0"/>
              <a:t>So</a:t>
            </a:r>
          </a:p>
          <a:p>
            <a:pPr marL="228600" indent="-228600">
              <a:buAutoNum type="arabicPeriod"/>
            </a:pPr>
            <a:r>
              <a:rPr lang="en-US" baseline="0" dirty="0"/>
              <a:t>Conceptual focus: A literature survey focus on concepts rather than just listing the authors, i.e. we must understand the concept behind their work.</a:t>
            </a:r>
          </a:p>
          <a:p>
            <a:pPr marL="228600" indent="-228600">
              <a:buAutoNum type="arabicPeriod"/>
            </a:pPr>
            <a:r>
              <a:rPr lang="en-US" baseline="0" dirty="0"/>
              <a:t>Expectations of Supervisors: A well-executed literature review impresses supervisors by showcasing a strong grasp of the field’ s current state. </a:t>
            </a:r>
          </a:p>
          <a:p>
            <a:pPr marL="228600" indent="-228600">
              <a:buAutoNum type="arabicPeriod"/>
            </a:pPr>
            <a:r>
              <a:rPr lang="en-US" baseline="0" dirty="0"/>
              <a:t>Rules for effective review: there are guidelines for writing an effective literature review, including avoiding hasty conclusions and synthesizing information effectively. </a:t>
            </a:r>
          </a:p>
          <a:p>
            <a:pPr marL="228600" indent="-228600">
              <a:buAutoNum type="arabicPeriod"/>
            </a:pPr>
            <a:r>
              <a:rPr lang="en-US" baseline="0" dirty="0"/>
              <a:t>Comprehensive review: A good literature survey involves systematically analyzing and synthesizing archived work. </a:t>
            </a:r>
          </a:p>
        </p:txBody>
      </p:sp>
      <p:sp>
        <p:nvSpPr>
          <p:cNvPr id="4" name="Slide Number Placeholder 3"/>
          <p:cNvSpPr>
            <a:spLocks noGrp="1"/>
          </p:cNvSpPr>
          <p:nvPr>
            <p:ph type="sldNum" sz="quarter" idx="10"/>
          </p:nvPr>
        </p:nvSpPr>
        <p:spPr/>
        <p:txBody>
          <a:bodyPr/>
          <a:lstStyle/>
          <a:p>
            <a:fld id="{C728193F-1979-4AE3-A60D-D7D3C9552A1F}" type="slidenum">
              <a:rPr lang="en-US" smtClean="0"/>
              <a:t>8</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should avoid distress and embarrassment by learning exactly what to cite. Depending on the exact type</a:t>
            </a:r>
            <a:r>
              <a:rPr lang="en-US" baseline="0" dirty="0"/>
              <a:t> </a:t>
            </a:r>
            <a:r>
              <a:rPr lang="en-US" dirty="0"/>
              <a:t>of material, the researcher may need to give due credit to the creator of the original</a:t>
            </a:r>
            <a:r>
              <a:rPr lang="en-US" baseline="0" dirty="0"/>
              <a:t> </a:t>
            </a:r>
            <a:r>
              <a:rPr lang="en-US" dirty="0"/>
              <a:t>source.</a:t>
            </a:r>
          </a:p>
          <a:p>
            <a:r>
              <a:rPr lang="en-US" dirty="0"/>
              <a:t>There are well-established means of preventing and spreading knowledge through publication of patents, papers (conference paper and the peer-reviewed</a:t>
            </a:r>
          </a:p>
          <a:p>
            <a:r>
              <a:rPr lang="en-US" dirty="0"/>
              <a:t>journal paper), or articles, and also through textbooks and classrooms.  </a:t>
            </a:r>
          </a:p>
          <a:p>
            <a:r>
              <a:rPr lang="en-US" dirty="0"/>
              <a:t>Citations help the readers to verify the quality and importance of the new work and justiﬁcation of the ﬁndings. It is a way to tell readers that certain</a:t>
            </a:r>
          </a:p>
          <a:p>
            <a:r>
              <a:rPr lang="en-US" dirty="0"/>
              <a:t>material in the researcher’s present work has come from another source and as an ethical responsibility, appropriate credit has been given to the original author or writer. Materials that can be cited include journal papers, conference proceeding, books, theses, newspaper articles, websites, or other online resources and personal communication.</a:t>
            </a:r>
          </a:p>
        </p:txBody>
      </p:sp>
      <p:sp>
        <p:nvSpPr>
          <p:cNvPr id="4" name="Slide Number Placeholder 3"/>
          <p:cNvSpPr>
            <a:spLocks noGrp="1"/>
          </p:cNvSpPr>
          <p:nvPr>
            <p:ph type="sldNum" sz="quarter" idx="10"/>
          </p:nvPr>
        </p:nvSpPr>
        <p:spPr/>
        <p:txBody>
          <a:bodyPr/>
          <a:lstStyle/>
          <a:p>
            <a:fld id="{C728193F-1979-4AE3-A60D-D7D3C9552A1F}" type="slidenum">
              <a:rPr lang="en-US" smtClean="0"/>
              <a:t>64</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65</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66</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en-US" sz="1200" dirty="0">
                <a:solidFill>
                  <a:srgbClr val="FF0000"/>
                </a:solidFill>
              </a:rPr>
              <a:t>There are three main functions of citation:</a:t>
            </a:r>
          </a:p>
          <a:p>
            <a:pPr marL="457200" indent="-457200" algn="just">
              <a:buFont typeface="+mj-lt"/>
              <a:buAutoNum type="arabicPeriod"/>
            </a:pPr>
            <a:r>
              <a:rPr lang="en-US" sz="1200" dirty="0"/>
              <a:t>Veriﬁcation function: Authors have a scope for ﬁnding intentional or unintentional distortion of research or misleading statements. Citation offers the readers a chance to ascertain if the original source is justiﬁed or not, and if that assertion is properly described in the present work .</a:t>
            </a:r>
          </a:p>
          <a:p>
            <a:pPr marL="457200" indent="-457200" algn="just">
              <a:buFont typeface="+mj-lt"/>
              <a:buAutoNum type="arabicPeriod"/>
            </a:pPr>
            <a:r>
              <a:rPr lang="en-US" sz="1200" dirty="0"/>
              <a:t>Acknowledgment function: Researchers primarily receive credit for their work through citations. Citations play crucial role in promotion of individual researchers and their continued employment. Many reputed organizations and institutes provide research funding based on the reputations of the researchers. Citations help all researchers to enhance their reputation and provide detailed background of the research work. </a:t>
            </a:r>
          </a:p>
          <a:p>
            <a:pPr marL="457200" indent="-457200" algn="just">
              <a:buFont typeface="+mj-lt"/>
              <a:buAutoNum type="arabicPeriod"/>
            </a:pPr>
            <a:r>
              <a:rPr lang="en-US" sz="1200" dirty="0"/>
              <a:t>Documentation function: Citations are also used to document scientiﬁc concepts and historical progress of any particular technology over the years. </a:t>
            </a:r>
          </a:p>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67</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en-US" sz="1200" dirty="0">
                <a:solidFill>
                  <a:srgbClr val="FF0000"/>
                </a:solidFill>
              </a:rPr>
              <a:t>There are three main functions of citation:</a:t>
            </a:r>
          </a:p>
          <a:p>
            <a:pPr marL="457200" indent="-457200" algn="just">
              <a:buFont typeface="+mj-lt"/>
              <a:buAutoNum type="arabicPeriod"/>
            </a:pPr>
            <a:r>
              <a:rPr lang="en-US" sz="1200" dirty="0"/>
              <a:t>Veriﬁcation function: Authors have a scope for ﬁnding intentional or unintentional distortion of research or misleading statements. Citation offers the readers a chance to ascertain if the original source is justiﬁed or not, and if that assertion is properly described in the present work .</a:t>
            </a:r>
          </a:p>
          <a:p>
            <a:pPr marL="457200" indent="-457200" algn="just">
              <a:buFont typeface="+mj-lt"/>
              <a:buAutoNum type="arabicPeriod"/>
            </a:pPr>
            <a:r>
              <a:rPr lang="en-US" sz="1200" dirty="0"/>
              <a:t>Acknowledgment function: Researchers primarily receive credit for their work through citations. Citations play crucial role in promotion of individual researchers and their continued employment. Many reputed organizations and institutes provide research funding based on the reputations of the researchers. Citations help all researchers to enhance their reputation and provide detailed background of the research work. </a:t>
            </a:r>
          </a:p>
          <a:p>
            <a:pPr marL="457200" indent="-457200" algn="just">
              <a:buFont typeface="+mj-lt"/>
              <a:buAutoNum type="arabicPeriod"/>
            </a:pPr>
            <a:r>
              <a:rPr lang="en-US" sz="1200" dirty="0"/>
              <a:t>Documentation function: Citations are also used to document scientiﬁc concepts and historical progress of any particular technology over the years. </a:t>
            </a:r>
          </a:p>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68</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en-US" sz="1200" dirty="0">
                <a:solidFill>
                  <a:srgbClr val="FF0000"/>
                </a:solidFill>
              </a:rPr>
              <a:t>There are three main functions of citation:</a:t>
            </a:r>
          </a:p>
          <a:p>
            <a:pPr marL="457200" indent="-457200" algn="just">
              <a:buFont typeface="+mj-lt"/>
              <a:buAutoNum type="arabicPeriod"/>
            </a:pPr>
            <a:r>
              <a:rPr lang="en-US" sz="1200" dirty="0"/>
              <a:t>Veriﬁcation function: Authors have a scope for ﬁnding intentional or unintentional distortion of research or misleading statements. Citation offers the readers a chance to ascertain if the original source is justiﬁed or not, and if that assertion is properly described in the present work .</a:t>
            </a:r>
          </a:p>
          <a:p>
            <a:pPr marL="457200" indent="-457200" algn="just">
              <a:buFont typeface="+mj-lt"/>
              <a:buAutoNum type="arabicPeriod"/>
            </a:pPr>
            <a:r>
              <a:rPr lang="en-US" sz="1200" dirty="0"/>
              <a:t>Acknowledgment function: Researchers primarily receive credit for their work through citations. Citations play crucial role in promotion of individual researchers and their continued employment. Many reputed organizations and institutes provide research funding based on the reputations of the researchers. Citations help all researchers to enhance their reputation and provide detailed background of the research work. </a:t>
            </a:r>
          </a:p>
          <a:p>
            <a:pPr marL="457200" indent="-457200" algn="just">
              <a:buFont typeface="+mj-lt"/>
              <a:buAutoNum type="arabicPeriod"/>
            </a:pPr>
            <a:r>
              <a:rPr lang="en-US" sz="1200" dirty="0"/>
              <a:t>Documentation function: Citations are also used to document scientiﬁc concepts and historical progress of any particular technology over the years. </a:t>
            </a:r>
          </a:p>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69</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en-US" sz="1200" dirty="0">
                <a:solidFill>
                  <a:srgbClr val="FF0000"/>
                </a:solidFill>
              </a:rPr>
              <a:t>There are three main functions of citation:</a:t>
            </a:r>
          </a:p>
          <a:p>
            <a:pPr marL="457200" indent="-457200" algn="just">
              <a:buFont typeface="+mj-lt"/>
              <a:buAutoNum type="arabicPeriod"/>
            </a:pPr>
            <a:r>
              <a:rPr lang="en-US" sz="1200" dirty="0"/>
              <a:t>Veriﬁcation function: Authors have a scope for ﬁnding intentional or unintentional distortion of research or misleading statements. Citation offers the readers a chance to ascertain if the original source is justiﬁed or not, and if that assertion is properly described in the present work .</a:t>
            </a:r>
          </a:p>
          <a:p>
            <a:pPr marL="457200" indent="-457200" algn="just">
              <a:buFont typeface="+mj-lt"/>
              <a:buAutoNum type="arabicPeriod"/>
            </a:pPr>
            <a:r>
              <a:rPr lang="en-US" sz="1200" dirty="0"/>
              <a:t>Acknowledgment function: Researchers primarily receive credit for their work through citations. Citations play crucial role in promotion of individual researchers and their continued employment. Many reputed organizations and institutes provide research funding based on the reputations of the researchers. Citations help all researchers to enhance their reputation and provide detailed background of the research work. </a:t>
            </a:r>
          </a:p>
          <a:p>
            <a:pPr marL="457200" indent="-457200" algn="just">
              <a:buFont typeface="+mj-lt"/>
              <a:buAutoNum type="arabicPeriod"/>
            </a:pPr>
            <a:r>
              <a:rPr lang="en-US" sz="1200" dirty="0"/>
              <a:t>Documentation function: Citations are also used to document scientiﬁc concepts and historical progress of any particular technology over the years. </a:t>
            </a:r>
          </a:p>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70</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Citations are the currency that authors would wish to accumulate and the technical community gives them credit for these contributions. When other authors make citations, they honor those who initiated the ideas. Authors demonstrate their comprehension skills by identifying, estimating, and incorporating other’s research work and then create and express their own ideas precisely while acknowledging ownership of ideas through citation </a:t>
            </a:r>
          </a:p>
          <a:p>
            <a:pPr marL="228600" indent="-228600">
              <a:buAutoNum type="arabicPeriod"/>
            </a:pPr>
            <a:r>
              <a:rPr lang="en-US" dirty="0"/>
              <a:t>Authors should cite sources to indicate signiﬁcance of the work to the reader. Relevant citations help authors develop an easily understandable argument and prevent the need to navigate through work irrelevant to the reader’s interest areas. Failure to cite appropriately infringes on the rights of the researcher who did the original work.</a:t>
            </a:r>
          </a:p>
        </p:txBody>
      </p:sp>
      <p:sp>
        <p:nvSpPr>
          <p:cNvPr id="4" name="Slide Number Placeholder 3"/>
          <p:cNvSpPr>
            <a:spLocks noGrp="1"/>
          </p:cNvSpPr>
          <p:nvPr>
            <p:ph type="sldNum" sz="quarter" idx="10"/>
          </p:nvPr>
        </p:nvSpPr>
        <p:spPr/>
        <p:txBody>
          <a:bodyPr/>
          <a:lstStyle/>
          <a:p>
            <a:fld id="{C728193F-1979-4AE3-A60D-D7D3C9552A1F}" type="slidenum">
              <a:rPr lang="en-US" smtClean="0"/>
              <a:t>71</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72</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a:t>Spurious citations: In certain cases, when citation is not required or an appropriate one is not found, if the author nevertheless goes ahead with including one anyways, it would be considered as a spurious citation. These sorts of citations do not add any value to the reader in terms of properly understanding  the paper. Such actions result in loss of time of the reader or reviewer in looking for the cited paper that is otherwise not relevant. Just as due credit should be given to a paper through citation, inappropriate credit must be avoided so that the credibility of a research work or of the journal or conference</a:t>
            </a:r>
            <a:r>
              <a:rPr lang="en-US" baseline="0" dirty="0"/>
              <a:t> </a:t>
            </a:r>
            <a:r>
              <a:rPr lang="en-US" dirty="0"/>
              <a:t>proceedings where that paper is published is not lost through this sort of carelessness.</a:t>
            </a:r>
            <a:r>
              <a:rPr lang="en-US" baseline="0" dirty="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solidFill>
                  <a:srgbClr val="FF0000"/>
                </a:solidFill>
              </a:rPr>
              <a:t>Biased citations: </a:t>
            </a:r>
            <a:r>
              <a:rPr lang="en-US" sz="1200" dirty="0"/>
              <a:t>When authors cite the work of their friends or colleagues despite there being no signiﬁcant connection between the two works, or when they do not cite work of genuine signiﬁcance because they do not wish to give credit in the form of citation to certain individuals, then such actions can be classiﬁed as biased citations. Neglect of citations to prior work whose conclusions or data contradict the current work is also biased.</a:t>
            </a:r>
          </a:p>
          <a:p>
            <a:pPr marL="0" indent="0">
              <a:buNone/>
            </a:pPr>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73</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Planning a literature survey is to create a story needed to make a road map. List the merits highlighted by the authors or how they narrate the ideas or concepts they put forth and which we have o take up to meet the expectations of the research supervisors to impress the audience/readers during initial stages as far as we present our work.</a:t>
            </a:r>
          </a:p>
          <a:p>
            <a:r>
              <a:rPr lang="en-US" baseline="0" dirty="0"/>
              <a:t>It makes us to prepare the well structured survey.</a:t>
            </a:r>
          </a:p>
          <a:p>
            <a:r>
              <a:rPr lang="en-US" baseline="0" dirty="0"/>
              <a:t>So</a:t>
            </a:r>
          </a:p>
          <a:p>
            <a:pPr marL="228600" indent="-228600">
              <a:buAutoNum type="arabicPeriod"/>
            </a:pPr>
            <a:r>
              <a:rPr lang="en-US" baseline="0" dirty="0"/>
              <a:t>Conceptual focus: A literature survey focus on concepts rather than just listing the authors, i.e. we must understand the concept behind their work.</a:t>
            </a:r>
          </a:p>
          <a:p>
            <a:pPr marL="228600" indent="-228600">
              <a:buAutoNum type="arabicPeriod"/>
            </a:pPr>
            <a:r>
              <a:rPr lang="en-US" baseline="0" dirty="0"/>
              <a:t>Expectations of Supervisors: A well-executed literature review impresses supervisors by showcasing a strong grasp of the field’ s current state. </a:t>
            </a:r>
          </a:p>
          <a:p>
            <a:pPr marL="228600" indent="-228600">
              <a:buAutoNum type="arabicPeriod"/>
            </a:pPr>
            <a:r>
              <a:rPr lang="en-US" baseline="0" dirty="0"/>
              <a:t>Rules for effective review: there are guidelines for writing an effective literature review, including avoiding hasty conclusions and synthesizing information effectively. </a:t>
            </a:r>
          </a:p>
          <a:p>
            <a:pPr marL="228600" indent="-228600">
              <a:buAutoNum type="arabicPeriod"/>
            </a:pPr>
            <a:r>
              <a:rPr lang="en-US" baseline="0" dirty="0"/>
              <a:t>Comprehensive review: A good literature survey involves systematically analyzing and synthesizing archived work. </a:t>
            </a:r>
          </a:p>
        </p:txBody>
      </p:sp>
      <p:sp>
        <p:nvSpPr>
          <p:cNvPr id="4" name="Slide Number Placeholder 3"/>
          <p:cNvSpPr>
            <a:spLocks noGrp="1"/>
          </p:cNvSpPr>
          <p:nvPr>
            <p:ph type="sldNum" sz="quarter" idx="10"/>
          </p:nvPr>
        </p:nvSpPr>
        <p:spPr/>
        <p:txBody>
          <a:bodyPr/>
          <a:lstStyle/>
          <a:p>
            <a:fld id="{C728193F-1979-4AE3-A60D-D7D3C9552A1F}" type="slidenum">
              <a:rPr lang="en-US" smtClean="0"/>
              <a:t>9</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Self-citations: There is nothing wrong in citing one’s prior work if the citation is really relevant. Self-citation of prior papers is natural because the latest paper is often a part of a larger research project which is ongoing. Sometimes, it is also advantageous for the reader because citations of all the related works of the same author are given in one paper and this may reduce the effort of the reader in trying to ﬁnd the full versions of those papers. However, it is helpful and ethical only if all the papers are really relevant to the </a:t>
            </a:r>
            <a:r>
              <a:rPr lang="en-US" sz="700" dirty="0"/>
              <a:t>present</a:t>
            </a:r>
            <a:r>
              <a:rPr lang="en-US" dirty="0"/>
              <a:t> work .</a:t>
            </a:r>
          </a:p>
          <a:p>
            <a:pPr marL="0" indent="0">
              <a:buNone/>
            </a:pPr>
            <a:r>
              <a:rPr lang="en-US" b="1" dirty="0">
                <a:solidFill>
                  <a:srgbClr val="FF0000"/>
                </a:solidFill>
              </a:rPr>
              <a:t>However, there can also be negative impact on the journal as well as individual researchers due to inappropriate and irrelevant self-citations. Self-citations in such cases may be either spurious or biased or even both. Editors of journals who ignore such types of citations and allow by negligence or otherwise, to be included in published materials end up directly or indirectly altering the impact factor of those publications.</a:t>
            </a:r>
          </a:p>
        </p:txBody>
      </p:sp>
      <p:sp>
        <p:nvSpPr>
          <p:cNvPr id="4" name="Slide Number Placeholder 3"/>
          <p:cNvSpPr>
            <a:spLocks noGrp="1"/>
          </p:cNvSpPr>
          <p:nvPr>
            <p:ph type="sldNum" sz="quarter" idx="10"/>
          </p:nvPr>
        </p:nvSpPr>
        <p:spPr/>
        <p:txBody>
          <a:bodyPr/>
          <a:lstStyle/>
          <a:p>
            <a:fld id="{C728193F-1979-4AE3-A60D-D7D3C9552A1F}" type="slidenum">
              <a:rPr lang="en-US" smtClean="0"/>
              <a:t>74</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75</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76</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77</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78</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79</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80</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81</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82</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83</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Planning a literature survey is to create a story needed to make a road map. List the merits highlighted by the authors or how they narrate the ideas or concepts they put forth and which we have o take up to meet the expectations of the research supervisors to impress the audience/readers during initial stages as far as we present our work.</a:t>
            </a:r>
          </a:p>
          <a:p>
            <a:r>
              <a:rPr lang="en-US" baseline="0" dirty="0"/>
              <a:t>It makes us to prepare the well structured survey.</a:t>
            </a:r>
          </a:p>
          <a:p>
            <a:r>
              <a:rPr lang="en-US" baseline="0" dirty="0"/>
              <a:t>So</a:t>
            </a:r>
          </a:p>
          <a:p>
            <a:pPr marL="228600" indent="-228600">
              <a:buAutoNum type="arabicPeriod"/>
            </a:pPr>
            <a:r>
              <a:rPr lang="en-US" baseline="0" dirty="0"/>
              <a:t>Conceptual focus: A literature survey focus on concepts rather than just listing the authors, i.e. we must understand the concept behind their work.</a:t>
            </a:r>
          </a:p>
          <a:p>
            <a:pPr marL="228600" indent="-228600">
              <a:buAutoNum type="arabicPeriod"/>
            </a:pPr>
            <a:r>
              <a:rPr lang="en-US" baseline="0" dirty="0"/>
              <a:t>Expectations of Supervisors: A well-executed literature review impresses supervisors by showcasing a strong grasp of the field’ s current state. </a:t>
            </a:r>
          </a:p>
          <a:p>
            <a:pPr marL="228600" indent="-228600">
              <a:buAutoNum type="arabicPeriod"/>
            </a:pPr>
            <a:r>
              <a:rPr lang="en-US" baseline="0" dirty="0"/>
              <a:t>Rules for effective review: there are guidelines for writing an effective literature review, including avoiding hasty conclusions and synthesizing information effectively. </a:t>
            </a:r>
          </a:p>
          <a:p>
            <a:pPr marL="228600" indent="-228600">
              <a:buAutoNum type="arabicPeriod"/>
            </a:pPr>
            <a:r>
              <a:rPr lang="en-US" baseline="0" dirty="0"/>
              <a:t>Comprehensive review: A good literature survey involves systematically analyzing and synthesizing archived work. </a:t>
            </a:r>
          </a:p>
        </p:txBody>
      </p:sp>
      <p:sp>
        <p:nvSpPr>
          <p:cNvPr id="4" name="Slide Number Placeholder 3"/>
          <p:cNvSpPr>
            <a:spLocks noGrp="1"/>
          </p:cNvSpPr>
          <p:nvPr>
            <p:ph type="sldNum" sz="quarter" idx="10"/>
          </p:nvPr>
        </p:nvSpPr>
        <p:spPr/>
        <p:txBody>
          <a:bodyPr/>
          <a:lstStyle/>
          <a:p>
            <a:fld id="{C728193F-1979-4AE3-A60D-D7D3C9552A1F}" type="slidenum">
              <a:rPr lang="en-US" smtClean="0"/>
              <a:t>10</a:t>
            </a:fld>
            <a:endParaRPr lang="en-US"/>
          </a:p>
        </p:txBody>
      </p:sp>
    </p:spTree>
    <p:extLst>
      <p:ext uri="{BB962C8B-B14F-4D97-AF65-F5344CB8AC3E}">
        <p14:creationId xmlns:p14="http://schemas.microsoft.com/office/powerpoint/2010/main" val="159704716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84</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85</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86</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87</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88</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89</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90</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91</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92</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94</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Planning a literature survey is to create a story needed to make a road map. List the merits highlighted by the authors or how they narrate the ideas or concepts they put forth and which we have o take up to meet the expectations of the research supervisors to impress the audience/readers during initial stages as far as we present our work.</a:t>
            </a:r>
          </a:p>
          <a:p>
            <a:r>
              <a:rPr lang="en-US" baseline="0" dirty="0"/>
              <a:t>It makes us to prepare the well structured survey.</a:t>
            </a:r>
          </a:p>
          <a:p>
            <a:r>
              <a:rPr lang="en-US" baseline="0" dirty="0"/>
              <a:t>So</a:t>
            </a:r>
          </a:p>
          <a:p>
            <a:pPr marL="228600" indent="-228600">
              <a:buAutoNum type="arabicPeriod"/>
            </a:pPr>
            <a:r>
              <a:rPr lang="en-US" baseline="0" dirty="0"/>
              <a:t>Conceptual focus: A literature survey focus on concepts rather than just listing the authors, i.e. we must understand the concept behind their work.</a:t>
            </a:r>
          </a:p>
          <a:p>
            <a:pPr marL="228600" indent="-228600">
              <a:buAutoNum type="arabicPeriod"/>
            </a:pPr>
            <a:r>
              <a:rPr lang="en-US" baseline="0" dirty="0"/>
              <a:t>Expectations of Supervisors: A well-executed literature review impresses supervisors by showcasing a strong grasp of the field’ s current state. </a:t>
            </a:r>
          </a:p>
          <a:p>
            <a:pPr marL="228600" indent="-228600">
              <a:buAutoNum type="arabicPeriod"/>
            </a:pPr>
            <a:r>
              <a:rPr lang="en-US" baseline="0" dirty="0"/>
              <a:t>Rules for effective review: there are guidelines for writing an effective literature review, including avoiding hasty conclusions and synthesizing information effectively. </a:t>
            </a:r>
          </a:p>
          <a:p>
            <a:pPr marL="228600" indent="-228600">
              <a:buAutoNum type="arabicPeriod"/>
            </a:pPr>
            <a:r>
              <a:rPr lang="en-US" baseline="0" dirty="0"/>
              <a:t>Comprehensive review: A good literature survey involves systematically analyzing and synthesizing archived work. </a:t>
            </a:r>
          </a:p>
        </p:txBody>
      </p:sp>
      <p:sp>
        <p:nvSpPr>
          <p:cNvPr id="4" name="Slide Number Placeholder 3"/>
          <p:cNvSpPr>
            <a:spLocks noGrp="1"/>
          </p:cNvSpPr>
          <p:nvPr>
            <p:ph type="sldNum" sz="quarter" idx="10"/>
          </p:nvPr>
        </p:nvSpPr>
        <p:spPr/>
        <p:txBody>
          <a:bodyPr/>
          <a:lstStyle/>
          <a:p>
            <a:fld id="{C728193F-1979-4AE3-A60D-D7D3C9552A1F}" type="slidenum">
              <a:rPr lang="en-US" smtClean="0"/>
              <a:t>11</a:t>
            </a:fld>
            <a:endParaRPr lang="en-US"/>
          </a:p>
        </p:txBody>
      </p:sp>
    </p:spTree>
    <p:extLst>
      <p:ext uri="{BB962C8B-B14F-4D97-AF65-F5344CB8AC3E}">
        <p14:creationId xmlns:p14="http://schemas.microsoft.com/office/powerpoint/2010/main" val="100884740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95</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96</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0" dirty="0">
                <a:solidFill>
                  <a:srgbClr val="FF0000"/>
                </a:solidFill>
              </a:rPr>
              <a:t>If no particular guideline is available for the intended publication, then it can be introduced at the end of the text or as a footnote. </a:t>
            </a:r>
          </a:p>
          <a:p>
            <a:pPr marL="0" indent="0">
              <a:buNone/>
            </a:pPr>
            <a:r>
              <a:rPr lang="en-US" b="0" dirty="0">
                <a:solidFill>
                  <a:srgbClr val="FF0000"/>
                </a:solidFill>
              </a:rPr>
              <a:t>In some case, certain individuals may help in the research work but may not deserve to be included as authors. </a:t>
            </a:r>
          </a:p>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97</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98</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0" dirty="0">
                <a:solidFill>
                  <a:srgbClr val="FF0000"/>
                </a:solidFill>
              </a:rPr>
              <a:t>A researcher should always recognize the proprietary interest of others. Whenever possible, author shall give name of persons who may be responsible, even if nominally, for designs, inventions, writings, or other accomplishments. Given the importance of work published, authorship is also important. The  reward triangle theory shows a relationship between citations, acknowledgment, and authorship.</a:t>
            </a:r>
          </a:p>
        </p:txBody>
      </p:sp>
      <p:sp>
        <p:nvSpPr>
          <p:cNvPr id="4" name="Slide Number Placeholder 3"/>
          <p:cNvSpPr>
            <a:spLocks noGrp="1"/>
          </p:cNvSpPr>
          <p:nvPr>
            <p:ph type="sldNum" sz="quarter" idx="10"/>
          </p:nvPr>
        </p:nvSpPr>
        <p:spPr/>
        <p:txBody>
          <a:bodyPr/>
          <a:lstStyle/>
          <a:p>
            <a:fld id="{C728193F-1979-4AE3-A60D-D7D3C9552A1F}" type="slidenum">
              <a:rPr lang="en-US" smtClean="0"/>
              <a:t>99</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100</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101</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102</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103</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104</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Planning a literature survey is to create a story needed to make a road map. List the merits highlighted by the authors or how they narrate the ideas or concepts they put forth and which we have o take up to meet the expectations of the research supervisors to impress the audience/readers during initial stages as far as we present our work.</a:t>
            </a:r>
          </a:p>
          <a:p>
            <a:r>
              <a:rPr lang="en-US" baseline="0" dirty="0"/>
              <a:t>It makes us to prepare the well structured survey.</a:t>
            </a:r>
          </a:p>
          <a:p>
            <a:r>
              <a:rPr lang="en-US" baseline="0" dirty="0"/>
              <a:t>So</a:t>
            </a:r>
          </a:p>
          <a:p>
            <a:pPr marL="228600" indent="-228600">
              <a:buAutoNum type="arabicPeriod"/>
            </a:pPr>
            <a:r>
              <a:rPr lang="en-US" baseline="0" dirty="0"/>
              <a:t>Conceptual focus: A literature survey focus on concepts rather than just listing the authors, i.e. we must understand the concept behind their work.</a:t>
            </a:r>
          </a:p>
          <a:p>
            <a:pPr marL="228600" indent="-228600">
              <a:buAutoNum type="arabicPeriod"/>
            </a:pPr>
            <a:r>
              <a:rPr lang="en-US" baseline="0" dirty="0"/>
              <a:t>Expectations of Supervisors: A well-executed literature review impresses supervisors by showcasing a strong grasp of the field’ s current state. </a:t>
            </a:r>
          </a:p>
          <a:p>
            <a:pPr marL="228600" indent="-228600">
              <a:buAutoNum type="arabicPeriod"/>
            </a:pPr>
            <a:r>
              <a:rPr lang="en-US" baseline="0" dirty="0"/>
              <a:t>Rules for effective review: there are guidelines for writing an effective literature review, including avoiding hasty conclusions and synthesizing information effectively. </a:t>
            </a:r>
          </a:p>
          <a:p>
            <a:pPr marL="228600" indent="-228600">
              <a:buAutoNum type="arabicPeriod"/>
            </a:pPr>
            <a:r>
              <a:rPr lang="en-US" baseline="0" dirty="0"/>
              <a:t>Comprehensive review: A good literature survey involves systematically analyzing and synthesizing archived work. </a:t>
            </a:r>
          </a:p>
        </p:txBody>
      </p:sp>
      <p:sp>
        <p:nvSpPr>
          <p:cNvPr id="4" name="Slide Number Placeholder 3"/>
          <p:cNvSpPr>
            <a:spLocks noGrp="1"/>
          </p:cNvSpPr>
          <p:nvPr>
            <p:ph type="sldNum" sz="quarter" idx="10"/>
          </p:nvPr>
        </p:nvSpPr>
        <p:spPr/>
        <p:txBody>
          <a:bodyPr/>
          <a:lstStyle/>
          <a:p>
            <a:fld id="{C728193F-1979-4AE3-A60D-D7D3C9552A1F}" type="slidenum">
              <a:rPr lang="en-US" smtClean="0"/>
              <a:t>12</a:t>
            </a:fld>
            <a:endParaRPr lang="en-US"/>
          </a:p>
        </p:txBody>
      </p:sp>
    </p:spTree>
    <p:extLst>
      <p:ext uri="{BB962C8B-B14F-4D97-AF65-F5344CB8AC3E}">
        <p14:creationId xmlns:p14="http://schemas.microsoft.com/office/powerpoint/2010/main" val="283233247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105</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106</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107</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0" dirty="0">
                <a:solidFill>
                  <a:srgbClr val="FF0000"/>
                </a:solidFill>
              </a:rPr>
              <a:t>One may also appropriately bolster one’s</a:t>
            </a:r>
          </a:p>
          <a:p>
            <a:pPr marL="0" indent="0">
              <a:buNone/>
            </a:pPr>
            <a:r>
              <a:rPr lang="en-US" b="0" dirty="0">
                <a:solidFill>
                  <a:srgbClr val="FF0000"/>
                </a:solidFill>
              </a:rPr>
              <a:t>colleagues’ careers, as being credited in an acknowledgment section is emerging as</a:t>
            </a:r>
          </a:p>
          <a:p>
            <a:pPr marL="0" indent="0">
              <a:buNone/>
            </a:pPr>
            <a:r>
              <a:rPr lang="en-US" b="0" dirty="0">
                <a:solidFill>
                  <a:srgbClr val="FF0000"/>
                </a:solidFill>
              </a:rPr>
              <a:t>one of many ways a researcher’s professional impact is evaluated.</a:t>
            </a:r>
          </a:p>
        </p:txBody>
      </p:sp>
      <p:sp>
        <p:nvSpPr>
          <p:cNvPr id="4" name="Slide Number Placeholder 3"/>
          <p:cNvSpPr>
            <a:spLocks noGrp="1"/>
          </p:cNvSpPr>
          <p:nvPr>
            <p:ph type="sldNum" sz="quarter" idx="10"/>
          </p:nvPr>
        </p:nvSpPr>
        <p:spPr/>
        <p:txBody>
          <a:bodyPr/>
          <a:lstStyle/>
          <a:p>
            <a:fld id="{C728193F-1979-4AE3-A60D-D7D3C9552A1F}" type="slidenum">
              <a:rPr lang="en-US" smtClean="0"/>
              <a:t>108</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109</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110</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111</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112</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113</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114</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tab pos="568325" algn="l"/>
              </a:tabLst>
              <a:defRPr/>
            </a:pPr>
            <a:r>
              <a:rPr lang="en-US" dirty="0"/>
              <a:t>Here, for</a:t>
            </a:r>
            <a:r>
              <a:rPr lang="en-US" baseline="0" dirty="0"/>
              <a:t> a</a:t>
            </a:r>
            <a:r>
              <a:rPr lang="en-US" dirty="0">
                <a:solidFill>
                  <a:srgbClr val="C00000"/>
                </a:solidFill>
              </a:rPr>
              <a:t>nalyzing and synthesizing prior Research: Researchers process:-</a:t>
            </a:r>
            <a:r>
              <a:rPr lang="en-US" baseline="0" dirty="0">
                <a:solidFill>
                  <a:srgbClr val="C00000"/>
                </a:solidFill>
              </a:rPr>
              <a:t> E</a:t>
            </a:r>
            <a:r>
              <a:rPr lang="en-US" dirty="0">
                <a:solidFill>
                  <a:srgbClr val="C00000"/>
                </a:solidFill>
              </a:rPr>
              <a:t>valuating Information sources for Research validity.</a:t>
            </a:r>
          </a:p>
          <a:p>
            <a:pPr marL="228600" indent="-228600" algn="just">
              <a:buFont typeface="+mj-lt"/>
              <a:buAutoNum type="arabicPeriod"/>
              <a:tabLst>
                <a:tab pos="568325" algn="l"/>
              </a:tabLst>
            </a:pPr>
            <a:r>
              <a:rPr lang="en-US" dirty="0"/>
              <a:t>After collecting articles for the literature review, researchers break them down and find useful information.</a:t>
            </a:r>
          </a:p>
          <a:p>
            <a:pPr marL="228600" indent="-228600" algn="just">
              <a:buFont typeface="+mj-lt"/>
              <a:buAutoNum type="arabicPeriod"/>
              <a:tabLst>
                <a:tab pos="568325" algn="l"/>
              </a:tabLst>
            </a:pPr>
            <a:r>
              <a:rPr lang="en-US" dirty="0"/>
              <a:t>They then put all the information together to see what conclusions they can draw from the articles as a group.</a:t>
            </a:r>
          </a:p>
          <a:p>
            <a:pPr algn="just">
              <a:tabLst>
                <a:tab pos="568325" algn="l"/>
              </a:tabLst>
            </a:pPr>
            <a:endParaRPr lang="en-US" baseline="0" dirty="0"/>
          </a:p>
          <a:p>
            <a:pPr algn="just">
              <a:tabLst>
                <a:tab pos="568325" algn="l"/>
              </a:tabLst>
            </a:pPr>
            <a:r>
              <a:rPr lang="en-US" baseline="0" dirty="0"/>
              <a:t>Let us concentrate on Research process- Ex: the articles collected are like puzzles, what we need to do is to select these puzzles and arrange them as per the requirement and perform analysis. A big picture is created with small pieces of these puzzles. Similarly, Researchers extract the information from these break downed articles to a meaningful and useful information. </a:t>
            </a:r>
          </a:p>
          <a:p>
            <a:r>
              <a:rPr lang="en-US" baseline="0" dirty="0"/>
              <a:t>Researchers need to :</a:t>
            </a:r>
          </a:p>
          <a:p>
            <a:pPr marL="228600" indent="-228600">
              <a:buFont typeface="+mj-lt"/>
              <a:buAutoNum type="arabicPeriod"/>
            </a:pPr>
            <a:r>
              <a:rPr lang="en-US" baseline="0" dirty="0"/>
              <a:t>Understand the main idea in each article.</a:t>
            </a:r>
          </a:p>
          <a:p>
            <a:pPr marL="228600" indent="-228600">
              <a:buFont typeface="+mj-lt"/>
              <a:buAutoNum type="arabicPeriod"/>
            </a:pPr>
            <a:r>
              <a:rPr lang="en-US" baseline="0" dirty="0"/>
              <a:t>Look at the models and experiments' each.</a:t>
            </a:r>
          </a:p>
          <a:p>
            <a:pPr marL="228600" indent="-228600">
              <a:buFont typeface="+mj-lt"/>
              <a:buAutoNum type="arabicPeriod"/>
            </a:pPr>
            <a:r>
              <a:rPr lang="en-US" baseline="0" dirty="0"/>
              <a:t>Connect the different pieces of information.</a:t>
            </a:r>
          </a:p>
          <a:p>
            <a:pPr marL="228600" indent="-228600">
              <a:buFont typeface="+mj-lt"/>
              <a:buAutoNum type="arabicPeriod"/>
            </a:pPr>
            <a:r>
              <a:rPr lang="en-US" baseline="0" dirty="0"/>
              <a:t>Compare and contrast what they find.</a:t>
            </a:r>
          </a:p>
          <a:p>
            <a:pPr marL="228600" indent="-228600">
              <a:buFont typeface="+mj-lt"/>
              <a:buAutoNum type="arabicPeriod"/>
            </a:pPr>
            <a:r>
              <a:rPr lang="en-US" baseline="0" dirty="0"/>
              <a:t>Identify strengths and weakness. </a:t>
            </a:r>
          </a:p>
          <a:p>
            <a:pPr marL="0" indent="0">
              <a:buFont typeface="+mj-lt"/>
              <a:buNone/>
            </a:pPr>
            <a:endParaRPr lang="en-US" baseline="0" dirty="0"/>
          </a:p>
        </p:txBody>
      </p:sp>
      <p:sp>
        <p:nvSpPr>
          <p:cNvPr id="4" name="Slide Number Placeholder 3"/>
          <p:cNvSpPr>
            <a:spLocks noGrp="1"/>
          </p:cNvSpPr>
          <p:nvPr>
            <p:ph type="sldNum" sz="quarter" idx="10"/>
          </p:nvPr>
        </p:nvSpPr>
        <p:spPr/>
        <p:txBody>
          <a:bodyPr/>
          <a:lstStyle/>
          <a:p>
            <a:fld id="{C728193F-1979-4AE3-A60D-D7D3C9552A1F}" type="slidenum">
              <a:rPr lang="en-US" smtClean="0"/>
              <a:t>14</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115</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116</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C728193F-1979-4AE3-A60D-D7D3C9552A1F}" type="slidenum">
              <a:rPr lang="en-US" smtClean="0"/>
              <a:t>117</a:t>
            </a:fld>
            <a:endParaRPr lang="en-US"/>
          </a:p>
        </p:txBody>
      </p:sp>
    </p:spTree>
    <p:extLst>
      <p:ext uri="{BB962C8B-B14F-4D97-AF65-F5344CB8AC3E}">
        <p14:creationId xmlns:p14="http://schemas.microsoft.com/office/powerpoint/2010/main" val="4027495368"/>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C4C4446-2CA7-4BA9-976B-7D2EADB093F1}" type="slidenum">
              <a:rPr lang="en-IN" smtClean="0"/>
              <a:t>118</a:t>
            </a:fld>
            <a:endParaRPr lang="en-IN"/>
          </a:p>
        </p:txBody>
      </p:sp>
    </p:spTree>
    <p:extLst>
      <p:ext uri="{BB962C8B-B14F-4D97-AF65-F5344CB8AC3E}">
        <p14:creationId xmlns:p14="http://schemas.microsoft.com/office/powerpoint/2010/main" val="698530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marL="0" algn="ctr" defTabSz="914400" rtl="0" eaLnBrk="1" latinLnBrk="0" hangingPunct="1">
              <a:lnSpc>
                <a:spcPct val="85000"/>
              </a:lnSpc>
              <a:spcBef>
                <a:spcPct val="0"/>
              </a:spcBef>
              <a:buNone/>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46666" y="6580396"/>
            <a:ext cx="23290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32DF4849-982D-464C-BB92-69D4D2E23940}" type="datetime1">
              <a:rPr lang="en-IN" smtClean="0"/>
              <a:t>11-09-2024</a:t>
            </a:fld>
            <a:endParaRPr lang="en-IN"/>
          </a:p>
        </p:txBody>
      </p:sp>
      <p:sp>
        <p:nvSpPr>
          <p:cNvPr id="5" name="Footer Placeholder 4"/>
          <p:cNvSpPr>
            <a:spLocks noGrp="1"/>
          </p:cNvSpPr>
          <p:nvPr>
            <p:ph type="ftr" sz="quarter" idx="11"/>
          </p:nvPr>
        </p:nvSpPr>
        <p:spPr>
          <a:xfrm>
            <a:off x="4244306" y="6597390"/>
            <a:ext cx="47177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r>
              <a:rPr lang="en-IN"/>
              <a:t>Prof. Swapna H, Dept. of EEE, ATMECE Mysuru</a:t>
            </a:r>
            <a:endParaRPr lang="en-IN" dirty="0"/>
          </a:p>
        </p:txBody>
      </p:sp>
      <p:sp>
        <p:nvSpPr>
          <p:cNvPr id="6" name="Slide Number Placeholder 5"/>
          <p:cNvSpPr>
            <a:spLocks noGrp="1"/>
          </p:cNvSpPr>
          <p:nvPr>
            <p:ph type="sldNum" sz="quarter" idx="12"/>
          </p:nvPr>
        </p:nvSpPr>
        <p:spPr>
          <a:xfrm>
            <a:off x="11073384" y="6580396"/>
            <a:ext cx="1706217"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5A6ADBAC-012B-45CA-B0E1-1EC0514D76E2}" type="slidenum">
              <a:rPr lang="en-IN" smtClean="0"/>
              <a:pPr/>
              <a:t>‹#›</a:t>
            </a:fld>
            <a:endParaRPr lang="en-IN"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37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136375" y="6503131"/>
            <a:ext cx="2329074" cy="365125"/>
          </a:xfrm>
          <a:prstGeom prst="rect">
            <a:avLst/>
          </a:prstGeom>
        </p:spPr>
        <p:txBody>
          <a:bodyPr/>
          <a:lstStyle/>
          <a:p>
            <a:fld id="{419B5D27-EE1C-4103-94EF-A18DA72EC768}" type="datetime1">
              <a:rPr lang="en-IN" smtClean="0"/>
              <a:t>11-09-2024</a:t>
            </a:fld>
            <a:endParaRPr lang="en-IN"/>
          </a:p>
        </p:txBody>
      </p:sp>
      <p:sp>
        <p:nvSpPr>
          <p:cNvPr id="5" name="Footer Placeholder 4"/>
          <p:cNvSpPr>
            <a:spLocks noGrp="1"/>
          </p:cNvSpPr>
          <p:nvPr>
            <p:ph type="ftr" sz="quarter" idx="11"/>
          </p:nvPr>
        </p:nvSpPr>
        <p:spPr>
          <a:xfrm>
            <a:off x="4008779" y="6514774"/>
            <a:ext cx="4717774" cy="365125"/>
          </a:xfrm>
          <a:prstGeom prst="rect">
            <a:avLst/>
          </a:prstGeom>
        </p:spPr>
        <p:txBody>
          <a:bodyPr/>
          <a:lstStyle/>
          <a:p>
            <a:r>
              <a:rPr lang="en-US"/>
              <a:t>Prof. Swapna H, Dept. of EEE, ATMECE Mysuru</a:t>
            </a:r>
            <a:endParaRPr lang="en-IN"/>
          </a:p>
        </p:txBody>
      </p:sp>
      <p:sp>
        <p:nvSpPr>
          <p:cNvPr id="6" name="Slide Number Placeholder 5"/>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3309511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136375" y="6503131"/>
            <a:ext cx="2329074" cy="365125"/>
          </a:xfrm>
          <a:prstGeom prst="rect">
            <a:avLst/>
          </a:prstGeom>
        </p:spPr>
        <p:txBody>
          <a:bodyPr/>
          <a:lstStyle/>
          <a:p>
            <a:fld id="{F79D5B9B-4C08-4F9B-BE63-A6CD0024EF8A}" type="datetime1">
              <a:rPr lang="en-IN" smtClean="0"/>
              <a:t>11-09-2024</a:t>
            </a:fld>
            <a:endParaRPr lang="en-IN"/>
          </a:p>
        </p:txBody>
      </p:sp>
      <p:sp>
        <p:nvSpPr>
          <p:cNvPr id="5" name="Footer Placeholder 4"/>
          <p:cNvSpPr>
            <a:spLocks noGrp="1"/>
          </p:cNvSpPr>
          <p:nvPr>
            <p:ph type="ftr" sz="quarter" idx="11"/>
          </p:nvPr>
        </p:nvSpPr>
        <p:spPr>
          <a:xfrm>
            <a:off x="4008779" y="6514774"/>
            <a:ext cx="4717774" cy="365125"/>
          </a:xfrm>
          <a:prstGeom prst="rect">
            <a:avLst/>
          </a:prstGeom>
        </p:spPr>
        <p:txBody>
          <a:bodyPr/>
          <a:lstStyle/>
          <a:p>
            <a:r>
              <a:rPr lang="en-US"/>
              <a:t>Prof. Swapna H, Dept. of EEE, ATMECE Mysuru</a:t>
            </a:r>
            <a:endParaRPr lang="en-IN"/>
          </a:p>
        </p:txBody>
      </p:sp>
      <p:sp>
        <p:nvSpPr>
          <p:cNvPr id="6" name="Slide Number Placeholder 5"/>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3294465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accent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a:xfrm>
            <a:off x="1136375" y="6503131"/>
            <a:ext cx="2329074" cy="365125"/>
          </a:xfrm>
          <a:prstGeom prst="rect">
            <a:avLst/>
          </a:prstGeom>
        </p:spPr>
        <p:txBody>
          <a:bodyPr/>
          <a:lstStyle>
            <a:lvl1pPr>
              <a:defRPr>
                <a:solidFill>
                  <a:schemeClr val="accent1"/>
                </a:solidFill>
              </a:defRPr>
            </a:lvl1pPr>
          </a:lstStyle>
          <a:p>
            <a:fld id="{F176C2F8-0750-4760-9F8B-9184B1656089}" type="datetime1">
              <a:rPr lang="en-IN" smtClean="0"/>
              <a:t>11-09-2024</a:t>
            </a:fld>
            <a:endParaRPr lang="en-IN"/>
          </a:p>
        </p:txBody>
      </p:sp>
      <p:sp>
        <p:nvSpPr>
          <p:cNvPr id="5" name="Footer Placeholder 4"/>
          <p:cNvSpPr>
            <a:spLocks noGrp="1"/>
          </p:cNvSpPr>
          <p:nvPr>
            <p:ph type="ftr" sz="quarter" idx="11"/>
          </p:nvPr>
        </p:nvSpPr>
        <p:spPr>
          <a:xfrm>
            <a:off x="4008779" y="6514774"/>
            <a:ext cx="4717774" cy="365125"/>
          </a:xfrm>
          <a:prstGeom prst="rect">
            <a:avLst/>
          </a:prstGeom>
        </p:spPr>
        <p:txBody>
          <a:bodyPr/>
          <a:lstStyle>
            <a:lvl1pPr>
              <a:defRPr>
                <a:solidFill>
                  <a:schemeClr val="accent1"/>
                </a:solidFill>
              </a:defRPr>
            </a:lvl1pPr>
          </a:lstStyle>
          <a:p>
            <a:r>
              <a:rPr lang="en-US"/>
              <a:t>Prof. Swapna H, Dept. of EEE, ATMECE Mysuru</a:t>
            </a:r>
            <a:endParaRPr lang="en-IN"/>
          </a:p>
        </p:txBody>
      </p:sp>
      <p:sp>
        <p:nvSpPr>
          <p:cNvPr id="6" name="Slide Number Placeholder 5"/>
          <p:cNvSpPr>
            <a:spLocks noGrp="1"/>
          </p:cNvSpPr>
          <p:nvPr>
            <p:ph type="sldNum" sz="quarter" idx="12"/>
          </p:nvPr>
        </p:nvSpPr>
        <p:spPr>
          <a:xfrm>
            <a:off x="9312303" y="6466418"/>
            <a:ext cx="1706217" cy="365125"/>
          </a:xfrm>
          <a:prstGeom prst="rect">
            <a:avLst/>
          </a:prstGeom>
        </p:spPr>
        <p:txBody>
          <a:bodyPr/>
          <a:lstStyle>
            <a:lvl1pPr>
              <a:defRPr>
                <a:solidFill>
                  <a:schemeClr val="accent1"/>
                </a:solidFill>
              </a:defRPr>
            </a:lvl1pPr>
          </a:lstStyle>
          <a:p>
            <a:fld id="{5A6ADBAC-012B-45CA-B0E1-1EC0514D76E2}" type="slidenum">
              <a:rPr lang="en-IN" smtClean="0"/>
              <a:t>‹#›</a:t>
            </a:fld>
            <a:endParaRPr lang="en-IN"/>
          </a:p>
        </p:txBody>
      </p:sp>
      <p:cxnSp>
        <p:nvCxnSpPr>
          <p:cNvPr id="8" name="Straight Connector 7"/>
          <p:cNvCxnSpPr/>
          <p:nvPr/>
        </p:nvCxnSpPr>
        <p:spPr>
          <a:xfrm>
            <a:off x="1978660" y="3733800"/>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Date Placeholder 3">
            <a:extLst>
              <a:ext uri="{FF2B5EF4-FFF2-40B4-BE49-F238E27FC236}">
                <a16:creationId xmlns:a16="http://schemas.microsoft.com/office/drawing/2014/main" id="{52083D8A-43CA-4924-3E15-CBC016F4871D}"/>
              </a:ext>
            </a:extLst>
          </p:cNvPr>
          <p:cNvSpPr txBox="1">
            <a:spLocks/>
          </p:cNvSpPr>
          <p:nvPr userDrawn="1"/>
        </p:nvSpPr>
        <p:spPr>
          <a:xfrm>
            <a:off x="1136375" y="6544696"/>
            <a:ext cx="2329074" cy="365125"/>
          </a:xfrm>
          <a:prstGeom prst="rect">
            <a:avLst/>
          </a:prstGeom>
        </p:spPr>
        <p:txBody>
          <a:bodyPr/>
          <a:lstStyle>
            <a:defPPr>
              <a:defRPr lang="en-US"/>
            </a:defPPr>
            <a:lvl1pPr marL="0" algn="l" defTabSz="457200" rtl="0" eaLnBrk="1" latinLnBrk="0" hangingPunct="1">
              <a:defRPr sz="1400" b="1" kern="1200">
                <a:solidFill>
                  <a:schemeClr val="bg1"/>
                </a:solidFill>
                <a:latin typeface="Times New Roman" panose="02020603050405020304" pitchFamily="18" charset="0"/>
                <a:ea typeface="+mn-ea"/>
                <a:cs typeface="Times New Roman" panose="02020603050405020304" pitchFamily="18"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9B31EDC-237C-484D-B26C-152AEBE37032}" type="datetime1">
              <a:rPr lang="en-IN" smtClean="0"/>
              <a:pPr/>
              <a:t>11-09-2024</a:t>
            </a:fld>
            <a:endParaRPr lang="en-IN"/>
          </a:p>
        </p:txBody>
      </p:sp>
      <p:sp>
        <p:nvSpPr>
          <p:cNvPr id="10" name="Footer Placeholder 4">
            <a:extLst>
              <a:ext uri="{FF2B5EF4-FFF2-40B4-BE49-F238E27FC236}">
                <a16:creationId xmlns:a16="http://schemas.microsoft.com/office/drawing/2014/main" id="{A49D5247-0EFF-FF6C-B74C-4E484DCA8ED7}"/>
              </a:ext>
            </a:extLst>
          </p:cNvPr>
          <p:cNvSpPr txBox="1">
            <a:spLocks/>
          </p:cNvSpPr>
          <p:nvPr userDrawn="1"/>
        </p:nvSpPr>
        <p:spPr>
          <a:xfrm>
            <a:off x="4008779" y="6542484"/>
            <a:ext cx="4717774" cy="365125"/>
          </a:xfrm>
          <a:prstGeom prst="rect">
            <a:avLst/>
          </a:prstGeom>
        </p:spPr>
        <p:txBody>
          <a:bodyPr/>
          <a:lstStyle>
            <a:defPPr>
              <a:defRPr lang="en-US"/>
            </a:defPPr>
            <a:lvl1pPr marL="0" algn="l" defTabSz="457200" rtl="0" eaLnBrk="1" latinLnBrk="0" hangingPunct="1">
              <a:defRPr sz="1400" b="1" kern="1200">
                <a:solidFill>
                  <a:schemeClr val="bg1"/>
                </a:solidFill>
                <a:latin typeface="Times New Roman" panose="02020603050405020304" pitchFamily="18" charset="0"/>
                <a:ea typeface="+mn-ea"/>
                <a:cs typeface="Times New Roman" panose="02020603050405020304" pitchFamily="18"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N"/>
              <a:t>Prof. Swapna H, Dept. of EEE, ATMECE Mysuru</a:t>
            </a:r>
            <a:endParaRPr lang="en-IN" dirty="0"/>
          </a:p>
        </p:txBody>
      </p:sp>
      <p:sp>
        <p:nvSpPr>
          <p:cNvPr id="11" name="Slide Number Placeholder 5">
            <a:extLst>
              <a:ext uri="{FF2B5EF4-FFF2-40B4-BE49-F238E27FC236}">
                <a16:creationId xmlns:a16="http://schemas.microsoft.com/office/drawing/2014/main" id="{085EC5B8-C736-2EA2-8823-827D4713A364}"/>
              </a:ext>
            </a:extLst>
          </p:cNvPr>
          <p:cNvSpPr txBox="1">
            <a:spLocks/>
          </p:cNvSpPr>
          <p:nvPr userDrawn="1"/>
        </p:nvSpPr>
        <p:spPr>
          <a:xfrm>
            <a:off x="9824924" y="6535693"/>
            <a:ext cx="1706217" cy="365125"/>
          </a:xfrm>
          <a:prstGeom prst="rect">
            <a:avLst/>
          </a:prstGeom>
        </p:spPr>
        <p:txBody>
          <a:bodyPr/>
          <a:lstStyle>
            <a:defPPr>
              <a:defRPr lang="en-US"/>
            </a:defPPr>
            <a:lvl1pPr marL="0" algn="l" defTabSz="457200" rtl="0" eaLnBrk="1" latinLnBrk="0" hangingPunct="1">
              <a:defRPr sz="1400" b="1" kern="1200">
                <a:solidFill>
                  <a:schemeClr val="bg1"/>
                </a:solidFill>
                <a:latin typeface="Times New Roman" panose="02020603050405020304" pitchFamily="18" charset="0"/>
                <a:ea typeface="+mn-ea"/>
                <a:cs typeface="Times New Roman" panose="02020603050405020304" pitchFamily="18"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A6ADBAC-012B-45CA-B0E1-1EC0514D76E2}" type="slidenum">
              <a:rPr lang="en-IN" smtClean="0"/>
              <a:pPr/>
              <a:t>‹#›</a:t>
            </a:fld>
            <a:endParaRPr lang="en-IN" dirty="0"/>
          </a:p>
        </p:txBody>
      </p:sp>
    </p:spTree>
    <p:extLst>
      <p:ext uri="{BB962C8B-B14F-4D97-AF65-F5344CB8AC3E}">
        <p14:creationId xmlns:p14="http://schemas.microsoft.com/office/powerpoint/2010/main" val="4283836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380999" y="6610553"/>
            <a:ext cx="2329074" cy="365125"/>
          </a:xfrm>
          <a:prstGeom prst="rect">
            <a:avLst/>
          </a:prstGeom>
        </p:spPr>
        <p:txBody>
          <a:bodyPr/>
          <a:lstStyle/>
          <a:p>
            <a:fld id="{C9AC16AB-316E-4A28-AB46-6014B6CEE3B3}" type="datetime1">
              <a:rPr lang="en-IN" smtClean="0"/>
              <a:t>11-09-2024</a:t>
            </a:fld>
            <a:endParaRPr lang="en-IN"/>
          </a:p>
        </p:txBody>
      </p:sp>
      <p:sp>
        <p:nvSpPr>
          <p:cNvPr id="5" name="Footer Placeholder 4"/>
          <p:cNvSpPr>
            <a:spLocks noGrp="1"/>
          </p:cNvSpPr>
          <p:nvPr>
            <p:ph type="ftr" sz="quarter" idx="11"/>
          </p:nvPr>
        </p:nvSpPr>
        <p:spPr>
          <a:xfrm>
            <a:off x="4601343" y="6606899"/>
            <a:ext cx="4717774" cy="365125"/>
          </a:xfrm>
          <a:prstGeom prst="rect">
            <a:avLst/>
          </a:prstGeom>
        </p:spPr>
        <p:txBody>
          <a:bodyPr/>
          <a:lstStyle/>
          <a:p>
            <a:r>
              <a:rPr lang="en-US" dirty="0"/>
              <a:t>Prof. Swapna H, Dept. of EEE, ATMECE Mysuru</a:t>
            </a:r>
            <a:endParaRPr lang="en-IN" dirty="0"/>
          </a:p>
        </p:txBody>
      </p:sp>
      <p:sp>
        <p:nvSpPr>
          <p:cNvPr id="6" name="Slide Number Placeholder 5"/>
          <p:cNvSpPr>
            <a:spLocks noGrp="1"/>
          </p:cNvSpPr>
          <p:nvPr>
            <p:ph type="sldNum" sz="quarter" idx="12"/>
          </p:nvPr>
        </p:nvSpPr>
        <p:spPr>
          <a:xfrm>
            <a:off x="11338891" y="6593043"/>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895086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1136375" y="6544696"/>
            <a:ext cx="23290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85FF464D-6E71-4F8E-BAAB-069EA1DED099}" type="datetime1">
              <a:rPr lang="en-IN" smtClean="0"/>
              <a:t>11-09-2024</a:t>
            </a:fld>
            <a:endParaRPr lang="en-IN"/>
          </a:p>
        </p:txBody>
      </p:sp>
      <p:sp>
        <p:nvSpPr>
          <p:cNvPr id="6" name="Footer Placeholder 5"/>
          <p:cNvSpPr>
            <a:spLocks noGrp="1"/>
          </p:cNvSpPr>
          <p:nvPr>
            <p:ph type="ftr" sz="quarter" idx="11"/>
          </p:nvPr>
        </p:nvSpPr>
        <p:spPr>
          <a:xfrm>
            <a:off x="4008779" y="6556339"/>
            <a:ext cx="47177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r>
              <a:rPr lang="en-US"/>
              <a:t>Prof. Swapna H, Dept. of EEE, ATMECE Mysuru</a:t>
            </a:r>
            <a:endParaRPr lang="en-IN" dirty="0"/>
          </a:p>
        </p:txBody>
      </p:sp>
      <p:sp>
        <p:nvSpPr>
          <p:cNvPr id="7" name="Slide Number Placeholder 6"/>
          <p:cNvSpPr>
            <a:spLocks noGrp="1"/>
          </p:cNvSpPr>
          <p:nvPr>
            <p:ph type="sldNum" sz="quarter" idx="12"/>
          </p:nvPr>
        </p:nvSpPr>
        <p:spPr>
          <a:xfrm>
            <a:off x="9409288" y="6549548"/>
            <a:ext cx="1706217"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5A6ADBAC-012B-45CA-B0E1-1EC0514D76E2}" type="slidenum">
              <a:rPr lang="en-IN" smtClean="0"/>
              <a:pPr/>
              <a:t>‹#›</a:t>
            </a:fld>
            <a:endParaRPr lang="en-IN" dirty="0"/>
          </a:p>
        </p:txBody>
      </p:sp>
    </p:spTree>
    <p:extLst>
      <p:ext uri="{BB962C8B-B14F-4D97-AF65-F5344CB8AC3E}">
        <p14:creationId xmlns:p14="http://schemas.microsoft.com/office/powerpoint/2010/main" val="912976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1136375" y="6503131"/>
            <a:ext cx="2329074" cy="365125"/>
          </a:xfrm>
          <a:prstGeom prst="rect">
            <a:avLst/>
          </a:prstGeom>
        </p:spPr>
        <p:txBody>
          <a:bodyPr/>
          <a:lstStyle/>
          <a:p>
            <a:fld id="{9F00B87D-762C-45D0-BF81-8E9ED2A4C41E}" type="datetime1">
              <a:rPr lang="en-IN" smtClean="0"/>
              <a:t>11-09-2024</a:t>
            </a:fld>
            <a:endParaRPr lang="en-IN"/>
          </a:p>
        </p:txBody>
      </p:sp>
      <p:sp>
        <p:nvSpPr>
          <p:cNvPr id="8" name="Footer Placeholder 7"/>
          <p:cNvSpPr>
            <a:spLocks noGrp="1"/>
          </p:cNvSpPr>
          <p:nvPr>
            <p:ph type="ftr" sz="quarter" idx="11"/>
          </p:nvPr>
        </p:nvSpPr>
        <p:spPr>
          <a:xfrm>
            <a:off x="4008779" y="6514774"/>
            <a:ext cx="4717774" cy="365125"/>
          </a:xfrm>
          <a:prstGeom prst="rect">
            <a:avLst/>
          </a:prstGeom>
        </p:spPr>
        <p:txBody>
          <a:bodyPr/>
          <a:lstStyle/>
          <a:p>
            <a:r>
              <a:rPr lang="en-US"/>
              <a:t>Prof. Swapna H, Dept. of EEE, ATMECE Mysuru</a:t>
            </a:r>
            <a:endParaRPr lang="en-IN"/>
          </a:p>
        </p:txBody>
      </p:sp>
      <p:sp>
        <p:nvSpPr>
          <p:cNvPr id="9" name="Slide Number Placeholder 8"/>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2389391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1136375" y="6503131"/>
            <a:ext cx="2329074" cy="365125"/>
          </a:xfrm>
          <a:prstGeom prst="rect">
            <a:avLst/>
          </a:prstGeom>
        </p:spPr>
        <p:txBody>
          <a:bodyPr/>
          <a:lstStyle/>
          <a:p>
            <a:fld id="{F9CB14C6-4C8A-45BD-BA59-15535F552443}" type="datetime1">
              <a:rPr lang="en-IN" smtClean="0"/>
              <a:t>11-09-2024</a:t>
            </a:fld>
            <a:endParaRPr lang="en-IN"/>
          </a:p>
        </p:txBody>
      </p:sp>
      <p:sp>
        <p:nvSpPr>
          <p:cNvPr id="4" name="Footer Placeholder 3"/>
          <p:cNvSpPr>
            <a:spLocks noGrp="1"/>
          </p:cNvSpPr>
          <p:nvPr>
            <p:ph type="ftr" sz="quarter" idx="11"/>
          </p:nvPr>
        </p:nvSpPr>
        <p:spPr>
          <a:xfrm>
            <a:off x="4008779" y="6514774"/>
            <a:ext cx="4717774" cy="365125"/>
          </a:xfrm>
          <a:prstGeom prst="rect">
            <a:avLst/>
          </a:prstGeom>
        </p:spPr>
        <p:txBody>
          <a:bodyPr/>
          <a:lstStyle/>
          <a:p>
            <a:r>
              <a:rPr lang="en-US"/>
              <a:t>Prof. Swapna H, Dept. of EEE, ATMECE Mysuru</a:t>
            </a:r>
            <a:endParaRPr lang="en-IN"/>
          </a:p>
        </p:txBody>
      </p:sp>
      <p:sp>
        <p:nvSpPr>
          <p:cNvPr id="5" name="Slide Number Placeholder 4"/>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1316442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136375" y="6503131"/>
            <a:ext cx="2329074" cy="365125"/>
          </a:xfrm>
          <a:prstGeom prst="rect">
            <a:avLst/>
          </a:prstGeom>
        </p:spPr>
        <p:txBody>
          <a:bodyPr/>
          <a:lstStyle/>
          <a:p>
            <a:fld id="{3AE60471-9103-4A1F-9629-0367C97FD9D9}" type="datetime1">
              <a:rPr lang="en-IN" smtClean="0"/>
              <a:t>11-09-2024</a:t>
            </a:fld>
            <a:endParaRPr lang="en-IN"/>
          </a:p>
        </p:txBody>
      </p:sp>
      <p:sp>
        <p:nvSpPr>
          <p:cNvPr id="3" name="Footer Placeholder 2"/>
          <p:cNvSpPr>
            <a:spLocks noGrp="1"/>
          </p:cNvSpPr>
          <p:nvPr>
            <p:ph type="ftr" sz="quarter" idx="11"/>
          </p:nvPr>
        </p:nvSpPr>
        <p:spPr>
          <a:xfrm>
            <a:off x="4008779" y="6514774"/>
            <a:ext cx="4717774" cy="365125"/>
          </a:xfrm>
          <a:prstGeom prst="rect">
            <a:avLst/>
          </a:prstGeom>
        </p:spPr>
        <p:txBody>
          <a:bodyPr/>
          <a:lstStyle/>
          <a:p>
            <a:r>
              <a:rPr lang="en-US"/>
              <a:t>Prof. Swapna H, Dept. of EEE, ATMECE Mysuru</a:t>
            </a:r>
            <a:endParaRPr lang="en-IN"/>
          </a:p>
        </p:txBody>
      </p:sp>
      <p:sp>
        <p:nvSpPr>
          <p:cNvPr id="4" name="Slide Number Placeholder 3"/>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613681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1136375" y="6503131"/>
            <a:ext cx="2329074" cy="365125"/>
          </a:xfrm>
          <a:prstGeom prst="rect">
            <a:avLst/>
          </a:prstGeom>
        </p:spPr>
        <p:txBody>
          <a:bodyPr/>
          <a:lstStyle/>
          <a:p>
            <a:fld id="{3871AEDC-C0D1-4DE1-B0F3-312AF85B5EFB}" type="datetime1">
              <a:rPr lang="en-IN" smtClean="0"/>
              <a:t>11-09-2024</a:t>
            </a:fld>
            <a:endParaRPr lang="en-IN"/>
          </a:p>
        </p:txBody>
      </p:sp>
      <p:sp>
        <p:nvSpPr>
          <p:cNvPr id="6" name="Footer Placeholder 5"/>
          <p:cNvSpPr>
            <a:spLocks noGrp="1"/>
          </p:cNvSpPr>
          <p:nvPr>
            <p:ph type="ftr" sz="quarter" idx="11"/>
          </p:nvPr>
        </p:nvSpPr>
        <p:spPr>
          <a:xfrm>
            <a:off x="4008779" y="6514774"/>
            <a:ext cx="4717774" cy="365125"/>
          </a:xfrm>
          <a:prstGeom prst="rect">
            <a:avLst/>
          </a:prstGeom>
        </p:spPr>
        <p:txBody>
          <a:bodyPr/>
          <a:lstStyle/>
          <a:p>
            <a:r>
              <a:rPr lang="en-US"/>
              <a:t>Prof. Swapna H, Dept. of EEE, ATMECE Mysuru</a:t>
            </a:r>
            <a:endParaRPr lang="en-IN"/>
          </a:p>
        </p:txBody>
      </p:sp>
      <p:sp>
        <p:nvSpPr>
          <p:cNvPr id="7" name="Slide Number Placeholder 6"/>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3118056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263858" y="6594249"/>
            <a:ext cx="2329074" cy="365125"/>
          </a:xfrm>
          <a:prstGeom prst="rect">
            <a:avLst/>
          </a:prstGeom>
        </p:spPr>
        <p:txBody>
          <a:bodyPr/>
          <a:lstStyle/>
          <a:p>
            <a:fld id="{F253B767-3F2A-4C96-AB79-D88C6CF28440}" type="datetime1">
              <a:rPr lang="en-IN" smtClean="0"/>
              <a:t>11-09-2024</a:t>
            </a:fld>
            <a:endParaRPr lang="en-IN"/>
          </a:p>
        </p:txBody>
      </p:sp>
      <p:sp>
        <p:nvSpPr>
          <p:cNvPr id="6" name="Footer Placeholder 5"/>
          <p:cNvSpPr>
            <a:spLocks noGrp="1"/>
          </p:cNvSpPr>
          <p:nvPr>
            <p:ph type="ftr" sz="quarter" idx="11"/>
          </p:nvPr>
        </p:nvSpPr>
        <p:spPr>
          <a:xfrm>
            <a:off x="4064199" y="6570194"/>
            <a:ext cx="4717774" cy="365125"/>
          </a:xfrm>
          <a:prstGeom prst="rect">
            <a:avLst/>
          </a:prstGeom>
        </p:spPr>
        <p:txBody>
          <a:bodyPr/>
          <a:lstStyle/>
          <a:p>
            <a:r>
              <a:rPr lang="en-US"/>
              <a:t>Prof. Swapna H, Dept. of EEE, ATMECE Mysuru</a:t>
            </a:r>
            <a:endParaRPr lang="en-IN"/>
          </a:p>
        </p:txBody>
      </p:sp>
      <p:sp>
        <p:nvSpPr>
          <p:cNvPr id="7" name="Slide Number Placeholder 6"/>
          <p:cNvSpPr>
            <a:spLocks noGrp="1"/>
          </p:cNvSpPr>
          <p:nvPr>
            <p:ph type="sldNum" sz="quarter" idx="12"/>
          </p:nvPr>
        </p:nvSpPr>
        <p:spPr>
          <a:xfrm>
            <a:off x="11432072" y="6591113"/>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2732110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7128256-7D3D-B83A-8AD8-E0B484DC4563}"/>
              </a:ext>
            </a:extLst>
          </p:cNvPr>
          <p:cNvPicPr>
            <a:picLocks noChangeAspect="1"/>
          </p:cNvPicPr>
          <p:nvPr userDrawn="1"/>
        </p:nvPicPr>
        <p:blipFill>
          <a:blip r:embed="rId13"/>
          <a:stretch>
            <a:fillRect/>
          </a:stretch>
        </p:blipFill>
        <p:spPr>
          <a:xfrm>
            <a:off x="1" y="6427610"/>
            <a:ext cx="12191999" cy="442740"/>
          </a:xfrm>
          <a:prstGeom prst="rect">
            <a:avLst/>
          </a:prstGeom>
        </p:spPr>
      </p:pic>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a:extLst>
              <a:ext uri="{FF2B5EF4-FFF2-40B4-BE49-F238E27FC236}">
                <a16:creationId xmlns:a16="http://schemas.microsoft.com/office/drawing/2014/main" id="{3C0F2C84-A3FE-9F3E-E2B8-182A02B9E10D}"/>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9154549" y="184198"/>
            <a:ext cx="1091371" cy="1091371"/>
          </a:xfrm>
          <a:prstGeom prst="rect">
            <a:avLst/>
          </a:prstGeom>
          <a:ln>
            <a:noFill/>
          </a:ln>
          <a:effectLst>
            <a:softEdge rad="112500"/>
          </a:effectLst>
        </p:spPr>
      </p:pic>
      <p:pic>
        <p:nvPicPr>
          <p:cNvPr id="10" name="Picture 9">
            <a:extLst>
              <a:ext uri="{FF2B5EF4-FFF2-40B4-BE49-F238E27FC236}">
                <a16:creationId xmlns:a16="http://schemas.microsoft.com/office/drawing/2014/main" id="{6139BFB6-387B-4013-D48B-7DF4ACC76207}"/>
              </a:ext>
            </a:extLst>
          </p:cNvPr>
          <p:cNvPicPr>
            <a:picLocks noChangeAspect="1"/>
          </p:cNvPicPr>
          <p:nvPr userDrawn="1"/>
        </p:nvPicPr>
        <p:blipFill>
          <a:blip r:embed="rId15"/>
          <a:stretch>
            <a:fillRect/>
          </a:stretch>
        </p:blipFill>
        <p:spPr>
          <a:xfrm>
            <a:off x="387662" y="353517"/>
            <a:ext cx="2418649" cy="738627"/>
          </a:xfrm>
          <a:prstGeom prst="rect">
            <a:avLst/>
          </a:prstGeom>
        </p:spPr>
      </p:pic>
      <p:pic>
        <p:nvPicPr>
          <p:cNvPr id="11" name="Picture 10">
            <a:extLst>
              <a:ext uri="{FF2B5EF4-FFF2-40B4-BE49-F238E27FC236}">
                <a16:creationId xmlns:a16="http://schemas.microsoft.com/office/drawing/2014/main" id="{362A5684-C1B3-0D5D-1E47-AFFAFBD33A63}"/>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0157020" y="289279"/>
            <a:ext cx="836474" cy="853721"/>
          </a:xfrm>
          <a:prstGeom prst="rect">
            <a:avLst/>
          </a:prstGeom>
        </p:spPr>
      </p:pic>
      <p:pic>
        <p:nvPicPr>
          <p:cNvPr id="13" name="Picture 12">
            <a:extLst>
              <a:ext uri="{FF2B5EF4-FFF2-40B4-BE49-F238E27FC236}">
                <a16:creationId xmlns:a16="http://schemas.microsoft.com/office/drawing/2014/main" id="{EA916C27-99DD-2C46-5931-79B93DEF3F0F}"/>
              </a:ext>
            </a:extLst>
          </p:cNvPr>
          <p:cNvPicPr>
            <a:picLocks noChangeAspect="1"/>
          </p:cNvPicPr>
          <p:nvPr userDrawn="1"/>
        </p:nvPicPr>
        <p:blipFill>
          <a:blip r:embed="rId17"/>
          <a:stretch>
            <a:fillRect/>
          </a:stretch>
        </p:blipFill>
        <p:spPr>
          <a:xfrm>
            <a:off x="0" y="-22860"/>
            <a:ext cx="12191999" cy="284937"/>
          </a:xfrm>
          <a:prstGeom prst="rect">
            <a:avLst/>
          </a:prstGeom>
          <a:ln>
            <a:noFill/>
          </a:ln>
        </p:spPr>
      </p:pic>
      <p:pic>
        <p:nvPicPr>
          <p:cNvPr id="1026" name="Picture 1">
            <a:extLst>
              <a:ext uri="{FF2B5EF4-FFF2-40B4-BE49-F238E27FC236}">
                <a16:creationId xmlns:a16="http://schemas.microsoft.com/office/drawing/2014/main" id="{851A7FCA-FE9C-F2BB-E170-A4265EE8F5B0}"/>
              </a:ext>
            </a:extLst>
          </p:cNvPr>
          <p:cNvPicPr>
            <a:picLocks noChangeAspect="1" noChangeArrowheads="1"/>
          </p:cNvPicPr>
          <p:nvPr userDrawn="1"/>
        </p:nvPicPr>
        <p:blipFill>
          <a:blip r:embed="rId18">
            <a:extLst>
              <a:ext uri="{28A0092B-C50C-407E-A947-70E740481C1C}">
                <a14:useLocalDpi xmlns:a14="http://schemas.microsoft.com/office/drawing/2010/main" val="0"/>
              </a:ext>
            </a:extLst>
          </a:blip>
          <a:srcRect l="9599" t="4800" r="11200" b="6400"/>
          <a:stretch>
            <a:fillRect/>
          </a:stretch>
        </p:blipFill>
        <p:spPr bwMode="auto">
          <a:xfrm>
            <a:off x="11065718" y="299784"/>
            <a:ext cx="752475"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Date Placeholder 3">
            <a:extLst>
              <a:ext uri="{FF2B5EF4-FFF2-40B4-BE49-F238E27FC236}">
                <a16:creationId xmlns:a16="http://schemas.microsoft.com/office/drawing/2014/main" id="{909577DF-6E2F-FDC6-C501-6672B9CA969A}"/>
              </a:ext>
            </a:extLst>
          </p:cNvPr>
          <p:cNvSpPr>
            <a:spLocks noGrp="1"/>
          </p:cNvSpPr>
          <p:nvPr>
            <p:ph type="dt" sz="half" idx="2"/>
          </p:nvPr>
        </p:nvSpPr>
        <p:spPr>
          <a:xfrm>
            <a:off x="568334" y="6586261"/>
            <a:ext cx="23290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66C668F9-799B-40F5-A18A-2C1813E6E47D}" type="datetime1">
              <a:rPr lang="en-IN" smtClean="0"/>
              <a:t>11-09-2024</a:t>
            </a:fld>
            <a:endParaRPr lang="en-IN"/>
          </a:p>
        </p:txBody>
      </p:sp>
      <p:sp>
        <p:nvSpPr>
          <p:cNvPr id="15" name="Footer Placeholder 4">
            <a:extLst>
              <a:ext uri="{FF2B5EF4-FFF2-40B4-BE49-F238E27FC236}">
                <a16:creationId xmlns:a16="http://schemas.microsoft.com/office/drawing/2014/main" id="{B13F8DC0-1831-AE24-E334-7CC3F888E482}"/>
              </a:ext>
            </a:extLst>
          </p:cNvPr>
          <p:cNvSpPr>
            <a:spLocks noGrp="1"/>
          </p:cNvSpPr>
          <p:nvPr>
            <p:ph type="ftr" sz="quarter" idx="3"/>
          </p:nvPr>
        </p:nvSpPr>
        <p:spPr>
          <a:xfrm>
            <a:off x="4008779" y="6570194"/>
            <a:ext cx="47177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r>
              <a:rPr lang="en-IN"/>
              <a:t>Prof. Swapna H, Dept. of EEE, ATMECE Mysuru</a:t>
            </a:r>
            <a:endParaRPr lang="en-IN" dirty="0"/>
          </a:p>
        </p:txBody>
      </p:sp>
      <p:sp>
        <p:nvSpPr>
          <p:cNvPr id="16" name="Slide Number Placeholder 5">
            <a:extLst>
              <a:ext uri="{FF2B5EF4-FFF2-40B4-BE49-F238E27FC236}">
                <a16:creationId xmlns:a16="http://schemas.microsoft.com/office/drawing/2014/main" id="{CC7575BD-E157-6E99-DE49-DE9D278A0546}"/>
              </a:ext>
            </a:extLst>
          </p:cNvPr>
          <p:cNvSpPr>
            <a:spLocks noGrp="1"/>
          </p:cNvSpPr>
          <p:nvPr>
            <p:ph type="sldNum" sz="quarter" idx="4"/>
          </p:nvPr>
        </p:nvSpPr>
        <p:spPr>
          <a:xfrm>
            <a:off x="11054116" y="6586261"/>
            <a:ext cx="1706217"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5A6ADBAC-012B-45CA-B0E1-1EC0514D76E2}" type="slidenum">
              <a:rPr lang="en-IN" smtClean="0"/>
              <a:pPr/>
              <a:t>‹#›</a:t>
            </a:fld>
            <a:endParaRPr lang="en-IN" dirty="0"/>
          </a:p>
        </p:txBody>
      </p:sp>
    </p:spTree>
    <p:extLst>
      <p:ext uri="{BB962C8B-B14F-4D97-AF65-F5344CB8AC3E}">
        <p14:creationId xmlns:p14="http://schemas.microsoft.com/office/powerpoint/2010/main" val="475661864"/>
      </p:ext>
    </p:extLst>
  </p:cSld>
  <p:clrMap bg1="lt1" tx1="dk1" bg2="lt2" tx2="dk2" accent1="accent1" accent2="accent2" accent3="accent3" accent4="accent4" accent5="accent5" accent6="accent6" hlink="hlink" folHlink="folHlink"/>
  <p:sldLayoutIdLst>
    <p:sldLayoutId id="2147483675" r:id="rId1"/>
    <p:sldLayoutId id="2147483673" r:id="rId2"/>
    <p:sldLayoutId id="2147483674"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1.xml"/><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7.xml"/><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3.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3.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ieeexplore.ieee.org/"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s://www.jstor.org/" TargetMode="External"/><Relationship Id="rId7" Type="http://schemas.openxmlformats.org/officeDocument/2006/relationships/hyperlink" Target="https://zotero.org/" TargetMode="External"/><Relationship Id="rId2" Type="http://schemas.openxmlformats.org/officeDocument/2006/relationships/hyperlink" Target="https://scholar.google.com/" TargetMode="External"/><Relationship Id="rId1" Type="http://schemas.openxmlformats.org/officeDocument/2006/relationships/slideLayout" Target="../slideLayouts/slideLayout3.xml"/><Relationship Id="rId6" Type="http://schemas.openxmlformats.org/officeDocument/2006/relationships/hyperlink" Target="http://scopus.com/" TargetMode="External"/><Relationship Id="rId5" Type="http://schemas.openxmlformats.org/officeDocument/2006/relationships/hyperlink" Target="https://access.clarivate.com/login?app=wos&amp;alternative=true&amp;shibShireURL=https://www.webofknowledge.com/?auth=Shibboleth&amp;shibReturnURL=https://www.webofknowledge.com/&amp;roaming=true" TargetMode="External"/><Relationship Id="rId4" Type="http://schemas.openxmlformats.org/officeDocument/2006/relationships/hyperlink" Target="https://pubmed.ncbi.nlm.nih.gov/"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stata.com/" TargetMode="External"/><Relationship Id="rId3" Type="http://schemas.openxmlformats.org/officeDocument/2006/relationships/hyperlink" Target="http://endnote.com/" TargetMode="External"/><Relationship Id="rId7" Type="http://schemas.openxmlformats.org/officeDocument/2006/relationships/hyperlink" Target="http://r-project.org/" TargetMode="External"/><Relationship Id="rId2" Type="http://schemas.openxmlformats.org/officeDocument/2006/relationships/hyperlink" Target="http://mendeley.com/" TargetMode="External"/><Relationship Id="rId1" Type="http://schemas.openxmlformats.org/officeDocument/2006/relationships/slideLayout" Target="../slideLayouts/slideLayout3.xml"/><Relationship Id="rId6" Type="http://schemas.openxmlformats.org/officeDocument/2006/relationships/hyperlink" Target="http://ibm.com/analytics/spss-statistics-software" TargetMode="External"/><Relationship Id="rId5" Type="http://schemas.openxmlformats.org/officeDocument/2006/relationships/hyperlink" Target="http://evernote.com/" TargetMode="External"/><Relationship Id="rId4" Type="http://schemas.openxmlformats.org/officeDocument/2006/relationships/hyperlink" Target="http://refworks.proquest.com/" TargetMode="External"/></Relationships>
</file>

<file path=ppt/slides/_rels/slide34.xml.rels><?xml version="1.0" encoding="UTF-8" standalone="yes"?>
<Relationships xmlns="http://schemas.openxmlformats.org/package/2006/relationships"><Relationship Id="rId8" Type="http://schemas.openxmlformats.org/officeDocument/2006/relationships/hyperlink" Target="https://qualtrics.com/" TargetMode="External"/><Relationship Id="rId3" Type="http://schemas.openxmlformats.org/officeDocument/2006/relationships/hyperlink" Target="http://tableau.com/" TargetMode="External"/><Relationship Id="rId7" Type="http://schemas.openxmlformats.org/officeDocument/2006/relationships/hyperlink" Target="http://microsoft.com/en-us/microsoft-365/microsoft-teams/group-chat-software" TargetMode="External"/><Relationship Id="rId2" Type="http://schemas.openxmlformats.org/officeDocument/2006/relationships/hyperlink" Target="http://microsoft.com/en-us/microsoft-365/excel" TargetMode="External"/><Relationship Id="rId1" Type="http://schemas.openxmlformats.org/officeDocument/2006/relationships/slideLayout" Target="../slideLayouts/slideLayout3.xml"/><Relationship Id="rId6" Type="http://schemas.openxmlformats.org/officeDocument/2006/relationships/hyperlink" Target="http://zoom.us/" TargetMode="External"/><Relationship Id="rId5" Type="http://schemas.openxmlformats.org/officeDocument/2006/relationships/hyperlink" Target="https://slack.com/" TargetMode="External"/><Relationship Id="rId4" Type="http://schemas.openxmlformats.org/officeDocument/2006/relationships/hyperlink" Target="http://qsrinternational.com/nvivo-qualitative-data-analysis-software/home"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hemeOverride" Target="../theme/themeOverrid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hemeOverride" Target="../theme/themeOverride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hemeOverride" Target="../theme/themeOverride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0.xml"/><Relationship Id="rId1" Type="http://schemas.openxmlformats.org/officeDocument/2006/relationships/slideLayout" Target="../slideLayouts/slideLayout3.xml"/><Relationship Id="rId5" Type="http://schemas.openxmlformats.org/officeDocument/2006/relationships/hyperlink" Target="https://www.ieee.org/content/dam/ieee-org/ieee/web/org/conferences/style_references_manual.pdf" TargetMode="External"/><Relationship Id="rId4" Type="http://schemas.openxmlformats.org/officeDocument/2006/relationships/hyperlink" Target="https://www.asme.org/shop/proceedings/conference-publications/references" TargetMode="Externa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E4F51-5152-23B7-B35E-3965E84528D6}"/>
              </a:ext>
            </a:extLst>
          </p:cNvPr>
          <p:cNvSpPr>
            <a:spLocks noGrp="1"/>
          </p:cNvSpPr>
          <p:nvPr>
            <p:ph type="title"/>
          </p:nvPr>
        </p:nvSpPr>
        <p:spPr>
          <a:xfrm>
            <a:off x="1112520" y="1855695"/>
            <a:ext cx="9966960" cy="1936376"/>
          </a:xfrm>
        </p:spPr>
        <p:txBody>
          <a:bodyPr/>
          <a:lstStyle/>
          <a:p>
            <a:br>
              <a:rPr lang="en-US" sz="4400" dirty="0">
                <a:solidFill>
                  <a:srgbClr val="7030A0"/>
                </a:solidFill>
                <a:latin typeface="Times New Roman" panose="02020603050405020304" pitchFamily="18" charset="0"/>
                <a:cs typeface="Times New Roman" panose="02020603050405020304" pitchFamily="18" charset="0"/>
              </a:rPr>
            </a:br>
            <a:endParaRPr lang="en-IN" sz="4400" dirty="0">
              <a:solidFill>
                <a:srgbClr val="7030A0"/>
              </a:solidFill>
              <a:latin typeface="Times New Roman" panose="02020603050405020304" pitchFamily="18" charset="0"/>
              <a:cs typeface="Times New Roman" panose="02020603050405020304" pitchFamily="18" charset="0"/>
            </a:endParaRPr>
          </a:p>
        </p:txBody>
      </p:sp>
      <p:sp>
        <p:nvSpPr>
          <p:cNvPr id="3" name="Text Placeholder 2">
            <a:extLst>
              <a:ext uri="{FF2B5EF4-FFF2-40B4-BE49-F238E27FC236}">
                <a16:creationId xmlns:a16="http://schemas.microsoft.com/office/drawing/2014/main" id="{FB1BA0F2-C553-F68D-6A7E-E18355E83BE7}"/>
              </a:ext>
            </a:extLst>
          </p:cNvPr>
          <p:cNvSpPr>
            <a:spLocks noGrp="1"/>
          </p:cNvSpPr>
          <p:nvPr>
            <p:ph type="body" idx="1"/>
          </p:nvPr>
        </p:nvSpPr>
        <p:spPr>
          <a:xfrm>
            <a:off x="1548562" y="4154520"/>
            <a:ext cx="9088061" cy="2200560"/>
          </a:xfrm>
        </p:spPr>
        <p:txBody>
          <a:bodyPr>
            <a:normAutofit fontScale="85000" lnSpcReduction="10000"/>
          </a:bodyPr>
          <a:lstStyle/>
          <a:p>
            <a:pPr algn="just"/>
            <a:r>
              <a:rPr lang="en-GB" sz="2400" dirty="0">
                <a:solidFill>
                  <a:srgbClr val="002060"/>
                </a:solidFill>
                <a:latin typeface="Times New Roman" panose="02020603050405020304" pitchFamily="18" charset="0"/>
                <a:cs typeface="Times New Roman" panose="02020603050405020304" pitchFamily="18" charset="0"/>
              </a:rPr>
              <a:t>Course Code: </a:t>
            </a:r>
            <a:r>
              <a:rPr lang="en-GB" sz="2400" b="1" dirty="0">
                <a:solidFill>
                  <a:srgbClr val="002060"/>
                </a:solidFill>
                <a:latin typeface="Times New Roman" panose="02020603050405020304" pitchFamily="18" charset="0"/>
                <a:cs typeface="Times New Roman" panose="02020603050405020304" pitchFamily="18" charset="0"/>
              </a:rPr>
              <a:t>BRMK557</a:t>
            </a:r>
            <a:r>
              <a:rPr lang="en-GB" sz="2400" dirty="0">
                <a:solidFill>
                  <a:srgbClr val="002060"/>
                </a:solidFill>
                <a:latin typeface="Times New Roman" panose="02020603050405020304" pitchFamily="18" charset="0"/>
                <a:cs typeface="Times New Roman" panose="02020603050405020304" pitchFamily="18" charset="0"/>
              </a:rPr>
              <a:t>                                                               CIE Marks :50 </a:t>
            </a:r>
          </a:p>
          <a:p>
            <a:pPr algn="just"/>
            <a:r>
              <a:rPr lang="en-GB" sz="2400" dirty="0">
                <a:solidFill>
                  <a:srgbClr val="002060"/>
                </a:solidFill>
                <a:latin typeface="Times New Roman" panose="02020603050405020304" pitchFamily="18" charset="0"/>
                <a:cs typeface="Times New Roman" panose="02020603050405020304" pitchFamily="18" charset="0"/>
              </a:rPr>
              <a:t>Teaching Hours/Week (L:T:P: S) :2:2:0:0                                        SEE Marks :50 </a:t>
            </a:r>
          </a:p>
          <a:p>
            <a:pPr algn="just"/>
            <a:r>
              <a:rPr lang="en-GB" sz="2400" dirty="0">
                <a:solidFill>
                  <a:srgbClr val="002060"/>
                </a:solidFill>
                <a:latin typeface="Times New Roman" panose="02020603050405020304" pitchFamily="18" charset="0"/>
                <a:cs typeface="Times New Roman" panose="02020603050405020304" pitchFamily="18" charset="0"/>
              </a:rPr>
              <a:t>Total Hours of Pedagogy :25                                                            Total Marks :100 </a:t>
            </a:r>
          </a:p>
          <a:p>
            <a:pPr algn="just"/>
            <a:r>
              <a:rPr lang="en-GB" sz="2400" dirty="0">
                <a:solidFill>
                  <a:srgbClr val="002060"/>
                </a:solidFill>
                <a:latin typeface="Times New Roman" panose="02020603050405020304" pitchFamily="18" charset="0"/>
                <a:cs typeface="Times New Roman" panose="02020603050405020304" pitchFamily="18" charset="0"/>
              </a:rPr>
              <a:t>Credits :02                                                                                         Exam Hours :03 </a:t>
            </a:r>
            <a:endParaRPr lang="en-IN" sz="2400" dirty="0">
              <a:solidFill>
                <a:srgbClr val="002060"/>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AE7A010E-5AF9-848E-5ACB-5D60F094D10E}"/>
              </a:ext>
            </a:extLst>
          </p:cNvPr>
          <p:cNvSpPr txBox="1"/>
          <p:nvPr/>
        </p:nvSpPr>
        <p:spPr>
          <a:xfrm>
            <a:off x="1548562" y="2218970"/>
            <a:ext cx="9088061" cy="1754326"/>
          </a:xfrm>
          <a:prstGeom prst="rect">
            <a:avLst/>
          </a:prstGeom>
          <a:noFill/>
        </p:spPr>
        <p:txBody>
          <a:bodyPr wrap="square" rtlCol="0">
            <a:spAutoFit/>
          </a:bodyPr>
          <a:lstStyle/>
          <a:p>
            <a:pPr algn="ctr"/>
            <a:r>
              <a:rPr lang="en-IN" sz="3600" b="1" dirty="0">
                <a:solidFill>
                  <a:srgbClr val="002060"/>
                </a:solidFill>
                <a:latin typeface="Times New Roman" panose="02020603050405020304" pitchFamily="18" charset="0"/>
                <a:cs typeface="Times New Roman" panose="02020603050405020304" pitchFamily="18" charset="0"/>
              </a:rPr>
              <a:t>Module-2</a:t>
            </a:r>
          </a:p>
          <a:p>
            <a:pPr algn="ctr"/>
            <a:r>
              <a:rPr lang="en-US" sz="3600" b="1" dirty="0">
                <a:solidFill>
                  <a:srgbClr val="002060"/>
                </a:solidFill>
                <a:latin typeface="Times New Roman" panose="02020603050405020304" pitchFamily="18" charset="0"/>
                <a:cs typeface="Times New Roman" panose="02020603050405020304" pitchFamily="18" charset="0"/>
              </a:rPr>
              <a:t>Literature Review and Technical Reading</a:t>
            </a:r>
          </a:p>
          <a:p>
            <a:pPr algn="ctr"/>
            <a:endParaRPr lang="en-IN"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5207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br>
              <a:rPr lang="en-US" sz="3600" dirty="0">
                <a:solidFill>
                  <a:srgbClr val="C00000"/>
                </a:solidFill>
              </a:rPr>
            </a:br>
            <a:r>
              <a:rPr lang="en-US" sz="3600" dirty="0">
                <a:solidFill>
                  <a:srgbClr val="C00000"/>
                </a:solidFill>
              </a:rPr>
              <a:t>Literature Review and Technical Reading</a:t>
            </a:r>
          </a:p>
        </p:txBody>
      </p:sp>
      <p:sp>
        <p:nvSpPr>
          <p:cNvPr id="3" name="Content Placeholder 2"/>
          <p:cNvSpPr>
            <a:spLocks noGrp="1"/>
          </p:cNvSpPr>
          <p:nvPr>
            <p:ph idx="1"/>
          </p:nvPr>
        </p:nvSpPr>
        <p:spPr>
          <a:xfrm>
            <a:off x="300111" y="1965960"/>
            <a:ext cx="11165058" cy="3889717"/>
          </a:xfrm>
        </p:spPr>
        <p:txBody>
          <a:bodyPr>
            <a:normAutofit/>
          </a:bodyPr>
          <a:lstStyle/>
          <a:p>
            <a:pPr marL="520700" indent="-520700" algn="just">
              <a:lnSpc>
                <a:spcPct val="150000"/>
              </a:lnSpc>
              <a:buNone/>
              <a:tabLst>
                <a:tab pos="568325" algn="l"/>
              </a:tabLst>
            </a:pPr>
            <a:r>
              <a:rPr lang="en-US" sz="2400" dirty="0">
                <a:latin typeface="Times New Roman" panose="02020603050405020304" pitchFamily="18" charset="0"/>
                <a:cs typeface="Times New Roman" panose="02020603050405020304" pitchFamily="18" charset="0"/>
              </a:rPr>
              <a:t>3</a:t>
            </a:r>
            <a:r>
              <a:rPr lang="en-US" sz="2400" dirty="0">
                <a:solidFill>
                  <a:srgbClr val="C00000"/>
                </a:solidFill>
                <a:latin typeface="Times New Roman" panose="02020603050405020304" pitchFamily="18" charset="0"/>
                <a:cs typeface="Times New Roman" panose="02020603050405020304" pitchFamily="18" charset="0"/>
              </a:rPr>
              <a:t>. Effective strategies for conducting a comprehensive literature review.</a:t>
            </a:r>
          </a:p>
          <a:p>
            <a:pPr marL="920750" lvl="1" indent="-520700" algn="just">
              <a:lnSpc>
                <a:spcPct val="150000"/>
              </a:lnSpc>
              <a:buFont typeface="+mj-lt"/>
              <a:buAutoNum type="arabicPeriod"/>
              <a:tabLst>
                <a:tab pos="568325" algn="l"/>
              </a:tabLst>
            </a:pPr>
            <a:r>
              <a:rPr lang="en-US" sz="2400" b="1" dirty="0">
                <a:solidFill>
                  <a:srgbClr val="002060"/>
                </a:solidFill>
                <a:latin typeface="Times New Roman" panose="02020603050405020304" pitchFamily="18" charset="0"/>
                <a:cs typeface="Times New Roman" panose="02020603050405020304" pitchFamily="18" charset="0"/>
              </a:rPr>
              <a:t>Conceptual focus</a:t>
            </a:r>
            <a:endParaRPr lang="en-US" sz="2400" dirty="0">
              <a:solidFill>
                <a:srgbClr val="0070C0"/>
              </a:solidFill>
              <a:latin typeface="Times New Roman" panose="02020603050405020304" pitchFamily="18" charset="0"/>
              <a:cs typeface="Times New Roman" panose="02020603050405020304" pitchFamily="18" charset="0"/>
            </a:endParaRPr>
          </a:p>
          <a:p>
            <a:pPr marL="920750" lvl="1" indent="-520700" algn="just">
              <a:lnSpc>
                <a:spcPct val="150000"/>
              </a:lnSpc>
              <a:buFont typeface="+mj-lt"/>
              <a:buAutoNum type="arabicPeriod"/>
              <a:tabLst>
                <a:tab pos="568325" algn="l"/>
              </a:tabLst>
            </a:pPr>
            <a:r>
              <a:rPr lang="en-US" sz="2400" b="1" dirty="0">
                <a:solidFill>
                  <a:srgbClr val="002060"/>
                </a:solidFill>
                <a:latin typeface="Times New Roman" panose="02020603050405020304" pitchFamily="18" charset="0"/>
                <a:cs typeface="Times New Roman" panose="02020603050405020304" pitchFamily="18" charset="0"/>
              </a:rPr>
              <a:t>Expectations of Supervisors:</a:t>
            </a:r>
            <a:r>
              <a:rPr lang="en-US" sz="2400" dirty="0">
                <a:latin typeface="Times New Roman" panose="02020603050405020304" pitchFamily="18" charset="0"/>
                <a:cs typeface="Times New Roman" panose="02020603050405020304" pitchFamily="18" charset="0"/>
              </a:rPr>
              <a:t> A well-executed literature review impresses supervisors by showcasing a strong grasp of the field’ s current state. </a:t>
            </a:r>
          </a:p>
          <a:p>
            <a:pPr marL="920750" lvl="1" indent="-520700" algn="just">
              <a:lnSpc>
                <a:spcPct val="150000"/>
              </a:lnSpc>
              <a:buFont typeface="+mj-lt"/>
              <a:buAutoNum type="arabicPeriod"/>
              <a:tabLst>
                <a:tab pos="568325" algn="l"/>
              </a:tabLst>
            </a:pPr>
            <a:r>
              <a:rPr lang="en-US" sz="2400" dirty="0">
                <a:latin typeface="Times New Roman" panose="02020603050405020304" pitchFamily="18" charset="0"/>
                <a:cs typeface="Times New Roman" panose="02020603050405020304" pitchFamily="18" charset="0"/>
              </a:rPr>
              <a:t>Rules for effective review:</a:t>
            </a:r>
          </a:p>
          <a:p>
            <a:pPr marL="920750" lvl="1" indent="-520700" algn="just">
              <a:lnSpc>
                <a:spcPct val="150000"/>
              </a:lnSpc>
              <a:buFont typeface="+mj-lt"/>
              <a:buAutoNum type="arabicPeriod"/>
              <a:tabLst>
                <a:tab pos="568325" algn="l"/>
              </a:tabLst>
            </a:pPr>
            <a:r>
              <a:rPr lang="en-US" sz="2400" dirty="0">
                <a:latin typeface="Times New Roman" panose="02020603050405020304" pitchFamily="18" charset="0"/>
                <a:cs typeface="Times New Roman" panose="02020603050405020304" pitchFamily="18" charset="0"/>
              </a:rPr>
              <a:t>Comprehensive Review:</a:t>
            </a:r>
          </a:p>
          <a:p>
            <a:pPr marL="0" indent="0" algn="just">
              <a:lnSpc>
                <a:spcPct val="150000"/>
              </a:lnSpc>
              <a:buNone/>
            </a:pPr>
            <a:endParaRPr lang="en-US" sz="24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469002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4000" dirty="0">
                <a:solidFill>
                  <a:srgbClr val="FF0000"/>
                </a:solidFill>
              </a:rPr>
              <a:t>Attribution and Citations: </a:t>
            </a:r>
            <a:br>
              <a:rPr lang="en-US" sz="4000" dirty="0">
                <a:solidFill>
                  <a:srgbClr val="FF0000"/>
                </a:solidFill>
              </a:rPr>
            </a:br>
            <a:r>
              <a:rPr lang="en-US" sz="2800" dirty="0">
                <a:solidFill>
                  <a:srgbClr val="FF0000"/>
                </a:solidFill>
              </a:rPr>
              <a:t>Giving Credit Wherever Due</a:t>
            </a:r>
          </a:p>
        </p:txBody>
      </p:sp>
      <p:sp>
        <p:nvSpPr>
          <p:cNvPr id="3" name="Content Placeholder 2"/>
          <p:cNvSpPr>
            <a:spLocks noGrp="1"/>
          </p:cNvSpPr>
          <p:nvPr>
            <p:ph idx="1"/>
          </p:nvPr>
        </p:nvSpPr>
        <p:spPr>
          <a:xfrm>
            <a:off x="719959" y="2175641"/>
            <a:ext cx="10752082" cy="2506717"/>
          </a:xfrm>
        </p:spPr>
        <p:txBody>
          <a:bodyPr>
            <a:normAutofit/>
          </a:bodyPr>
          <a:lstStyle/>
          <a:p>
            <a:pPr marL="0" indent="0" algn="just">
              <a:buNone/>
            </a:pPr>
            <a:r>
              <a:rPr lang="en-US" sz="2800" dirty="0"/>
              <a:t>In </a:t>
            </a:r>
            <a:r>
              <a:rPr lang="en-US" sz="2800" dirty="0">
                <a:solidFill>
                  <a:srgbClr val="FF0000"/>
                </a:solidFill>
              </a:rPr>
              <a:t>engineering research</a:t>
            </a:r>
            <a:r>
              <a:rPr lang="en-US" sz="2800" dirty="0"/>
              <a:t>, acknowledgments are meant for participating technicians, students, funding agency, grant number, institution, or anyone who provide scientiﬁc inputs, shared unpublished results, provided equipment, or participated in discussions.</a:t>
            </a:r>
          </a:p>
        </p:txBody>
      </p:sp>
    </p:spTree>
    <p:extLst>
      <p:ext uri="{BB962C8B-B14F-4D97-AF65-F5344CB8AC3E}">
        <p14:creationId xmlns:p14="http://schemas.microsoft.com/office/powerpoint/2010/main" val="5117481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9144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1981200" y="2667000"/>
            <a:ext cx="8305800" cy="914400"/>
          </a:xfrm>
        </p:spPr>
        <p:txBody>
          <a:bodyPr>
            <a:noAutofit/>
          </a:bodyPr>
          <a:lstStyle/>
          <a:p>
            <a:pPr marL="0" indent="0" algn="ctr">
              <a:buNone/>
            </a:pPr>
            <a:r>
              <a:rPr lang="en-US" sz="3600" i="1" dirty="0">
                <a:solidFill>
                  <a:srgbClr val="FF0000"/>
                </a:solidFill>
              </a:rPr>
              <a:t>3.4.1. What Should Be Acknowledged?</a:t>
            </a:r>
          </a:p>
        </p:txBody>
      </p:sp>
    </p:spTree>
    <p:extLst>
      <p:ext uri="{BB962C8B-B14F-4D97-AF65-F5344CB8AC3E}">
        <p14:creationId xmlns:p14="http://schemas.microsoft.com/office/powerpoint/2010/main" val="113659359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662152" y="1828800"/>
            <a:ext cx="11225048" cy="4419600"/>
          </a:xfrm>
        </p:spPr>
        <p:txBody>
          <a:bodyPr>
            <a:normAutofit/>
          </a:bodyPr>
          <a:lstStyle/>
          <a:p>
            <a:pPr marL="457200" indent="-457200" algn="just"/>
            <a:r>
              <a:rPr lang="en-US" sz="2800" dirty="0"/>
              <a:t>Every author should know that what should/should not be acknowledged.</a:t>
            </a:r>
          </a:p>
          <a:p>
            <a:pPr marL="457200" indent="-457200" algn="just"/>
            <a:endParaRPr lang="en-US" sz="2800" dirty="0"/>
          </a:p>
          <a:p>
            <a:pPr marL="457200" indent="-457200" algn="just"/>
            <a:r>
              <a:rPr lang="en-US" sz="2800" dirty="0"/>
              <a:t> Author should acknowledge quotation, ideas, facts, paraphrasing, funding organization, oral discussion or support, laboratory, and computer work.</a:t>
            </a:r>
          </a:p>
        </p:txBody>
      </p:sp>
    </p:spTree>
    <p:extLst>
      <p:ext uri="{BB962C8B-B14F-4D97-AF65-F5344CB8AC3E}">
        <p14:creationId xmlns:p14="http://schemas.microsoft.com/office/powerpoint/2010/main" val="66231077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4000" dirty="0">
                <a:solidFill>
                  <a:srgbClr val="FF0000"/>
                </a:solidFill>
              </a:rPr>
              <a:t>Attribution and Citations: </a:t>
            </a:r>
            <a:br>
              <a:rPr lang="en-US" sz="4000" dirty="0">
                <a:solidFill>
                  <a:srgbClr val="FF0000"/>
                </a:solidFill>
              </a:rPr>
            </a:br>
            <a:r>
              <a:rPr lang="en-US" sz="2800" dirty="0">
                <a:solidFill>
                  <a:srgbClr val="FF0000"/>
                </a:solidFill>
              </a:rPr>
              <a:t>Giving Credit Wherever Due</a:t>
            </a:r>
          </a:p>
        </p:txBody>
      </p:sp>
      <p:sp>
        <p:nvSpPr>
          <p:cNvPr id="3" name="Content Placeholder 2"/>
          <p:cNvSpPr>
            <a:spLocks noGrp="1"/>
          </p:cNvSpPr>
          <p:nvPr>
            <p:ph idx="1"/>
          </p:nvPr>
        </p:nvSpPr>
        <p:spPr>
          <a:xfrm>
            <a:off x="677917" y="1828800"/>
            <a:ext cx="11004331" cy="4419600"/>
          </a:xfrm>
        </p:spPr>
        <p:txBody>
          <a:bodyPr>
            <a:normAutofit/>
          </a:bodyPr>
          <a:lstStyle/>
          <a:p>
            <a:pPr marL="571500" indent="-571500" algn="just">
              <a:buAutoNum type="romanLcParenBoth"/>
            </a:pPr>
            <a:r>
              <a:rPr lang="en-US" sz="2800" dirty="0">
                <a:solidFill>
                  <a:srgbClr val="FF0000"/>
                </a:solidFill>
              </a:rPr>
              <a:t>Quotation</a:t>
            </a:r>
            <a:r>
              <a:rPr lang="en-US" sz="2800" dirty="0"/>
              <a:t>: In technical writing such as in the ﬁeld of engineering, quotes are used very rarely. </a:t>
            </a:r>
          </a:p>
          <a:p>
            <a:pPr marL="0" indent="0" algn="just">
              <a:buNone/>
            </a:pPr>
            <a:r>
              <a:rPr lang="en-US" sz="2800" dirty="0"/>
              <a:t>Quotations are of two types:</a:t>
            </a:r>
          </a:p>
          <a:p>
            <a:pPr lvl="1" algn="just">
              <a:buFont typeface="Wingdings" pitchFamily="2" charset="2"/>
              <a:buChar char="Ø"/>
            </a:pPr>
            <a:r>
              <a:rPr lang="en-US" sz="2400" dirty="0">
                <a:solidFill>
                  <a:srgbClr val="FF0000"/>
                </a:solidFill>
              </a:rPr>
              <a:t>Direct quotations </a:t>
            </a:r>
            <a:r>
              <a:rPr lang="en-US" sz="2400" dirty="0"/>
              <a:t>are used when author use actual words or sentences in the same order as the original one. Author should use quotation marks for the words or sentences with proper acknowledgment.</a:t>
            </a:r>
          </a:p>
          <a:p>
            <a:pPr lvl="1" algn="just">
              <a:buFont typeface="Wingdings" pitchFamily="2" charset="2"/>
              <a:buChar char="Ø"/>
            </a:pPr>
            <a:r>
              <a:rPr lang="en-US" sz="2400" dirty="0">
                <a:solidFill>
                  <a:srgbClr val="FF0000"/>
                </a:solidFill>
              </a:rPr>
              <a:t>Indirect quotation </a:t>
            </a:r>
            <a:r>
              <a:rPr lang="en-US" sz="2400" dirty="0"/>
              <a:t>summarizes or paraphrases the actual quote. In such cases, it is important to acknowledge with proper name and date.</a:t>
            </a:r>
          </a:p>
        </p:txBody>
      </p:sp>
    </p:spTree>
    <p:extLst>
      <p:ext uri="{BB962C8B-B14F-4D97-AF65-F5344CB8AC3E}">
        <p14:creationId xmlns:p14="http://schemas.microsoft.com/office/powerpoint/2010/main" val="83799595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3600" dirty="0">
                <a:solidFill>
                  <a:srgbClr val="FF0000"/>
                </a:solidFill>
              </a:rPr>
              <a:t>Attribution and Citations: </a:t>
            </a:r>
            <a:br>
              <a:rPr lang="en-US" sz="3600" dirty="0">
                <a:solidFill>
                  <a:srgbClr val="FF0000"/>
                </a:solidFill>
              </a:rPr>
            </a:br>
            <a:r>
              <a:rPr lang="en-US" sz="2400" dirty="0">
                <a:solidFill>
                  <a:srgbClr val="FF0000"/>
                </a:solidFill>
              </a:rPr>
              <a:t>Giving Credit Wherever Due</a:t>
            </a:r>
          </a:p>
        </p:txBody>
      </p:sp>
      <p:sp>
        <p:nvSpPr>
          <p:cNvPr id="3" name="Content Placeholder 2"/>
          <p:cNvSpPr>
            <a:spLocks noGrp="1"/>
          </p:cNvSpPr>
          <p:nvPr>
            <p:ph idx="1"/>
          </p:nvPr>
        </p:nvSpPr>
        <p:spPr>
          <a:xfrm>
            <a:off x="651641" y="1752600"/>
            <a:ext cx="11193517" cy="4419600"/>
          </a:xfrm>
        </p:spPr>
        <p:txBody>
          <a:bodyPr>
            <a:normAutofit/>
          </a:bodyPr>
          <a:lstStyle/>
          <a:p>
            <a:pPr marL="0" indent="0" algn="just">
              <a:buNone/>
            </a:pPr>
            <a:r>
              <a:rPr lang="en-US" sz="2800" dirty="0"/>
              <a:t> ii) Authors should acknowledge people who give appropriate contribution in their research work. </a:t>
            </a:r>
          </a:p>
          <a:p>
            <a:pPr marL="0" indent="0" algn="just">
              <a:buNone/>
            </a:pPr>
            <a:r>
              <a:rPr lang="en-US" sz="2800" dirty="0"/>
              <a:t>Non-research work contributions are not generally acknowledged in a scientiﬁc paper but it may be in a thesis. </a:t>
            </a:r>
          </a:p>
          <a:p>
            <a:pPr marL="0" indent="0" algn="just">
              <a:buNone/>
            </a:pPr>
            <a:r>
              <a:rPr lang="en-US" sz="2800" dirty="0"/>
              <a:t>Persons must be acknowledged by authors, who gave a scientiﬁc or technical guidance, take part in some discussions, or shared information to author. </a:t>
            </a:r>
          </a:p>
          <a:p>
            <a:pPr marL="0" indent="0" algn="just">
              <a:buNone/>
            </a:pPr>
            <a:r>
              <a:rPr lang="en-US" sz="2800" dirty="0"/>
              <a:t>Authors should acknowledge assistants, students, or technicians, who helped experimentally and theoretically during the research work.</a:t>
            </a:r>
          </a:p>
        </p:txBody>
      </p:sp>
    </p:spTree>
    <p:extLst>
      <p:ext uri="{BB962C8B-B14F-4D97-AF65-F5344CB8AC3E}">
        <p14:creationId xmlns:p14="http://schemas.microsoft.com/office/powerpoint/2010/main" val="132843694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3600" dirty="0">
                <a:solidFill>
                  <a:srgbClr val="FF0000"/>
                </a:solidFill>
              </a:rPr>
              <a:t>Attribution and Citations: </a:t>
            </a:r>
            <a:br>
              <a:rPr lang="en-US" sz="3600" dirty="0">
                <a:solidFill>
                  <a:srgbClr val="FF0000"/>
                </a:solidFill>
              </a:rPr>
            </a:br>
            <a:r>
              <a:rPr lang="en-US" sz="2400" dirty="0">
                <a:solidFill>
                  <a:srgbClr val="FF0000"/>
                </a:solidFill>
              </a:rPr>
              <a:t>Giving Credit Wherever Due</a:t>
            </a:r>
          </a:p>
        </p:txBody>
      </p:sp>
      <p:sp>
        <p:nvSpPr>
          <p:cNvPr id="3" name="Content Placeholder 2"/>
          <p:cNvSpPr>
            <a:spLocks noGrp="1"/>
          </p:cNvSpPr>
          <p:nvPr>
            <p:ph idx="1"/>
          </p:nvPr>
        </p:nvSpPr>
        <p:spPr>
          <a:xfrm>
            <a:off x="835572" y="1828800"/>
            <a:ext cx="10799380" cy="4419600"/>
          </a:xfrm>
        </p:spPr>
        <p:txBody>
          <a:bodyPr>
            <a:normAutofit/>
          </a:bodyPr>
          <a:lstStyle/>
          <a:p>
            <a:pPr marL="0" indent="0" algn="just">
              <a:buNone/>
            </a:pPr>
            <a:r>
              <a:rPr lang="en-US" sz="2800" dirty="0"/>
              <a:t>iii) If the researcher received grant from a funding agency and if those funds were used in the work reported in  the publication, then such support should always be acknowledged by providing full details of the funding program and grant number in the acknowledgment section.</a:t>
            </a:r>
          </a:p>
          <a:p>
            <a:pPr marL="0" indent="0" algn="just">
              <a:buNone/>
            </a:pPr>
            <a:r>
              <a:rPr lang="en-US" sz="2800" dirty="0"/>
              <a:t>The authors should also gratefully acknowledge use of the services and facilities of any center or organization with which they are not formally afﬁliated to.</a:t>
            </a:r>
          </a:p>
        </p:txBody>
      </p:sp>
    </p:spTree>
    <p:extLst>
      <p:ext uri="{BB962C8B-B14F-4D97-AF65-F5344CB8AC3E}">
        <p14:creationId xmlns:p14="http://schemas.microsoft.com/office/powerpoint/2010/main" val="3758622579"/>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4000" dirty="0">
                <a:solidFill>
                  <a:srgbClr val="FF0000"/>
                </a:solidFill>
              </a:rPr>
              <a:t>Attribution and Citations: </a:t>
            </a:r>
            <a:br>
              <a:rPr lang="en-US" sz="4000" dirty="0">
                <a:solidFill>
                  <a:srgbClr val="FF0000"/>
                </a:solidFill>
              </a:rPr>
            </a:br>
            <a:r>
              <a:rPr lang="en-US" sz="2800" dirty="0">
                <a:solidFill>
                  <a:srgbClr val="FF0000"/>
                </a:solidFill>
              </a:rPr>
              <a:t>Giving Credit Wherever Due</a:t>
            </a:r>
          </a:p>
        </p:txBody>
      </p:sp>
      <p:sp>
        <p:nvSpPr>
          <p:cNvPr id="3" name="Content Placeholder 2"/>
          <p:cNvSpPr>
            <a:spLocks noGrp="1"/>
          </p:cNvSpPr>
          <p:nvPr>
            <p:ph idx="1"/>
          </p:nvPr>
        </p:nvSpPr>
        <p:spPr>
          <a:xfrm>
            <a:off x="725214" y="1828800"/>
            <a:ext cx="11240814" cy="4419600"/>
          </a:xfrm>
        </p:spPr>
        <p:txBody>
          <a:bodyPr>
            <a:normAutofit fontScale="92500" lnSpcReduction="20000"/>
          </a:bodyPr>
          <a:lstStyle/>
          <a:p>
            <a:pPr marL="0" indent="0" algn="just">
              <a:buNone/>
            </a:pPr>
            <a:r>
              <a:rPr lang="en-US" sz="2800" dirty="0"/>
              <a:t>An example of acknowledgment of grant received is as follows:</a:t>
            </a:r>
          </a:p>
          <a:p>
            <a:pPr marL="0" indent="0" algn="just">
              <a:buNone/>
            </a:pPr>
            <a:endParaRPr lang="en-US" sz="2800" dirty="0"/>
          </a:p>
          <a:p>
            <a:pPr marL="0" indent="0" algn="just">
              <a:buNone/>
            </a:pPr>
            <a:endParaRPr lang="en-US" sz="2800" dirty="0"/>
          </a:p>
          <a:p>
            <a:pPr marL="0" indent="0" algn="just">
              <a:buNone/>
            </a:pPr>
            <a:endParaRPr lang="en-US" sz="2800" dirty="0"/>
          </a:p>
          <a:p>
            <a:pPr marL="0" indent="0" algn="just">
              <a:buNone/>
            </a:pPr>
            <a:endParaRPr lang="en-US" sz="2800" dirty="0"/>
          </a:p>
          <a:p>
            <a:pPr marL="0" indent="0" algn="just">
              <a:buNone/>
            </a:pPr>
            <a:endParaRPr lang="en-US" sz="2800" dirty="0"/>
          </a:p>
          <a:p>
            <a:pPr marL="0" indent="0" algn="just">
              <a:buNone/>
            </a:pPr>
            <a:r>
              <a:rPr lang="en-US" sz="2800" dirty="0"/>
              <a:t>If there are any concerns that the provision of the information provided in acknowledgment may compromise the anonymity dependent on the peer review policy of a particular journal or conference proceedings, the author(s) may withhold the acknowledgment information until the submission of the ﬁnal accepted manuscript.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6566" y="2430519"/>
            <a:ext cx="6553200" cy="1495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2286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3600" dirty="0">
                <a:solidFill>
                  <a:srgbClr val="FF0000"/>
                </a:solidFill>
              </a:rPr>
              <a:t>Attribution and Citations: </a:t>
            </a:r>
            <a:br>
              <a:rPr lang="en-US" sz="3600" dirty="0">
                <a:solidFill>
                  <a:srgbClr val="FF0000"/>
                </a:solidFill>
              </a:rPr>
            </a:br>
            <a:r>
              <a:rPr lang="en-US" sz="2400" dirty="0">
                <a:solidFill>
                  <a:srgbClr val="FF0000"/>
                </a:solidFill>
              </a:rPr>
              <a:t>Giving Credit Wherever Due</a:t>
            </a:r>
          </a:p>
        </p:txBody>
      </p:sp>
      <p:sp>
        <p:nvSpPr>
          <p:cNvPr id="3" name="Content Placeholder 2"/>
          <p:cNvSpPr>
            <a:spLocks noGrp="1"/>
          </p:cNvSpPr>
          <p:nvPr>
            <p:ph idx="1"/>
          </p:nvPr>
        </p:nvSpPr>
        <p:spPr>
          <a:xfrm>
            <a:off x="662152" y="1828800"/>
            <a:ext cx="10830910" cy="4419600"/>
          </a:xfrm>
        </p:spPr>
        <p:txBody>
          <a:bodyPr>
            <a:normAutofit/>
          </a:bodyPr>
          <a:lstStyle/>
          <a:p>
            <a:pPr marL="0" indent="0" algn="just">
              <a:buNone/>
            </a:pPr>
            <a:r>
              <a:rPr lang="en-US" sz="2800" dirty="0"/>
              <a:t>(iv) Acknowledging that results have been presented elsewhere: If the results were presented as an abstract in a journal, then there should be a suitable citation.</a:t>
            </a:r>
          </a:p>
          <a:p>
            <a:pPr marL="0" indent="0" algn="just">
              <a:buNone/>
            </a:pPr>
            <a:r>
              <a:rPr lang="en-US" sz="2800" dirty="0"/>
              <a:t>If the results were presented as part of scientiﬁc meeting, symposium, or other gathering, then some relevant information should be provided.</a:t>
            </a:r>
          </a:p>
          <a:p>
            <a:pPr marL="0" indent="0" algn="just">
              <a:buNone/>
            </a:pPr>
            <a:r>
              <a:rPr lang="en-US" sz="2800" dirty="0"/>
              <a:t>At the very least, the name of the gathering and year should be cited. Other helpful items include the location of the gathering (city and state or country) and the full date of the occasion.</a:t>
            </a:r>
          </a:p>
        </p:txBody>
      </p:sp>
    </p:spTree>
    <p:extLst>
      <p:ext uri="{BB962C8B-B14F-4D97-AF65-F5344CB8AC3E}">
        <p14:creationId xmlns:p14="http://schemas.microsoft.com/office/powerpoint/2010/main" val="172990163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3600" dirty="0">
                <a:solidFill>
                  <a:srgbClr val="FF0000"/>
                </a:solidFill>
              </a:rPr>
              <a:t>Attribution and Citations: </a:t>
            </a:r>
            <a:br>
              <a:rPr lang="en-US" sz="3600" dirty="0">
                <a:solidFill>
                  <a:srgbClr val="FF0000"/>
                </a:solidFill>
              </a:rPr>
            </a:br>
            <a:r>
              <a:rPr lang="en-US" sz="2400" dirty="0">
                <a:solidFill>
                  <a:srgbClr val="FF0000"/>
                </a:solidFill>
              </a:rPr>
              <a:t>Giving Credit Wherever Due</a:t>
            </a:r>
          </a:p>
        </p:txBody>
      </p:sp>
      <p:sp>
        <p:nvSpPr>
          <p:cNvPr id="3" name="Content Placeholder 2"/>
          <p:cNvSpPr>
            <a:spLocks noGrp="1"/>
          </p:cNvSpPr>
          <p:nvPr>
            <p:ph idx="1"/>
          </p:nvPr>
        </p:nvSpPr>
        <p:spPr>
          <a:xfrm>
            <a:off x="819807" y="1828800"/>
            <a:ext cx="10373710" cy="4419600"/>
          </a:xfrm>
        </p:spPr>
        <p:txBody>
          <a:bodyPr>
            <a:normAutofit/>
          </a:bodyPr>
          <a:lstStyle/>
          <a:p>
            <a:pPr marL="0" indent="0">
              <a:buNone/>
            </a:pPr>
            <a:r>
              <a:rPr lang="en-US" sz="2800" dirty="0">
                <a:solidFill>
                  <a:srgbClr val="FF0000"/>
                </a:solidFill>
              </a:rPr>
              <a:t>Importance of Acknowledgment:</a:t>
            </a:r>
          </a:p>
          <a:p>
            <a:pPr algn="just">
              <a:buFont typeface="Wingdings" pitchFamily="2" charset="2"/>
              <a:buChar char="Ø"/>
            </a:pPr>
            <a:r>
              <a:rPr lang="en-US" sz="2400" dirty="0"/>
              <a:t>By acknowledging all help received in one’s research work, the author(s) demonstrate integrity as a researcher, which in turn encourages  continued collaboration from those who helped out in different ways.</a:t>
            </a:r>
          </a:p>
          <a:p>
            <a:pPr algn="just">
              <a:buFont typeface="Wingdings" pitchFamily="2" charset="2"/>
              <a:buChar char="Ø"/>
            </a:pPr>
            <a:r>
              <a:rPr lang="en-US" sz="2400" dirty="0"/>
              <a:t>Acknowledgment is no longer simply a means of expressing gratitude. </a:t>
            </a:r>
          </a:p>
          <a:p>
            <a:pPr algn="just">
              <a:buFont typeface="Wingdings" pitchFamily="2" charset="2"/>
              <a:buChar char="Ø"/>
            </a:pPr>
            <a:r>
              <a:rPr lang="en-US" sz="2400" dirty="0"/>
              <a:t>Funding agencies these days often require that their grant be acknowledged and explicitly state the exact information to be provided if the research work leads to a publication. </a:t>
            </a:r>
          </a:p>
          <a:p>
            <a:pPr marL="0" indent="0" algn="just">
              <a:buNone/>
            </a:pPr>
            <a:endParaRPr lang="en-US" sz="2400" dirty="0"/>
          </a:p>
        </p:txBody>
      </p:sp>
    </p:spTree>
    <p:extLst>
      <p:ext uri="{BB962C8B-B14F-4D97-AF65-F5344CB8AC3E}">
        <p14:creationId xmlns:p14="http://schemas.microsoft.com/office/powerpoint/2010/main" val="1493099611"/>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3600" dirty="0">
                <a:solidFill>
                  <a:srgbClr val="FF0000"/>
                </a:solidFill>
              </a:rPr>
              <a:t>Attribution and Citations: </a:t>
            </a:r>
            <a:br>
              <a:rPr lang="en-US" sz="3600" dirty="0">
                <a:solidFill>
                  <a:srgbClr val="FF0000"/>
                </a:solidFill>
              </a:rPr>
            </a:br>
            <a:r>
              <a:rPr lang="en-US" sz="2400" dirty="0">
                <a:solidFill>
                  <a:srgbClr val="FF0000"/>
                </a:solidFill>
              </a:rPr>
              <a:t>Giving Credit Wherever Due</a:t>
            </a:r>
          </a:p>
        </p:txBody>
      </p:sp>
      <p:sp>
        <p:nvSpPr>
          <p:cNvPr id="3" name="Content Placeholder 2"/>
          <p:cNvSpPr>
            <a:spLocks noGrp="1"/>
          </p:cNvSpPr>
          <p:nvPr>
            <p:ph idx="1"/>
          </p:nvPr>
        </p:nvSpPr>
        <p:spPr>
          <a:xfrm>
            <a:off x="914399" y="1828800"/>
            <a:ext cx="10625959" cy="4419600"/>
          </a:xfrm>
        </p:spPr>
        <p:txBody>
          <a:bodyPr>
            <a:normAutofit/>
          </a:bodyPr>
          <a:lstStyle/>
          <a:p>
            <a:pPr marL="0" indent="0" algn="just">
              <a:buNone/>
            </a:pPr>
            <a:r>
              <a:rPr lang="en-US" sz="2600" dirty="0">
                <a:solidFill>
                  <a:srgbClr val="FF0000"/>
                </a:solidFill>
              </a:rPr>
              <a:t>Importance of Acknowledgment:</a:t>
            </a:r>
            <a:endParaRPr lang="en-US" sz="2600" dirty="0"/>
          </a:p>
          <a:p>
            <a:pPr algn="just">
              <a:buFont typeface="Wingdings" pitchFamily="2" charset="2"/>
              <a:buChar char="Ø"/>
            </a:pPr>
            <a:r>
              <a:rPr lang="en-US" sz="2600" dirty="0"/>
              <a:t>The grantee is responsible for assuring that an acknowledgment of support is made in any publication (including websites) of any direct or indirect outcomes from the funded project. </a:t>
            </a:r>
          </a:p>
          <a:p>
            <a:pPr algn="just">
              <a:buFont typeface="Wingdings" pitchFamily="2" charset="2"/>
              <a:buChar char="Ø"/>
            </a:pPr>
            <a:r>
              <a:rPr lang="en-US" sz="2600" dirty="0"/>
              <a:t>The format of required information is often explicitly stated in the in the terms and conditions of grants provided. </a:t>
            </a:r>
          </a:p>
          <a:p>
            <a:pPr algn="just">
              <a:buFont typeface="Wingdings" pitchFamily="2" charset="2"/>
              <a:buChar char="Ø"/>
            </a:pPr>
            <a:r>
              <a:rPr lang="en-US" sz="2600" dirty="0"/>
              <a:t>Unless the information can be considered “common knowledge,” proper attribution of an idea, algorithm, computational methodology, or experimental design is required even if a journal operates with double-blind review.</a:t>
            </a:r>
          </a:p>
        </p:txBody>
      </p:sp>
    </p:spTree>
    <p:extLst>
      <p:ext uri="{BB962C8B-B14F-4D97-AF65-F5344CB8AC3E}">
        <p14:creationId xmlns:p14="http://schemas.microsoft.com/office/powerpoint/2010/main" val="2904043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br>
              <a:rPr lang="en-US" sz="3600" dirty="0">
                <a:solidFill>
                  <a:srgbClr val="C00000"/>
                </a:solidFill>
              </a:rPr>
            </a:br>
            <a:r>
              <a:rPr lang="en-US" sz="3600" dirty="0">
                <a:solidFill>
                  <a:srgbClr val="C00000"/>
                </a:solidFill>
              </a:rPr>
              <a:t>Literature Review and Technical Reading</a:t>
            </a:r>
          </a:p>
        </p:txBody>
      </p:sp>
      <p:sp>
        <p:nvSpPr>
          <p:cNvPr id="3" name="Content Placeholder 2"/>
          <p:cNvSpPr>
            <a:spLocks noGrp="1"/>
          </p:cNvSpPr>
          <p:nvPr>
            <p:ph idx="1"/>
          </p:nvPr>
        </p:nvSpPr>
        <p:spPr>
          <a:xfrm>
            <a:off x="300111" y="1983545"/>
            <a:ext cx="11165058" cy="4135902"/>
          </a:xfrm>
        </p:spPr>
        <p:txBody>
          <a:bodyPr>
            <a:normAutofit fontScale="92500"/>
          </a:bodyPr>
          <a:lstStyle/>
          <a:p>
            <a:pPr marL="520700" indent="-520700" algn="just">
              <a:lnSpc>
                <a:spcPct val="160000"/>
              </a:lnSpc>
              <a:buNone/>
              <a:tabLst>
                <a:tab pos="568325" algn="l"/>
              </a:tabLst>
            </a:pPr>
            <a:r>
              <a:rPr lang="en-US" sz="2400" dirty="0">
                <a:latin typeface="Times New Roman" panose="02020603050405020304" pitchFamily="18" charset="0"/>
                <a:cs typeface="Times New Roman" panose="02020603050405020304" pitchFamily="18" charset="0"/>
              </a:rPr>
              <a:t>3</a:t>
            </a:r>
            <a:r>
              <a:rPr lang="en-US" sz="2400" dirty="0">
                <a:solidFill>
                  <a:srgbClr val="C00000"/>
                </a:solidFill>
                <a:latin typeface="Times New Roman" panose="02020603050405020304" pitchFamily="18" charset="0"/>
                <a:cs typeface="Times New Roman" panose="02020603050405020304" pitchFamily="18" charset="0"/>
              </a:rPr>
              <a:t>. Effective strategies for conducting a comprehensive literature review.</a:t>
            </a:r>
          </a:p>
          <a:p>
            <a:pPr marL="920750" lvl="1" indent="-520700" algn="just">
              <a:lnSpc>
                <a:spcPct val="160000"/>
              </a:lnSpc>
              <a:buFont typeface="+mj-lt"/>
              <a:buAutoNum type="arabicPeriod"/>
              <a:tabLst>
                <a:tab pos="568325" algn="l"/>
              </a:tabLst>
            </a:pPr>
            <a:r>
              <a:rPr lang="en-US" sz="2400" b="1" dirty="0">
                <a:solidFill>
                  <a:srgbClr val="002060"/>
                </a:solidFill>
                <a:latin typeface="Times New Roman" panose="02020603050405020304" pitchFamily="18" charset="0"/>
                <a:cs typeface="Times New Roman" panose="02020603050405020304" pitchFamily="18" charset="0"/>
              </a:rPr>
              <a:t>Conceptual focus</a:t>
            </a:r>
            <a:endParaRPr lang="en-US" sz="2400" dirty="0">
              <a:solidFill>
                <a:srgbClr val="0070C0"/>
              </a:solidFill>
              <a:latin typeface="Times New Roman" panose="02020603050405020304" pitchFamily="18" charset="0"/>
              <a:cs typeface="Times New Roman" panose="02020603050405020304" pitchFamily="18" charset="0"/>
            </a:endParaRPr>
          </a:p>
          <a:p>
            <a:pPr marL="920750" lvl="1" indent="-520700" algn="just">
              <a:lnSpc>
                <a:spcPct val="160000"/>
              </a:lnSpc>
              <a:buFont typeface="+mj-lt"/>
              <a:buAutoNum type="arabicPeriod"/>
              <a:tabLst>
                <a:tab pos="568325" algn="l"/>
              </a:tabLst>
            </a:pPr>
            <a:r>
              <a:rPr lang="en-US" sz="2400" b="1" dirty="0">
                <a:solidFill>
                  <a:srgbClr val="002060"/>
                </a:solidFill>
                <a:latin typeface="Times New Roman" panose="02020603050405020304" pitchFamily="18" charset="0"/>
                <a:cs typeface="Times New Roman" panose="02020603050405020304" pitchFamily="18" charset="0"/>
              </a:rPr>
              <a:t>Expectations of Supervisors:</a:t>
            </a:r>
            <a:r>
              <a:rPr lang="en-US" sz="2400" dirty="0">
                <a:latin typeface="Times New Roman" panose="02020603050405020304" pitchFamily="18" charset="0"/>
                <a:cs typeface="Times New Roman" panose="02020603050405020304" pitchFamily="18" charset="0"/>
              </a:rPr>
              <a:t> </a:t>
            </a:r>
          </a:p>
          <a:p>
            <a:pPr marL="920750" lvl="1" indent="-520700" algn="just">
              <a:lnSpc>
                <a:spcPct val="160000"/>
              </a:lnSpc>
              <a:buFont typeface="+mj-lt"/>
              <a:buAutoNum type="arabicPeriod"/>
              <a:tabLst>
                <a:tab pos="568325" algn="l"/>
              </a:tabLst>
            </a:pPr>
            <a:r>
              <a:rPr lang="en-US" sz="2400" b="1" dirty="0">
                <a:solidFill>
                  <a:srgbClr val="002060"/>
                </a:solidFill>
                <a:latin typeface="Times New Roman" panose="02020603050405020304" pitchFamily="18" charset="0"/>
                <a:cs typeface="Times New Roman" panose="02020603050405020304" pitchFamily="18" charset="0"/>
              </a:rPr>
              <a:t>Rules for effective review: </a:t>
            </a:r>
            <a:r>
              <a:rPr lang="en-US" sz="2400" dirty="0">
                <a:solidFill>
                  <a:srgbClr val="0070C0"/>
                </a:solidFill>
                <a:latin typeface="Times New Roman" panose="02020603050405020304" pitchFamily="18" charset="0"/>
                <a:cs typeface="Times New Roman" panose="02020603050405020304" pitchFamily="18" charset="0"/>
              </a:rPr>
              <a:t>there are guidelines for writing an effective literature review, including avoiding </a:t>
            </a:r>
            <a:r>
              <a:rPr lang="en-US" sz="2400" u="sng" dirty="0">
                <a:solidFill>
                  <a:srgbClr val="C00000"/>
                </a:solidFill>
                <a:latin typeface="Times New Roman" panose="02020603050405020304" pitchFamily="18" charset="0"/>
                <a:cs typeface="Times New Roman" panose="02020603050405020304" pitchFamily="18" charset="0"/>
              </a:rPr>
              <a:t>hasty conclusions</a:t>
            </a:r>
            <a:r>
              <a:rPr lang="en-US" sz="2400" dirty="0">
                <a:solidFill>
                  <a:srgbClr val="0070C0"/>
                </a:solidFill>
                <a:latin typeface="Times New Roman" panose="02020603050405020304" pitchFamily="18" charset="0"/>
                <a:cs typeface="Times New Roman" panose="02020603050405020304" pitchFamily="18" charset="0"/>
              </a:rPr>
              <a:t> and synthesizing information effectively. </a:t>
            </a:r>
            <a:endParaRPr lang="en-US" sz="2400" b="1" dirty="0">
              <a:solidFill>
                <a:srgbClr val="002060"/>
              </a:solidFill>
              <a:latin typeface="Times New Roman" panose="02020603050405020304" pitchFamily="18" charset="0"/>
              <a:cs typeface="Times New Roman" panose="02020603050405020304" pitchFamily="18" charset="0"/>
            </a:endParaRPr>
          </a:p>
          <a:p>
            <a:pPr marL="920750" lvl="1" indent="-520700" algn="just">
              <a:lnSpc>
                <a:spcPct val="160000"/>
              </a:lnSpc>
              <a:buFont typeface="+mj-lt"/>
              <a:buAutoNum type="arabicPeriod"/>
              <a:tabLst>
                <a:tab pos="568325" algn="l"/>
              </a:tabLst>
            </a:pPr>
            <a:r>
              <a:rPr lang="en-US" sz="2400" dirty="0">
                <a:latin typeface="Times New Roman" panose="02020603050405020304" pitchFamily="18" charset="0"/>
                <a:cs typeface="Times New Roman" panose="02020603050405020304" pitchFamily="18" charset="0"/>
              </a:rPr>
              <a:t>Comprehensive Review:</a:t>
            </a:r>
          </a:p>
          <a:p>
            <a:pPr marL="0" indent="0" algn="just">
              <a:buNone/>
            </a:pPr>
            <a:endParaRPr lang="en-US" sz="24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0403446"/>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9144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1981200" y="2667000"/>
            <a:ext cx="8686800" cy="685800"/>
          </a:xfrm>
        </p:spPr>
        <p:txBody>
          <a:bodyPr>
            <a:noAutofit/>
          </a:bodyPr>
          <a:lstStyle/>
          <a:p>
            <a:pPr marL="0" indent="0" algn="ctr">
              <a:buNone/>
            </a:pPr>
            <a:r>
              <a:rPr lang="en-US" sz="2800" i="1" dirty="0">
                <a:solidFill>
                  <a:srgbClr val="FF0000"/>
                </a:solidFill>
              </a:rPr>
              <a:t>3.4.2 Acknowledgments in Books/Dissertations</a:t>
            </a:r>
          </a:p>
        </p:txBody>
      </p:sp>
    </p:spTree>
    <p:extLst>
      <p:ext uri="{BB962C8B-B14F-4D97-AF65-F5344CB8AC3E}">
        <p14:creationId xmlns:p14="http://schemas.microsoft.com/office/powerpoint/2010/main" val="2750637009"/>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3600" dirty="0">
                <a:solidFill>
                  <a:srgbClr val="FF0000"/>
                </a:solidFill>
              </a:rPr>
              <a:t>Attribution and Citations: </a:t>
            </a:r>
            <a:br>
              <a:rPr lang="en-US" sz="3600" dirty="0">
                <a:solidFill>
                  <a:srgbClr val="FF0000"/>
                </a:solidFill>
              </a:rPr>
            </a:br>
            <a:r>
              <a:rPr lang="en-US" sz="2400" dirty="0">
                <a:solidFill>
                  <a:srgbClr val="FF0000"/>
                </a:solidFill>
              </a:rPr>
              <a:t>Giving Credit Wherever Due</a:t>
            </a:r>
          </a:p>
        </p:txBody>
      </p:sp>
      <p:sp>
        <p:nvSpPr>
          <p:cNvPr id="3" name="Content Placeholder 2"/>
          <p:cNvSpPr>
            <a:spLocks noGrp="1"/>
          </p:cNvSpPr>
          <p:nvPr>
            <p:ph idx="1"/>
          </p:nvPr>
        </p:nvSpPr>
        <p:spPr>
          <a:xfrm>
            <a:off x="425669" y="1828800"/>
            <a:ext cx="11303876" cy="4419600"/>
          </a:xfrm>
        </p:spPr>
        <p:txBody>
          <a:bodyPr>
            <a:normAutofit/>
          </a:bodyPr>
          <a:lstStyle/>
          <a:p>
            <a:pPr marL="457200" indent="-457200" algn="just"/>
            <a:r>
              <a:rPr lang="en-US" sz="2800" dirty="0"/>
              <a:t>A page of acknowledgments is usually included at the beginning of a thesis/ dissertation immediately following the table of contents.</a:t>
            </a:r>
          </a:p>
          <a:p>
            <a:pPr marL="457200" indent="-457200" algn="just"/>
            <a:r>
              <a:rPr lang="en-US" sz="2800" dirty="0"/>
              <a:t>These acknowledgments are longer than the one or two sentence statements in journal papers or articles in conference proceedings.</a:t>
            </a:r>
          </a:p>
          <a:p>
            <a:pPr marL="457200" indent="-457200" algn="just"/>
            <a:r>
              <a:rPr lang="en-US" sz="2800" dirty="0"/>
              <a:t>These detailed acknowledgments enable the researcher to thank all those who have contributed in completion of the research work.</a:t>
            </a:r>
          </a:p>
          <a:p>
            <a:pPr marL="457200" indent="-457200" algn="just"/>
            <a:r>
              <a:rPr lang="en-US" sz="2800" dirty="0"/>
              <a:t>Careful thought needs to be given concerning those whose inputs are to be acknowledged and in what order.</a:t>
            </a:r>
          </a:p>
        </p:txBody>
      </p:sp>
    </p:spTree>
    <p:extLst>
      <p:ext uri="{BB962C8B-B14F-4D97-AF65-F5344CB8AC3E}">
        <p14:creationId xmlns:p14="http://schemas.microsoft.com/office/powerpoint/2010/main" val="177968709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3600" dirty="0">
                <a:solidFill>
                  <a:srgbClr val="FF0000"/>
                </a:solidFill>
              </a:rPr>
              <a:t>Attribution and Citations: </a:t>
            </a:r>
            <a:br>
              <a:rPr lang="en-US" sz="3600" dirty="0">
                <a:solidFill>
                  <a:srgbClr val="FF0000"/>
                </a:solidFill>
              </a:rPr>
            </a:br>
            <a:r>
              <a:rPr lang="en-US" sz="2400" dirty="0">
                <a:solidFill>
                  <a:srgbClr val="FF0000"/>
                </a:solidFill>
              </a:rPr>
              <a:t>Giving Credit Wherever Due</a:t>
            </a:r>
          </a:p>
        </p:txBody>
      </p:sp>
      <p:sp>
        <p:nvSpPr>
          <p:cNvPr id="3" name="Content Placeholder 2"/>
          <p:cNvSpPr>
            <a:spLocks noGrp="1"/>
          </p:cNvSpPr>
          <p:nvPr>
            <p:ph idx="1"/>
          </p:nvPr>
        </p:nvSpPr>
        <p:spPr>
          <a:xfrm>
            <a:off x="652955" y="1534511"/>
            <a:ext cx="10657490" cy="5181600"/>
          </a:xfrm>
        </p:spPr>
        <p:txBody>
          <a:bodyPr>
            <a:normAutofit lnSpcReduction="10000"/>
          </a:bodyPr>
          <a:lstStyle/>
          <a:p>
            <a:pPr marL="0" indent="0" algn="just">
              <a:buNone/>
            </a:pPr>
            <a:r>
              <a:rPr lang="en-US" sz="2400" dirty="0"/>
              <a:t>Generally, one should express appreciation in a concise manner and avoid emotive language. </a:t>
            </a:r>
          </a:p>
          <a:p>
            <a:pPr marL="0" indent="0" algn="just">
              <a:buNone/>
            </a:pPr>
            <a:endParaRPr lang="en-US" sz="3200" dirty="0"/>
          </a:p>
          <a:p>
            <a:pPr marL="0" indent="0" algn="just">
              <a:buNone/>
            </a:pPr>
            <a:endParaRPr lang="en-US" sz="3200" dirty="0"/>
          </a:p>
          <a:p>
            <a:pPr marL="0" indent="0" algn="just">
              <a:buNone/>
            </a:pPr>
            <a:endParaRPr lang="en-US" sz="3200" dirty="0"/>
          </a:p>
          <a:p>
            <a:pPr marL="0" indent="0" algn="just">
              <a:buNone/>
            </a:pPr>
            <a:endParaRPr lang="en-US" sz="3200" dirty="0"/>
          </a:p>
          <a:p>
            <a:pPr marL="0" indent="0" algn="just">
              <a:buNone/>
            </a:pPr>
            <a:endParaRPr lang="en-US" sz="3200" dirty="0"/>
          </a:p>
          <a:p>
            <a:pPr marL="0" indent="0" algn="just">
              <a:buNone/>
            </a:pPr>
            <a:r>
              <a:rPr lang="en-US" sz="2400" dirty="0">
                <a:solidFill>
                  <a:srgbClr val="FF0000"/>
                </a:solidFill>
              </a:rPr>
              <a:t>Hierarchy Format: </a:t>
            </a:r>
            <a:endParaRPr lang="en-US" sz="3200" dirty="0">
              <a:solidFill>
                <a:srgbClr val="FF0000"/>
              </a:solidFill>
            </a:endParaRPr>
          </a:p>
          <a:p>
            <a:pPr marL="0" indent="0" algn="just">
              <a:buNone/>
            </a:pPr>
            <a:r>
              <a:rPr lang="en-US" sz="2400" dirty="0"/>
              <a:t>main supervisor, second supervisor, peers in the lab, other academic staff in the department, technical or support staff in the department, colleagues from other departments, other institutions, or organizations, former students, family, and friends.</a:t>
            </a: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204" r="1" b="1607"/>
          <a:stretch/>
        </p:blipFill>
        <p:spPr bwMode="auto">
          <a:xfrm>
            <a:off x="2514600" y="2431432"/>
            <a:ext cx="6934200" cy="264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061031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914400"/>
            <a:ext cx="8229600" cy="1143000"/>
          </a:xfrm>
        </p:spPr>
        <p:txBody>
          <a:bodyPr>
            <a:normAutofit/>
          </a:bodyPr>
          <a:lstStyle/>
          <a:p>
            <a:pPr algn="ctr"/>
            <a:r>
              <a:rPr lang="en-US" sz="2800" dirty="0">
                <a:solidFill>
                  <a:srgbClr val="FF0000"/>
                </a:solidFill>
              </a:rPr>
              <a:t>Attribution and Citations: </a:t>
            </a:r>
            <a:br>
              <a:rPr lang="en-US" sz="2800" dirty="0">
                <a:solidFill>
                  <a:srgbClr val="FF0000"/>
                </a:solidFill>
              </a:rPr>
            </a:br>
            <a:r>
              <a:rPr lang="en-US" sz="2800" dirty="0">
                <a:solidFill>
                  <a:srgbClr val="FF0000"/>
                </a:solidFill>
              </a:rPr>
              <a:t>Giving Credit Wherever Due</a:t>
            </a:r>
          </a:p>
        </p:txBody>
      </p:sp>
      <p:sp>
        <p:nvSpPr>
          <p:cNvPr id="3" name="Content Placeholder 2"/>
          <p:cNvSpPr>
            <a:spLocks noGrp="1"/>
          </p:cNvSpPr>
          <p:nvPr>
            <p:ph idx="1"/>
          </p:nvPr>
        </p:nvSpPr>
        <p:spPr>
          <a:xfrm>
            <a:off x="1981200" y="2667000"/>
            <a:ext cx="8686800" cy="685800"/>
          </a:xfrm>
        </p:spPr>
        <p:txBody>
          <a:bodyPr>
            <a:noAutofit/>
          </a:bodyPr>
          <a:lstStyle/>
          <a:p>
            <a:pPr marL="0" indent="0" algn="ctr">
              <a:buNone/>
            </a:pPr>
            <a:r>
              <a:rPr lang="en-US" sz="2800" i="1" dirty="0">
                <a:solidFill>
                  <a:srgbClr val="FF0000"/>
                </a:solidFill>
              </a:rPr>
              <a:t>3.4.3 Dedication or Acknowledgments?</a:t>
            </a:r>
          </a:p>
        </p:txBody>
      </p:sp>
    </p:spTree>
    <p:extLst>
      <p:ext uri="{BB962C8B-B14F-4D97-AF65-F5344CB8AC3E}">
        <p14:creationId xmlns:p14="http://schemas.microsoft.com/office/powerpoint/2010/main" val="2362687846"/>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4000" dirty="0">
                <a:solidFill>
                  <a:srgbClr val="FF0000"/>
                </a:solidFill>
              </a:rPr>
              <a:t>Attribution and Citations: </a:t>
            </a:r>
            <a:br>
              <a:rPr lang="en-US" sz="4000" dirty="0">
                <a:solidFill>
                  <a:srgbClr val="FF0000"/>
                </a:solidFill>
              </a:rPr>
            </a:br>
            <a:r>
              <a:rPr lang="en-US" sz="2800" dirty="0">
                <a:solidFill>
                  <a:srgbClr val="FF0000"/>
                </a:solidFill>
              </a:rPr>
              <a:t>Giving Credit Wherever Due</a:t>
            </a:r>
          </a:p>
        </p:txBody>
      </p:sp>
      <p:sp>
        <p:nvSpPr>
          <p:cNvPr id="3" name="Content Placeholder 2"/>
          <p:cNvSpPr>
            <a:spLocks noGrp="1"/>
          </p:cNvSpPr>
          <p:nvPr>
            <p:ph idx="1"/>
          </p:nvPr>
        </p:nvSpPr>
        <p:spPr>
          <a:xfrm>
            <a:off x="693683" y="1828800"/>
            <a:ext cx="10893972" cy="4419600"/>
          </a:xfrm>
        </p:spPr>
        <p:txBody>
          <a:bodyPr>
            <a:normAutofit fontScale="92500"/>
          </a:bodyPr>
          <a:lstStyle/>
          <a:p>
            <a:pPr algn="just">
              <a:buFont typeface="Wingdings" pitchFamily="2" charset="2"/>
              <a:buChar char="Ø"/>
            </a:pPr>
            <a:r>
              <a:rPr lang="en-US" sz="2800" b="1" dirty="0">
                <a:solidFill>
                  <a:srgbClr val="FF0000"/>
                </a:solidFill>
              </a:rPr>
              <a:t>Dedication</a:t>
            </a:r>
            <a:r>
              <a:rPr lang="en-US" sz="2800" dirty="0"/>
              <a:t> is almost never used in a journal paper, an article in a conference proceedings, or a patent, and it is used exclusively in larger documents like books, thesis, or dissertations. </a:t>
            </a:r>
          </a:p>
          <a:p>
            <a:pPr algn="just">
              <a:buFont typeface="Wingdings" pitchFamily="2" charset="2"/>
              <a:buChar char="Ø"/>
            </a:pPr>
            <a:r>
              <a:rPr lang="en-US" sz="2800" dirty="0"/>
              <a:t>While </a:t>
            </a:r>
            <a:r>
              <a:rPr lang="en-US" sz="2800" b="1" dirty="0">
                <a:solidFill>
                  <a:srgbClr val="FF0000"/>
                </a:solidFill>
              </a:rPr>
              <a:t>acknowledgments</a:t>
            </a:r>
            <a:r>
              <a:rPr lang="en-US" sz="2800" dirty="0">
                <a:solidFill>
                  <a:srgbClr val="FF0000"/>
                </a:solidFill>
              </a:rPr>
              <a:t> </a:t>
            </a:r>
            <a:r>
              <a:rPr lang="en-US" sz="2800" dirty="0"/>
              <a:t>are reserved for those who helped out with the book in some way or another (editing, moral support, etc.), a dedication is to whomever the author would like it to be dedicated to, whether it is the author’s mother, the best friend, the pet dog, or Almighty God. And yes, it is possible to dedicate something to someone while also mentioning them in the acknowledgments.</a:t>
            </a:r>
          </a:p>
          <a:p>
            <a:pPr marL="0" indent="0" algn="just">
              <a:buNone/>
            </a:pPr>
            <a:r>
              <a:rPr lang="en-US" sz="2800" dirty="0">
                <a:solidFill>
                  <a:srgbClr val="FF0000"/>
                </a:solidFill>
              </a:rPr>
              <a:t>For example: </a:t>
            </a:r>
            <a:r>
              <a:rPr lang="en-US" sz="2800" dirty="0"/>
              <a:t>one may dedicate a book to one’s spouse, but acknowledge them for being the moral support and putting up with when one got very stressed.</a:t>
            </a:r>
          </a:p>
        </p:txBody>
      </p:sp>
    </p:spTree>
    <p:extLst>
      <p:ext uri="{BB962C8B-B14F-4D97-AF65-F5344CB8AC3E}">
        <p14:creationId xmlns:p14="http://schemas.microsoft.com/office/powerpoint/2010/main" val="595980725"/>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4000" dirty="0">
                <a:solidFill>
                  <a:srgbClr val="FF0000"/>
                </a:solidFill>
              </a:rPr>
              <a:t>Attribution and Citations: </a:t>
            </a:r>
            <a:br>
              <a:rPr lang="en-US" sz="4000" dirty="0">
                <a:solidFill>
                  <a:srgbClr val="FF0000"/>
                </a:solidFill>
              </a:rPr>
            </a:br>
            <a:r>
              <a:rPr lang="en-US" sz="2800" dirty="0">
                <a:solidFill>
                  <a:srgbClr val="FF0000"/>
                </a:solidFill>
              </a:rPr>
              <a:t>Giving Credit Wherever Due</a:t>
            </a:r>
          </a:p>
        </p:txBody>
      </p:sp>
      <p:sp>
        <p:nvSpPr>
          <p:cNvPr id="3" name="Content Placeholder 2"/>
          <p:cNvSpPr>
            <a:spLocks noGrp="1"/>
          </p:cNvSpPr>
          <p:nvPr>
            <p:ph idx="1"/>
          </p:nvPr>
        </p:nvSpPr>
        <p:spPr>
          <a:xfrm>
            <a:off x="1056289" y="1828800"/>
            <a:ext cx="10326413" cy="4419600"/>
          </a:xfrm>
        </p:spPr>
        <p:txBody>
          <a:bodyPr>
            <a:normAutofit/>
          </a:bodyPr>
          <a:lstStyle/>
          <a:p>
            <a:pPr marL="457200" indent="-457200" algn="just"/>
            <a:r>
              <a:rPr lang="en-US" sz="2800" dirty="0"/>
              <a:t>The acknowledgments in technical books can be sometimes as brief as the ones in journal articles. </a:t>
            </a:r>
          </a:p>
          <a:p>
            <a:pPr marL="457200" indent="-457200" algn="just"/>
            <a:endParaRPr lang="en-US" sz="2800" dirty="0"/>
          </a:p>
          <a:p>
            <a:pPr marL="457200" indent="-457200" algn="just"/>
            <a:r>
              <a:rPr lang="en-US" sz="2800" dirty="0"/>
              <a:t>The acknowledgment section of a technical report may be a paragraph that is longer than a journal paper but shorter than dissertations.</a:t>
            </a:r>
          </a:p>
          <a:p>
            <a:pPr marL="457200" indent="-457200" algn="just"/>
            <a:endParaRPr lang="en-US" sz="2800" dirty="0"/>
          </a:p>
          <a:p>
            <a:pPr marL="457200" indent="-457200" algn="just"/>
            <a:r>
              <a:rPr lang="en-US" sz="2800" dirty="0"/>
              <a:t> Generally, the length of the acknowledgment may have some correlation with the length of the document.</a:t>
            </a:r>
          </a:p>
        </p:txBody>
      </p:sp>
    </p:spTree>
    <p:extLst>
      <p:ext uri="{BB962C8B-B14F-4D97-AF65-F5344CB8AC3E}">
        <p14:creationId xmlns:p14="http://schemas.microsoft.com/office/powerpoint/2010/main" val="61088876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3600" dirty="0">
                <a:solidFill>
                  <a:srgbClr val="FF0000"/>
                </a:solidFill>
              </a:rPr>
              <a:t>Attribution and Citations: </a:t>
            </a:r>
            <a:br>
              <a:rPr lang="en-US" sz="3600" dirty="0">
                <a:solidFill>
                  <a:srgbClr val="FF0000"/>
                </a:solidFill>
              </a:rPr>
            </a:br>
            <a:r>
              <a:rPr lang="en-US" sz="2400" dirty="0">
                <a:solidFill>
                  <a:srgbClr val="FF0000"/>
                </a:solidFill>
              </a:rPr>
              <a:t>Giving Credit Wherever Due</a:t>
            </a:r>
          </a:p>
        </p:txBody>
      </p:sp>
      <p:sp>
        <p:nvSpPr>
          <p:cNvPr id="3" name="Content Placeholder 2"/>
          <p:cNvSpPr>
            <a:spLocks noGrp="1"/>
          </p:cNvSpPr>
          <p:nvPr>
            <p:ph idx="1"/>
          </p:nvPr>
        </p:nvSpPr>
        <p:spPr>
          <a:xfrm>
            <a:off x="409903" y="1828800"/>
            <a:ext cx="11398469" cy="4419600"/>
          </a:xfrm>
        </p:spPr>
        <p:txBody>
          <a:bodyPr>
            <a:normAutofit/>
          </a:bodyPr>
          <a:lstStyle/>
          <a:p>
            <a:pPr marL="0" indent="0" algn="just">
              <a:buNone/>
            </a:pPr>
            <a:r>
              <a:rPr lang="en-US" sz="3500" dirty="0">
                <a:solidFill>
                  <a:srgbClr val="FF0000"/>
                </a:solidFill>
              </a:rPr>
              <a:t>Summary: </a:t>
            </a:r>
          </a:p>
          <a:p>
            <a:pPr algn="just"/>
            <a:r>
              <a:rPr lang="en-US" sz="2800" dirty="0"/>
              <a:t>Citation is a speciﬁc form of attribution, but attribution itself can be done in many different ways. For engineers, citation is very useful to their careers due to the prevailing publish or perish environment. </a:t>
            </a:r>
          </a:p>
          <a:p>
            <a:pPr algn="just"/>
            <a:r>
              <a:rPr lang="en-US" sz="2800" dirty="0"/>
              <a:t>Proper citation and reference:</a:t>
            </a:r>
          </a:p>
          <a:p>
            <a:pPr lvl="1" algn="just"/>
            <a:r>
              <a:rPr lang="en-US" sz="2400" dirty="0"/>
              <a:t>Gives credit and respect to the original author(s).</a:t>
            </a:r>
          </a:p>
          <a:p>
            <a:pPr lvl="1" algn="just"/>
            <a:r>
              <a:rPr lang="en-US" sz="2400" dirty="0"/>
              <a:t>Allows readers to ﬁnd the original source(s).</a:t>
            </a:r>
          </a:p>
          <a:p>
            <a:pPr lvl="1" algn="just"/>
            <a:r>
              <a:rPr lang="en-US" sz="2400" dirty="0"/>
              <a:t>Strengthens the credibility of your report.  If a researcher does not cite the sources, it is plagiarism.</a:t>
            </a:r>
          </a:p>
        </p:txBody>
      </p:sp>
    </p:spTree>
    <p:extLst>
      <p:ext uri="{BB962C8B-B14F-4D97-AF65-F5344CB8AC3E}">
        <p14:creationId xmlns:p14="http://schemas.microsoft.com/office/powerpoint/2010/main" val="3556286216"/>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4000" dirty="0">
                <a:solidFill>
                  <a:srgbClr val="FF0000"/>
                </a:solidFill>
              </a:rPr>
              <a:t>Attribution and Citations: </a:t>
            </a:r>
            <a:br>
              <a:rPr lang="en-US" sz="4000" dirty="0">
                <a:solidFill>
                  <a:srgbClr val="FF0000"/>
                </a:solidFill>
              </a:rPr>
            </a:br>
            <a:r>
              <a:rPr lang="en-US" sz="2800" dirty="0">
                <a:solidFill>
                  <a:srgbClr val="FF0000"/>
                </a:solidFill>
              </a:rPr>
              <a:t>Giving Credit Wherever Due</a:t>
            </a:r>
          </a:p>
        </p:txBody>
      </p:sp>
      <p:sp>
        <p:nvSpPr>
          <p:cNvPr id="3" name="Content Placeholder 2"/>
          <p:cNvSpPr>
            <a:spLocks noGrp="1"/>
          </p:cNvSpPr>
          <p:nvPr>
            <p:ph idx="1"/>
          </p:nvPr>
        </p:nvSpPr>
        <p:spPr>
          <a:xfrm>
            <a:off x="504496" y="1752600"/>
            <a:ext cx="11183007" cy="4419600"/>
          </a:xfrm>
        </p:spPr>
        <p:txBody>
          <a:bodyPr>
            <a:normAutofit/>
          </a:bodyPr>
          <a:lstStyle/>
          <a:p>
            <a:pPr algn="just"/>
            <a:r>
              <a:rPr lang="en-US" sz="2800" dirty="0"/>
              <a:t>Plagiarism is using another person’s ideas without giving credit or citation and is an intellectual theft. </a:t>
            </a:r>
          </a:p>
          <a:p>
            <a:pPr algn="just"/>
            <a:r>
              <a:rPr lang="en-US" sz="2800" dirty="0"/>
              <a:t>Plagiarism comes in varying degrees, and there are serious consequences for a researcher if caught plagiarizing. </a:t>
            </a:r>
          </a:p>
          <a:p>
            <a:pPr algn="just"/>
            <a:r>
              <a:rPr lang="en-US" sz="2800" dirty="0"/>
              <a:t>All academic and industrial research organizations have integrity and misconduct policies.</a:t>
            </a:r>
          </a:p>
          <a:p>
            <a:pPr algn="just"/>
            <a:r>
              <a:rPr lang="en-US" sz="2800" dirty="0"/>
              <a:t> Even past one’s time at a research organization, evidence of plagiarism can affect the integrity and credibility and can also retrospectively make an earned degree null and void.</a:t>
            </a:r>
          </a:p>
        </p:txBody>
      </p:sp>
    </p:spTree>
    <p:extLst>
      <p:ext uri="{BB962C8B-B14F-4D97-AF65-F5344CB8AC3E}">
        <p14:creationId xmlns:p14="http://schemas.microsoft.com/office/powerpoint/2010/main" val="203056535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E1AE3-06E9-67DC-4AE0-E8CA57721B4D}"/>
              </a:ext>
            </a:extLst>
          </p:cNvPr>
          <p:cNvSpPr>
            <a:spLocks noGrp="1"/>
          </p:cNvSpPr>
          <p:nvPr>
            <p:ph type="title"/>
          </p:nvPr>
        </p:nvSpPr>
        <p:spPr>
          <a:xfrm>
            <a:off x="1371600" y="2944586"/>
            <a:ext cx="9875520" cy="1356360"/>
          </a:xfrm>
        </p:spPr>
        <p:txBody>
          <a:bodyPr>
            <a:normAutofit/>
          </a:bodyPr>
          <a:lstStyle/>
          <a:p>
            <a:pPr algn="ctr"/>
            <a:r>
              <a:rPr lang="en-GB" sz="4000" b="1" dirty="0">
                <a:solidFill>
                  <a:srgbClr val="002060"/>
                </a:solidFill>
                <a:latin typeface="Times New Roman" panose="02020603050405020304" pitchFamily="18" charset="0"/>
                <a:cs typeface="Times New Roman" panose="02020603050405020304" pitchFamily="18" charset="0"/>
              </a:rPr>
              <a:t>Thank You</a:t>
            </a:r>
            <a:endParaRPr lang="en-IN" sz="40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46141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br>
              <a:rPr lang="en-US" sz="3600" dirty="0">
                <a:solidFill>
                  <a:srgbClr val="C00000"/>
                </a:solidFill>
              </a:rPr>
            </a:br>
            <a:r>
              <a:rPr lang="en-US" sz="3600" dirty="0">
                <a:solidFill>
                  <a:srgbClr val="C00000"/>
                </a:solidFill>
              </a:rPr>
              <a:t>Literature Review and Technical Reading</a:t>
            </a:r>
          </a:p>
        </p:txBody>
      </p:sp>
      <p:sp>
        <p:nvSpPr>
          <p:cNvPr id="3" name="Content Placeholder 2"/>
          <p:cNvSpPr>
            <a:spLocks noGrp="1"/>
          </p:cNvSpPr>
          <p:nvPr>
            <p:ph idx="1"/>
          </p:nvPr>
        </p:nvSpPr>
        <p:spPr>
          <a:xfrm>
            <a:off x="300111" y="1965960"/>
            <a:ext cx="11165058" cy="2641209"/>
          </a:xfrm>
        </p:spPr>
        <p:txBody>
          <a:bodyPr>
            <a:normAutofit/>
          </a:bodyPr>
          <a:lstStyle/>
          <a:p>
            <a:pPr marL="520700" indent="-520700" algn="just">
              <a:buNone/>
              <a:tabLst>
                <a:tab pos="568325" algn="l"/>
              </a:tabLst>
            </a:pPr>
            <a:r>
              <a:rPr lang="en-US" sz="2400" dirty="0">
                <a:latin typeface="Times New Roman" panose="02020603050405020304" pitchFamily="18" charset="0"/>
                <a:cs typeface="Times New Roman" panose="02020603050405020304" pitchFamily="18" charset="0"/>
              </a:rPr>
              <a:t>3</a:t>
            </a:r>
            <a:r>
              <a:rPr lang="en-US" sz="2400" dirty="0">
                <a:solidFill>
                  <a:srgbClr val="C00000"/>
                </a:solidFill>
                <a:latin typeface="Times New Roman" panose="02020603050405020304" pitchFamily="18" charset="0"/>
                <a:cs typeface="Times New Roman" panose="02020603050405020304" pitchFamily="18" charset="0"/>
              </a:rPr>
              <a:t>. Effective strategies for conducting a comprehensive literature review.</a:t>
            </a:r>
          </a:p>
          <a:p>
            <a:pPr marL="920750" lvl="1" indent="-520700" algn="just">
              <a:buFont typeface="+mj-lt"/>
              <a:buAutoNum type="arabicPeriod"/>
              <a:tabLst>
                <a:tab pos="568325" algn="l"/>
              </a:tabLst>
            </a:pPr>
            <a:r>
              <a:rPr lang="en-US" sz="2400" b="1" dirty="0">
                <a:solidFill>
                  <a:srgbClr val="002060"/>
                </a:solidFill>
                <a:latin typeface="Times New Roman" panose="02020603050405020304" pitchFamily="18" charset="0"/>
                <a:cs typeface="Times New Roman" panose="02020603050405020304" pitchFamily="18" charset="0"/>
              </a:rPr>
              <a:t>Conceptual focus</a:t>
            </a:r>
            <a:endParaRPr lang="en-US" sz="2400" dirty="0">
              <a:solidFill>
                <a:srgbClr val="0070C0"/>
              </a:solidFill>
              <a:latin typeface="Times New Roman" panose="02020603050405020304" pitchFamily="18" charset="0"/>
              <a:cs typeface="Times New Roman" panose="02020603050405020304" pitchFamily="18" charset="0"/>
            </a:endParaRPr>
          </a:p>
          <a:p>
            <a:pPr marL="920750" lvl="1" indent="-520700" algn="just">
              <a:buFont typeface="+mj-lt"/>
              <a:buAutoNum type="arabicPeriod"/>
              <a:tabLst>
                <a:tab pos="568325" algn="l"/>
              </a:tabLst>
            </a:pPr>
            <a:r>
              <a:rPr lang="en-US" sz="2400" b="1" dirty="0">
                <a:solidFill>
                  <a:srgbClr val="002060"/>
                </a:solidFill>
                <a:latin typeface="Times New Roman" panose="02020603050405020304" pitchFamily="18" charset="0"/>
                <a:cs typeface="Times New Roman" panose="02020603050405020304" pitchFamily="18" charset="0"/>
              </a:rPr>
              <a:t>Expectations of Supervisors:</a:t>
            </a:r>
            <a:r>
              <a:rPr lang="en-US" sz="2400" dirty="0">
                <a:latin typeface="Times New Roman" panose="02020603050405020304" pitchFamily="18" charset="0"/>
                <a:cs typeface="Times New Roman" panose="02020603050405020304" pitchFamily="18" charset="0"/>
              </a:rPr>
              <a:t> </a:t>
            </a:r>
          </a:p>
          <a:p>
            <a:pPr marL="920750" lvl="1" indent="-520700" algn="just">
              <a:buFont typeface="+mj-lt"/>
              <a:buAutoNum type="arabicPeriod"/>
              <a:tabLst>
                <a:tab pos="568325" algn="l"/>
              </a:tabLst>
            </a:pPr>
            <a:r>
              <a:rPr lang="en-US" sz="2400" b="1" dirty="0">
                <a:solidFill>
                  <a:srgbClr val="002060"/>
                </a:solidFill>
                <a:latin typeface="Times New Roman" panose="02020603050405020304" pitchFamily="18" charset="0"/>
                <a:cs typeface="Times New Roman" panose="02020603050405020304" pitchFamily="18" charset="0"/>
              </a:rPr>
              <a:t>Rules for effective review: </a:t>
            </a:r>
          </a:p>
          <a:p>
            <a:pPr marL="920750" lvl="1" indent="-520700" algn="just">
              <a:buFont typeface="+mj-lt"/>
              <a:buAutoNum type="arabicPeriod"/>
              <a:tabLst>
                <a:tab pos="568325" algn="l"/>
              </a:tabLst>
            </a:pPr>
            <a:r>
              <a:rPr lang="en-US" sz="2400" b="1" dirty="0">
                <a:solidFill>
                  <a:srgbClr val="002060"/>
                </a:solidFill>
                <a:latin typeface="Times New Roman" panose="02020603050405020304" pitchFamily="18" charset="0"/>
                <a:cs typeface="Times New Roman" panose="02020603050405020304" pitchFamily="18" charset="0"/>
              </a:rPr>
              <a:t>Comprehensive Review: </a:t>
            </a:r>
            <a:r>
              <a:rPr lang="en-US" sz="2800" dirty="0">
                <a:solidFill>
                  <a:srgbClr val="0070C0"/>
                </a:solidFill>
                <a:latin typeface="Times New Roman" panose="02020603050405020304" pitchFamily="18" charset="0"/>
                <a:cs typeface="Times New Roman" panose="02020603050405020304" pitchFamily="18" charset="0"/>
              </a:rPr>
              <a:t>A good literature survey involves systematically analyzing and synthesizing archived work.</a:t>
            </a:r>
            <a:endParaRPr lang="en-US" sz="2400" b="1" dirty="0">
              <a:solidFill>
                <a:srgbClr val="002060"/>
              </a:solidFill>
              <a:latin typeface="Times New Roman" panose="02020603050405020304" pitchFamily="18" charset="0"/>
              <a:cs typeface="Times New Roman" panose="02020603050405020304" pitchFamily="18" charset="0"/>
            </a:endParaRPr>
          </a:p>
          <a:p>
            <a:pPr marL="0" indent="0" algn="just">
              <a:buNone/>
            </a:pPr>
            <a:endParaRPr lang="en-US" sz="24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07419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br>
              <a:rPr lang="en-US" sz="3200" dirty="0">
                <a:solidFill>
                  <a:srgbClr val="C00000"/>
                </a:solidFill>
                <a:latin typeface="Times New Roman" panose="02020603050405020304" pitchFamily="18" charset="0"/>
                <a:cs typeface="Times New Roman" panose="02020603050405020304" pitchFamily="18" charset="0"/>
              </a:rPr>
            </a:br>
            <a:r>
              <a:rPr lang="en-US" sz="3200" dirty="0">
                <a:solidFill>
                  <a:srgbClr val="C00000"/>
                </a:solidFill>
                <a:latin typeface="Times New Roman" panose="02020603050405020304" pitchFamily="18" charset="0"/>
                <a:cs typeface="Times New Roman" panose="02020603050405020304" pitchFamily="18" charset="0"/>
              </a:rPr>
              <a:t>2.2 Analysis and Synthesis of  Prior Art</a:t>
            </a:r>
          </a:p>
        </p:txBody>
      </p:sp>
    </p:spTree>
    <p:extLst>
      <p:ext uri="{BB962C8B-B14F-4D97-AF65-F5344CB8AC3E}">
        <p14:creationId xmlns:p14="http://schemas.microsoft.com/office/powerpoint/2010/main" val="41600714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6723" y="381000"/>
            <a:ext cx="9875520" cy="1356360"/>
          </a:xfrm>
        </p:spPr>
        <p:txBody>
          <a:bodyPr>
            <a:noAutofit/>
          </a:bodyPr>
          <a:lstStyle/>
          <a:p>
            <a:br>
              <a:rPr lang="en-US" sz="3600" dirty="0">
                <a:solidFill>
                  <a:srgbClr val="C00000"/>
                </a:solidFill>
              </a:rPr>
            </a:br>
            <a:r>
              <a:rPr lang="en-US" sz="3600" dirty="0">
                <a:solidFill>
                  <a:srgbClr val="C00000"/>
                </a:solidFill>
              </a:rPr>
              <a:t>Literature Review and Technical Reading</a:t>
            </a:r>
          </a:p>
        </p:txBody>
      </p:sp>
      <p:sp>
        <p:nvSpPr>
          <p:cNvPr id="3" name="Content Placeholder 2"/>
          <p:cNvSpPr>
            <a:spLocks noGrp="1"/>
          </p:cNvSpPr>
          <p:nvPr>
            <p:ph idx="1"/>
          </p:nvPr>
        </p:nvSpPr>
        <p:spPr>
          <a:xfrm>
            <a:off x="803031" y="1899138"/>
            <a:ext cx="10585938" cy="3745524"/>
          </a:xfrm>
        </p:spPr>
        <p:txBody>
          <a:bodyPr>
            <a:normAutofit/>
          </a:bodyPr>
          <a:lstStyle/>
          <a:p>
            <a:pPr marL="0" indent="0" algn="just">
              <a:buNone/>
              <a:tabLst>
                <a:tab pos="568325" algn="l"/>
              </a:tabLst>
            </a:pPr>
            <a:r>
              <a:rPr lang="en-US" sz="2400" dirty="0">
                <a:solidFill>
                  <a:srgbClr val="C00000"/>
                </a:solidFill>
                <a:latin typeface="Times New Roman" panose="02020603050405020304" pitchFamily="18" charset="0"/>
                <a:cs typeface="Times New Roman" panose="02020603050405020304" pitchFamily="18" charset="0"/>
              </a:rPr>
              <a:t>Analyzing and synthesizing prior Art/Research: </a:t>
            </a:r>
          </a:p>
          <a:p>
            <a:pPr marL="0" indent="0" algn="just">
              <a:buNone/>
              <a:tabLst>
                <a:tab pos="568325" algn="l"/>
              </a:tabLst>
            </a:pPr>
            <a:r>
              <a:rPr lang="en-US" sz="2400" dirty="0">
                <a:solidFill>
                  <a:srgbClr val="C00000"/>
                </a:solidFill>
                <a:latin typeface="Times New Roman" panose="02020603050405020304" pitchFamily="18" charset="0"/>
                <a:cs typeface="Times New Roman" panose="02020603050405020304" pitchFamily="18" charset="0"/>
              </a:rPr>
              <a:t>	1. Researchers process</a:t>
            </a:r>
          </a:p>
          <a:p>
            <a:pPr marL="0" indent="0" algn="just">
              <a:buNone/>
              <a:tabLst>
                <a:tab pos="568325" algn="l"/>
              </a:tabLst>
            </a:pPr>
            <a:r>
              <a:rPr lang="en-US" sz="2400" dirty="0">
                <a:solidFill>
                  <a:srgbClr val="C00000"/>
                </a:solidFill>
                <a:latin typeface="Times New Roman" panose="02020603050405020304" pitchFamily="18" charset="0"/>
                <a:cs typeface="Times New Roman" panose="02020603050405020304" pitchFamily="18" charset="0"/>
              </a:rPr>
              <a:t>	2. Evaluating information sources for Research validity.</a:t>
            </a:r>
          </a:p>
          <a:p>
            <a:pPr algn="just">
              <a:tabLst>
                <a:tab pos="568325" algn="l"/>
              </a:tabLst>
            </a:pPr>
            <a:r>
              <a:rPr lang="en-US" sz="2400" dirty="0">
                <a:latin typeface="Times New Roman" panose="02020603050405020304" pitchFamily="18" charset="0"/>
                <a:cs typeface="Times New Roman" panose="02020603050405020304" pitchFamily="18" charset="0"/>
              </a:rPr>
              <a:t>After collecting articles for the literature review, researchers break them down and find useful information.</a:t>
            </a:r>
          </a:p>
          <a:p>
            <a:pPr algn="just">
              <a:tabLst>
                <a:tab pos="568325" algn="l"/>
              </a:tabLst>
            </a:pPr>
            <a:r>
              <a:rPr lang="en-US" sz="2400" dirty="0">
                <a:latin typeface="Times New Roman" panose="02020603050405020304" pitchFamily="18" charset="0"/>
                <a:cs typeface="Times New Roman" panose="02020603050405020304" pitchFamily="18" charset="0"/>
              </a:rPr>
              <a:t>They then put all the information together to see what conclusions they can draw from the articles as a group. </a:t>
            </a:r>
          </a:p>
        </p:txBody>
      </p:sp>
    </p:spTree>
    <p:extLst>
      <p:ext uri="{BB962C8B-B14F-4D97-AF65-F5344CB8AC3E}">
        <p14:creationId xmlns:p14="http://schemas.microsoft.com/office/powerpoint/2010/main" val="18671401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0" y="381000"/>
            <a:ext cx="9875520" cy="1356360"/>
          </a:xfrm>
        </p:spPr>
        <p:txBody>
          <a:bodyPr>
            <a:noAutofit/>
          </a:bodyPr>
          <a:lstStyle/>
          <a:p>
            <a:pPr algn="ctr"/>
            <a:br>
              <a:rPr lang="en-US" sz="3600" dirty="0">
                <a:solidFill>
                  <a:srgbClr val="C00000"/>
                </a:solidFill>
              </a:rPr>
            </a:br>
            <a:r>
              <a:rPr lang="en-US" sz="3600" dirty="0">
                <a:solidFill>
                  <a:srgbClr val="C00000"/>
                </a:solidFill>
              </a:rPr>
              <a:t>Literature Review and Technical Reading</a:t>
            </a:r>
          </a:p>
        </p:txBody>
      </p:sp>
      <p:sp>
        <p:nvSpPr>
          <p:cNvPr id="3" name="Content Placeholder 2"/>
          <p:cNvSpPr>
            <a:spLocks noGrp="1"/>
          </p:cNvSpPr>
          <p:nvPr>
            <p:ph idx="1"/>
          </p:nvPr>
        </p:nvSpPr>
        <p:spPr>
          <a:xfrm>
            <a:off x="492369" y="1600200"/>
            <a:ext cx="11113477" cy="4876800"/>
          </a:xfrm>
        </p:spPr>
        <p:txBody>
          <a:bodyPr>
            <a:normAutofit/>
          </a:bodyPr>
          <a:lstStyle/>
          <a:p>
            <a:pPr marL="0" indent="0" algn="just">
              <a:buNone/>
              <a:tabLst>
                <a:tab pos="568325" algn="l"/>
              </a:tabLst>
            </a:pPr>
            <a:r>
              <a:rPr lang="en-US" sz="2400" dirty="0">
                <a:latin typeface="Times New Roman" panose="02020603050405020304" pitchFamily="18" charset="0"/>
                <a:cs typeface="Times New Roman" panose="02020603050405020304" pitchFamily="18" charset="0"/>
              </a:rPr>
              <a:t>A literature survey grid of N topics and M sources is shown below to help crystallize the information in different categories.</a:t>
            </a:r>
          </a:p>
          <a:p>
            <a:pPr marL="0" indent="0" algn="just">
              <a:buNone/>
              <a:tabLst>
                <a:tab pos="568325" algn="l"/>
              </a:tabLst>
            </a:pPr>
            <a:endParaRPr lang="en-US" dirty="0">
              <a:latin typeface="Times New Roman" panose="02020603050405020304" pitchFamily="18" charset="0"/>
              <a:cs typeface="Times New Roman" panose="02020603050405020304" pitchFamily="18"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417901"/>
            <a:ext cx="7391400" cy="397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5292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br>
              <a:rPr lang="en-US" sz="3600" dirty="0">
                <a:solidFill>
                  <a:srgbClr val="C00000"/>
                </a:solidFill>
              </a:rPr>
            </a:br>
            <a:r>
              <a:rPr lang="en-US" sz="3600" dirty="0">
                <a:solidFill>
                  <a:srgbClr val="C00000"/>
                </a:solidFill>
              </a:rPr>
              <a:t>Literature Review and Technical Reading</a:t>
            </a:r>
          </a:p>
        </p:txBody>
      </p:sp>
      <p:sp>
        <p:nvSpPr>
          <p:cNvPr id="3" name="Content Placeholder 2"/>
          <p:cNvSpPr>
            <a:spLocks noGrp="1"/>
          </p:cNvSpPr>
          <p:nvPr>
            <p:ph idx="1"/>
          </p:nvPr>
        </p:nvSpPr>
        <p:spPr>
          <a:xfrm>
            <a:off x="685799" y="2233246"/>
            <a:ext cx="10539047" cy="3291841"/>
          </a:xfrm>
        </p:spPr>
        <p:txBody>
          <a:bodyPr>
            <a:normAutofit/>
          </a:bodyPr>
          <a:lstStyle/>
          <a:p>
            <a:pPr marL="0" indent="0" algn="just">
              <a:buNone/>
              <a:tabLst>
                <a:tab pos="568325" algn="l"/>
              </a:tabLst>
            </a:pPr>
            <a:r>
              <a:rPr lang="en-US" sz="2400" dirty="0">
                <a:solidFill>
                  <a:srgbClr val="002060"/>
                </a:solidFill>
                <a:latin typeface="Times New Roman" panose="02020603050405020304" pitchFamily="18" charset="0"/>
                <a:cs typeface="Times New Roman" panose="02020603050405020304" pitchFamily="18" charset="0"/>
              </a:rPr>
              <a:t>A researcher should analyze the relevant information ascertained in Table 2.1 by undertaking the following steps:</a:t>
            </a:r>
          </a:p>
          <a:p>
            <a:pPr marL="514350" indent="-514350" algn="just">
              <a:buFont typeface="+mj-lt"/>
              <a:buAutoNum type="arabicPeriod"/>
              <a:tabLst>
                <a:tab pos="568325" algn="l"/>
              </a:tabLst>
            </a:pPr>
            <a:r>
              <a:rPr lang="en-US" sz="2400" dirty="0">
                <a:solidFill>
                  <a:srgbClr val="002060"/>
                </a:solidFill>
                <a:latin typeface="Times New Roman" panose="02020603050405020304" pitchFamily="18" charset="0"/>
                <a:cs typeface="Times New Roman" panose="02020603050405020304" pitchFamily="18" charset="0"/>
              </a:rPr>
              <a:t>Understanding the hypothesis</a:t>
            </a:r>
          </a:p>
          <a:p>
            <a:pPr marL="514350" indent="-514350" algn="just">
              <a:buFont typeface="+mj-lt"/>
              <a:buAutoNum type="arabicPeriod"/>
              <a:tabLst>
                <a:tab pos="568325" algn="l"/>
              </a:tabLst>
            </a:pPr>
            <a:r>
              <a:rPr lang="en-US" sz="2400" dirty="0">
                <a:solidFill>
                  <a:srgbClr val="002060"/>
                </a:solidFill>
                <a:latin typeface="Times New Roman" panose="02020603050405020304" pitchFamily="18" charset="0"/>
                <a:cs typeface="Times New Roman" panose="02020603050405020304" pitchFamily="18" charset="0"/>
              </a:rPr>
              <a:t>Understanding the models and the experimental conditions used</a:t>
            </a:r>
          </a:p>
          <a:p>
            <a:pPr marL="514350" indent="-514350" algn="just">
              <a:buFont typeface="+mj-lt"/>
              <a:buAutoNum type="arabicPeriod"/>
              <a:tabLst>
                <a:tab pos="568325" algn="l"/>
              </a:tabLst>
            </a:pPr>
            <a:r>
              <a:rPr lang="en-US" sz="2400" dirty="0">
                <a:solidFill>
                  <a:srgbClr val="002060"/>
                </a:solidFill>
                <a:latin typeface="Times New Roman" panose="02020603050405020304" pitchFamily="18" charset="0"/>
                <a:cs typeface="Times New Roman" panose="02020603050405020304" pitchFamily="18" charset="0"/>
              </a:rPr>
              <a:t>Making connections</a:t>
            </a:r>
          </a:p>
          <a:p>
            <a:pPr marL="514350" indent="-514350" algn="just">
              <a:buFont typeface="+mj-lt"/>
              <a:buAutoNum type="arabicPeriod"/>
              <a:tabLst>
                <a:tab pos="568325" algn="l"/>
              </a:tabLst>
            </a:pPr>
            <a:r>
              <a:rPr lang="en-US" sz="2400" dirty="0">
                <a:solidFill>
                  <a:srgbClr val="002060"/>
                </a:solidFill>
                <a:latin typeface="Times New Roman" panose="02020603050405020304" pitchFamily="18" charset="0"/>
                <a:cs typeface="Times New Roman" panose="02020603050405020304" pitchFamily="18" charset="0"/>
              </a:rPr>
              <a:t>Comparing and contrasting the various information, and</a:t>
            </a:r>
          </a:p>
          <a:p>
            <a:pPr marL="514350" indent="-514350" algn="just">
              <a:buFont typeface="+mj-lt"/>
              <a:buAutoNum type="arabicPeriod"/>
              <a:tabLst>
                <a:tab pos="568325" algn="l"/>
              </a:tabLst>
            </a:pPr>
            <a:r>
              <a:rPr lang="en-US" sz="2400" dirty="0">
                <a:solidFill>
                  <a:srgbClr val="002060"/>
                </a:solidFill>
                <a:latin typeface="Times New Roman" panose="02020603050405020304" pitchFamily="18" charset="0"/>
                <a:cs typeface="Times New Roman" panose="02020603050405020304" pitchFamily="18" charset="0"/>
              </a:rPr>
              <a:t>Finding out the strong points and the loopholes.</a:t>
            </a:r>
          </a:p>
        </p:txBody>
      </p:sp>
    </p:spTree>
    <p:extLst>
      <p:ext uri="{BB962C8B-B14F-4D97-AF65-F5344CB8AC3E}">
        <p14:creationId xmlns:p14="http://schemas.microsoft.com/office/powerpoint/2010/main" val="8183384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0" y="609600"/>
            <a:ext cx="9875520" cy="1356360"/>
          </a:xfrm>
        </p:spPr>
        <p:txBody>
          <a:bodyPr>
            <a:noAutofit/>
          </a:bodyPr>
          <a:lstStyle/>
          <a:p>
            <a:pPr algn="ctr"/>
            <a:br>
              <a:rPr lang="en-US" sz="3600" dirty="0">
                <a:solidFill>
                  <a:srgbClr val="C00000"/>
                </a:solidFill>
              </a:rPr>
            </a:br>
            <a:r>
              <a:rPr lang="en-US" sz="3600" dirty="0">
                <a:solidFill>
                  <a:srgbClr val="C00000"/>
                </a:solidFill>
              </a:rPr>
              <a:t>Literature Review and Technical Reading</a:t>
            </a:r>
          </a:p>
        </p:txBody>
      </p:sp>
      <p:sp>
        <p:nvSpPr>
          <p:cNvPr id="3" name="Content Placeholder 2"/>
          <p:cNvSpPr>
            <a:spLocks noGrp="1"/>
          </p:cNvSpPr>
          <p:nvPr>
            <p:ph idx="1"/>
          </p:nvPr>
        </p:nvSpPr>
        <p:spPr>
          <a:xfrm>
            <a:off x="457200" y="2145323"/>
            <a:ext cx="11277600" cy="3291841"/>
          </a:xfrm>
        </p:spPr>
        <p:txBody>
          <a:bodyPr>
            <a:normAutofit lnSpcReduction="10000"/>
          </a:bodyPr>
          <a:lstStyle/>
          <a:p>
            <a:pPr marL="0" indent="0" algn="just">
              <a:buNone/>
              <a:tabLst>
                <a:tab pos="568325" algn="l"/>
              </a:tabLst>
            </a:pPr>
            <a:r>
              <a:rPr lang="en-US" sz="2400" dirty="0">
                <a:solidFill>
                  <a:srgbClr val="C00000"/>
                </a:solidFill>
                <a:latin typeface="Times New Roman" panose="02020603050405020304" pitchFamily="18" charset="0"/>
                <a:cs typeface="Times New Roman" panose="02020603050405020304" pitchFamily="18" charset="0"/>
              </a:rPr>
              <a:t>Researchers process- </a:t>
            </a:r>
          </a:p>
          <a:p>
            <a:pPr marL="0" indent="0">
              <a:buNone/>
            </a:pPr>
            <a:r>
              <a:rPr lang="en-US" sz="2400" dirty="0">
                <a:solidFill>
                  <a:srgbClr val="0070C0"/>
                </a:solidFill>
                <a:latin typeface="Times New Roman" panose="02020603050405020304" pitchFamily="18" charset="0"/>
                <a:cs typeface="Times New Roman" panose="02020603050405020304" pitchFamily="18" charset="0"/>
              </a:rPr>
              <a:t>Researchers need to :</a:t>
            </a:r>
          </a:p>
          <a:p>
            <a:pPr indent="-228600">
              <a:buFont typeface="+mj-lt"/>
              <a:buAutoNum type="arabicPeriod"/>
            </a:pPr>
            <a:r>
              <a:rPr lang="en-US" sz="2400" dirty="0">
                <a:latin typeface="Times New Roman" panose="02020603050405020304" pitchFamily="18" charset="0"/>
                <a:cs typeface="Times New Roman" panose="02020603050405020304" pitchFamily="18" charset="0"/>
              </a:rPr>
              <a:t>Understand the main idea in each article.</a:t>
            </a:r>
          </a:p>
          <a:p>
            <a:pPr indent="-228600">
              <a:buFont typeface="+mj-lt"/>
              <a:buAutoNum type="arabicPeriod"/>
            </a:pPr>
            <a:r>
              <a:rPr lang="en-US" sz="2400" dirty="0">
                <a:latin typeface="Times New Roman" panose="02020603050405020304" pitchFamily="18" charset="0"/>
                <a:cs typeface="Times New Roman" panose="02020603050405020304" pitchFamily="18" charset="0"/>
              </a:rPr>
              <a:t>Look at the models and experiments each.</a:t>
            </a:r>
          </a:p>
          <a:p>
            <a:pPr indent="-228600">
              <a:buFont typeface="+mj-lt"/>
              <a:buAutoNum type="arabicPeriod"/>
            </a:pPr>
            <a:r>
              <a:rPr lang="en-US" sz="2400" dirty="0">
                <a:latin typeface="Times New Roman" panose="02020603050405020304" pitchFamily="18" charset="0"/>
                <a:cs typeface="Times New Roman" panose="02020603050405020304" pitchFamily="18" charset="0"/>
              </a:rPr>
              <a:t>Connect the different pieces of information.</a:t>
            </a:r>
          </a:p>
          <a:p>
            <a:pPr indent="-228600">
              <a:buFont typeface="+mj-lt"/>
              <a:buAutoNum type="arabicPeriod"/>
            </a:pPr>
            <a:r>
              <a:rPr lang="en-US" sz="2400" dirty="0">
                <a:latin typeface="Times New Roman" panose="02020603050405020304" pitchFamily="18" charset="0"/>
                <a:cs typeface="Times New Roman" panose="02020603050405020304" pitchFamily="18" charset="0"/>
              </a:rPr>
              <a:t>Compare and contrast what they find.</a:t>
            </a:r>
          </a:p>
          <a:p>
            <a:pPr indent="-228600">
              <a:buFont typeface="+mj-lt"/>
              <a:buAutoNum type="arabicPeriod"/>
            </a:pPr>
            <a:r>
              <a:rPr lang="en-US" sz="2400" dirty="0">
                <a:latin typeface="Times New Roman" panose="02020603050405020304" pitchFamily="18" charset="0"/>
                <a:cs typeface="Times New Roman" panose="02020603050405020304" pitchFamily="18" charset="0"/>
              </a:rPr>
              <a:t>Identify strengths and weakness. </a:t>
            </a:r>
          </a:p>
          <a:p>
            <a:pPr marL="0" indent="0" algn="just">
              <a:buNone/>
              <a:tabLst>
                <a:tab pos="568325" algn="l"/>
              </a:tabLst>
            </a:pPr>
            <a:endParaRPr lang="en-US" sz="2400" dirty="0">
              <a:solidFill>
                <a:srgbClr val="C00000"/>
              </a:solidFill>
              <a:latin typeface="Times New Roman" panose="02020603050405020304" pitchFamily="18" charset="0"/>
              <a:cs typeface="Times New Roman" panose="02020603050405020304" pitchFamily="18" charset="0"/>
            </a:endParaRPr>
          </a:p>
          <a:p>
            <a:pPr marL="0" indent="0" algn="just">
              <a:buNone/>
              <a:tabLst>
                <a:tab pos="568325" algn="l"/>
              </a:tabLst>
            </a:pPr>
            <a:endParaRPr lang="en-US" sz="24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33633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br>
              <a:rPr lang="en-US" sz="3600" dirty="0">
                <a:solidFill>
                  <a:srgbClr val="C00000"/>
                </a:solidFill>
              </a:rPr>
            </a:br>
            <a:r>
              <a:rPr lang="en-US" sz="3600" dirty="0">
                <a:solidFill>
                  <a:srgbClr val="C00000"/>
                </a:solidFill>
              </a:rPr>
              <a:t>Literature Review and Technical Reading</a:t>
            </a:r>
          </a:p>
        </p:txBody>
      </p:sp>
      <p:sp>
        <p:nvSpPr>
          <p:cNvPr id="3" name="Content Placeholder 2"/>
          <p:cNvSpPr>
            <a:spLocks noGrp="1"/>
          </p:cNvSpPr>
          <p:nvPr>
            <p:ph idx="1"/>
          </p:nvPr>
        </p:nvSpPr>
        <p:spPr>
          <a:xfrm>
            <a:off x="388034" y="2162908"/>
            <a:ext cx="10936458" cy="3291841"/>
          </a:xfrm>
        </p:spPr>
        <p:txBody>
          <a:bodyPr>
            <a:normAutofit/>
          </a:bodyPr>
          <a:lstStyle/>
          <a:p>
            <a:pPr marL="0" indent="0" algn="just">
              <a:buNone/>
              <a:tabLst>
                <a:tab pos="568325" algn="l"/>
              </a:tabLst>
            </a:pPr>
            <a:r>
              <a:rPr lang="en-US" sz="2800" dirty="0">
                <a:solidFill>
                  <a:srgbClr val="C00000"/>
                </a:solidFill>
                <a:latin typeface="Times New Roman" panose="02020603050405020304" pitchFamily="18" charset="0"/>
                <a:cs typeface="Times New Roman" panose="02020603050405020304" pitchFamily="18" charset="0"/>
              </a:rPr>
              <a:t>Researchers process- </a:t>
            </a:r>
          </a:p>
          <a:p>
            <a:pPr algn="just"/>
            <a:r>
              <a:rPr lang="en-US" sz="2800" dirty="0">
                <a:latin typeface="Times New Roman" panose="02020603050405020304" pitchFamily="18" charset="0"/>
                <a:cs typeface="Times New Roman" panose="02020603050405020304" pitchFamily="18" charset="0"/>
              </a:rPr>
              <a:t>Its important to question </a:t>
            </a:r>
            <a:r>
              <a:rPr lang="en-US" sz="2800" b="1" dirty="0">
                <a:latin typeface="Times New Roman" panose="02020603050405020304" pitchFamily="18" charset="0"/>
                <a:cs typeface="Times New Roman" panose="02020603050405020304" pitchFamily="18" charset="0"/>
              </a:rPr>
              <a:t>big claims </a:t>
            </a:r>
            <a:r>
              <a:rPr lang="en-US" sz="2800" dirty="0">
                <a:latin typeface="Times New Roman" panose="02020603050405020304" pitchFamily="18" charset="0"/>
                <a:cs typeface="Times New Roman" panose="02020603050405020304" pitchFamily="18" charset="0"/>
              </a:rPr>
              <a:t>in the articles. </a:t>
            </a:r>
          </a:p>
          <a:p>
            <a:pPr algn="just"/>
            <a:r>
              <a:rPr lang="en-US" sz="2800" dirty="0">
                <a:latin typeface="Times New Roman" panose="02020603050405020304" pitchFamily="18" charset="0"/>
                <a:cs typeface="Times New Roman" panose="02020603050405020304" pitchFamily="18" charset="0"/>
              </a:rPr>
              <a:t>If you believe everything you read, it can limit your own research and critical thinking.</a:t>
            </a:r>
          </a:p>
          <a:p>
            <a:pPr algn="just"/>
            <a:r>
              <a:rPr lang="en-US" sz="2800" dirty="0">
                <a:latin typeface="Times New Roman" panose="02020603050405020304" pitchFamily="18" charset="0"/>
                <a:cs typeface="Times New Roman" panose="02020603050405020304" pitchFamily="18" charset="0"/>
              </a:rPr>
              <a:t>The goal of a literature review is to discover new things to study, point out problems in existing research and propose fresh ideas.</a:t>
            </a:r>
            <a:endParaRPr lang="en-US" sz="2800" dirty="0">
              <a:solidFill>
                <a:srgbClr val="C00000"/>
              </a:solidFill>
              <a:latin typeface="Times New Roman" panose="02020603050405020304" pitchFamily="18" charset="0"/>
              <a:cs typeface="Times New Roman" panose="02020603050405020304" pitchFamily="18" charset="0"/>
            </a:endParaRPr>
          </a:p>
          <a:p>
            <a:pPr marL="0" indent="0" algn="just">
              <a:buNone/>
              <a:tabLst>
                <a:tab pos="568325" algn="l"/>
              </a:tabLst>
            </a:pPr>
            <a:endParaRPr lang="en-US" sz="28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75001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br>
              <a:rPr lang="en-US" sz="3600" dirty="0">
                <a:solidFill>
                  <a:srgbClr val="C00000"/>
                </a:solidFill>
              </a:rPr>
            </a:br>
            <a:r>
              <a:rPr lang="en-US" sz="3600" dirty="0">
                <a:solidFill>
                  <a:srgbClr val="C00000"/>
                </a:solidFill>
              </a:rPr>
              <a:t>Literature Review and Technical Reading</a:t>
            </a:r>
          </a:p>
        </p:txBody>
      </p:sp>
      <p:sp>
        <p:nvSpPr>
          <p:cNvPr id="3" name="Content Placeholder 2"/>
          <p:cNvSpPr>
            <a:spLocks noGrp="1"/>
          </p:cNvSpPr>
          <p:nvPr>
            <p:ph idx="1"/>
          </p:nvPr>
        </p:nvSpPr>
        <p:spPr>
          <a:xfrm>
            <a:off x="650631" y="2127738"/>
            <a:ext cx="11289323" cy="2215662"/>
          </a:xfrm>
        </p:spPr>
        <p:txBody>
          <a:bodyPr>
            <a:normAutofit lnSpcReduction="10000"/>
          </a:bodyPr>
          <a:lstStyle/>
          <a:p>
            <a:pPr marL="0" indent="0" algn="just">
              <a:buNone/>
              <a:tabLst>
                <a:tab pos="568325" algn="l"/>
              </a:tabLst>
            </a:pPr>
            <a:r>
              <a:rPr lang="en-US" sz="2800" dirty="0">
                <a:solidFill>
                  <a:srgbClr val="C00000"/>
                </a:solidFill>
                <a:latin typeface="Times New Roman" panose="02020603050405020304" pitchFamily="18" charset="0"/>
                <a:cs typeface="Times New Roman" panose="02020603050405020304" pitchFamily="18" charset="0"/>
              </a:rPr>
              <a:t>Evaluating information sources for Research validity- </a:t>
            </a:r>
          </a:p>
          <a:p>
            <a:pPr algn="just"/>
            <a:r>
              <a:rPr lang="en-US" sz="2800" dirty="0">
                <a:latin typeface="Times New Roman" panose="02020603050405020304" pitchFamily="18" charset="0"/>
                <a:cs typeface="Times New Roman" panose="02020603050405020304" pitchFamily="18" charset="0"/>
              </a:rPr>
              <a:t>No matter where you find information, you must evaluate it carefully before using it in your research.</a:t>
            </a:r>
          </a:p>
          <a:p>
            <a:pPr algn="just"/>
            <a:r>
              <a:rPr lang="en-US" sz="2800" dirty="0">
                <a:latin typeface="Times New Roman" panose="02020603050405020304" pitchFamily="18" charset="0"/>
                <a:cs typeface="Times New Roman" panose="02020603050405020304" pitchFamily="18" charset="0"/>
              </a:rPr>
              <a:t>Checking articles published in reputable journals or granted patents is a good idea. </a:t>
            </a:r>
          </a:p>
          <a:p>
            <a:pPr marL="0" indent="0" algn="just">
              <a:buNone/>
              <a:tabLst>
                <a:tab pos="568325" algn="l"/>
              </a:tabLst>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2205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888B3-C405-3E11-F1E9-833B3B1BC876}"/>
              </a:ext>
            </a:extLst>
          </p:cNvPr>
          <p:cNvSpPr>
            <a:spLocks noGrp="1"/>
          </p:cNvSpPr>
          <p:nvPr>
            <p:ph type="title"/>
          </p:nvPr>
        </p:nvSpPr>
        <p:spPr/>
        <p:txBody>
          <a:bodyPr/>
          <a:lstStyle/>
          <a:p>
            <a:pPr algn="ctr"/>
            <a:r>
              <a:rPr lang="en-IN" dirty="0">
                <a:latin typeface="Times New Roman" panose="02020603050405020304" pitchFamily="18" charset="0"/>
                <a:cs typeface="Times New Roman" panose="02020603050405020304" pitchFamily="18" charset="0"/>
              </a:rPr>
              <a:t>Module-2(5 Hours) </a:t>
            </a:r>
          </a:p>
        </p:txBody>
      </p:sp>
      <p:sp>
        <p:nvSpPr>
          <p:cNvPr id="3" name="Content Placeholder 2">
            <a:extLst>
              <a:ext uri="{FF2B5EF4-FFF2-40B4-BE49-F238E27FC236}">
                <a16:creationId xmlns:a16="http://schemas.microsoft.com/office/drawing/2014/main" id="{26D8D76A-EAAC-6EB9-6761-5E565B7CE3C3}"/>
              </a:ext>
            </a:extLst>
          </p:cNvPr>
          <p:cNvSpPr>
            <a:spLocks noGrp="1"/>
          </p:cNvSpPr>
          <p:nvPr>
            <p:ph idx="1"/>
          </p:nvPr>
        </p:nvSpPr>
        <p:spPr>
          <a:xfrm>
            <a:off x="468406" y="1797424"/>
            <a:ext cx="11255188" cy="4450976"/>
          </a:xfrm>
        </p:spPr>
        <p:txBody>
          <a:bodyPr>
            <a:normAutofit lnSpcReduction="10000"/>
          </a:bodyPr>
          <a:lstStyle/>
          <a:p>
            <a:pPr marL="45720" indent="0" algn="just">
              <a:lnSpc>
                <a:spcPct val="150000"/>
              </a:lnSpc>
              <a:buNone/>
            </a:pPr>
            <a:r>
              <a:rPr lang="en-GB" b="1" dirty="0">
                <a:solidFill>
                  <a:srgbClr val="002060"/>
                </a:solidFill>
                <a:latin typeface="Times New Roman" panose="02020603050405020304" pitchFamily="18" charset="0"/>
                <a:cs typeface="Times New Roman" panose="02020603050405020304" pitchFamily="18" charset="0"/>
              </a:rPr>
              <a:t>Literature Review and Technical Reading, </a:t>
            </a:r>
            <a:r>
              <a:rPr lang="en-GB" dirty="0">
                <a:latin typeface="Times New Roman" panose="02020603050405020304" pitchFamily="18" charset="0"/>
                <a:cs typeface="Times New Roman" panose="02020603050405020304" pitchFamily="18" charset="0"/>
              </a:rPr>
              <a:t>New and Existing Knowledge, Analysis and Synthesis of Prior Art Bibliographic Databases, Web of Science, Google and Google Scholar, Effective Search: The Way Forward Introduction to Technical Reading Conceptualizing Research, Critical and Creative Reading, Taking Notes While Reading, Reading Mathematics and Algorithms, Reading a Datasheet. </a:t>
            </a:r>
          </a:p>
          <a:p>
            <a:pPr marL="45720" indent="0" algn="just">
              <a:lnSpc>
                <a:spcPct val="150000"/>
              </a:lnSpc>
              <a:buNone/>
            </a:pPr>
            <a:r>
              <a:rPr lang="en-GB" b="1" dirty="0">
                <a:solidFill>
                  <a:srgbClr val="002060"/>
                </a:solidFill>
                <a:latin typeface="Times New Roman" panose="02020603050405020304" pitchFamily="18" charset="0"/>
                <a:cs typeface="Times New Roman" panose="02020603050405020304" pitchFamily="18" charset="0"/>
              </a:rPr>
              <a:t>Attributions and Citations: </a:t>
            </a:r>
            <a:r>
              <a:rPr lang="en-GB" dirty="0">
                <a:latin typeface="Times New Roman" panose="02020603050405020304" pitchFamily="18" charset="0"/>
                <a:cs typeface="Times New Roman" panose="02020603050405020304" pitchFamily="18" charset="0"/>
              </a:rPr>
              <a:t>Giving Credit Wherever Due, Citations: Functions and Attributes, Impact of Title and Keywords on Citations, Knowledge Flow through Citation, Citing Datasets, Styles for Citations, Acknowledgments and Attributions, What Should Be Acknowledged, Acknowledgments in, Books Dissertations, Dedication or Acknowledgments</a:t>
            </a:r>
            <a:r>
              <a:rPr lang="en-GB" dirty="0">
                <a:solidFill>
                  <a:srgbClr val="002060"/>
                </a:solidFill>
                <a:latin typeface="Times New Roman" panose="02020603050405020304" pitchFamily="18" charset="0"/>
                <a:cs typeface="Times New Roman" panose="02020603050405020304" pitchFamily="18" charset="0"/>
              </a:rPr>
              <a:t>. </a:t>
            </a:r>
            <a:endParaRPr lang="en-IN" dirty="0">
              <a:solidFill>
                <a:srgbClr val="002060"/>
              </a:solidFill>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313379D0-34BC-9BEB-0182-049AF2D8C475}"/>
              </a:ext>
            </a:extLst>
          </p:cNvPr>
          <p:cNvSpPr>
            <a:spLocks noGrp="1"/>
          </p:cNvSpPr>
          <p:nvPr>
            <p:ph type="dt" sz="half" idx="10"/>
          </p:nvPr>
        </p:nvSpPr>
        <p:spPr/>
        <p:txBody>
          <a:bodyPr/>
          <a:lstStyle/>
          <a:p>
            <a:fld id="{C5DDF014-4FFA-475C-88F8-25149B9BC23E}" type="datetime1">
              <a:rPr lang="en-IN" smtClean="0"/>
              <a:t>11-09-2024</a:t>
            </a:fld>
            <a:endParaRPr lang="en-IN"/>
          </a:p>
        </p:txBody>
      </p:sp>
      <p:sp>
        <p:nvSpPr>
          <p:cNvPr id="5" name="Footer Placeholder 4">
            <a:extLst>
              <a:ext uri="{FF2B5EF4-FFF2-40B4-BE49-F238E27FC236}">
                <a16:creationId xmlns:a16="http://schemas.microsoft.com/office/drawing/2014/main" id="{C686D305-DD50-0E96-32F2-D9BB2AF34C44}"/>
              </a:ext>
            </a:extLst>
          </p:cNvPr>
          <p:cNvSpPr>
            <a:spLocks noGrp="1"/>
          </p:cNvSpPr>
          <p:nvPr>
            <p:ph type="ftr" sz="quarter" idx="11"/>
          </p:nvPr>
        </p:nvSpPr>
        <p:spPr/>
        <p:txBody>
          <a:bodyPr/>
          <a:lstStyle/>
          <a:p>
            <a:r>
              <a:rPr lang="en-US" dirty="0"/>
              <a:t>Dr. Shakunthala C, Dept. of EEE, ATMECE Mysuru</a:t>
            </a:r>
            <a:endParaRPr lang="en-IN" dirty="0"/>
          </a:p>
        </p:txBody>
      </p:sp>
      <p:sp>
        <p:nvSpPr>
          <p:cNvPr id="6" name="Slide Number Placeholder 5">
            <a:extLst>
              <a:ext uri="{FF2B5EF4-FFF2-40B4-BE49-F238E27FC236}">
                <a16:creationId xmlns:a16="http://schemas.microsoft.com/office/drawing/2014/main" id="{FBA8F423-9251-1720-15CA-857A43274FE3}"/>
              </a:ext>
            </a:extLst>
          </p:cNvPr>
          <p:cNvSpPr>
            <a:spLocks noGrp="1"/>
          </p:cNvSpPr>
          <p:nvPr>
            <p:ph type="sldNum" sz="quarter" idx="12"/>
          </p:nvPr>
        </p:nvSpPr>
        <p:spPr/>
        <p:txBody>
          <a:bodyPr/>
          <a:lstStyle/>
          <a:p>
            <a:fld id="{5A6ADBAC-012B-45CA-B0E1-1EC0514D76E2}" type="slidenum">
              <a:rPr lang="en-IN" smtClean="0"/>
              <a:t>2</a:t>
            </a:fld>
            <a:endParaRPr lang="en-IN"/>
          </a:p>
        </p:txBody>
      </p:sp>
    </p:spTree>
    <p:extLst>
      <p:ext uri="{BB962C8B-B14F-4D97-AF65-F5344CB8AC3E}">
        <p14:creationId xmlns:p14="http://schemas.microsoft.com/office/powerpoint/2010/main" val="31633270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br>
              <a:rPr lang="en-US" sz="3600" dirty="0">
                <a:solidFill>
                  <a:srgbClr val="C00000"/>
                </a:solidFill>
              </a:rPr>
            </a:br>
            <a:r>
              <a:rPr lang="en-US" sz="3600" dirty="0">
                <a:solidFill>
                  <a:srgbClr val="C00000"/>
                </a:solidFill>
              </a:rPr>
              <a:t>Literature Review and Technical Reading</a:t>
            </a:r>
          </a:p>
        </p:txBody>
      </p:sp>
      <p:sp>
        <p:nvSpPr>
          <p:cNvPr id="3" name="Content Placeholder 2"/>
          <p:cNvSpPr>
            <a:spLocks noGrp="1"/>
          </p:cNvSpPr>
          <p:nvPr>
            <p:ph idx="1"/>
          </p:nvPr>
        </p:nvSpPr>
        <p:spPr>
          <a:xfrm>
            <a:off x="530469" y="1965960"/>
            <a:ext cx="11131061" cy="3147647"/>
          </a:xfrm>
        </p:spPr>
        <p:txBody>
          <a:bodyPr>
            <a:normAutofit/>
          </a:bodyPr>
          <a:lstStyle/>
          <a:p>
            <a:pPr marL="0" indent="0" algn="just">
              <a:buNone/>
              <a:tabLst>
                <a:tab pos="568325" algn="l"/>
              </a:tabLst>
            </a:pPr>
            <a:r>
              <a:rPr lang="en-US" sz="2800" dirty="0">
                <a:solidFill>
                  <a:srgbClr val="C00000"/>
                </a:solidFill>
                <a:latin typeface="Times New Roman" panose="02020603050405020304" pitchFamily="18" charset="0"/>
                <a:cs typeface="Times New Roman" panose="02020603050405020304" pitchFamily="18" charset="0"/>
              </a:rPr>
              <a:t>Evaluating information sources for Research validity-</a:t>
            </a:r>
          </a:p>
          <a:p>
            <a:pPr marL="0" indent="0" algn="just">
              <a:buNone/>
              <a:tabLst>
                <a:tab pos="568325" algn="l"/>
              </a:tabLst>
            </a:pPr>
            <a:r>
              <a:rPr lang="en-US" sz="2800" dirty="0">
                <a:latin typeface="Times New Roman" panose="02020603050405020304" pitchFamily="18" charset="0"/>
                <a:cs typeface="Times New Roman" panose="02020603050405020304" pitchFamily="18" charset="0"/>
              </a:rPr>
              <a:t>Here are some things to consider when evaluating information:</a:t>
            </a:r>
          </a:p>
          <a:p>
            <a:pPr marL="857250" lvl="1" indent="-457200" algn="just">
              <a:buFont typeface="Wingdings" pitchFamily="2" charset="2"/>
              <a:buChar char="v"/>
              <a:tabLst>
                <a:tab pos="568325" algn="l"/>
              </a:tabLst>
            </a:pPr>
            <a:r>
              <a:rPr lang="en-US" sz="2800" b="1" dirty="0">
                <a:latin typeface="Times New Roman" panose="02020603050405020304" pitchFamily="18" charset="0"/>
                <a:cs typeface="Times New Roman" panose="02020603050405020304" pitchFamily="18" charset="0"/>
              </a:rPr>
              <a:t>Authority-</a:t>
            </a:r>
            <a:r>
              <a:rPr lang="en-US" sz="2800" dirty="0">
                <a:latin typeface="Times New Roman" panose="02020603050405020304" pitchFamily="18" charset="0"/>
                <a:cs typeface="Times New Roman" panose="02020603050405020304" pitchFamily="18" charset="0"/>
              </a:rPr>
              <a:t> Who is author, and where do they work?</a:t>
            </a:r>
          </a:p>
          <a:p>
            <a:pPr marL="857250" lvl="1" indent="-457200" algn="just">
              <a:buFont typeface="Wingdings" pitchFamily="2" charset="2"/>
              <a:buChar char="v"/>
              <a:tabLst>
                <a:tab pos="568325" algn="l"/>
              </a:tabLst>
            </a:pPr>
            <a:r>
              <a:rPr lang="en-US" sz="2800" b="1" dirty="0">
                <a:latin typeface="Times New Roman" panose="02020603050405020304" pitchFamily="18" charset="0"/>
                <a:cs typeface="Times New Roman" panose="02020603050405020304" pitchFamily="18" charset="0"/>
              </a:rPr>
              <a:t>Accuracy-</a:t>
            </a:r>
            <a:r>
              <a:rPr lang="en-US" sz="2800" dirty="0">
                <a:latin typeface="Times New Roman" panose="02020603050405020304" pitchFamily="18" charset="0"/>
                <a:cs typeface="Times New Roman" panose="02020603050405020304" pitchFamily="18" charset="0"/>
              </a:rPr>
              <a:t> Does the information seem accurate and backed by other sources?</a:t>
            </a:r>
          </a:p>
          <a:p>
            <a:pPr marL="857250" lvl="1" indent="-457200" algn="just">
              <a:buFont typeface="Wingdings" pitchFamily="2" charset="2"/>
              <a:buChar char="v"/>
              <a:tabLst>
                <a:tab pos="568325" algn="l"/>
              </a:tabLst>
            </a:pPr>
            <a:r>
              <a:rPr lang="en-US" sz="2800" b="1" dirty="0">
                <a:latin typeface="Times New Roman" panose="02020603050405020304" pitchFamily="18" charset="0"/>
                <a:cs typeface="Times New Roman" panose="02020603050405020304" pitchFamily="18" charset="0"/>
              </a:rPr>
              <a:t>Scope-</a:t>
            </a:r>
            <a:r>
              <a:rPr lang="en-US" sz="2800" dirty="0">
                <a:latin typeface="Times New Roman" panose="02020603050405020304" pitchFamily="18" charset="0"/>
                <a:cs typeface="Times New Roman" panose="02020603050405020304" pitchFamily="18" charset="0"/>
              </a:rPr>
              <a:t> Is the source at the right level of complexity for your research?</a:t>
            </a:r>
          </a:p>
        </p:txBody>
      </p:sp>
    </p:spTree>
    <p:extLst>
      <p:ext uri="{BB962C8B-B14F-4D97-AF65-F5344CB8AC3E}">
        <p14:creationId xmlns:p14="http://schemas.microsoft.com/office/powerpoint/2010/main" val="16637735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9564" y="1409700"/>
            <a:ext cx="9872871" cy="2652346"/>
          </a:xfrm>
        </p:spPr>
        <p:txBody>
          <a:bodyPr>
            <a:normAutofit/>
          </a:bodyPr>
          <a:lstStyle/>
          <a:p>
            <a:pPr marL="0" indent="0" algn="ctr">
              <a:buNone/>
            </a:pPr>
            <a:br>
              <a:rPr lang="en-US" sz="2800" dirty="0">
                <a:solidFill>
                  <a:srgbClr val="C00000"/>
                </a:solidFill>
                <a:latin typeface="Times New Roman" panose="02020603050405020304" pitchFamily="18" charset="0"/>
                <a:cs typeface="Times New Roman" panose="02020603050405020304" pitchFamily="18" charset="0"/>
              </a:rPr>
            </a:br>
            <a:endParaRPr lang="en-US" sz="1200" dirty="0">
              <a:solidFill>
                <a:srgbClr val="C00000"/>
              </a:solidFill>
              <a:latin typeface="Times New Roman" panose="02020603050405020304" pitchFamily="18" charset="0"/>
              <a:cs typeface="Times New Roman" panose="02020603050405020304" pitchFamily="18" charset="0"/>
            </a:endParaRPr>
          </a:p>
          <a:p>
            <a:pPr marL="0" indent="0" algn="ctr">
              <a:buNone/>
            </a:pPr>
            <a:r>
              <a:rPr lang="en-US" sz="3200" dirty="0">
                <a:solidFill>
                  <a:srgbClr val="C00000"/>
                </a:solidFill>
                <a:latin typeface="Times New Roman" panose="02020603050405020304" pitchFamily="18" charset="0"/>
                <a:cs typeface="Times New Roman" panose="02020603050405020304" pitchFamily="18" charset="0"/>
              </a:rPr>
              <a:t>2.3 Bibliography &amp; Its Databases</a:t>
            </a:r>
          </a:p>
          <a:p>
            <a:pPr marL="0" indent="0">
              <a:buNone/>
            </a:pPr>
            <a:endParaRPr lang="en-US" sz="28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98980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5309" y="420414"/>
            <a:ext cx="9875520" cy="1356360"/>
          </a:xfrm>
        </p:spPr>
        <p:txBody>
          <a:bodyPr>
            <a:noAutofit/>
          </a:bodyPr>
          <a:lstStyle/>
          <a:p>
            <a:pPr algn="ctr"/>
            <a:br>
              <a:rPr lang="en-US" sz="3200" dirty="0">
                <a:solidFill>
                  <a:srgbClr val="C00000"/>
                </a:solidFill>
              </a:rPr>
            </a:br>
            <a:r>
              <a:rPr lang="en-US" sz="3200" dirty="0">
                <a:solidFill>
                  <a:srgbClr val="C00000"/>
                </a:solidFill>
              </a:rPr>
              <a:t>Literature Review and Technical Reading</a:t>
            </a:r>
          </a:p>
        </p:txBody>
      </p:sp>
      <p:sp>
        <p:nvSpPr>
          <p:cNvPr id="3" name="Content Placeholder 2"/>
          <p:cNvSpPr>
            <a:spLocks noGrp="1"/>
          </p:cNvSpPr>
          <p:nvPr>
            <p:ph idx="1"/>
          </p:nvPr>
        </p:nvSpPr>
        <p:spPr>
          <a:xfrm>
            <a:off x="527538" y="1513490"/>
            <a:ext cx="11131062" cy="4761186"/>
          </a:xfrm>
        </p:spPr>
        <p:txBody>
          <a:bodyPr>
            <a:normAutofit fontScale="77500" lnSpcReduction="20000"/>
          </a:bodyPr>
          <a:lstStyle/>
          <a:p>
            <a:pPr marL="0" indent="0">
              <a:buNone/>
            </a:pPr>
            <a:r>
              <a:rPr lang="en-US" sz="3600" dirty="0">
                <a:solidFill>
                  <a:srgbClr val="C00000"/>
                </a:solidFill>
                <a:latin typeface="Times New Roman" panose="02020603050405020304" pitchFamily="18" charset="0"/>
                <a:cs typeface="Times New Roman" panose="02020603050405020304" pitchFamily="18" charset="0"/>
              </a:rPr>
              <a:t>Bibliography: </a:t>
            </a:r>
          </a:p>
          <a:p>
            <a:pPr marL="457200" indent="-457200" algn="just">
              <a:lnSpc>
                <a:spcPct val="120000"/>
              </a:lnSpc>
              <a:buFont typeface="Wingdings" panose="05000000000000000000" pitchFamily="2" charset="2"/>
              <a:buChar char="§"/>
            </a:pPr>
            <a:r>
              <a:rPr lang="en-US" sz="2900" dirty="0">
                <a:solidFill>
                  <a:srgbClr val="002060"/>
                </a:solidFill>
                <a:latin typeface="Times New Roman" panose="02020603050405020304" pitchFamily="18" charset="0"/>
                <a:cs typeface="Times New Roman" panose="02020603050405020304" pitchFamily="18" charset="0"/>
              </a:rPr>
              <a:t>A bibliography is a list of sources or references that an author or researcher has consulted and cited in their work</a:t>
            </a:r>
          </a:p>
          <a:p>
            <a:pPr marL="457200" indent="-457200" algn="just">
              <a:lnSpc>
                <a:spcPct val="120000"/>
              </a:lnSpc>
              <a:buFont typeface="Wingdings" panose="05000000000000000000" pitchFamily="2" charset="2"/>
              <a:buChar char="§"/>
            </a:pPr>
            <a:r>
              <a:rPr lang="en-US" sz="2900" dirty="0">
                <a:solidFill>
                  <a:srgbClr val="002060"/>
                </a:solidFill>
                <a:latin typeface="Times New Roman" panose="02020603050405020304" pitchFamily="18" charset="0"/>
                <a:cs typeface="Times New Roman" panose="02020603050405020304" pitchFamily="18" charset="0"/>
              </a:rPr>
              <a:t>The purpose of a bibliography is to provide readers with a comprehensive list of the sources used in the work, allowing them to locate and refer to those sources for further information or verification.</a:t>
            </a:r>
          </a:p>
          <a:p>
            <a:pPr marL="457200" indent="-457200" algn="just">
              <a:lnSpc>
                <a:spcPct val="120000"/>
              </a:lnSpc>
              <a:buFont typeface="Wingdings" panose="05000000000000000000" pitchFamily="2" charset="2"/>
              <a:buChar char="§"/>
            </a:pPr>
            <a:r>
              <a:rPr lang="en-US" sz="2900" dirty="0">
                <a:solidFill>
                  <a:srgbClr val="002060"/>
                </a:solidFill>
                <a:latin typeface="Times New Roman" panose="02020603050405020304" pitchFamily="18" charset="0"/>
                <a:cs typeface="Times New Roman" panose="02020603050405020304" pitchFamily="18" charset="0"/>
              </a:rPr>
              <a:t>A bibliography includes various types of sources, such as </a:t>
            </a:r>
            <a:r>
              <a:rPr lang="en-US" sz="2900" u="sng" dirty="0">
                <a:solidFill>
                  <a:srgbClr val="002060"/>
                </a:solidFill>
                <a:latin typeface="Times New Roman" panose="02020603050405020304" pitchFamily="18" charset="0"/>
                <a:cs typeface="Times New Roman" panose="02020603050405020304" pitchFamily="18" charset="0"/>
              </a:rPr>
              <a:t>books, journal articles, websites, reports</a:t>
            </a:r>
            <a:r>
              <a:rPr lang="en-US" sz="2900" dirty="0">
                <a:solidFill>
                  <a:srgbClr val="002060"/>
                </a:solidFill>
                <a:latin typeface="Times New Roman" panose="02020603050405020304" pitchFamily="18" charset="0"/>
                <a:cs typeface="Times New Roman" panose="02020603050405020304" pitchFamily="18" charset="0"/>
              </a:rPr>
              <a:t>, and other materials.</a:t>
            </a:r>
          </a:p>
          <a:p>
            <a:pPr marL="457200" indent="-457200" algn="just">
              <a:lnSpc>
                <a:spcPct val="120000"/>
              </a:lnSpc>
              <a:buFont typeface="Wingdings" panose="05000000000000000000" pitchFamily="2" charset="2"/>
              <a:buChar char="§"/>
            </a:pPr>
            <a:r>
              <a:rPr lang="en-US" sz="2900" dirty="0">
                <a:solidFill>
                  <a:srgbClr val="002060"/>
                </a:solidFill>
                <a:latin typeface="Times New Roman" panose="02020603050405020304" pitchFamily="18" charset="0"/>
                <a:cs typeface="Times New Roman" panose="02020603050405020304" pitchFamily="18" charset="0"/>
              </a:rPr>
              <a:t>There are different citation styles, such as APA (American Psychological Association), MLA (Modern Language Association), Chicago/Turabian etc. With its own rules for formatting bibliographies.</a:t>
            </a:r>
          </a:p>
          <a:p>
            <a:pPr marL="0" indent="0" algn="just">
              <a:buNone/>
            </a:pPr>
            <a:endParaRPr lang="en-US" sz="2800" dirty="0">
              <a:solidFill>
                <a:srgbClr val="0070C0"/>
              </a:solidFill>
              <a:latin typeface="Times New Roman" panose="02020603050405020304" pitchFamily="18" charset="0"/>
              <a:cs typeface="Times New Roman" panose="02020603050405020304" pitchFamily="18" charset="0"/>
            </a:endParaRPr>
          </a:p>
          <a:p>
            <a:pPr marL="0" indent="0" algn="just">
              <a:buNone/>
              <a:tabLst>
                <a:tab pos="568325" algn="l"/>
              </a:tabLst>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60482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2046" y="323406"/>
            <a:ext cx="4853354" cy="6173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990600" y="1887416"/>
            <a:ext cx="1119554"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a:solidFill>
                  <a:srgbClr val="FF0000"/>
                </a:solidFill>
              </a:rPr>
              <a:t>Sample </a:t>
            </a:r>
          </a:p>
        </p:txBody>
      </p:sp>
    </p:spTree>
    <p:extLst>
      <p:ext uri="{BB962C8B-B14F-4D97-AF65-F5344CB8AC3E}">
        <p14:creationId xmlns:p14="http://schemas.microsoft.com/office/powerpoint/2010/main" val="32357976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7538" y="1072055"/>
            <a:ext cx="11131062" cy="5517931"/>
          </a:xfrm>
        </p:spPr>
        <p:txBody>
          <a:bodyPr>
            <a:normAutofit fontScale="62500" lnSpcReduction="20000"/>
          </a:bodyPr>
          <a:lstStyle/>
          <a:p>
            <a:pPr marL="0" indent="0">
              <a:buNone/>
            </a:pPr>
            <a:r>
              <a:rPr lang="en-US" sz="3600" dirty="0">
                <a:solidFill>
                  <a:srgbClr val="C00000"/>
                </a:solidFill>
                <a:latin typeface="Times New Roman" panose="02020603050405020304" pitchFamily="18" charset="0"/>
                <a:cs typeface="Times New Roman" panose="02020603050405020304" pitchFamily="18" charset="0"/>
              </a:rPr>
              <a:t>Bibliography: </a:t>
            </a:r>
          </a:p>
          <a:p>
            <a:pPr marL="0" indent="0" algn="just">
              <a:lnSpc>
                <a:spcPct val="120000"/>
              </a:lnSpc>
              <a:buNone/>
            </a:pPr>
            <a:r>
              <a:rPr lang="en-US" sz="3400" dirty="0">
                <a:solidFill>
                  <a:srgbClr val="002060"/>
                </a:solidFill>
                <a:latin typeface="+mj-lt"/>
                <a:cs typeface="Times New Roman" panose="02020603050405020304" pitchFamily="18" charset="0"/>
              </a:rPr>
              <a:t>APA STYLE Formatting: </a:t>
            </a:r>
            <a:r>
              <a:rPr lang="en-US" sz="3400" dirty="0">
                <a:solidFill>
                  <a:srgbClr val="C00000"/>
                </a:solidFill>
                <a:latin typeface="+mj-lt"/>
                <a:cs typeface="Times New Roman" panose="02020603050405020304" pitchFamily="18" charset="0"/>
              </a:rPr>
              <a:t>Author's name, title of the work, publication date, publisher, and relevant page numbers</a:t>
            </a:r>
          </a:p>
          <a:p>
            <a:pPr algn="just">
              <a:lnSpc>
                <a:spcPct val="120000"/>
              </a:lnSpc>
              <a:buFont typeface="+mj-lt"/>
              <a:buAutoNum type="arabicPeriod"/>
            </a:pPr>
            <a:r>
              <a:rPr lang="en-IN" sz="3400" b="1" i="0" dirty="0">
                <a:solidFill>
                  <a:srgbClr val="374151"/>
                </a:solidFill>
                <a:effectLst/>
                <a:latin typeface="+mj-lt"/>
              </a:rPr>
              <a:t>Books:</a:t>
            </a:r>
            <a:endParaRPr lang="en-IN" sz="3400" b="0" i="0" dirty="0">
              <a:solidFill>
                <a:srgbClr val="374151"/>
              </a:solidFill>
              <a:effectLst/>
              <a:latin typeface="+mj-lt"/>
            </a:endParaRPr>
          </a:p>
          <a:p>
            <a:pPr marL="742950" lvl="1" indent="-285750" algn="just">
              <a:lnSpc>
                <a:spcPct val="120000"/>
              </a:lnSpc>
              <a:buFont typeface="+mj-lt"/>
              <a:buAutoNum type="arabicPeriod"/>
            </a:pPr>
            <a:r>
              <a:rPr lang="en-IN" sz="3400" b="0" i="0" dirty="0">
                <a:solidFill>
                  <a:srgbClr val="374151"/>
                </a:solidFill>
                <a:effectLst/>
                <a:latin typeface="+mj-lt"/>
              </a:rPr>
              <a:t>Smith, J. A. (Year). </a:t>
            </a:r>
            <a:r>
              <a:rPr lang="en-IN" sz="3400" b="0" i="1" dirty="0">
                <a:solidFill>
                  <a:srgbClr val="374151"/>
                </a:solidFill>
                <a:effectLst/>
                <a:latin typeface="+mj-lt"/>
              </a:rPr>
              <a:t>Introduction to Electrical Engineering Principles.</a:t>
            </a:r>
            <a:r>
              <a:rPr lang="en-IN" sz="3400" b="0" i="0" dirty="0">
                <a:solidFill>
                  <a:srgbClr val="374151"/>
                </a:solidFill>
                <a:effectLst/>
                <a:latin typeface="+mj-lt"/>
              </a:rPr>
              <a:t> Publisher.</a:t>
            </a:r>
          </a:p>
          <a:p>
            <a:pPr marL="742950" lvl="1" indent="-285750" algn="just">
              <a:lnSpc>
                <a:spcPct val="120000"/>
              </a:lnSpc>
              <a:buFont typeface="+mj-lt"/>
              <a:buAutoNum type="arabicPeriod"/>
            </a:pPr>
            <a:r>
              <a:rPr lang="en-IN" sz="3400" b="0" i="0" dirty="0">
                <a:solidFill>
                  <a:srgbClr val="374151"/>
                </a:solidFill>
                <a:effectLst/>
                <a:latin typeface="+mj-lt"/>
              </a:rPr>
              <a:t>Jones, R. B. (Year). </a:t>
            </a:r>
            <a:r>
              <a:rPr lang="en-IN" sz="3400" b="0" i="1" dirty="0">
                <a:solidFill>
                  <a:srgbClr val="374151"/>
                </a:solidFill>
                <a:effectLst/>
                <a:latin typeface="+mj-lt"/>
              </a:rPr>
              <a:t>Advanced Circuits and Systems Design.</a:t>
            </a:r>
            <a:r>
              <a:rPr lang="en-IN" sz="3400" b="0" i="0" dirty="0">
                <a:solidFill>
                  <a:srgbClr val="374151"/>
                </a:solidFill>
                <a:effectLst/>
                <a:latin typeface="+mj-lt"/>
              </a:rPr>
              <a:t> Another Publisher.</a:t>
            </a:r>
          </a:p>
          <a:p>
            <a:pPr algn="just">
              <a:lnSpc>
                <a:spcPct val="120000"/>
              </a:lnSpc>
              <a:buFont typeface="+mj-lt"/>
              <a:buAutoNum type="arabicPeriod"/>
            </a:pPr>
            <a:r>
              <a:rPr lang="en-IN" sz="3400" b="1" i="0" dirty="0">
                <a:solidFill>
                  <a:srgbClr val="374151"/>
                </a:solidFill>
                <a:effectLst/>
                <a:latin typeface="+mj-lt"/>
              </a:rPr>
              <a:t>Journal Articles:</a:t>
            </a:r>
            <a:endParaRPr lang="en-IN" sz="3400" b="0" i="0" dirty="0">
              <a:solidFill>
                <a:srgbClr val="374151"/>
              </a:solidFill>
              <a:effectLst/>
              <a:latin typeface="+mj-lt"/>
            </a:endParaRPr>
          </a:p>
          <a:p>
            <a:pPr marL="742950" lvl="1" indent="-285750" algn="just">
              <a:lnSpc>
                <a:spcPct val="120000"/>
              </a:lnSpc>
              <a:buFont typeface="+mj-lt"/>
              <a:buAutoNum type="arabicPeriod"/>
            </a:pPr>
            <a:r>
              <a:rPr lang="en-IN" sz="3400" b="0" i="0" dirty="0">
                <a:solidFill>
                  <a:srgbClr val="374151"/>
                </a:solidFill>
                <a:effectLst/>
                <a:latin typeface="+mj-lt"/>
              </a:rPr>
              <a:t>Wang, Y., &amp; Chen, L. (Year). "Optimization Techniques for Power Distribution Networks." </a:t>
            </a:r>
            <a:r>
              <a:rPr lang="en-IN" sz="3400" b="0" i="1" dirty="0">
                <a:solidFill>
                  <a:srgbClr val="374151"/>
                </a:solidFill>
                <a:effectLst/>
                <a:latin typeface="+mj-lt"/>
              </a:rPr>
              <a:t>IEEE Transactions on Power Systems, 30</a:t>
            </a:r>
            <a:r>
              <a:rPr lang="en-IN" sz="3400" b="0" i="0" dirty="0">
                <a:solidFill>
                  <a:srgbClr val="374151"/>
                </a:solidFill>
                <a:effectLst/>
                <a:latin typeface="+mj-lt"/>
              </a:rPr>
              <a:t>(2), 123-145. DOI: 10.1109/TPWRS.20XX.XXXXXXX</a:t>
            </a:r>
          </a:p>
          <a:p>
            <a:pPr marL="742950" lvl="1" indent="-285750" algn="just">
              <a:lnSpc>
                <a:spcPct val="120000"/>
              </a:lnSpc>
              <a:buFont typeface="+mj-lt"/>
              <a:buAutoNum type="arabicPeriod"/>
            </a:pPr>
            <a:r>
              <a:rPr lang="en-IN" sz="3400" b="0" i="0" dirty="0">
                <a:solidFill>
                  <a:srgbClr val="374151"/>
                </a:solidFill>
                <a:effectLst/>
                <a:latin typeface="+mj-lt"/>
              </a:rPr>
              <a:t>Patel, S., &amp; Gupta, M. (Year). "Machine Learning Applications in Signal Processing for Electrical Grids." </a:t>
            </a:r>
            <a:r>
              <a:rPr lang="en-IN" sz="3400" b="0" i="1" dirty="0">
                <a:solidFill>
                  <a:srgbClr val="374151"/>
                </a:solidFill>
                <a:effectLst/>
                <a:latin typeface="+mj-lt"/>
              </a:rPr>
              <a:t>IEEE Transactions on Smart Grid, 15</a:t>
            </a:r>
            <a:r>
              <a:rPr lang="en-IN" sz="3400" b="0" i="0" dirty="0">
                <a:solidFill>
                  <a:srgbClr val="374151"/>
                </a:solidFill>
                <a:effectLst/>
                <a:latin typeface="+mj-lt"/>
              </a:rPr>
              <a:t>(4), 678-689. DOI: 10.1109/TSG.20XX.XXXXXXX</a:t>
            </a:r>
          </a:p>
          <a:p>
            <a:pPr marL="0" indent="0" algn="just">
              <a:buNone/>
              <a:tabLst>
                <a:tab pos="568325" algn="l"/>
              </a:tabLst>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7689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7538" y="1072055"/>
            <a:ext cx="11131062" cy="5517931"/>
          </a:xfrm>
        </p:spPr>
        <p:txBody>
          <a:bodyPr>
            <a:normAutofit fontScale="92500" lnSpcReduction="20000"/>
          </a:bodyPr>
          <a:lstStyle/>
          <a:p>
            <a:pPr marL="0" indent="0">
              <a:lnSpc>
                <a:spcPct val="110000"/>
              </a:lnSpc>
              <a:buNone/>
            </a:pPr>
            <a:r>
              <a:rPr lang="en-US" sz="2600" dirty="0">
                <a:solidFill>
                  <a:srgbClr val="C00000"/>
                </a:solidFill>
                <a:latin typeface="Times New Roman" panose="02020603050405020304" pitchFamily="18" charset="0"/>
                <a:cs typeface="Times New Roman" panose="02020603050405020304" pitchFamily="18" charset="0"/>
              </a:rPr>
              <a:t>Bibliography: </a:t>
            </a:r>
          </a:p>
          <a:p>
            <a:pPr marL="0" indent="0" algn="just">
              <a:lnSpc>
                <a:spcPct val="110000"/>
              </a:lnSpc>
              <a:buNone/>
            </a:pPr>
            <a:r>
              <a:rPr lang="en-US" sz="2000" dirty="0">
                <a:solidFill>
                  <a:srgbClr val="002060"/>
                </a:solidFill>
                <a:latin typeface="+mj-lt"/>
                <a:cs typeface="Times New Roman" panose="02020603050405020304" pitchFamily="18" charset="0"/>
              </a:rPr>
              <a:t>APA STYLE Formatting: </a:t>
            </a:r>
            <a:r>
              <a:rPr lang="en-US" sz="2000" dirty="0">
                <a:solidFill>
                  <a:srgbClr val="C00000"/>
                </a:solidFill>
                <a:latin typeface="+mj-lt"/>
                <a:cs typeface="Times New Roman" panose="02020603050405020304" pitchFamily="18" charset="0"/>
              </a:rPr>
              <a:t>Author's name, title of the work, publication date, publisher, and relevant page numbers</a:t>
            </a:r>
          </a:p>
          <a:p>
            <a:pPr marL="45720" indent="0" algn="just">
              <a:lnSpc>
                <a:spcPct val="110000"/>
              </a:lnSpc>
              <a:buNone/>
            </a:pPr>
            <a:r>
              <a:rPr lang="en-IN" sz="2000" b="1" i="0" dirty="0">
                <a:solidFill>
                  <a:srgbClr val="374151"/>
                </a:solidFill>
                <a:effectLst/>
                <a:latin typeface="+mj-lt"/>
              </a:rPr>
              <a:t>3. Websites:</a:t>
            </a:r>
            <a:endParaRPr lang="en-IN" sz="2000" b="0" i="0" dirty="0">
              <a:solidFill>
                <a:srgbClr val="374151"/>
              </a:solidFill>
              <a:effectLst/>
              <a:latin typeface="+mj-lt"/>
            </a:endParaRPr>
          </a:p>
          <a:p>
            <a:pPr marL="742950" lvl="1" indent="-285750" algn="just">
              <a:lnSpc>
                <a:spcPct val="110000"/>
              </a:lnSpc>
              <a:buFont typeface="+mj-lt"/>
              <a:buAutoNum type="arabicPeriod"/>
            </a:pPr>
            <a:r>
              <a:rPr lang="en-IN" b="0" i="0" dirty="0">
                <a:solidFill>
                  <a:srgbClr val="374151"/>
                </a:solidFill>
                <a:effectLst/>
                <a:latin typeface="+mj-lt"/>
              </a:rPr>
              <a:t>National Renewable Energy Laboratory. (Year). </a:t>
            </a:r>
            <a:r>
              <a:rPr lang="en-IN" b="0" i="1" dirty="0">
                <a:solidFill>
                  <a:srgbClr val="374151"/>
                </a:solidFill>
                <a:effectLst/>
                <a:latin typeface="+mj-lt"/>
              </a:rPr>
              <a:t>Power Electronics for Renewable Energy Systems.</a:t>
            </a:r>
            <a:r>
              <a:rPr lang="en-IN" b="0" i="0" dirty="0">
                <a:solidFill>
                  <a:srgbClr val="374151"/>
                </a:solidFill>
                <a:effectLst/>
                <a:latin typeface="+mj-lt"/>
              </a:rPr>
              <a:t> Retrieved from </a:t>
            </a:r>
            <a:r>
              <a:rPr lang="en-IN" b="0" i="0" u="none" strike="noStrike" dirty="0">
                <a:solidFill>
                  <a:srgbClr val="374151"/>
                </a:solidFill>
                <a:effectLst/>
                <a:latin typeface="+mj-lt"/>
              </a:rPr>
              <a:t>https://www.nrel.gov/research/power-electronics.html</a:t>
            </a:r>
            <a:endParaRPr lang="en-IN" b="0" i="0" dirty="0">
              <a:solidFill>
                <a:srgbClr val="374151"/>
              </a:solidFill>
              <a:effectLst/>
              <a:latin typeface="+mj-lt"/>
            </a:endParaRPr>
          </a:p>
          <a:p>
            <a:pPr marL="742950" lvl="1" indent="-285750" algn="just">
              <a:lnSpc>
                <a:spcPct val="110000"/>
              </a:lnSpc>
              <a:buFont typeface="+mj-lt"/>
              <a:buAutoNum type="arabicPeriod"/>
            </a:pPr>
            <a:r>
              <a:rPr lang="en-IN" b="0" i="0" dirty="0">
                <a:solidFill>
                  <a:srgbClr val="374151"/>
                </a:solidFill>
                <a:effectLst/>
                <a:latin typeface="+mj-lt"/>
              </a:rPr>
              <a:t>Institute of Electrical and Electronics Engineers (IEEE). (Year). </a:t>
            </a:r>
            <a:r>
              <a:rPr lang="en-IN" b="0" i="1" dirty="0">
                <a:solidFill>
                  <a:srgbClr val="374151"/>
                </a:solidFill>
                <a:effectLst/>
                <a:latin typeface="+mj-lt"/>
              </a:rPr>
              <a:t>IEEE Xplore Digital Library.</a:t>
            </a:r>
            <a:r>
              <a:rPr lang="en-IN" b="0" i="0" dirty="0">
                <a:solidFill>
                  <a:srgbClr val="374151"/>
                </a:solidFill>
                <a:effectLst/>
                <a:latin typeface="+mj-lt"/>
              </a:rPr>
              <a:t> Retrieved from </a:t>
            </a:r>
            <a:r>
              <a:rPr lang="en-IN" b="0" i="0" u="none" strike="noStrike" dirty="0">
                <a:solidFill>
                  <a:srgbClr val="374151"/>
                </a:solidFill>
                <a:effectLst/>
                <a:latin typeface="+mj-lt"/>
                <a:hlinkClick r:id="rId3"/>
              </a:rPr>
              <a:t>https://ieeexplore.ieee.org/</a:t>
            </a:r>
            <a:endParaRPr lang="en-IN" b="0" i="0" dirty="0">
              <a:solidFill>
                <a:srgbClr val="374151"/>
              </a:solidFill>
              <a:effectLst/>
              <a:latin typeface="+mj-lt"/>
            </a:endParaRPr>
          </a:p>
          <a:p>
            <a:pPr marL="45720" indent="0" algn="just">
              <a:lnSpc>
                <a:spcPct val="110000"/>
              </a:lnSpc>
              <a:buNone/>
            </a:pPr>
            <a:r>
              <a:rPr lang="en-IN" sz="2000" b="1" i="0" dirty="0">
                <a:solidFill>
                  <a:srgbClr val="374151"/>
                </a:solidFill>
                <a:effectLst/>
                <a:latin typeface="+mj-lt"/>
              </a:rPr>
              <a:t>4. Reports:</a:t>
            </a:r>
            <a:endParaRPr lang="en-IN" sz="2000" b="0" i="0" dirty="0">
              <a:solidFill>
                <a:srgbClr val="374151"/>
              </a:solidFill>
              <a:effectLst/>
              <a:latin typeface="+mj-lt"/>
            </a:endParaRPr>
          </a:p>
          <a:p>
            <a:pPr marL="742950" lvl="1" indent="-285750" algn="just">
              <a:lnSpc>
                <a:spcPct val="110000"/>
              </a:lnSpc>
              <a:buFont typeface="+mj-lt"/>
              <a:buAutoNum type="arabicPeriod"/>
            </a:pPr>
            <a:r>
              <a:rPr lang="en-IN" b="0" i="0" dirty="0">
                <a:solidFill>
                  <a:srgbClr val="374151"/>
                </a:solidFill>
                <a:effectLst/>
                <a:latin typeface="+mj-lt"/>
              </a:rPr>
              <a:t>U.S. Department of Energy. (Year). </a:t>
            </a:r>
            <a:r>
              <a:rPr lang="en-IN" b="0" i="1" dirty="0">
                <a:solidFill>
                  <a:srgbClr val="374151"/>
                </a:solidFill>
                <a:effectLst/>
                <a:latin typeface="+mj-lt"/>
              </a:rPr>
              <a:t>Smart Grid System Report.</a:t>
            </a:r>
            <a:r>
              <a:rPr lang="en-IN" b="0" i="0" dirty="0">
                <a:solidFill>
                  <a:srgbClr val="374151"/>
                </a:solidFill>
                <a:effectLst/>
                <a:latin typeface="+mj-lt"/>
              </a:rPr>
              <a:t> DOE/NETL-XXXX/XXXX. Retrieved from </a:t>
            </a:r>
            <a:r>
              <a:rPr lang="en-IN" b="0" i="0" u="none" strike="noStrike" dirty="0">
                <a:solidFill>
                  <a:srgbClr val="374151"/>
                </a:solidFill>
                <a:effectLst/>
                <a:latin typeface="+mj-lt"/>
              </a:rPr>
              <a:t>https://www.energy.gov/oe/downloads/smart-grid-system-report</a:t>
            </a:r>
            <a:endParaRPr lang="en-IN" b="0" i="0" dirty="0">
              <a:solidFill>
                <a:srgbClr val="374151"/>
              </a:solidFill>
              <a:effectLst/>
              <a:latin typeface="+mj-lt"/>
            </a:endParaRPr>
          </a:p>
          <a:p>
            <a:pPr marL="742950" lvl="1" indent="-285750" algn="just">
              <a:lnSpc>
                <a:spcPct val="110000"/>
              </a:lnSpc>
              <a:buFont typeface="+mj-lt"/>
              <a:buAutoNum type="arabicPeriod"/>
            </a:pPr>
            <a:r>
              <a:rPr lang="en-IN" b="0" i="0" dirty="0">
                <a:solidFill>
                  <a:srgbClr val="374151"/>
                </a:solidFill>
                <a:effectLst/>
                <a:latin typeface="+mj-lt"/>
              </a:rPr>
              <a:t>International Energy Agency (IEA). (Year). </a:t>
            </a:r>
            <a:r>
              <a:rPr lang="en-IN" b="0" i="1" dirty="0">
                <a:solidFill>
                  <a:srgbClr val="374151"/>
                </a:solidFill>
                <a:effectLst/>
                <a:latin typeface="+mj-lt"/>
              </a:rPr>
              <a:t>Digitalization &amp; Energy.</a:t>
            </a:r>
            <a:r>
              <a:rPr lang="en-IN" b="0" i="0" dirty="0">
                <a:solidFill>
                  <a:srgbClr val="374151"/>
                </a:solidFill>
                <a:effectLst/>
                <a:latin typeface="+mj-lt"/>
              </a:rPr>
              <a:t> IEA Publications. Retrieved from </a:t>
            </a:r>
            <a:r>
              <a:rPr lang="en-IN" b="0" i="0" u="none" strike="noStrike" dirty="0">
                <a:solidFill>
                  <a:srgbClr val="374151"/>
                </a:solidFill>
                <a:effectLst/>
                <a:latin typeface="+mj-lt"/>
              </a:rPr>
              <a:t>https://www.iea.org/reports/digitalization-and-energy</a:t>
            </a:r>
            <a:endParaRPr lang="en-IN" b="0" i="0" dirty="0">
              <a:solidFill>
                <a:srgbClr val="374151"/>
              </a:solidFill>
              <a:effectLst/>
              <a:latin typeface="+mj-lt"/>
            </a:endParaRPr>
          </a:p>
          <a:p>
            <a:pPr marL="45720" indent="0" algn="just">
              <a:lnSpc>
                <a:spcPct val="110000"/>
              </a:lnSpc>
              <a:buNone/>
            </a:pPr>
            <a:r>
              <a:rPr lang="en-IN" sz="2000" b="1" i="0" dirty="0">
                <a:solidFill>
                  <a:srgbClr val="374151"/>
                </a:solidFill>
                <a:effectLst/>
                <a:latin typeface="+mj-lt"/>
              </a:rPr>
              <a:t>5. Conference Proceedings:</a:t>
            </a:r>
            <a:endParaRPr lang="en-IN" sz="2000" b="0" i="0" dirty="0">
              <a:solidFill>
                <a:srgbClr val="374151"/>
              </a:solidFill>
              <a:effectLst/>
              <a:latin typeface="+mj-lt"/>
            </a:endParaRPr>
          </a:p>
          <a:p>
            <a:pPr marL="742950" lvl="1" indent="-285750" algn="just">
              <a:lnSpc>
                <a:spcPct val="110000"/>
              </a:lnSpc>
              <a:buFont typeface="+mj-lt"/>
              <a:buAutoNum type="arabicPeriod"/>
            </a:pPr>
            <a:r>
              <a:rPr lang="en-IN" b="0" i="0" dirty="0">
                <a:solidFill>
                  <a:srgbClr val="374151"/>
                </a:solidFill>
                <a:effectLst/>
                <a:latin typeface="+mj-lt"/>
              </a:rPr>
              <a:t>Chen, H., &amp; Li, W. (Year). "Recent Advances in Power Electronics." In </a:t>
            </a:r>
            <a:r>
              <a:rPr lang="en-IN" b="0" i="1" dirty="0">
                <a:solidFill>
                  <a:srgbClr val="374151"/>
                </a:solidFill>
                <a:effectLst/>
                <a:latin typeface="+mj-lt"/>
              </a:rPr>
              <a:t>Proceedings of the International Conference on Electrical Engineering</a:t>
            </a:r>
            <a:r>
              <a:rPr lang="en-IN" b="0" i="0" dirty="0">
                <a:solidFill>
                  <a:srgbClr val="374151"/>
                </a:solidFill>
                <a:effectLst/>
                <a:latin typeface="+mj-lt"/>
              </a:rPr>
              <a:t> (pp. 45-56). Publisher.</a:t>
            </a:r>
          </a:p>
        </p:txBody>
      </p:sp>
    </p:spTree>
    <p:extLst>
      <p:ext uri="{BB962C8B-B14F-4D97-AF65-F5344CB8AC3E}">
        <p14:creationId xmlns:p14="http://schemas.microsoft.com/office/powerpoint/2010/main" val="22640694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0469" y="1241111"/>
            <a:ext cx="11131062" cy="5206986"/>
          </a:xfrm>
        </p:spPr>
        <p:txBody>
          <a:bodyPr>
            <a:normAutofit fontScale="85000" lnSpcReduction="20000"/>
          </a:bodyPr>
          <a:lstStyle/>
          <a:p>
            <a:pPr marL="0" indent="0" algn="just">
              <a:buNone/>
            </a:pPr>
            <a:endParaRPr lang="en-US" sz="2800" dirty="0">
              <a:solidFill>
                <a:srgbClr val="0070C0"/>
              </a:solidFill>
              <a:latin typeface="Times New Roman" panose="02020603050405020304" pitchFamily="18" charset="0"/>
              <a:cs typeface="Times New Roman" panose="02020603050405020304" pitchFamily="18" charset="0"/>
            </a:endParaRPr>
          </a:p>
          <a:p>
            <a:pPr marL="0" indent="0" algn="just">
              <a:buNone/>
              <a:tabLst>
                <a:tab pos="568325" algn="l"/>
              </a:tabLst>
            </a:pPr>
            <a:r>
              <a:rPr lang="en-US" sz="2800" dirty="0">
                <a:solidFill>
                  <a:srgbClr val="C00000"/>
                </a:solidFill>
                <a:latin typeface="Times New Roman" panose="02020603050405020304" pitchFamily="18" charset="0"/>
                <a:cs typeface="Times New Roman" panose="02020603050405020304" pitchFamily="18" charset="0"/>
              </a:rPr>
              <a:t>Bibliographic Databases- </a:t>
            </a:r>
            <a:r>
              <a:rPr lang="en-US" sz="2800" dirty="0">
                <a:latin typeface="Times New Roman" panose="02020603050405020304" pitchFamily="18" charset="0"/>
                <a:cs typeface="Times New Roman" panose="02020603050405020304" pitchFamily="18" charset="0"/>
              </a:rPr>
              <a:t>It refers to “Abstracting and indexing services”.</a:t>
            </a:r>
          </a:p>
          <a:p>
            <a:pPr marL="514350" indent="-514350" algn="just">
              <a:buAutoNum type="arabicPeriod"/>
              <a:tabLst>
                <a:tab pos="568325" algn="l"/>
              </a:tabLst>
            </a:pPr>
            <a:r>
              <a:rPr lang="en-US" sz="2800" b="1" dirty="0">
                <a:latin typeface="Times New Roman" panose="02020603050405020304" pitchFamily="18" charset="0"/>
                <a:cs typeface="Times New Roman" panose="02020603050405020304" pitchFamily="18" charset="0"/>
              </a:rPr>
              <a:t>Serve as Extensive repositories</a:t>
            </a:r>
          </a:p>
          <a:p>
            <a:pPr marL="393700" indent="-347663" algn="just">
              <a:buFont typeface="Wingdings" panose="05000000000000000000" pitchFamily="2" charset="2"/>
              <a:buChar char="§"/>
              <a:tabLst>
                <a:tab pos="568325" algn="l"/>
              </a:tabLst>
            </a:pPr>
            <a:r>
              <a:rPr lang="en-US" sz="2800" dirty="0">
                <a:solidFill>
                  <a:srgbClr val="002060"/>
                </a:solidFill>
              </a:rPr>
              <a:t>They serve as storage place in computer cloud for the academic/research articles that are genuine. </a:t>
            </a:r>
          </a:p>
          <a:p>
            <a:pPr marL="393700" indent="-347663" algn="just">
              <a:buFont typeface="Wingdings" panose="05000000000000000000" pitchFamily="2" charset="2"/>
              <a:buChar char="§"/>
              <a:tabLst>
                <a:tab pos="568325" algn="l"/>
              </a:tabLst>
            </a:pPr>
            <a:r>
              <a:rPr lang="en-US" sz="2800" dirty="0">
                <a:solidFill>
                  <a:srgbClr val="002060"/>
                </a:solidFill>
              </a:rPr>
              <a:t>They also provide us features like citations.</a:t>
            </a:r>
          </a:p>
          <a:p>
            <a:pPr marL="393700" indent="-347663" algn="just">
              <a:buFont typeface="Wingdings" panose="05000000000000000000" pitchFamily="2" charset="2"/>
              <a:buChar char="§"/>
              <a:tabLst>
                <a:tab pos="568325" algn="l"/>
              </a:tabLst>
            </a:pPr>
            <a:r>
              <a:rPr lang="en-US" sz="2800" dirty="0">
                <a:solidFill>
                  <a:srgbClr val="002060"/>
                </a:solidFill>
              </a:rPr>
              <a:t>They are digital libraries that stores vast information. </a:t>
            </a:r>
          </a:p>
          <a:p>
            <a:pPr marL="393700" indent="-347663" algn="just">
              <a:buFont typeface="Wingdings" panose="05000000000000000000" pitchFamily="2" charset="2"/>
              <a:buChar char="§"/>
              <a:tabLst>
                <a:tab pos="568325" algn="l"/>
              </a:tabLst>
            </a:pPr>
            <a:r>
              <a:rPr lang="en-US" sz="2800" dirty="0">
                <a:solidFill>
                  <a:srgbClr val="002060"/>
                </a:solidFill>
              </a:rPr>
              <a:t>They provide the centralized platform for the researchers to access the academic articles and source of information</a:t>
            </a:r>
            <a:endParaRPr lang="en-US" sz="2800" b="1" dirty="0">
              <a:solidFill>
                <a:srgbClr val="002060"/>
              </a:solidFill>
              <a:latin typeface="Times New Roman" panose="02020603050405020304" pitchFamily="18" charset="0"/>
              <a:cs typeface="Times New Roman" panose="02020603050405020304" pitchFamily="18" charset="0"/>
            </a:endParaRPr>
          </a:p>
          <a:p>
            <a:pPr marL="0" indent="0" algn="just">
              <a:buNone/>
              <a:tabLst>
                <a:tab pos="568325" algn="l"/>
              </a:tabLst>
            </a:pPr>
            <a:r>
              <a:rPr lang="en-US" sz="2800" b="1" dirty="0">
                <a:latin typeface="Times New Roman" panose="02020603050405020304" pitchFamily="18" charset="0"/>
                <a:cs typeface="Times New Roman" panose="02020603050405020304" pitchFamily="18" charset="0"/>
              </a:rPr>
              <a:t>2. Vital for accessing academic articles</a:t>
            </a:r>
          </a:p>
          <a:p>
            <a:pPr marL="0" indent="0" algn="just">
              <a:lnSpc>
                <a:spcPct val="170000"/>
              </a:lnSpc>
              <a:buNone/>
              <a:tabLst>
                <a:tab pos="568325" algn="l"/>
              </a:tabLst>
            </a:pPr>
            <a:r>
              <a:rPr lang="en-US" sz="2800" dirty="0">
                <a:solidFill>
                  <a:srgbClr val="002060"/>
                </a:solidFill>
              </a:rPr>
              <a:t>They provide the systematic way of accessing the academic articles/ research articles that are crucial for the work. </a:t>
            </a:r>
          </a:p>
          <a:p>
            <a:pPr marL="0" indent="0" algn="just">
              <a:buNone/>
              <a:tabLst>
                <a:tab pos="568325" algn="l"/>
              </a:tabLst>
            </a:pPr>
            <a:endParaRPr lang="en-US" sz="2800" b="1" dirty="0">
              <a:latin typeface="Times New Roman" panose="02020603050405020304" pitchFamily="18" charset="0"/>
              <a:cs typeface="Times New Roman" panose="02020603050405020304" pitchFamily="18" charset="0"/>
            </a:endParaRPr>
          </a:p>
          <a:p>
            <a:pPr marL="0" indent="0" algn="just">
              <a:buNone/>
              <a:tabLst>
                <a:tab pos="568325" algn="l"/>
              </a:tabLst>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23308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9564" y="1409700"/>
            <a:ext cx="9872871" cy="2652346"/>
          </a:xfrm>
        </p:spPr>
        <p:txBody>
          <a:bodyPr>
            <a:normAutofit/>
          </a:bodyPr>
          <a:lstStyle/>
          <a:p>
            <a:pPr marL="0" indent="0" algn="ctr">
              <a:buNone/>
            </a:pPr>
            <a:br>
              <a:rPr lang="en-US" sz="2800" dirty="0">
                <a:solidFill>
                  <a:srgbClr val="C00000"/>
                </a:solidFill>
                <a:latin typeface="Times New Roman" panose="02020603050405020304" pitchFamily="18" charset="0"/>
                <a:cs typeface="Times New Roman" panose="02020603050405020304" pitchFamily="18" charset="0"/>
              </a:rPr>
            </a:br>
            <a:endParaRPr lang="en-US" sz="1200" dirty="0">
              <a:solidFill>
                <a:srgbClr val="C00000"/>
              </a:solidFill>
              <a:latin typeface="Times New Roman" panose="02020603050405020304" pitchFamily="18" charset="0"/>
              <a:cs typeface="Times New Roman" panose="02020603050405020304" pitchFamily="18" charset="0"/>
            </a:endParaRPr>
          </a:p>
          <a:p>
            <a:pPr marL="0" indent="0" algn="ctr">
              <a:buNone/>
            </a:pPr>
            <a:r>
              <a:rPr lang="en-US" sz="3200" dirty="0">
                <a:solidFill>
                  <a:srgbClr val="C00000"/>
                </a:solidFill>
                <a:latin typeface="Times New Roman" panose="02020603050405020304" pitchFamily="18" charset="0"/>
                <a:cs typeface="Times New Roman" panose="02020603050405020304" pitchFamily="18" charset="0"/>
              </a:rPr>
              <a:t>2.3 Bibliographic Databases</a:t>
            </a:r>
          </a:p>
          <a:p>
            <a:r>
              <a:rPr lang="en-US" sz="2800" dirty="0">
                <a:solidFill>
                  <a:srgbClr val="002060"/>
                </a:solidFill>
                <a:latin typeface="Times New Roman" panose="02020603050405020304" pitchFamily="18" charset="0"/>
                <a:cs typeface="Times New Roman" panose="02020603050405020304" pitchFamily="18" charset="0"/>
              </a:rPr>
              <a:t>Web of Science</a:t>
            </a:r>
          </a:p>
          <a:p>
            <a:r>
              <a:rPr lang="en-US" sz="2800" dirty="0">
                <a:solidFill>
                  <a:srgbClr val="002060"/>
                </a:solidFill>
                <a:latin typeface="Times New Roman" panose="02020603050405020304" pitchFamily="18" charset="0"/>
                <a:cs typeface="Times New Roman" panose="02020603050405020304" pitchFamily="18" charset="0"/>
              </a:rPr>
              <a:t>Google and Google Scholar</a:t>
            </a:r>
          </a:p>
          <a:p>
            <a:pPr marL="0" indent="0">
              <a:buNone/>
            </a:pPr>
            <a:endParaRPr lang="en-US" sz="28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37766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7316" y="936735"/>
            <a:ext cx="10601512" cy="5448300"/>
          </a:xfrm>
        </p:spPr>
        <p:txBody>
          <a:bodyPr>
            <a:normAutofit/>
          </a:bodyPr>
          <a:lstStyle/>
          <a:p>
            <a:pPr marL="0" indent="0" algn="ctr">
              <a:buNone/>
            </a:pPr>
            <a:r>
              <a:rPr lang="en-US" sz="3200" dirty="0">
                <a:solidFill>
                  <a:srgbClr val="C00000"/>
                </a:solidFill>
                <a:latin typeface="Times New Roman" panose="02020603050405020304" pitchFamily="18" charset="0"/>
                <a:cs typeface="Times New Roman" panose="02020603050405020304" pitchFamily="18" charset="0"/>
              </a:rPr>
              <a:t>Bibliographic Databases</a:t>
            </a:r>
          </a:p>
          <a:p>
            <a:pPr marL="0" indent="0" algn="just">
              <a:buNone/>
            </a:pPr>
            <a:r>
              <a:rPr lang="en-US" sz="2400" b="0" i="0" dirty="0">
                <a:solidFill>
                  <a:srgbClr val="002060"/>
                </a:solidFill>
                <a:effectLst/>
                <a:latin typeface="+mj-lt"/>
              </a:rPr>
              <a:t>These are the organized collections of references to published literature, often providing tools for searching, organizing, and managing citations.</a:t>
            </a:r>
            <a:endParaRPr lang="en-US" sz="3200" dirty="0">
              <a:solidFill>
                <a:srgbClr val="002060"/>
              </a:solidFill>
              <a:latin typeface="+mj-lt"/>
              <a:cs typeface="Times New Roman" panose="02020603050405020304" pitchFamily="18" charset="0"/>
            </a:endParaRPr>
          </a:p>
          <a:p>
            <a:pPr algn="just"/>
            <a:r>
              <a:rPr lang="en-US" sz="2800" dirty="0">
                <a:solidFill>
                  <a:srgbClr val="002060"/>
                </a:solidFill>
                <a:latin typeface="Times New Roman" panose="02020603050405020304" pitchFamily="18" charset="0"/>
                <a:cs typeface="Times New Roman" panose="02020603050405020304" pitchFamily="18" charset="0"/>
              </a:rPr>
              <a:t>Web of Science (</a:t>
            </a:r>
            <a:r>
              <a:rPr lang="en-US" sz="2800" dirty="0" err="1">
                <a:solidFill>
                  <a:srgbClr val="002060"/>
                </a:solidFill>
                <a:latin typeface="Times New Roman" panose="02020603050405020304" pitchFamily="18" charset="0"/>
                <a:cs typeface="Times New Roman" panose="02020603050405020304" pitchFamily="18" charset="0"/>
              </a:rPr>
              <a:t>WoS</a:t>
            </a:r>
            <a:r>
              <a:rPr lang="en-US" sz="2800" dirty="0">
                <a:solidFill>
                  <a:srgbClr val="002060"/>
                </a:solidFill>
                <a:latin typeface="Times New Roman" panose="02020603050405020304" pitchFamily="18" charset="0"/>
                <a:cs typeface="Times New Roman" panose="02020603050405020304" pitchFamily="18" charset="0"/>
              </a:rPr>
              <a:t>): </a:t>
            </a:r>
          </a:p>
          <a:p>
            <a:pPr marL="457200" indent="-284163" algn="just"/>
            <a:r>
              <a:rPr lang="en-US" sz="2400" dirty="0"/>
              <a:t>The Web of Science is a bibliographic database of scholarly articles from 22,000 peer-reviewed journals worldwide</a:t>
            </a:r>
          </a:p>
          <a:p>
            <a:pPr lvl="1" indent="-284163" algn="just">
              <a:tabLst>
                <a:tab pos="568325" algn="l"/>
              </a:tabLst>
            </a:pPr>
            <a:r>
              <a:rPr lang="en-US" sz="2400" dirty="0"/>
              <a:t>It allows targeted searches.</a:t>
            </a:r>
          </a:p>
          <a:p>
            <a:pPr lvl="1" indent="-284163" algn="just">
              <a:tabLst>
                <a:tab pos="568325" algn="l"/>
              </a:tabLst>
            </a:pPr>
            <a:r>
              <a:rPr lang="en-US" sz="2400" dirty="0"/>
              <a:t>Enables refining search results based on citation frequency.</a:t>
            </a:r>
          </a:p>
          <a:p>
            <a:pPr lvl="1" indent="-284163" algn="just">
              <a:tabLst>
                <a:tab pos="568325" algn="l"/>
              </a:tabLst>
            </a:pPr>
            <a:r>
              <a:rPr lang="en-US" sz="2400" dirty="0"/>
              <a:t>For rigorous research, this databases offer more reliable and focused results</a:t>
            </a:r>
            <a:endParaRPr lang="en-US" sz="2400" dirty="0">
              <a:solidFill>
                <a:srgbClr val="002060"/>
              </a:solidFill>
              <a:latin typeface="Times New Roman" panose="02020603050405020304" pitchFamily="18" charset="0"/>
              <a:cs typeface="Times New Roman" panose="02020603050405020304" pitchFamily="18" charset="0"/>
            </a:endParaRPr>
          </a:p>
          <a:p>
            <a:pPr marL="0" indent="0">
              <a:buNone/>
            </a:pPr>
            <a:r>
              <a:rPr lang="en-US" sz="2800" i="1" dirty="0">
                <a:solidFill>
                  <a:srgbClr val="C00000"/>
                </a:solidFill>
                <a:latin typeface="Times New Roman" panose="02020603050405020304" pitchFamily="18" charset="0"/>
                <a:cs typeface="Times New Roman" panose="02020603050405020304" pitchFamily="18" charset="0"/>
              </a:rPr>
              <a:t>Platform to access</a:t>
            </a:r>
            <a:r>
              <a:rPr lang="en-US" sz="2800" dirty="0">
                <a:solidFill>
                  <a:srgbClr val="C00000"/>
                </a:solidFill>
                <a:latin typeface="Times New Roman" panose="02020603050405020304" pitchFamily="18" charset="0"/>
                <a:cs typeface="Times New Roman" panose="02020603050405020304" pitchFamily="18" charset="0"/>
              </a:rPr>
              <a:t>: </a:t>
            </a:r>
            <a:r>
              <a:rPr lang="en-US" sz="2800" dirty="0">
                <a:solidFill>
                  <a:srgbClr val="002060"/>
                </a:solidFill>
                <a:latin typeface="Times New Roman" panose="02020603050405020304" pitchFamily="18" charset="0"/>
                <a:cs typeface="Times New Roman" panose="02020603050405020304" pitchFamily="18" charset="0"/>
              </a:rPr>
              <a:t>Clarivate</a:t>
            </a:r>
          </a:p>
        </p:txBody>
      </p:sp>
      <p:pic>
        <p:nvPicPr>
          <p:cNvPr id="2" name="Picture 2">
            <a:extLst>
              <a:ext uri="{FF2B5EF4-FFF2-40B4-BE49-F238E27FC236}">
                <a16:creationId xmlns:a16="http://schemas.microsoft.com/office/drawing/2014/main" id="{58D31741-65F1-7C80-417E-85379E0A57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1862" y="4831276"/>
            <a:ext cx="2811518" cy="175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612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0" y="0"/>
            <a:ext cx="9875520" cy="1356360"/>
          </a:xfrm>
        </p:spPr>
        <p:txBody>
          <a:bodyPr>
            <a:noAutofit/>
          </a:bodyPr>
          <a:lstStyle/>
          <a:p>
            <a:pPr algn="ctr"/>
            <a:br>
              <a:rPr lang="en-US" sz="2800" dirty="0">
                <a:solidFill>
                  <a:srgbClr val="C00000"/>
                </a:solidFill>
              </a:rPr>
            </a:br>
            <a:r>
              <a:rPr lang="en-US" sz="2800" dirty="0">
                <a:solidFill>
                  <a:srgbClr val="C00000"/>
                </a:solidFill>
              </a:rPr>
              <a:t>Literature Review and Technical Reading</a:t>
            </a:r>
          </a:p>
        </p:txBody>
      </p:sp>
      <p:sp>
        <p:nvSpPr>
          <p:cNvPr id="3" name="Content Placeholder 2"/>
          <p:cNvSpPr>
            <a:spLocks noGrp="1"/>
          </p:cNvSpPr>
          <p:nvPr>
            <p:ph idx="1"/>
          </p:nvPr>
        </p:nvSpPr>
        <p:spPr>
          <a:xfrm>
            <a:off x="441435" y="1636461"/>
            <a:ext cx="4837388" cy="5063883"/>
          </a:xfrm>
        </p:spPr>
        <p:txBody>
          <a:bodyPr>
            <a:normAutofit/>
          </a:bodyPr>
          <a:lstStyle/>
          <a:p>
            <a:pPr marL="0" indent="0" algn="just">
              <a:buNone/>
              <a:tabLst>
                <a:tab pos="568325" algn="l"/>
              </a:tabLst>
            </a:pPr>
            <a:r>
              <a:rPr lang="en-US" dirty="0">
                <a:solidFill>
                  <a:srgbClr val="C00000"/>
                </a:solidFill>
              </a:rPr>
              <a:t>Google and Google Scholar:</a:t>
            </a:r>
          </a:p>
          <a:p>
            <a:pPr marL="0" indent="0" algn="just">
              <a:buNone/>
              <a:tabLst>
                <a:tab pos="568325" algn="l"/>
              </a:tabLst>
            </a:pPr>
            <a:r>
              <a:rPr lang="en-US" dirty="0">
                <a:solidFill>
                  <a:srgbClr val="C00000"/>
                </a:solidFill>
              </a:rPr>
              <a:t>Google:</a:t>
            </a:r>
          </a:p>
          <a:p>
            <a:pPr lvl="1" algn="just">
              <a:tabLst>
                <a:tab pos="568325" algn="l"/>
              </a:tabLst>
            </a:pPr>
            <a:r>
              <a:rPr lang="en-US" dirty="0">
                <a:solidFill>
                  <a:srgbClr val="002060"/>
                </a:solidFill>
              </a:rPr>
              <a:t>Google is a widely used search engine that indexes web pages, including academic content. </a:t>
            </a:r>
          </a:p>
          <a:p>
            <a:pPr lvl="1" algn="just">
              <a:tabLst>
                <a:tab pos="568325" algn="l"/>
              </a:tabLst>
            </a:pPr>
            <a:r>
              <a:rPr lang="en-US" dirty="0">
                <a:solidFill>
                  <a:srgbClr val="002060"/>
                </a:solidFill>
              </a:rPr>
              <a:t>Though It is not a dedicated bibliographic database, it can still be a valuable tool for discovering a broad range of sources.</a:t>
            </a:r>
          </a:p>
          <a:p>
            <a:pPr marL="274320" lvl="1" indent="0" algn="just">
              <a:buNone/>
              <a:tabLst>
                <a:tab pos="568325" algn="l"/>
              </a:tabLst>
            </a:pPr>
            <a:endParaRPr lang="en-US" dirty="0">
              <a:solidFill>
                <a:srgbClr val="002060"/>
              </a:solidFill>
            </a:endParaRPr>
          </a:p>
          <a:p>
            <a:pPr marL="0" lvl="1" indent="0" algn="just">
              <a:buNone/>
              <a:tabLst>
                <a:tab pos="568325" algn="l"/>
              </a:tabLst>
            </a:pPr>
            <a:r>
              <a:rPr lang="en-US" dirty="0">
                <a:solidFill>
                  <a:srgbClr val="C00000"/>
                </a:solidFill>
              </a:rPr>
              <a:t>Google Scholar:</a:t>
            </a:r>
          </a:p>
          <a:p>
            <a:pPr lvl="1" algn="just">
              <a:tabLst>
                <a:tab pos="568325" algn="l"/>
              </a:tabLst>
            </a:pPr>
            <a:r>
              <a:rPr lang="en-US" dirty="0">
                <a:solidFill>
                  <a:srgbClr val="002060"/>
                </a:solidFill>
              </a:rPr>
              <a:t>Google Scholar is a specialized search engine focused on </a:t>
            </a:r>
            <a:r>
              <a:rPr lang="en-US" u="sng" dirty="0">
                <a:solidFill>
                  <a:srgbClr val="002060"/>
                </a:solidFill>
              </a:rPr>
              <a:t>scholarly literature</a:t>
            </a:r>
            <a:r>
              <a:rPr lang="en-US" dirty="0">
                <a:solidFill>
                  <a:srgbClr val="002060"/>
                </a:solidFill>
              </a:rPr>
              <a:t>, including articles, theses, books, conference papers, and patents.</a:t>
            </a:r>
          </a:p>
          <a:p>
            <a:pPr marL="0" indent="0" algn="just">
              <a:buNone/>
              <a:tabLst>
                <a:tab pos="568325" algn="l"/>
              </a:tabLst>
            </a:pPr>
            <a:endParaRPr lang="en-US" dirty="0"/>
          </a:p>
        </p:txBody>
      </p:sp>
      <p:pic>
        <p:nvPicPr>
          <p:cNvPr id="4" name="Picture 2">
            <a:extLst>
              <a:ext uri="{FF2B5EF4-FFF2-40B4-BE49-F238E27FC236}">
                <a16:creationId xmlns:a16="http://schemas.microsoft.com/office/drawing/2014/main" id="{A49A2E61-72A9-C8D6-4F58-5371CAC3222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480" t="16028" r="26950" b="29949"/>
          <a:stretch/>
        </p:blipFill>
        <p:spPr bwMode="auto">
          <a:xfrm>
            <a:off x="5638800" y="1630183"/>
            <a:ext cx="6111765" cy="2423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a:extLst>
              <a:ext uri="{FF2B5EF4-FFF2-40B4-BE49-F238E27FC236}">
                <a16:creationId xmlns:a16="http://schemas.microsoft.com/office/drawing/2014/main" id="{9109C6E9-24FB-F44C-7914-EFFCCFC79B8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 t="12533" r="24852" b="44208"/>
          <a:stretch/>
        </p:blipFill>
        <p:spPr bwMode="auto">
          <a:xfrm>
            <a:off x="5278823" y="3875164"/>
            <a:ext cx="6356130" cy="2782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322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35977" y="592016"/>
            <a:ext cx="11556023" cy="1356360"/>
          </a:xfrm>
        </p:spPr>
        <p:txBody>
          <a:bodyPr>
            <a:noAutofit/>
          </a:bodyPr>
          <a:lstStyle/>
          <a:p>
            <a:pPr algn="ctr"/>
            <a:br>
              <a:rPr lang="en-US" sz="3600" dirty="0">
                <a:solidFill>
                  <a:srgbClr val="FF0000"/>
                </a:solidFill>
                <a:latin typeface="Times New Roman" panose="02020603050405020304" pitchFamily="18" charset="0"/>
                <a:cs typeface="Times New Roman" panose="02020603050405020304" pitchFamily="18" charset="0"/>
              </a:rPr>
            </a:br>
            <a:r>
              <a:rPr lang="en-US" sz="3600" dirty="0">
                <a:solidFill>
                  <a:srgbClr val="C00000"/>
                </a:solidFill>
                <a:latin typeface="Times New Roman" panose="02020603050405020304" pitchFamily="18" charset="0"/>
                <a:cs typeface="Times New Roman" panose="02020603050405020304" pitchFamily="18" charset="0"/>
              </a:rPr>
              <a:t>Literature Review and Technical Reading</a:t>
            </a:r>
          </a:p>
        </p:txBody>
      </p:sp>
      <p:sp>
        <p:nvSpPr>
          <p:cNvPr id="3" name="Content Placeholder 2"/>
          <p:cNvSpPr>
            <a:spLocks noGrp="1"/>
          </p:cNvSpPr>
          <p:nvPr>
            <p:ph idx="1"/>
          </p:nvPr>
        </p:nvSpPr>
        <p:spPr>
          <a:xfrm>
            <a:off x="635977" y="2198077"/>
            <a:ext cx="10920045" cy="3886200"/>
          </a:xfrm>
        </p:spPr>
        <p:txBody>
          <a:bodyPr>
            <a:normAutofit lnSpcReduction="10000"/>
          </a:bodyPr>
          <a:lstStyle/>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The primary goal of literature review is to know the use of content/ideas/approaches in the literature to correctly identify the problem.</a:t>
            </a:r>
          </a:p>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It is vaguely known beforehand, to advocate a speciﬁc approach adopted to understanding the problem, and to access the choice of methods used.</a:t>
            </a:r>
          </a:p>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It also helps the researcher understand clearly that the research to be undertaken would contribute something new and innovative.</a:t>
            </a:r>
          </a:p>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The quality of such review can be determined by evaluating if it includes appropriate breadth and depth of the area under study, clarity, rigor, consistency, effective analysis.</a:t>
            </a:r>
          </a:p>
        </p:txBody>
      </p:sp>
    </p:spTree>
    <p:extLst>
      <p:ext uri="{BB962C8B-B14F-4D97-AF65-F5344CB8AC3E}">
        <p14:creationId xmlns:p14="http://schemas.microsoft.com/office/powerpoint/2010/main" val="255585486"/>
      </p:ext>
    </p:extLst>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2057400"/>
            <a:ext cx="9872871" cy="1584434"/>
          </a:xfrm>
        </p:spPr>
        <p:txBody>
          <a:bodyPr>
            <a:normAutofit/>
          </a:bodyPr>
          <a:lstStyle/>
          <a:p>
            <a:pPr marL="0" indent="0" algn="ctr">
              <a:buNone/>
            </a:pPr>
            <a:br>
              <a:rPr lang="en-US" sz="2800" dirty="0">
                <a:solidFill>
                  <a:srgbClr val="C00000"/>
                </a:solidFill>
              </a:rPr>
            </a:br>
            <a:endParaRPr lang="en-US" sz="2800" dirty="0">
              <a:solidFill>
                <a:srgbClr val="C00000"/>
              </a:solidFill>
            </a:endParaRPr>
          </a:p>
          <a:p>
            <a:pPr marL="0" indent="0" algn="ctr">
              <a:buNone/>
            </a:pPr>
            <a:r>
              <a:rPr lang="en-US" sz="2800" dirty="0">
                <a:solidFill>
                  <a:srgbClr val="C00000"/>
                </a:solidFill>
              </a:rPr>
              <a:t>2.4 Effective Search: The Way Forward</a:t>
            </a:r>
          </a:p>
        </p:txBody>
      </p:sp>
    </p:spTree>
    <p:extLst>
      <p:ext uri="{BB962C8B-B14F-4D97-AF65-F5344CB8AC3E}">
        <p14:creationId xmlns:p14="http://schemas.microsoft.com/office/powerpoint/2010/main" val="18603653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2509" y="1497724"/>
            <a:ext cx="11098925" cy="3054569"/>
          </a:xfrm>
        </p:spPr>
        <p:txBody>
          <a:bodyPr>
            <a:normAutofit/>
          </a:bodyPr>
          <a:lstStyle/>
          <a:p>
            <a:pPr marL="0" indent="0" algn="ctr">
              <a:buNone/>
              <a:tabLst>
                <a:tab pos="568325" algn="l"/>
              </a:tabLst>
            </a:pPr>
            <a:r>
              <a:rPr lang="en-US" sz="2400" dirty="0">
                <a:solidFill>
                  <a:srgbClr val="C00000"/>
                </a:solidFill>
              </a:rPr>
              <a:t>Effective Information retrieval: </a:t>
            </a:r>
            <a:r>
              <a:rPr lang="en-US" sz="2800" dirty="0">
                <a:solidFill>
                  <a:srgbClr val="C00000"/>
                </a:solidFill>
              </a:rPr>
              <a:t>Tools, Strategies, and ongoing Learning.</a:t>
            </a:r>
          </a:p>
          <a:p>
            <a:pPr marL="0" indent="0" algn="just">
              <a:buNone/>
              <a:tabLst>
                <a:tab pos="568325" algn="l"/>
              </a:tabLst>
            </a:pPr>
            <a:endParaRPr lang="en-US" sz="2800" dirty="0">
              <a:solidFill>
                <a:srgbClr val="002060"/>
              </a:solidFill>
            </a:endParaRPr>
          </a:p>
          <a:p>
            <a:pPr marL="457200" indent="-346075" algn="just">
              <a:buFont typeface="Wingdings" panose="05000000000000000000" pitchFamily="2" charset="2"/>
              <a:buChar char="§"/>
              <a:tabLst>
                <a:tab pos="568325" algn="l"/>
              </a:tabLst>
            </a:pPr>
            <a:r>
              <a:rPr lang="en-US" sz="2400" dirty="0">
                <a:solidFill>
                  <a:srgbClr val="002060"/>
                </a:solidFill>
              </a:rPr>
              <a:t>Provides practical knowledge and insights available in accessible formats like magazines.</a:t>
            </a:r>
          </a:p>
          <a:p>
            <a:pPr marL="457200" indent="-346075" algn="just">
              <a:buFont typeface="Wingdings" panose="05000000000000000000" pitchFamily="2" charset="2"/>
              <a:buChar char="§"/>
              <a:tabLst>
                <a:tab pos="568325" algn="l"/>
              </a:tabLst>
            </a:pPr>
            <a:r>
              <a:rPr lang="en-US" sz="2400" dirty="0">
                <a:solidFill>
                  <a:srgbClr val="002060"/>
                </a:solidFill>
              </a:rPr>
              <a:t>Utilize various </a:t>
            </a:r>
            <a:r>
              <a:rPr lang="en-US" sz="2400" b="1" dirty="0">
                <a:solidFill>
                  <a:srgbClr val="002060"/>
                </a:solidFill>
              </a:rPr>
              <a:t>search tools and platforms </a:t>
            </a:r>
            <a:r>
              <a:rPr lang="en-US" sz="2400" dirty="0">
                <a:solidFill>
                  <a:srgbClr val="002060"/>
                </a:solidFill>
              </a:rPr>
              <a:t>for a comprehensive information spectrum.</a:t>
            </a:r>
          </a:p>
          <a:p>
            <a:pPr marL="457200" indent="-346075" algn="just">
              <a:buFont typeface="Wingdings" panose="05000000000000000000" pitchFamily="2" charset="2"/>
              <a:buChar char="§"/>
              <a:tabLst>
                <a:tab pos="568325" algn="l"/>
              </a:tabLst>
            </a:pPr>
            <a:endParaRPr lang="en-US" sz="2400" dirty="0">
              <a:solidFill>
                <a:srgbClr val="002060"/>
              </a:solidFill>
            </a:endParaRPr>
          </a:p>
          <a:p>
            <a:pPr marL="0" indent="0" algn="just">
              <a:buNone/>
              <a:tabLst>
                <a:tab pos="568325" algn="l"/>
              </a:tabLst>
            </a:pPr>
            <a:endParaRPr lang="en-US" sz="2400" dirty="0">
              <a:solidFill>
                <a:srgbClr val="002060"/>
              </a:solidFill>
            </a:endParaRPr>
          </a:p>
        </p:txBody>
      </p:sp>
    </p:spTree>
    <p:extLst>
      <p:ext uri="{BB962C8B-B14F-4D97-AF65-F5344CB8AC3E}">
        <p14:creationId xmlns:p14="http://schemas.microsoft.com/office/powerpoint/2010/main" val="6272868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762000"/>
            <a:ext cx="8229600" cy="762000"/>
          </a:xfrm>
        </p:spPr>
        <p:txBody>
          <a:bodyPr>
            <a:normAutofit/>
          </a:bodyPr>
          <a:lstStyle/>
          <a:p>
            <a:pPr algn="ctr"/>
            <a:r>
              <a:rPr lang="en-US" sz="4000" dirty="0">
                <a:solidFill>
                  <a:srgbClr val="C00000"/>
                </a:solidFill>
              </a:rPr>
              <a:t>Search tools and platforms</a:t>
            </a:r>
            <a:endParaRPr lang="en-US" sz="4000" dirty="0"/>
          </a:p>
        </p:txBody>
      </p:sp>
      <p:sp>
        <p:nvSpPr>
          <p:cNvPr id="3" name="Content Placeholder 2"/>
          <p:cNvSpPr>
            <a:spLocks noGrp="1"/>
          </p:cNvSpPr>
          <p:nvPr>
            <p:ph idx="1"/>
          </p:nvPr>
        </p:nvSpPr>
        <p:spPr>
          <a:xfrm>
            <a:off x="504497" y="1789385"/>
            <a:ext cx="11209282" cy="4678649"/>
          </a:xfrm>
        </p:spPr>
        <p:txBody>
          <a:bodyPr>
            <a:normAutofit/>
          </a:bodyPr>
          <a:lstStyle/>
          <a:p>
            <a:pPr marL="0" indent="0" algn="just">
              <a:buNone/>
            </a:pPr>
            <a:r>
              <a:rPr lang="en-US" b="1" dirty="0">
                <a:solidFill>
                  <a:srgbClr val="002060"/>
                </a:solidFill>
              </a:rPr>
              <a:t>1. Google Scholar – </a:t>
            </a:r>
            <a:r>
              <a:rPr lang="en-US" dirty="0">
                <a:solidFill>
                  <a:srgbClr val="002060"/>
                </a:solidFill>
                <a:hlinkClick r:id="rId2">
                  <a:extLst>
                    <a:ext uri="{A12FA001-AC4F-418D-AE19-62706E023703}">
                      <ahyp:hlinkClr xmlns:ahyp="http://schemas.microsoft.com/office/drawing/2018/hyperlinkcolor" val="tx"/>
                    </a:ext>
                  </a:extLst>
                </a:hlinkClick>
              </a:rPr>
              <a:t>Google Scholar</a:t>
            </a:r>
            <a:r>
              <a:rPr lang="en-US" dirty="0">
                <a:solidFill>
                  <a:srgbClr val="002060"/>
                </a:solidFill>
              </a:rPr>
              <a:t> is a search engine for scholarly literature, including articles, theses, books, and conference papers.</a:t>
            </a:r>
          </a:p>
          <a:p>
            <a:pPr marL="0" indent="0" algn="just">
              <a:buNone/>
            </a:pPr>
            <a:r>
              <a:rPr lang="en-US" b="1" dirty="0">
                <a:solidFill>
                  <a:srgbClr val="002060"/>
                </a:solidFill>
              </a:rPr>
              <a:t>2. JSTOR – </a:t>
            </a:r>
            <a:r>
              <a:rPr lang="en-US" dirty="0">
                <a:solidFill>
                  <a:srgbClr val="002060"/>
                </a:solidFill>
                <a:hlinkClick r:id="rId3">
                  <a:extLst>
                    <a:ext uri="{A12FA001-AC4F-418D-AE19-62706E023703}">
                      <ahyp:hlinkClr xmlns:ahyp="http://schemas.microsoft.com/office/drawing/2018/hyperlinkcolor" val="tx"/>
                    </a:ext>
                  </a:extLst>
                </a:hlinkClick>
              </a:rPr>
              <a:t>JSTOR</a:t>
            </a:r>
            <a:r>
              <a:rPr lang="en-US" dirty="0">
                <a:solidFill>
                  <a:srgbClr val="002060"/>
                </a:solidFill>
              </a:rPr>
              <a:t> is a digital library of academic journals, books, and primary sources.</a:t>
            </a:r>
          </a:p>
          <a:p>
            <a:pPr marL="0" indent="0" algn="just">
              <a:buNone/>
            </a:pPr>
            <a:r>
              <a:rPr lang="en-US" b="1" dirty="0">
                <a:solidFill>
                  <a:srgbClr val="002060"/>
                </a:solidFill>
              </a:rPr>
              <a:t>3.PubMed</a:t>
            </a:r>
            <a:r>
              <a:rPr lang="en-US" dirty="0">
                <a:solidFill>
                  <a:srgbClr val="002060"/>
                </a:solidFill>
              </a:rPr>
              <a:t> – </a:t>
            </a:r>
            <a:r>
              <a:rPr lang="en-US" dirty="0">
                <a:solidFill>
                  <a:srgbClr val="002060"/>
                </a:solidFill>
                <a:hlinkClick r:id="rId4">
                  <a:extLst>
                    <a:ext uri="{A12FA001-AC4F-418D-AE19-62706E023703}">
                      <ahyp:hlinkClr xmlns:ahyp="http://schemas.microsoft.com/office/drawing/2018/hyperlinkcolor" val="tx"/>
                    </a:ext>
                  </a:extLst>
                </a:hlinkClick>
              </a:rPr>
              <a:t>PubMed</a:t>
            </a:r>
            <a:r>
              <a:rPr lang="en-US" dirty="0">
                <a:solidFill>
                  <a:srgbClr val="002060"/>
                </a:solidFill>
              </a:rPr>
              <a:t> is a free search engine accessing primarily the MEDLINE database of references and abstracts on life sciences and biomedical topics. </a:t>
            </a:r>
          </a:p>
          <a:p>
            <a:pPr marL="0" indent="0" algn="just">
              <a:buNone/>
            </a:pPr>
            <a:r>
              <a:rPr lang="en-US" b="1" dirty="0">
                <a:solidFill>
                  <a:srgbClr val="002060"/>
                </a:solidFill>
              </a:rPr>
              <a:t>4. Web of Science</a:t>
            </a:r>
            <a:r>
              <a:rPr lang="en-US" dirty="0">
                <a:solidFill>
                  <a:srgbClr val="002060"/>
                </a:solidFill>
              </a:rPr>
              <a:t>: </a:t>
            </a:r>
            <a:r>
              <a:rPr lang="en-US" dirty="0">
                <a:solidFill>
                  <a:srgbClr val="002060"/>
                </a:solidFill>
                <a:hlinkClick r:id="rId5">
                  <a:extLst>
                    <a:ext uri="{A12FA001-AC4F-418D-AE19-62706E023703}">
                      <ahyp:hlinkClr xmlns:ahyp="http://schemas.microsoft.com/office/drawing/2018/hyperlinkcolor" val="tx"/>
                    </a:ext>
                  </a:extLst>
                </a:hlinkClick>
              </a:rPr>
              <a:t>Web of Science</a:t>
            </a:r>
            <a:r>
              <a:rPr lang="en-US" dirty="0">
                <a:solidFill>
                  <a:srgbClr val="002060"/>
                </a:solidFill>
              </a:rPr>
              <a:t> is a citation index that allows you to search for articles, conference proceedings, and books across various scientific disciplines. </a:t>
            </a:r>
          </a:p>
          <a:p>
            <a:pPr marL="0" indent="0" algn="just">
              <a:buNone/>
            </a:pPr>
            <a:r>
              <a:rPr lang="en-US" b="1" dirty="0">
                <a:solidFill>
                  <a:srgbClr val="002060"/>
                </a:solidFill>
              </a:rPr>
              <a:t>5. Scopus – </a:t>
            </a:r>
            <a:r>
              <a:rPr lang="en-US" dirty="0">
                <a:solidFill>
                  <a:srgbClr val="002060"/>
                </a:solidFill>
                <a:hlinkClick r:id="rId6">
                  <a:extLst>
                    <a:ext uri="{A12FA001-AC4F-418D-AE19-62706E023703}">
                      <ahyp:hlinkClr xmlns:ahyp="http://schemas.microsoft.com/office/drawing/2018/hyperlinkcolor" val="tx"/>
                    </a:ext>
                  </a:extLst>
                </a:hlinkClick>
              </a:rPr>
              <a:t>Scopus</a:t>
            </a:r>
            <a:r>
              <a:rPr lang="en-US" dirty="0">
                <a:solidFill>
                  <a:srgbClr val="002060"/>
                </a:solidFill>
              </a:rPr>
              <a:t> citation database that covers scientific, technical, medical, and social sciences literature. </a:t>
            </a:r>
          </a:p>
          <a:p>
            <a:pPr marL="0" indent="0" algn="just">
              <a:buNone/>
            </a:pPr>
            <a:r>
              <a:rPr lang="en-US" b="1" dirty="0">
                <a:solidFill>
                  <a:srgbClr val="002060"/>
                </a:solidFill>
              </a:rPr>
              <a:t>6. </a:t>
            </a:r>
            <a:r>
              <a:rPr lang="en-US" b="1" dirty="0" err="1">
                <a:solidFill>
                  <a:srgbClr val="002060"/>
                </a:solidFill>
              </a:rPr>
              <a:t>Zotero</a:t>
            </a:r>
            <a:r>
              <a:rPr lang="en-US" b="1" dirty="0">
                <a:solidFill>
                  <a:srgbClr val="002060"/>
                </a:solidFill>
              </a:rPr>
              <a:t>:</a:t>
            </a:r>
            <a:r>
              <a:rPr lang="en-US" dirty="0">
                <a:solidFill>
                  <a:srgbClr val="0563C1"/>
                </a:solidFill>
                <a:hlinkClick r:id="rId7">
                  <a:extLst>
                    <a:ext uri="{A12FA001-AC4F-418D-AE19-62706E023703}">
                      <ahyp:hlinkClr xmlns:ahyp="http://schemas.microsoft.com/office/drawing/2018/hyperlinkcolor" val="tx"/>
                    </a:ext>
                  </a:extLst>
                </a:hlinkClick>
              </a:rPr>
              <a:t> </a:t>
            </a:r>
            <a:r>
              <a:rPr lang="en-US" dirty="0" err="1">
                <a:solidFill>
                  <a:srgbClr val="002060"/>
                </a:solidFill>
                <a:hlinkClick r:id="rId7">
                  <a:extLst>
                    <a:ext uri="{A12FA001-AC4F-418D-AE19-62706E023703}">
                      <ahyp:hlinkClr xmlns:ahyp="http://schemas.microsoft.com/office/drawing/2018/hyperlinkcolor" val="tx"/>
                    </a:ext>
                  </a:extLst>
                </a:hlinkClick>
              </a:rPr>
              <a:t>Zotero</a:t>
            </a:r>
            <a:r>
              <a:rPr lang="en-US" dirty="0">
                <a:solidFill>
                  <a:srgbClr val="002060"/>
                </a:solidFill>
              </a:rPr>
              <a:t> is a free, open-source citation management tool that helps you organize your research sources, create bibliographies, and collaborate with others.</a:t>
            </a:r>
          </a:p>
        </p:txBody>
      </p:sp>
    </p:spTree>
    <p:extLst>
      <p:ext uri="{BB962C8B-B14F-4D97-AF65-F5344CB8AC3E}">
        <p14:creationId xmlns:p14="http://schemas.microsoft.com/office/powerpoint/2010/main" val="37030313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1131" y="1524000"/>
            <a:ext cx="11198772" cy="4572000"/>
          </a:xfrm>
        </p:spPr>
        <p:txBody>
          <a:bodyPr>
            <a:normAutofit fontScale="92500"/>
          </a:bodyPr>
          <a:lstStyle/>
          <a:p>
            <a:pPr marL="0" indent="0" algn="just">
              <a:buNone/>
            </a:pPr>
            <a:r>
              <a:rPr lang="en-US" b="1" dirty="0">
                <a:solidFill>
                  <a:srgbClr val="002060"/>
                </a:solidFill>
              </a:rPr>
              <a:t>7. </a:t>
            </a:r>
            <a:r>
              <a:rPr lang="en-US" b="1" dirty="0" err="1">
                <a:solidFill>
                  <a:srgbClr val="002060"/>
                </a:solidFill>
              </a:rPr>
              <a:t>Mendeley</a:t>
            </a:r>
            <a:r>
              <a:rPr lang="en-US" b="1" dirty="0">
                <a:solidFill>
                  <a:srgbClr val="002060"/>
                </a:solidFill>
              </a:rPr>
              <a:t> – </a:t>
            </a:r>
            <a:r>
              <a:rPr lang="en-US" dirty="0" err="1">
                <a:solidFill>
                  <a:srgbClr val="002060"/>
                </a:solidFill>
                <a:hlinkClick r:id="rId2">
                  <a:extLst>
                    <a:ext uri="{A12FA001-AC4F-418D-AE19-62706E023703}">
                      <ahyp:hlinkClr xmlns:ahyp="http://schemas.microsoft.com/office/drawing/2018/hyperlinkcolor" val="tx"/>
                    </a:ext>
                  </a:extLst>
                </a:hlinkClick>
              </a:rPr>
              <a:t>Mendeley</a:t>
            </a:r>
            <a:r>
              <a:rPr lang="en-US" dirty="0">
                <a:solidFill>
                  <a:srgbClr val="002060"/>
                </a:solidFill>
              </a:rPr>
              <a:t> is a reference management software that allows you to organize and share your research papers and collaborate with others.</a:t>
            </a:r>
          </a:p>
          <a:p>
            <a:pPr marL="0" indent="0" algn="just">
              <a:buNone/>
            </a:pPr>
            <a:r>
              <a:rPr lang="en-US" b="1" dirty="0">
                <a:solidFill>
                  <a:srgbClr val="002060"/>
                </a:solidFill>
              </a:rPr>
              <a:t>8. EndNote – </a:t>
            </a:r>
            <a:r>
              <a:rPr lang="en-US" dirty="0" err="1">
                <a:solidFill>
                  <a:srgbClr val="002060"/>
                </a:solidFill>
                <a:hlinkClick r:id="rId3">
                  <a:extLst>
                    <a:ext uri="{A12FA001-AC4F-418D-AE19-62706E023703}">
                      <ahyp:hlinkClr xmlns:ahyp="http://schemas.microsoft.com/office/drawing/2018/hyperlinkcolor" val="tx"/>
                    </a:ext>
                  </a:extLst>
                </a:hlinkClick>
              </a:rPr>
              <a:t>EndNoted</a:t>
            </a:r>
            <a:r>
              <a:rPr lang="en-US" dirty="0">
                <a:solidFill>
                  <a:srgbClr val="002060"/>
                </a:solidFill>
              </a:rPr>
              <a:t> is a software tool for managing bibliographies, citations, and references on the Windows and </a:t>
            </a:r>
            <a:r>
              <a:rPr lang="en-US" dirty="0" err="1">
                <a:solidFill>
                  <a:srgbClr val="002060"/>
                </a:solidFill>
              </a:rPr>
              <a:t>macOS</a:t>
            </a:r>
            <a:r>
              <a:rPr lang="en-US" dirty="0">
                <a:solidFill>
                  <a:srgbClr val="002060"/>
                </a:solidFill>
              </a:rPr>
              <a:t> operating systems. </a:t>
            </a:r>
          </a:p>
          <a:p>
            <a:pPr marL="0" indent="0" algn="just">
              <a:buNone/>
            </a:pPr>
            <a:r>
              <a:rPr lang="en-US" b="1" dirty="0">
                <a:solidFill>
                  <a:srgbClr val="002060"/>
                </a:solidFill>
              </a:rPr>
              <a:t>9. </a:t>
            </a:r>
            <a:r>
              <a:rPr lang="en-US" b="1" dirty="0" err="1">
                <a:solidFill>
                  <a:srgbClr val="002060"/>
                </a:solidFill>
              </a:rPr>
              <a:t>RefWorks</a:t>
            </a:r>
            <a:r>
              <a:rPr lang="en-US" b="1" dirty="0">
                <a:solidFill>
                  <a:srgbClr val="002060"/>
                </a:solidFill>
              </a:rPr>
              <a:t> – </a:t>
            </a:r>
            <a:r>
              <a:rPr lang="en-US" dirty="0" err="1">
                <a:solidFill>
                  <a:srgbClr val="002060"/>
                </a:solidFill>
                <a:hlinkClick r:id="rId4">
                  <a:extLst>
                    <a:ext uri="{A12FA001-AC4F-418D-AE19-62706E023703}">
                      <ahyp:hlinkClr xmlns:ahyp="http://schemas.microsoft.com/office/drawing/2018/hyperlinkcolor" val="tx"/>
                    </a:ext>
                  </a:extLst>
                </a:hlinkClick>
              </a:rPr>
              <a:t>RefWorks</a:t>
            </a:r>
            <a:r>
              <a:rPr lang="en-US" dirty="0">
                <a:solidFill>
                  <a:srgbClr val="002060"/>
                </a:solidFill>
              </a:rPr>
              <a:t> is a web-based reference management tool that allows you to create and organize a personal database of references and generate citations and bibliographies.</a:t>
            </a:r>
          </a:p>
          <a:p>
            <a:pPr marL="0" indent="0" algn="just">
              <a:buNone/>
            </a:pPr>
            <a:r>
              <a:rPr lang="en-US" b="1" dirty="0">
                <a:solidFill>
                  <a:srgbClr val="002060"/>
                </a:solidFill>
              </a:rPr>
              <a:t>10. </a:t>
            </a:r>
            <a:r>
              <a:rPr lang="en-US" b="1" dirty="0" err="1">
                <a:solidFill>
                  <a:srgbClr val="002060"/>
                </a:solidFill>
              </a:rPr>
              <a:t>Evernote</a:t>
            </a:r>
            <a:r>
              <a:rPr lang="en-US" b="1" dirty="0">
                <a:solidFill>
                  <a:srgbClr val="002060"/>
                </a:solidFill>
              </a:rPr>
              <a:t> –</a:t>
            </a:r>
            <a:r>
              <a:rPr lang="en-US" dirty="0">
                <a:solidFill>
                  <a:srgbClr val="002060"/>
                </a:solidFill>
              </a:rPr>
              <a:t> </a:t>
            </a:r>
            <a:r>
              <a:rPr lang="en-US" dirty="0" err="1">
                <a:solidFill>
                  <a:srgbClr val="002060"/>
                </a:solidFill>
                <a:hlinkClick r:id="rId5">
                  <a:extLst>
                    <a:ext uri="{A12FA001-AC4F-418D-AE19-62706E023703}">
                      <ahyp:hlinkClr xmlns:ahyp="http://schemas.microsoft.com/office/drawing/2018/hyperlinkcolor" val="tx"/>
                    </a:ext>
                  </a:extLst>
                </a:hlinkClick>
              </a:rPr>
              <a:t>Evernote</a:t>
            </a:r>
            <a:r>
              <a:rPr lang="en-US" dirty="0">
                <a:solidFill>
                  <a:srgbClr val="002060"/>
                </a:solidFill>
              </a:rPr>
              <a:t> is a digital notebook that allows you to capture and organize your research notes, web clippings, and documents.</a:t>
            </a:r>
          </a:p>
          <a:p>
            <a:pPr marL="0" indent="0" algn="just">
              <a:buNone/>
            </a:pPr>
            <a:r>
              <a:rPr lang="en-US" b="1" dirty="0">
                <a:solidFill>
                  <a:srgbClr val="002060"/>
                </a:solidFill>
              </a:rPr>
              <a:t>11. SPSS – </a:t>
            </a:r>
            <a:r>
              <a:rPr lang="en-US" dirty="0">
                <a:solidFill>
                  <a:srgbClr val="002060"/>
                </a:solidFill>
                <a:hlinkClick r:id="rId6">
                  <a:extLst>
                    <a:ext uri="{A12FA001-AC4F-418D-AE19-62706E023703}">
                      <ahyp:hlinkClr xmlns:ahyp="http://schemas.microsoft.com/office/drawing/2018/hyperlinkcolor" val="tx"/>
                    </a:ext>
                  </a:extLst>
                </a:hlinkClick>
              </a:rPr>
              <a:t>SPSS</a:t>
            </a:r>
            <a:r>
              <a:rPr lang="en-US" dirty="0">
                <a:solidFill>
                  <a:srgbClr val="002060"/>
                </a:solidFill>
              </a:rPr>
              <a:t> is a statistical software package used for data analysis, data mining, and forecasting.</a:t>
            </a:r>
          </a:p>
          <a:p>
            <a:pPr marL="0" indent="0" algn="just">
              <a:buNone/>
            </a:pPr>
            <a:r>
              <a:rPr lang="en-US" b="1" dirty="0">
                <a:solidFill>
                  <a:srgbClr val="002060"/>
                </a:solidFill>
              </a:rPr>
              <a:t>12. R – </a:t>
            </a:r>
            <a:r>
              <a:rPr lang="en-US" dirty="0">
                <a:solidFill>
                  <a:srgbClr val="002060"/>
                </a:solidFill>
                <a:hlinkClick r:id="rId7">
                  <a:extLst>
                    <a:ext uri="{A12FA001-AC4F-418D-AE19-62706E023703}">
                      <ahyp:hlinkClr xmlns:ahyp="http://schemas.microsoft.com/office/drawing/2018/hyperlinkcolor" val="tx"/>
                    </a:ext>
                  </a:extLst>
                </a:hlinkClick>
              </a:rPr>
              <a:t>R</a:t>
            </a:r>
            <a:r>
              <a:rPr lang="en-US" dirty="0">
                <a:solidFill>
                  <a:srgbClr val="002060"/>
                </a:solidFill>
              </a:rPr>
              <a:t> is a free, open-source software environment for statistical computing and graphics.</a:t>
            </a:r>
          </a:p>
          <a:p>
            <a:pPr marL="0" indent="0" algn="just">
              <a:buNone/>
            </a:pPr>
            <a:r>
              <a:rPr lang="en-US" b="1" dirty="0">
                <a:solidFill>
                  <a:srgbClr val="002060"/>
                </a:solidFill>
              </a:rPr>
              <a:t>13. </a:t>
            </a:r>
            <a:r>
              <a:rPr lang="en-US" b="1" dirty="0" err="1">
                <a:solidFill>
                  <a:srgbClr val="002060"/>
                </a:solidFill>
              </a:rPr>
              <a:t>Stata</a:t>
            </a:r>
            <a:r>
              <a:rPr lang="en-US" b="1" dirty="0">
                <a:solidFill>
                  <a:srgbClr val="002060"/>
                </a:solidFill>
              </a:rPr>
              <a:t> –</a:t>
            </a:r>
            <a:r>
              <a:rPr lang="en-US" dirty="0">
                <a:solidFill>
                  <a:srgbClr val="002060"/>
                </a:solidFill>
              </a:rPr>
              <a:t> </a:t>
            </a:r>
            <a:r>
              <a:rPr lang="en-US" dirty="0" err="1">
                <a:solidFill>
                  <a:srgbClr val="002060"/>
                </a:solidFill>
                <a:hlinkClick r:id="rId8">
                  <a:extLst>
                    <a:ext uri="{A12FA001-AC4F-418D-AE19-62706E023703}">
                      <ahyp:hlinkClr xmlns:ahyp="http://schemas.microsoft.com/office/drawing/2018/hyperlinkcolor" val="tx"/>
                    </a:ext>
                  </a:extLst>
                </a:hlinkClick>
              </a:rPr>
              <a:t>Stata</a:t>
            </a:r>
            <a:r>
              <a:rPr lang="en-US" dirty="0">
                <a:solidFill>
                  <a:srgbClr val="002060"/>
                </a:solidFill>
              </a:rPr>
              <a:t> is a statistical software package that provides a suite of applications for data management and statistical analysis.</a:t>
            </a:r>
          </a:p>
        </p:txBody>
      </p:sp>
      <p:sp>
        <p:nvSpPr>
          <p:cNvPr id="4" name="Title 1"/>
          <p:cNvSpPr>
            <a:spLocks noGrp="1"/>
          </p:cNvSpPr>
          <p:nvPr>
            <p:ph type="title"/>
          </p:nvPr>
        </p:nvSpPr>
        <p:spPr>
          <a:xfrm>
            <a:off x="1981200" y="762000"/>
            <a:ext cx="8229600" cy="762000"/>
          </a:xfrm>
        </p:spPr>
        <p:txBody>
          <a:bodyPr>
            <a:normAutofit/>
          </a:bodyPr>
          <a:lstStyle/>
          <a:p>
            <a:pPr algn="ctr"/>
            <a:r>
              <a:rPr lang="en-US" sz="4000" dirty="0">
                <a:solidFill>
                  <a:srgbClr val="C00000"/>
                </a:solidFill>
              </a:rPr>
              <a:t>Search tools and platforms</a:t>
            </a:r>
            <a:endParaRPr lang="en-US" sz="4000" dirty="0"/>
          </a:p>
        </p:txBody>
      </p:sp>
    </p:spTree>
    <p:extLst>
      <p:ext uri="{BB962C8B-B14F-4D97-AF65-F5344CB8AC3E}">
        <p14:creationId xmlns:p14="http://schemas.microsoft.com/office/powerpoint/2010/main" val="26342987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9090" y="1710558"/>
            <a:ext cx="11225049" cy="4706008"/>
          </a:xfrm>
        </p:spPr>
        <p:txBody>
          <a:bodyPr>
            <a:normAutofit/>
          </a:bodyPr>
          <a:lstStyle/>
          <a:p>
            <a:pPr marL="0" indent="0" algn="just">
              <a:buNone/>
            </a:pPr>
            <a:r>
              <a:rPr lang="en-US" b="1" dirty="0">
                <a:solidFill>
                  <a:srgbClr val="002060"/>
                </a:solidFill>
              </a:rPr>
              <a:t>14. Excel –</a:t>
            </a:r>
            <a:r>
              <a:rPr lang="en-US" dirty="0">
                <a:solidFill>
                  <a:srgbClr val="002060"/>
                </a:solidFill>
              </a:rPr>
              <a:t> </a:t>
            </a:r>
            <a:r>
              <a:rPr lang="en-US" dirty="0">
                <a:solidFill>
                  <a:srgbClr val="002060"/>
                </a:solidFill>
                <a:hlinkClick r:id="rId2">
                  <a:extLst>
                    <a:ext uri="{A12FA001-AC4F-418D-AE19-62706E023703}">
                      <ahyp:hlinkClr xmlns:ahyp="http://schemas.microsoft.com/office/drawing/2018/hyperlinkcolor" val="tx"/>
                    </a:ext>
                  </a:extLst>
                </a:hlinkClick>
              </a:rPr>
              <a:t>Excel</a:t>
            </a:r>
            <a:r>
              <a:rPr lang="en-US" dirty="0">
                <a:solidFill>
                  <a:srgbClr val="002060"/>
                </a:solidFill>
              </a:rPr>
              <a:t> is spreadsheet software used for organizing, analyzing, and presenting data.</a:t>
            </a:r>
          </a:p>
          <a:p>
            <a:pPr marL="0" indent="0" algn="just">
              <a:buNone/>
            </a:pPr>
            <a:r>
              <a:rPr lang="en-US" b="1" dirty="0">
                <a:solidFill>
                  <a:srgbClr val="002060"/>
                </a:solidFill>
              </a:rPr>
              <a:t>15. Tableau – </a:t>
            </a:r>
            <a:r>
              <a:rPr lang="en-US" dirty="0">
                <a:solidFill>
                  <a:srgbClr val="002060"/>
                </a:solidFill>
                <a:hlinkClick r:id="rId3">
                  <a:extLst>
                    <a:ext uri="{A12FA001-AC4F-418D-AE19-62706E023703}">
                      <ahyp:hlinkClr xmlns:ahyp="http://schemas.microsoft.com/office/drawing/2018/hyperlinkcolor" val="tx"/>
                    </a:ext>
                  </a:extLst>
                </a:hlinkClick>
              </a:rPr>
              <a:t>Tableau</a:t>
            </a:r>
            <a:r>
              <a:rPr lang="en-US" dirty="0">
                <a:solidFill>
                  <a:srgbClr val="002060"/>
                </a:solidFill>
              </a:rPr>
              <a:t> is a data visualization software that allows you to create interactive visualizations and dashboards.</a:t>
            </a:r>
          </a:p>
          <a:p>
            <a:pPr marL="0" indent="0" algn="just">
              <a:buNone/>
            </a:pPr>
            <a:r>
              <a:rPr lang="en-US" b="1" dirty="0">
                <a:solidFill>
                  <a:srgbClr val="002060"/>
                </a:solidFill>
              </a:rPr>
              <a:t>16. NVivo – </a:t>
            </a:r>
            <a:r>
              <a:rPr lang="en-US" dirty="0" err="1">
                <a:solidFill>
                  <a:srgbClr val="002060"/>
                </a:solidFill>
                <a:hlinkClick r:id="rId4">
                  <a:extLst>
                    <a:ext uri="{A12FA001-AC4F-418D-AE19-62706E023703}">
                      <ahyp:hlinkClr xmlns:ahyp="http://schemas.microsoft.com/office/drawing/2018/hyperlinkcolor" val="tx"/>
                    </a:ext>
                  </a:extLst>
                </a:hlinkClick>
              </a:rPr>
              <a:t>Nviva</a:t>
            </a:r>
            <a:r>
              <a:rPr lang="en-US" dirty="0">
                <a:solidFill>
                  <a:srgbClr val="002060"/>
                </a:solidFill>
              </a:rPr>
              <a:t> is a software tool for qualitative research and data analysis.</a:t>
            </a:r>
          </a:p>
          <a:p>
            <a:pPr marL="0" indent="0" algn="just">
              <a:buNone/>
            </a:pPr>
            <a:r>
              <a:rPr lang="en-US" b="1" dirty="0">
                <a:solidFill>
                  <a:srgbClr val="002060"/>
                </a:solidFill>
              </a:rPr>
              <a:t>17. Slack – </a:t>
            </a:r>
            <a:r>
              <a:rPr lang="en-US" dirty="0">
                <a:solidFill>
                  <a:srgbClr val="002060"/>
                </a:solidFill>
                <a:hlinkClick r:id="rId5">
                  <a:extLst>
                    <a:ext uri="{A12FA001-AC4F-418D-AE19-62706E023703}">
                      <ahyp:hlinkClr xmlns:ahyp="http://schemas.microsoft.com/office/drawing/2018/hyperlinkcolor" val="tx"/>
                    </a:ext>
                  </a:extLst>
                </a:hlinkClick>
              </a:rPr>
              <a:t>Slack</a:t>
            </a:r>
            <a:r>
              <a:rPr lang="en-US" dirty="0">
                <a:solidFill>
                  <a:srgbClr val="002060"/>
                </a:solidFill>
              </a:rPr>
              <a:t> is a messaging platform for team communication and collaboration.</a:t>
            </a:r>
          </a:p>
          <a:p>
            <a:pPr marL="0" indent="0" algn="just">
              <a:buNone/>
            </a:pPr>
            <a:r>
              <a:rPr lang="en-US" b="1" dirty="0">
                <a:solidFill>
                  <a:srgbClr val="002060"/>
                </a:solidFill>
              </a:rPr>
              <a:t>18. Zoom –</a:t>
            </a:r>
            <a:r>
              <a:rPr lang="en-US" dirty="0">
                <a:solidFill>
                  <a:srgbClr val="002060"/>
                </a:solidFill>
              </a:rPr>
              <a:t> </a:t>
            </a:r>
            <a:r>
              <a:rPr lang="en-US" dirty="0">
                <a:solidFill>
                  <a:srgbClr val="002060"/>
                </a:solidFill>
                <a:hlinkClick r:id="rId6">
                  <a:extLst>
                    <a:ext uri="{A12FA001-AC4F-418D-AE19-62706E023703}">
                      <ahyp:hlinkClr xmlns:ahyp="http://schemas.microsoft.com/office/drawing/2018/hyperlinkcolor" val="tx"/>
                    </a:ext>
                  </a:extLst>
                </a:hlinkClick>
              </a:rPr>
              <a:t>Zoom</a:t>
            </a:r>
            <a:r>
              <a:rPr lang="en-US" dirty="0">
                <a:solidFill>
                  <a:srgbClr val="002060"/>
                </a:solidFill>
              </a:rPr>
              <a:t> is a video conferencing software that allows you to conduct virtual meetings and webinars.</a:t>
            </a:r>
          </a:p>
          <a:p>
            <a:pPr marL="0" indent="0" algn="just">
              <a:buNone/>
            </a:pPr>
            <a:r>
              <a:rPr lang="en-US" b="1" dirty="0">
                <a:solidFill>
                  <a:srgbClr val="002060"/>
                </a:solidFill>
              </a:rPr>
              <a:t>19. Microsoft Teams – </a:t>
            </a:r>
            <a:r>
              <a:rPr lang="en-US" dirty="0">
                <a:solidFill>
                  <a:srgbClr val="002060"/>
                </a:solidFill>
                <a:hlinkClick r:id="rId7">
                  <a:extLst>
                    <a:ext uri="{A12FA001-AC4F-418D-AE19-62706E023703}">
                      <ahyp:hlinkClr xmlns:ahyp="http://schemas.microsoft.com/office/drawing/2018/hyperlinkcolor" val="tx"/>
                    </a:ext>
                  </a:extLst>
                </a:hlinkClick>
              </a:rPr>
              <a:t>Microsoft Teams</a:t>
            </a:r>
            <a:r>
              <a:rPr lang="en-US" dirty="0">
                <a:solidFill>
                  <a:srgbClr val="002060"/>
                </a:solidFill>
              </a:rPr>
              <a:t> is a collaboration platform that allows you to chat, share files, and collaborate with your team.</a:t>
            </a:r>
          </a:p>
          <a:p>
            <a:pPr marL="0" indent="0" algn="just">
              <a:buNone/>
            </a:pPr>
            <a:r>
              <a:rPr lang="en-US" b="1" dirty="0">
                <a:solidFill>
                  <a:srgbClr val="002060"/>
                </a:solidFill>
              </a:rPr>
              <a:t>20. Qualtrics – </a:t>
            </a:r>
            <a:r>
              <a:rPr lang="en-US" dirty="0">
                <a:solidFill>
                  <a:srgbClr val="002060"/>
                </a:solidFill>
                <a:hlinkClick r:id="rId8">
                  <a:extLst>
                    <a:ext uri="{A12FA001-AC4F-418D-AE19-62706E023703}">
                      <ahyp:hlinkClr xmlns:ahyp="http://schemas.microsoft.com/office/drawing/2018/hyperlinkcolor" val="tx"/>
                    </a:ext>
                  </a:extLst>
                </a:hlinkClick>
              </a:rPr>
              <a:t>Qualtrics</a:t>
            </a:r>
            <a:r>
              <a:rPr lang="en-US" dirty="0">
                <a:solidFill>
                  <a:srgbClr val="002060"/>
                </a:solidFill>
              </a:rPr>
              <a:t> is an online survey platform that allows researchers to design and distribute surveys, collect and analyze data, and generate reports.</a:t>
            </a:r>
          </a:p>
          <a:p>
            <a:pPr marL="0" indent="0" algn="just">
              <a:buNone/>
            </a:pPr>
            <a:endParaRPr lang="en-US" dirty="0">
              <a:solidFill>
                <a:srgbClr val="002060"/>
              </a:solidFill>
            </a:endParaRPr>
          </a:p>
        </p:txBody>
      </p:sp>
      <p:sp>
        <p:nvSpPr>
          <p:cNvPr id="4" name="Title 1"/>
          <p:cNvSpPr>
            <a:spLocks noGrp="1"/>
          </p:cNvSpPr>
          <p:nvPr>
            <p:ph type="title"/>
          </p:nvPr>
        </p:nvSpPr>
        <p:spPr>
          <a:xfrm>
            <a:off x="1981200" y="762000"/>
            <a:ext cx="8229600" cy="762000"/>
          </a:xfrm>
        </p:spPr>
        <p:txBody>
          <a:bodyPr>
            <a:normAutofit/>
          </a:bodyPr>
          <a:lstStyle/>
          <a:p>
            <a:pPr algn="ctr"/>
            <a:r>
              <a:rPr lang="en-US" sz="4000" dirty="0">
                <a:solidFill>
                  <a:srgbClr val="C00000"/>
                </a:solidFill>
              </a:rPr>
              <a:t>Search Tools and platforms</a:t>
            </a:r>
            <a:endParaRPr lang="en-US" sz="4000" dirty="0"/>
          </a:p>
        </p:txBody>
      </p:sp>
    </p:spTree>
    <p:extLst>
      <p:ext uri="{BB962C8B-B14F-4D97-AF65-F5344CB8AC3E}">
        <p14:creationId xmlns:p14="http://schemas.microsoft.com/office/powerpoint/2010/main" val="5830906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599" y="836886"/>
            <a:ext cx="10972801" cy="5642742"/>
          </a:xfrm>
        </p:spPr>
        <p:txBody>
          <a:bodyPr>
            <a:noAutofit/>
          </a:bodyPr>
          <a:lstStyle/>
          <a:p>
            <a:pPr marL="0" indent="0" algn="ctr">
              <a:buNone/>
              <a:tabLst>
                <a:tab pos="568325" algn="l"/>
              </a:tabLst>
            </a:pPr>
            <a:r>
              <a:rPr lang="en-US" sz="2400" b="1" dirty="0">
                <a:solidFill>
                  <a:srgbClr val="C00000"/>
                </a:solidFill>
              </a:rPr>
              <a:t>Effective Information retrieval: </a:t>
            </a:r>
            <a:r>
              <a:rPr lang="en-US" sz="2400" b="1" dirty="0">
                <a:solidFill>
                  <a:srgbClr val="002060"/>
                </a:solidFill>
              </a:rPr>
              <a:t>Strategies</a:t>
            </a:r>
          </a:p>
          <a:p>
            <a:pPr marL="396875" indent="-352425" algn="just">
              <a:buFont typeface="+mj-lt"/>
              <a:buAutoNum type="arabicPeriod"/>
              <a:tabLst>
                <a:tab pos="568325" algn="l"/>
              </a:tabLst>
            </a:pPr>
            <a:r>
              <a:rPr lang="en-US" dirty="0">
                <a:solidFill>
                  <a:srgbClr val="002060"/>
                </a:solidFill>
              </a:rPr>
              <a:t>Carefully consider the type and  likely sources of information needed.</a:t>
            </a:r>
          </a:p>
          <a:p>
            <a:pPr marL="396875" indent="-352425" algn="just">
              <a:buFont typeface="+mj-lt"/>
              <a:buAutoNum type="arabicPeriod"/>
              <a:tabLst>
                <a:tab pos="568325" algn="l"/>
              </a:tabLst>
            </a:pPr>
            <a:r>
              <a:rPr lang="en-US" dirty="0">
                <a:solidFill>
                  <a:srgbClr val="002060"/>
                </a:solidFill>
              </a:rPr>
              <a:t>Iterative search process: Searching is an iterative process</a:t>
            </a:r>
          </a:p>
          <a:p>
            <a:pPr marL="850900" lvl="1" indent="-614363" algn="just">
              <a:buNone/>
              <a:tabLst>
                <a:tab pos="803275" algn="l"/>
              </a:tabLst>
            </a:pPr>
            <a:r>
              <a:rPr lang="en-US" sz="2200" dirty="0">
                <a:solidFill>
                  <a:srgbClr val="C00000"/>
                </a:solidFill>
              </a:rPr>
              <a:t>• Experiment with different keywords and operators;</a:t>
            </a:r>
          </a:p>
          <a:p>
            <a:pPr marL="850900" lvl="1" indent="-614363" algn="just">
              <a:buNone/>
              <a:tabLst>
                <a:tab pos="803275" algn="l"/>
              </a:tabLst>
            </a:pPr>
            <a:r>
              <a:rPr lang="en-US" sz="2200" dirty="0">
                <a:solidFill>
                  <a:srgbClr val="C00000"/>
                </a:solidFill>
              </a:rPr>
              <a:t>• Evaluate and assess results, use ﬁlters;</a:t>
            </a:r>
          </a:p>
          <a:p>
            <a:pPr marL="850900" lvl="1" indent="-614363" algn="just">
              <a:buNone/>
              <a:tabLst>
                <a:tab pos="803275" algn="l"/>
              </a:tabLst>
            </a:pPr>
            <a:r>
              <a:rPr lang="en-US" sz="2200" dirty="0">
                <a:solidFill>
                  <a:srgbClr val="C00000"/>
                </a:solidFill>
              </a:rPr>
              <a:t>• Modify the search as needed; and</a:t>
            </a:r>
          </a:p>
          <a:p>
            <a:pPr marL="850900" lvl="1" indent="-614363" algn="just">
              <a:buNone/>
              <a:tabLst>
                <a:tab pos="803275" algn="l"/>
              </a:tabLst>
            </a:pPr>
            <a:r>
              <a:rPr lang="en-US" sz="2200" dirty="0">
                <a:solidFill>
                  <a:srgbClr val="C00000"/>
                </a:solidFill>
              </a:rPr>
              <a:t>• When relevant articles are found, look at their citations and references.</a:t>
            </a:r>
          </a:p>
          <a:p>
            <a:pPr marL="502920" indent="-457200" algn="just">
              <a:buFont typeface="+mj-lt"/>
              <a:buAutoNum type="arabicPeriod"/>
              <a:tabLst>
                <a:tab pos="568325" algn="l"/>
              </a:tabLst>
            </a:pPr>
            <a:r>
              <a:rPr lang="en-US" dirty="0">
                <a:solidFill>
                  <a:srgbClr val="002060"/>
                </a:solidFill>
              </a:rPr>
              <a:t>Reading and synthesizing: </a:t>
            </a:r>
          </a:p>
          <a:p>
            <a:pPr lvl="1" algn="just">
              <a:lnSpc>
                <a:spcPct val="100000"/>
              </a:lnSpc>
              <a:buFont typeface="Wingdings" panose="05000000000000000000" pitchFamily="2" charset="2"/>
              <a:buChar char="§"/>
              <a:tabLst>
                <a:tab pos="568325" algn="l"/>
              </a:tabLst>
            </a:pPr>
            <a:r>
              <a:rPr lang="en-US" sz="2200" dirty="0">
                <a:solidFill>
                  <a:srgbClr val="C00000"/>
                </a:solidFill>
              </a:rPr>
              <a:t>After the search is complete, the researcher needs to engage in critical and thorough reading, making observation of the salient points in those sources, and summarize the ﬁndings. </a:t>
            </a:r>
          </a:p>
          <a:p>
            <a:pPr lvl="1" algn="just">
              <a:lnSpc>
                <a:spcPct val="100000"/>
              </a:lnSpc>
              <a:buFont typeface="Wingdings" panose="05000000000000000000" pitchFamily="2" charset="2"/>
              <a:buChar char="§"/>
              <a:tabLst>
                <a:tab pos="568325" algn="l"/>
              </a:tabLst>
            </a:pPr>
            <a:r>
              <a:rPr lang="en-US" sz="2200" dirty="0">
                <a:solidFill>
                  <a:srgbClr val="C00000"/>
                </a:solidFill>
              </a:rPr>
              <a:t>A detailed comparison and contrast of the ﬁndings is also required to be done.</a:t>
            </a:r>
          </a:p>
          <a:p>
            <a:pPr marL="457200" indent="-457200" algn="just">
              <a:buFont typeface="+mj-lt"/>
              <a:buAutoNum type="arabicPeriod"/>
              <a:tabLst>
                <a:tab pos="568325" algn="l"/>
              </a:tabLst>
            </a:pPr>
            <a:r>
              <a:rPr lang="en-US" dirty="0">
                <a:solidFill>
                  <a:srgbClr val="002060"/>
                </a:solidFill>
              </a:rPr>
              <a:t>Process may need repetition for a comprehensive understanding.</a:t>
            </a:r>
          </a:p>
          <a:p>
            <a:pPr marL="0" indent="0" algn="just">
              <a:buNone/>
              <a:tabLst>
                <a:tab pos="568325" algn="l"/>
              </a:tabLst>
            </a:pPr>
            <a:endParaRPr lang="en-US" dirty="0">
              <a:solidFill>
                <a:srgbClr val="C00000"/>
              </a:solidFill>
            </a:endParaRPr>
          </a:p>
          <a:p>
            <a:pPr marL="0" indent="0" algn="just">
              <a:buNone/>
              <a:tabLst>
                <a:tab pos="568325" algn="l"/>
              </a:tabLst>
            </a:pPr>
            <a:endParaRPr lang="en-US" dirty="0">
              <a:solidFill>
                <a:srgbClr val="C00000"/>
              </a:solidFill>
            </a:endParaRPr>
          </a:p>
        </p:txBody>
      </p:sp>
    </p:spTree>
    <p:extLst>
      <p:ext uri="{BB962C8B-B14F-4D97-AF65-F5344CB8AC3E}">
        <p14:creationId xmlns:p14="http://schemas.microsoft.com/office/powerpoint/2010/main" val="14879600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599" y="836886"/>
            <a:ext cx="10972801" cy="5642742"/>
          </a:xfrm>
        </p:spPr>
        <p:txBody>
          <a:bodyPr>
            <a:noAutofit/>
          </a:bodyPr>
          <a:lstStyle/>
          <a:p>
            <a:pPr marL="0" indent="0" algn="ctr">
              <a:buNone/>
              <a:tabLst>
                <a:tab pos="568325" algn="l"/>
              </a:tabLst>
            </a:pPr>
            <a:r>
              <a:rPr lang="en-US" b="1" dirty="0">
                <a:solidFill>
                  <a:srgbClr val="C00000"/>
                </a:solidFill>
              </a:rPr>
              <a:t>Effective Information retrieval: </a:t>
            </a:r>
            <a:r>
              <a:rPr lang="en-US" b="1" dirty="0">
                <a:solidFill>
                  <a:srgbClr val="002060"/>
                </a:solidFill>
              </a:rPr>
              <a:t>Ongoing</a:t>
            </a:r>
            <a:r>
              <a:rPr lang="en-US" b="1" dirty="0">
                <a:solidFill>
                  <a:srgbClr val="C00000"/>
                </a:solidFill>
              </a:rPr>
              <a:t> </a:t>
            </a:r>
            <a:r>
              <a:rPr lang="en-US" b="1" dirty="0">
                <a:solidFill>
                  <a:srgbClr val="002060"/>
                </a:solidFill>
              </a:rPr>
              <a:t>Learning</a:t>
            </a:r>
          </a:p>
          <a:p>
            <a:pPr marL="0" indent="0" algn="just">
              <a:buNone/>
              <a:tabLst>
                <a:tab pos="568325" algn="l"/>
              </a:tabLst>
            </a:pPr>
            <a:endParaRPr lang="en-US" dirty="0">
              <a:solidFill>
                <a:srgbClr val="C00000"/>
              </a:solidFill>
            </a:endParaRPr>
          </a:p>
          <a:p>
            <a:pPr marL="0" indent="0" algn="just">
              <a:buNone/>
              <a:tabLst>
                <a:tab pos="568325" algn="l"/>
              </a:tabLst>
            </a:pPr>
            <a:endParaRPr lang="en-US" dirty="0">
              <a:solidFill>
                <a:srgbClr val="C00000"/>
              </a:solidFill>
            </a:endParaRPr>
          </a:p>
        </p:txBody>
      </p:sp>
      <p:sp>
        <p:nvSpPr>
          <p:cNvPr id="4" name="TextBox 3">
            <a:extLst>
              <a:ext uri="{FF2B5EF4-FFF2-40B4-BE49-F238E27FC236}">
                <a16:creationId xmlns:a16="http://schemas.microsoft.com/office/drawing/2014/main" id="{0EBD4CB3-14A3-9414-5417-7B50273AFC56}"/>
              </a:ext>
            </a:extLst>
          </p:cNvPr>
          <p:cNvSpPr txBox="1"/>
          <p:nvPr/>
        </p:nvSpPr>
        <p:spPr>
          <a:xfrm>
            <a:off x="609599" y="1372115"/>
            <a:ext cx="10216055" cy="3811621"/>
          </a:xfrm>
          <a:prstGeom prst="rect">
            <a:avLst/>
          </a:prstGeom>
          <a:noFill/>
        </p:spPr>
        <p:txBody>
          <a:bodyPr wrap="square">
            <a:spAutoFit/>
          </a:bodyPr>
          <a:lstStyle/>
          <a:p>
            <a:pPr algn="just">
              <a:lnSpc>
                <a:spcPct val="150000"/>
              </a:lnSpc>
              <a:tabLst>
                <a:tab pos="568325" algn="l"/>
              </a:tabLst>
            </a:pPr>
            <a:r>
              <a:rPr lang="en-US" sz="2400" dirty="0">
                <a:solidFill>
                  <a:srgbClr val="002060"/>
                </a:solidFill>
              </a:rPr>
              <a:t>5. Developing Reading Skills.</a:t>
            </a:r>
          </a:p>
          <a:p>
            <a:pPr marL="800100" lvl="1" indent="-342900" algn="just">
              <a:lnSpc>
                <a:spcPct val="150000"/>
              </a:lnSpc>
              <a:buFont typeface="Wingdings" panose="05000000000000000000" pitchFamily="2" charset="2"/>
              <a:buChar char="§"/>
              <a:tabLst>
                <a:tab pos="568325" algn="l"/>
              </a:tabLst>
            </a:pPr>
            <a:r>
              <a:rPr lang="en-US" sz="2200" dirty="0">
                <a:solidFill>
                  <a:srgbClr val="C00000"/>
                </a:solidFill>
              </a:rPr>
              <a:t>Efficiency in reading complex articles requires  practice and refinement.</a:t>
            </a:r>
          </a:p>
          <a:p>
            <a:pPr marL="800100" lvl="1" indent="-342900" algn="just">
              <a:lnSpc>
                <a:spcPct val="150000"/>
              </a:lnSpc>
              <a:buFont typeface="Wingdings" panose="05000000000000000000" pitchFamily="2" charset="2"/>
              <a:buChar char="§"/>
              <a:tabLst>
                <a:tab pos="568325" algn="l"/>
              </a:tabLst>
            </a:pPr>
            <a:r>
              <a:rPr lang="en-US" sz="2200" dirty="0">
                <a:solidFill>
                  <a:srgbClr val="C00000"/>
                </a:solidFill>
              </a:rPr>
              <a:t>Improvement over time with gained experience.</a:t>
            </a:r>
          </a:p>
          <a:p>
            <a:pPr algn="just">
              <a:lnSpc>
                <a:spcPct val="150000"/>
              </a:lnSpc>
              <a:tabLst>
                <a:tab pos="568325" algn="l"/>
              </a:tabLst>
            </a:pPr>
            <a:endParaRPr lang="en-US" sz="2400" dirty="0">
              <a:solidFill>
                <a:srgbClr val="002060"/>
              </a:solidFill>
            </a:endParaRPr>
          </a:p>
          <a:p>
            <a:pPr algn="just">
              <a:lnSpc>
                <a:spcPct val="150000"/>
              </a:lnSpc>
              <a:tabLst>
                <a:tab pos="568325" algn="l"/>
              </a:tabLst>
            </a:pPr>
            <a:r>
              <a:rPr lang="en-US" sz="2400" dirty="0">
                <a:solidFill>
                  <a:srgbClr val="002060"/>
                </a:solidFill>
              </a:rPr>
              <a:t>6. Active reading and consideration</a:t>
            </a:r>
          </a:p>
          <a:p>
            <a:pPr marL="800100" lvl="1" indent="-342900" algn="just">
              <a:lnSpc>
                <a:spcPct val="150000"/>
              </a:lnSpc>
              <a:buFont typeface="Wingdings" panose="05000000000000000000" pitchFamily="2" charset="2"/>
              <a:buChar char="§"/>
              <a:tabLst>
                <a:tab pos="568325" algn="l"/>
              </a:tabLst>
            </a:pPr>
            <a:r>
              <a:rPr lang="en-US" sz="2400" dirty="0">
                <a:solidFill>
                  <a:srgbClr val="C00000"/>
                </a:solidFill>
              </a:rPr>
              <a:t>Information retrieval  in the initial stages.</a:t>
            </a:r>
          </a:p>
          <a:p>
            <a:pPr marL="800100" lvl="1" indent="-342900" algn="just">
              <a:lnSpc>
                <a:spcPct val="150000"/>
              </a:lnSpc>
              <a:buFont typeface="Wingdings" panose="05000000000000000000" pitchFamily="2" charset="2"/>
              <a:buChar char="§"/>
              <a:tabLst>
                <a:tab pos="568325" algn="l"/>
              </a:tabLst>
            </a:pPr>
            <a:r>
              <a:rPr lang="en-US" sz="2400" dirty="0">
                <a:solidFill>
                  <a:srgbClr val="C00000"/>
                </a:solidFill>
              </a:rPr>
              <a:t>Invest time in developing personal ideas and insights</a:t>
            </a:r>
            <a:endParaRPr lang="en-IN" sz="1600" dirty="0">
              <a:solidFill>
                <a:srgbClr val="C00000"/>
              </a:solidFill>
            </a:endParaRPr>
          </a:p>
        </p:txBody>
      </p:sp>
    </p:spTree>
    <p:extLst>
      <p:ext uri="{BB962C8B-B14F-4D97-AF65-F5344CB8AC3E}">
        <p14:creationId xmlns:p14="http://schemas.microsoft.com/office/powerpoint/2010/main" val="42258572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9564" y="2230821"/>
            <a:ext cx="9872871" cy="1489841"/>
          </a:xfrm>
        </p:spPr>
        <p:txBody>
          <a:bodyPr>
            <a:normAutofit/>
          </a:bodyPr>
          <a:lstStyle/>
          <a:p>
            <a:pPr marL="0" indent="0" algn="ctr">
              <a:buNone/>
            </a:pPr>
            <a:endParaRPr lang="en-US" sz="2800" dirty="0">
              <a:solidFill>
                <a:srgbClr val="C00000"/>
              </a:solidFill>
            </a:endParaRPr>
          </a:p>
          <a:p>
            <a:pPr marL="0" indent="0" algn="ctr">
              <a:buNone/>
            </a:pPr>
            <a:r>
              <a:rPr lang="en-US" sz="2800" dirty="0">
                <a:solidFill>
                  <a:srgbClr val="C00000"/>
                </a:solidFill>
              </a:rPr>
              <a:t>2.5  Introduction to Technical Reading</a:t>
            </a:r>
          </a:p>
        </p:txBody>
      </p:sp>
    </p:spTree>
    <p:extLst>
      <p:ext uri="{BB962C8B-B14F-4D97-AF65-F5344CB8AC3E}">
        <p14:creationId xmlns:p14="http://schemas.microsoft.com/office/powerpoint/2010/main" val="37154427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0" y="293764"/>
            <a:ext cx="9875520" cy="1356360"/>
          </a:xfrm>
        </p:spPr>
        <p:txBody>
          <a:bodyPr>
            <a:noAutofit/>
          </a:bodyPr>
          <a:lstStyle/>
          <a:p>
            <a:pPr algn="ctr"/>
            <a:br>
              <a:rPr lang="en-US" sz="2800" dirty="0">
                <a:solidFill>
                  <a:srgbClr val="C00000"/>
                </a:solidFill>
              </a:rPr>
            </a:br>
            <a:r>
              <a:rPr lang="en-US" sz="2800" dirty="0">
                <a:solidFill>
                  <a:srgbClr val="C00000"/>
                </a:solidFill>
              </a:rPr>
              <a:t>Literature Review and Technical Reading</a:t>
            </a:r>
          </a:p>
        </p:txBody>
      </p:sp>
      <p:sp>
        <p:nvSpPr>
          <p:cNvPr id="3" name="Content Placeholder 2"/>
          <p:cNvSpPr>
            <a:spLocks noGrp="1"/>
          </p:cNvSpPr>
          <p:nvPr>
            <p:ph idx="1"/>
          </p:nvPr>
        </p:nvSpPr>
        <p:spPr>
          <a:xfrm>
            <a:off x="409574" y="1981200"/>
            <a:ext cx="11306175" cy="4876800"/>
          </a:xfrm>
        </p:spPr>
        <p:txBody>
          <a:bodyPr>
            <a:normAutofit/>
          </a:bodyPr>
          <a:lstStyle/>
          <a:p>
            <a:pPr marL="0" indent="0" algn="just">
              <a:buNone/>
              <a:tabLst>
                <a:tab pos="568325" algn="l"/>
              </a:tabLst>
            </a:pPr>
            <a:r>
              <a:rPr lang="en-US" b="1" dirty="0">
                <a:solidFill>
                  <a:srgbClr val="C00000"/>
                </a:solidFill>
              </a:rPr>
              <a:t> Introduction to Technical Reading:</a:t>
            </a:r>
          </a:p>
          <a:p>
            <a:pPr algn="just">
              <a:tabLst>
                <a:tab pos="568325" algn="l"/>
              </a:tabLst>
            </a:pPr>
            <a:r>
              <a:rPr lang="en-US" dirty="0">
                <a:solidFill>
                  <a:srgbClr val="002060"/>
                </a:solidFill>
              </a:rPr>
              <a:t>Any active researcher must make sure they </a:t>
            </a:r>
            <a:r>
              <a:rPr lang="en-US" u="sng" dirty="0">
                <a:solidFill>
                  <a:srgbClr val="002060"/>
                </a:solidFill>
              </a:rPr>
              <a:t>stay up to date on research findings </a:t>
            </a:r>
            <a:r>
              <a:rPr lang="en-US" dirty="0">
                <a:solidFill>
                  <a:srgbClr val="002060"/>
                </a:solidFill>
              </a:rPr>
              <a:t>related to their area of interest.</a:t>
            </a:r>
          </a:p>
          <a:p>
            <a:pPr algn="just">
              <a:tabLst>
                <a:tab pos="568325" algn="l"/>
              </a:tabLst>
            </a:pPr>
            <a:r>
              <a:rPr lang="en-US" dirty="0">
                <a:solidFill>
                  <a:srgbClr val="002060"/>
                </a:solidFill>
              </a:rPr>
              <a:t>The objective of reading an engineering research paper is to comprehend the author’s technical contributions.</a:t>
            </a:r>
          </a:p>
          <a:p>
            <a:pPr algn="just">
              <a:tabLst>
                <a:tab pos="568325" algn="l"/>
              </a:tabLst>
            </a:pPr>
            <a:r>
              <a:rPr lang="en-US" dirty="0">
                <a:solidFill>
                  <a:srgbClr val="002060"/>
                </a:solidFill>
              </a:rPr>
              <a:t>Considering the volume of journal papers available, it is beneficial to read these manuscripts quickly, intentionally, and practically</a:t>
            </a:r>
          </a:p>
        </p:txBody>
      </p:sp>
    </p:spTree>
    <p:extLst>
      <p:ext uri="{BB962C8B-B14F-4D97-AF65-F5344CB8AC3E}">
        <p14:creationId xmlns:p14="http://schemas.microsoft.com/office/powerpoint/2010/main" val="18167086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0" y="168165"/>
            <a:ext cx="9875520" cy="1356360"/>
          </a:xfrm>
        </p:spPr>
        <p:txBody>
          <a:bodyPr>
            <a:noAutofit/>
          </a:bodyPr>
          <a:lstStyle/>
          <a:p>
            <a:pPr algn="ctr"/>
            <a:br>
              <a:rPr lang="en-US" sz="2800" dirty="0">
                <a:solidFill>
                  <a:srgbClr val="FF0000"/>
                </a:solidFill>
              </a:rPr>
            </a:br>
            <a:r>
              <a:rPr lang="en-US" sz="2800" dirty="0">
                <a:solidFill>
                  <a:srgbClr val="FF0000"/>
                </a:solidFill>
              </a:rPr>
              <a:t>Literature Review and Technical Reading</a:t>
            </a:r>
          </a:p>
        </p:txBody>
      </p:sp>
      <p:sp>
        <p:nvSpPr>
          <p:cNvPr id="3" name="Content Placeholder 2"/>
          <p:cNvSpPr>
            <a:spLocks noGrp="1"/>
          </p:cNvSpPr>
          <p:nvPr>
            <p:ph idx="1"/>
          </p:nvPr>
        </p:nvSpPr>
        <p:spPr>
          <a:xfrm>
            <a:off x="180975" y="1524525"/>
            <a:ext cx="11830050" cy="4876800"/>
          </a:xfrm>
        </p:spPr>
        <p:txBody>
          <a:bodyPr>
            <a:normAutofit/>
          </a:bodyPr>
          <a:lstStyle/>
          <a:p>
            <a:pPr marL="0" indent="0" algn="just">
              <a:buNone/>
              <a:tabLst>
                <a:tab pos="568325" algn="l"/>
              </a:tabLst>
            </a:pPr>
            <a:r>
              <a:rPr lang="en-US" dirty="0">
                <a:solidFill>
                  <a:srgbClr val="C00000"/>
                </a:solidFill>
              </a:rPr>
              <a:t> </a:t>
            </a:r>
            <a:r>
              <a:rPr lang="en-US" sz="2400" b="1" dirty="0">
                <a:solidFill>
                  <a:srgbClr val="C00000"/>
                </a:solidFill>
              </a:rPr>
              <a:t>Introduction to Technical Reading:</a:t>
            </a:r>
          </a:p>
          <a:p>
            <a:pPr algn="just">
              <a:tabLst>
                <a:tab pos="568325" algn="l"/>
              </a:tabLst>
            </a:pPr>
            <a:r>
              <a:rPr lang="en-US" dirty="0">
                <a:solidFill>
                  <a:srgbClr val="002060"/>
                </a:solidFill>
              </a:rPr>
              <a:t>The title and keywords should be read first </a:t>
            </a:r>
          </a:p>
          <a:p>
            <a:pPr algn="just">
              <a:tabLst>
                <a:tab pos="568325" algn="l"/>
              </a:tabLst>
            </a:pPr>
            <a:r>
              <a:rPr lang="en-US" dirty="0">
                <a:solidFill>
                  <a:srgbClr val="002060"/>
                </a:solidFill>
              </a:rPr>
              <a:t>To determine whether the paper is relevant to the intended purpose, one should skip most of the paper and jump straight to the conclusions if the abstract piques one's interest. </a:t>
            </a:r>
          </a:p>
          <a:p>
            <a:pPr algn="just">
              <a:tabLst>
                <a:tab pos="568325" algn="l"/>
              </a:tabLst>
            </a:pPr>
            <a:r>
              <a:rPr lang="en-US" dirty="0">
                <a:solidFill>
                  <a:srgbClr val="002060"/>
                </a:solidFill>
              </a:rPr>
              <a:t>If the article has been interesting so far, it's time to read the Introduction section to learn more about the work's history.</a:t>
            </a:r>
          </a:p>
          <a:p>
            <a:pPr algn="just">
              <a:tabLst>
                <a:tab pos="568325" algn="l"/>
              </a:tabLst>
            </a:pPr>
            <a:r>
              <a:rPr lang="en-US" dirty="0">
                <a:solidFill>
                  <a:srgbClr val="002060"/>
                </a:solidFill>
              </a:rPr>
              <a:t>The next sections to read are the Results and Discussion sections which is really the heart of the paper. </a:t>
            </a:r>
          </a:p>
          <a:p>
            <a:pPr algn="just">
              <a:tabLst>
                <a:tab pos="568325" algn="l"/>
              </a:tabLst>
            </a:pPr>
            <a:r>
              <a:rPr lang="en-US" dirty="0">
                <a:solidFill>
                  <a:srgbClr val="002060"/>
                </a:solidFill>
              </a:rPr>
              <a:t>One should really read further sections like the Experimental Setup/Modeling, etc., only if one is really interested and wishes</a:t>
            </a:r>
          </a:p>
          <a:p>
            <a:pPr marL="0" indent="0" algn="just">
              <a:buNone/>
              <a:tabLst>
                <a:tab pos="568325" algn="l"/>
              </a:tabLst>
            </a:pPr>
            <a:endParaRPr lang="en-US" dirty="0"/>
          </a:p>
        </p:txBody>
      </p:sp>
    </p:spTree>
    <p:extLst>
      <p:ext uri="{BB962C8B-B14F-4D97-AF65-F5344CB8AC3E}">
        <p14:creationId xmlns:p14="http://schemas.microsoft.com/office/powerpoint/2010/main" val="37349974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2057400"/>
            <a:ext cx="9872871" cy="1090246"/>
          </a:xfrm>
        </p:spPr>
        <p:txBody>
          <a:bodyPr>
            <a:normAutofit/>
          </a:bodyPr>
          <a:lstStyle/>
          <a:p>
            <a:pPr marL="0" indent="0" algn="ctr">
              <a:buNone/>
            </a:pPr>
            <a:br>
              <a:rPr lang="en-US" sz="2800" dirty="0">
                <a:solidFill>
                  <a:srgbClr val="FF0000"/>
                </a:solidFill>
              </a:rPr>
            </a:br>
            <a:r>
              <a:rPr lang="en-US" sz="3600" b="1" dirty="0">
                <a:solidFill>
                  <a:srgbClr val="C00000"/>
                </a:solidFill>
                <a:latin typeface="Times New Roman" panose="02020603050405020304" pitchFamily="18" charset="0"/>
                <a:cs typeface="Times New Roman" panose="02020603050405020304" pitchFamily="18" charset="0"/>
              </a:rPr>
              <a:t>2.1 New and Existing Knowledge</a:t>
            </a:r>
            <a:endParaRPr lang="en-US" sz="2800"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802541"/>
      </p:ext>
    </p:extLst>
  </p:cSld>
  <p:clrMapOvr>
    <a:overrideClrMapping bg1="lt1" tx1="dk1" bg2="lt2" tx2="dk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br>
              <a:rPr lang="en-US" sz="2800" dirty="0">
                <a:solidFill>
                  <a:srgbClr val="C00000"/>
                </a:solidFill>
              </a:rPr>
            </a:br>
            <a:endParaRPr lang="en-US" sz="2800" dirty="0">
              <a:solidFill>
                <a:srgbClr val="C00000"/>
              </a:solidFill>
            </a:endParaRPr>
          </a:p>
          <a:p>
            <a:pPr marL="0" indent="0" algn="ctr">
              <a:buNone/>
            </a:pPr>
            <a:r>
              <a:rPr lang="en-US" sz="2800" dirty="0">
                <a:solidFill>
                  <a:srgbClr val="C00000"/>
                </a:solidFill>
              </a:rPr>
              <a:t>2.6   Conceptualizing Research</a:t>
            </a:r>
          </a:p>
        </p:txBody>
      </p:sp>
    </p:spTree>
    <p:extLst>
      <p:ext uri="{BB962C8B-B14F-4D97-AF65-F5344CB8AC3E}">
        <p14:creationId xmlns:p14="http://schemas.microsoft.com/office/powerpoint/2010/main" val="28459277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0" y="-526"/>
            <a:ext cx="9875520" cy="1356360"/>
          </a:xfrm>
        </p:spPr>
        <p:txBody>
          <a:bodyPr>
            <a:noAutofit/>
          </a:bodyPr>
          <a:lstStyle/>
          <a:p>
            <a:pPr algn="ctr"/>
            <a:br>
              <a:rPr lang="en-US" sz="2800" dirty="0">
                <a:solidFill>
                  <a:srgbClr val="FF0000"/>
                </a:solidFill>
              </a:rPr>
            </a:br>
            <a:r>
              <a:rPr lang="en-US" sz="2800" dirty="0">
                <a:solidFill>
                  <a:srgbClr val="FF0000"/>
                </a:solidFill>
              </a:rPr>
              <a:t>Literature Review and Technical Reading</a:t>
            </a:r>
          </a:p>
        </p:txBody>
      </p:sp>
      <p:sp>
        <p:nvSpPr>
          <p:cNvPr id="3" name="Content Placeholder 2"/>
          <p:cNvSpPr>
            <a:spLocks noGrp="1"/>
          </p:cNvSpPr>
          <p:nvPr>
            <p:ph idx="1"/>
          </p:nvPr>
        </p:nvSpPr>
        <p:spPr>
          <a:xfrm>
            <a:off x="392906" y="1469641"/>
            <a:ext cx="11406188" cy="3401904"/>
          </a:xfrm>
        </p:spPr>
        <p:txBody>
          <a:bodyPr>
            <a:normAutofit/>
          </a:bodyPr>
          <a:lstStyle/>
          <a:p>
            <a:pPr marL="0" indent="0" algn="just">
              <a:buNone/>
              <a:tabLst>
                <a:tab pos="568325" algn="l"/>
              </a:tabLst>
            </a:pPr>
            <a:r>
              <a:rPr lang="en-US" sz="2800" dirty="0">
                <a:solidFill>
                  <a:srgbClr val="C00000"/>
                </a:solidFill>
              </a:rPr>
              <a:t> Conceptualizing Research</a:t>
            </a:r>
          </a:p>
          <a:p>
            <a:pPr algn="just">
              <a:lnSpc>
                <a:spcPct val="150000"/>
              </a:lnSpc>
              <a:tabLst>
                <a:tab pos="568325" algn="l"/>
              </a:tabLst>
            </a:pPr>
            <a:r>
              <a:rPr lang="en-US" dirty="0">
                <a:solidFill>
                  <a:srgbClr val="002060"/>
                </a:solidFill>
              </a:rPr>
              <a:t>The characteristics of a research objective are that it must have new knowledge at the center, and that it must be accepted by the community of other researchers and recognized as signiﬁcant.</a:t>
            </a:r>
          </a:p>
          <a:p>
            <a:pPr algn="just">
              <a:lnSpc>
                <a:spcPct val="150000"/>
              </a:lnSpc>
              <a:tabLst>
                <a:tab pos="568325" algn="l"/>
              </a:tabLst>
            </a:pPr>
            <a:r>
              <a:rPr lang="en-US" dirty="0">
                <a:solidFill>
                  <a:srgbClr val="002060"/>
                </a:solidFill>
              </a:rPr>
              <a:t>Coming up with a good research objective, conceptualizing the research that meets all of these requirements is a tough thing to do.</a:t>
            </a:r>
          </a:p>
        </p:txBody>
      </p:sp>
    </p:spTree>
    <p:extLst>
      <p:ext uri="{BB962C8B-B14F-4D97-AF65-F5344CB8AC3E}">
        <p14:creationId xmlns:p14="http://schemas.microsoft.com/office/powerpoint/2010/main" val="7483355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en-US" sz="3600" dirty="0">
                <a:solidFill>
                  <a:srgbClr val="FF0000"/>
                </a:solidFill>
              </a:rPr>
            </a:br>
            <a:r>
              <a:rPr lang="en-US" sz="3600" dirty="0">
                <a:solidFill>
                  <a:srgbClr val="FF0000"/>
                </a:solidFill>
              </a:rPr>
              <a:t>Literature Review and Technical Reading</a:t>
            </a:r>
          </a:p>
        </p:txBody>
      </p:sp>
      <p:sp>
        <p:nvSpPr>
          <p:cNvPr id="3" name="Content Placeholder 2"/>
          <p:cNvSpPr>
            <a:spLocks noGrp="1"/>
          </p:cNvSpPr>
          <p:nvPr>
            <p:ph idx="1"/>
          </p:nvPr>
        </p:nvSpPr>
        <p:spPr>
          <a:xfrm>
            <a:off x="509587" y="2143125"/>
            <a:ext cx="11363326" cy="4876800"/>
          </a:xfrm>
        </p:spPr>
        <p:txBody>
          <a:bodyPr>
            <a:normAutofit/>
          </a:bodyPr>
          <a:lstStyle/>
          <a:p>
            <a:pPr marL="0" indent="0" algn="just">
              <a:buNone/>
              <a:tabLst>
                <a:tab pos="568325" algn="l"/>
              </a:tabLst>
            </a:pPr>
            <a:r>
              <a:rPr lang="en-US" dirty="0">
                <a:solidFill>
                  <a:srgbClr val="C00000"/>
                </a:solidFill>
              </a:rPr>
              <a:t> </a:t>
            </a:r>
            <a:r>
              <a:rPr lang="en-US" dirty="0">
                <a:solidFill>
                  <a:srgbClr val="FF0000"/>
                </a:solidFill>
              </a:rPr>
              <a:t>Conceptualizing Research</a:t>
            </a:r>
          </a:p>
          <a:p>
            <a:pPr marL="0" indent="0" algn="just">
              <a:buNone/>
              <a:tabLst>
                <a:tab pos="568325" algn="l"/>
              </a:tabLst>
            </a:pPr>
            <a:r>
              <a:rPr lang="en-US" dirty="0">
                <a:solidFill>
                  <a:srgbClr val="002060"/>
                </a:solidFill>
              </a:rPr>
              <a:t>One needs to be continued, to read the literature so as to bring together the three important parts: </a:t>
            </a:r>
          </a:p>
          <a:p>
            <a:pPr marL="571500" indent="-571500" algn="just">
              <a:buAutoNum type="romanLcParenBoth"/>
              <a:tabLst>
                <a:tab pos="568325" algn="l"/>
              </a:tabLst>
            </a:pPr>
            <a:r>
              <a:rPr lang="en-US" dirty="0">
                <a:solidFill>
                  <a:srgbClr val="002060"/>
                </a:solidFill>
              </a:rPr>
              <a:t>Significant problem,</a:t>
            </a:r>
          </a:p>
          <a:p>
            <a:pPr marL="571500" indent="-571500" algn="just">
              <a:buAutoNum type="romanLcParenBoth"/>
              <a:tabLst>
                <a:tab pos="568325" algn="l"/>
              </a:tabLst>
            </a:pPr>
            <a:r>
              <a:rPr lang="en-US" dirty="0">
                <a:solidFill>
                  <a:srgbClr val="002060"/>
                </a:solidFill>
              </a:rPr>
              <a:t>The knowledge that will address it, and</a:t>
            </a:r>
          </a:p>
          <a:p>
            <a:pPr marL="571500" indent="-571500" algn="just">
              <a:buAutoNum type="romanLcParenBoth"/>
              <a:tabLst>
                <a:tab pos="568325" algn="l"/>
              </a:tabLst>
            </a:pPr>
            <a:r>
              <a:rPr lang="en-US" dirty="0">
                <a:solidFill>
                  <a:srgbClr val="002060"/>
                </a:solidFill>
              </a:rPr>
              <a:t>A possible way to make that new knowledge. </a:t>
            </a:r>
          </a:p>
          <a:p>
            <a:pPr marL="0" indent="0" algn="just">
              <a:buNone/>
              <a:tabLst>
                <a:tab pos="568325" algn="l"/>
              </a:tabLst>
            </a:pPr>
            <a:endParaRPr lang="en-US" dirty="0">
              <a:solidFill>
                <a:srgbClr val="FF0000"/>
              </a:solidFill>
            </a:endParaRPr>
          </a:p>
        </p:txBody>
      </p:sp>
    </p:spTree>
    <p:extLst>
      <p:ext uri="{BB962C8B-B14F-4D97-AF65-F5344CB8AC3E}">
        <p14:creationId xmlns:p14="http://schemas.microsoft.com/office/powerpoint/2010/main" val="36587946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br>
              <a:rPr lang="en-US" sz="2800" b="1" dirty="0">
                <a:solidFill>
                  <a:srgbClr val="C00000"/>
                </a:solidFill>
              </a:rPr>
            </a:br>
            <a:endParaRPr lang="en-US" sz="2800" b="1" dirty="0">
              <a:solidFill>
                <a:srgbClr val="C00000"/>
              </a:solidFill>
            </a:endParaRPr>
          </a:p>
          <a:p>
            <a:pPr marL="0" indent="0" algn="ctr">
              <a:buNone/>
            </a:pPr>
            <a:r>
              <a:rPr lang="en-US" sz="2800" b="1" dirty="0">
                <a:solidFill>
                  <a:srgbClr val="C00000"/>
                </a:solidFill>
              </a:rPr>
              <a:t>2.7  Critical and Creative Reading</a:t>
            </a:r>
          </a:p>
        </p:txBody>
      </p:sp>
    </p:spTree>
    <p:extLst>
      <p:ext uri="{BB962C8B-B14F-4D97-AF65-F5344CB8AC3E}">
        <p14:creationId xmlns:p14="http://schemas.microsoft.com/office/powerpoint/2010/main" val="20634643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2124" y="368061"/>
            <a:ext cx="9875520" cy="1356360"/>
          </a:xfrm>
        </p:spPr>
        <p:txBody>
          <a:bodyPr>
            <a:noAutofit/>
          </a:bodyPr>
          <a:lstStyle/>
          <a:p>
            <a:br>
              <a:rPr lang="en-US" sz="3600" dirty="0">
                <a:solidFill>
                  <a:srgbClr val="FF0000"/>
                </a:solidFill>
              </a:rPr>
            </a:br>
            <a:r>
              <a:rPr lang="en-US" sz="3600" dirty="0">
                <a:solidFill>
                  <a:srgbClr val="FF0000"/>
                </a:solidFill>
              </a:rPr>
              <a:t>Literature Review and Technical Reading</a:t>
            </a:r>
          </a:p>
        </p:txBody>
      </p:sp>
      <p:sp>
        <p:nvSpPr>
          <p:cNvPr id="3" name="Content Placeholder 2"/>
          <p:cNvSpPr>
            <a:spLocks noGrp="1"/>
          </p:cNvSpPr>
          <p:nvPr>
            <p:ph idx="1"/>
          </p:nvPr>
        </p:nvSpPr>
        <p:spPr>
          <a:xfrm>
            <a:off x="316446" y="1724421"/>
            <a:ext cx="11559108" cy="5334000"/>
          </a:xfrm>
        </p:spPr>
        <p:txBody>
          <a:bodyPr>
            <a:normAutofit fontScale="25000" lnSpcReduction="20000"/>
          </a:bodyPr>
          <a:lstStyle/>
          <a:p>
            <a:pPr marL="0" indent="0" algn="ctr">
              <a:buNone/>
              <a:tabLst>
                <a:tab pos="568325" algn="l"/>
              </a:tabLst>
            </a:pPr>
            <a:r>
              <a:rPr lang="en-US" sz="12800" dirty="0">
                <a:solidFill>
                  <a:srgbClr val="FF0000"/>
                </a:solidFill>
              </a:rPr>
              <a:t>Critical and Creative Reading</a:t>
            </a:r>
          </a:p>
          <a:p>
            <a:pPr marL="0" indent="0" algn="just">
              <a:buNone/>
              <a:tabLst>
                <a:tab pos="568325" algn="l"/>
              </a:tabLst>
            </a:pPr>
            <a:r>
              <a:rPr lang="en-US" sz="9600" dirty="0">
                <a:solidFill>
                  <a:srgbClr val="C00000"/>
                </a:solidFill>
              </a:rPr>
              <a:t>Reading a research paper is a critical process. </a:t>
            </a:r>
          </a:p>
          <a:p>
            <a:pPr algn="just">
              <a:tabLst>
                <a:tab pos="568325" algn="l"/>
              </a:tabLst>
            </a:pPr>
            <a:r>
              <a:rPr lang="en-US" sz="9600" dirty="0"/>
              <a:t>The reader should not be under the assumption that reported results or arguments are correct. </a:t>
            </a:r>
          </a:p>
          <a:p>
            <a:pPr algn="just">
              <a:tabLst>
                <a:tab pos="568325" algn="l"/>
              </a:tabLst>
            </a:pPr>
            <a:r>
              <a:rPr lang="en-US" sz="9600" dirty="0"/>
              <a:t>Rather, being suspicious and asking appropriate questions is in fact a good thing. </a:t>
            </a:r>
          </a:p>
          <a:p>
            <a:pPr lvl="1" algn="just">
              <a:buFont typeface="Wingdings" pitchFamily="2" charset="2"/>
              <a:buChar char="ü"/>
              <a:tabLst>
                <a:tab pos="568325" algn="l"/>
              </a:tabLst>
            </a:pPr>
            <a:r>
              <a:rPr lang="en-US" sz="9600" dirty="0"/>
              <a:t>Have the authors attempted to solve the right problem? </a:t>
            </a:r>
          </a:p>
          <a:p>
            <a:pPr lvl="1" algn="just">
              <a:buFont typeface="Wingdings" pitchFamily="2" charset="2"/>
              <a:buChar char="ü"/>
              <a:tabLst>
                <a:tab pos="568325" algn="l"/>
              </a:tabLst>
            </a:pPr>
            <a:r>
              <a:rPr lang="en-US" sz="9600" dirty="0"/>
              <a:t>Are there simpler solutions that have not been considered? What are the limitations (both stated and ignored) of the solution and are there any missing links? </a:t>
            </a:r>
          </a:p>
          <a:p>
            <a:pPr lvl="1" algn="just">
              <a:buFont typeface="Wingdings" pitchFamily="2" charset="2"/>
              <a:buChar char="ü"/>
              <a:tabLst>
                <a:tab pos="568325" algn="l"/>
              </a:tabLst>
            </a:pPr>
            <a:r>
              <a:rPr lang="en-US" sz="9600" dirty="0"/>
              <a:t>Are the assumptions that were made reasonable?</a:t>
            </a:r>
          </a:p>
          <a:p>
            <a:pPr lvl="1" algn="just">
              <a:buFont typeface="Wingdings" pitchFamily="2" charset="2"/>
              <a:buChar char="ü"/>
              <a:tabLst>
                <a:tab pos="568325" algn="l"/>
              </a:tabLst>
            </a:pPr>
            <a:r>
              <a:rPr lang="en-US" sz="9600" dirty="0"/>
              <a:t>Is there a logical ﬂow to the paper or is there a ﬂaw in the reasoning? </a:t>
            </a:r>
          </a:p>
          <a:p>
            <a:pPr algn="just">
              <a:tabLst>
                <a:tab pos="568325" algn="l"/>
              </a:tabLst>
            </a:pPr>
            <a:r>
              <a:rPr lang="en-US" sz="9600" dirty="0"/>
              <a:t>These need to be ascertained apart from the relevance and the importance of the work, by careful reading.</a:t>
            </a:r>
            <a:endParaRPr lang="en-US" sz="9600" dirty="0">
              <a:solidFill>
                <a:srgbClr val="FF0000"/>
              </a:solidFill>
            </a:endParaRPr>
          </a:p>
        </p:txBody>
      </p:sp>
    </p:spTree>
    <p:extLst>
      <p:ext uri="{BB962C8B-B14F-4D97-AF65-F5344CB8AC3E}">
        <p14:creationId xmlns:p14="http://schemas.microsoft.com/office/powerpoint/2010/main" val="34902420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0" y="0"/>
            <a:ext cx="9875520" cy="1356360"/>
          </a:xfrm>
        </p:spPr>
        <p:txBody>
          <a:bodyPr>
            <a:noAutofit/>
          </a:bodyPr>
          <a:lstStyle/>
          <a:p>
            <a:pPr algn="ctr"/>
            <a:br>
              <a:rPr lang="en-US" sz="2400" b="1" dirty="0">
                <a:solidFill>
                  <a:srgbClr val="C00000"/>
                </a:solidFill>
              </a:rPr>
            </a:br>
            <a:r>
              <a:rPr lang="en-US" sz="2400" b="1" dirty="0">
                <a:solidFill>
                  <a:srgbClr val="C00000"/>
                </a:solidFill>
              </a:rPr>
              <a:t>Literature Review and Technical Reading</a:t>
            </a:r>
          </a:p>
        </p:txBody>
      </p:sp>
      <p:sp>
        <p:nvSpPr>
          <p:cNvPr id="3" name="Content Placeholder 2"/>
          <p:cNvSpPr>
            <a:spLocks noGrp="1"/>
          </p:cNvSpPr>
          <p:nvPr>
            <p:ph idx="1"/>
          </p:nvPr>
        </p:nvSpPr>
        <p:spPr>
          <a:xfrm>
            <a:off x="229606" y="1524000"/>
            <a:ext cx="11732788" cy="5334000"/>
          </a:xfrm>
        </p:spPr>
        <p:txBody>
          <a:bodyPr>
            <a:normAutofit/>
          </a:bodyPr>
          <a:lstStyle/>
          <a:p>
            <a:pPr marL="0" indent="0" algn="ctr">
              <a:buNone/>
              <a:tabLst>
                <a:tab pos="568325" algn="l"/>
              </a:tabLst>
            </a:pPr>
            <a:r>
              <a:rPr lang="en-US" sz="2400" b="1" dirty="0">
                <a:solidFill>
                  <a:srgbClr val="C00000"/>
                </a:solidFill>
              </a:rPr>
              <a:t>Critical and Creative Reading</a:t>
            </a:r>
          </a:p>
          <a:p>
            <a:pPr marL="0" indent="0" algn="ctr">
              <a:buNone/>
              <a:tabLst>
                <a:tab pos="568325" algn="l"/>
              </a:tabLst>
            </a:pPr>
            <a:endParaRPr lang="en-US" sz="2400" dirty="0">
              <a:solidFill>
                <a:srgbClr val="FF0000"/>
              </a:solidFill>
            </a:endParaRPr>
          </a:p>
          <a:p>
            <a:pPr marL="457200" indent="-334963" algn="just">
              <a:buFont typeface="Wingdings" panose="05000000000000000000" pitchFamily="2" charset="2"/>
              <a:buChar char="§"/>
              <a:tabLst>
                <a:tab pos="568325" algn="l"/>
              </a:tabLst>
            </a:pPr>
            <a:r>
              <a:rPr lang="en-US" sz="2400" dirty="0">
                <a:solidFill>
                  <a:srgbClr val="002060"/>
                </a:solidFill>
              </a:rPr>
              <a:t>While reading, one must approach reading with discernment and boldness. </a:t>
            </a:r>
          </a:p>
          <a:p>
            <a:pPr marL="457200" indent="-334963" algn="just">
              <a:buFont typeface="Wingdings" panose="05000000000000000000" pitchFamily="2" charset="2"/>
              <a:buChar char="§"/>
              <a:tabLst>
                <a:tab pos="568325" algn="l"/>
              </a:tabLst>
            </a:pPr>
            <a:r>
              <a:rPr lang="en-US" sz="2400" dirty="0">
                <a:solidFill>
                  <a:srgbClr val="002060"/>
                </a:solidFill>
              </a:rPr>
              <a:t>The ability to let go of past incorrect assessments is also essential.</a:t>
            </a:r>
          </a:p>
          <a:p>
            <a:pPr marL="457200" indent="-334963" algn="just">
              <a:buFont typeface="Wingdings" panose="05000000000000000000" pitchFamily="2" charset="2"/>
              <a:buChar char="§"/>
              <a:tabLst>
                <a:tab pos="568325" algn="l"/>
              </a:tabLst>
            </a:pPr>
            <a:r>
              <a:rPr lang="en-US" sz="2400" dirty="0">
                <a:solidFill>
                  <a:srgbClr val="002060"/>
                </a:solidFill>
              </a:rPr>
              <a:t>Furthermore, determining whether the data in the study is accurate data to support the point stated in the paper and whether the data was collected and evaluated correctly are crucial. </a:t>
            </a:r>
          </a:p>
          <a:p>
            <a:pPr marL="457200" indent="-334963" algn="just">
              <a:buFont typeface="Wingdings" panose="05000000000000000000" pitchFamily="2" charset="2"/>
              <a:buChar char="§"/>
              <a:tabLst>
                <a:tab pos="568325" algn="l"/>
              </a:tabLst>
            </a:pPr>
            <a:r>
              <a:rPr lang="en-US" sz="2400" dirty="0">
                <a:solidFill>
                  <a:srgbClr val="002060"/>
                </a:solidFill>
              </a:rPr>
              <a:t>Determining whether a different dataset would have been more appealing is also crucial.</a:t>
            </a:r>
          </a:p>
        </p:txBody>
      </p:sp>
    </p:spTree>
    <p:extLst>
      <p:ext uri="{BB962C8B-B14F-4D97-AF65-F5344CB8AC3E}">
        <p14:creationId xmlns:p14="http://schemas.microsoft.com/office/powerpoint/2010/main" val="14615031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5090" y="281796"/>
            <a:ext cx="9875520" cy="1356360"/>
          </a:xfrm>
        </p:spPr>
        <p:txBody>
          <a:bodyPr>
            <a:noAutofit/>
          </a:bodyPr>
          <a:lstStyle/>
          <a:p>
            <a:br>
              <a:rPr lang="en-US" sz="3600" dirty="0">
                <a:solidFill>
                  <a:srgbClr val="FF0000"/>
                </a:solidFill>
              </a:rPr>
            </a:br>
            <a:r>
              <a:rPr lang="en-US" sz="3600" dirty="0">
                <a:solidFill>
                  <a:srgbClr val="FF0000"/>
                </a:solidFill>
              </a:rPr>
              <a:t>Literature Review and Technical Reading</a:t>
            </a:r>
          </a:p>
        </p:txBody>
      </p:sp>
      <p:sp>
        <p:nvSpPr>
          <p:cNvPr id="3" name="Content Placeholder 2"/>
          <p:cNvSpPr>
            <a:spLocks noGrp="1"/>
          </p:cNvSpPr>
          <p:nvPr>
            <p:ph idx="1"/>
          </p:nvPr>
        </p:nvSpPr>
        <p:spPr>
          <a:xfrm>
            <a:off x="126521" y="1854679"/>
            <a:ext cx="11938958" cy="5334000"/>
          </a:xfrm>
        </p:spPr>
        <p:txBody>
          <a:bodyPr>
            <a:normAutofit/>
          </a:bodyPr>
          <a:lstStyle/>
          <a:p>
            <a:pPr marL="0" indent="0" algn="ctr">
              <a:buNone/>
              <a:tabLst>
                <a:tab pos="568325" algn="l"/>
              </a:tabLst>
            </a:pPr>
            <a:r>
              <a:rPr lang="en-US" sz="3200" dirty="0">
                <a:solidFill>
                  <a:srgbClr val="C00000"/>
                </a:solidFill>
              </a:rPr>
              <a:t>Critical and Creative Reading</a:t>
            </a:r>
          </a:p>
          <a:p>
            <a:pPr algn="just">
              <a:buFont typeface="Wingdings" pitchFamily="2" charset="2"/>
              <a:buChar char="Ø"/>
              <a:tabLst>
                <a:tab pos="568325" algn="l"/>
              </a:tabLst>
            </a:pPr>
            <a:r>
              <a:rPr lang="en-US" sz="2400" dirty="0">
                <a:solidFill>
                  <a:srgbClr val="002060"/>
                </a:solidFill>
              </a:rPr>
              <a:t>Reading critically is not that difficult. </a:t>
            </a:r>
          </a:p>
          <a:p>
            <a:pPr algn="just">
              <a:buFont typeface="Wingdings" pitchFamily="2" charset="2"/>
              <a:buChar char="Ø"/>
              <a:tabLst>
                <a:tab pos="568325" algn="l"/>
              </a:tabLst>
            </a:pPr>
            <a:r>
              <a:rPr lang="en-US" sz="2400" dirty="0">
                <a:solidFill>
                  <a:srgbClr val="002060"/>
                </a:solidFill>
              </a:rPr>
              <a:t>Comparatively speaking, it is simpler to critically examine a document to identify errors than it is to read it to identify its strong points. </a:t>
            </a:r>
          </a:p>
          <a:p>
            <a:pPr algn="just">
              <a:buFont typeface="Wingdings" pitchFamily="2" charset="2"/>
              <a:buChar char="Ø"/>
              <a:tabLst>
                <a:tab pos="568325" algn="l"/>
              </a:tabLst>
            </a:pPr>
            <a:r>
              <a:rPr lang="en-US" sz="2400" dirty="0">
                <a:solidFill>
                  <a:srgbClr val="002060"/>
                </a:solidFill>
              </a:rPr>
              <a:t>It's more difficult to read creatively, and it calls for an optimistic search strategy. </a:t>
            </a:r>
          </a:p>
          <a:p>
            <a:pPr algn="just">
              <a:buFont typeface="Wingdings" pitchFamily="2" charset="2"/>
              <a:buChar char="Ø"/>
              <a:tabLst>
                <a:tab pos="568325" algn="l"/>
              </a:tabLst>
            </a:pPr>
            <a:r>
              <a:rPr lang="en-US" sz="2400" dirty="0">
                <a:solidFill>
                  <a:srgbClr val="002060"/>
                </a:solidFill>
              </a:rPr>
              <a:t>The goal of creative reading is to actively seek out additional uses, intriguing generalizations, or extended works that the writers may have overlooked. </a:t>
            </a:r>
          </a:p>
        </p:txBody>
      </p:sp>
    </p:spTree>
    <p:extLst>
      <p:ext uri="{BB962C8B-B14F-4D97-AF65-F5344CB8AC3E}">
        <p14:creationId xmlns:p14="http://schemas.microsoft.com/office/powerpoint/2010/main" val="40996062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br>
              <a:rPr lang="en-US" sz="3600" dirty="0">
                <a:solidFill>
                  <a:srgbClr val="FF0000"/>
                </a:solidFill>
              </a:rPr>
            </a:br>
            <a:endParaRPr lang="en-US" sz="3600" dirty="0">
              <a:solidFill>
                <a:srgbClr val="FF0000"/>
              </a:solidFill>
            </a:endParaRPr>
          </a:p>
          <a:p>
            <a:pPr marL="0" indent="0" algn="ctr">
              <a:buNone/>
            </a:pPr>
            <a:r>
              <a:rPr lang="en-US" sz="3600" dirty="0">
                <a:solidFill>
                  <a:srgbClr val="FF0000"/>
                </a:solidFill>
              </a:rPr>
              <a:t>2.8  Taking Notes While Reading</a:t>
            </a:r>
            <a:endParaRPr lang="en-US" sz="3600" dirty="0"/>
          </a:p>
        </p:txBody>
      </p:sp>
    </p:spTree>
    <p:extLst>
      <p:ext uri="{BB962C8B-B14F-4D97-AF65-F5344CB8AC3E}">
        <p14:creationId xmlns:p14="http://schemas.microsoft.com/office/powerpoint/2010/main" val="8495687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0" y="0"/>
            <a:ext cx="9875520" cy="1356360"/>
          </a:xfrm>
        </p:spPr>
        <p:txBody>
          <a:bodyPr>
            <a:noAutofit/>
          </a:bodyPr>
          <a:lstStyle/>
          <a:p>
            <a:pPr algn="ctr"/>
            <a:br>
              <a:rPr lang="en-US" sz="2800" dirty="0">
                <a:solidFill>
                  <a:srgbClr val="FF0000"/>
                </a:solidFill>
              </a:rPr>
            </a:br>
            <a:r>
              <a:rPr lang="en-US" sz="2800" dirty="0">
                <a:solidFill>
                  <a:srgbClr val="FF0000"/>
                </a:solidFill>
              </a:rPr>
              <a:t>Literature Review and Technical Reading</a:t>
            </a:r>
          </a:p>
        </p:txBody>
      </p:sp>
      <p:sp>
        <p:nvSpPr>
          <p:cNvPr id="3" name="Content Placeholder 2"/>
          <p:cNvSpPr>
            <a:spLocks noGrp="1"/>
          </p:cNvSpPr>
          <p:nvPr>
            <p:ph idx="1"/>
          </p:nvPr>
        </p:nvSpPr>
        <p:spPr>
          <a:xfrm>
            <a:off x="287547" y="1356360"/>
            <a:ext cx="11599653" cy="5334000"/>
          </a:xfrm>
        </p:spPr>
        <p:txBody>
          <a:bodyPr>
            <a:normAutofit/>
          </a:bodyPr>
          <a:lstStyle/>
          <a:p>
            <a:pPr marL="0" indent="0" algn="ctr">
              <a:buNone/>
              <a:tabLst>
                <a:tab pos="568325" algn="l"/>
              </a:tabLst>
            </a:pPr>
            <a:r>
              <a:rPr lang="en-US" sz="3200" dirty="0">
                <a:solidFill>
                  <a:srgbClr val="C00000"/>
                </a:solidFill>
              </a:rPr>
              <a:t>Taking Notes While Reading</a:t>
            </a:r>
          </a:p>
          <a:p>
            <a:pPr algn="just">
              <a:lnSpc>
                <a:spcPct val="150000"/>
              </a:lnSpc>
              <a:buFont typeface="Wingdings" panose="05000000000000000000" pitchFamily="2" charset="2"/>
              <a:buChar char="§"/>
              <a:tabLst>
                <a:tab pos="568325" algn="l"/>
              </a:tabLst>
            </a:pPr>
            <a:r>
              <a:rPr lang="en-US" sz="2400" dirty="0">
                <a:solidFill>
                  <a:srgbClr val="002060"/>
                </a:solidFill>
              </a:rPr>
              <a:t>A researcher reads to write and writes well only if the reading skills are good. </a:t>
            </a:r>
          </a:p>
          <a:p>
            <a:pPr algn="just">
              <a:lnSpc>
                <a:spcPct val="150000"/>
              </a:lnSpc>
              <a:buFont typeface="Wingdings" panose="05000000000000000000" pitchFamily="2" charset="2"/>
              <a:buChar char="§"/>
              <a:tabLst>
                <a:tab pos="568325" algn="l"/>
              </a:tabLst>
            </a:pPr>
            <a:r>
              <a:rPr lang="en-US" sz="2400" dirty="0">
                <a:solidFill>
                  <a:srgbClr val="002060"/>
                </a:solidFill>
              </a:rPr>
              <a:t>The bridge between reading and actually writing a paper is the act of taking notes during and shortly after the process of reading.</a:t>
            </a:r>
          </a:p>
          <a:p>
            <a:pPr algn="just">
              <a:lnSpc>
                <a:spcPct val="150000"/>
              </a:lnSpc>
              <a:buFont typeface="Wingdings" panose="05000000000000000000" pitchFamily="2" charset="2"/>
              <a:buChar char="§"/>
              <a:tabLst>
                <a:tab pos="568325" algn="l"/>
              </a:tabLst>
            </a:pPr>
            <a:r>
              <a:rPr lang="en-US" sz="2400" dirty="0">
                <a:solidFill>
                  <a:srgbClr val="002060"/>
                </a:solidFill>
              </a:rPr>
              <a:t> In each research paper, there are a lot of things that one might like to highlight for later use such as deﬁnitions, explanations, and concepts. </a:t>
            </a:r>
          </a:p>
          <a:p>
            <a:pPr algn="just">
              <a:lnSpc>
                <a:spcPct val="150000"/>
              </a:lnSpc>
              <a:buFont typeface="Wingdings" panose="05000000000000000000" pitchFamily="2" charset="2"/>
              <a:buChar char="§"/>
              <a:tabLst>
                <a:tab pos="568325" algn="l"/>
              </a:tabLst>
            </a:pPr>
            <a:r>
              <a:rPr lang="en-US" sz="2400" dirty="0">
                <a:solidFill>
                  <a:srgbClr val="002060"/>
                </a:solidFill>
              </a:rPr>
              <a:t>If there are questions of criticisms, these need to be written down so as to avoid being forgotten later on.</a:t>
            </a:r>
          </a:p>
        </p:txBody>
      </p:sp>
    </p:spTree>
    <p:extLst>
      <p:ext uri="{BB962C8B-B14F-4D97-AF65-F5344CB8AC3E}">
        <p14:creationId xmlns:p14="http://schemas.microsoft.com/office/powerpoint/2010/main" val="41178429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0" y="0"/>
            <a:ext cx="9875520" cy="1356360"/>
          </a:xfrm>
        </p:spPr>
        <p:txBody>
          <a:bodyPr>
            <a:noAutofit/>
          </a:bodyPr>
          <a:lstStyle/>
          <a:p>
            <a:pPr algn="ctr"/>
            <a:br>
              <a:rPr lang="en-US" sz="2800" dirty="0">
                <a:solidFill>
                  <a:srgbClr val="FF0000"/>
                </a:solidFill>
              </a:rPr>
            </a:br>
            <a:r>
              <a:rPr lang="en-US" sz="2800" dirty="0">
                <a:solidFill>
                  <a:srgbClr val="FF0000"/>
                </a:solidFill>
              </a:rPr>
              <a:t>Literature Review and Technical Reading</a:t>
            </a:r>
          </a:p>
        </p:txBody>
      </p:sp>
      <p:sp>
        <p:nvSpPr>
          <p:cNvPr id="3" name="Content Placeholder 2"/>
          <p:cNvSpPr>
            <a:spLocks noGrp="1"/>
          </p:cNvSpPr>
          <p:nvPr>
            <p:ph idx="1"/>
          </p:nvPr>
        </p:nvSpPr>
        <p:spPr>
          <a:xfrm>
            <a:off x="323490" y="1356360"/>
            <a:ext cx="11545019" cy="5334000"/>
          </a:xfrm>
        </p:spPr>
        <p:txBody>
          <a:bodyPr>
            <a:normAutofit/>
          </a:bodyPr>
          <a:lstStyle/>
          <a:p>
            <a:pPr marL="0" indent="0" algn="ctr">
              <a:buNone/>
              <a:tabLst>
                <a:tab pos="568325" algn="l"/>
              </a:tabLst>
            </a:pPr>
            <a:r>
              <a:rPr lang="en-US" sz="3600" dirty="0">
                <a:solidFill>
                  <a:srgbClr val="C00000"/>
                </a:solidFill>
              </a:rPr>
              <a:t>Taking Notes While Reading</a:t>
            </a:r>
          </a:p>
          <a:p>
            <a:pPr algn="just">
              <a:lnSpc>
                <a:spcPct val="150000"/>
              </a:lnSpc>
              <a:buFont typeface="Wingdings" pitchFamily="2" charset="2"/>
              <a:buChar char="Ø"/>
              <a:tabLst>
                <a:tab pos="568325" algn="l"/>
              </a:tabLst>
            </a:pPr>
            <a:r>
              <a:rPr lang="en-US" sz="2400" dirty="0">
                <a:solidFill>
                  <a:srgbClr val="002060"/>
                </a:solidFill>
              </a:rPr>
              <a:t>On completing a thorough reading, a good technical reading should end with a summary of the paper in a few sentences describing the contributions. </a:t>
            </a:r>
          </a:p>
          <a:p>
            <a:pPr algn="just">
              <a:lnSpc>
                <a:spcPct val="150000"/>
              </a:lnSpc>
              <a:buFont typeface="Wingdings" pitchFamily="2" charset="2"/>
              <a:buChar char="Ø"/>
              <a:tabLst>
                <a:tab pos="568325" algn="l"/>
              </a:tabLst>
            </a:pPr>
            <a:r>
              <a:rPr lang="en-US" sz="2400" dirty="0">
                <a:solidFill>
                  <a:srgbClr val="002060"/>
                </a:solidFill>
              </a:rPr>
              <a:t>A thorough reading should bring out whether there are new ideas in the paper, or if existing ideas were implemented through experiments or in a new application, or if different existing ideas were brought together under a novel framework.</a:t>
            </a:r>
          </a:p>
        </p:txBody>
      </p:sp>
    </p:spTree>
    <p:extLst>
      <p:ext uri="{BB962C8B-B14F-4D97-AF65-F5344CB8AC3E}">
        <p14:creationId xmlns:p14="http://schemas.microsoft.com/office/powerpoint/2010/main" val="903120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635977" y="592016"/>
            <a:ext cx="11556023" cy="1356360"/>
          </a:xfrm>
        </p:spPr>
        <p:txBody>
          <a:bodyPr>
            <a:noAutofit/>
          </a:bodyPr>
          <a:lstStyle/>
          <a:p>
            <a:pPr algn="ctr"/>
            <a:br>
              <a:rPr lang="en-US" sz="3600" dirty="0">
                <a:solidFill>
                  <a:srgbClr val="FF0000"/>
                </a:solidFill>
                <a:latin typeface="Times New Roman" panose="02020603050405020304" pitchFamily="18" charset="0"/>
                <a:cs typeface="Times New Roman" panose="02020603050405020304" pitchFamily="18" charset="0"/>
              </a:rPr>
            </a:br>
            <a:r>
              <a:rPr lang="en-US" sz="3600" dirty="0">
                <a:solidFill>
                  <a:srgbClr val="C00000"/>
                </a:solidFill>
                <a:latin typeface="Times New Roman" panose="02020603050405020304" pitchFamily="18" charset="0"/>
                <a:cs typeface="Times New Roman" panose="02020603050405020304" pitchFamily="18" charset="0"/>
              </a:rPr>
              <a:t>Literature Review and Technical Reading</a:t>
            </a:r>
          </a:p>
        </p:txBody>
      </p:sp>
      <p:sp>
        <p:nvSpPr>
          <p:cNvPr id="3" name="Content Placeholder 2"/>
          <p:cNvSpPr>
            <a:spLocks noGrp="1"/>
          </p:cNvSpPr>
          <p:nvPr>
            <p:ph idx="1"/>
          </p:nvPr>
        </p:nvSpPr>
        <p:spPr>
          <a:xfrm>
            <a:off x="504678" y="2318825"/>
            <a:ext cx="11182643" cy="2074985"/>
          </a:xfrm>
        </p:spPr>
        <p:txBody>
          <a:bodyPr>
            <a:normAutofit/>
          </a:bodyPr>
          <a:lstStyle/>
          <a:p>
            <a:pPr marL="514350" indent="-514350" algn="just">
              <a:buFont typeface="+mj-lt"/>
              <a:buAutoNum type="arabicPeriod"/>
            </a:pPr>
            <a:r>
              <a:rPr lang="en-US" sz="2800" dirty="0">
                <a:solidFill>
                  <a:srgbClr val="002060"/>
                </a:solidFill>
                <a:latin typeface="Times New Roman" panose="02020603050405020304" pitchFamily="18" charset="0"/>
                <a:cs typeface="Times New Roman" panose="02020603050405020304" pitchFamily="18" charset="0"/>
              </a:rPr>
              <a:t>Understanding the purpose of literature review and its research role.</a:t>
            </a:r>
          </a:p>
          <a:p>
            <a:pPr marL="514350" indent="-514350" algn="just">
              <a:buFont typeface="+mj-lt"/>
              <a:buAutoNum type="arabicPeriod"/>
            </a:pPr>
            <a:r>
              <a:rPr lang="en-US" sz="2800" dirty="0">
                <a:solidFill>
                  <a:srgbClr val="002060"/>
                </a:solidFill>
                <a:latin typeface="Times New Roman" panose="02020603050405020304" pitchFamily="18" charset="0"/>
                <a:cs typeface="Times New Roman" panose="02020603050405020304" pitchFamily="18" charset="0"/>
              </a:rPr>
              <a:t>Navigating sources of existing knowledge.</a:t>
            </a:r>
          </a:p>
          <a:p>
            <a:pPr marL="514350" indent="-514350" algn="just">
              <a:buFont typeface="+mj-lt"/>
              <a:buAutoNum type="arabicPeriod"/>
            </a:pPr>
            <a:r>
              <a:rPr lang="en-US" sz="2800" dirty="0">
                <a:solidFill>
                  <a:srgbClr val="002060"/>
                </a:solidFill>
                <a:latin typeface="Times New Roman" panose="02020603050405020304" pitchFamily="18" charset="0"/>
                <a:cs typeface="Times New Roman" panose="02020603050405020304" pitchFamily="18" charset="0"/>
              </a:rPr>
              <a:t>Effective strategies for conducting a comprehensive literature review.</a:t>
            </a:r>
          </a:p>
          <a:p>
            <a:pPr marL="514350" indent="-514350" algn="just">
              <a:buFont typeface="+mj-lt"/>
              <a:buAutoNum type="arabicPeriod"/>
            </a:pPr>
            <a:endParaRPr lang="en-US" sz="2800" dirty="0">
              <a:solidFill>
                <a:srgbClr val="002060"/>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24DDE526-7A62-6389-9AA8-598B7776A708}"/>
              </a:ext>
            </a:extLst>
          </p:cNvPr>
          <p:cNvSpPr txBox="1"/>
          <p:nvPr/>
        </p:nvSpPr>
        <p:spPr>
          <a:xfrm>
            <a:off x="778119" y="1763710"/>
            <a:ext cx="6093068" cy="523220"/>
          </a:xfrm>
          <a:prstGeom prst="rect">
            <a:avLst/>
          </a:prstGeom>
          <a:noFill/>
        </p:spPr>
        <p:txBody>
          <a:bodyPr wrap="square">
            <a:spAutoFit/>
          </a:bodyPr>
          <a:lstStyle/>
          <a:p>
            <a:r>
              <a:rPr lang="en-US" sz="2800" b="1" dirty="0">
                <a:solidFill>
                  <a:srgbClr val="C00000"/>
                </a:solidFill>
                <a:latin typeface="Times New Roman" panose="02020603050405020304" pitchFamily="18" charset="0"/>
                <a:cs typeface="Times New Roman" panose="02020603050405020304" pitchFamily="18" charset="0"/>
              </a:rPr>
              <a:t>New and Existing Knowledge</a:t>
            </a:r>
            <a:endParaRPr lang="en-IN" sz="2800" dirty="0"/>
          </a:p>
        </p:txBody>
      </p:sp>
    </p:spTree>
    <p:extLst>
      <p:ext uri="{BB962C8B-B14F-4D97-AF65-F5344CB8AC3E}">
        <p14:creationId xmlns:p14="http://schemas.microsoft.com/office/powerpoint/2010/main" val="2091683137"/>
      </p:ext>
    </p:extLst>
  </p:cSld>
  <p:clrMapOvr>
    <a:overrideClrMapping bg1="lt1" tx1="dk1" bg2="lt2" tx2="dk2" accent1="accent1" accent2="accent2" accent3="accent3" accent4="accent4" accent5="accent5" accent6="accent6" hlink="hlink" folHlink="folHlink"/>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br>
              <a:rPr lang="en-US" sz="2800" dirty="0">
                <a:solidFill>
                  <a:srgbClr val="C00000"/>
                </a:solidFill>
              </a:rPr>
            </a:br>
            <a:endParaRPr lang="en-US" sz="2800" dirty="0">
              <a:solidFill>
                <a:srgbClr val="C00000"/>
              </a:solidFill>
            </a:endParaRPr>
          </a:p>
          <a:p>
            <a:pPr marL="0" indent="0" algn="ctr">
              <a:buNone/>
            </a:pPr>
            <a:r>
              <a:rPr lang="en-US" sz="2800" dirty="0">
                <a:solidFill>
                  <a:srgbClr val="C00000"/>
                </a:solidFill>
              </a:rPr>
              <a:t>2.9  Reading Mathematics and Algorithms</a:t>
            </a:r>
          </a:p>
        </p:txBody>
      </p:sp>
    </p:spTree>
    <p:extLst>
      <p:ext uri="{BB962C8B-B14F-4D97-AF65-F5344CB8AC3E}">
        <p14:creationId xmlns:p14="http://schemas.microsoft.com/office/powerpoint/2010/main" val="160076492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99" y="0"/>
            <a:ext cx="9875520" cy="1356360"/>
          </a:xfrm>
        </p:spPr>
        <p:txBody>
          <a:bodyPr>
            <a:noAutofit/>
          </a:bodyPr>
          <a:lstStyle/>
          <a:p>
            <a:pPr algn="ctr"/>
            <a:br>
              <a:rPr lang="en-US" sz="2800" dirty="0">
                <a:solidFill>
                  <a:srgbClr val="C00000"/>
                </a:solidFill>
              </a:rPr>
            </a:br>
            <a:r>
              <a:rPr lang="en-US" sz="2800" dirty="0">
                <a:solidFill>
                  <a:srgbClr val="C00000"/>
                </a:solidFill>
              </a:rPr>
              <a:t>Literature Review and Technical Reading</a:t>
            </a:r>
          </a:p>
        </p:txBody>
      </p:sp>
      <p:sp>
        <p:nvSpPr>
          <p:cNvPr id="3" name="Content Placeholder 2"/>
          <p:cNvSpPr>
            <a:spLocks noGrp="1"/>
          </p:cNvSpPr>
          <p:nvPr>
            <p:ph idx="1"/>
          </p:nvPr>
        </p:nvSpPr>
        <p:spPr>
          <a:xfrm>
            <a:off x="209621" y="1356360"/>
            <a:ext cx="11525180" cy="5334000"/>
          </a:xfrm>
        </p:spPr>
        <p:txBody>
          <a:bodyPr>
            <a:normAutofit/>
          </a:bodyPr>
          <a:lstStyle/>
          <a:p>
            <a:pPr marL="0" indent="0" algn="ctr">
              <a:buNone/>
              <a:tabLst>
                <a:tab pos="568325" algn="l"/>
              </a:tabLst>
            </a:pPr>
            <a:r>
              <a:rPr lang="en-US" sz="2800" dirty="0">
                <a:solidFill>
                  <a:srgbClr val="C00000"/>
                </a:solidFill>
              </a:rPr>
              <a:t>Reading Mathematics and Algorithms</a:t>
            </a:r>
          </a:p>
          <a:p>
            <a:pPr marL="350838" indent="-304800" algn="just">
              <a:buFont typeface="Wingdings" panose="05000000000000000000" pitchFamily="2" charset="2"/>
              <a:buChar char="§"/>
              <a:tabLst>
                <a:tab pos="568325" algn="l"/>
              </a:tabLst>
            </a:pPr>
            <a:r>
              <a:rPr lang="en-US" sz="2400" dirty="0">
                <a:solidFill>
                  <a:srgbClr val="002060"/>
                </a:solidFill>
              </a:rPr>
              <a:t>Mathematics is often the foundation of new advances, for evolution and development of engineering research and practice. </a:t>
            </a:r>
          </a:p>
          <a:p>
            <a:pPr marL="350838" indent="-304800" algn="just">
              <a:buFont typeface="Wingdings" panose="05000000000000000000" pitchFamily="2" charset="2"/>
              <a:buChar char="§"/>
              <a:tabLst>
                <a:tab pos="568325" algn="l"/>
              </a:tabLst>
            </a:pPr>
            <a:r>
              <a:rPr lang="en-US" sz="2400" dirty="0">
                <a:solidFill>
                  <a:srgbClr val="002060"/>
                </a:solidFill>
              </a:rPr>
              <a:t>An engineering researcher generally cannot avoid mathematical derivations or proofs as part of research work.</a:t>
            </a:r>
          </a:p>
          <a:p>
            <a:pPr marL="350838" indent="-304800" algn="just">
              <a:buFont typeface="Wingdings" panose="05000000000000000000" pitchFamily="2" charset="2"/>
              <a:buChar char="§"/>
              <a:tabLst>
                <a:tab pos="568325" algn="l"/>
              </a:tabLst>
            </a:pPr>
            <a:r>
              <a:rPr lang="en-US" sz="2400" dirty="0">
                <a:solidFill>
                  <a:srgbClr val="002060"/>
                </a:solidFill>
              </a:rPr>
              <a:t>In fact, these are the heart of any technical paper. Therefore, one should avoid skimming them.</a:t>
            </a:r>
          </a:p>
          <a:p>
            <a:pPr marL="350838" indent="-304800" algn="just">
              <a:buFont typeface="Wingdings" panose="05000000000000000000" pitchFamily="2" charset="2"/>
              <a:buChar char="§"/>
              <a:tabLst>
                <a:tab pos="568325" algn="l"/>
              </a:tabLst>
            </a:pPr>
            <a:r>
              <a:rPr lang="en-US" sz="2400" dirty="0">
                <a:solidFill>
                  <a:srgbClr val="002060"/>
                </a:solidFill>
              </a:rPr>
              <a:t>By meticulous reading of the proofs or algorithms, after having identiﬁed the relevance of the paper, one can develop sound understanding about the problem that the authors have attempted to solve.</a:t>
            </a:r>
          </a:p>
        </p:txBody>
      </p:sp>
    </p:spTree>
    <p:extLst>
      <p:ext uri="{BB962C8B-B14F-4D97-AF65-F5344CB8AC3E}">
        <p14:creationId xmlns:p14="http://schemas.microsoft.com/office/powerpoint/2010/main" val="4359540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br>
              <a:rPr lang="en-US" sz="2800" dirty="0">
                <a:solidFill>
                  <a:srgbClr val="C00000"/>
                </a:solidFill>
              </a:rPr>
            </a:br>
            <a:endParaRPr lang="en-US" sz="2800" dirty="0">
              <a:solidFill>
                <a:srgbClr val="C00000"/>
              </a:solidFill>
            </a:endParaRPr>
          </a:p>
          <a:p>
            <a:pPr marL="0" indent="0" algn="ctr">
              <a:buNone/>
            </a:pPr>
            <a:r>
              <a:rPr lang="en-US" sz="2800" dirty="0">
                <a:solidFill>
                  <a:srgbClr val="C00000"/>
                </a:solidFill>
              </a:rPr>
              <a:t>2.10   Reading a Datasheet</a:t>
            </a:r>
          </a:p>
        </p:txBody>
      </p:sp>
    </p:spTree>
    <p:extLst>
      <p:ext uri="{BB962C8B-B14F-4D97-AF65-F5344CB8AC3E}">
        <p14:creationId xmlns:p14="http://schemas.microsoft.com/office/powerpoint/2010/main" val="4658538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en-US" sz="3600" dirty="0">
                <a:solidFill>
                  <a:srgbClr val="FF0000"/>
                </a:solidFill>
              </a:rPr>
            </a:br>
            <a:r>
              <a:rPr lang="en-US" sz="3600" dirty="0">
                <a:solidFill>
                  <a:srgbClr val="FF0000"/>
                </a:solidFill>
              </a:rPr>
              <a:t>Literature Review and Technical Reading</a:t>
            </a:r>
          </a:p>
        </p:txBody>
      </p:sp>
      <p:sp>
        <p:nvSpPr>
          <p:cNvPr id="3" name="Content Placeholder 2"/>
          <p:cNvSpPr>
            <a:spLocks noGrp="1"/>
          </p:cNvSpPr>
          <p:nvPr>
            <p:ph idx="1"/>
          </p:nvPr>
        </p:nvSpPr>
        <p:spPr>
          <a:xfrm>
            <a:off x="296173" y="1965960"/>
            <a:ext cx="11569173" cy="5334000"/>
          </a:xfrm>
        </p:spPr>
        <p:txBody>
          <a:bodyPr>
            <a:normAutofit/>
          </a:bodyPr>
          <a:lstStyle/>
          <a:p>
            <a:pPr marL="0" indent="0" algn="ctr">
              <a:buNone/>
              <a:tabLst>
                <a:tab pos="568325" algn="l"/>
              </a:tabLst>
            </a:pPr>
            <a:r>
              <a:rPr lang="en-US" sz="3600" dirty="0">
                <a:solidFill>
                  <a:srgbClr val="C00000"/>
                </a:solidFill>
              </a:rPr>
              <a:t>Reading a Datasheet </a:t>
            </a:r>
          </a:p>
          <a:p>
            <a:pPr marL="342900" indent="-342900" algn="just">
              <a:buFont typeface="Wingdings" panose="05000000000000000000" pitchFamily="2" charset="2"/>
              <a:buChar char="§"/>
              <a:tabLst>
                <a:tab pos="568325" algn="l"/>
              </a:tabLst>
            </a:pPr>
            <a:r>
              <a:rPr lang="en-US" sz="2400" dirty="0">
                <a:solidFill>
                  <a:srgbClr val="002060"/>
                </a:solidFill>
              </a:rPr>
              <a:t>Researchers in the ﬁeld of electronics need to read datasheets.</a:t>
            </a:r>
          </a:p>
          <a:p>
            <a:pPr algn="just">
              <a:buFont typeface="Wingdings" panose="05000000000000000000" pitchFamily="2" charset="2"/>
              <a:buChar char="§"/>
              <a:tabLst>
                <a:tab pos="568325" algn="l"/>
              </a:tabLst>
            </a:pPr>
            <a:r>
              <a:rPr lang="en-US" sz="2400" dirty="0">
                <a:solidFill>
                  <a:srgbClr val="002060"/>
                </a:solidFill>
              </a:rPr>
              <a:t>Datasheets are </a:t>
            </a:r>
            <a:r>
              <a:rPr lang="en-US" sz="2400" u="sng" dirty="0">
                <a:solidFill>
                  <a:srgbClr val="002060"/>
                </a:solidFill>
              </a:rPr>
              <a:t>instruction manuals for electronic components</a:t>
            </a:r>
            <a:r>
              <a:rPr lang="en-US" sz="2400" dirty="0">
                <a:solidFill>
                  <a:srgbClr val="002060"/>
                </a:solidFill>
              </a:rPr>
              <a:t>, which (hopefully) details what a component does and how one may use it. </a:t>
            </a:r>
          </a:p>
          <a:p>
            <a:pPr algn="just">
              <a:buFont typeface="Wingdings" panose="05000000000000000000" pitchFamily="2" charset="2"/>
              <a:buChar char="§"/>
              <a:tabLst>
                <a:tab pos="568325" algn="l"/>
              </a:tabLst>
            </a:pPr>
            <a:r>
              <a:rPr lang="en-US" sz="2400" dirty="0">
                <a:solidFill>
                  <a:srgbClr val="002060"/>
                </a:solidFill>
              </a:rPr>
              <a:t>Datasheets enable a researcher (or a working professional) to design a circuit or debug any given circuit with that component.</a:t>
            </a:r>
          </a:p>
          <a:p>
            <a:pPr algn="just">
              <a:buFont typeface="Wingdings" panose="05000000000000000000" pitchFamily="2" charset="2"/>
              <a:buChar char="§"/>
              <a:tabLst>
                <a:tab pos="568325" algn="l"/>
              </a:tabLst>
            </a:pPr>
            <a:r>
              <a:rPr lang="en-US" sz="2400" dirty="0">
                <a:solidFill>
                  <a:srgbClr val="002060"/>
                </a:solidFill>
              </a:rPr>
              <a:t>When working with a new part, or when deciding which part to use in the research work, it is recommended to carefully read that part’s datasheet to come up with a bit of shortcut that may potentially save many hours later on.</a:t>
            </a:r>
          </a:p>
        </p:txBody>
      </p:sp>
    </p:spTree>
    <p:extLst>
      <p:ext uri="{BB962C8B-B14F-4D97-AF65-F5344CB8AC3E}">
        <p14:creationId xmlns:p14="http://schemas.microsoft.com/office/powerpoint/2010/main" val="35334045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6994" y="406400"/>
            <a:ext cx="9875520" cy="1356360"/>
          </a:xfrm>
        </p:spPr>
        <p:txBody>
          <a:bodyPr/>
          <a:lstStyle/>
          <a:p>
            <a:pPr algn="ctr"/>
            <a:r>
              <a:rPr lang="en-US" dirty="0"/>
              <a:t>Q&amp;As</a:t>
            </a:r>
          </a:p>
        </p:txBody>
      </p:sp>
      <p:sp>
        <p:nvSpPr>
          <p:cNvPr id="3" name="Content Placeholder 2"/>
          <p:cNvSpPr>
            <a:spLocks noGrp="1"/>
          </p:cNvSpPr>
          <p:nvPr>
            <p:ph idx="1"/>
          </p:nvPr>
        </p:nvSpPr>
        <p:spPr>
          <a:xfrm>
            <a:off x="293298" y="1604513"/>
            <a:ext cx="11662913" cy="4491487"/>
          </a:xfrm>
        </p:spPr>
        <p:txBody>
          <a:bodyPr>
            <a:normAutofit/>
          </a:bodyPr>
          <a:lstStyle/>
          <a:p>
            <a:pPr marL="515938" indent="-515938" algn="just">
              <a:buAutoNum type="arabicPeriod"/>
            </a:pPr>
            <a:r>
              <a:rPr lang="en-US" dirty="0">
                <a:solidFill>
                  <a:srgbClr val="C00000"/>
                </a:solidFill>
              </a:rPr>
              <a:t>Describe the importance of performing a thorough literature review in engineering research, while also illustrating how a proficiently executed literature review aids in showcasing originality in research. </a:t>
            </a:r>
          </a:p>
          <a:p>
            <a:pPr marL="0" indent="0" algn="just">
              <a:buNone/>
            </a:pPr>
            <a:r>
              <a:rPr lang="en-US" dirty="0">
                <a:solidFill>
                  <a:srgbClr val="C00000"/>
                </a:solidFill>
              </a:rPr>
              <a:t>						</a:t>
            </a:r>
            <a:r>
              <a:rPr lang="en-US" dirty="0">
                <a:solidFill>
                  <a:srgbClr val="0070C0"/>
                </a:solidFill>
              </a:rPr>
              <a:t>- CO2,RBTL2, 10M</a:t>
            </a:r>
          </a:p>
          <a:p>
            <a:pPr marL="0" indent="0" algn="just">
              <a:buNone/>
            </a:pPr>
            <a:r>
              <a:rPr lang="en-US" dirty="0">
                <a:solidFill>
                  <a:srgbClr val="FF0000"/>
                </a:solidFill>
              </a:rPr>
              <a:t>Answer Key:</a:t>
            </a:r>
          </a:p>
          <a:p>
            <a:pPr marL="514350" indent="-514350" algn="just">
              <a:buFont typeface="+mj-lt"/>
              <a:buAutoNum type="arabicPeriod"/>
            </a:pPr>
            <a:r>
              <a:rPr lang="en-US" dirty="0"/>
              <a:t>Understanding the purpose of literature review and its research role.</a:t>
            </a:r>
          </a:p>
          <a:p>
            <a:pPr marL="514350" indent="-514350" algn="just">
              <a:buFont typeface="+mj-lt"/>
              <a:buAutoNum type="arabicPeriod"/>
            </a:pPr>
            <a:r>
              <a:rPr lang="en-US" dirty="0"/>
              <a:t>Navigating sources of existing knowledge.</a:t>
            </a:r>
          </a:p>
          <a:p>
            <a:pPr marL="514350" indent="-514350" algn="just">
              <a:buFont typeface="+mj-lt"/>
              <a:buAutoNum type="arabicPeriod"/>
            </a:pPr>
            <a:r>
              <a:rPr lang="en-US" dirty="0"/>
              <a:t>Effective strategies for conducting a comprehensive literature review.</a:t>
            </a:r>
          </a:p>
          <a:p>
            <a:pPr marL="514350" indent="-514350" algn="just">
              <a:buFont typeface="+mj-lt"/>
              <a:buAutoNum type="arabicPeriod"/>
            </a:pPr>
            <a:r>
              <a:rPr lang="en-US" dirty="0"/>
              <a:t>Analyzing and synthesizing prior Research: Researchers process evaluating Information sources for Research validity.</a:t>
            </a:r>
          </a:p>
          <a:p>
            <a:pPr algn="just"/>
            <a:endParaRPr lang="en-US" dirty="0"/>
          </a:p>
        </p:txBody>
      </p:sp>
    </p:spTree>
    <p:extLst>
      <p:ext uri="{BB962C8B-B14F-4D97-AF65-F5344CB8AC3E}">
        <p14:creationId xmlns:p14="http://schemas.microsoft.com/office/powerpoint/2010/main" val="54135408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7804" y="1311215"/>
            <a:ext cx="11697419" cy="4784785"/>
          </a:xfrm>
        </p:spPr>
        <p:txBody>
          <a:bodyPr>
            <a:normAutofit/>
          </a:bodyPr>
          <a:lstStyle/>
          <a:p>
            <a:pPr marL="0" indent="0" algn="just">
              <a:buNone/>
            </a:pPr>
            <a:r>
              <a:rPr lang="en-US" dirty="0">
                <a:solidFill>
                  <a:srgbClr val="C00000"/>
                </a:solidFill>
              </a:rPr>
              <a:t>2. Describe the significance of Bibliographic databases like Web of Science and their role in adding researchers to across scholarly articles efficiently, while highlighting the importance of search engines like Google Scholar in the academic context.</a:t>
            </a:r>
          </a:p>
          <a:p>
            <a:pPr marL="0" indent="0" algn="just">
              <a:buNone/>
            </a:pPr>
            <a:r>
              <a:rPr lang="en-US" dirty="0"/>
              <a:t>						</a:t>
            </a:r>
            <a:r>
              <a:rPr lang="en-US" dirty="0">
                <a:solidFill>
                  <a:srgbClr val="00B0F0"/>
                </a:solidFill>
              </a:rPr>
              <a:t>CO2, RBTL 3, 10Marks</a:t>
            </a:r>
          </a:p>
          <a:p>
            <a:pPr marL="0" indent="0" algn="just">
              <a:buNone/>
            </a:pPr>
            <a:r>
              <a:rPr lang="en-US" dirty="0">
                <a:solidFill>
                  <a:srgbClr val="FF0000"/>
                </a:solidFill>
              </a:rPr>
              <a:t>Answer Key: </a:t>
            </a:r>
          </a:p>
          <a:p>
            <a:pPr marL="514350" indent="-514350" algn="just">
              <a:buAutoNum type="arabicPeriod"/>
            </a:pPr>
            <a:r>
              <a:rPr lang="en-US" dirty="0"/>
              <a:t>Bibliographic Databases</a:t>
            </a:r>
          </a:p>
          <a:p>
            <a:pPr marL="514350" indent="-514350" algn="just">
              <a:buAutoNum type="arabicPeriod"/>
            </a:pPr>
            <a:r>
              <a:rPr lang="en-US" dirty="0"/>
              <a:t>Web of Science</a:t>
            </a:r>
          </a:p>
          <a:p>
            <a:pPr marL="514350" indent="-514350" algn="just">
              <a:buAutoNum type="arabicPeriod"/>
            </a:pPr>
            <a:r>
              <a:rPr lang="en-US" dirty="0"/>
              <a:t>Google and Google Scholar</a:t>
            </a:r>
          </a:p>
          <a:p>
            <a:pPr marL="514350" indent="-514350" algn="just">
              <a:buAutoNum type="arabicPeriod"/>
            </a:pPr>
            <a:r>
              <a:rPr lang="en-US" dirty="0"/>
              <a:t>Navigating Scholarly Publications</a:t>
            </a:r>
          </a:p>
          <a:p>
            <a:pPr marL="514350" indent="-514350" algn="just">
              <a:buAutoNum type="arabicPeriod"/>
            </a:pPr>
            <a:r>
              <a:rPr lang="en-US" dirty="0"/>
              <a:t>Effective Information Retrieval: Tools, Strategies and Ongoing Learning.</a:t>
            </a:r>
          </a:p>
        </p:txBody>
      </p:sp>
    </p:spTree>
    <p:extLst>
      <p:ext uri="{BB962C8B-B14F-4D97-AF65-F5344CB8AC3E}">
        <p14:creationId xmlns:p14="http://schemas.microsoft.com/office/powerpoint/2010/main" val="25226799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E1AE3-06E9-67DC-4AE0-E8CA57721B4D}"/>
              </a:ext>
            </a:extLst>
          </p:cNvPr>
          <p:cNvSpPr>
            <a:spLocks noGrp="1"/>
          </p:cNvSpPr>
          <p:nvPr>
            <p:ph type="title"/>
          </p:nvPr>
        </p:nvSpPr>
        <p:spPr>
          <a:xfrm>
            <a:off x="1371600" y="2944586"/>
            <a:ext cx="9875520" cy="1356360"/>
          </a:xfrm>
        </p:spPr>
        <p:txBody>
          <a:bodyPr>
            <a:normAutofit/>
          </a:bodyPr>
          <a:lstStyle/>
          <a:p>
            <a:pPr algn="ctr"/>
            <a:r>
              <a:rPr lang="en-GB" sz="4000" b="1" dirty="0">
                <a:solidFill>
                  <a:srgbClr val="002060"/>
                </a:solidFill>
                <a:latin typeface="Times New Roman" panose="02020603050405020304" pitchFamily="18" charset="0"/>
                <a:cs typeface="Times New Roman" panose="02020603050405020304" pitchFamily="18" charset="0"/>
              </a:rPr>
              <a:t>Thank You</a:t>
            </a:r>
            <a:endParaRPr lang="en-IN" sz="40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77211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888B3-C405-3E11-F1E9-833B3B1BC876}"/>
              </a:ext>
            </a:extLst>
          </p:cNvPr>
          <p:cNvSpPr>
            <a:spLocks noGrp="1"/>
          </p:cNvSpPr>
          <p:nvPr>
            <p:ph type="title"/>
          </p:nvPr>
        </p:nvSpPr>
        <p:spPr/>
        <p:txBody>
          <a:bodyPr/>
          <a:lstStyle/>
          <a:p>
            <a:pPr algn="ctr"/>
            <a:r>
              <a:rPr lang="en-IN" dirty="0">
                <a:latin typeface="Times New Roman" panose="02020603050405020304" pitchFamily="18" charset="0"/>
                <a:cs typeface="Times New Roman" panose="02020603050405020304" pitchFamily="18" charset="0"/>
              </a:rPr>
              <a:t>Module-2(5 Hours) </a:t>
            </a:r>
          </a:p>
        </p:txBody>
      </p:sp>
      <p:sp>
        <p:nvSpPr>
          <p:cNvPr id="3" name="Content Placeholder 2">
            <a:extLst>
              <a:ext uri="{FF2B5EF4-FFF2-40B4-BE49-F238E27FC236}">
                <a16:creationId xmlns:a16="http://schemas.microsoft.com/office/drawing/2014/main" id="{26D8D76A-EAAC-6EB9-6761-5E565B7CE3C3}"/>
              </a:ext>
            </a:extLst>
          </p:cNvPr>
          <p:cNvSpPr>
            <a:spLocks noGrp="1"/>
          </p:cNvSpPr>
          <p:nvPr>
            <p:ph idx="1"/>
          </p:nvPr>
        </p:nvSpPr>
        <p:spPr>
          <a:xfrm>
            <a:off x="468406" y="1797424"/>
            <a:ext cx="11255188" cy="4450976"/>
          </a:xfrm>
        </p:spPr>
        <p:txBody>
          <a:bodyPr>
            <a:normAutofit lnSpcReduction="10000"/>
          </a:bodyPr>
          <a:lstStyle/>
          <a:p>
            <a:pPr marL="45720" indent="0" algn="just">
              <a:lnSpc>
                <a:spcPct val="150000"/>
              </a:lnSpc>
              <a:buNone/>
            </a:pPr>
            <a:r>
              <a:rPr lang="en-GB" b="1" dirty="0">
                <a:solidFill>
                  <a:srgbClr val="002060"/>
                </a:solidFill>
                <a:latin typeface="Times New Roman" panose="02020603050405020304" pitchFamily="18" charset="0"/>
                <a:cs typeface="Times New Roman" panose="02020603050405020304" pitchFamily="18" charset="0"/>
              </a:rPr>
              <a:t>Literature Review and Technical Reading, </a:t>
            </a:r>
            <a:r>
              <a:rPr lang="en-GB" dirty="0">
                <a:latin typeface="Times New Roman" panose="02020603050405020304" pitchFamily="18" charset="0"/>
                <a:cs typeface="Times New Roman" panose="02020603050405020304" pitchFamily="18" charset="0"/>
              </a:rPr>
              <a:t>New and Existing Knowledge, Analysis and Synthesis of Prior Art Bibliographic Databases, Web of Science, Google and Google Scholar, Effective Search: The Way Forward Introduction to Technical Reading Conceptualizing Research, Critical and Creative Reading, Taking Notes While Reading, Reading Mathematics and Algorithms, Reading a Datasheet. </a:t>
            </a:r>
          </a:p>
          <a:p>
            <a:pPr marL="45720" indent="0" algn="just">
              <a:lnSpc>
                <a:spcPct val="150000"/>
              </a:lnSpc>
              <a:buNone/>
            </a:pPr>
            <a:r>
              <a:rPr lang="en-GB" b="1" dirty="0">
                <a:solidFill>
                  <a:srgbClr val="C00000"/>
                </a:solidFill>
                <a:latin typeface="Times New Roman" panose="02020603050405020304" pitchFamily="18" charset="0"/>
                <a:cs typeface="Times New Roman" panose="02020603050405020304" pitchFamily="18" charset="0"/>
              </a:rPr>
              <a:t>Attributions and Citations: </a:t>
            </a:r>
            <a:r>
              <a:rPr lang="en-GB" dirty="0">
                <a:solidFill>
                  <a:srgbClr val="C00000"/>
                </a:solidFill>
                <a:latin typeface="Times New Roman" panose="02020603050405020304" pitchFamily="18" charset="0"/>
                <a:cs typeface="Times New Roman" panose="02020603050405020304" pitchFamily="18" charset="0"/>
              </a:rPr>
              <a:t>Giving Credit Wherever Due, Citations: Functions and Attributes, Impact of Title and Keywords on Citations, Knowledge Flow through Citation, Citing Datasets, Styles for Citations, Acknowledgments and Attributions, What Should Be Acknowledged, Acknowledgments in, Books Dissertations, Dedication or Acknowledgments. </a:t>
            </a:r>
            <a:endParaRPr lang="en-IN" dirty="0">
              <a:solidFill>
                <a:srgbClr val="C00000"/>
              </a:solidFill>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313379D0-34BC-9BEB-0182-049AF2D8C475}"/>
              </a:ext>
            </a:extLst>
          </p:cNvPr>
          <p:cNvSpPr>
            <a:spLocks noGrp="1"/>
          </p:cNvSpPr>
          <p:nvPr>
            <p:ph type="dt" sz="half" idx="10"/>
          </p:nvPr>
        </p:nvSpPr>
        <p:spPr/>
        <p:txBody>
          <a:bodyPr/>
          <a:lstStyle/>
          <a:p>
            <a:fld id="{C5DDF014-4FFA-475C-88F8-25149B9BC23E}" type="datetime1">
              <a:rPr lang="en-IN" smtClean="0"/>
              <a:t>11-09-2024</a:t>
            </a:fld>
            <a:endParaRPr lang="en-IN"/>
          </a:p>
        </p:txBody>
      </p:sp>
      <p:sp>
        <p:nvSpPr>
          <p:cNvPr id="5" name="Footer Placeholder 4">
            <a:extLst>
              <a:ext uri="{FF2B5EF4-FFF2-40B4-BE49-F238E27FC236}">
                <a16:creationId xmlns:a16="http://schemas.microsoft.com/office/drawing/2014/main" id="{C686D305-DD50-0E96-32F2-D9BB2AF34C44}"/>
              </a:ext>
            </a:extLst>
          </p:cNvPr>
          <p:cNvSpPr>
            <a:spLocks noGrp="1"/>
          </p:cNvSpPr>
          <p:nvPr>
            <p:ph type="ftr" sz="quarter" idx="11"/>
          </p:nvPr>
        </p:nvSpPr>
        <p:spPr/>
        <p:txBody>
          <a:bodyPr/>
          <a:lstStyle/>
          <a:p>
            <a:r>
              <a:rPr lang="en-US"/>
              <a:t>Prof. Swapna H, Dept. of EEE, ATMECE Mysuru</a:t>
            </a:r>
            <a:endParaRPr lang="en-IN" dirty="0"/>
          </a:p>
        </p:txBody>
      </p:sp>
      <p:sp>
        <p:nvSpPr>
          <p:cNvPr id="6" name="Slide Number Placeholder 5">
            <a:extLst>
              <a:ext uri="{FF2B5EF4-FFF2-40B4-BE49-F238E27FC236}">
                <a16:creationId xmlns:a16="http://schemas.microsoft.com/office/drawing/2014/main" id="{FBA8F423-9251-1720-15CA-857A43274FE3}"/>
              </a:ext>
            </a:extLst>
          </p:cNvPr>
          <p:cNvSpPr>
            <a:spLocks noGrp="1"/>
          </p:cNvSpPr>
          <p:nvPr>
            <p:ph type="sldNum" sz="quarter" idx="12"/>
          </p:nvPr>
        </p:nvSpPr>
        <p:spPr/>
        <p:txBody>
          <a:bodyPr/>
          <a:lstStyle/>
          <a:p>
            <a:fld id="{5A6ADBAC-012B-45CA-B0E1-1EC0514D76E2}" type="slidenum">
              <a:rPr lang="en-IN" smtClean="0"/>
              <a:t>57</a:t>
            </a:fld>
            <a:endParaRPr lang="en-IN"/>
          </a:p>
        </p:txBody>
      </p:sp>
    </p:spTree>
    <p:extLst>
      <p:ext uri="{BB962C8B-B14F-4D97-AF65-F5344CB8AC3E}">
        <p14:creationId xmlns:p14="http://schemas.microsoft.com/office/powerpoint/2010/main" val="31356273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438400"/>
            <a:ext cx="8940800" cy="1143000"/>
          </a:xfrm>
        </p:spPr>
        <p:txBody>
          <a:bodyPr>
            <a:noAutofit/>
          </a:bodyPr>
          <a:lstStyle/>
          <a:p>
            <a:pPr algn="ctr"/>
            <a:r>
              <a:rPr lang="en-US" dirty="0">
                <a:solidFill>
                  <a:srgbClr val="C00000"/>
                </a:solidFill>
              </a:rPr>
              <a:t>Attribution and Citations: </a:t>
            </a:r>
            <a:br>
              <a:rPr lang="en-US" dirty="0">
                <a:solidFill>
                  <a:srgbClr val="C00000"/>
                </a:solidFill>
              </a:rPr>
            </a:br>
            <a:r>
              <a:rPr lang="en-US" dirty="0">
                <a:solidFill>
                  <a:srgbClr val="C00000"/>
                </a:solidFill>
              </a:rPr>
              <a:t>Giving Credit Wherever Due</a:t>
            </a:r>
          </a:p>
        </p:txBody>
      </p:sp>
    </p:spTree>
    <p:extLst>
      <p:ext uri="{BB962C8B-B14F-4D97-AF65-F5344CB8AC3E}">
        <p14:creationId xmlns:p14="http://schemas.microsoft.com/office/powerpoint/2010/main" val="235563618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9144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203199" y="2438400"/>
            <a:ext cx="11531599" cy="3708400"/>
          </a:xfrm>
        </p:spPr>
        <p:txBody>
          <a:bodyPr>
            <a:normAutofit/>
          </a:bodyPr>
          <a:lstStyle/>
          <a:p>
            <a:pPr algn="just"/>
            <a:r>
              <a:rPr lang="en-US" sz="2400" dirty="0">
                <a:solidFill>
                  <a:srgbClr val="FF0000"/>
                </a:solidFill>
              </a:rPr>
              <a:t>Attribution</a:t>
            </a:r>
            <a:r>
              <a:rPr lang="en-US" sz="2400" dirty="0"/>
              <a:t> is about "</a:t>
            </a:r>
            <a:r>
              <a:rPr lang="en-US" sz="2400" dirty="0">
                <a:solidFill>
                  <a:srgbClr val="C00000"/>
                </a:solidFill>
              </a:rPr>
              <a:t>giving credit where credit is due</a:t>
            </a:r>
            <a:r>
              <a:rPr lang="en-US" sz="2400" dirty="0"/>
              <a:t>." By acknowledging where information comes from, you show respect for the </a:t>
            </a:r>
            <a:r>
              <a:rPr lang="en-US" sz="2400" dirty="0">
                <a:solidFill>
                  <a:srgbClr val="FF0000"/>
                </a:solidFill>
              </a:rPr>
              <a:t>intellectual</a:t>
            </a:r>
            <a:r>
              <a:rPr lang="en-US" sz="2400" dirty="0"/>
              <a:t> work of those who came before. </a:t>
            </a:r>
          </a:p>
          <a:p>
            <a:pPr algn="just"/>
            <a:r>
              <a:rPr lang="en-US" sz="2400" dirty="0"/>
              <a:t>An example of </a:t>
            </a:r>
            <a:r>
              <a:rPr lang="en-US" sz="2400" dirty="0">
                <a:solidFill>
                  <a:srgbClr val="FF0000"/>
                </a:solidFill>
              </a:rPr>
              <a:t>attribution</a:t>
            </a:r>
            <a:r>
              <a:rPr lang="en-US" sz="2400" dirty="0"/>
              <a:t> is a </a:t>
            </a:r>
            <a:r>
              <a:rPr lang="en-US" sz="2400" dirty="0">
                <a:solidFill>
                  <a:srgbClr val="FF0000"/>
                </a:solidFill>
              </a:rPr>
              <a:t>citation</a:t>
            </a:r>
            <a:r>
              <a:rPr lang="en-US" sz="2400" dirty="0"/>
              <a:t>. </a:t>
            </a:r>
          </a:p>
          <a:p>
            <a:pPr algn="just"/>
            <a:r>
              <a:rPr lang="en-US" sz="2400" dirty="0">
                <a:solidFill>
                  <a:srgbClr val="FF0000"/>
                </a:solidFill>
              </a:rPr>
              <a:t>Citations</a:t>
            </a:r>
            <a:r>
              <a:rPr lang="en-US" sz="2400" dirty="0"/>
              <a:t> provide </a:t>
            </a:r>
            <a:r>
              <a:rPr lang="en-US" sz="2400" dirty="0">
                <a:solidFill>
                  <a:srgbClr val="FF0000"/>
                </a:solidFill>
              </a:rPr>
              <a:t>credibility</a:t>
            </a:r>
            <a:r>
              <a:rPr lang="en-US" sz="2400" dirty="0"/>
              <a:t> to your work and build a firm foundation on which to put your new arguments and ideas. </a:t>
            </a:r>
          </a:p>
          <a:p>
            <a:pPr algn="just"/>
            <a:r>
              <a:rPr lang="en-US" sz="2400" dirty="0"/>
              <a:t>If scholarship is a chain of connected authors, citations are the </a:t>
            </a:r>
            <a:r>
              <a:rPr lang="en-US" sz="2400" dirty="0">
                <a:solidFill>
                  <a:srgbClr val="FF0000"/>
                </a:solidFill>
              </a:rPr>
              <a:t>links</a:t>
            </a:r>
            <a:r>
              <a:rPr lang="en-US" sz="2400" dirty="0"/>
              <a:t> that allow you to follow the conversation.</a:t>
            </a:r>
          </a:p>
        </p:txBody>
      </p:sp>
    </p:spTree>
    <p:extLst>
      <p:ext uri="{BB962C8B-B14F-4D97-AF65-F5344CB8AC3E}">
        <p14:creationId xmlns:p14="http://schemas.microsoft.com/office/powerpoint/2010/main" val="2070037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317988" y="263770"/>
            <a:ext cx="11556023" cy="1356360"/>
          </a:xfrm>
        </p:spPr>
        <p:txBody>
          <a:bodyPr>
            <a:noAutofit/>
          </a:bodyPr>
          <a:lstStyle/>
          <a:p>
            <a:pPr algn="ctr"/>
            <a:br>
              <a:rPr lang="en-US" sz="2800" dirty="0">
                <a:solidFill>
                  <a:srgbClr val="FF0000"/>
                </a:solidFill>
                <a:latin typeface="Times New Roman" panose="02020603050405020304" pitchFamily="18" charset="0"/>
                <a:cs typeface="Times New Roman" panose="02020603050405020304" pitchFamily="18" charset="0"/>
              </a:rPr>
            </a:br>
            <a:r>
              <a:rPr lang="en-US" sz="2800" dirty="0">
                <a:solidFill>
                  <a:srgbClr val="C00000"/>
                </a:solidFill>
                <a:latin typeface="Times New Roman" panose="02020603050405020304" pitchFamily="18" charset="0"/>
                <a:cs typeface="Times New Roman" panose="02020603050405020304" pitchFamily="18" charset="0"/>
              </a:rPr>
              <a:t>Literature Review and Technical Reading</a:t>
            </a:r>
          </a:p>
        </p:txBody>
      </p:sp>
      <p:sp>
        <p:nvSpPr>
          <p:cNvPr id="3" name="Content Placeholder 2"/>
          <p:cNvSpPr>
            <a:spLocks noGrp="1"/>
          </p:cNvSpPr>
          <p:nvPr>
            <p:ph idx="1"/>
          </p:nvPr>
        </p:nvSpPr>
        <p:spPr>
          <a:xfrm>
            <a:off x="504677" y="1385668"/>
            <a:ext cx="11182643" cy="4645855"/>
          </a:xfrm>
        </p:spPr>
        <p:txBody>
          <a:bodyPr>
            <a:normAutofit/>
          </a:bodyPr>
          <a:lstStyle/>
          <a:p>
            <a:pPr marL="514350" indent="-514350" algn="just">
              <a:lnSpc>
                <a:spcPct val="100000"/>
              </a:lnSpc>
              <a:buFont typeface="+mj-lt"/>
              <a:buAutoNum type="arabicPeriod"/>
            </a:pPr>
            <a:r>
              <a:rPr lang="en-US" sz="2800" dirty="0">
                <a:solidFill>
                  <a:srgbClr val="C00000"/>
                </a:solidFill>
                <a:latin typeface="Times New Roman" panose="02020603050405020304" pitchFamily="18" charset="0"/>
                <a:cs typeface="Times New Roman" panose="02020603050405020304" pitchFamily="18" charset="0"/>
              </a:rPr>
              <a:t>Understanding the purpose of literature review and its research role.</a:t>
            </a:r>
          </a:p>
          <a:p>
            <a:pPr marL="914400" lvl="1" indent="-514350" algn="just">
              <a:lnSpc>
                <a:spcPct val="100000"/>
              </a:lnSpc>
              <a:buFont typeface="+mj-lt"/>
              <a:buAutoNum type="arabicPeriod"/>
            </a:pPr>
            <a:r>
              <a:rPr lang="en-US" sz="2800" b="1" dirty="0">
                <a:solidFill>
                  <a:srgbClr val="002060"/>
                </a:solidFill>
                <a:latin typeface="Times New Roman" panose="02020603050405020304" pitchFamily="18" charset="0"/>
                <a:cs typeface="Times New Roman" panose="02020603050405020304" pitchFamily="18" charset="0"/>
              </a:rPr>
              <a:t>Purpose of literature review</a:t>
            </a:r>
            <a:r>
              <a:rPr lang="en-US" sz="2800" dirty="0">
                <a:latin typeface="Times New Roman" panose="02020603050405020304" pitchFamily="18" charset="0"/>
                <a:cs typeface="Times New Roman" panose="02020603050405020304" pitchFamily="18" charset="0"/>
              </a:rPr>
              <a:t>: The main goal is to identify and understand the existing knowledge. </a:t>
            </a:r>
          </a:p>
          <a:p>
            <a:pPr marL="914400" lvl="1" indent="-514350" algn="just">
              <a:lnSpc>
                <a:spcPct val="100000"/>
              </a:lnSpc>
              <a:buFont typeface="+mj-lt"/>
              <a:buAutoNum type="arabicPeriod"/>
            </a:pPr>
            <a:r>
              <a:rPr lang="en-US" sz="2800" b="1" dirty="0">
                <a:solidFill>
                  <a:srgbClr val="002060"/>
                </a:solidFill>
                <a:latin typeface="Times New Roman" panose="02020603050405020304" pitchFamily="18" charset="0"/>
                <a:cs typeface="Times New Roman" panose="02020603050405020304" pitchFamily="18" charset="0"/>
              </a:rPr>
              <a:t>Problem Identification</a:t>
            </a:r>
            <a:r>
              <a:rPr lang="en-US" sz="2800" dirty="0">
                <a:latin typeface="Times New Roman" panose="02020603050405020304" pitchFamily="18" charset="0"/>
                <a:cs typeface="Times New Roman" panose="02020603050405020304" pitchFamily="18" charset="0"/>
              </a:rPr>
              <a:t>: </a:t>
            </a:r>
            <a:r>
              <a:rPr lang="en-US" sz="2800" dirty="0">
                <a:solidFill>
                  <a:srgbClr val="0070C0"/>
                </a:solidFill>
                <a:latin typeface="Times New Roman" panose="02020603050405020304" pitchFamily="18" charset="0"/>
                <a:cs typeface="Times New Roman" panose="02020603050405020304" pitchFamily="18" charset="0"/>
              </a:rPr>
              <a:t>Helps in correcting identified research problems that might be unclear initially.</a:t>
            </a:r>
            <a:endParaRPr lang="en-US" sz="2800" dirty="0">
              <a:latin typeface="Times New Roman" panose="02020603050405020304" pitchFamily="18" charset="0"/>
              <a:cs typeface="Times New Roman" panose="02020603050405020304" pitchFamily="18" charset="0"/>
            </a:endParaRPr>
          </a:p>
          <a:p>
            <a:pPr marL="914400" lvl="1" indent="-514350" algn="just">
              <a:lnSpc>
                <a:spcPct val="100000"/>
              </a:lnSpc>
              <a:buFont typeface="+mj-lt"/>
              <a:buAutoNum type="arabicPeriod"/>
            </a:pPr>
            <a:r>
              <a:rPr lang="en-US" sz="2800" b="1" dirty="0">
                <a:solidFill>
                  <a:srgbClr val="002060"/>
                </a:solidFill>
                <a:latin typeface="Times New Roman" panose="02020603050405020304" pitchFamily="18" charset="0"/>
                <a:cs typeface="Times New Roman" panose="02020603050405020304" pitchFamily="18" charset="0"/>
              </a:rPr>
              <a:t>Advocating</a:t>
            </a:r>
            <a:r>
              <a:rPr lang="en-US" sz="2800" dirty="0">
                <a:latin typeface="Times New Roman" panose="02020603050405020304" pitchFamily="18" charset="0"/>
                <a:cs typeface="Times New Roman" panose="02020603050405020304" pitchFamily="18" charset="0"/>
              </a:rPr>
              <a:t>  </a:t>
            </a:r>
            <a:r>
              <a:rPr lang="en-US" sz="2800" b="1" dirty="0">
                <a:solidFill>
                  <a:srgbClr val="002060"/>
                </a:solidFill>
                <a:latin typeface="Times New Roman" panose="02020603050405020304" pitchFamily="18" charset="0"/>
                <a:cs typeface="Times New Roman" panose="02020603050405020304" pitchFamily="18" charset="0"/>
              </a:rPr>
              <a:t>approaches:</a:t>
            </a:r>
            <a:r>
              <a:rPr lang="en-US" sz="2800" dirty="0">
                <a:latin typeface="Times New Roman" panose="02020603050405020304" pitchFamily="18" charset="0"/>
                <a:cs typeface="Times New Roman" panose="02020603050405020304" pitchFamily="18" charset="0"/>
              </a:rPr>
              <a:t> Researchers use literature to advocate specific approaches to understanding the problems</a:t>
            </a:r>
          </a:p>
          <a:p>
            <a:pPr marL="914400" lvl="1" indent="-514350" algn="just">
              <a:lnSpc>
                <a:spcPct val="100000"/>
              </a:lnSpc>
              <a:buFont typeface="+mj-lt"/>
              <a:buAutoNum type="arabicPeriod"/>
            </a:pPr>
            <a:r>
              <a:rPr lang="en-US" sz="2800" b="1" dirty="0">
                <a:solidFill>
                  <a:srgbClr val="002060"/>
                </a:solidFill>
                <a:latin typeface="Times New Roman" panose="02020603050405020304" pitchFamily="18" charset="0"/>
                <a:cs typeface="Times New Roman" panose="02020603050405020304" pitchFamily="18" charset="0"/>
              </a:rPr>
              <a:t>Choice of methods</a:t>
            </a:r>
            <a:r>
              <a:rPr lang="en-US" sz="2800" dirty="0">
                <a:latin typeface="Times New Roman" panose="02020603050405020304" pitchFamily="18" charset="0"/>
                <a:cs typeface="Times New Roman" panose="02020603050405020304" pitchFamily="18" charset="0"/>
              </a:rPr>
              <a:t>: It assists in comprehending the choice of research methods.</a:t>
            </a:r>
          </a:p>
        </p:txBody>
      </p:sp>
    </p:spTree>
    <p:extLst>
      <p:ext uri="{BB962C8B-B14F-4D97-AF65-F5344CB8AC3E}">
        <p14:creationId xmlns:p14="http://schemas.microsoft.com/office/powerpoint/2010/main" val="1639551501"/>
      </p:ext>
    </p:extLst>
  </p:cSld>
  <p:clrMapOvr>
    <a:overrideClrMapping bg1="lt1" tx1="dk1" bg2="lt2" tx2="dk2" accent1="accent1" accent2="accent2" accent3="accent3" accent4="accent4" accent5="accent5" accent6="accent6" hlink="hlink" folHlink="folHlink"/>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914400"/>
            <a:ext cx="8229600" cy="1143000"/>
          </a:xfrm>
        </p:spPr>
        <p:txBody>
          <a:bodyPr>
            <a:normAutofit/>
          </a:bodyPr>
          <a:lstStyle/>
          <a:p>
            <a:pPr algn="ctr"/>
            <a:r>
              <a:rPr lang="en-US" sz="4000" dirty="0">
                <a:solidFill>
                  <a:srgbClr val="C00000"/>
                </a:solidFill>
              </a:rPr>
              <a:t>Attribution and Citations: </a:t>
            </a:r>
            <a:br>
              <a:rPr lang="en-US" sz="4000" dirty="0">
                <a:solidFill>
                  <a:srgbClr val="C00000"/>
                </a:solidFill>
              </a:rPr>
            </a:br>
            <a:r>
              <a:rPr lang="en-US" sz="2800" dirty="0">
                <a:solidFill>
                  <a:srgbClr val="C00000"/>
                </a:solidFill>
              </a:rPr>
              <a:t>Giving Credit Wherever Due</a:t>
            </a:r>
          </a:p>
        </p:txBody>
      </p:sp>
      <p:sp>
        <p:nvSpPr>
          <p:cNvPr id="3" name="Content Placeholder 2"/>
          <p:cNvSpPr>
            <a:spLocks noGrp="1"/>
          </p:cNvSpPr>
          <p:nvPr>
            <p:ph idx="1"/>
          </p:nvPr>
        </p:nvSpPr>
        <p:spPr>
          <a:xfrm>
            <a:off x="863600" y="2133600"/>
            <a:ext cx="10718800" cy="3886200"/>
          </a:xfrm>
        </p:spPr>
        <p:txBody>
          <a:bodyPr>
            <a:normAutofit/>
          </a:bodyPr>
          <a:lstStyle/>
          <a:p>
            <a:pPr marL="0" indent="0" algn="just">
              <a:lnSpc>
                <a:spcPct val="150000"/>
              </a:lnSpc>
              <a:buNone/>
            </a:pPr>
            <a:r>
              <a:rPr lang="en-US" sz="2400" dirty="0"/>
              <a:t>In this chapter, we highlight the importance of expanding attributions and acknowledgments to roles and responsibilities beyond primary authors of journal articles or principal investigators of grant proposal documents. This would be applicable especially to </a:t>
            </a:r>
            <a:r>
              <a:rPr lang="en-US" sz="2400" u="sng" dirty="0"/>
              <a:t>scientiﬁc research projects</a:t>
            </a:r>
            <a:r>
              <a:rPr lang="en-US" sz="2400" dirty="0"/>
              <a:t> that involved diverse skill sets and expertise.</a:t>
            </a:r>
          </a:p>
        </p:txBody>
      </p:sp>
    </p:spTree>
    <p:extLst>
      <p:ext uri="{BB962C8B-B14F-4D97-AF65-F5344CB8AC3E}">
        <p14:creationId xmlns:p14="http://schemas.microsoft.com/office/powerpoint/2010/main" val="143014533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6858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711199" y="1905000"/>
            <a:ext cx="11006667" cy="4495800"/>
          </a:xfrm>
        </p:spPr>
        <p:txBody>
          <a:bodyPr>
            <a:normAutofit/>
          </a:bodyPr>
          <a:lstStyle/>
          <a:p>
            <a:pPr marL="0" indent="0" algn="just">
              <a:buNone/>
            </a:pPr>
            <a:r>
              <a:rPr lang="en-US" sz="2400" dirty="0">
                <a:solidFill>
                  <a:srgbClr val="FF0000"/>
                </a:solidFill>
              </a:rPr>
              <a:t>Academic writing</a:t>
            </a:r>
            <a:r>
              <a:rPr lang="en-US" sz="2400" dirty="0"/>
              <a:t> needs to adhere to specific guidelines and traditions.</a:t>
            </a:r>
          </a:p>
          <a:p>
            <a:pPr marL="0" indent="0" algn="just">
              <a:buNone/>
            </a:pPr>
            <a:r>
              <a:rPr lang="en-US" sz="2400" dirty="0"/>
              <a:t>The most important of these are </a:t>
            </a:r>
            <a:r>
              <a:rPr lang="en-US" sz="2400" i="1" dirty="0">
                <a:solidFill>
                  <a:srgbClr val="FF0000"/>
                </a:solidFill>
              </a:rPr>
              <a:t>citing, referencing, attributing, and acknowledging</a:t>
            </a:r>
            <a:r>
              <a:rPr lang="en-US" sz="2400" dirty="0"/>
              <a:t> the works of others. </a:t>
            </a:r>
          </a:p>
          <a:p>
            <a:pPr marL="0" indent="0" algn="just">
              <a:buNone/>
            </a:pPr>
            <a:r>
              <a:rPr lang="en-US" sz="2400" dirty="0">
                <a:solidFill>
                  <a:srgbClr val="FF0000"/>
                </a:solidFill>
              </a:rPr>
              <a:t>Citing</a:t>
            </a:r>
            <a:r>
              <a:rPr lang="en-US" sz="2400" dirty="0"/>
              <a:t> is the practice of quoting from, referring to other authors’ works and ideas in the text of our work in such a way that the context is clear to the reader.</a:t>
            </a:r>
          </a:p>
          <a:p>
            <a:pPr marL="0" indent="0" algn="just">
              <a:buNone/>
            </a:pPr>
            <a:r>
              <a:rPr lang="en-US" sz="2400" dirty="0">
                <a:solidFill>
                  <a:srgbClr val="FF0000"/>
                </a:solidFill>
              </a:rPr>
              <a:t>Referencing</a:t>
            </a:r>
            <a:r>
              <a:rPr lang="en-US" sz="2400" dirty="0"/>
              <a:t> is the process of providing readers with background information by stating all of the publication data of a published work that is mentioned.</a:t>
            </a:r>
          </a:p>
          <a:p>
            <a:pPr marL="0" indent="0" algn="just">
              <a:buNone/>
            </a:pPr>
            <a:r>
              <a:rPr lang="en-US" sz="2400" dirty="0">
                <a:solidFill>
                  <a:srgbClr val="FF0000"/>
                </a:solidFill>
              </a:rPr>
              <a:t>Acknowledgment</a:t>
            </a:r>
            <a:r>
              <a:rPr lang="en-US" sz="2400" dirty="0"/>
              <a:t> in research publications indicates contributions to scientiﬁc work. Acknowledgment is arguably more personal, singular, and simply an expression of appreciations and contribution.</a:t>
            </a:r>
          </a:p>
          <a:p>
            <a:pPr marL="0" indent="0" algn="just">
              <a:buNone/>
            </a:pPr>
            <a:endParaRPr lang="en-US" sz="2400" dirty="0"/>
          </a:p>
        </p:txBody>
      </p:sp>
    </p:spTree>
    <p:extLst>
      <p:ext uri="{BB962C8B-B14F-4D97-AF65-F5344CB8AC3E}">
        <p14:creationId xmlns:p14="http://schemas.microsoft.com/office/powerpoint/2010/main" val="115523683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9144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1981200" y="2667000"/>
            <a:ext cx="8305800" cy="609600"/>
          </a:xfrm>
        </p:spPr>
        <p:txBody>
          <a:bodyPr>
            <a:noAutofit/>
          </a:bodyPr>
          <a:lstStyle/>
          <a:p>
            <a:pPr marL="0" indent="0" algn="ctr">
              <a:buNone/>
            </a:pPr>
            <a:r>
              <a:rPr lang="en-US" sz="3600" dirty="0">
                <a:solidFill>
                  <a:srgbClr val="FF0000"/>
                </a:solidFill>
              </a:rPr>
              <a:t>3.1 Citations: Functions and Attributes</a:t>
            </a:r>
          </a:p>
        </p:txBody>
      </p:sp>
    </p:spTree>
    <p:extLst>
      <p:ext uri="{BB962C8B-B14F-4D97-AF65-F5344CB8AC3E}">
        <p14:creationId xmlns:p14="http://schemas.microsoft.com/office/powerpoint/2010/main" val="180878449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4267" y="1337734"/>
            <a:ext cx="10888133" cy="4775200"/>
          </a:xfrm>
        </p:spPr>
        <p:txBody>
          <a:bodyPr>
            <a:normAutofit lnSpcReduction="10000"/>
          </a:bodyPr>
          <a:lstStyle/>
          <a:p>
            <a:pPr marL="0" indent="0" algn="ctr">
              <a:buNone/>
            </a:pPr>
            <a:r>
              <a:rPr lang="en-US" sz="2800" dirty="0">
                <a:solidFill>
                  <a:srgbClr val="C00000"/>
                </a:solidFill>
              </a:rPr>
              <a:t>Citations: Functions and Attributes</a:t>
            </a:r>
          </a:p>
          <a:p>
            <a:pPr marL="0" indent="0" algn="just">
              <a:buNone/>
            </a:pPr>
            <a:r>
              <a:rPr lang="en-US" sz="2400" b="1" dirty="0">
                <a:solidFill>
                  <a:srgbClr val="FF0000"/>
                </a:solidFill>
              </a:rPr>
              <a:t>Citations</a:t>
            </a:r>
            <a:r>
              <a:rPr lang="en-US" sz="2400" dirty="0">
                <a:solidFill>
                  <a:srgbClr val="FF0000"/>
                </a:solidFill>
              </a:rPr>
              <a:t> </a:t>
            </a:r>
            <a:r>
              <a:rPr lang="en-US" sz="2400" dirty="0"/>
              <a:t>(references) credit others for their work, while allowing the readers to trace the source publication if needed. Any portion of someone else’s work or ideas in papers, patents, or presentations must be used in any new document only by clearly citing the source.</a:t>
            </a:r>
          </a:p>
          <a:p>
            <a:pPr marL="0" indent="0" algn="just">
              <a:buNone/>
            </a:pPr>
            <a:r>
              <a:rPr lang="en-US" sz="2400" dirty="0"/>
              <a:t>This applies to all forms of written sources in the form of texts, images, sounds, etc. and failure to do may be considered plagiarism.</a:t>
            </a:r>
          </a:p>
          <a:p>
            <a:pPr marL="0" indent="0" algn="just">
              <a:buNone/>
            </a:pPr>
            <a:r>
              <a:rPr lang="en-US" sz="2400" b="1" dirty="0">
                <a:solidFill>
                  <a:srgbClr val="002060"/>
                </a:solidFill>
              </a:rPr>
              <a:t>Example: </a:t>
            </a:r>
          </a:p>
          <a:p>
            <a:pPr marL="0" indent="0" algn="just">
              <a:buNone/>
            </a:pPr>
            <a:r>
              <a:rPr lang="en-US" sz="2400" dirty="0"/>
              <a:t>Researcher A being "cited by" Researcher B means that Researcher B has Researcher A's article as an entry on his/her References, Works Cited, or bibliography. It means Researcher B is developing, building upon, critiquing or otherwise referencing the work of Researcher A. </a:t>
            </a:r>
            <a:endParaRPr lang="en-US" sz="2400" dirty="0">
              <a:solidFill>
                <a:srgbClr val="FF0000"/>
              </a:solidFill>
            </a:endParaRPr>
          </a:p>
        </p:txBody>
      </p:sp>
    </p:spTree>
    <p:extLst>
      <p:ext uri="{BB962C8B-B14F-4D97-AF65-F5344CB8AC3E}">
        <p14:creationId xmlns:p14="http://schemas.microsoft.com/office/powerpoint/2010/main" val="393036308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5334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609600" y="1752600"/>
            <a:ext cx="11074400" cy="4106333"/>
          </a:xfrm>
        </p:spPr>
        <p:txBody>
          <a:bodyPr>
            <a:normAutofit/>
          </a:bodyPr>
          <a:lstStyle/>
          <a:p>
            <a:pPr algn="just"/>
            <a:r>
              <a:rPr lang="en-US" sz="2400" dirty="0"/>
              <a:t>The growth of knowledge in any ﬁeld of study, especially in technological ﬁelds, is primarily incremental and a researcher invariably and naturally builds upon prior information.</a:t>
            </a:r>
          </a:p>
          <a:p>
            <a:pPr algn="just"/>
            <a:r>
              <a:rPr lang="en-US" sz="2400" dirty="0"/>
              <a:t>A research needs to leverage the prior art in the area of research interest so as to make further development, at the same time it is important to ensure that credit for that existing knowledge is suitably acknowledged.</a:t>
            </a:r>
          </a:p>
          <a:p>
            <a:pPr algn="just"/>
            <a:r>
              <a:rPr lang="en-US" sz="2400" dirty="0"/>
              <a:t>When a bibliography of previously published patents or papers is placed in the new works of a researcher, a connection is established between the new and previous work. </a:t>
            </a:r>
          </a:p>
          <a:p>
            <a:pPr algn="just"/>
            <a:r>
              <a:rPr lang="en-US" sz="2400" dirty="0"/>
              <a:t>Citations help the readers to verify the quality and importance of the new work and justiﬁcation of the ﬁndings.</a:t>
            </a:r>
          </a:p>
          <a:p>
            <a:pPr marL="0" indent="0" algn="just">
              <a:buNone/>
            </a:pPr>
            <a:endParaRPr lang="en-US" sz="2400" dirty="0"/>
          </a:p>
          <a:p>
            <a:pPr marL="0" indent="0" algn="just">
              <a:buNone/>
            </a:pPr>
            <a:endParaRPr lang="en-US" sz="2400" dirty="0">
              <a:solidFill>
                <a:srgbClr val="FF0000"/>
              </a:solidFill>
            </a:endParaRPr>
          </a:p>
        </p:txBody>
      </p:sp>
    </p:spTree>
    <p:extLst>
      <p:ext uri="{BB962C8B-B14F-4D97-AF65-F5344CB8AC3E}">
        <p14:creationId xmlns:p14="http://schemas.microsoft.com/office/powerpoint/2010/main" val="30449553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761999" y="1752600"/>
            <a:ext cx="10786533" cy="4360333"/>
          </a:xfrm>
        </p:spPr>
        <p:txBody>
          <a:bodyPr>
            <a:normAutofit/>
          </a:bodyPr>
          <a:lstStyle/>
          <a:p>
            <a:pPr algn="just"/>
            <a:r>
              <a:rPr lang="en-US" sz="2400" dirty="0"/>
              <a:t>Preferably, citations should be given at the end of a sentence or the end of a paragraph as can be seen even in this particular paragraph. Citation must contain enough details so that readers can easily ﬁnd the referenced material. </a:t>
            </a:r>
          </a:p>
          <a:p>
            <a:pPr algn="just"/>
            <a:r>
              <a:rPr lang="en-US" sz="2400" dirty="0"/>
              <a:t>A researcher needs to cite each source twice: </a:t>
            </a:r>
          </a:p>
          <a:p>
            <a:pPr marL="914400" lvl="1" indent="-514350" algn="just">
              <a:buAutoNum type="romanLcParenBoth"/>
            </a:pPr>
            <a:r>
              <a:rPr lang="en-US" sz="2400" dirty="0"/>
              <a:t>in-text citation, in the text of the article exactly where the source is quoted or paraphrased, and </a:t>
            </a:r>
          </a:p>
          <a:p>
            <a:pPr marL="914400" lvl="1" indent="-514350" algn="just">
              <a:buAutoNum type="romanLcParenBoth"/>
            </a:pPr>
            <a:r>
              <a:rPr lang="en-US" sz="2400" dirty="0"/>
              <a:t>a second time in the references, typically at the end of the chapter or a book or at the end of a research article. </a:t>
            </a:r>
          </a:p>
          <a:p>
            <a:pPr algn="just"/>
            <a:r>
              <a:rPr lang="en-US" sz="2400" dirty="0"/>
              <a:t>The citation elements differ and so what is to be recorded can differ from one source to another. </a:t>
            </a:r>
          </a:p>
        </p:txBody>
      </p:sp>
    </p:spTree>
    <p:extLst>
      <p:ext uri="{BB962C8B-B14F-4D97-AF65-F5344CB8AC3E}">
        <p14:creationId xmlns:p14="http://schemas.microsoft.com/office/powerpoint/2010/main" val="1044902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812800" y="1752599"/>
            <a:ext cx="11176000" cy="3191934"/>
          </a:xfrm>
        </p:spPr>
        <p:txBody>
          <a:bodyPr>
            <a:normAutofit/>
          </a:bodyPr>
          <a:lstStyle/>
          <a:p>
            <a:pPr marL="0" indent="0" algn="just">
              <a:buNone/>
            </a:pPr>
            <a:r>
              <a:rPr lang="en-US" sz="2400" dirty="0">
                <a:solidFill>
                  <a:srgbClr val="FF0000"/>
                </a:solidFill>
              </a:rPr>
              <a:t>Example: </a:t>
            </a:r>
          </a:p>
          <a:p>
            <a:pPr algn="just"/>
            <a:r>
              <a:rPr lang="en-US" sz="2400" dirty="0"/>
              <a:t>LaTeX, a document preparation system often used by engineering researchers to automatically format documents that comply with standard formatting needs, is very effective to track and update citations.</a:t>
            </a:r>
          </a:p>
          <a:p>
            <a:pPr algn="just"/>
            <a:r>
              <a:rPr lang="en-US" sz="2400" dirty="0"/>
              <a:t>LaTeX has a steep learning curve and will be repeatedly used in this book to address different issues pertaining to technical writing which is intimately linked with research for engineers.</a:t>
            </a:r>
          </a:p>
        </p:txBody>
      </p:sp>
    </p:spTree>
    <p:extLst>
      <p:ext uri="{BB962C8B-B14F-4D97-AF65-F5344CB8AC3E}">
        <p14:creationId xmlns:p14="http://schemas.microsoft.com/office/powerpoint/2010/main" val="147286746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4000" dirty="0">
                <a:solidFill>
                  <a:srgbClr val="FF0000"/>
                </a:solidFill>
              </a:rPr>
              <a:t>Attribution and Citations: </a:t>
            </a:r>
            <a:br>
              <a:rPr lang="en-US" sz="4000" dirty="0">
                <a:solidFill>
                  <a:srgbClr val="FF0000"/>
                </a:solidFill>
              </a:rPr>
            </a:br>
            <a:r>
              <a:rPr lang="en-US" sz="2800" dirty="0">
                <a:solidFill>
                  <a:srgbClr val="FF0000"/>
                </a:solidFill>
              </a:rPr>
              <a:t>Giving Credit Wherever Due</a:t>
            </a:r>
          </a:p>
        </p:txBody>
      </p:sp>
      <p:sp>
        <p:nvSpPr>
          <p:cNvPr id="3" name="Content Placeholder 2"/>
          <p:cNvSpPr>
            <a:spLocks noGrp="1"/>
          </p:cNvSpPr>
          <p:nvPr>
            <p:ph idx="1"/>
          </p:nvPr>
        </p:nvSpPr>
        <p:spPr>
          <a:xfrm>
            <a:off x="1981200" y="1752600"/>
            <a:ext cx="8305800" cy="4876800"/>
          </a:xfrm>
        </p:spPr>
        <p:txBody>
          <a:bodyPr>
            <a:normAutofit/>
          </a:bodyPr>
          <a:lstStyle/>
          <a:p>
            <a:pPr marL="0" indent="0" algn="just">
              <a:buNone/>
            </a:pPr>
            <a:r>
              <a:rPr lang="en-US" dirty="0">
                <a:solidFill>
                  <a:srgbClr val="FF0000"/>
                </a:solidFill>
              </a:rPr>
              <a:t>There are three main functions of citation:</a:t>
            </a:r>
          </a:p>
          <a:p>
            <a:pPr marL="457200" indent="-457200" algn="just">
              <a:buFont typeface="+mj-lt"/>
              <a:buAutoNum type="arabicPeriod"/>
            </a:pPr>
            <a:r>
              <a:rPr lang="en-US" sz="2400" b="1" dirty="0"/>
              <a:t>Veriﬁcation function</a:t>
            </a:r>
            <a:r>
              <a:rPr lang="en-US" sz="2400" dirty="0"/>
              <a:t>: </a:t>
            </a:r>
          </a:p>
          <a:p>
            <a:pPr marL="457200" indent="-457200" algn="just">
              <a:buFont typeface="+mj-lt"/>
              <a:buAutoNum type="arabicPeriod"/>
            </a:pPr>
            <a:endParaRPr lang="en-US" sz="2400" dirty="0"/>
          </a:p>
          <a:p>
            <a:pPr marL="457200" indent="-457200" algn="just">
              <a:buFont typeface="+mj-lt"/>
              <a:buAutoNum type="arabicPeriod"/>
            </a:pPr>
            <a:endParaRPr lang="en-US" sz="2400" dirty="0"/>
          </a:p>
          <a:p>
            <a:pPr marL="457200" indent="-457200" algn="just">
              <a:buFont typeface="+mj-lt"/>
              <a:buAutoNum type="arabicPeriod"/>
            </a:pPr>
            <a:r>
              <a:rPr lang="en-US" sz="2400" b="1" dirty="0"/>
              <a:t>Acknowledgment function</a:t>
            </a:r>
            <a:r>
              <a:rPr lang="en-US" sz="2400" dirty="0"/>
              <a:t>:</a:t>
            </a:r>
          </a:p>
          <a:p>
            <a:pPr marL="457200" indent="-457200" algn="just">
              <a:buFont typeface="+mj-lt"/>
              <a:buAutoNum type="arabicPeriod"/>
            </a:pPr>
            <a:endParaRPr lang="en-US" sz="2400" dirty="0"/>
          </a:p>
          <a:p>
            <a:pPr marL="457200" indent="-457200" algn="just">
              <a:buFont typeface="+mj-lt"/>
              <a:buAutoNum type="arabicPeriod"/>
            </a:pPr>
            <a:endParaRPr lang="en-US" sz="2400" dirty="0"/>
          </a:p>
          <a:p>
            <a:pPr marL="457200" indent="-457200" algn="just">
              <a:buFont typeface="+mj-lt"/>
              <a:buAutoNum type="arabicPeriod"/>
            </a:pPr>
            <a:r>
              <a:rPr lang="en-US" sz="2400" b="1" dirty="0"/>
              <a:t>Documentation function:</a:t>
            </a:r>
            <a:endParaRPr lang="en-US" sz="2400" dirty="0"/>
          </a:p>
        </p:txBody>
      </p:sp>
    </p:spTree>
    <p:extLst>
      <p:ext uri="{BB962C8B-B14F-4D97-AF65-F5344CB8AC3E}">
        <p14:creationId xmlns:p14="http://schemas.microsoft.com/office/powerpoint/2010/main" val="389197206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626533" y="1752600"/>
            <a:ext cx="10515600" cy="4876800"/>
          </a:xfrm>
        </p:spPr>
        <p:txBody>
          <a:bodyPr>
            <a:normAutofit/>
          </a:bodyPr>
          <a:lstStyle/>
          <a:p>
            <a:pPr marL="0" indent="0" algn="just">
              <a:buNone/>
            </a:pPr>
            <a:r>
              <a:rPr lang="en-US" dirty="0">
                <a:solidFill>
                  <a:srgbClr val="FF0000"/>
                </a:solidFill>
              </a:rPr>
              <a:t>There are three main functions of citation:</a:t>
            </a:r>
          </a:p>
          <a:p>
            <a:pPr marL="457200" indent="-457200" algn="just">
              <a:buFont typeface="+mj-lt"/>
              <a:buAutoNum type="arabicPeriod"/>
            </a:pPr>
            <a:r>
              <a:rPr lang="en-US" sz="2400" b="1" dirty="0">
                <a:solidFill>
                  <a:srgbClr val="C00000"/>
                </a:solidFill>
              </a:rPr>
              <a:t>Veriﬁcation function</a:t>
            </a:r>
            <a:r>
              <a:rPr lang="en-US" sz="2400" dirty="0">
                <a:solidFill>
                  <a:srgbClr val="C00000"/>
                </a:solidFill>
              </a:rPr>
              <a:t>: </a:t>
            </a:r>
            <a:r>
              <a:rPr lang="en-US" sz="2400" dirty="0"/>
              <a:t>Authors have a scope for ﬁnding intentional or unintentional distortion of research or misleading statements. Citation offers the readers a chance to ascertain if the original source is justiﬁed or not, and if that assertion is properly described in the present work .</a:t>
            </a:r>
          </a:p>
          <a:p>
            <a:pPr marL="457200" indent="-457200" algn="just">
              <a:buFont typeface="+mj-lt"/>
              <a:buAutoNum type="arabicPeriod"/>
            </a:pPr>
            <a:r>
              <a:rPr lang="en-US" sz="2400" b="1" dirty="0"/>
              <a:t>Acknowledgment function</a:t>
            </a:r>
            <a:r>
              <a:rPr lang="en-US" sz="2400" dirty="0"/>
              <a:t>: </a:t>
            </a:r>
          </a:p>
          <a:p>
            <a:pPr marL="457200" indent="-457200" algn="just">
              <a:buFont typeface="+mj-lt"/>
              <a:buAutoNum type="arabicPeriod"/>
            </a:pPr>
            <a:endParaRPr lang="en-US" sz="2400" b="1" dirty="0"/>
          </a:p>
          <a:p>
            <a:pPr marL="457200" indent="-457200" algn="just">
              <a:buFont typeface="+mj-lt"/>
              <a:buAutoNum type="arabicPeriod"/>
            </a:pPr>
            <a:r>
              <a:rPr lang="en-US" sz="2400" b="1" dirty="0"/>
              <a:t>Documentation function:</a:t>
            </a:r>
            <a:endParaRPr lang="en-US" sz="2400" dirty="0"/>
          </a:p>
        </p:txBody>
      </p:sp>
    </p:spTree>
    <p:extLst>
      <p:ext uri="{BB962C8B-B14F-4D97-AF65-F5344CB8AC3E}">
        <p14:creationId xmlns:p14="http://schemas.microsoft.com/office/powerpoint/2010/main" val="178042761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728133" y="1752600"/>
            <a:ext cx="10922000" cy="4309533"/>
          </a:xfrm>
        </p:spPr>
        <p:txBody>
          <a:bodyPr>
            <a:normAutofit/>
          </a:bodyPr>
          <a:lstStyle/>
          <a:p>
            <a:pPr marL="0" indent="0" algn="just">
              <a:buNone/>
            </a:pPr>
            <a:r>
              <a:rPr lang="en-US" dirty="0">
                <a:solidFill>
                  <a:srgbClr val="FF0000"/>
                </a:solidFill>
              </a:rPr>
              <a:t>There are three main functions of citation:</a:t>
            </a:r>
          </a:p>
          <a:p>
            <a:pPr marL="457200" indent="-457200" algn="just">
              <a:buFont typeface="+mj-lt"/>
              <a:buAutoNum type="arabicPeriod"/>
            </a:pPr>
            <a:r>
              <a:rPr lang="en-US" sz="2400" b="1" dirty="0"/>
              <a:t>Veriﬁcation function</a:t>
            </a:r>
            <a:r>
              <a:rPr lang="en-US" sz="2400" dirty="0"/>
              <a:t>: </a:t>
            </a:r>
          </a:p>
          <a:p>
            <a:pPr marL="457200" indent="-457200" algn="just">
              <a:buFont typeface="+mj-lt"/>
              <a:buAutoNum type="arabicPeriod"/>
            </a:pPr>
            <a:r>
              <a:rPr lang="en-US" sz="2400" b="1" dirty="0">
                <a:solidFill>
                  <a:srgbClr val="C00000"/>
                </a:solidFill>
              </a:rPr>
              <a:t>Acknowledgment Function</a:t>
            </a:r>
            <a:r>
              <a:rPr lang="en-US" sz="2400" dirty="0"/>
              <a:t>: Researchers primarily receive credit for their work through citations. Citations play crucial role in promotion of individual researchers and their continued employment. Many reputed organizations and institutes provide research funding based on the reputations of the researchers. Citations help all researchers to enhance their reputation and provide detailed background of the research work. </a:t>
            </a:r>
          </a:p>
          <a:p>
            <a:pPr marL="457200" indent="-457200" algn="just">
              <a:buFont typeface="+mj-lt"/>
              <a:buAutoNum type="arabicPeriod"/>
            </a:pPr>
            <a:r>
              <a:rPr lang="en-US" sz="2400" b="1" dirty="0"/>
              <a:t>Documentation function:</a:t>
            </a:r>
            <a:endParaRPr lang="en-US" sz="2400" dirty="0"/>
          </a:p>
        </p:txBody>
      </p:sp>
    </p:spTree>
    <p:extLst>
      <p:ext uri="{BB962C8B-B14F-4D97-AF65-F5344CB8AC3E}">
        <p14:creationId xmlns:p14="http://schemas.microsoft.com/office/powerpoint/2010/main" val="1830874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C831FD-70AE-1640-C92C-A30D49939168}"/>
              </a:ext>
            </a:extLst>
          </p:cNvPr>
          <p:cNvSpPr>
            <a:spLocks noGrp="1"/>
          </p:cNvSpPr>
          <p:nvPr>
            <p:ph type="title"/>
          </p:nvPr>
        </p:nvSpPr>
        <p:spPr>
          <a:xfrm>
            <a:off x="504678" y="433755"/>
            <a:ext cx="11556023" cy="1356360"/>
          </a:xfrm>
        </p:spPr>
        <p:txBody>
          <a:bodyPr>
            <a:noAutofit/>
          </a:bodyPr>
          <a:lstStyle/>
          <a:p>
            <a:pPr algn="ctr"/>
            <a:br>
              <a:rPr lang="en-US" sz="3600" dirty="0">
                <a:solidFill>
                  <a:srgbClr val="FF0000"/>
                </a:solidFill>
                <a:latin typeface="Times New Roman" panose="02020603050405020304" pitchFamily="18" charset="0"/>
                <a:cs typeface="Times New Roman" panose="02020603050405020304" pitchFamily="18" charset="0"/>
              </a:rPr>
            </a:br>
            <a:r>
              <a:rPr lang="en-US" sz="3600" dirty="0">
                <a:solidFill>
                  <a:srgbClr val="C00000"/>
                </a:solidFill>
                <a:latin typeface="Times New Roman" panose="02020603050405020304" pitchFamily="18" charset="0"/>
                <a:cs typeface="Times New Roman" panose="02020603050405020304" pitchFamily="18" charset="0"/>
              </a:rPr>
              <a:t>Literature Review and Technical Reading</a:t>
            </a:r>
          </a:p>
        </p:txBody>
      </p:sp>
      <p:sp>
        <p:nvSpPr>
          <p:cNvPr id="3" name="Content Placeholder 2"/>
          <p:cNvSpPr>
            <a:spLocks noGrp="1"/>
          </p:cNvSpPr>
          <p:nvPr>
            <p:ph idx="1"/>
          </p:nvPr>
        </p:nvSpPr>
        <p:spPr>
          <a:xfrm>
            <a:off x="504679" y="1514621"/>
            <a:ext cx="11182643" cy="4909624"/>
          </a:xfrm>
        </p:spPr>
        <p:txBody>
          <a:bodyPr>
            <a:normAutofit lnSpcReduction="10000"/>
          </a:bodyPr>
          <a:lstStyle/>
          <a:p>
            <a:pPr marL="0" indent="0" algn="just">
              <a:lnSpc>
                <a:spcPct val="150000"/>
              </a:lnSpc>
              <a:buNone/>
            </a:pPr>
            <a:r>
              <a:rPr lang="en-US" sz="3200" dirty="0">
                <a:solidFill>
                  <a:srgbClr val="C00000"/>
                </a:solidFill>
                <a:latin typeface="Times New Roman" panose="02020603050405020304" pitchFamily="18" charset="0"/>
                <a:cs typeface="Times New Roman" panose="02020603050405020304" pitchFamily="18" charset="0"/>
              </a:rPr>
              <a:t>2. Navigating sources of existing knowledge</a:t>
            </a:r>
          </a:p>
          <a:p>
            <a:pPr marL="914400" lvl="1" indent="-514350" algn="just">
              <a:lnSpc>
                <a:spcPct val="150000"/>
              </a:lnSpc>
              <a:buFont typeface="+mj-lt"/>
              <a:buAutoNum type="arabicPeriod"/>
            </a:pPr>
            <a:r>
              <a:rPr lang="en-US" sz="2800" dirty="0">
                <a:solidFill>
                  <a:srgbClr val="002060"/>
                </a:solidFill>
                <a:latin typeface="Times New Roman" panose="02020603050405020304" pitchFamily="18" charset="0"/>
                <a:cs typeface="Times New Roman" panose="02020603050405020304" pitchFamily="18" charset="0"/>
              </a:rPr>
              <a:t>Textbooks vs. Research paper: </a:t>
            </a:r>
            <a:r>
              <a:rPr lang="en-US" sz="2800" dirty="0">
                <a:solidFill>
                  <a:srgbClr val="0070C0"/>
                </a:solidFill>
                <a:latin typeface="Times New Roman" panose="02020603050405020304" pitchFamily="18" charset="0"/>
                <a:cs typeface="Times New Roman" panose="02020603050405020304" pitchFamily="18" charset="0"/>
              </a:rPr>
              <a:t>Textbooks provides established knowledge, while research paper offers recent developments</a:t>
            </a:r>
            <a:endParaRPr lang="en-US" sz="2800" dirty="0">
              <a:solidFill>
                <a:srgbClr val="002060"/>
              </a:solidFill>
              <a:latin typeface="Times New Roman" panose="02020603050405020304" pitchFamily="18" charset="0"/>
              <a:cs typeface="Times New Roman" panose="02020603050405020304" pitchFamily="18" charset="0"/>
            </a:endParaRPr>
          </a:p>
          <a:p>
            <a:pPr marL="914400" lvl="1" indent="-514350" algn="just">
              <a:lnSpc>
                <a:spcPct val="150000"/>
              </a:lnSpc>
              <a:buFont typeface="+mj-lt"/>
              <a:buAutoNum type="arabicPeriod"/>
            </a:pPr>
            <a:r>
              <a:rPr lang="en-US" sz="2800" dirty="0">
                <a:solidFill>
                  <a:srgbClr val="002060"/>
                </a:solidFill>
                <a:latin typeface="Times New Roman" panose="02020603050405020304" pitchFamily="18" charset="0"/>
                <a:cs typeface="Times New Roman" panose="02020603050405020304" pitchFamily="18" charset="0"/>
              </a:rPr>
              <a:t>Complexity of research papers: </a:t>
            </a:r>
            <a:r>
              <a:rPr lang="en-US" sz="3200" dirty="0">
                <a:solidFill>
                  <a:srgbClr val="0070C0"/>
                </a:solidFill>
                <a:latin typeface="Times New Roman" panose="02020603050405020304" pitchFamily="18" charset="0"/>
                <a:cs typeface="Times New Roman" panose="02020603050405020304" pitchFamily="18" charset="0"/>
              </a:rPr>
              <a:t>Research papers are specialized and assume prior knowledge in the field</a:t>
            </a:r>
            <a:endParaRPr lang="en-US" sz="2800" dirty="0">
              <a:solidFill>
                <a:srgbClr val="002060"/>
              </a:solidFill>
              <a:latin typeface="Times New Roman" panose="02020603050405020304" pitchFamily="18" charset="0"/>
              <a:cs typeface="Times New Roman" panose="02020603050405020304" pitchFamily="18" charset="0"/>
            </a:endParaRPr>
          </a:p>
          <a:p>
            <a:pPr marL="914400" lvl="1" indent="-514350" algn="just">
              <a:lnSpc>
                <a:spcPct val="150000"/>
              </a:lnSpc>
              <a:buFont typeface="+mj-lt"/>
              <a:buAutoNum type="arabicPeriod"/>
            </a:pPr>
            <a:r>
              <a:rPr lang="en-US" sz="2800" dirty="0">
                <a:solidFill>
                  <a:srgbClr val="002060"/>
                </a:solidFill>
                <a:latin typeface="Times New Roman" panose="02020603050405020304" pitchFamily="18" charset="0"/>
                <a:cs typeface="Times New Roman" panose="02020603050405020304" pitchFamily="18" charset="0"/>
              </a:rPr>
              <a:t>Building a strong foundation: </a:t>
            </a:r>
            <a:r>
              <a:rPr lang="en-US" sz="2800" dirty="0">
                <a:solidFill>
                  <a:srgbClr val="0070C0"/>
                </a:solidFill>
                <a:latin typeface="Times New Roman" panose="02020603050405020304" pitchFamily="18" charset="0"/>
                <a:cs typeface="Times New Roman" panose="02020603050405020304" pitchFamily="18" charset="0"/>
              </a:rPr>
              <a:t>Reading and learning from various sources help in constructing a solid foundation for research</a:t>
            </a:r>
            <a:endParaRPr lang="en-US" sz="2800" dirty="0">
              <a:solidFill>
                <a:srgbClr val="002060"/>
              </a:solidFill>
              <a:latin typeface="Times New Roman" panose="02020603050405020304" pitchFamily="18" charset="0"/>
              <a:cs typeface="Times New Roman" panose="02020603050405020304" pitchFamily="18" charset="0"/>
            </a:endParaRPr>
          </a:p>
          <a:p>
            <a:pPr marL="0" indent="0" algn="just">
              <a:buNone/>
            </a:pPr>
            <a:endParaRPr lang="en-US" sz="3200" dirty="0">
              <a:solidFill>
                <a:srgbClr val="002060"/>
              </a:solidFill>
              <a:latin typeface="Times New Roman" panose="02020603050405020304" pitchFamily="18" charset="0"/>
              <a:cs typeface="Times New Roman" panose="02020603050405020304" pitchFamily="18" charset="0"/>
            </a:endParaRPr>
          </a:p>
          <a:p>
            <a:pPr marL="514350" indent="-514350" algn="just">
              <a:buFont typeface="+mj-lt"/>
              <a:buAutoNum type="arabicPeriod"/>
            </a:pPr>
            <a:endParaRPr lang="en-US" sz="32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5441461"/>
      </p:ext>
    </p:extLst>
  </p:cSld>
  <p:clrMapOvr>
    <a:overrideClrMapping bg1="lt1" tx1="dk1" bg2="lt2" tx2="dk2" accent1="accent1" accent2="accent2" accent3="accent3" accent4="accent4" accent5="accent5" accent6="accent6" hlink="hlink" folHlink="folHlink"/>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440267" y="1778000"/>
            <a:ext cx="10955866" cy="3327401"/>
          </a:xfrm>
        </p:spPr>
        <p:txBody>
          <a:bodyPr>
            <a:normAutofit/>
          </a:bodyPr>
          <a:lstStyle/>
          <a:p>
            <a:pPr marL="0" indent="0" algn="just">
              <a:buNone/>
            </a:pPr>
            <a:r>
              <a:rPr lang="en-US" dirty="0">
                <a:solidFill>
                  <a:srgbClr val="FF0000"/>
                </a:solidFill>
              </a:rPr>
              <a:t>There are three main functions of citation:</a:t>
            </a:r>
          </a:p>
          <a:p>
            <a:pPr marL="457200" indent="-457200" algn="just">
              <a:buFont typeface="+mj-lt"/>
              <a:buAutoNum type="arabicPeriod"/>
            </a:pPr>
            <a:r>
              <a:rPr lang="en-US" sz="2400" b="1" dirty="0"/>
              <a:t>Veriﬁcation function</a:t>
            </a:r>
            <a:r>
              <a:rPr lang="en-US" sz="2400" dirty="0"/>
              <a:t>: </a:t>
            </a:r>
            <a:endParaRPr lang="en-US" sz="2400" b="1" dirty="0"/>
          </a:p>
          <a:p>
            <a:pPr marL="457200" indent="-457200" algn="just">
              <a:buFont typeface="+mj-lt"/>
              <a:buAutoNum type="arabicPeriod"/>
            </a:pPr>
            <a:r>
              <a:rPr lang="en-US" sz="2400" b="1" dirty="0"/>
              <a:t>Acknowledgment function</a:t>
            </a:r>
            <a:r>
              <a:rPr lang="en-US" sz="2400" dirty="0"/>
              <a:t>:</a:t>
            </a:r>
          </a:p>
          <a:p>
            <a:pPr marL="457200" indent="-457200" algn="just">
              <a:buFont typeface="+mj-lt"/>
              <a:buAutoNum type="arabicPeriod"/>
            </a:pPr>
            <a:r>
              <a:rPr lang="en-US" sz="2400" b="1" dirty="0">
                <a:solidFill>
                  <a:srgbClr val="C00000"/>
                </a:solidFill>
              </a:rPr>
              <a:t>Documentation function</a:t>
            </a:r>
            <a:r>
              <a:rPr lang="en-US" sz="2400" b="1" dirty="0"/>
              <a:t>:</a:t>
            </a:r>
            <a:r>
              <a:rPr lang="en-US" sz="2400" dirty="0"/>
              <a:t> Citations are also used to document scientiﬁc concepts and historical progress of any particular technology over the years. </a:t>
            </a:r>
          </a:p>
        </p:txBody>
      </p:sp>
    </p:spTree>
    <p:extLst>
      <p:ext uri="{BB962C8B-B14F-4D97-AF65-F5344CB8AC3E}">
        <p14:creationId xmlns:p14="http://schemas.microsoft.com/office/powerpoint/2010/main" val="167455554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3600" dirty="0">
                <a:solidFill>
                  <a:srgbClr val="FF0000"/>
                </a:solidFill>
              </a:rPr>
              <a:t>Attribution and Citations: </a:t>
            </a:r>
            <a:br>
              <a:rPr lang="en-US" sz="3600" dirty="0">
                <a:solidFill>
                  <a:srgbClr val="FF0000"/>
                </a:solidFill>
              </a:rPr>
            </a:br>
            <a:r>
              <a:rPr lang="en-US" sz="2400" dirty="0">
                <a:solidFill>
                  <a:srgbClr val="FF0000"/>
                </a:solidFill>
              </a:rPr>
              <a:t>Giving Credit Wherever Due</a:t>
            </a:r>
          </a:p>
        </p:txBody>
      </p:sp>
      <p:sp>
        <p:nvSpPr>
          <p:cNvPr id="3" name="Content Placeholder 2"/>
          <p:cNvSpPr>
            <a:spLocks noGrp="1"/>
          </p:cNvSpPr>
          <p:nvPr>
            <p:ph idx="1"/>
          </p:nvPr>
        </p:nvSpPr>
        <p:spPr>
          <a:xfrm>
            <a:off x="945930" y="2822029"/>
            <a:ext cx="9979573" cy="2283372"/>
          </a:xfrm>
        </p:spPr>
        <p:txBody>
          <a:bodyPr>
            <a:normAutofit/>
          </a:bodyPr>
          <a:lstStyle/>
          <a:p>
            <a:pPr algn="just"/>
            <a:r>
              <a:rPr lang="en-US" sz="2400" dirty="0"/>
              <a:t>Citations are the currency that authors would wish to accumulate and the technical community gives them credit for these contributions. </a:t>
            </a:r>
          </a:p>
          <a:p>
            <a:pPr algn="just"/>
            <a:r>
              <a:rPr lang="en-US" sz="2400" dirty="0"/>
              <a:t>Authors should cite sources to indicate signiﬁcance of the work to the reader.</a:t>
            </a:r>
          </a:p>
          <a:p>
            <a:pPr marL="0" indent="0" algn="just">
              <a:buNone/>
            </a:pPr>
            <a:endParaRPr lang="en-US" sz="2400" dirty="0"/>
          </a:p>
        </p:txBody>
      </p:sp>
    </p:spTree>
    <p:extLst>
      <p:ext uri="{BB962C8B-B14F-4D97-AF65-F5344CB8AC3E}">
        <p14:creationId xmlns:p14="http://schemas.microsoft.com/office/powerpoint/2010/main" val="92979600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1981200" y="1752600"/>
            <a:ext cx="8305800" cy="4876800"/>
          </a:xfrm>
        </p:spPr>
        <p:txBody>
          <a:bodyPr>
            <a:normAutofit/>
          </a:bodyPr>
          <a:lstStyle/>
          <a:p>
            <a:pPr marL="0" indent="0" algn="ctr">
              <a:buNone/>
            </a:pPr>
            <a:endParaRPr lang="en-US" sz="3600" dirty="0">
              <a:solidFill>
                <a:srgbClr val="C00000"/>
              </a:solidFill>
            </a:endParaRPr>
          </a:p>
          <a:p>
            <a:pPr marL="0" indent="0" algn="ctr">
              <a:buNone/>
            </a:pPr>
            <a:r>
              <a:rPr lang="en-US" sz="3600" dirty="0">
                <a:solidFill>
                  <a:schemeClr val="accent2">
                    <a:lumMod val="75000"/>
                  </a:schemeClr>
                </a:solidFill>
              </a:rPr>
              <a:t>There are certain cases when references do not fulﬁll the actual goal of citations and acknowledgments, and thus do not beneﬁt the reader.</a:t>
            </a:r>
          </a:p>
        </p:txBody>
      </p:sp>
    </p:spTree>
    <p:extLst>
      <p:ext uri="{BB962C8B-B14F-4D97-AF65-F5344CB8AC3E}">
        <p14:creationId xmlns:p14="http://schemas.microsoft.com/office/powerpoint/2010/main" val="59860389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507124" y="2036379"/>
            <a:ext cx="11177752" cy="3718034"/>
          </a:xfrm>
        </p:spPr>
        <p:txBody>
          <a:bodyPr>
            <a:normAutofit/>
          </a:bodyPr>
          <a:lstStyle/>
          <a:p>
            <a:pPr algn="just">
              <a:buFont typeface="Wingdings" pitchFamily="2" charset="2"/>
              <a:buChar char="Ø"/>
            </a:pPr>
            <a:r>
              <a:rPr lang="en-US" sz="2400" dirty="0">
                <a:solidFill>
                  <a:srgbClr val="FF0000"/>
                </a:solidFill>
              </a:rPr>
              <a:t> Spurious citations</a:t>
            </a:r>
            <a:r>
              <a:rPr lang="en-US" sz="2400" dirty="0">
                <a:solidFill>
                  <a:schemeClr val="accent2">
                    <a:lumMod val="75000"/>
                  </a:schemeClr>
                </a:solidFill>
              </a:rPr>
              <a:t>: </a:t>
            </a:r>
            <a:r>
              <a:rPr lang="en-US" sz="2400" dirty="0"/>
              <a:t>In certain cases, when citation is not required or an appropriate one is not found, if the author nevertheless goes ahead with including one anyways, it would be considered as a spurious citation.</a:t>
            </a:r>
          </a:p>
          <a:p>
            <a:pPr algn="just">
              <a:buFont typeface="Wingdings" pitchFamily="2" charset="2"/>
              <a:buChar char="Ø"/>
            </a:pPr>
            <a:r>
              <a:rPr lang="en-US" sz="2400" dirty="0">
                <a:solidFill>
                  <a:srgbClr val="FF0000"/>
                </a:solidFill>
              </a:rPr>
              <a:t>Biased Citations: </a:t>
            </a:r>
            <a:r>
              <a:rPr lang="en-US" sz="2400" dirty="0"/>
              <a:t>When authors cite the work of their friends or colleagues despite there being no signiﬁcant connection between the two works, or when they do not cite work of genuine signiﬁcance because they do not wish to give credit in the form of citation to certain individuals, then such actions can be classiﬁed as biased citations. Neglect of citations to prior work whose conclusions or data contradict the current work is also biased.</a:t>
            </a:r>
          </a:p>
        </p:txBody>
      </p:sp>
    </p:spTree>
    <p:extLst>
      <p:ext uri="{BB962C8B-B14F-4D97-AF65-F5344CB8AC3E}">
        <p14:creationId xmlns:p14="http://schemas.microsoft.com/office/powerpoint/2010/main" val="391957449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680545" y="2099441"/>
            <a:ext cx="10830910" cy="2393731"/>
          </a:xfrm>
        </p:spPr>
        <p:txBody>
          <a:bodyPr>
            <a:normAutofit/>
          </a:bodyPr>
          <a:lstStyle/>
          <a:p>
            <a:pPr algn="just">
              <a:buFont typeface="Wingdings" pitchFamily="2" charset="2"/>
              <a:buChar char="Ø"/>
            </a:pPr>
            <a:r>
              <a:rPr lang="en-US" sz="2400" dirty="0">
                <a:solidFill>
                  <a:srgbClr val="FF0000"/>
                </a:solidFill>
              </a:rPr>
              <a:t>Self-citations</a:t>
            </a:r>
            <a:r>
              <a:rPr lang="en-US" sz="2400" dirty="0"/>
              <a:t>: Self-citation of prior papers is natural because the latest paper is often a part of a larger research project which is ongoing. Sometimes, it is also advantageous for the reader because citations of all the related works of the same author are given in one paper and this may reduce the effort of the reader in trying to ﬁnd the full versions of those papers. </a:t>
            </a:r>
          </a:p>
          <a:p>
            <a:pPr algn="just">
              <a:buFont typeface="Wingdings" pitchFamily="2" charset="2"/>
              <a:buChar char="Ø"/>
            </a:pPr>
            <a:endParaRPr lang="en-US" sz="2400" dirty="0"/>
          </a:p>
        </p:txBody>
      </p:sp>
    </p:spTree>
    <p:extLst>
      <p:ext uri="{BB962C8B-B14F-4D97-AF65-F5344CB8AC3E}">
        <p14:creationId xmlns:p14="http://schemas.microsoft.com/office/powerpoint/2010/main" val="241171984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930166" y="1752600"/>
            <a:ext cx="10058400" cy="3670738"/>
          </a:xfrm>
        </p:spPr>
        <p:txBody>
          <a:bodyPr>
            <a:normAutofit/>
          </a:bodyPr>
          <a:lstStyle/>
          <a:p>
            <a:pPr marL="0" indent="0" algn="ctr">
              <a:buNone/>
            </a:pPr>
            <a:endParaRPr lang="en-US" sz="2800" dirty="0">
              <a:solidFill>
                <a:srgbClr val="C00000"/>
              </a:solidFill>
            </a:endParaRPr>
          </a:p>
          <a:p>
            <a:pPr marL="0" indent="0" algn="ctr">
              <a:buNone/>
            </a:pPr>
            <a:endParaRPr lang="en-US" sz="2800" dirty="0">
              <a:solidFill>
                <a:srgbClr val="C00000"/>
              </a:solidFill>
            </a:endParaRPr>
          </a:p>
          <a:p>
            <a:pPr marL="0" indent="0" algn="ctr">
              <a:buNone/>
            </a:pPr>
            <a:r>
              <a:rPr lang="en-US" sz="2800" dirty="0">
                <a:solidFill>
                  <a:srgbClr val="C00000"/>
                </a:solidFill>
              </a:rPr>
              <a:t>From the above discussions, it is clear that the author(s) must maintain a balance between too few and too many citations.</a:t>
            </a:r>
          </a:p>
          <a:p>
            <a:pPr marL="0" indent="0" algn="ctr">
              <a:buNone/>
            </a:pPr>
            <a:r>
              <a:rPr lang="en-US" sz="2800" dirty="0">
                <a:solidFill>
                  <a:srgbClr val="C00000"/>
                </a:solidFill>
              </a:rPr>
              <a:t> At the same time, author(s) must give credit whenever due even if it is their own work.</a:t>
            </a:r>
            <a:endParaRPr lang="en-US" sz="2800" dirty="0">
              <a:solidFill>
                <a:schemeClr val="accent2">
                  <a:lumMod val="75000"/>
                </a:schemeClr>
              </a:solidFill>
            </a:endParaRPr>
          </a:p>
        </p:txBody>
      </p:sp>
    </p:spTree>
    <p:extLst>
      <p:ext uri="{BB962C8B-B14F-4D97-AF65-F5344CB8AC3E}">
        <p14:creationId xmlns:p14="http://schemas.microsoft.com/office/powerpoint/2010/main" val="67424868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9144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1981200" y="2667000"/>
            <a:ext cx="8305800" cy="1447800"/>
          </a:xfrm>
        </p:spPr>
        <p:txBody>
          <a:bodyPr>
            <a:noAutofit/>
          </a:bodyPr>
          <a:lstStyle/>
          <a:p>
            <a:pPr marL="0" indent="0" algn="ctr">
              <a:buNone/>
            </a:pPr>
            <a:r>
              <a:rPr lang="en-US" sz="3600" dirty="0">
                <a:solidFill>
                  <a:srgbClr val="FF0000"/>
                </a:solidFill>
              </a:rPr>
              <a:t>3.2 Impact of Title and Keywords on Citations</a:t>
            </a:r>
          </a:p>
        </p:txBody>
      </p:sp>
    </p:spTree>
    <p:extLst>
      <p:ext uri="{BB962C8B-B14F-4D97-AF65-F5344CB8AC3E}">
        <p14:creationId xmlns:p14="http://schemas.microsoft.com/office/powerpoint/2010/main" val="254394806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601717" y="1964120"/>
            <a:ext cx="10988566" cy="2709041"/>
          </a:xfrm>
        </p:spPr>
        <p:txBody>
          <a:bodyPr>
            <a:normAutofit/>
          </a:bodyPr>
          <a:lstStyle/>
          <a:p>
            <a:pPr algn="just">
              <a:buFont typeface="Wingdings" panose="05000000000000000000" pitchFamily="2" charset="2"/>
              <a:buChar char="§"/>
            </a:pPr>
            <a:r>
              <a:rPr lang="en-US" sz="2800" dirty="0"/>
              <a:t>The citation rate of any research paper depends on various factors including signiﬁcance and availability of the journal, publication types, research area, and importance of the published research work. </a:t>
            </a:r>
          </a:p>
          <a:p>
            <a:pPr algn="just">
              <a:buFont typeface="Wingdings" panose="05000000000000000000" pitchFamily="2" charset="2"/>
              <a:buChar char="§"/>
            </a:pPr>
            <a:r>
              <a:rPr lang="en-US" sz="2800" dirty="0"/>
              <a:t>Other factors like length of the title, type of the title, and selected keywords also impact the citation count.</a:t>
            </a:r>
          </a:p>
        </p:txBody>
      </p:sp>
    </p:spTree>
    <p:extLst>
      <p:ext uri="{BB962C8B-B14F-4D97-AF65-F5344CB8AC3E}">
        <p14:creationId xmlns:p14="http://schemas.microsoft.com/office/powerpoint/2010/main" val="165057979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3600" dirty="0">
                <a:solidFill>
                  <a:srgbClr val="FF0000"/>
                </a:solidFill>
              </a:rPr>
              <a:t>Attribution and Citations: </a:t>
            </a:r>
            <a:br>
              <a:rPr lang="en-US" sz="3600" dirty="0">
                <a:solidFill>
                  <a:srgbClr val="FF0000"/>
                </a:solidFill>
              </a:rPr>
            </a:br>
            <a:r>
              <a:rPr lang="en-US" sz="2400" dirty="0">
                <a:solidFill>
                  <a:srgbClr val="FF0000"/>
                </a:solidFill>
              </a:rPr>
              <a:t>Giving Credit Wherever Due</a:t>
            </a:r>
          </a:p>
        </p:txBody>
      </p:sp>
      <p:sp>
        <p:nvSpPr>
          <p:cNvPr id="3" name="Content Placeholder 2"/>
          <p:cNvSpPr>
            <a:spLocks noGrp="1"/>
          </p:cNvSpPr>
          <p:nvPr>
            <p:ph idx="1"/>
          </p:nvPr>
        </p:nvSpPr>
        <p:spPr>
          <a:xfrm>
            <a:off x="378372" y="1642241"/>
            <a:ext cx="11209282" cy="4876800"/>
          </a:xfrm>
        </p:spPr>
        <p:txBody>
          <a:bodyPr>
            <a:normAutofit fontScale="85000" lnSpcReduction="20000"/>
          </a:bodyPr>
          <a:lstStyle/>
          <a:p>
            <a:pPr marL="0" indent="0">
              <a:buNone/>
            </a:pPr>
            <a:r>
              <a:rPr lang="en-US" sz="3800" dirty="0">
                <a:solidFill>
                  <a:srgbClr val="C00000"/>
                </a:solidFill>
              </a:rPr>
              <a:t>TITLE:</a:t>
            </a:r>
          </a:p>
          <a:p>
            <a:pPr algn="just">
              <a:buFont typeface="Wingdings" pitchFamily="2" charset="2"/>
              <a:buChar char="Ø"/>
            </a:pPr>
            <a:r>
              <a:rPr lang="en-US" sz="2800" dirty="0"/>
              <a:t>Title is the most important attribute of any research paper. It is the main indication of the research area or subject and is used by researcher as a source of information during literature survey. </a:t>
            </a:r>
          </a:p>
          <a:p>
            <a:pPr algn="just">
              <a:buFont typeface="Wingdings" pitchFamily="2" charset="2"/>
              <a:buChar char="Ø"/>
            </a:pPr>
            <a:r>
              <a:rPr lang="en-US" sz="2800" dirty="0"/>
              <a:t>Title plays important role in marketing and makes research papers traceable. </a:t>
            </a:r>
          </a:p>
          <a:p>
            <a:pPr algn="just">
              <a:buFont typeface="Wingdings" pitchFamily="2" charset="2"/>
              <a:buChar char="Ø"/>
            </a:pPr>
            <a:r>
              <a:rPr lang="en-US" sz="2800" dirty="0"/>
              <a:t>A good title is informative, represents a paper effectively to readers, and gains their attention.</a:t>
            </a:r>
          </a:p>
          <a:p>
            <a:pPr algn="just">
              <a:buFont typeface="Wingdings" pitchFamily="2" charset="2"/>
              <a:buChar char="Ø"/>
            </a:pPr>
            <a:r>
              <a:rPr lang="en-US" sz="2800" dirty="0"/>
              <a:t>Some titles are informative but do not capture attention of readers, some titles are attractive but not informative or related to the readers’ research area.</a:t>
            </a:r>
          </a:p>
          <a:p>
            <a:pPr algn="just">
              <a:buFont typeface="Wingdings" pitchFamily="2" charset="2"/>
              <a:buChar char="Ø"/>
            </a:pPr>
            <a:r>
              <a:rPr lang="en-US" sz="2800" dirty="0"/>
              <a:t>The download count and citation of a research paper might be inﬂuenced by title.</a:t>
            </a:r>
          </a:p>
          <a:p>
            <a:pPr algn="just">
              <a:buFont typeface="Wingdings" pitchFamily="2" charset="2"/>
              <a:buChar char="Ø"/>
            </a:pPr>
            <a:r>
              <a:rPr lang="en-US" sz="2800" dirty="0"/>
              <a:t>Title length positively affects the number of citations.</a:t>
            </a:r>
          </a:p>
          <a:p>
            <a:pPr algn="just">
              <a:buFont typeface="Wingdings" pitchFamily="2" charset="2"/>
              <a:buChar char="Ø"/>
            </a:pPr>
            <a:r>
              <a:rPr lang="en-US" sz="2800" dirty="0"/>
              <a:t>The highly amusing titles have fewer citations and pleasant titles have no signiﬁcant relation with citations.</a:t>
            </a:r>
          </a:p>
        </p:txBody>
      </p:sp>
    </p:spTree>
    <p:extLst>
      <p:ext uri="{BB962C8B-B14F-4D97-AF65-F5344CB8AC3E}">
        <p14:creationId xmlns:p14="http://schemas.microsoft.com/office/powerpoint/2010/main" val="14402528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425669" y="1752600"/>
            <a:ext cx="11319641" cy="4632434"/>
          </a:xfrm>
        </p:spPr>
        <p:txBody>
          <a:bodyPr>
            <a:normAutofit fontScale="70000" lnSpcReduction="20000"/>
          </a:bodyPr>
          <a:lstStyle/>
          <a:p>
            <a:pPr marL="0" indent="0">
              <a:buNone/>
            </a:pPr>
            <a:r>
              <a:rPr lang="en-US" sz="4200" dirty="0">
                <a:solidFill>
                  <a:srgbClr val="FF0000"/>
                </a:solidFill>
              </a:rPr>
              <a:t>TITLE:</a:t>
            </a:r>
          </a:p>
          <a:p>
            <a:pPr algn="just">
              <a:buFont typeface="Wingdings" pitchFamily="2" charset="2"/>
              <a:buChar char="Ø"/>
            </a:pPr>
            <a:r>
              <a:rPr lang="en-US" sz="3400" dirty="0"/>
              <a:t>The articles with question-type titles are downloaded more but poorly cited compared to the descriptive or declarative titles.</a:t>
            </a:r>
          </a:p>
          <a:p>
            <a:pPr algn="just">
              <a:buFont typeface="Wingdings" pitchFamily="2" charset="2"/>
              <a:buChar char="Ø"/>
            </a:pPr>
            <a:r>
              <a:rPr lang="en-US" sz="3400" dirty="0"/>
              <a:t>Declarative titles are downloaded and cited less than descriptive titles but difference is not much.</a:t>
            </a:r>
          </a:p>
          <a:p>
            <a:pPr algn="just">
              <a:buFont typeface="Wingdings" pitchFamily="2" charset="2"/>
              <a:buChar char="Ø"/>
            </a:pPr>
            <a:r>
              <a:rPr lang="en-US" sz="3400" dirty="0"/>
              <a:t>Longer titles are strongly associated with higher citation rates. Longer titles mainly include the study methodology and/or results in more detail, and so attracts more attention and citations.</a:t>
            </a:r>
          </a:p>
          <a:p>
            <a:pPr algn="just">
              <a:buFont typeface="Wingdings" pitchFamily="2" charset="2"/>
              <a:buChar char="Ø"/>
            </a:pPr>
            <a:r>
              <a:rPr lang="en-US" sz="3400" dirty="0"/>
              <a:t>The titles containing a question mark, colon, and reference to a speciﬁc geographical region are associated with lower citation rates, also result-describing titles usually get citations than method-describing titles.</a:t>
            </a:r>
          </a:p>
          <a:p>
            <a:pPr algn="just">
              <a:buFont typeface="Wingdings" pitchFamily="2" charset="2"/>
              <a:buChar char="Ø"/>
            </a:pPr>
            <a:r>
              <a:rPr lang="en-US" sz="3400" dirty="0"/>
              <a:t>The review articles and original articles usually receive more citations than short communication articles. At least two keywords in the title can increase the chance of ﬁnding and reading the article as well as get more citations.</a:t>
            </a:r>
          </a:p>
        </p:txBody>
      </p:sp>
    </p:spTree>
    <p:extLst>
      <p:ext uri="{BB962C8B-B14F-4D97-AF65-F5344CB8AC3E}">
        <p14:creationId xmlns:p14="http://schemas.microsoft.com/office/powerpoint/2010/main" val="2530797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0773" y="2174630"/>
            <a:ext cx="9875520" cy="4876800"/>
          </a:xfrm>
        </p:spPr>
        <p:txBody>
          <a:bodyPr>
            <a:normAutofit/>
          </a:bodyPr>
          <a:lstStyle/>
          <a:p>
            <a:pPr marL="520700" indent="-520700" algn="just">
              <a:buNone/>
              <a:tabLst>
                <a:tab pos="568325" algn="l"/>
              </a:tabLst>
            </a:pPr>
            <a:r>
              <a:rPr lang="en-US" sz="2800" dirty="0">
                <a:latin typeface="Times New Roman" panose="02020603050405020304" pitchFamily="18" charset="0"/>
                <a:cs typeface="Times New Roman" panose="02020603050405020304" pitchFamily="18" charset="0"/>
              </a:rPr>
              <a:t>3. </a:t>
            </a:r>
            <a:r>
              <a:rPr lang="en-US" sz="2800" dirty="0">
                <a:solidFill>
                  <a:srgbClr val="C00000"/>
                </a:solidFill>
                <a:latin typeface="Times New Roman" panose="02020603050405020304" pitchFamily="18" charset="0"/>
                <a:cs typeface="Times New Roman" panose="02020603050405020304" pitchFamily="18" charset="0"/>
              </a:rPr>
              <a:t>Effective strategies for conducting a comprehensive literature review.</a:t>
            </a:r>
          </a:p>
          <a:p>
            <a:pPr marL="920750" lvl="1" indent="-520700" algn="just">
              <a:buFont typeface="+mj-lt"/>
              <a:buAutoNum type="arabicPeriod"/>
              <a:tabLst>
                <a:tab pos="568325" algn="l"/>
              </a:tabLst>
            </a:pPr>
            <a:r>
              <a:rPr lang="en-US" sz="2800" dirty="0">
                <a:latin typeface="Times New Roman" panose="02020603050405020304" pitchFamily="18" charset="0"/>
                <a:cs typeface="Times New Roman" panose="02020603050405020304" pitchFamily="18" charset="0"/>
              </a:rPr>
              <a:t>Conceptual focus: </a:t>
            </a:r>
          </a:p>
          <a:p>
            <a:pPr marL="920750" lvl="1" indent="-520700" algn="just">
              <a:buFont typeface="+mj-lt"/>
              <a:buAutoNum type="arabicPeriod"/>
              <a:tabLst>
                <a:tab pos="568325" algn="l"/>
              </a:tabLst>
            </a:pPr>
            <a:r>
              <a:rPr lang="en-US" sz="2800" dirty="0">
                <a:latin typeface="Times New Roman" panose="02020603050405020304" pitchFamily="18" charset="0"/>
                <a:cs typeface="Times New Roman" panose="02020603050405020304" pitchFamily="18" charset="0"/>
              </a:rPr>
              <a:t>Expectations of Supervisors:  </a:t>
            </a:r>
          </a:p>
          <a:p>
            <a:pPr marL="920750" lvl="1" indent="-520700" algn="just">
              <a:buFont typeface="+mj-lt"/>
              <a:buAutoNum type="arabicPeriod"/>
              <a:tabLst>
                <a:tab pos="568325" algn="l"/>
              </a:tabLst>
            </a:pPr>
            <a:r>
              <a:rPr lang="en-US" sz="2800" dirty="0">
                <a:latin typeface="Times New Roman" panose="02020603050405020304" pitchFamily="18" charset="0"/>
                <a:cs typeface="Times New Roman" panose="02020603050405020304" pitchFamily="18" charset="0"/>
              </a:rPr>
              <a:t>Rules for effective review:</a:t>
            </a:r>
          </a:p>
          <a:p>
            <a:pPr marL="920750" lvl="1" indent="-520700" algn="just">
              <a:buFont typeface="+mj-lt"/>
              <a:buAutoNum type="arabicPeriod"/>
              <a:tabLst>
                <a:tab pos="568325" algn="l"/>
              </a:tabLst>
            </a:pPr>
            <a:r>
              <a:rPr lang="en-US" sz="2800" dirty="0">
                <a:latin typeface="Times New Roman" panose="02020603050405020304" pitchFamily="18" charset="0"/>
                <a:cs typeface="Times New Roman" panose="02020603050405020304" pitchFamily="18" charset="0"/>
              </a:rPr>
              <a:t>Comprehensive Review:</a:t>
            </a:r>
          </a:p>
        </p:txBody>
      </p:sp>
      <p:sp>
        <p:nvSpPr>
          <p:cNvPr id="6" name="Title 1">
            <a:extLst>
              <a:ext uri="{FF2B5EF4-FFF2-40B4-BE49-F238E27FC236}">
                <a16:creationId xmlns:a16="http://schemas.microsoft.com/office/drawing/2014/main" id="{74E3B936-887E-9A83-555A-C5F1EFDD4CCA}"/>
              </a:ext>
            </a:extLst>
          </p:cNvPr>
          <p:cNvSpPr>
            <a:spLocks noGrp="1"/>
          </p:cNvSpPr>
          <p:nvPr>
            <p:ph type="title"/>
          </p:nvPr>
        </p:nvSpPr>
        <p:spPr>
          <a:xfrm>
            <a:off x="504678" y="433755"/>
            <a:ext cx="11556023" cy="1356360"/>
          </a:xfrm>
        </p:spPr>
        <p:txBody>
          <a:bodyPr>
            <a:noAutofit/>
          </a:bodyPr>
          <a:lstStyle/>
          <a:p>
            <a:pPr algn="ctr"/>
            <a:br>
              <a:rPr lang="en-US" sz="3600" dirty="0">
                <a:solidFill>
                  <a:srgbClr val="FF0000"/>
                </a:solidFill>
                <a:latin typeface="Times New Roman" panose="02020603050405020304" pitchFamily="18" charset="0"/>
                <a:cs typeface="Times New Roman" panose="02020603050405020304" pitchFamily="18" charset="0"/>
              </a:rPr>
            </a:br>
            <a:r>
              <a:rPr lang="en-US" sz="3600" dirty="0">
                <a:solidFill>
                  <a:srgbClr val="C00000"/>
                </a:solidFill>
                <a:latin typeface="Times New Roman" panose="02020603050405020304" pitchFamily="18" charset="0"/>
                <a:cs typeface="Times New Roman" panose="02020603050405020304" pitchFamily="18" charset="0"/>
              </a:rPr>
              <a:t>Literature Review and Technical Reading</a:t>
            </a:r>
          </a:p>
        </p:txBody>
      </p:sp>
    </p:spTree>
    <p:extLst>
      <p:ext uri="{BB962C8B-B14F-4D97-AF65-F5344CB8AC3E}">
        <p14:creationId xmlns:p14="http://schemas.microsoft.com/office/powerpoint/2010/main" val="111802440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945931" y="1752600"/>
            <a:ext cx="10594428" cy="4495800"/>
          </a:xfrm>
        </p:spPr>
        <p:txBody>
          <a:bodyPr>
            <a:normAutofit fontScale="85000" lnSpcReduction="10000"/>
          </a:bodyPr>
          <a:lstStyle/>
          <a:p>
            <a:pPr marL="0" indent="0" algn="just">
              <a:buNone/>
            </a:pPr>
            <a:r>
              <a:rPr lang="en-US" sz="2800" dirty="0">
                <a:solidFill>
                  <a:srgbClr val="FF0000"/>
                </a:solidFill>
              </a:rPr>
              <a:t>KEYWORDS:</a:t>
            </a:r>
          </a:p>
          <a:p>
            <a:pPr algn="just">
              <a:buFont typeface="Wingdings" pitchFamily="2" charset="2"/>
              <a:buChar char="v"/>
            </a:pPr>
            <a:r>
              <a:rPr lang="en-US" sz="2800" dirty="0"/>
              <a:t>Keywords represent essential information as well as main content of the article, which are relevant to the area of research. </a:t>
            </a:r>
          </a:p>
          <a:p>
            <a:pPr algn="just">
              <a:buFont typeface="Wingdings" pitchFamily="2" charset="2"/>
              <a:buChar char="v"/>
            </a:pPr>
            <a:r>
              <a:rPr lang="en-US" sz="2800" dirty="0"/>
              <a:t>Search engines, journal, digital libraries, and indexing services use keywords for categorization of the research topic and to direct the work to the relevant audience. </a:t>
            </a:r>
          </a:p>
          <a:p>
            <a:pPr algn="just">
              <a:buFont typeface="Wingdings" pitchFamily="2" charset="2"/>
              <a:buChar char="v"/>
            </a:pPr>
            <a:r>
              <a:rPr lang="en-US" sz="2800" dirty="0"/>
              <a:t>Keywords are important to ensure that readers are aware about research articles and their content. </a:t>
            </a:r>
          </a:p>
          <a:p>
            <a:pPr algn="just">
              <a:buFont typeface="Wingdings" pitchFamily="2" charset="2"/>
              <a:buChar char="v"/>
            </a:pPr>
            <a:r>
              <a:rPr lang="en-US" sz="2800" dirty="0"/>
              <a:t>If maximum number of allowable keywords are used, then the chance of the article being found increases and so does the probability of citation count of the article. </a:t>
            </a:r>
          </a:p>
          <a:p>
            <a:pPr algn="just">
              <a:buFont typeface="Wingdings" pitchFamily="2" charset="2"/>
              <a:buChar char="v"/>
            </a:pPr>
            <a:r>
              <a:rPr lang="en-US" sz="2800" dirty="0"/>
              <a:t>Usage of new keywords should be minimal as such keywords may not be well known to the research community and so may lead to low visibility of the article.</a:t>
            </a:r>
          </a:p>
        </p:txBody>
      </p:sp>
    </p:spTree>
    <p:extLst>
      <p:ext uri="{BB962C8B-B14F-4D97-AF65-F5344CB8AC3E}">
        <p14:creationId xmlns:p14="http://schemas.microsoft.com/office/powerpoint/2010/main" val="410576039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9144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1981200" y="2667000"/>
            <a:ext cx="8305800" cy="914400"/>
          </a:xfrm>
        </p:spPr>
        <p:txBody>
          <a:bodyPr>
            <a:noAutofit/>
          </a:bodyPr>
          <a:lstStyle/>
          <a:p>
            <a:pPr marL="0" indent="0" algn="ctr">
              <a:buNone/>
            </a:pPr>
            <a:r>
              <a:rPr lang="en-US" sz="3600" dirty="0">
                <a:solidFill>
                  <a:srgbClr val="FF0000"/>
                </a:solidFill>
              </a:rPr>
              <a:t>3.3 Knowledge Flow Through Citation</a:t>
            </a:r>
          </a:p>
        </p:txBody>
      </p:sp>
    </p:spTree>
    <p:extLst>
      <p:ext uri="{BB962C8B-B14F-4D97-AF65-F5344CB8AC3E}">
        <p14:creationId xmlns:p14="http://schemas.microsoft.com/office/powerpoint/2010/main" val="95968770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09600"/>
            <a:ext cx="8229600" cy="1143000"/>
          </a:xfrm>
        </p:spPr>
        <p:txBody>
          <a:bodyPr>
            <a:normAutofit/>
          </a:bodyPr>
          <a:lstStyle/>
          <a:p>
            <a:pPr algn="ctr"/>
            <a:r>
              <a:rPr lang="en-US" sz="3600" dirty="0">
                <a:solidFill>
                  <a:srgbClr val="FF0000"/>
                </a:solidFill>
              </a:rPr>
              <a:t>Knowledge Flow Through Citation</a:t>
            </a:r>
            <a:endParaRPr lang="en-US" sz="2400" dirty="0">
              <a:solidFill>
                <a:srgbClr val="FF0000"/>
              </a:solidFill>
            </a:endParaRPr>
          </a:p>
        </p:txBody>
      </p:sp>
      <p:sp>
        <p:nvSpPr>
          <p:cNvPr id="3" name="Content Placeholder 2"/>
          <p:cNvSpPr>
            <a:spLocks noGrp="1"/>
          </p:cNvSpPr>
          <p:nvPr>
            <p:ph idx="1"/>
          </p:nvPr>
        </p:nvSpPr>
        <p:spPr>
          <a:xfrm>
            <a:off x="567559" y="1752600"/>
            <a:ext cx="10815144" cy="4495800"/>
          </a:xfrm>
        </p:spPr>
        <p:txBody>
          <a:bodyPr>
            <a:normAutofit/>
          </a:bodyPr>
          <a:lstStyle/>
          <a:p>
            <a:pPr algn="just">
              <a:buFont typeface="Wingdings" pitchFamily="2" charset="2"/>
              <a:buChar char="Ø"/>
            </a:pPr>
            <a:r>
              <a:rPr lang="en-US" sz="2400" dirty="0"/>
              <a:t>Knowledge ﬂows through verbal communications, books, documents, video, audio, and images, which plays a powerful role in research community in promoting the formulation of new knowledge.</a:t>
            </a:r>
          </a:p>
          <a:p>
            <a:pPr algn="just">
              <a:buFont typeface="Wingdings" pitchFamily="2" charset="2"/>
              <a:buChar char="Ø"/>
            </a:pPr>
            <a:r>
              <a:rPr lang="en-US" sz="2400" dirty="0"/>
              <a:t>In engineering research, knowledge ﬂow is primarily in the form of books, thesis, articles, patents, and reports.</a:t>
            </a:r>
          </a:p>
          <a:p>
            <a:pPr algn="just">
              <a:buFont typeface="Wingdings" pitchFamily="2" charset="2"/>
              <a:buChar char="Ø"/>
            </a:pPr>
            <a:r>
              <a:rPr lang="en-US" sz="2400" dirty="0"/>
              <a:t>Citing a source is important for transmission of knowledge from previous work to an innovation.</a:t>
            </a:r>
          </a:p>
          <a:p>
            <a:pPr algn="just">
              <a:buFont typeface="Wingdings" pitchFamily="2" charset="2"/>
              <a:buChar char="Ø"/>
            </a:pPr>
            <a:r>
              <a:rPr lang="en-US" sz="2400" dirty="0"/>
              <a:t>Production of knowledge can be related to the citation network. </a:t>
            </a:r>
          </a:p>
          <a:p>
            <a:pPr algn="just">
              <a:buFont typeface="Wingdings" pitchFamily="2" charset="2"/>
              <a:buChar char="Ø"/>
            </a:pPr>
            <a:r>
              <a:rPr lang="en-US" sz="2400" dirty="0"/>
              <a:t>Knowledge ﬂow happens between co-authors during research collaboration, among other researchers through their paper citation network, and also between institutions, departments, research ﬁelds or topics, and elements of research </a:t>
            </a:r>
          </a:p>
        </p:txBody>
      </p:sp>
    </p:spTree>
    <p:extLst>
      <p:ext uri="{BB962C8B-B14F-4D97-AF65-F5344CB8AC3E}">
        <p14:creationId xmlns:p14="http://schemas.microsoft.com/office/powerpoint/2010/main" val="110015320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4000" dirty="0">
                <a:solidFill>
                  <a:srgbClr val="FF0000"/>
                </a:solidFill>
              </a:rPr>
              <a:t>Attribution and Citations: </a:t>
            </a:r>
            <a:br>
              <a:rPr lang="en-US" sz="4000" dirty="0">
                <a:solidFill>
                  <a:srgbClr val="FF0000"/>
                </a:solidFill>
              </a:rPr>
            </a:br>
            <a:r>
              <a:rPr lang="en-US" sz="2800" dirty="0">
                <a:solidFill>
                  <a:srgbClr val="FF0000"/>
                </a:solidFill>
              </a:rPr>
              <a:t>Giving Credit Wherever Due</a:t>
            </a:r>
          </a:p>
        </p:txBody>
      </p:sp>
      <p:sp>
        <p:nvSpPr>
          <p:cNvPr id="3" name="Content Placeholder 2"/>
          <p:cNvSpPr>
            <a:spLocks noGrp="1"/>
          </p:cNvSpPr>
          <p:nvPr>
            <p:ph idx="1"/>
          </p:nvPr>
        </p:nvSpPr>
        <p:spPr>
          <a:xfrm>
            <a:off x="788275" y="1752600"/>
            <a:ext cx="10531365" cy="4876800"/>
          </a:xfrm>
        </p:spPr>
        <p:txBody>
          <a:bodyPr>
            <a:normAutofit/>
          </a:bodyPr>
          <a:lstStyle/>
          <a:p>
            <a:pPr marL="0" indent="0" algn="just">
              <a:buNone/>
            </a:pPr>
            <a:r>
              <a:rPr lang="en-US" sz="2800" dirty="0"/>
              <a:t>Figure 3.1 shows the relationship between citations, knowledge ﬂow, and elements such as researchers, papers, journal publications or conferences, and institutions. </a:t>
            </a:r>
          </a:p>
          <a:p>
            <a:pPr marL="0" indent="0" algn="ctr">
              <a:buNone/>
            </a:pPr>
            <a:endParaRPr lang="en-US" sz="2800" dirty="0"/>
          </a:p>
          <a:p>
            <a:pPr marL="0" indent="0" algn="ctr">
              <a:buNone/>
            </a:pPr>
            <a:endParaRPr lang="en-US" sz="2800" dirty="0"/>
          </a:p>
          <a:p>
            <a:pPr marL="0" indent="0" algn="just">
              <a:buNone/>
            </a:pPr>
            <a:r>
              <a:rPr lang="en-US" sz="2800" dirty="0"/>
              <a:t>If paper A is cited by paper B, then knowledge ﬂows through citation networks across institutions.</a:t>
            </a:r>
          </a:p>
        </p:txBody>
      </p:sp>
    </p:spTree>
    <p:extLst>
      <p:ext uri="{BB962C8B-B14F-4D97-AF65-F5344CB8AC3E}">
        <p14:creationId xmlns:p14="http://schemas.microsoft.com/office/powerpoint/2010/main" val="30734373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667598" y="1166647"/>
            <a:ext cx="7095742" cy="5400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630562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772510" y="2106010"/>
            <a:ext cx="10925504" cy="2645979"/>
          </a:xfrm>
        </p:spPr>
        <p:txBody>
          <a:bodyPr>
            <a:normAutofit/>
          </a:bodyPr>
          <a:lstStyle/>
          <a:p>
            <a:pPr algn="just">
              <a:buFont typeface="Wingdings" pitchFamily="2" charset="2"/>
              <a:buChar char="Ø"/>
            </a:pPr>
            <a:r>
              <a:rPr lang="en-US" sz="2800" dirty="0"/>
              <a:t>The co-authored publications had more citations than single author paper and there was a positive co-relation between number of authors and the number of citations</a:t>
            </a:r>
          </a:p>
          <a:p>
            <a:pPr algn="just">
              <a:buFont typeface="Wingdings" pitchFamily="2" charset="2"/>
              <a:buChar char="Ø"/>
            </a:pPr>
            <a:r>
              <a:rPr lang="en-US" sz="2800" dirty="0"/>
              <a:t>Figure 3.2 shows a relationship between co-authorship and different types of citations.</a:t>
            </a:r>
          </a:p>
        </p:txBody>
      </p:sp>
    </p:spTree>
    <p:extLst>
      <p:ext uri="{BB962C8B-B14F-4D97-AF65-F5344CB8AC3E}">
        <p14:creationId xmlns:p14="http://schemas.microsoft.com/office/powerpoint/2010/main" val="38662224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9437" r="11616"/>
          <a:stretch/>
        </p:blipFill>
        <p:spPr bwMode="auto">
          <a:xfrm>
            <a:off x="3397091" y="451901"/>
            <a:ext cx="5397817" cy="5954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825429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557048" y="2159876"/>
            <a:ext cx="11382704" cy="3429000"/>
          </a:xfrm>
        </p:spPr>
        <p:txBody>
          <a:bodyPr>
            <a:normAutofit/>
          </a:bodyPr>
          <a:lstStyle/>
          <a:p>
            <a:pPr marL="0" indent="0" algn="just">
              <a:buNone/>
            </a:pPr>
            <a:r>
              <a:rPr lang="en-US" sz="2800" dirty="0"/>
              <a:t>Three articles (X, Y, and Z) and ﬁve references (X1, X2, X3, Y1, and Y2) of article X and Y, respectively, are considered. </a:t>
            </a:r>
          </a:p>
          <a:p>
            <a:pPr marL="0" indent="0" algn="just">
              <a:buNone/>
            </a:pPr>
            <a:r>
              <a:rPr lang="en-US" sz="2800" dirty="0"/>
              <a:t>A, B, and C are authors of article X, and D, E, F, G, and also A are authors of article Y. </a:t>
            </a:r>
          </a:p>
          <a:p>
            <a:pPr marL="0" indent="0" algn="just">
              <a:buNone/>
            </a:pPr>
            <a:r>
              <a:rPr lang="en-US" sz="2800" dirty="0"/>
              <a:t>Article Z has two authors H and E. </a:t>
            </a:r>
          </a:p>
          <a:p>
            <a:pPr marL="0" indent="0" algn="just">
              <a:buNone/>
            </a:pPr>
            <a:r>
              <a:rPr lang="en-US" sz="2800" dirty="0"/>
              <a:t>References X1, X2, X3, Y1, and Y2 have authors (A, P), (H, R), (D), (Q, B, F), and (R), respectively.</a:t>
            </a:r>
          </a:p>
        </p:txBody>
      </p:sp>
    </p:spTree>
    <p:extLst>
      <p:ext uri="{BB962C8B-B14F-4D97-AF65-F5344CB8AC3E}">
        <p14:creationId xmlns:p14="http://schemas.microsoft.com/office/powerpoint/2010/main" val="128489111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9437" r="11616"/>
          <a:stretch/>
        </p:blipFill>
        <p:spPr bwMode="auto">
          <a:xfrm>
            <a:off x="1752600" y="1169294"/>
            <a:ext cx="4803984" cy="5299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7162800" y="1169294"/>
            <a:ext cx="3276600" cy="1200329"/>
          </a:xfrm>
          <a:prstGeom prst="rect">
            <a:avLst/>
          </a:prstGeom>
        </p:spPr>
        <p:txBody>
          <a:bodyPr wrap="square">
            <a:spAutoFit/>
          </a:bodyPr>
          <a:lstStyle/>
          <a:p>
            <a:pPr marL="285750" indent="-285750" algn="just">
              <a:buFont typeface="Wingdings" pitchFamily="2" charset="2"/>
              <a:buChar char="q"/>
            </a:pPr>
            <a:r>
              <a:rPr lang="en-US" dirty="0">
                <a:solidFill>
                  <a:srgbClr val="C00000"/>
                </a:solidFill>
              </a:rPr>
              <a:t>Based on co-authorship citation network, references X1 and Y1 are considered self-citation</a:t>
            </a:r>
          </a:p>
        </p:txBody>
      </p:sp>
      <p:sp>
        <p:nvSpPr>
          <p:cNvPr id="3" name="Rectangle 2"/>
          <p:cNvSpPr/>
          <p:nvPr/>
        </p:nvSpPr>
        <p:spPr>
          <a:xfrm>
            <a:off x="7271189" y="2964989"/>
            <a:ext cx="3204341" cy="1200329"/>
          </a:xfrm>
          <a:prstGeom prst="rect">
            <a:avLst/>
          </a:prstGeom>
        </p:spPr>
        <p:txBody>
          <a:bodyPr wrap="square">
            <a:spAutoFit/>
          </a:bodyPr>
          <a:lstStyle/>
          <a:p>
            <a:pPr marL="285750" indent="-285750" algn="just">
              <a:buFont typeface="Wingdings" pitchFamily="2" charset="2"/>
              <a:buChar char="q"/>
            </a:pPr>
            <a:r>
              <a:rPr lang="en-US" dirty="0">
                <a:solidFill>
                  <a:srgbClr val="C00000"/>
                </a:solidFill>
              </a:rPr>
              <a:t>Reference X3 is a level-1 co-author citation because author of article Y is direct collaborator of author A</a:t>
            </a:r>
          </a:p>
        </p:txBody>
      </p:sp>
      <p:sp>
        <p:nvSpPr>
          <p:cNvPr id="4" name="Rectangle 3"/>
          <p:cNvSpPr/>
          <p:nvPr/>
        </p:nvSpPr>
        <p:spPr>
          <a:xfrm>
            <a:off x="7198929" y="4791165"/>
            <a:ext cx="3276600" cy="1200329"/>
          </a:xfrm>
          <a:prstGeom prst="rect">
            <a:avLst/>
          </a:prstGeom>
        </p:spPr>
        <p:txBody>
          <a:bodyPr wrap="square">
            <a:spAutoFit/>
          </a:bodyPr>
          <a:lstStyle/>
          <a:p>
            <a:pPr marL="285750" indent="-285750" algn="just">
              <a:buFont typeface="Wingdings" pitchFamily="2" charset="2"/>
              <a:buChar char="q"/>
            </a:pPr>
            <a:r>
              <a:rPr lang="en-US" dirty="0">
                <a:solidFill>
                  <a:srgbClr val="C00000"/>
                </a:solidFill>
              </a:rPr>
              <a:t>Reference X2 is a level-1 co-author network because author A is collaborator of E who collaborated with H. </a:t>
            </a:r>
          </a:p>
        </p:txBody>
      </p:sp>
    </p:spTree>
    <p:extLst>
      <p:ext uri="{BB962C8B-B14F-4D97-AF65-F5344CB8AC3E}">
        <p14:creationId xmlns:p14="http://schemas.microsoft.com/office/powerpoint/2010/main" val="411558800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9437" r="11616"/>
          <a:stretch/>
        </p:blipFill>
        <p:spPr bwMode="auto">
          <a:xfrm>
            <a:off x="2175641" y="903805"/>
            <a:ext cx="4898577" cy="5403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7239000" y="2228671"/>
            <a:ext cx="3200400" cy="2677656"/>
          </a:xfrm>
          <a:prstGeom prst="rect">
            <a:avLst/>
          </a:prstGeom>
        </p:spPr>
        <p:txBody>
          <a:bodyPr wrap="square">
            <a:spAutoFit/>
          </a:bodyPr>
          <a:lstStyle/>
          <a:p>
            <a:pPr algn="just"/>
            <a:r>
              <a:rPr lang="en-US" sz="2400" dirty="0"/>
              <a:t>We conclude that papers which frequently cite collaborators will also often cite collaborators of collaborators. </a:t>
            </a:r>
          </a:p>
          <a:p>
            <a:pPr algn="just"/>
            <a:r>
              <a:rPr lang="en-US" sz="2400" dirty="0">
                <a:solidFill>
                  <a:srgbClr val="C00000"/>
                </a:solidFill>
              </a:rPr>
              <a:t>Collaborations certainly impact citation counts</a:t>
            </a:r>
            <a:r>
              <a:rPr lang="en-US" sz="2400" dirty="0"/>
              <a:t>.</a:t>
            </a:r>
          </a:p>
        </p:txBody>
      </p:sp>
    </p:spTree>
    <p:extLst>
      <p:ext uri="{BB962C8B-B14F-4D97-AF65-F5344CB8AC3E}">
        <p14:creationId xmlns:p14="http://schemas.microsoft.com/office/powerpoint/2010/main" val="31700777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br>
              <a:rPr lang="en-US" sz="3600" dirty="0">
                <a:solidFill>
                  <a:srgbClr val="C00000"/>
                </a:solidFill>
              </a:rPr>
            </a:br>
            <a:r>
              <a:rPr lang="en-US" sz="3600" dirty="0">
                <a:solidFill>
                  <a:srgbClr val="C00000"/>
                </a:solidFill>
              </a:rPr>
              <a:t>Literature Review and Technical Reading</a:t>
            </a:r>
          </a:p>
        </p:txBody>
      </p:sp>
      <p:sp>
        <p:nvSpPr>
          <p:cNvPr id="3" name="Content Placeholder 2"/>
          <p:cNvSpPr>
            <a:spLocks noGrp="1"/>
          </p:cNvSpPr>
          <p:nvPr>
            <p:ph idx="1"/>
          </p:nvPr>
        </p:nvSpPr>
        <p:spPr>
          <a:xfrm>
            <a:off x="300111" y="1965960"/>
            <a:ext cx="11165058" cy="3485271"/>
          </a:xfrm>
        </p:spPr>
        <p:txBody>
          <a:bodyPr>
            <a:normAutofit lnSpcReduction="10000"/>
          </a:bodyPr>
          <a:lstStyle/>
          <a:p>
            <a:pPr marL="520700" indent="-520700" algn="just">
              <a:lnSpc>
                <a:spcPct val="150000"/>
              </a:lnSpc>
              <a:buNone/>
              <a:tabLst>
                <a:tab pos="568325" algn="l"/>
              </a:tabLst>
            </a:pPr>
            <a:r>
              <a:rPr lang="en-US" sz="2400" dirty="0">
                <a:latin typeface="Times New Roman" panose="02020603050405020304" pitchFamily="18" charset="0"/>
                <a:cs typeface="Times New Roman" panose="02020603050405020304" pitchFamily="18" charset="0"/>
              </a:rPr>
              <a:t>3</a:t>
            </a:r>
            <a:r>
              <a:rPr lang="en-US" sz="2400" dirty="0">
                <a:solidFill>
                  <a:srgbClr val="C00000"/>
                </a:solidFill>
                <a:latin typeface="Times New Roman" panose="02020603050405020304" pitchFamily="18" charset="0"/>
                <a:cs typeface="Times New Roman" panose="02020603050405020304" pitchFamily="18" charset="0"/>
              </a:rPr>
              <a:t>. Effective strategies for conducting a comprehensive literature review.</a:t>
            </a:r>
          </a:p>
          <a:p>
            <a:pPr marL="920750" lvl="1" indent="-520700" algn="just">
              <a:lnSpc>
                <a:spcPct val="150000"/>
              </a:lnSpc>
              <a:buFont typeface="+mj-lt"/>
              <a:buAutoNum type="arabicPeriod"/>
              <a:tabLst>
                <a:tab pos="568325" algn="l"/>
              </a:tabLst>
            </a:pPr>
            <a:r>
              <a:rPr lang="en-US" sz="2400" b="1" dirty="0">
                <a:solidFill>
                  <a:srgbClr val="002060"/>
                </a:solidFill>
                <a:latin typeface="Times New Roman" panose="02020603050405020304" pitchFamily="18" charset="0"/>
                <a:cs typeface="Times New Roman" panose="02020603050405020304" pitchFamily="18" charset="0"/>
              </a:rPr>
              <a:t>Conceptual focus: </a:t>
            </a:r>
            <a:r>
              <a:rPr lang="en-US" sz="2400" dirty="0">
                <a:solidFill>
                  <a:srgbClr val="0070C0"/>
                </a:solidFill>
                <a:latin typeface="Times New Roman" panose="02020603050405020304" pitchFamily="18" charset="0"/>
                <a:cs typeface="Times New Roman" panose="02020603050405020304" pitchFamily="18" charset="0"/>
              </a:rPr>
              <a:t>A literature survey focus on concepts rather than just listing the authors, i.e. we must understand the concept behind their work.</a:t>
            </a:r>
          </a:p>
          <a:p>
            <a:pPr marL="920750" lvl="1" indent="-520700" algn="just">
              <a:lnSpc>
                <a:spcPct val="150000"/>
              </a:lnSpc>
              <a:buFont typeface="+mj-lt"/>
              <a:buAutoNum type="arabicPeriod"/>
              <a:tabLst>
                <a:tab pos="568325" algn="l"/>
              </a:tabLst>
            </a:pPr>
            <a:r>
              <a:rPr lang="en-US" sz="2400" dirty="0">
                <a:latin typeface="Times New Roman" panose="02020603050405020304" pitchFamily="18" charset="0"/>
                <a:cs typeface="Times New Roman" panose="02020603050405020304" pitchFamily="18" charset="0"/>
              </a:rPr>
              <a:t>Expectations of Supervisors:  </a:t>
            </a:r>
          </a:p>
          <a:p>
            <a:pPr marL="920750" lvl="1" indent="-520700" algn="just">
              <a:lnSpc>
                <a:spcPct val="150000"/>
              </a:lnSpc>
              <a:buFont typeface="+mj-lt"/>
              <a:buAutoNum type="arabicPeriod"/>
              <a:tabLst>
                <a:tab pos="568325" algn="l"/>
              </a:tabLst>
            </a:pPr>
            <a:r>
              <a:rPr lang="en-US" sz="2400" dirty="0">
                <a:latin typeface="Times New Roman" panose="02020603050405020304" pitchFamily="18" charset="0"/>
                <a:cs typeface="Times New Roman" panose="02020603050405020304" pitchFamily="18" charset="0"/>
              </a:rPr>
              <a:t>Rules for effective review:</a:t>
            </a:r>
          </a:p>
          <a:p>
            <a:pPr marL="920750" lvl="1" indent="-520700" algn="just">
              <a:lnSpc>
                <a:spcPct val="150000"/>
              </a:lnSpc>
              <a:buFont typeface="+mj-lt"/>
              <a:buAutoNum type="arabicPeriod"/>
              <a:tabLst>
                <a:tab pos="568325" algn="l"/>
              </a:tabLst>
            </a:pPr>
            <a:r>
              <a:rPr lang="en-US" sz="2400" dirty="0">
                <a:latin typeface="Times New Roman" panose="02020603050405020304" pitchFamily="18" charset="0"/>
                <a:cs typeface="Times New Roman" panose="02020603050405020304" pitchFamily="18" charset="0"/>
              </a:rPr>
              <a:t>Comprehensive Review:</a:t>
            </a:r>
          </a:p>
          <a:p>
            <a:pPr marL="0" indent="0" algn="just">
              <a:buNone/>
            </a:pPr>
            <a:endParaRPr lang="en-US" sz="24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3784052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394137" y="1828800"/>
            <a:ext cx="11130455" cy="3815255"/>
          </a:xfrm>
        </p:spPr>
        <p:txBody>
          <a:bodyPr>
            <a:normAutofit/>
          </a:bodyPr>
          <a:lstStyle/>
          <a:p>
            <a:pPr marL="0" indent="0" algn="just">
              <a:buNone/>
            </a:pPr>
            <a:r>
              <a:rPr lang="en-US" sz="2800" dirty="0">
                <a:solidFill>
                  <a:srgbClr val="FF0000"/>
                </a:solidFill>
              </a:rPr>
              <a:t>3.3.1 Citing Datasets</a:t>
            </a:r>
          </a:p>
          <a:p>
            <a:pPr algn="just"/>
            <a:r>
              <a:rPr lang="en-US" sz="2800" dirty="0"/>
              <a:t>Citations related to datasets should include enough information so that a reader could ﬁnd the same dataset again in the future, even if the link provided no longer works. </a:t>
            </a:r>
          </a:p>
          <a:p>
            <a:pPr algn="just"/>
            <a:r>
              <a:rPr lang="en-US" sz="2800" dirty="0"/>
              <a:t>It is proper to include a mixture of general and speciﬁc information to enable a reader to be certain that the search result is the same dataset that was sought.</a:t>
            </a:r>
          </a:p>
        </p:txBody>
      </p:sp>
    </p:spTree>
    <p:extLst>
      <p:ext uri="{BB962C8B-B14F-4D97-AF65-F5344CB8AC3E}">
        <p14:creationId xmlns:p14="http://schemas.microsoft.com/office/powerpoint/2010/main" val="401597487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3600" dirty="0">
                <a:solidFill>
                  <a:srgbClr val="FF0000"/>
                </a:solidFill>
              </a:rPr>
              <a:t>Attribution and Citations: </a:t>
            </a:r>
            <a:br>
              <a:rPr lang="en-US" sz="3600" dirty="0">
                <a:solidFill>
                  <a:srgbClr val="FF0000"/>
                </a:solidFill>
              </a:rPr>
            </a:br>
            <a:r>
              <a:rPr lang="en-US" sz="2400" dirty="0">
                <a:solidFill>
                  <a:srgbClr val="FF0000"/>
                </a:solidFill>
              </a:rPr>
              <a:t>Giving Credit Wherever Due</a:t>
            </a:r>
          </a:p>
        </p:txBody>
      </p:sp>
      <p:pic>
        <p:nvPicPr>
          <p:cNvPr id="4098"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5016" t="8329" r="6863"/>
          <a:stretch/>
        </p:blipFill>
        <p:spPr bwMode="auto">
          <a:xfrm>
            <a:off x="1996967" y="1828801"/>
            <a:ext cx="8308427" cy="2515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636640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4000" dirty="0">
                <a:solidFill>
                  <a:srgbClr val="FF0000"/>
                </a:solidFill>
              </a:rPr>
              <a:t>Attribution and Citations: </a:t>
            </a:r>
            <a:br>
              <a:rPr lang="en-US" sz="4000" dirty="0">
                <a:solidFill>
                  <a:srgbClr val="FF0000"/>
                </a:solidFill>
              </a:rPr>
            </a:br>
            <a:r>
              <a:rPr lang="en-US" sz="2800" dirty="0">
                <a:solidFill>
                  <a:srgbClr val="FF0000"/>
                </a:solidFill>
              </a:rPr>
              <a:t>Giving Credit Wherever Due</a:t>
            </a:r>
          </a:p>
        </p:txBody>
      </p:sp>
      <p:sp>
        <p:nvSpPr>
          <p:cNvPr id="3" name="Content Placeholder 2"/>
          <p:cNvSpPr>
            <a:spLocks noGrp="1"/>
          </p:cNvSpPr>
          <p:nvPr>
            <p:ph idx="1"/>
          </p:nvPr>
        </p:nvSpPr>
        <p:spPr>
          <a:xfrm>
            <a:off x="457199" y="1828800"/>
            <a:ext cx="11193517" cy="4419600"/>
          </a:xfrm>
        </p:spPr>
        <p:txBody>
          <a:bodyPr>
            <a:normAutofit/>
          </a:bodyPr>
          <a:lstStyle/>
          <a:p>
            <a:pPr marL="0" indent="0" algn="just">
              <a:buNone/>
            </a:pPr>
            <a:r>
              <a:rPr lang="en-US" sz="2800" dirty="0">
                <a:solidFill>
                  <a:srgbClr val="FF0000"/>
                </a:solidFill>
              </a:rPr>
              <a:t>3.3.2 Styles for Citations</a:t>
            </a:r>
          </a:p>
          <a:p>
            <a:pPr marL="0" indent="0" algn="just">
              <a:buNone/>
            </a:pPr>
            <a:r>
              <a:rPr lang="en-US" sz="2800" dirty="0"/>
              <a:t>Citation styles differ primarily in the order, and syntax of information about references, depending on difference in priorities attributed to concision, readability, dates, authors, and publications.</a:t>
            </a:r>
          </a:p>
          <a:p>
            <a:pPr marL="0" indent="0" algn="just">
              <a:buNone/>
            </a:pPr>
            <a:r>
              <a:rPr lang="en-US" sz="2800" dirty="0"/>
              <a:t>Some of the most common styles for citation used by engineers are as follows:</a:t>
            </a:r>
          </a:p>
        </p:txBody>
      </p:sp>
    </p:spTree>
    <p:extLst>
      <p:ext uri="{BB962C8B-B14F-4D97-AF65-F5344CB8AC3E}">
        <p14:creationId xmlns:p14="http://schemas.microsoft.com/office/powerpoint/2010/main" val="364619392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5110" y="1245476"/>
            <a:ext cx="6889531" cy="52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87735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pic>
        <p:nvPicPr>
          <p:cNvPr id="5123"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905001" y="1905000"/>
            <a:ext cx="8262257"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551061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3600" dirty="0">
                <a:solidFill>
                  <a:srgbClr val="FF0000"/>
                </a:solidFill>
              </a:rPr>
              <a:t>Attribution and Citations: </a:t>
            </a:r>
            <a:br>
              <a:rPr lang="en-US" sz="3600" dirty="0">
                <a:solidFill>
                  <a:srgbClr val="FF0000"/>
                </a:solidFill>
              </a:rPr>
            </a:br>
            <a:r>
              <a:rPr lang="en-US" sz="2400" dirty="0">
                <a:solidFill>
                  <a:srgbClr val="FF0000"/>
                </a:solidFill>
              </a:rPr>
              <a:t>Giving Credit Wherever Due</a:t>
            </a:r>
          </a:p>
        </p:txBody>
      </p:sp>
      <p:pic>
        <p:nvPicPr>
          <p:cNvPr id="614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133600" y="1676400"/>
            <a:ext cx="8305800" cy="4652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362200" y="6211670"/>
            <a:ext cx="8077200" cy="646331"/>
          </a:xfrm>
          <a:prstGeom prst="rect">
            <a:avLst/>
          </a:prstGeom>
        </p:spPr>
        <p:txBody>
          <a:bodyPr wrap="square">
            <a:spAutoFit/>
          </a:bodyPr>
          <a:lstStyle/>
          <a:p>
            <a:r>
              <a:rPr lang="en-US" dirty="0">
                <a:hlinkClick r:id="rId4"/>
              </a:rPr>
              <a:t>ASME style</a:t>
            </a:r>
            <a:endParaRPr lang="en-US" dirty="0"/>
          </a:p>
          <a:p>
            <a:endParaRPr lang="en-US" dirty="0"/>
          </a:p>
        </p:txBody>
      </p:sp>
      <p:sp>
        <p:nvSpPr>
          <p:cNvPr id="4" name="Rectangle 3"/>
          <p:cNvSpPr/>
          <p:nvPr/>
        </p:nvSpPr>
        <p:spPr>
          <a:xfrm>
            <a:off x="4876800" y="4038601"/>
            <a:ext cx="7543800" cy="646331"/>
          </a:xfrm>
          <a:prstGeom prst="rect">
            <a:avLst/>
          </a:prstGeom>
        </p:spPr>
        <p:txBody>
          <a:bodyPr wrap="square">
            <a:spAutoFit/>
          </a:bodyPr>
          <a:lstStyle/>
          <a:p>
            <a:r>
              <a:rPr lang="en-US" dirty="0">
                <a:hlinkClick r:id="rId5"/>
              </a:rPr>
              <a:t>IEEE</a:t>
            </a:r>
            <a:endParaRPr lang="en-US" dirty="0"/>
          </a:p>
          <a:p>
            <a:endParaRPr lang="en-US" dirty="0"/>
          </a:p>
        </p:txBody>
      </p:sp>
    </p:spTree>
    <p:extLst>
      <p:ext uri="{BB962C8B-B14F-4D97-AF65-F5344CB8AC3E}">
        <p14:creationId xmlns:p14="http://schemas.microsoft.com/office/powerpoint/2010/main" val="100818935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9144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1981200" y="2667000"/>
            <a:ext cx="8305800" cy="914400"/>
          </a:xfrm>
        </p:spPr>
        <p:txBody>
          <a:bodyPr>
            <a:noAutofit/>
          </a:bodyPr>
          <a:lstStyle/>
          <a:p>
            <a:pPr marL="0" indent="0" algn="ctr">
              <a:buNone/>
            </a:pPr>
            <a:r>
              <a:rPr lang="en-US" sz="3600" dirty="0">
                <a:solidFill>
                  <a:srgbClr val="FF0000"/>
                </a:solidFill>
              </a:rPr>
              <a:t>3.4 Acknowledgments and Attributions</a:t>
            </a:r>
          </a:p>
        </p:txBody>
      </p:sp>
    </p:spTree>
    <p:extLst>
      <p:ext uri="{BB962C8B-B14F-4D97-AF65-F5344CB8AC3E}">
        <p14:creationId xmlns:p14="http://schemas.microsoft.com/office/powerpoint/2010/main" val="291298638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712076" y="1828800"/>
            <a:ext cx="10767848" cy="4419600"/>
          </a:xfrm>
        </p:spPr>
        <p:txBody>
          <a:bodyPr>
            <a:normAutofit/>
          </a:bodyPr>
          <a:lstStyle/>
          <a:p>
            <a:pPr algn="just"/>
            <a:r>
              <a:rPr lang="en-US" sz="2800" dirty="0"/>
              <a:t>Acknowledgment section is a place to provide a brief appreciation of the contribution of someone or an organization or funding body to the present work.</a:t>
            </a:r>
          </a:p>
          <a:p>
            <a:pPr algn="just"/>
            <a:r>
              <a:rPr lang="en-US" sz="2800" dirty="0"/>
              <a:t>Acknowledgment is a common practice to recognize persons or agencies for being responsible in some form or other for completion of a publishable research outcome. </a:t>
            </a:r>
          </a:p>
          <a:p>
            <a:pPr algn="just"/>
            <a:r>
              <a:rPr lang="en-US" sz="2800" dirty="0"/>
              <a:t>Acknowledgment displays a relationship among people, agencies, institutions, and research.</a:t>
            </a:r>
          </a:p>
          <a:p>
            <a:pPr algn="just"/>
            <a:r>
              <a:rPr lang="en-US" sz="2800" dirty="0"/>
              <a:t>As a sign of gratitude, such contributions should be acknowledged.</a:t>
            </a:r>
          </a:p>
        </p:txBody>
      </p:sp>
    </p:spTree>
    <p:extLst>
      <p:ext uri="{BB962C8B-B14F-4D97-AF65-F5344CB8AC3E}">
        <p14:creationId xmlns:p14="http://schemas.microsoft.com/office/powerpoint/2010/main" val="307108035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sz="3600" dirty="0">
                <a:solidFill>
                  <a:srgbClr val="FF0000"/>
                </a:solidFill>
              </a:rPr>
              <a:t>Attribution and Citations: </a:t>
            </a:r>
            <a:br>
              <a:rPr lang="en-US" sz="3600" dirty="0">
                <a:solidFill>
                  <a:srgbClr val="FF0000"/>
                </a:solidFill>
              </a:rPr>
            </a:br>
            <a:r>
              <a:rPr lang="en-US" sz="2400" dirty="0">
                <a:solidFill>
                  <a:srgbClr val="FF0000"/>
                </a:solidFill>
              </a:rPr>
              <a:t>Giving Credit Wherever Due</a:t>
            </a:r>
          </a:p>
        </p:txBody>
      </p:sp>
      <p:sp>
        <p:nvSpPr>
          <p:cNvPr id="3" name="Content Placeholder 2"/>
          <p:cNvSpPr>
            <a:spLocks noGrp="1"/>
          </p:cNvSpPr>
          <p:nvPr>
            <p:ph idx="1"/>
          </p:nvPr>
        </p:nvSpPr>
        <p:spPr>
          <a:xfrm>
            <a:off x="677917" y="1828800"/>
            <a:ext cx="10689021" cy="4419600"/>
          </a:xfrm>
        </p:spPr>
        <p:txBody>
          <a:bodyPr>
            <a:normAutofit/>
          </a:bodyPr>
          <a:lstStyle/>
          <a:p>
            <a:pPr marL="0" indent="0" algn="just">
              <a:buNone/>
            </a:pPr>
            <a:r>
              <a:rPr lang="en-US" sz="2800" dirty="0">
                <a:solidFill>
                  <a:srgbClr val="FF0000"/>
                </a:solidFill>
              </a:rPr>
              <a:t>Classiﬁcation of acknowledgment-</a:t>
            </a:r>
          </a:p>
          <a:p>
            <a:pPr marL="0" indent="0" algn="just">
              <a:buNone/>
            </a:pPr>
            <a:r>
              <a:rPr lang="en-US" sz="2800" dirty="0"/>
              <a:t>Acknowledgment can be classified into six different categories like </a:t>
            </a:r>
          </a:p>
          <a:p>
            <a:pPr marL="514350" indent="-514350" algn="just">
              <a:buFont typeface="+mj-lt"/>
              <a:buAutoNum type="arabicPeriod"/>
            </a:pPr>
            <a:r>
              <a:rPr lang="en-US" sz="2800" dirty="0"/>
              <a:t>Moral</a:t>
            </a:r>
          </a:p>
          <a:p>
            <a:pPr marL="514350" indent="-514350" algn="just">
              <a:buFont typeface="+mj-lt"/>
              <a:buAutoNum type="arabicPeriod"/>
            </a:pPr>
            <a:r>
              <a:rPr lang="en-US" sz="2800" dirty="0"/>
              <a:t>Financial</a:t>
            </a:r>
          </a:p>
          <a:p>
            <a:pPr marL="514350" indent="-514350" algn="just">
              <a:buFont typeface="+mj-lt"/>
              <a:buAutoNum type="arabicPeriod"/>
            </a:pPr>
            <a:r>
              <a:rPr lang="en-US" sz="2800" dirty="0"/>
              <a:t>Editorial</a:t>
            </a:r>
          </a:p>
          <a:p>
            <a:pPr marL="514350" indent="-514350" algn="just">
              <a:buFont typeface="+mj-lt"/>
              <a:buAutoNum type="arabicPeriod"/>
            </a:pPr>
            <a:r>
              <a:rPr lang="en-US" sz="2800" dirty="0"/>
              <a:t>Institutional or technical, and </a:t>
            </a:r>
          </a:p>
          <a:p>
            <a:pPr marL="514350" indent="-514350" algn="just">
              <a:buFont typeface="+mj-lt"/>
              <a:buAutoNum type="arabicPeriod"/>
            </a:pPr>
            <a:r>
              <a:rPr lang="en-US" sz="2800" dirty="0"/>
              <a:t>Conceptual support.</a:t>
            </a:r>
          </a:p>
        </p:txBody>
      </p:sp>
    </p:spTree>
    <p:extLst>
      <p:ext uri="{BB962C8B-B14F-4D97-AF65-F5344CB8AC3E}">
        <p14:creationId xmlns:p14="http://schemas.microsoft.com/office/powerpoint/2010/main" val="403289850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229600" cy="1143000"/>
          </a:xfrm>
        </p:spPr>
        <p:txBody>
          <a:bodyPr>
            <a:normAutofit/>
          </a:bodyPr>
          <a:lstStyle/>
          <a:p>
            <a:pPr algn="ctr"/>
            <a:r>
              <a:rPr lang="en-US" dirty="0">
                <a:solidFill>
                  <a:srgbClr val="FF0000"/>
                </a:solidFill>
              </a:rPr>
              <a:t>Attribution and Citations: </a:t>
            </a:r>
            <a:br>
              <a:rPr lang="en-US" dirty="0">
                <a:solidFill>
                  <a:srgbClr val="FF0000"/>
                </a:solidFill>
              </a:rPr>
            </a:br>
            <a:r>
              <a:rPr lang="en-US" sz="3100" dirty="0">
                <a:solidFill>
                  <a:srgbClr val="FF0000"/>
                </a:solidFill>
              </a:rPr>
              <a:t>Giving Credit Wherever Due</a:t>
            </a:r>
          </a:p>
        </p:txBody>
      </p:sp>
      <p:sp>
        <p:nvSpPr>
          <p:cNvPr id="3" name="Content Placeholder 2"/>
          <p:cNvSpPr>
            <a:spLocks noGrp="1"/>
          </p:cNvSpPr>
          <p:nvPr>
            <p:ph idx="1"/>
          </p:nvPr>
        </p:nvSpPr>
        <p:spPr>
          <a:xfrm>
            <a:off x="625365" y="2317531"/>
            <a:ext cx="10941269" cy="2900855"/>
          </a:xfrm>
        </p:spPr>
        <p:txBody>
          <a:bodyPr>
            <a:normAutofit/>
          </a:bodyPr>
          <a:lstStyle/>
          <a:p>
            <a:pPr marL="0" indent="0" algn="just">
              <a:buNone/>
            </a:pPr>
            <a:r>
              <a:rPr lang="en-US" sz="2800" dirty="0">
                <a:solidFill>
                  <a:srgbClr val="FF0000"/>
                </a:solidFill>
              </a:rPr>
              <a:t>Acknowledgments</a:t>
            </a:r>
            <a:r>
              <a:rPr lang="en-US" sz="2800" dirty="0"/>
              <a:t> and </a:t>
            </a:r>
            <a:r>
              <a:rPr lang="en-US" sz="2800" dirty="0">
                <a:solidFill>
                  <a:srgbClr val="FF0000"/>
                </a:solidFill>
              </a:rPr>
              <a:t>attributions</a:t>
            </a:r>
            <a:r>
              <a:rPr lang="en-US" sz="2800" dirty="0"/>
              <a:t> are also very important in the publications of journal or conference papers. </a:t>
            </a:r>
          </a:p>
          <a:p>
            <a:pPr marL="0" indent="0" algn="just">
              <a:buNone/>
            </a:pPr>
            <a:r>
              <a:rPr lang="en-US" sz="2800" dirty="0"/>
              <a:t>Giving proper credit wherever it is due is very important and even if the contribution is minor, it should not be neglected.</a:t>
            </a:r>
          </a:p>
        </p:txBody>
      </p:sp>
    </p:spTree>
    <p:extLst>
      <p:ext uri="{BB962C8B-B14F-4D97-AF65-F5344CB8AC3E}">
        <p14:creationId xmlns:p14="http://schemas.microsoft.com/office/powerpoint/2010/main" val="1178890960"/>
      </p:ext>
    </p:extLst>
  </p:cSld>
  <p:clrMapOvr>
    <a:masterClrMapping/>
  </p:clrMapOvr>
</p:sld>
</file>

<file path=ppt/theme/theme1.xml><?xml version="1.0" encoding="utf-8"?>
<a:theme xmlns:a="http://schemas.openxmlformats.org/drawingml/2006/main" name="Basi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Times New Roman"/>
        <a:ea typeface=""/>
        <a:cs typeface=""/>
      </a:majorFont>
      <a:minorFont>
        <a:latin typeface="Times New Roman"/>
        <a:ea typeface=""/>
        <a:cs typeface=""/>
      </a:minorFont>
    </a:fontScheme>
    <a:fmtScheme name="Basis">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2595</TotalTime>
  <Words>13237</Words>
  <Application>Microsoft Office PowerPoint</Application>
  <PresentationFormat>Widescreen</PresentationFormat>
  <Paragraphs>798</Paragraphs>
  <Slides>118</Slides>
  <Notes>93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118</vt:i4>
      </vt:variant>
    </vt:vector>
  </HeadingPairs>
  <TitlesOfParts>
    <vt:vector size="125" baseType="lpstr">
      <vt:lpstr>Arial</vt:lpstr>
      <vt:lpstr>Calibri</vt:lpstr>
      <vt:lpstr>Corbel</vt:lpstr>
      <vt:lpstr>Söhne</vt:lpstr>
      <vt:lpstr>Times New Roman</vt:lpstr>
      <vt:lpstr>Wingdings</vt:lpstr>
      <vt:lpstr>Basis</vt:lpstr>
      <vt:lpstr> </vt:lpstr>
      <vt:lpstr>Module-2(5 Hours) </vt:lpstr>
      <vt:lpstr> Literature Review and Technical Reading</vt:lpstr>
      <vt:lpstr>PowerPoint Presentation</vt:lpstr>
      <vt:lpstr> Literature Review and Technical Reading</vt:lpstr>
      <vt:lpstr> Literature Review and Technical Reading</vt:lpstr>
      <vt:lpstr> Literature Review and Technical Reading</vt:lpstr>
      <vt:lpstr> Literature Review and Technical Reading</vt:lpstr>
      <vt:lpstr> Literature Review and Technical Reading</vt:lpstr>
      <vt:lpstr> Literature Review and Technical Reading</vt:lpstr>
      <vt:lpstr> Literature Review and Technical Reading</vt:lpstr>
      <vt:lpstr> Literature Review and Technical Reading</vt:lpstr>
      <vt:lpstr>PowerPoint Presentation</vt:lpstr>
      <vt:lpstr> Literature Review and Technical Reading</vt:lpstr>
      <vt:lpstr> Literature Review and Technical Reading</vt:lpstr>
      <vt:lpstr> Literature Review and Technical Reading</vt:lpstr>
      <vt:lpstr> Literature Review and Technical Reading</vt:lpstr>
      <vt:lpstr> Literature Review and Technical Reading</vt:lpstr>
      <vt:lpstr> Literature Review and Technical Reading</vt:lpstr>
      <vt:lpstr> Literature Review and Technical Reading</vt:lpstr>
      <vt:lpstr>PowerPoint Presentation</vt:lpstr>
      <vt:lpstr> Literature Review and Technical Reading</vt:lpstr>
      <vt:lpstr>PowerPoint Presentation</vt:lpstr>
      <vt:lpstr>PowerPoint Presentation</vt:lpstr>
      <vt:lpstr>PowerPoint Presentation</vt:lpstr>
      <vt:lpstr>PowerPoint Presentation</vt:lpstr>
      <vt:lpstr>PowerPoint Presentation</vt:lpstr>
      <vt:lpstr>PowerPoint Presentation</vt:lpstr>
      <vt:lpstr> Literature Review and Technical Reading</vt:lpstr>
      <vt:lpstr>PowerPoint Presentation</vt:lpstr>
      <vt:lpstr>PowerPoint Presentation</vt:lpstr>
      <vt:lpstr>Search tools and platforms</vt:lpstr>
      <vt:lpstr>Search tools and platforms</vt:lpstr>
      <vt:lpstr>Search Tools and platforms</vt:lpstr>
      <vt:lpstr>PowerPoint Presentation</vt:lpstr>
      <vt:lpstr>PowerPoint Presentation</vt:lpstr>
      <vt:lpstr>PowerPoint Presentation</vt:lpstr>
      <vt:lpstr> Literature Review and Technical Reading</vt:lpstr>
      <vt:lpstr> Literature Review and Technical Reading</vt:lpstr>
      <vt:lpstr>PowerPoint Presentation</vt:lpstr>
      <vt:lpstr> Literature Review and Technical Reading</vt:lpstr>
      <vt:lpstr> Literature Review and Technical Reading</vt:lpstr>
      <vt:lpstr>PowerPoint Presentation</vt:lpstr>
      <vt:lpstr> Literature Review and Technical Reading</vt:lpstr>
      <vt:lpstr> Literature Review and Technical Reading</vt:lpstr>
      <vt:lpstr> Literature Review and Technical Reading</vt:lpstr>
      <vt:lpstr>PowerPoint Presentation</vt:lpstr>
      <vt:lpstr> Literature Review and Technical Reading</vt:lpstr>
      <vt:lpstr> Literature Review and Technical Reading</vt:lpstr>
      <vt:lpstr>PowerPoint Presentation</vt:lpstr>
      <vt:lpstr> Literature Review and Technical Reading</vt:lpstr>
      <vt:lpstr>PowerPoint Presentation</vt:lpstr>
      <vt:lpstr> Literature Review and Technical Reading</vt:lpstr>
      <vt:lpstr>Q&amp;As</vt:lpstr>
      <vt:lpstr>PowerPoint Presentation</vt:lpstr>
      <vt:lpstr>Thank You</vt:lpstr>
      <vt:lpstr>Module-2(5 Hours) </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PowerPoint Presentation</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Knowledge Flow Through Citation</vt:lpstr>
      <vt:lpstr>Attribution and Citations:  Giving Credit Wherever Due</vt:lpstr>
      <vt:lpstr>PowerPoint Presentation</vt:lpstr>
      <vt:lpstr>Attribution and Citations:  Giving Credit Wherever Due</vt:lpstr>
      <vt:lpstr>PowerPoint Presentation</vt:lpstr>
      <vt:lpstr>Attribution and Citations:  Giving Credit Wherever Due</vt:lpstr>
      <vt:lpstr>PowerPoint Presentation</vt:lpstr>
      <vt:lpstr>PowerPoint Presentation</vt:lpstr>
      <vt:lpstr>Attribution and Citations:  Giving Credit Wherever Due</vt:lpstr>
      <vt:lpstr>Attribution and Citations:  Giving Credit Wherever Due</vt:lpstr>
      <vt:lpstr>Attribution and Citations:  Giving Credit Wherever Due</vt:lpstr>
      <vt:lpstr>PowerPoint Presentation</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Attribution and Citations:  Giving Credit Wherever Due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ANUPAMA SHETTER</dc:creator>
  <cp:lastModifiedBy>Dr. SHAKUNTHALA C</cp:lastModifiedBy>
  <cp:revision>229</cp:revision>
  <dcterms:created xsi:type="dcterms:W3CDTF">2023-11-28T09:07:03Z</dcterms:created>
  <dcterms:modified xsi:type="dcterms:W3CDTF">2024-09-11T15:48:12Z</dcterms:modified>
</cp:coreProperties>
</file>