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53"/>
  </p:notesMasterIdLst>
  <p:sldIdLst>
    <p:sldId id="308" r:id="rId2"/>
    <p:sldId id="310" r:id="rId3"/>
    <p:sldId id="282" r:id="rId4"/>
    <p:sldId id="283" r:id="rId5"/>
    <p:sldId id="458" r:id="rId6"/>
    <p:sldId id="284" r:id="rId7"/>
    <p:sldId id="285" r:id="rId8"/>
    <p:sldId id="286" r:id="rId9"/>
    <p:sldId id="287" r:id="rId10"/>
    <p:sldId id="288" r:id="rId11"/>
    <p:sldId id="289" r:id="rId12"/>
    <p:sldId id="290" r:id="rId13"/>
    <p:sldId id="291" r:id="rId14"/>
    <p:sldId id="292" r:id="rId15"/>
    <p:sldId id="294" r:id="rId16"/>
    <p:sldId id="295" r:id="rId17"/>
    <p:sldId id="357" r:id="rId18"/>
    <p:sldId id="296" r:id="rId19"/>
    <p:sldId id="297" r:id="rId20"/>
    <p:sldId id="298" r:id="rId21"/>
    <p:sldId id="299" r:id="rId22"/>
    <p:sldId id="300" r:id="rId23"/>
    <p:sldId id="301" r:id="rId24"/>
    <p:sldId id="459" r:id="rId25"/>
    <p:sldId id="303" r:id="rId26"/>
    <p:sldId id="304" r:id="rId27"/>
    <p:sldId id="460" r:id="rId28"/>
    <p:sldId id="461" r:id="rId29"/>
    <p:sldId id="462" r:id="rId30"/>
    <p:sldId id="463" r:id="rId31"/>
    <p:sldId id="464" r:id="rId32"/>
    <p:sldId id="465" r:id="rId33"/>
    <p:sldId id="466" r:id="rId34"/>
    <p:sldId id="305" r:id="rId35"/>
    <p:sldId id="467" r:id="rId36"/>
    <p:sldId id="468" r:id="rId37"/>
    <p:sldId id="470" r:id="rId38"/>
    <p:sldId id="471" r:id="rId39"/>
    <p:sldId id="315" r:id="rId40"/>
    <p:sldId id="472" r:id="rId41"/>
    <p:sldId id="473" r:id="rId42"/>
    <p:sldId id="474" r:id="rId43"/>
    <p:sldId id="475" r:id="rId44"/>
    <p:sldId id="476" r:id="rId45"/>
    <p:sldId id="477" r:id="rId46"/>
    <p:sldId id="478" r:id="rId47"/>
    <p:sldId id="479" r:id="rId48"/>
    <p:sldId id="480" r:id="rId49"/>
    <p:sldId id="481" r:id="rId50"/>
    <p:sldId id="482" r:id="rId51"/>
    <p:sldId id="483" r:id="rId52"/>
  </p:sldIdLst>
  <p:sldSz cx="11887200" cy="6400800"/>
  <p:notesSz cx="6858000" cy="9144000"/>
  <p:defaultTextStyle>
    <a:defPPr>
      <a:defRPr lang="en-US"/>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3"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6"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6">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4" autoAdjust="0"/>
    <p:restoredTop sz="78853" autoAdjust="0"/>
  </p:normalViewPr>
  <p:slideViewPr>
    <p:cSldViewPr>
      <p:cViewPr varScale="1">
        <p:scale>
          <a:sx n="75" d="100"/>
          <a:sy n="75" d="100"/>
        </p:scale>
        <p:origin x="504" y="54"/>
      </p:cViewPr>
      <p:guideLst>
        <p:guide orient="horz" pos="2016"/>
        <p:guide pos="374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CA4183-1534-40E2-B415-F085B33C010E}" type="datetimeFigureOut">
              <a:rPr lang="en-US" smtClean="0"/>
              <a:pPr/>
              <a:t>9/11/2024</a:t>
            </a:fld>
            <a:endParaRPr lang="en-US" dirty="0"/>
          </a:p>
        </p:txBody>
      </p:sp>
      <p:sp>
        <p:nvSpPr>
          <p:cNvPr id="4" name="Slide Image Placeholder 3"/>
          <p:cNvSpPr>
            <a:spLocks noGrp="1" noRot="1" noChangeAspect="1"/>
          </p:cNvSpPr>
          <p:nvPr>
            <p:ph type="sldImg" idx="2"/>
          </p:nvPr>
        </p:nvSpPr>
        <p:spPr>
          <a:xfrm>
            <a:off x="246063" y="685800"/>
            <a:ext cx="636587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4C9F03-BE61-4939-B2EE-F56F1855A5F1}" type="slidenum">
              <a:rPr lang="en-US" smtClean="0"/>
              <a:pPr/>
              <a:t>‹#›</a:t>
            </a:fld>
            <a:endParaRPr lang="en-US" dirty="0"/>
          </a:p>
        </p:txBody>
      </p:sp>
    </p:spTree>
    <p:extLst>
      <p:ext uri="{BB962C8B-B14F-4D97-AF65-F5344CB8AC3E}">
        <p14:creationId xmlns:p14="http://schemas.microsoft.com/office/powerpoint/2010/main" val="1696426426"/>
      </p:ext>
    </p:extLst>
  </p:cSld>
  <p:clrMap bg1="lt1" tx1="dk1" bg2="lt2" tx2="dk2" accent1="accent1" accent2="accent2" accent3="accent3" accent4="accent4" accent5="accent5" accent6="accent6" hlink="hlink" folHlink="folHlink"/>
  <p:notesStyle>
    <a:lvl1pPr marL="0" algn="l" defTabSz="914341" rtl="0" eaLnBrk="1" latinLnBrk="0" hangingPunct="1">
      <a:defRPr sz="1200" kern="1200">
        <a:solidFill>
          <a:schemeClr val="tx1"/>
        </a:solidFill>
        <a:latin typeface="+mn-lt"/>
        <a:ea typeface="+mn-ea"/>
        <a:cs typeface="+mn-cs"/>
      </a:defRPr>
    </a:lvl1pPr>
    <a:lvl2pPr marL="457171" algn="l" defTabSz="914341" rtl="0" eaLnBrk="1" latinLnBrk="0" hangingPunct="1">
      <a:defRPr sz="1200" kern="1200">
        <a:solidFill>
          <a:schemeClr val="tx1"/>
        </a:solidFill>
        <a:latin typeface="+mn-lt"/>
        <a:ea typeface="+mn-ea"/>
        <a:cs typeface="+mn-cs"/>
      </a:defRPr>
    </a:lvl2pPr>
    <a:lvl3pPr marL="914341" algn="l" defTabSz="914341" rtl="0" eaLnBrk="1" latinLnBrk="0" hangingPunct="1">
      <a:defRPr sz="1200" kern="1200">
        <a:solidFill>
          <a:schemeClr val="tx1"/>
        </a:solidFill>
        <a:latin typeface="+mn-lt"/>
        <a:ea typeface="+mn-ea"/>
        <a:cs typeface="+mn-cs"/>
      </a:defRPr>
    </a:lvl3pPr>
    <a:lvl4pPr marL="1371513" algn="l" defTabSz="914341" rtl="0" eaLnBrk="1" latinLnBrk="0" hangingPunct="1">
      <a:defRPr sz="1200" kern="1200">
        <a:solidFill>
          <a:schemeClr val="tx1"/>
        </a:solidFill>
        <a:latin typeface="+mn-lt"/>
        <a:ea typeface="+mn-ea"/>
        <a:cs typeface="+mn-cs"/>
      </a:defRPr>
    </a:lvl4pPr>
    <a:lvl5pPr marL="1828683" algn="l" defTabSz="914341" rtl="0" eaLnBrk="1" latinLnBrk="0" hangingPunct="1">
      <a:defRPr sz="1200" kern="1200">
        <a:solidFill>
          <a:schemeClr val="tx1"/>
        </a:solidFill>
        <a:latin typeface="+mn-lt"/>
        <a:ea typeface="+mn-ea"/>
        <a:cs typeface="+mn-cs"/>
      </a:defRPr>
    </a:lvl5pPr>
    <a:lvl6pPr marL="2285854" algn="l" defTabSz="914341" rtl="0" eaLnBrk="1" latinLnBrk="0" hangingPunct="1">
      <a:defRPr sz="1200" kern="1200">
        <a:solidFill>
          <a:schemeClr val="tx1"/>
        </a:solidFill>
        <a:latin typeface="+mn-lt"/>
        <a:ea typeface="+mn-ea"/>
        <a:cs typeface="+mn-cs"/>
      </a:defRPr>
    </a:lvl6pPr>
    <a:lvl7pPr marL="2743024" algn="l" defTabSz="914341" rtl="0" eaLnBrk="1" latinLnBrk="0" hangingPunct="1">
      <a:defRPr sz="1200" kern="1200">
        <a:solidFill>
          <a:schemeClr val="tx1"/>
        </a:solidFill>
        <a:latin typeface="+mn-lt"/>
        <a:ea typeface="+mn-ea"/>
        <a:cs typeface="+mn-cs"/>
      </a:defRPr>
    </a:lvl7pPr>
    <a:lvl8pPr marL="3200196" algn="l" defTabSz="914341" rtl="0" eaLnBrk="1" latinLnBrk="0" hangingPunct="1">
      <a:defRPr sz="1200" kern="1200">
        <a:solidFill>
          <a:schemeClr val="tx1"/>
        </a:solidFill>
        <a:latin typeface="+mn-lt"/>
        <a:ea typeface="+mn-ea"/>
        <a:cs typeface="+mn-cs"/>
      </a:defRPr>
    </a:lvl8pPr>
    <a:lvl9pPr marL="3657366" algn="l" defTabSz="9143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76A35-9FA4-EC4D-F688-F05AA7E670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191CC8-CA2C-9305-25B4-5F5E9D8DDD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3792AC-2BBA-ADD7-CE24-4D72841AD053}"/>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C2CBEB0B-2CBF-47A6-1511-8D04A3475C12}"/>
              </a:ext>
            </a:extLst>
          </p:cNvPr>
          <p:cNvSpPr>
            <a:spLocks noGrp="1"/>
          </p:cNvSpPr>
          <p:nvPr>
            <p:ph type="sldNum" sz="quarter" idx="5"/>
          </p:nvPr>
        </p:nvSpPr>
        <p:spPr/>
        <p:txBody>
          <a:bodyPr/>
          <a:lstStyle/>
          <a:p>
            <a:fld id="{1C4C4446-2CA7-4BA9-976B-7D2EADB093F1}" type="slidenum">
              <a:rPr lang="en-IN" smtClean="0"/>
              <a:t>51</a:t>
            </a:fld>
            <a:endParaRPr lang="en-IN"/>
          </a:p>
        </p:txBody>
      </p:sp>
    </p:spTree>
    <p:extLst>
      <p:ext uri="{BB962C8B-B14F-4D97-AF65-F5344CB8AC3E}">
        <p14:creationId xmlns:p14="http://schemas.microsoft.com/office/powerpoint/2010/main" val="3340113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1988398"/>
            <a:ext cx="10104120" cy="1372023"/>
          </a:xfrm>
        </p:spPr>
        <p:txBody>
          <a:bodyPr/>
          <a:lstStyle/>
          <a:p>
            <a:r>
              <a:rPr lang="en-US"/>
              <a:t>Click to edit Master title style</a:t>
            </a:r>
          </a:p>
        </p:txBody>
      </p:sp>
      <p:sp>
        <p:nvSpPr>
          <p:cNvPr id="3" name="Subtitle 2"/>
          <p:cNvSpPr>
            <a:spLocks noGrp="1"/>
          </p:cNvSpPr>
          <p:nvPr>
            <p:ph type="subTitle" idx="1"/>
          </p:nvPr>
        </p:nvSpPr>
        <p:spPr>
          <a:xfrm>
            <a:off x="1783080" y="3627120"/>
            <a:ext cx="8321040" cy="1635760"/>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1" indent="0" algn="ctr">
              <a:buNone/>
              <a:defRPr>
                <a:solidFill>
                  <a:schemeClr val="tx1">
                    <a:tint val="75000"/>
                  </a:schemeClr>
                </a:solidFill>
              </a:defRPr>
            </a:lvl3pPr>
            <a:lvl4pPr marL="1371513" indent="0" algn="ctr">
              <a:buNone/>
              <a:defRPr>
                <a:solidFill>
                  <a:schemeClr val="tx1">
                    <a:tint val="75000"/>
                  </a:schemeClr>
                </a:solidFill>
              </a:defRPr>
            </a:lvl4pPr>
            <a:lvl5pPr marL="1828683" indent="0" algn="ctr">
              <a:buNone/>
              <a:defRPr>
                <a:solidFill>
                  <a:schemeClr val="tx1">
                    <a:tint val="75000"/>
                  </a:schemeClr>
                </a:solidFill>
              </a:defRPr>
            </a:lvl5pPr>
            <a:lvl6pPr marL="2285854" indent="0" algn="ctr">
              <a:buNone/>
              <a:defRPr>
                <a:solidFill>
                  <a:schemeClr val="tx1">
                    <a:tint val="75000"/>
                  </a:schemeClr>
                </a:solidFill>
              </a:defRPr>
            </a:lvl6pPr>
            <a:lvl7pPr marL="2743024" indent="0" algn="ctr">
              <a:buNone/>
              <a:defRPr>
                <a:solidFill>
                  <a:schemeClr val="tx1">
                    <a:tint val="75000"/>
                  </a:schemeClr>
                </a:solidFill>
              </a:defRPr>
            </a:lvl7pPr>
            <a:lvl8pPr marL="3200196" indent="0" algn="ctr">
              <a:buNone/>
              <a:defRPr>
                <a:solidFill>
                  <a:schemeClr val="tx1">
                    <a:tint val="75000"/>
                  </a:schemeClr>
                </a:solidFill>
              </a:defRPr>
            </a:lvl8pPr>
            <a:lvl9pPr marL="36573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fr-FR"/>
              <a:t>Prof.D.Ilangovan, HD Commerce  AU                           18-04-2020</a:t>
            </a:r>
            <a:endParaRPr lang="en-US" dirty="0"/>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268578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fr-FR"/>
              <a:t>Prof.D.Ilangovan, HD Commerce  AU                           18-04-2020</a:t>
            </a:r>
            <a:endParaRPr lang="en-US" dirty="0"/>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1225722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04100" y="238549"/>
            <a:ext cx="3477418" cy="50984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71844" y="238549"/>
            <a:ext cx="10234137" cy="509841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fr-FR"/>
              <a:t>Prof.D.Ilangovan, HD Commerce  AU                           18-04-2020</a:t>
            </a:r>
            <a:endParaRPr lang="en-US" dirty="0"/>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3356903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fr-FR"/>
              <a:t>Prof.D.Ilangovan, HD Commerce  AU                           18-04-2020</a:t>
            </a:r>
            <a:endParaRPr lang="en-US" dirty="0"/>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2614990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4113107"/>
            <a:ext cx="10104120" cy="127127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39007" y="2712932"/>
            <a:ext cx="10104120" cy="1400175"/>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1" indent="0">
              <a:buNone/>
              <a:defRPr sz="1600">
                <a:solidFill>
                  <a:schemeClr val="tx1">
                    <a:tint val="75000"/>
                  </a:schemeClr>
                </a:solidFill>
              </a:defRPr>
            </a:lvl3pPr>
            <a:lvl4pPr marL="1371513" indent="0">
              <a:buNone/>
              <a:defRPr sz="1400">
                <a:solidFill>
                  <a:schemeClr val="tx1">
                    <a:tint val="75000"/>
                  </a:schemeClr>
                </a:solidFill>
              </a:defRPr>
            </a:lvl4pPr>
            <a:lvl5pPr marL="1828683" indent="0">
              <a:buNone/>
              <a:defRPr sz="1400">
                <a:solidFill>
                  <a:schemeClr val="tx1">
                    <a:tint val="75000"/>
                  </a:schemeClr>
                </a:solidFill>
              </a:defRPr>
            </a:lvl5pPr>
            <a:lvl6pPr marL="2285854" indent="0">
              <a:buNone/>
              <a:defRPr sz="1400">
                <a:solidFill>
                  <a:schemeClr val="tx1">
                    <a:tint val="75000"/>
                  </a:schemeClr>
                </a:solidFill>
              </a:defRPr>
            </a:lvl6pPr>
            <a:lvl7pPr marL="2743024" indent="0">
              <a:buNone/>
              <a:defRPr sz="1400">
                <a:solidFill>
                  <a:schemeClr val="tx1">
                    <a:tint val="75000"/>
                  </a:schemeClr>
                </a:solidFill>
              </a:defRPr>
            </a:lvl7pPr>
            <a:lvl8pPr marL="3200196" indent="0">
              <a:buNone/>
              <a:defRPr sz="1400">
                <a:solidFill>
                  <a:schemeClr val="tx1">
                    <a:tint val="75000"/>
                  </a:schemeClr>
                </a:solidFill>
              </a:defRPr>
            </a:lvl8pPr>
            <a:lvl9pPr marL="36573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fr-FR"/>
              <a:t>Prof.D.Ilangovan, HD Commerce  AU                           18-04-2020</a:t>
            </a:r>
            <a:endParaRPr lang="en-US" dirty="0"/>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3266021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71844" y="1394250"/>
            <a:ext cx="6855778" cy="39427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825740" y="1394250"/>
            <a:ext cx="6855778" cy="39427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fr-FR"/>
              <a:t>Prof.D.Ilangovan, HD Commerce  AU                           18-04-2020</a:t>
            </a:r>
            <a:endParaRPr lang="en-US" dirty="0"/>
          </a:p>
        </p:txBody>
      </p:sp>
      <p:sp>
        <p:nvSpPr>
          <p:cNvPr id="7" name="Slide Number Placeholder 6"/>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101844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4360" y="256329"/>
            <a:ext cx="10698480" cy="1066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94361" y="1432772"/>
            <a:ext cx="5252244" cy="597111"/>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6" indent="0">
              <a:buNone/>
              <a:defRPr sz="1600" b="1"/>
            </a:lvl8pPr>
            <a:lvl9pPr marL="3657366" indent="0">
              <a:buNone/>
              <a:defRPr sz="1600" b="1"/>
            </a:lvl9pPr>
          </a:lstStyle>
          <a:p>
            <a:pPr lvl="0"/>
            <a:r>
              <a:rPr lang="en-US"/>
              <a:t>Click to edit Master text styles</a:t>
            </a:r>
          </a:p>
        </p:txBody>
      </p:sp>
      <p:sp>
        <p:nvSpPr>
          <p:cNvPr id="4" name="Content Placeholder 3"/>
          <p:cNvSpPr>
            <a:spLocks noGrp="1"/>
          </p:cNvSpPr>
          <p:nvPr>
            <p:ph sz="half" idx="2"/>
          </p:nvPr>
        </p:nvSpPr>
        <p:spPr>
          <a:xfrm>
            <a:off x="594361" y="2029883"/>
            <a:ext cx="5252244" cy="36878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38533" y="1432772"/>
            <a:ext cx="5254308" cy="597111"/>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6" indent="0">
              <a:buNone/>
              <a:defRPr sz="1600" b="1"/>
            </a:lvl8pPr>
            <a:lvl9pPr marL="36573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38533" y="2029883"/>
            <a:ext cx="5254308" cy="36878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fr-FR"/>
              <a:t>Prof.D.Ilangovan, HD Commerce  AU                           18-04-2020</a:t>
            </a:r>
            <a:endParaRPr lang="en-US" dirty="0"/>
          </a:p>
        </p:txBody>
      </p:sp>
      <p:sp>
        <p:nvSpPr>
          <p:cNvPr id="9" name="Slide Number Placeholder 8"/>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204131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fr-FR"/>
              <a:t>Prof.D.Ilangovan, HD Commerce  AU                           18-04-2020</a:t>
            </a:r>
            <a:endParaRPr lang="en-US" dirty="0"/>
          </a:p>
        </p:txBody>
      </p:sp>
      <p:sp>
        <p:nvSpPr>
          <p:cNvPr id="5" name="Slide Number Placeholder 4"/>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1086867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fr-FR"/>
              <a:t>Prof.D.Ilangovan, HD Commerce  AU                           18-04-2020</a:t>
            </a:r>
            <a:endParaRPr lang="en-US" dirty="0"/>
          </a:p>
        </p:txBody>
      </p:sp>
      <p:sp>
        <p:nvSpPr>
          <p:cNvPr id="4" name="Slide Number Placeholder 3"/>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3380987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2" y="254847"/>
            <a:ext cx="3910807" cy="108458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647566" y="254848"/>
            <a:ext cx="6645275" cy="546290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94362" y="1339428"/>
            <a:ext cx="3910807" cy="4378325"/>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6" indent="0">
              <a:buNone/>
              <a:defRPr sz="900"/>
            </a:lvl8pPr>
            <a:lvl9pPr marL="36573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fr-FR"/>
              <a:t>Prof.D.Ilangovan, HD Commerce  AU                           18-04-2020</a:t>
            </a:r>
            <a:endParaRPr lang="en-US" dirty="0"/>
          </a:p>
        </p:txBody>
      </p:sp>
      <p:sp>
        <p:nvSpPr>
          <p:cNvPr id="7" name="Slide Number Placeholder 6"/>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2664655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29974" y="4480560"/>
            <a:ext cx="7132320" cy="52895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29974" y="571923"/>
            <a:ext cx="7132320" cy="3840480"/>
          </a:xfrm>
        </p:spPr>
        <p:txBody>
          <a:bodyPr/>
          <a:lstStyle>
            <a:lvl1pPr marL="0" indent="0">
              <a:buNone/>
              <a:defRPr sz="3200"/>
            </a:lvl1pPr>
            <a:lvl2pPr marL="457171" indent="0">
              <a:buNone/>
              <a:defRPr sz="2800"/>
            </a:lvl2pPr>
            <a:lvl3pPr marL="914341" indent="0">
              <a:buNone/>
              <a:defRPr sz="2400"/>
            </a:lvl3pPr>
            <a:lvl4pPr marL="1371513" indent="0">
              <a:buNone/>
              <a:defRPr sz="2000"/>
            </a:lvl4pPr>
            <a:lvl5pPr marL="1828683" indent="0">
              <a:buNone/>
              <a:defRPr sz="2000"/>
            </a:lvl5pPr>
            <a:lvl6pPr marL="2285854" indent="0">
              <a:buNone/>
              <a:defRPr sz="2000"/>
            </a:lvl6pPr>
            <a:lvl7pPr marL="2743024" indent="0">
              <a:buNone/>
              <a:defRPr sz="2000"/>
            </a:lvl7pPr>
            <a:lvl8pPr marL="3200196" indent="0">
              <a:buNone/>
              <a:defRPr sz="2000"/>
            </a:lvl8pPr>
            <a:lvl9pPr marL="3657366" indent="0">
              <a:buNone/>
              <a:defRPr sz="2000"/>
            </a:lvl9pPr>
          </a:lstStyle>
          <a:p>
            <a:endParaRPr lang="en-US" dirty="0"/>
          </a:p>
        </p:txBody>
      </p:sp>
      <p:sp>
        <p:nvSpPr>
          <p:cNvPr id="4" name="Text Placeholder 3"/>
          <p:cNvSpPr>
            <a:spLocks noGrp="1"/>
          </p:cNvSpPr>
          <p:nvPr>
            <p:ph type="body" sz="half" idx="2"/>
          </p:nvPr>
        </p:nvSpPr>
        <p:spPr>
          <a:xfrm>
            <a:off x="2329974" y="5009516"/>
            <a:ext cx="7132320" cy="751205"/>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6" indent="0">
              <a:buNone/>
              <a:defRPr sz="900"/>
            </a:lvl8pPr>
            <a:lvl9pPr marL="36573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fr-FR"/>
              <a:t>Prof.D.Ilangovan, HD Commerce  AU                           18-04-2020</a:t>
            </a:r>
            <a:endParaRPr lang="en-US" dirty="0"/>
          </a:p>
        </p:txBody>
      </p:sp>
      <p:sp>
        <p:nvSpPr>
          <p:cNvPr id="7" name="Slide Number Placeholder 6"/>
          <p:cNvSpPr>
            <a:spLocks noGrp="1"/>
          </p:cNvSpPr>
          <p:nvPr>
            <p:ph type="sldNum" sz="quarter" idx="12"/>
          </p:nvPr>
        </p:nvSpPr>
        <p:spPr/>
        <p:txBody>
          <a:bodyPr/>
          <a:lstStyle/>
          <a:p>
            <a:fld id="{11FE1162-7761-4A07-B25B-4AEB0639F1FB}" type="slidenum">
              <a:rPr lang="en-US" smtClean="0"/>
              <a:pPr/>
              <a:t>‹#›</a:t>
            </a:fld>
            <a:endParaRPr lang="en-US" dirty="0"/>
          </a:p>
        </p:txBody>
      </p:sp>
    </p:spTree>
    <p:extLst>
      <p:ext uri="{BB962C8B-B14F-4D97-AF65-F5344CB8AC3E}">
        <p14:creationId xmlns:p14="http://schemas.microsoft.com/office/powerpoint/2010/main" val="303774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
            <a:lum/>
          </a:blip>
          <a:srcRect/>
          <a:stretch>
            <a:fillRect l="20000" t="30000" r="20000" b="3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 y="-24087"/>
            <a:ext cx="11878056" cy="1014687"/>
          </a:xfrm>
          <a:prstGeom prst="rect">
            <a:avLst/>
          </a:prstGeom>
        </p:spPr>
        <p:txBody>
          <a:bodyPr vert="horz" lIns="91434" tIns="45717" rIns="91434" bIns="45717" rtlCol="0" anchor="ctr">
            <a:normAutofit/>
          </a:bodyPr>
          <a:lstStyle/>
          <a:p>
            <a:r>
              <a:rPr lang="en-US" dirty="0"/>
              <a:t>Click to edit Master title style</a:t>
            </a:r>
          </a:p>
        </p:txBody>
      </p:sp>
      <p:sp>
        <p:nvSpPr>
          <p:cNvPr id="3" name="Text Placeholder 2"/>
          <p:cNvSpPr>
            <a:spLocks noGrp="1"/>
          </p:cNvSpPr>
          <p:nvPr>
            <p:ph type="body" idx="1"/>
          </p:nvPr>
        </p:nvSpPr>
        <p:spPr>
          <a:xfrm>
            <a:off x="9144" y="1014686"/>
            <a:ext cx="11878056" cy="5386113"/>
          </a:xfrm>
          <a:prstGeom prst="rect">
            <a:avLst/>
          </a:prstGeom>
        </p:spPr>
        <p:txBody>
          <a:bodyPr vert="horz" lIns="91434" tIns="45717" rIns="91434" bIns="4571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94360" y="5932595"/>
            <a:ext cx="2773680" cy="340783"/>
          </a:xfrm>
          <a:prstGeom prst="rect">
            <a:avLst/>
          </a:prstGeom>
        </p:spPr>
        <p:txBody>
          <a:bodyPr vert="horz" lIns="91434" tIns="45717" rIns="91434" bIns="45717"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61460" y="5932595"/>
            <a:ext cx="3764280" cy="340783"/>
          </a:xfrm>
          <a:prstGeom prst="rect">
            <a:avLst/>
          </a:prstGeom>
        </p:spPr>
        <p:txBody>
          <a:bodyPr vert="horz" lIns="91434" tIns="45717" rIns="91434" bIns="45717" rtlCol="0" anchor="ctr"/>
          <a:lstStyle>
            <a:lvl1pPr algn="ctr">
              <a:defRPr sz="1200">
                <a:solidFill>
                  <a:schemeClr val="tx1">
                    <a:tint val="75000"/>
                  </a:schemeClr>
                </a:solidFill>
              </a:defRPr>
            </a:lvl1pPr>
          </a:lstStyle>
          <a:p>
            <a:r>
              <a:rPr lang="fr-FR"/>
              <a:t>Prof.D.Ilangovan, HD Commerce  AU                           18-04-2020</a:t>
            </a:r>
            <a:endParaRPr lang="en-US" dirty="0"/>
          </a:p>
        </p:txBody>
      </p:sp>
      <p:sp>
        <p:nvSpPr>
          <p:cNvPr id="6" name="Slide Number Placeholder 5"/>
          <p:cNvSpPr>
            <a:spLocks noGrp="1"/>
          </p:cNvSpPr>
          <p:nvPr>
            <p:ph type="sldNum" sz="quarter" idx="4"/>
          </p:nvPr>
        </p:nvSpPr>
        <p:spPr>
          <a:xfrm>
            <a:off x="8519160" y="5932595"/>
            <a:ext cx="2773680" cy="340783"/>
          </a:xfrm>
          <a:prstGeom prst="rect">
            <a:avLst/>
          </a:prstGeom>
        </p:spPr>
        <p:txBody>
          <a:bodyPr vert="horz" lIns="91434" tIns="45717" rIns="91434" bIns="45717" rtlCol="0" anchor="ctr"/>
          <a:lstStyle>
            <a:lvl1pPr algn="r">
              <a:defRPr sz="1200">
                <a:solidFill>
                  <a:schemeClr val="tx1">
                    <a:tint val="75000"/>
                  </a:schemeClr>
                </a:solidFill>
              </a:defRPr>
            </a:lvl1pPr>
          </a:lstStyle>
          <a:p>
            <a:fld id="{11FE1162-7761-4A07-B25B-4AEB0639F1FB}" type="slidenum">
              <a:rPr lang="en-US" smtClean="0"/>
              <a:pPr/>
              <a:t>‹#›</a:t>
            </a:fld>
            <a:endParaRPr lang="en-US" dirty="0"/>
          </a:p>
        </p:txBody>
      </p:sp>
      <p:pic>
        <p:nvPicPr>
          <p:cNvPr id="7" name="Picture 6"/>
          <p:cNvPicPr/>
          <p:nvPr userDrawn="1"/>
        </p:nvPicPr>
        <p:blipFill>
          <a:blip r:embed="rId14" cstate="print"/>
          <a:srcRect/>
          <a:stretch>
            <a:fillRect/>
          </a:stretch>
        </p:blipFill>
        <p:spPr bwMode="auto">
          <a:xfrm>
            <a:off x="43502" y="48030"/>
            <a:ext cx="2781553" cy="915043"/>
          </a:xfrm>
          <a:prstGeom prst="rect">
            <a:avLst/>
          </a:prstGeom>
          <a:noFill/>
          <a:ln w="9525">
            <a:noFill/>
            <a:miter lim="800000"/>
            <a:headEnd/>
            <a:tailEnd/>
          </a:ln>
        </p:spPr>
      </p:pic>
      <p:pic>
        <p:nvPicPr>
          <p:cNvPr id="9" name="Google Shape;55;p13"/>
          <p:cNvPicPr/>
          <p:nvPr userDrawn="1"/>
        </p:nvPicPr>
        <p:blipFill>
          <a:blip r:embed="rId15">
            <a:alphaModFix/>
          </a:blip>
          <a:stretch>
            <a:fillRect/>
          </a:stretch>
        </p:blipFill>
        <p:spPr>
          <a:xfrm>
            <a:off x="8541720" y="67571"/>
            <a:ext cx="799000" cy="831369"/>
          </a:xfrm>
          <a:prstGeom prst="rect">
            <a:avLst/>
          </a:prstGeom>
          <a:noFill/>
          <a:ln>
            <a:noFill/>
          </a:ln>
        </p:spPr>
      </p:pic>
      <p:pic>
        <p:nvPicPr>
          <p:cNvPr id="10" name="Picture 9">
            <a:extLst>
              <a:ext uri="{FF2B5EF4-FFF2-40B4-BE49-F238E27FC236}">
                <a16:creationId xmlns:a16="http://schemas.microsoft.com/office/drawing/2014/main" id="{B07A886D-13C0-4CA6-8350-90802EB1BF3E}"/>
              </a:ext>
            </a:extLst>
          </p:cNvPr>
          <p:cNvPicPr/>
          <p:nvPr userDrawn="1"/>
        </p:nvPicPr>
        <p:blipFill>
          <a:blip r:embed="rId16">
            <a:clrChange>
              <a:clrFrom>
                <a:srgbClr val="FFFFFF"/>
              </a:clrFrom>
              <a:clrTo>
                <a:srgbClr val="FFFFFF">
                  <a:alpha val="0"/>
                </a:srgbClr>
              </a:clrTo>
            </a:clrChange>
          </a:blip>
          <a:stretch>
            <a:fillRect/>
          </a:stretch>
        </p:blipFill>
        <p:spPr>
          <a:xfrm>
            <a:off x="9401711" y="0"/>
            <a:ext cx="1479997" cy="974695"/>
          </a:xfrm>
          <a:prstGeom prst="rect">
            <a:avLst/>
          </a:prstGeom>
        </p:spPr>
      </p:pic>
    </p:spTree>
    <p:extLst>
      <p:ext uri="{BB962C8B-B14F-4D97-AF65-F5344CB8AC3E}">
        <p14:creationId xmlns:p14="http://schemas.microsoft.com/office/powerpoint/2010/main" val="1299961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defTabSz="914341" rtl="0" eaLnBrk="1" latinLnBrk="0" hangingPunct="1">
        <a:spcBef>
          <a:spcPct val="0"/>
        </a:spcBef>
        <a:buNone/>
        <a:defRPr sz="4400" kern="1200">
          <a:solidFill>
            <a:schemeClr val="tx1"/>
          </a:solidFill>
          <a:latin typeface="+mj-lt"/>
          <a:ea typeface="+mj-ea"/>
          <a:cs typeface="+mj-cs"/>
        </a:defRPr>
      </a:lvl1pPr>
    </p:titleStyle>
    <p:bodyStyle>
      <a:lvl1pPr marL="342878" indent="-342878" algn="l" defTabSz="91434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03" indent="-285732" algn="l" defTabSz="91434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27" indent="-228586" algn="l" defTabSz="91434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97"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68"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39"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0"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0"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1"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3"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6"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indiafilings.com/copyright-registratio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E4F51-5152-23B7-B35E-3965E84528D6}"/>
              </a:ext>
            </a:extLst>
          </p:cNvPr>
          <p:cNvSpPr>
            <a:spLocks noGrp="1"/>
          </p:cNvSpPr>
          <p:nvPr>
            <p:ph type="title"/>
          </p:nvPr>
        </p:nvSpPr>
        <p:spPr>
          <a:xfrm>
            <a:off x="1292352" y="1731982"/>
            <a:ext cx="9302496" cy="1807284"/>
          </a:xfrm>
        </p:spPr>
        <p:txBody>
          <a:bodyPr/>
          <a:lstStyle/>
          <a:p>
            <a:br>
              <a:rPr lang="en-US" sz="4107" dirty="0">
                <a:solidFill>
                  <a:srgbClr val="7030A0"/>
                </a:solidFill>
                <a:latin typeface="Times New Roman" panose="02020603050405020304" pitchFamily="18" charset="0"/>
                <a:cs typeface="Times New Roman" panose="02020603050405020304" pitchFamily="18" charset="0"/>
              </a:rPr>
            </a:br>
            <a:endParaRPr lang="en-IN" sz="4107" dirty="0">
              <a:solidFill>
                <a:srgbClr val="7030A0"/>
              </a:solidFill>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FB1BA0F2-C553-F68D-6A7E-E18355E83BE7}"/>
              </a:ext>
            </a:extLst>
          </p:cNvPr>
          <p:cNvSpPr>
            <a:spLocks noGrp="1"/>
          </p:cNvSpPr>
          <p:nvPr>
            <p:ph type="body" idx="1"/>
          </p:nvPr>
        </p:nvSpPr>
        <p:spPr>
          <a:xfrm>
            <a:off x="1699325" y="3877552"/>
            <a:ext cx="8482190" cy="2053856"/>
          </a:xfrm>
        </p:spPr>
        <p:txBody>
          <a:bodyPr>
            <a:normAutofit fontScale="85000" lnSpcReduction="10000"/>
          </a:bodyPr>
          <a:lstStyle/>
          <a:p>
            <a:pPr algn="just"/>
            <a:r>
              <a:rPr lang="en-GB" sz="2240" dirty="0">
                <a:solidFill>
                  <a:srgbClr val="002060"/>
                </a:solidFill>
                <a:latin typeface="Times New Roman" panose="02020603050405020304" pitchFamily="18" charset="0"/>
                <a:cs typeface="Times New Roman" panose="02020603050405020304" pitchFamily="18" charset="0"/>
              </a:rPr>
              <a:t>Course Code: </a:t>
            </a:r>
            <a:r>
              <a:rPr lang="en-GB" sz="2240" b="1" dirty="0">
                <a:solidFill>
                  <a:srgbClr val="002060"/>
                </a:solidFill>
                <a:latin typeface="Times New Roman" panose="02020603050405020304" pitchFamily="18" charset="0"/>
                <a:cs typeface="Times New Roman" panose="02020603050405020304" pitchFamily="18" charset="0"/>
              </a:rPr>
              <a:t>BRMK557  </a:t>
            </a:r>
            <a:r>
              <a:rPr lang="en-GB" sz="2240" dirty="0">
                <a:solidFill>
                  <a:srgbClr val="002060"/>
                </a:solidFill>
                <a:latin typeface="Times New Roman" panose="02020603050405020304" pitchFamily="18" charset="0"/>
                <a:cs typeface="Times New Roman" panose="02020603050405020304" pitchFamily="18" charset="0"/>
              </a:rPr>
              <a:t>                                                                CIE Marks :50 </a:t>
            </a:r>
          </a:p>
          <a:p>
            <a:pPr algn="just"/>
            <a:r>
              <a:rPr lang="en-GB" sz="2240" dirty="0">
                <a:solidFill>
                  <a:srgbClr val="002060"/>
                </a:solidFill>
                <a:latin typeface="Times New Roman" panose="02020603050405020304" pitchFamily="18" charset="0"/>
                <a:cs typeface="Times New Roman" panose="02020603050405020304" pitchFamily="18" charset="0"/>
              </a:rPr>
              <a:t>Teaching Hours/Week (L:T:P: S) :2:2:0:0                                        SEE Marks :50 </a:t>
            </a:r>
          </a:p>
          <a:p>
            <a:pPr algn="just"/>
            <a:r>
              <a:rPr lang="en-GB" sz="2240" dirty="0">
                <a:solidFill>
                  <a:srgbClr val="002060"/>
                </a:solidFill>
                <a:latin typeface="Times New Roman" panose="02020603050405020304" pitchFamily="18" charset="0"/>
                <a:cs typeface="Times New Roman" panose="02020603050405020304" pitchFamily="18" charset="0"/>
              </a:rPr>
              <a:t>Total Hours of Pedagogy :25                                                            Total Marks :100 </a:t>
            </a:r>
          </a:p>
          <a:p>
            <a:pPr algn="just"/>
            <a:r>
              <a:rPr lang="en-GB" sz="2240" dirty="0">
                <a:solidFill>
                  <a:srgbClr val="002060"/>
                </a:solidFill>
                <a:latin typeface="Times New Roman" panose="02020603050405020304" pitchFamily="18" charset="0"/>
                <a:cs typeface="Times New Roman" panose="02020603050405020304" pitchFamily="18" charset="0"/>
              </a:rPr>
              <a:t>Credits :02                                                                                         Exam Hours :03 </a:t>
            </a:r>
            <a:endParaRPr lang="en-IN" sz="2240" dirty="0">
              <a:solidFill>
                <a:srgbClr val="00206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AE7A010E-5AF9-848E-5ACB-5D60F094D10E}"/>
              </a:ext>
            </a:extLst>
          </p:cNvPr>
          <p:cNvSpPr txBox="1"/>
          <p:nvPr/>
        </p:nvSpPr>
        <p:spPr>
          <a:xfrm>
            <a:off x="1447800" y="1659548"/>
            <a:ext cx="8482190" cy="1634294"/>
          </a:xfrm>
          <a:prstGeom prst="rect">
            <a:avLst/>
          </a:prstGeom>
          <a:noFill/>
        </p:spPr>
        <p:txBody>
          <a:bodyPr wrap="square" rtlCol="0">
            <a:spAutoFit/>
          </a:bodyPr>
          <a:lstStyle/>
          <a:p>
            <a:pPr algn="ctr"/>
            <a:r>
              <a:rPr lang="en-IN" sz="3360" b="1" dirty="0">
                <a:solidFill>
                  <a:srgbClr val="002060"/>
                </a:solidFill>
                <a:latin typeface="Times New Roman" panose="02020603050405020304" pitchFamily="18" charset="0"/>
                <a:cs typeface="Times New Roman" panose="02020603050405020304" pitchFamily="18" charset="0"/>
              </a:rPr>
              <a:t>Module-4</a:t>
            </a:r>
          </a:p>
          <a:p>
            <a:pPr algn="ctr"/>
            <a:endParaRPr lang="en-IN" sz="3360" b="1" dirty="0">
              <a:solidFill>
                <a:srgbClr val="002060"/>
              </a:solidFill>
              <a:latin typeface="Times New Roman" panose="02020603050405020304" pitchFamily="18" charset="0"/>
              <a:cs typeface="Times New Roman" panose="02020603050405020304" pitchFamily="18" charset="0"/>
            </a:endParaRPr>
          </a:p>
          <a:p>
            <a:pPr algn="ctr"/>
            <a:r>
              <a:rPr lang="en-US" sz="3300" b="1" dirty="0">
                <a:latin typeface="Times New Roman" panose="02020603050405020304" pitchFamily="18" charset="0"/>
                <a:cs typeface="Times New Roman" panose="02020603050405020304" pitchFamily="18" charset="0"/>
              </a:rPr>
              <a:t>Copyrights and Related Rights</a:t>
            </a:r>
            <a:r>
              <a:rPr lang="en-US" sz="33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37306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81000" y="1014686"/>
            <a:ext cx="11125200" cy="5386113"/>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5. Sound Recording Copyright</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Sound recordings encompass any form of captured sound, regardless of the storage medium used.</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This can range from a </a:t>
            </a:r>
            <a:r>
              <a:rPr lang="en-US" sz="2400" i="1" dirty="0">
                <a:solidFill>
                  <a:srgbClr val="C00000"/>
                </a:solidFill>
                <a:latin typeface="Times New Roman" panose="02020603050405020304" pitchFamily="18" charset="0"/>
                <a:cs typeface="Times New Roman" panose="02020603050405020304" pitchFamily="18" charset="0"/>
              </a:rPr>
              <a:t>song featuring vocals with or without instrumental accompaniment, spoken word content like podcasts, or any other form of audible content</a:t>
            </a:r>
            <a:r>
              <a:rPr lang="en-US" sz="2400" dirty="0">
                <a:solidFill>
                  <a:srgbClr val="002060"/>
                </a:solidFill>
                <a:latin typeface="Times New Roman" panose="02020603050405020304" pitchFamily="18" charset="0"/>
                <a:cs typeface="Times New Roman" panose="02020603050405020304" pitchFamily="18" charset="0"/>
              </a:rPr>
              <a:t>.</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It’s noteworthy that while sound recordings can include musical compositions, the original composer’s consent is crucial for the copyright protection of the recorded version. </a:t>
            </a:r>
            <a:r>
              <a:rPr lang="en-US" sz="2400" i="1" dirty="0">
                <a:solidFill>
                  <a:schemeClr val="accent6">
                    <a:lumMod val="75000"/>
                  </a:schemeClr>
                </a:solidFill>
                <a:latin typeface="Times New Roman" panose="02020603050405020304" pitchFamily="18" charset="0"/>
                <a:cs typeface="Times New Roman" panose="02020603050405020304" pitchFamily="18" charset="0"/>
              </a:rPr>
              <a:t>Ex: The music label T-Series holds sound recording copyrights</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Holding a copyright for audio recordings grants the owner specific privileges, such as:</a:t>
            </a:r>
          </a:p>
          <a:p>
            <a:pPr algn="just"/>
            <a:r>
              <a:rPr lang="en-US" sz="2400" dirty="0">
                <a:solidFill>
                  <a:srgbClr val="C00000"/>
                </a:solidFill>
                <a:latin typeface="Times New Roman" panose="02020603050405020304" pitchFamily="18" charset="0"/>
                <a:cs typeface="Times New Roman" panose="02020603050405020304" pitchFamily="18" charset="0"/>
              </a:rPr>
              <a:t>The ability to sell or lease copies of the recording.</a:t>
            </a:r>
          </a:p>
          <a:p>
            <a:pPr algn="just"/>
            <a:r>
              <a:rPr lang="en-US" sz="2400" dirty="0">
                <a:solidFill>
                  <a:srgbClr val="C00000"/>
                </a:solidFill>
                <a:latin typeface="Times New Roman" panose="02020603050405020304" pitchFamily="18" charset="0"/>
                <a:cs typeface="Times New Roman" panose="02020603050405020304" pitchFamily="18" charset="0"/>
              </a:rPr>
              <a:t>Broadcasting the audio content to a wider audience.</a:t>
            </a:r>
          </a:p>
          <a:p>
            <a:pPr algn="just"/>
            <a:r>
              <a:rPr lang="en-US" sz="2400" dirty="0">
                <a:solidFill>
                  <a:srgbClr val="C00000"/>
                </a:solidFill>
                <a:latin typeface="Times New Roman" panose="02020603050405020304" pitchFamily="18" charset="0"/>
                <a:cs typeface="Times New Roman" panose="02020603050405020304" pitchFamily="18" charset="0"/>
              </a:rPr>
              <a:t>Producing derivative works or recordings inspired by the original.</a:t>
            </a:r>
          </a:p>
          <a:p>
            <a:pPr algn="just"/>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3811820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04800" y="1014686"/>
            <a:ext cx="11277600" cy="5386113"/>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6. Cinematographic Copyright</a:t>
            </a:r>
          </a:p>
          <a:p>
            <a:pPr marL="0" indent="0" algn="just">
              <a:buNone/>
            </a:pPr>
            <a:r>
              <a:rPr lang="en-US" sz="2400" dirty="0">
                <a:latin typeface="Times New Roman" panose="02020603050405020304" pitchFamily="18" charset="0"/>
                <a:cs typeface="Times New Roman" panose="02020603050405020304" pitchFamily="18" charset="0"/>
              </a:rPr>
              <a:t>Cinematograph films encompass </a:t>
            </a:r>
            <a:r>
              <a:rPr lang="en-US" sz="2400" u="sng" dirty="0">
                <a:latin typeface="Times New Roman" panose="02020603050405020304" pitchFamily="18" charset="0"/>
                <a:cs typeface="Times New Roman" panose="02020603050405020304" pitchFamily="18" charset="0"/>
              </a:rPr>
              <a:t>all visual recordings that display moving images</a:t>
            </a:r>
            <a:r>
              <a:rPr lang="en-US" sz="2400" dirty="0">
                <a:latin typeface="Times New Roman" panose="02020603050405020304" pitchFamily="18" charset="0"/>
                <a:cs typeface="Times New Roman" panose="02020603050405020304" pitchFamily="18" charset="0"/>
              </a:rPr>
              <a:t>.</a:t>
            </a:r>
          </a:p>
          <a:p>
            <a:pPr marL="0" indent="0" algn="just">
              <a:buNone/>
            </a:pPr>
            <a:r>
              <a:rPr lang="en-US" sz="2400" dirty="0">
                <a:latin typeface="Times New Roman" panose="02020603050405020304" pitchFamily="18" charset="0"/>
                <a:cs typeface="Times New Roman" panose="02020603050405020304" pitchFamily="18" charset="0"/>
              </a:rPr>
              <a:t>These are creations captured through various methods, whether analog or digital, and they primarily include video films.</a:t>
            </a:r>
          </a:p>
          <a:p>
            <a:pPr marL="0" indent="0" algn="just">
              <a:buNone/>
            </a:pPr>
            <a:r>
              <a:rPr lang="en-US" sz="2400" dirty="0">
                <a:latin typeface="Times New Roman" panose="02020603050405020304" pitchFamily="18" charset="0"/>
                <a:cs typeface="Times New Roman" panose="02020603050405020304" pitchFamily="18" charset="0"/>
              </a:rPr>
              <a:t>Essentially, any visual content stored through any medium or technique falls under this category.</a:t>
            </a:r>
          </a:p>
          <a:p>
            <a:pPr marL="0" indent="0" algn="just">
              <a:buNone/>
            </a:pPr>
            <a:r>
              <a:rPr lang="en-US" sz="2400" dirty="0">
                <a:latin typeface="Times New Roman" panose="02020603050405020304" pitchFamily="18" charset="0"/>
                <a:cs typeface="Times New Roman" panose="02020603050405020304" pitchFamily="18" charset="0"/>
              </a:rPr>
              <a:t>Owning the copyright for a cinematographic film bestows the holder with distinct privileges, such as:</a:t>
            </a:r>
          </a:p>
          <a:p>
            <a:pPr algn="just"/>
            <a:r>
              <a:rPr lang="en-US" sz="2400" dirty="0">
                <a:solidFill>
                  <a:srgbClr val="C00000"/>
                </a:solidFill>
                <a:latin typeface="Times New Roman" panose="02020603050405020304" pitchFamily="18" charset="0"/>
                <a:cs typeface="Times New Roman" panose="02020603050405020304" pitchFamily="18" charset="0"/>
              </a:rPr>
              <a:t>The right to rent out, sell, or distribute copies of the movie.</a:t>
            </a:r>
          </a:p>
          <a:p>
            <a:pPr algn="just"/>
            <a:r>
              <a:rPr lang="en-US" sz="2400" dirty="0">
                <a:solidFill>
                  <a:srgbClr val="C00000"/>
                </a:solidFill>
                <a:latin typeface="Times New Roman" panose="02020603050405020304" pitchFamily="18" charset="0"/>
                <a:cs typeface="Times New Roman" panose="02020603050405020304" pitchFamily="18" charset="0"/>
              </a:rPr>
              <a:t>The authority to present the film to a broad audience.</a:t>
            </a:r>
          </a:p>
          <a:p>
            <a:pPr algn="just"/>
            <a:r>
              <a:rPr lang="en-US" sz="2400" dirty="0">
                <a:solidFill>
                  <a:srgbClr val="C00000"/>
                </a:solidFill>
                <a:latin typeface="Times New Roman" panose="02020603050405020304" pitchFamily="18" charset="0"/>
                <a:cs typeface="Times New Roman" panose="02020603050405020304" pitchFamily="18" charset="0"/>
              </a:rPr>
              <a:t>The ability to reproduce or create adaptations based on the original film.</a:t>
            </a:r>
          </a:p>
        </p:txBody>
      </p:sp>
      <p:sp>
        <p:nvSpPr>
          <p:cNvPr id="4" name="Date Placeholder 3"/>
          <p:cNvSpPr>
            <a:spLocks noGrp="1"/>
          </p:cNvSpPr>
          <p:nvPr>
            <p:ph type="dt" sz="half" idx="10"/>
          </p:nvPr>
        </p:nvSpPr>
        <p:spPr/>
        <p:txBody>
          <a:bodyPr/>
          <a:lstStyle/>
          <a:p>
            <a:endParaRPr lang="en-US" dirty="0"/>
          </a:p>
        </p:txBody>
      </p:sp>
      <p:sp>
        <p:nvSpPr>
          <p:cNvPr id="6" name="TextBox 5">
            <a:extLst>
              <a:ext uri="{FF2B5EF4-FFF2-40B4-BE49-F238E27FC236}">
                <a16:creationId xmlns:a16="http://schemas.microsoft.com/office/drawing/2014/main" id="{7D3B4A0C-95BD-D0D5-A861-AE4507337841}"/>
              </a:ext>
            </a:extLst>
          </p:cNvPr>
          <p:cNvSpPr txBox="1"/>
          <p:nvPr/>
        </p:nvSpPr>
        <p:spPr>
          <a:xfrm>
            <a:off x="449580" y="5659704"/>
            <a:ext cx="10988039" cy="646331"/>
          </a:xfrm>
          <a:prstGeom prst="rect">
            <a:avLst/>
          </a:prstGeom>
          <a:noFill/>
        </p:spPr>
        <p:txBody>
          <a:bodyPr wrap="square">
            <a:spAutoFit/>
          </a:bodyPr>
          <a:lstStyle/>
          <a:p>
            <a:r>
              <a:rPr lang="en-US" b="0" i="1" dirty="0">
                <a:solidFill>
                  <a:schemeClr val="accent6">
                    <a:lumMod val="75000"/>
                  </a:schemeClr>
                </a:solidFill>
                <a:effectLst/>
                <a:latin typeface="Times New Roman" panose="02020603050405020304" pitchFamily="18" charset="0"/>
                <a:cs typeface="Times New Roman" panose="02020603050405020304" pitchFamily="18" charset="0"/>
              </a:rPr>
              <a:t>Examples: The Indian film "Baahubali: The Beginning," directed by S.S. Rajamouli, is an example of a cinematographic work protected by copyright in India.</a:t>
            </a:r>
            <a:endParaRPr lang="en-IN" i="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197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7. Choreographic Copyright</a:t>
            </a:r>
          </a:p>
          <a:p>
            <a:pPr marL="0" indent="0" algn="just">
              <a:buNone/>
            </a:pPr>
            <a:r>
              <a:rPr lang="en-US" sz="2400" dirty="0">
                <a:latin typeface="Times New Roman" panose="02020603050405020304" pitchFamily="18" charset="0"/>
                <a:cs typeface="Times New Roman" panose="02020603050405020304" pitchFamily="18" charset="0"/>
              </a:rPr>
              <a:t>Choreographic works are designed to safeguard </a:t>
            </a:r>
            <a:r>
              <a:rPr lang="en-US" sz="2400" i="1" dirty="0">
                <a:solidFill>
                  <a:srgbClr val="C00000"/>
                </a:solidFill>
                <a:latin typeface="Times New Roman" panose="02020603050405020304" pitchFamily="18" charset="0"/>
                <a:cs typeface="Times New Roman" panose="02020603050405020304" pitchFamily="18" charset="0"/>
              </a:rPr>
              <a:t>unique dance sequences, patterns, and other forms of </a:t>
            </a:r>
            <a:r>
              <a:rPr lang="en-US" sz="2400" i="1" dirty="0" err="1">
                <a:solidFill>
                  <a:srgbClr val="C00000"/>
                </a:solidFill>
                <a:latin typeface="Times New Roman" panose="02020603050405020304" pitchFamily="18" charset="0"/>
                <a:cs typeface="Times New Roman" panose="02020603050405020304" pitchFamily="18" charset="0"/>
              </a:rPr>
              <a:t>organised</a:t>
            </a:r>
            <a:r>
              <a:rPr lang="en-US" sz="2400" i="1" dirty="0">
                <a:solidFill>
                  <a:srgbClr val="C00000"/>
                </a:solidFill>
                <a:latin typeface="Times New Roman" panose="02020603050405020304" pitchFamily="18" charset="0"/>
                <a:cs typeface="Times New Roman" panose="02020603050405020304" pitchFamily="18" charset="0"/>
              </a:rPr>
              <a:t> movement</a:t>
            </a:r>
            <a:r>
              <a:rPr lang="en-US" sz="2400" dirty="0">
                <a:latin typeface="Times New Roman" panose="02020603050405020304" pitchFamily="18" charset="0"/>
                <a:cs typeface="Times New Roman" panose="02020603050405020304" pitchFamily="18" charset="0"/>
              </a:rPr>
              <a:t>.</a:t>
            </a:r>
          </a:p>
          <a:p>
            <a:pPr marL="0" indent="0" algn="just">
              <a:buNone/>
            </a:pPr>
            <a:r>
              <a:rPr lang="en-US" sz="2400" dirty="0">
                <a:latin typeface="Times New Roman" panose="02020603050405020304" pitchFamily="18" charset="0"/>
                <a:cs typeface="Times New Roman" panose="02020603050405020304" pitchFamily="18" charset="0"/>
              </a:rPr>
              <a:t>Holding the copyright for such works grants the choreographer specific rights, including:</a:t>
            </a:r>
          </a:p>
          <a:p>
            <a:pPr algn="just"/>
            <a:r>
              <a:rPr lang="en-US" sz="2400" dirty="0">
                <a:solidFill>
                  <a:srgbClr val="C00000"/>
                </a:solidFill>
                <a:latin typeface="Times New Roman" panose="02020603050405020304" pitchFamily="18" charset="0"/>
                <a:cs typeface="Times New Roman" panose="02020603050405020304" pitchFamily="18" charset="0"/>
              </a:rPr>
              <a:t>The privilege to present the choreography to the public.</a:t>
            </a:r>
          </a:p>
          <a:p>
            <a:pPr algn="just"/>
            <a:r>
              <a:rPr lang="en-US" sz="2400" dirty="0">
                <a:solidFill>
                  <a:srgbClr val="C00000"/>
                </a:solidFill>
                <a:latin typeface="Times New Roman" panose="02020603050405020304" pitchFamily="18" charset="0"/>
                <a:cs typeface="Times New Roman" panose="02020603050405020304" pitchFamily="18" charset="0"/>
              </a:rPr>
              <a:t>The authority to reproduce or create adaptations of the original choreography.</a:t>
            </a:r>
          </a:p>
          <a:p>
            <a:pPr algn="just"/>
            <a:endParaRPr lang="en-IN" sz="24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10252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04800" y="1014687"/>
            <a:ext cx="10896600" cy="4243114"/>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8. Architectural Copyright</a:t>
            </a:r>
          </a:p>
          <a:p>
            <a:pPr marL="0" indent="0" algn="just">
              <a:buNone/>
            </a:pPr>
            <a:r>
              <a:rPr lang="en-US" sz="2400" dirty="0">
                <a:latin typeface="Times New Roman" panose="02020603050405020304" pitchFamily="18" charset="0"/>
                <a:cs typeface="Times New Roman" panose="02020603050405020304" pitchFamily="18" charset="0"/>
              </a:rPr>
              <a:t>Architectural copyright pertains to the </a:t>
            </a:r>
            <a:r>
              <a:rPr lang="en-US" sz="2400" i="1" dirty="0">
                <a:solidFill>
                  <a:srgbClr val="C00000"/>
                </a:solidFill>
                <a:latin typeface="Times New Roman" panose="02020603050405020304" pitchFamily="18" charset="0"/>
                <a:cs typeface="Times New Roman" panose="02020603050405020304" pitchFamily="18" charset="0"/>
              </a:rPr>
              <a:t>unique design of a structure, safeguarded in various tangible medium</a:t>
            </a:r>
            <a:r>
              <a:rPr lang="en-US" sz="2400" dirty="0">
                <a:latin typeface="Times New Roman" panose="02020603050405020304" pitchFamily="18" charset="0"/>
                <a:cs typeface="Times New Roman" panose="02020603050405020304" pitchFamily="18" charset="0"/>
              </a:rPr>
              <a:t>, be it the actual building, the architectural plans or blueprints, or detailed drawings.</a:t>
            </a:r>
          </a:p>
          <a:p>
            <a:pPr marL="0" indent="0" algn="just">
              <a:buNone/>
            </a:pPr>
            <a:r>
              <a:rPr lang="en-US" sz="2400" dirty="0">
                <a:latin typeface="Times New Roman" panose="02020603050405020304" pitchFamily="18" charset="0"/>
                <a:cs typeface="Times New Roman" panose="02020603050405020304" pitchFamily="18" charset="0"/>
              </a:rPr>
              <a:t>This copyright ensures that </a:t>
            </a:r>
            <a:r>
              <a:rPr lang="en-US" sz="2400" dirty="0" err="1">
                <a:latin typeface="Times New Roman" panose="02020603050405020304" pitchFamily="18" charset="0"/>
                <a:cs typeface="Times New Roman" panose="02020603050405020304" pitchFamily="18" charset="0"/>
              </a:rPr>
              <a:t>unauthorised</a:t>
            </a:r>
            <a:r>
              <a:rPr lang="en-US" sz="2400" dirty="0">
                <a:latin typeface="Times New Roman" panose="02020603050405020304" pitchFamily="18" charset="0"/>
                <a:cs typeface="Times New Roman" panose="02020603050405020304" pitchFamily="18" charset="0"/>
              </a:rPr>
              <a:t> parties cannot replicate the building based on its original design, nor can they produce, sell, or import items that incorporate that specific design.</a:t>
            </a:r>
          </a:p>
          <a:p>
            <a:pPr marL="0" indent="0" algn="just">
              <a:buNone/>
            </a:pPr>
            <a:r>
              <a:rPr lang="en-US" sz="2400" dirty="0">
                <a:latin typeface="Times New Roman" panose="02020603050405020304" pitchFamily="18" charset="0"/>
                <a:cs typeface="Times New Roman" panose="02020603050405020304" pitchFamily="18" charset="0"/>
              </a:rPr>
              <a:t>Essentially, it protects the intellectual property of architects and designers, ensuring their innovative creations remain exclusive and aren’t exploited without permission</a:t>
            </a:r>
          </a:p>
          <a:p>
            <a:pPr algn="just"/>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8208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04800" y="1014686"/>
            <a:ext cx="10896600" cy="5386113"/>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9. Software and Computer Programs</a:t>
            </a:r>
          </a:p>
          <a:p>
            <a:pPr algn="just"/>
            <a:r>
              <a:rPr lang="en-US" sz="2400" dirty="0">
                <a:solidFill>
                  <a:srgbClr val="002060"/>
                </a:solidFill>
                <a:latin typeface="Times New Roman" panose="02020603050405020304" pitchFamily="18" charset="0"/>
                <a:cs typeface="Times New Roman" panose="02020603050405020304" pitchFamily="18" charset="0"/>
              </a:rPr>
              <a:t>Computer software and programs, from their foundational code to their user interfaces, can be shielded under copyright.</a:t>
            </a:r>
          </a:p>
          <a:p>
            <a:pPr algn="just"/>
            <a:r>
              <a:rPr lang="en-US" sz="2400" dirty="0">
                <a:solidFill>
                  <a:srgbClr val="002060"/>
                </a:solidFill>
                <a:latin typeface="Times New Roman" panose="02020603050405020304" pitchFamily="18" charset="0"/>
                <a:cs typeface="Times New Roman" panose="02020603050405020304" pitchFamily="18" charset="0"/>
              </a:rPr>
              <a:t>This ensures that the intellectual effort behind creating a software solution is recognized and protected.</a:t>
            </a:r>
          </a:p>
          <a:p>
            <a:pPr marL="0" indent="0" algn="just">
              <a:buNone/>
            </a:pPr>
            <a:endParaRPr lang="en-US" sz="2400"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10. Compilations and databases</a:t>
            </a:r>
          </a:p>
          <a:p>
            <a:pPr algn="just"/>
            <a:r>
              <a:rPr lang="en-US" sz="2400" dirty="0">
                <a:solidFill>
                  <a:srgbClr val="002060"/>
                </a:solidFill>
                <a:latin typeface="Times New Roman" panose="02020603050405020304" pitchFamily="18" charset="0"/>
                <a:cs typeface="Times New Roman" panose="02020603050405020304" pitchFamily="18" charset="0"/>
              </a:rPr>
              <a:t>Compilations, whether they are literary anthologies, encyclopedias, directories, or databases, can be copyrighted.</a:t>
            </a:r>
          </a:p>
          <a:p>
            <a:pPr algn="just"/>
            <a:r>
              <a:rPr lang="en-US" sz="2400" dirty="0">
                <a:solidFill>
                  <a:srgbClr val="002060"/>
                </a:solidFill>
                <a:latin typeface="Times New Roman" panose="02020603050405020304" pitchFamily="18" charset="0"/>
                <a:cs typeface="Times New Roman" panose="02020603050405020304" pitchFamily="18" charset="0"/>
              </a:rPr>
              <a:t>These collections exhibit a </a:t>
            </a:r>
            <a:r>
              <a:rPr lang="en-US" sz="2400" u="sng" dirty="0">
                <a:solidFill>
                  <a:srgbClr val="C00000"/>
                </a:solidFill>
                <a:latin typeface="Times New Roman" panose="02020603050405020304" pitchFamily="18" charset="0"/>
                <a:cs typeface="Times New Roman" panose="02020603050405020304" pitchFamily="18" charset="0"/>
              </a:rPr>
              <a:t>degree of originality and creativity in how the content is selected or arranged</a:t>
            </a:r>
            <a:r>
              <a:rPr lang="en-US" sz="2400" dirty="0">
                <a:solidFill>
                  <a:srgbClr val="002060"/>
                </a:solidFill>
                <a:latin typeface="Times New Roman" panose="02020603050405020304" pitchFamily="18" charset="0"/>
                <a:cs typeface="Times New Roman" panose="02020603050405020304" pitchFamily="18" charset="0"/>
              </a:rPr>
              <a:t>, ensuring that the effort behind curating such compilations is acknowledged and safeguarded.</a:t>
            </a:r>
          </a:p>
          <a:p>
            <a:pPr algn="just"/>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3359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228600" y="1014686"/>
            <a:ext cx="11201400" cy="5386113"/>
          </a:xfrm>
        </p:spPr>
        <p:txBody>
          <a:bodyPr>
            <a:normAutofit/>
          </a:bodyPr>
          <a:lstStyle/>
          <a:p>
            <a:pPr marL="0" indent="0" algn="just">
              <a:buNone/>
            </a:pPr>
            <a:r>
              <a:rPr lang="en-US" sz="2400" b="1" dirty="0">
                <a:solidFill>
                  <a:srgbClr val="C00000"/>
                </a:solidFill>
                <a:latin typeface="Times New Roman" panose="02020603050405020304" pitchFamily="18" charset="0"/>
                <a:cs typeface="Times New Roman" panose="02020603050405020304" pitchFamily="18" charset="0"/>
              </a:rPr>
              <a:t>What Is Copyright Infringement?</a:t>
            </a:r>
          </a:p>
          <a:p>
            <a:pPr algn="just"/>
            <a:r>
              <a:rPr lang="en-US" sz="2400" dirty="0">
                <a:latin typeface="Times New Roman" panose="02020603050405020304" pitchFamily="18" charset="0"/>
                <a:cs typeface="Times New Roman" panose="02020603050405020304" pitchFamily="18" charset="0"/>
              </a:rPr>
              <a:t>Copyright infringement is the use or production of copyright-protected material without the permission of the </a:t>
            </a:r>
            <a:r>
              <a:rPr lang="en-US" sz="2400" u="sng" dirty="0">
                <a:latin typeface="Times New Roman" panose="02020603050405020304" pitchFamily="18" charset="0"/>
                <a:cs typeface="Times New Roman" panose="02020603050405020304" pitchFamily="18" charset="0"/>
              </a:rPr>
              <a:t>copyright</a:t>
            </a:r>
            <a:r>
              <a:rPr lang="en-US" sz="2400" dirty="0">
                <a:latin typeface="Times New Roman" panose="02020603050405020304" pitchFamily="18" charset="0"/>
                <a:cs typeface="Times New Roman" panose="02020603050405020304" pitchFamily="18" charset="0"/>
              </a:rPr>
              <a:t> holder. </a:t>
            </a:r>
          </a:p>
          <a:p>
            <a:pPr algn="just"/>
            <a:r>
              <a:rPr lang="en-US" sz="2400" dirty="0">
                <a:latin typeface="Times New Roman" panose="02020603050405020304" pitchFamily="18" charset="0"/>
                <a:cs typeface="Times New Roman" panose="02020603050405020304" pitchFamily="18" charset="0"/>
              </a:rPr>
              <a:t>Copyright infringement means that the rights afforded to the copyright holder, such as the exclusive use of a work for a set period of time, are being breached by a </a:t>
            </a:r>
            <a:r>
              <a:rPr lang="en-US" sz="2400" u="sng" dirty="0">
                <a:latin typeface="Times New Roman" panose="02020603050405020304" pitchFamily="18" charset="0"/>
                <a:cs typeface="Times New Roman" panose="02020603050405020304" pitchFamily="18" charset="0"/>
              </a:rPr>
              <a:t>third party</a:t>
            </a:r>
            <a:r>
              <a:rPr lang="en-US" sz="2400" dirty="0">
                <a:latin typeface="Times New Roman" panose="02020603050405020304" pitchFamily="18" charset="0"/>
                <a:cs typeface="Times New Roman" panose="02020603050405020304" pitchFamily="18" charset="0"/>
              </a:rPr>
              <a:t>.</a:t>
            </a:r>
          </a:p>
          <a:p>
            <a:pPr algn="just"/>
            <a:r>
              <a:rPr lang="en-US" sz="2400" dirty="0">
                <a:latin typeface="Times New Roman" panose="02020603050405020304" pitchFamily="18" charset="0"/>
                <a:cs typeface="Times New Roman" panose="02020603050405020304" pitchFamily="18" charset="0"/>
              </a:rPr>
              <a:t>Music and movies are two of the well-known forms that suffer from significant amounts of copyright infringement. </a:t>
            </a:r>
          </a:p>
          <a:p>
            <a:pPr algn="just"/>
            <a:r>
              <a:rPr lang="en-US" sz="2400" dirty="0">
                <a:latin typeface="Times New Roman" panose="02020603050405020304" pitchFamily="18" charset="0"/>
                <a:cs typeface="Times New Roman" panose="02020603050405020304" pitchFamily="18" charset="0"/>
              </a:rPr>
              <a:t>Infringement cases may lead to </a:t>
            </a:r>
            <a:r>
              <a:rPr lang="en-US" sz="2400" u="sng" dirty="0">
                <a:latin typeface="Times New Roman" panose="02020603050405020304" pitchFamily="18" charset="0"/>
                <a:cs typeface="Times New Roman" panose="02020603050405020304" pitchFamily="18" charset="0"/>
              </a:rPr>
              <a:t>liable obligations</a:t>
            </a:r>
            <a:endParaRPr lang="en-US" sz="24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969793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04800" y="1014686"/>
            <a:ext cx="10988040" cy="5081313"/>
          </a:xfrm>
        </p:spPr>
        <p:txBody>
          <a:bodyPr>
            <a:normAutofit/>
          </a:bodyPr>
          <a:lstStyle/>
          <a:p>
            <a:pPr marL="0" indent="0" algn="ctr">
              <a:lnSpc>
                <a:spcPct val="170000"/>
              </a:lnSpc>
              <a:buNone/>
            </a:pPr>
            <a:r>
              <a:rPr lang="en-US" sz="2400" dirty="0">
                <a:solidFill>
                  <a:srgbClr val="C00000"/>
                </a:solidFill>
                <a:latin typeface="Times New Roman" panose="02020603050405020304" pitchFamily="18" charset="0"/>
                <a:cs typeface="Times New Roman" panose="02020603050405020304" pitchFamily="18" charset="0"/>
              </a:rPr>
              <a:t>Copyright Infringement in India</a:t>
            </a:r>
          </a:p>
          <a:p>
            <a:pPr algn="just">
              <a:lnSpc>
                <a:spcPct val="170000"/>
              </a:lnSpc>
            </a:pPr>
            <a:r>
              <a:rPr lang="en-US" sz="2400" dirty="0">
                <a:solidFill>
                  <a:srgbClr val="002060"/>
                </a:solidFill>
                <a:latin typeface="Times New Roman" panose="02020603050405020304" pitchFamily="18" charset="0"/>
                <a:cs typeface="Times New Roman" panose="02020603050405020304" pitchFamily="18" charset="0"/>
              </a:rPr>
              <a:t>As per the Copyright Act, 1957, the use of a copyrighted work without the permission of the owner results in copyright infringement. </a:t>
            </a:r>
          </a:p>
          <a:p>
            <a:pPr algn="just">
              <a:lnSpc>
                <a:spcPct val="170000"/>
              </a:lnSpc>
            </a:pPr>
            <a:r>
              <a:rPr lang="en-US" sz="2400" i="1" dirty="0">
                <a:solidFill>
                  <a:srgbClr val="C00000"/>
                </a:solidFill>
                <a:latin typeface="Times New Roman" panose="02020603050405020304" pitchFamily="18" charset="0"/>
                <a:cs typeface="Times New Roman" panose="02020603050405020304" pitchFamily="18" charset="0"/>
              </a:rPr>
              <a:t>Infringement occurs when a third person unintentionally or intentionally uses/copies the work of another without giving credit.</a:t>
            </a:r>
          </a:p>
          <a:p>
            <a:pPr marL="0" indent="0" algn="just">
              <a:lnSpc>
                <a:spcPct val="170000"/>
              </a:lnSpc>
              <a:buNone/>
            </a:pPr>
            <a:r>
              <a:rPr lang="en-US" sz="2400" dirty="0">
                <a:latin typeface="Times New Roman" panose="02020603050405020304" pitchFamily="18" charset="0"/>
                <a:cs typeface="Times New Roman" panose="02020603050405020304" pitchFamily="18" charset="0"/>
              </a:rPr>
              <a:t> </a:t>
            </a:r>
            <a:r>
              <a:rPr lang="en-US" sz="2400" dirty="0">
                <a:solidFill>
                  <a:srgbClr val="002060"/>
                </a:solidFill>
                <a:latin typeface="Times New Roman" panose="02020603050405020304" pitchFamily="18" charset="0"/>
                <a:cs typeface="Times New Roman" panose="02020603050405020304" pitchFamily="18" charset="0"/>
              </a:rPr>
              <a:t>It is usually classified into two categories,</a:t>
            </a:r>
          </a:p>
          <a:p>
            <a:pPr marL="0" indent="0" algn="just">
              <a:lnSpc>
                <a:spcPct val="170000"/>
              </a:lnSpc>
              <a:buNone/>
            </a:pPr>
            <a:r>
              <a:rPr lang="en-US" sz="2400" dirty="0">
                <a:solidFill>
                  <a:srgbClr val="002060"/>
                </a:solidFill>
                <a:latin typeface="Times New Roman" panose="02020603050405020304" pitchFamily="18" charset="0"/>
                <a:cs typeface="Times New Roman" panose="02020603050405020304" pitchFamily="18" charset="0"/>
              </a:rPr>
              <a:t>	 </a:t>
            </a:r>
            <a:r>
              <a:rPr lang="en-US" sz="2400" dirty="0">
                <a:solidFill>
                  <a:srgbClr val="C00000"/>
                </a:solidFill>
                <a:latin typeface="Times New Roman" panose="02020603050405020304" pitchFamily="18" charset="0"/>
                <a:cs typeface="Times New Roman" panose="02020603050405020304" pitchFamily="18" charset="0"/>
              </a:rPr>
              <a:t>primary and secondary infringement.</a:t>
            </a:r>
          </a:p>
        </p:txBody>
      </p:sp>
    </p:spTree>
    <p:extLst>
      <p:ext uri="{BB962C8B-B14F-4D97-AF65-F5344CB8AC3E}">
        <p14:creationId xmlns:p14="http://schemas.microsoft.com/office/powerpoint/2010/main" val="390051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80FE9-4B5C-9222-704F-CBDEE94B04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5145E7-A06C-FE3E-66A8-957FC314899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439BD735-3871-D7FF-685F-E43AB5D89D0E}"/>
              </a:ext>
            </a:extLst>
          </p:cNvPr>
          <p:cNvSpPr>
            <a:spLocks noGrp="1"/>
          </p:cNvSpPr>
          <p:nvPr>
            <p:ph idx="1"/>
          </p:nvPr>
        </p:nvSpPr>
        <p:spPr>
          <a:xfrm>
            <a:off x="9144" y="1014686"/>
            <a:ext cx="11283696" cy="5386113"/>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Primary infringement </a:t>
            </a:r>
            <a:r>
              <a:rPr lang="en-US" sz="2400" dirty="0">
                <a:solidFill>
                  <a:srgbClr val="002060"/>
                </a:solidFill>
                <a:latin typeface="Times New Roman" panose="02020603050405020304" pitchFamily="18" charset="0"/>
                <a:cs typeface="Times New Roman" panose="02020603050405020304" pitchFamily="18" charset="0"/>
              </a:rPr>
              <a:t>occurs when there is an actual act of copying, while secondary infringement occurs when unauthorized dealings take place, such as selling or importing pirated books, etc. </a:t>
            </a:r>
          </a:p>
          <a:p>
            <a:pPr algn="just"/>
            <a:r>
              <a:rPr lang="en-US" sz="2400" dirty="0">
                <a:solidFill>
                  <a:srgbClr val="002060"/>
                </a:solidFill>
                <a:latin typeface="Times New Roman" panose="02020603050405020304" pitchFamily="18" charset="0"/>
                <a:cs typeface="Times New Roman" panose="02020603050405020304" pitchFamily="18" charset="0"/>
              </a:rPr>
              <a:t>In the case of </a:t>
            </a:r>
            <a:r>
              <a:rPr lang="en-US" sz="2400" dirty="0">
                <a:solidFill>
                  <a:srgbClr val="C00000"/>
                </a:solidFill>
                <a:latin typeface="Times New Roman" panose="02020603050405020304" pitchFamily="18" charset="0"/>
                <a:cs typeface="Times New Roman" panose="02020603050405020304" pitchFamily="18" charset="0"/>
              </a:rPr>
              <a:t>secondary infringement</a:t>
            </a:r>
            <a:r>
              <a:rPr lang="en-US" sz="2400" dirty="0">
                <a:solidFill>
                  <a:srgbClr val="002060"/>
                </a:solidFill>
                <a:latin typeface="Times New Roman" panose="02020603050405020304" pitchFamily="18" charset="0"/>
                <a:cs typeface="Times New Roman" panose="02020603050405020304" pitchFamily="18" charset="0"/>
              </a:rPr>
              <a:t>, the infringer will know about infringement, while in the case of primary infringement, the infringer may or may not know about infringement.</a:t>
            </a:r>
          </a:p>
          <a:p>
            <a:pPr marL="0" indent="0" algn="just">
              <a:buNone/>
            </a:pPr>
            <a:endParaRPr lang="en-US" sz="2400"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The following elements should be present for copyright infringement:</a:t>
            </a:r>
          </a:p>
          <a:p>
            <a:pPr algn="just"/>
            <a:r>
              <a:rPr lang="en-US" sz="2400" dirty="0">
                <a:solidFill>
                  <a:srgbClr val="C00000"/>
                </a:solidFill>
                <a:latin typeface="Times New Roman" panose="02020603050405020304" pitchFamily="18" charset="0"/>
                <a:cs typeface="Times New Roman" panose="02020603050405020304" pitchFamily="18" charset="0"/>
              </a:rPr>
              <a:t>The copyrighted work is the original creation of the author</a:t>
            </a:r>
          </a:p>
          <a:p>
            <a:pPr algn="just"/>
            <a:r>
              <a:rPr lang="en-US" sz="2400" dirty="0">
                <a:solidFill>
                  <a:srgbClr val="C00000"/>
                </a:solidFill>
                <a:latin typeface="Times New Roman" panose="02020603050405020304" pitchFamily="18" charset="0"/>
                <a:cs typeface="Times New Roman" panose="02020603050405020304" pitchFamily="18" charset="0"/>
              </a:rPr>
              <a:t>The copyright infringement work is actually copied from the work of the author</a:t>
            </a:r>
            <a:endParaRPr lang="en-IN"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3489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9144" y="1014686"/>
            <a:ext cx="10963656" cy="5386113"/>
          </a:xfrm>
        </p:spPr>
        <p:txBody>
          <a:bodyPr>
            <a:normAutofit/>
          </a:bodyPr>
          <a:lstStyle/>
          <a:p>
            <a:pPr marL="0" indent="0">
              <a:buNone/>
            </a:pPr>
            <a:r>
              <a:rPr lang="en-US" sz="2400" b="1" dirty="0">
                <a:solidFill>
                  <a:srgbClr val="C00000"/>
                </a:solidFill>
                <a:latin typeface="Times New Roman" panose="02020603050405020304" pitchFamily="18" charset="0"/>
                <a:cs typeface="Times New Roman" panose="02020603050405020304" pitchFamily="18" charset="0"/>
              </a:rPr>
              <a:t>Instances Where Copyright Infringement Occurs</a:t>
            </a:r>
          </a:p>
          <a:p>
            <a:pPr marL="0" indent="0" algn="just">
              <a:buNone/>
            </a:pPr>
            <a:r>
              <a:rPr lang="en-US" sz="2000" dirty="0">
                <a:latin typeface="Times New Roman" panose="02020603050405020304" pitchFamily="18" charset="0"/>
                <a:cs typeface="Times New Roman" panose="02020603050405020304" pitchFamily="18" charset="0"/>
              </a:rPr>
              <a:t>As per the Copyright Act, 1957, a copyright infringement occurs in India in the following cases:</a:t>
            </a:r>
          </a:p>
          <a:p>
            <a:pPr algn="just"/>
            <a:r>
              <a:rPr lang="en-US" sz="2000" dirty="0">
                <a:latin typeface="Times New Roman" panose="02020603050405020304" pitchFamily="18" charset="0"/>
                <a:cs typeface="Times New Roman" panose="02020603050405020304" pitchFamily="18" charset="0"/>
              </a:rPr>
              <a:t>Copies of copyrighted work are made for hire/sale without authority or permission, such as online piracy</a:t>
            </a:r>
          </a:p>
          <a:p>
            <a:pPr algn="just"/>
            <a:r>
              <a:rPr lang="en-US" sz="2000" dirty="0">
                <a:latin typeface="Times New Roman" panose="02020603050405020304" pitchFamily="18" charset="0"/>
                <a:cs typeface="Times New Roman" panose="02020603050405020304" pitchFamily="18" charset="0"/>
              </a:rPr>
              <a:t>Infringing copies are distributed for personal and trade gains</a:t>
            </a:r>
          </a:p>
          <a:p>
            <a:pPr algn="just"/>
            <a:r>
              <a:rPr lang="en-US" sz="2000" dirty="0">
                <a:latin typeface="Times New Roman" panose="02020603050405020304" pitchFamily="18" charset="0"/>
                <a:cs typeface="Times New Roman" panose="02020603050405020304" pitchFamily="18" charset="0"/>
              </a:rPr>
              <a:t>Copyrighted work is performed in a public place</a:t>
            </a:r>
          </a:p>
          <a:p>
            <a:pPr algn="just"/>
            <a:r>
              <a:rPr lang="en-US" sz="2000" dirty="0">
                <a:latin typeface="Times New Roman" panose="02020603050405020304" pitchFamily="18" charset="0"/>
                <a:cs typeface="Times New Roman" panose="02020603050405020304" pitchFamily="18" charset="0"/>
              </a:rPr>
              <a:t>Infringing copies are imported into India</a:t>
            </a:r>
          </a:p>
          <a:p>
            <a:pPr algn="just"/>
            <a:r>
              <a:rPr lang="en-US" sz="2000" dirty="0">
                <a:latin typeface="Times New Roman" panose="02020603050405020304" pitchFamily="18" charset="0"/>
                <a:cs typeface="Times New Roman" panose="02020603050405020304" pitchFamily="18" charset="0"/>
              </a:rPr>
              <a:t>Public exhibition of infringing copies prejudicial to the owner</a:t>
            </a:r>
          </a:p>
          <a:p>
            <a:pPr algn="just"/>
            <a:r>
              <a:rPr lang="en-US" sz="2000" dirty="0">
                <a:latin typeface="Times New Roman" panose="02020603050405020304" pitchFamily="18" charset="0"/>
                <a:cs typeface="Times New Roman" panose="02020603050405020304" pitchFamily="18" charset="0"/>
              </a:rPr>
              <a:t>Reproduction of a dramatic, literary, artistic or musical work other than in the form of a cinematograph film</a:t>
            </a:r>
          </a:p>
          <a:p>
            <a:pPr algn="just"/>
            <a:r>
              <a:rPr lang="en-US" sz="2000" dirty="0">
                <a:latin typeface="Times New Roman" panose="02020603050405020304" pitchFamily="18" charset="0"/>
                <a:cs typeface="Times New Roman" panose="02020603050405020304" pitchFamily="18" charset="0"/>
              </a:rPr>
              <a:t>Creating a recording embodying the copyrighted sound recording</a:t>
            </a:r>
          </a:p>
          <a:p>
            <a:pPr algn="just"/>
            <a:r>
              <a:rPr lang="en-US" sz="2000" dirty="0">
                <a:latin typeface="Times New Roman" panose="02020603050405020304" pitchFamily="18" charset="0"/>
                <a:cs typeface="Times New Roman" panose="02020603050405020304" pitchFamily="18" charset="0"/>
              </a:rPr>
              <a:t>Copy of the cinematographic film</a:t>
            </a:r>
          </a:p>
          <a:p>
            <a:endParaRPr lang="en-IN" sz="24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982622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04800" y="1014686"/>
            <a:ext cx="11125200" cy="5386113"/>
          </a:xfrm>
        </p:spPr>
        <p:txBody>
          <a:bodyPr>
            <a:noAutofit/>
          </a:bodyPr>
          <a:lstStyle/>
          <a:p>
            <a:r>
              <a:rPr lang="en-US" sz="2200" i="1" dirty="0">
                <a:latin typeface="Times New Roman" panose="02020603050405020304" pitchFamily="18" charset="0"/>
                <a:cs typeface="Times New Roman" panose="02020603050405020304" pitchFamily="18" charset="0"/>
              </a:rPr>
              <a:t>The Doctrine of fair use</a:t>
            </a:r>
            <a:endParaRPr lang="en-US" sz="22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The "Doctrine of fair use" emerged as courts sought to strike a balance between the rights of copyright owners and the public's interest in permitting copying in restricted circumstances. An essential motive behind this concept is that not all copying should be prohibited, especially when it serves a socially significant purpose or is used for "transformative use" , such as in the pursuit of criticism, news reporting, education, and research or creating a parody.</a:t>
            </a:r>
          </a:p>
          <a:p>
            <a:pPr algn="just"/>
            <a:r>
              <a:rPr lang="en-US" sz="2200" dirty="0">
                <a:latin typeface="Times New Roman" panose="02020603050405020304" pitchFamily="18" charset="0"/>
                <a:cs typeface="Times New Roman" panose="02020603050405020304" pitchFamily="18" charset="0"/>
              </a:rPr>
              <a:t>The Copyright Act codifies the fair use theory, which was developed by the courts. When deciding whether or not an action falls under the Act's "fair use" provisions, four points must be taken into account. They are as follows:</a:t>
            </a:r>
          </a:p>
          <a:p>
            <a:pPr algn="just"/>
            <a:r>
              <a:rPr lang="en-US" sz="2200" dirty="0">
                <a:solidFill>
                  <a:srgbClr val="C00000"/>
                </a:solidFill>
                <a:latin typeface="Times New Roman" panose="02020603050405020304" pitchFamily="18" charset="0"/>
                <a:cs typeface="Times New Roman" panose="02020603050405020304" pitchFamily="18" charset="0"/>
              </a:rPr>
              <a:t>The nature of the copyrighted work,</a:t>
            </a:r>
          </a:p>
          <a:p>
            <a:pPr algn="just"/>
            <a:r>
              <a:rPr lang="en-US" sz="2200" dirty="0">
                <a:solidFill>
                  <a:srgbClr val="C00000"/>
                </a:solidFill>
                <a:latin typeface="Times New Roman" panose="02020603050405020304" pitchFamily="18" charset="0"/>
                <a:cs typeface="Times New Roman" panose="02020603050405020304" pitchFamily="18" charset="0"/>
              </a:rPr>
              <a:t>The amount and substantiality of the portion used in respect to the copyrighted work as a whole,</a:t>
            </a:r>
          </a:p>
          <a:p>
            <a:pPr algn="just"/>
            <a:r>
              <a:rPr lang="en-US" sz="2200" dirty="0">
                <a:solidFill>
                  <a:srgbClr val="C00000"/>
                </a:solidFill>
                <a:latin typeface="Times New Roman" panose="02020603050405020304" pitchFamily="18" charset="0"/>
                <a:cs typeface="Times New Roman" panose="02020603050405020304" pitchFamily="18" charset="0"/>
              </a:rPr>
              <a:t>The effect of the use upon the potential market for or value of the copyrighted work.</a:t>
            </a:r>
          </a:p>
        </p:txBody>
      </p:sp>
    </p:spTree>
    <p:extLst>
      <p:ext uri="{BB962C8B-B14F-4D97-AF65-F5344CB8AC3E}">
        <p14:creationId xmlns:p14="http://schemas.microsoft.com/office/powerpoint/2010/main" val="4139605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452213-5C0C-E85C-99B6-21F912165820}"/>
              </a:ext>
            </a:extLst>
          </p:cNvPr>
          <p:cNvSpPr>
            <a:spLocks noGrp="1"/>
          </p:cNvSpPr>
          <p:nvPr>
            <p:ph idx="1"/>
          </p:nvPr>
        </p:nvSpPr>
        <p:spPr>
          <a:xfrm>
            <a:off x="565673" y="1782184"/>
            <a:ext cx="10755854" cy="4016188"/>
          </a:xfrm>
        </p:spPr>
        <p:txBody>
          <a:bodyPr>
            <a:noAutofit/>
          </a:bodyPr>
          <a:lstStyle/>
          <a:p>
            <a:pPr marL="42670" indent="0" algn="just">
              <a:buNone/>
            </a:pPr>
            <a:endParaRPr lang="en-GB" dirty="0">
              <a:latin typeface="Times New Roman" panose="02020603050405020304" pitchFamily="18" charset="0"/>
              <a:cs typeface="Times New Roman" panose="02020603050405020304" pitchFamily="18" charset="0"/>
            </a:endParaRPr>
          </a:p>
          <a:p>
            <a:pPr marL="42670" indent="0" algn="just">
              <a:buNone/>
            </a:pPr>
            <a:r>
              <a:rPr lang="en-GB"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id="{117C62D4-0906-8745-2B2F-6775E6BBE46D}"/>
              </a:ext>
            </a:extLst>
          </p:cNvPr>
          <p:cNvSpPr>
            <a:spLocks noGrp="1"/>
          </p:cNvSpPr>
          <p:nvPr>
            <p:ph type="dt" sz="half" idx="10"/>
          </p:nvPr>
        </p:nvSpPr>
        <p:spPr/>
        <p:txBody>
          <a:bodyPr/>
          <a:lstStyle/>
          <a:p>
            <a:fld id="{77B5A77D-41B6-4E7F-88A2-976DB0EEBCE3}" type="datetime1">
              <a:rPr lang="en-IN" smtClean="0"/>
              <a:t>11-09-2024</a:t>
            </a:fld>
            <a:endParaRPr lang="en-IN" dirty="0"/>
          </a:p>
        </p:txBody>
      </p:sp>
      <p:sp>
        <p:nvSpPr>
          <p:cNvPr id="6" name="Slide Number Placeholder 5">
            <a:extLst>
              <a:ext uri="{FF2B5EF4-FFF2-40B4-BE49-F238E27FC236}">
                <a16:creationId xmlns:a16="http://schemas.microsoft.com/office/drawing/2014/main" id="{BD104B9C-DE57-75F0-99D6-D53528826E9B}"/>
              </a:ext>
            </a:extLst>
          </p:cNvPr>
          <p:cNvSpPr>
            <a:spLocks noGrp="1"/>
          </p:cNvSpPr>
          <p:nvPr>
            <p:ph type="sldNum" sz="quarter" idx="12"/>
          </p:nvPr>
        </p:nvSpPr>
        <p:spPr/>
        <p:txBody>
          <a:bodyPr/>
          <a:lstStyle/>
          <a:p>
            <a:fld id="{5A6ADBAC-012B-45CA-B0E1-1EC0514D76E2}" type="slidenum">
              <a:rPr lang="en-IN" smtClean="0"/>
              <a:t>2</a:t>
            </a:fld>
            <a:endParaRPr lang="en-IN" dirty="0"/>
          </a:p>
        </p:txBody>
      </p:sp>
      <p:sp>
        <p:nvSpPr>
          <p:cNvPr id="7" name="Rectangle 6"/>
          <p:cNvSpPr/>
          <p:nvPr/>
        </p:nvSpPr>
        <p:spPr>
          <a:xfrm>
            <a:off x="152400" y="1730775"/>
            <a:ext cx="11169127" cy="4801314"/>
          </a:xfrm>
          <a:prstGeom prst="rect">
            <a:avLst/>
          </a:prstGeom>
        </p:spPr>
        <p:txBody>
          <a:bodyPr wrap="square">
            <a:spAutoFit/>
          </a:bodyPr>
          <a:lstStyle/>
          <a:p>
            <a:pPr algn="just"/>
            <a:r>
              <a:rPr lang="en-US" b="1" dirty="0">
                <a:solidFill>
                  <a:srgbClr val="C00000"/>
                </a:solidFill>
                <a:latin typeface="Times New Roman" panose="02020603050405020304" pitchFamily="18" charset="0"/>
                <a:cs typeface="Times New Roman" panose="02020603050405020304" pitchFamily="18" charset="0"/>
              </a:rPr>
              <a:t>Copyrights and Related Rights</a:t>
            </a:r>
            <a:r>
              <a:rPr lang="en-US" dirty="0">
                <a:solidFill>
                  <a:srgbClr val="C0000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Classes of Copyrights. Criteria for Copyright. Ownership of Copyright. Copyrights of the Author. Copyright Infringements. Copyright Infringement is a Criminal Offence. Copyright Infringement is a Cognizable Offence. Fair Use Doctrine. Copyrights and Internet. Non-Copyright Work. Copyright Registration. Judicial Powers of the Registrar of Copyrights. Fee Structure. Copyright Symbol. Validity of Copyright. Copyright Profile of India. Copyright and the word ‘Publish’. Transfer of Copyrights to a Publisher. Copyrights and the Word ‘Adaptation’. Copyrights and the Word ‘Indian Work’. Joint Authorship. Copyright Society. Copyright Board. Copyright Enforcement Advisory Council (CEAC). International Copyright Agreements, Conventions and Treaties. Interesting Copyrights Cases </a:t>
            </a:r>
          </a:p>
          <a:p>
            <a:pPr algn="just"/>
            <a:endParaRPr lang="en-US" dirty="0">
              <a:solidFill>
                <a:srgbClr val="002060"/>
              </a:solidFill>
              <a:latin typeface="Times New Roman" panose="02020603050405020304" pitchFamily="18" charset="0"/>
              <a:cs typeface="Times New Roman" panose="02020603050405020304" pitchFamily="18" charset="0"/>
            </a:endParaRPr>
          </a:p>
          <a:p>
            <a:pPr algn="just"/>
            <a:r>
              <a:rPr lang="en-US" b="1" dirty="0">
                <a:solidFill>
                  <a:srgbClr val="C00000"/>
                </a:solidFill>
                <a:latin typeface="Times New Roman" panose="02020603050405020304" pitchFamily="18" charset="0"/>
                <a:cs typeface="Times New Roman" panose="02020603050405020304" pitchFamily="18" charset="0"/>
              </a:rPr>
              <a:t>Trademarks</a:t>
            </a:r>
            <a:r>
              <a:rPr lang="en-US" dirty="0">
                <a:solidFill>
                  <a:srgbClr val="002060"/>
                </a:solidFill>
                <a:latin typeface="Times New Roman" panose="02020603050405020304" pitchFamily="18" charset="0"/>
                <a:cs typeface="Times New Roman" panose="02020603050405020304" pitchFamily="18" charset="0"/>
              </a:rPr>
              <a:t>: Eligibility Criteria. Who Can Apply for a Trademark. Acts and Laws. Designation of Trademark Symbols. Classification of Trademarks. Registration of a Trademark is Not Compulsory. Validity of Trademark. Types of Trademark Registered in India. Trademark Registry. Process for Trademarks Registration. Prior Art Search. Famous Case Law: Coca-Cola Company vs. </a:t>
            </a:r>
            <a:r>
              <a:rPr lang="en-US" dirty="0" err="1">
                <a:solidFill>
                  <a:srgbClr val="002060"/>
                </a:solidFill>
                <a:latin typeface="Times New Roman" panose="02020603050405020304" pitchFamily="18" charset="0"/>
                <a:cs typeface="Times New Roman" panose="02020603050405020304" pitchFamily="18" charset="0"/>
              </a:rPr>
              <a:t>Bisleri</a:t>
            </a:r>
            <a:r>
              <a:rPr lang="en-US" dirty="0">
                <a:solidFill>
                  <a:srgbClr val="002060"/>
                </a:solidFill>
                <a:latin typeface="Times New Roman" panose="02020603050405020304" pitchFamily="18" charset="0"/>
                <a:cs typeface="Times New Roman" panose="02020603050405020304" pitchFamily="18" charset="0"/>
              </a:rPr>
              <a:t> International Pvt. Ltd. 	</a:t>
            </a:r>
          </a:p>
          <a:p>
            <a:pPr algn="just"/>
            <a:endParaRPr lang="en-US" dirty="0">
              <a:solidFill>
                <a:srgbClr val="002060"/>
              </a:solidFill>
              <a:latin typeface="Times New Roman" panose="02020603050405020304" pitchFamily="18" charset="0"/>
            </a:endParaRPr>
          </a:p>
          <a:p>
            <a:pPr algn="just"/>
            <a:endParaRPr lang="en-US" dirty="0">
              <a:solidFill>
                <a:srgbClr val="002060"/>
              </a:solidFill>
              <a:latin typeface="Times New Roman" panose="02020603050405020304" pitchFamily="18" charset="0"/>
            </a:endParaRPr>
          </a:p>
          <a:p>
            <a:pPr algn="just"/>
            <a:endParaRPr lang="en-US" dirty="0">
              <a:solidFill>
                <a:srgbClr val="002060"/>
              </a:solidFill>
              <a:latin typeface="Times New Roman" panose="02020603050405020304" pitchFamily="18" charset="0"/>
            </a:endParaRPr>
          </a:p>
          <a:p>
            <a:pPr algn="just"/>
            <a:r>
              <a:rPr lang="en-US" dirty="0">
                <a:solidFill>
                  <a:srgbClr val="002060"/>
                </a:solidFill>
                <a:latin typeface="Times New Roman" panose="02020603050405020304" pitchFamily="18" charset="0"/>
              </a:rPr>
              <a:t>	</a:t>
            </a:r>
          </a:p>
        </p:txBody>
      </p:sp>
    </p:spTree>
    <p:extLst>
      <p:ext uri="{BB962C8B-B14F-4D97-AF65-F5344CB8AC3E}">
        <p14:creationId xmlns:p14="http://schemas.microsoft.com/office/powerpoint/2010/main" val="2627310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52400" y="1014686"/>
            <a:ext cx="11201400" cy="5386113"/>
          </a:xfrm>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Doctrine of Fair Use in India</a:t>
            </a:r>
          </a:p>
          <a:p>
            <a:r>
              <a:rPr lang="en-US" sz="2900" dirty="0">
                <a:latin typeface="Times New Roman" panose="02020603050405020304" pitchFamily="18" charset="0"/>
                <a:cs typeface="Times New Roman" panose="02020603050405020304" pitchFamily="18" charset="0"/>
              </a:rPr>
              <a:t>Under Indian law, the Copyright Act of 1957, states in its provisions that fair dealing with a literary, dramatic, musical, or artistic work that is not a computer program is not an infringement of copyright.</a:t>
            </a:r>
          </a:p>
          <a:p>
            <a:r>
              <a:rPr lang="en-US" sz="2900" dirty="0">
                <a:latin typeface="Times New Roman" panose="02020603050405020304" pitchFamily="18" charset="0"/>
                <a:cs typeface="Times New Roman" panose="02020603050405020304" pitchFamily="18" charset="0"/>
              </a:rPr>
              <a:t>The term "Fair dealing" includes anything excluding a computer program that is used for the purpose of</a:t>
            </a:r>
          </a:p>
          <a:p>
            <a:r>
              <a:rPr lang="en-US" sz="2900" dirty="0">
                <a:latin typeface="Times New Roman" panose="02020603050405020304" pitchFamily="18" charset="0"/>
                <a:cs typeface="Times New Roman" panose="02020603050405020304" pitchFamily="18" charset="0"/>
              </a:rPr>
              <a:t>(</a:t>
            </a:r>
            <a:r>
              <a:rPr lang="en-US" sz="2900" dirty="0" err="1">
                <a:latin typeface="Times New Roman" panose="02020603050405020304" pitchFamily="18" charset="0"/>
                <a:cs typeface="Times New Roman" panose="02020603050405020304" pitchFamily="18" charset="0"/>
              </a:rPr>
              <a:t>i</a:t>
            </a:r>
            <a:r>
              <a:rPr lang="en-US" sz="2900" dirty="0">
                <a:latin typeface="Times New Roman" panose="02020603050405020304" pitchFamily="18" charset="0"/>
                <a:cs typeface="Times New Roman" panose="02020603050405020304" pitchFamily="18" charset="0"/>
              </a:rPr>
              <a:t>) private or personal use," including research;</a:t>
            </a:r>
          </a:p>
          <a:p>
            <a:r>
              <a:rPr lang="en-US" sz="2900" dirty="0">
                <a:latin typeface="Times New Roman" panose="02020603050405020304" pitchFamily="18" charset="0"/>
                <a:cs typeface="Times New Roman" panose="02020603050405020304" pitchFamily="18" charset="0"/>
              </a:rPr>
              <a:t>(ii) criticism or review of that work or any other work;</a:t>
            </a:r>
          </a:p>
          <a:p>
            <a:r>
              <a:rPr lang="en-US" sz="2900" dirty="0">
                <a:latin typeface="Times New Roman" panose="02020603050405020304" pitchFamily="18" charset="0"/>
                <a:cs typeface="Times New Roman" panose="02020603050405020304" pitchFamily="18" charset="0"/>
              </a:rPr>
              <a:t>(iii) reporting on current events and affairs, including reporting on a lecture given in public.</a:t>
            </a:r>
          </a:p>
          <a:p>
            <a:r>
              <a:rPr lang="en-US" sz="2900" dirty="0">
                <a:latin typeface="Times New Roman" panose="02020603050405020304" pitchFamily="18" charset="0"/>
                <a:cs typeface="Times New Roman" panose="02020603050405020304" pitchFamily="18" charset="0"/>
              </a:rPr>
              <a:t>Reproducing a literary, dramatic, musical, or artistic work for news reporting in a newspaper, magazine, or similar periodical; broadcasting; filming; photographing; utilizing clips from a performance or broadcast in news reporting; or for genuine review, teaching, or study falls under the fair use or fair dealing provision. Making copies or modifications to a computer program by the rightful owner for the purpose for which it was provided or to provide temporary relief against loss, destruction, or damage to the software is likewise protected under the umbrella of fair use</a:t>
            </a:r>
            <a:endParaRPr lang="en-IN"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8438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lgn="just">
              <a:buNone/>
            </a:pPr>
            <a:r>
              <a:rPr lang="en-US" sz="2400" b="1" dirty="0">
                <a:solidFill>
                  <a:srgbClr val="C00000"/>
                </a:solidFill>
                <a:latin typeface="Times New Roman" panose="02020603050405020304" pitchFamily="18" charset="0"/>
                <a:cs typeface="Times New Roman" panose="02020603050405020304" pitchFamily="18" charset="0"/>
              </a:rPr>
              <a:t>Do Copyright Laws Apply on the Internet?</a:t>
            </a:r>
          </a:p>
          <a:p>
            <a:pPr algn="just"/>
            <a:r>
              <a:rPr lang="en-US" sz="2400" dirty="0">
                <a:solidFill>
                  <a:srgbClr val="002060"/>
                </a:solidFill>
                <a:latin typeface="Times New Roman" panose="02020603050405020304" pitchFamily="18" charset="0"/>
                <a:cs typeface="Times New Roman" panose="02020603050405020304" pitchFamily="18" charset="0"/>
              </a:rPr>
              <a:t>The copyright laws apply on the internet just as they apply to more traditional media. </a:t>
            </a:r>
          </a:p>
          <a:p>
            <a:pPr algn="just"/>
            <a:r>
              <a:rPr lang="en-US" sz="2400" dirty="0">
                <a:solidFill>
                  <a:srgbClr val="002060"/>
                </a:solidFill>
                <a:latin typeface="Times New Roman" panose="02020603050405020304" pitchFamily="18" charset="0"/>
                <a:cs typeface="Times New Roman" panose="02020603050405020304" pitchFamily="18" charset="0"/>
              </a:rPr>
              <a:t>Unless the copyright owner has granted permission or an exception or limitation in the copyright law applies, activities like uploading, mailing, distributing, and transmitting whole (or even partial) copies of a copyrighted work over the internet may be a copyright infringement. Penalties can be as high as $150,000 for each copyrighted work infringed.</a:t>
            </a:r>
          </a:p>
        </p:txBody>
      </p:sp>
    </p:spTree>
    <p:extLst>
      <p:ext uri="{BB962C8B-B14F-4D97-AF65-F5344CB8AC3E}">
        <p14:creationId xmlns:p14="http://schemas.microsoft.com/office/powerpoint/2010/main" val="2529785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marL="0" indent="0" algn="just">
              <a:buNone/>
            </a:pPr>
            <a:r>
              <a:rPr lang="en-US" sz="2000" b="1" dirty="0">
                <a:solidFill>
                  <a:srgbClr val="C00000"/>
                </a:solidFill>
                <a:latin typeface="Times New Roman" panose="02020603050405020304" pitchFamily="18" charset="0"/>
                <a:cs typeface="Times New Roman" panose="02020603050405020304" pitchFamily="18" charset="0"/>
              </a:rPr>
              <a:t>Copyright Registration Process and Procedure</a:t>
            </a:r>
          </a:p>
          <a:p>
            <a:pPr algn="just"/>
            <a:r>
              <a:rPr lang="en-US" sz="2000" dirty="0">
                <a:solidFill>
                  <a:srgbClr val="002060"/>
                </a:solidFill>
                <a:latin typeface="Times New Roman" panose="02020603050405020304" pitchFamily="18" charset="0"/>
                <a:cs typeface="Times New Roman" panose="02020603050405020304" pitchFamily="18" charset="0"/>
              </a:rPr>
              <a:t>Copyright is a fundamental concept that protects the work of creators. </a:t>
            </a:r>
          </a:p>
          <a:p>
            <a:pPr algn="just"/>
            <a:r>
              <a:rPr lang="en-US" sz="2000" dirty="0">
                <a:solidFill>
                  <a:srgbClr val="002060"/>
                </a:solidFill>
                <a:latin typeface="Times New Roman" panose="02020603050405020304" pitchFamily="18" charset="0"/>
                <a:cs typeface="Times New Roman" panose="02020603050405020304" pitchFamily="18" charset="0"/>
              </a:rPr>
              <a:t>It gives them exclusive control over how their creations are used, shared, and reproduced. </a:t>
            </a:r>
          </a:p>
          <a:p>
            <a:pPr algn="just"/>
            <a:r>
              <a:rPr lang="en-US" sz="2000" dirty="0">
                <a:solidFill>
                  <a:srgbClr val="002060"/>
                </a:solidFill>
                <a:latin typeface="Times New Roman" panose="02020603050405020304" pitchFamily="18" charset="0"/>
                <a:cs typeface="Times New Roman" panose="02020603050405020304" pitchFamily="18" charset="0"/>
              </a:rPr>
              <a:t>Beyond understanding the core concept of copyright, this article will explore the significance of copyright registration. </a:t>
            </a:r>
          </a:p>
          <a:p>
            <a:pPr algn="just"/>
            <a:r>
              <a:rPr lang="en-US" sz="2000" dirty="0">
                <a:solidFill>
                  <a:srgbClr val="002060"/>
                </a:solidFill>
                <a:latin typeface="Times New Roman" panose="02020603050405020304" pitchFamily="18" charset="0"/>
                <a:cs typeface="Times New Roman" panose="02020603050405020304" pitchFamily="18" charset="0"/>
              </a:rPr>
              <a:t>This process ensures legal protection and empowers creators to have greater control over their work. Whether you are a creator seeking to protect your content or an enthusiast interested in the legal aspects of creative expression, this article will provide valuable insights into copyright and the registration process.</a:t>
            </a:r>
          </a:p>
          <a:p>
            <a:pPr algn="just"/>
            <a:r>
              <a:rPr lang="en-US" sz="2000" dirty="0">
                <a:solidFill>
                  <a:srgbClr val="002060"/>
                </a:solidFill>
                <a:latin typeface="Times New Roman" panose="02020603050405020304" pitchFamily="18" charset="0"/>
                <a:cs typeface="Times New Roman" panose="02020603050405020304" pitchFamily="18" charset="0"/>
              </a:rPr>
              <a:t>India Filings offers a convenient platform for online </a:t>
            </a:r>
            <a:r>
              <a:rPr lang="en-US" sz="2000" dirty="0">
                <a:solidFill>
                  <a:srgbClr val="002060"/>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copyright registration</a:t>
            </a:r>
            <a:r>
              <a:rPr lang="en-US" sz="2000" dirty="0">
                <a:solidFill>
                  <a:srgbClr val="002060"/>
                </a:solidFill>
                <a:latin typeface="Times New Roman" panose="02020603050405020304" pitchFamily="18" charset="0"/>
                <a:cs typeface="Times New Roman" panose="02020603050405020304" pitchFamily="18" charset="0"/>
              </a:rPr>
              <a:t>, encompassing a wide range of creations, including musical compositions, song lyrics, videos, and more.</a:t>
            </a:r>
          </a:p>
          <a:p>
            <a:pPr algn="just"/>
            <a:endParaRPr lang="en-IN" sz="2000"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9472989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marL="0" indent="0" algn="just">
              <a:buNone/>
            </a:pPr>
            <a:r>
              <a:rPr lang="en-US" sz="2400" b="1" dirty="0">
                <a:solidFill>
                  <a:srgbClr val="C00000"/>
                </a:solidFill>
                <a:latin typeface="Times New Roman" panose="02020603050405020304" pitchFamily="18" charset="0"/>
                <a:cs typeface="Times New Roman" panose="02020603050405020304" pitchFamily="18" charset="0"/>
              </a:rPr>
              <a:t>Benefits of Copyright Registration</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Copyright registration offers several advantages to creators and intellectual property owners, including the following:</a:t>
            </a:r>
          </a:p>
          <a:p>
            <a:pPr marL="457200" indent="-457200" algn="just">
              <a:buFont typeface="+mj-lt"/>
              <a:buAutoNum type="arabicPeriod"/>
            </a:pPr>
            <a:r>
              <a:rPr lang="en-US" sz="2400" b="1" i="1" dirty="0">
                <a:solidFill>
                  <a:srgbClr val="C00000"/>
                </a:solidFill>
                <a:latin typeface="Times New Roman" panose="02020603050405020304" pitchFamily="18" charset="0"/>
                <a:cs typeface="Times New Roman" panose="02020603050405020304" pitchFamily="18" charset="0"/>
              </a:rPr>
              <a:t>Safeguarding the Owner</a:t>
            </a:r>
            <a:r>
              <a:rPr lang="en-US" sz="2400" b="1" dirty="0">
                <a:solidFill>
                  <a:srgbClr val="002060"/>
                </a:solidFill>
                <a:latin typeface="Times New Roman" panose="02020603050405020304" pitchFamily="18" charset="0"/>
                <a:cs typeface="Times New Roman" panose="02020603050405020304" pitchFamily="18" charset="0"/>
              </a:rPr>
              <a:t>:</a:t>
            </a:r>
            <a:r>
              <a:rPr lang="en-US" sz="2400" dirty="0">
                <a:solidFill>
                  <a:srgbClr val="002060"/>
                </a:solidFill>
                <a:latin typeface="Times New Roman" panose="02020603050405020304" pitchFamily="18" charset="0"/>
                <a:cs typeface="Times New Roman" panose="02020603050405020304" pitchFamily="18" charset="0"/>
              </a:rPr>
              <a:t> Copyright registration provides copyright owners exclusive rights over their work, encompassing reproduction, distribution, adaptation, dissemination, and translation.</a:t>
            </a:r>
          </a:p>
          <a:p>
            <a:pPr marL="457200" indent="-457200" algn="just">
              <a:buFont typeface="+mj-lt"/>
              <a:buAutoNum type="arabicPeriod"/>
            </a:pPr>
            <a:r>
              <a:rPr lang="en-US" sz="2400" b="1" i="1" dirty="0">
                <a:solidFill>
                  <a:srgbClr val="C00000"/>
                </a:solidFill>
                <a:latin typeface="Times New Roman" panose="02020603050405020304" pitchFamily="18" charset="0"/>
                <a:cs typeface="Times New Roman" panose="02020603050405020304" pitchFamily="18" charset="0"/>
              </a:rPr>
              <a:t>Legal Protection</a:t>
            </a:r>
            <a:r>
              <a:rPr lang="en-US" sz="2400" b="1" dirty="0">
                <a:solidFill>
                  <a:srgbClr val="002060"/>
                </a:solidFill>
                <a:latin typeface="Times New Roman" panose="02020603050405020304" pitchFamily="18" charset="0"/>
                <a:cs typeface="Times New Roman" panose="02020603050405020304" pitchFamily="18" charset="0"/>
              </a:rPr>
              <a:t>:</a:t>
            </a:r>
            <a:r>
              <a:rPr lang="en-US" sz="2400" dirty="0">
                <a:solidFill>
                  <a:srgbClr val="002060"/>
                </a:solidFill>
                <a:latin typeface="Times New Roman" panose="02020603050405020304" pitchFamily="18" charset="0"/>
                <a:cs typeface="Times New Roman" panose="02020603050405020304" pitchFamily="18" charset="0"/>
              </a:rPr>
              <a:t> Creators benefit from legal protection, ensuring their work cannot be reproduced without proper authorization.</a:t>
            </a:r>
          </a:p>
          <a:p>
            <a:pPr marL="457200" indent="-457200" algn="just">
              <a:buFont typeface="+mj-lt"/>
              <a:buAutoNum type="arabicPeriod"/>
            </a:pPr>
            <a:r>
              <a:rPr lang="en-US" sz="2400" b="1" i="1" dirty="0">
                <a:solidFill>
                  <a:srgbClr val="C00000"/>
                </a:solidFill>
                <a:latin typeface="Times New Roman" panose="02020603050405020304" pitchFamily="18" charset="0"/>
                <a:cs typeface="Times New Roman" panose="02020603050405020304" pitchFamily="18" charset="0"/>
              </a:rPr>
              <a:t>Enhancing Brand Value</a:t>
            </a:r>
            <a:r>
              <a:rPr lang="en-US" sz="2400" b="1" dirty="0">
                <a:solidFill>
                  <a:srgbClr val="002060"/>
                </a:solidFill>
                <a:latin typeface="Times New Roman" panose="02020603050405020304" pitchFamily="18" charset="0"/>
                <a:cs typeface="Times New Roman" panose="02020603050405020304" pitchFamily="18" charset="0"/>
              </a:rPr>
              <a:t>:</a:t>
            </a:r>
            <a:r>
              <a:rPr lang="en-US" sz="2400" dirty="0">
                <a:solidFill>
                  <a:srgbClr val="002060"/>
                </a:solidFill>
                <a:latin typeface="Times New Roman" panose="02020603050405020304" pitchFamily="18" charset="0"/>
                <a:cs typeface="Times New Roman" panose="02020603050405020304" pitchFamily="18" charset="0"/>
              </a:rPr>
              <a:t> A registered copyright serves as proof of ownership, allowing creators to use it for marketing purposes and contributing to goodwill creation.</a:t>
            </a:r>
          </a:p>
          <a:p>
            <a:pPr marL="0" indent="0" algn="just">
              <a:buNone/>
            </a:pPr>
            <a:endParaRPr lang="en-IN" sz="20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475813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53C2D-C379-C603-4D80-4E4AE3F3A1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F49165-E0F3-E5D3-1948-BF5330C10E9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3C654BA-164D-C632-E936-B77E8FCBD3B2}"/>
              </a:ext>
            </a:extLst>
          </p:cNvPr>
          <p:cNvSpPr>
            <a:spLocks noGrp="1"/>
          </p:cNvSpPr>
          <p:nvPr>
            <p:ph idx="1"/>
          </p:nvPr>
        </p:nvSpPr>
        <p:spPr/>
        <p:txBody>
          <a:bodyPr>
            <a:normAutofit/>
          </a:bodyPr>
          <a:lstStyle/>
          <a:p>
            <a:pPr algn="just"/>
            <a:r>
              <a:rPr lang="en-US" sz="2400" b="1" dirty="0">
                <a:latin typeface="Times New Roman" panose="02020603050405020304" pitchFamily="18" charset="0"/>
                <a:cs typeface="Times New Roman" panose="02020603050405020304" pitchFamily="18" charset="0"/>
              </a:rPr>
              <a:t>Benefits of Copyright Registration</a:t>
            </a:r>
          </a:p>
          <a:p>
            <a:pPr marL="457200" indent="-457200" algn="just">
              <a:buFont typeface="+mj-lt"/>
              <a:buAutoNum type="arabicPeriod" startAt="4"/>
            </a:pPr>
            <a:r>
              <a:rPr lang="en-US" sz="2400" b="1" i="1" dirty="0">
                <a:solidFill>
                  <a:srgbClr val="C00000"/>
                </a:solidFill>
                <a:latin typeface="Times New Roman" panose="02020603050405020304" pitchFamily="18" charset="0"/>
                <a:cs typeface="Times New Roman" panose="02020603050405020304" pitchFamily="18" charset="0"/>
              </a:rPr>
              <a:t>Global Reach</a:t>
            </a:r>
            <a:r>
              <a:rPr lang="en-US" sz="2400" b="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Copyright protection extends internationally. If a work is copyrighted in one country, it enjoys similar privileges in other countries, including India.</a:t>
            </a:r>
          </a:p>
          <a:p>
            <a:pPr marL="457200" indent="-457200" algn="just">
              <a:buFont typeface="+mj-lt"/>
              <a:buAutoNum type="arabicPeriod" startAt="4"/>
            </a:pPr>
            <a:r>
              <a:rPr lang="en-US" sz="2400" b="1" i="1" dirty="0">
                <a:solidFill>
                  <a:srgbClr val="C00000"/>
                </a:solidFill>
                <a:latin typeface="Times New Roman" panose="02020603050405020304" pitchFamily="18" charset="0"/>
                <a:cs typeface="Times New Roman" panose="02020603050405020304" pitchFamily="18" charset="0"/>
              </a:rPr>
              <a:t>Copyright as an Asset</a:t>
            </a:r>
            <a:r>
              <a:rPr lang="en-US" sz="2400" b="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Copyright is considered an intellectual property asset, making it an intangible resource that can be sold or licensed, adding economic value.</a:t>
            </a:r>
          </a:p>
          <a:p>
            <a:pPr marL="457200" indent="-457200" algn="just">
              <a:buFont typeface="+mj-lt"/>
              <a:buAutoNum type="arabicPeriod" startAt="4"/>
            </a:pPr>
            <a:r>
              <a:rPr lang="en-US" sz="2400" b="1" i="1" dirty="0">
                <a:solidFill>
                  <a:srgbClr val="C00000"/>
                </a:solidFill>
                <a:latin typeface="Times New Roman" panose="02020603050405020304" pitchFamily="18" charset="0"/>
                <a:cs typeface="Times New Roman" panose="02020603050405020304" pitchFamily="18" charset="0"/>
              </a:rPr>
              <a:t>Owner Visibility</a:t>
            </a:r>
            <a:r>
              <a:rPr lang="en-US" sz="2400" b="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Copyright registration raises the work profile, making it accessible worldwide and searchable in copyright registries. It also prevents unauthorized use of the work once registered.</a:t>
            </a:r>
          </a:p>
          <a:p>
            <a:pPr marL="457200" indent="-457200" algn="just">
              <a:buFont typeface="+mj-lt"/>
              <a:buAutoNum type="arabicPeriod" startAt="4"/>
            </a:pPr>
            <a:r>
              <a:rPr lang="en-US" sz="2400" b="1" i="1" dirty="0">
                <a:solidFill>
                  <a:srgbClr val="C00000"/>
                </a:solidFill>
                <a:latin typeface="Times New Roman" panose="02020603050405020304" pitchFamily="18" charset="0"/>
                <a:cs typeface="Times New Roman" panose="02020603050405020304" pitchFamily="18" charset="0"/>
              </a:rPr>
              <a:t>Economic Stability</a:t>
            </a:r>
            <a:r>
              <a:rPr lang="en-US" sz="2400" b="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Copyright registration promotes economic stability, enabling creators to reproduce and monetize their art in various forms, contributing to their financial well-being.</a:t>
            </a:r>
          </a:p>
          <a:p>
            <a:pPr algn="just"/>
            <a:endParaRPr lang="en-IN" sz="24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30BB6E44-66C7-588C-7CB7-19805CA9E6E8}"/>
              </a:ext>
            </a:extLst>
          </p:cNvPr>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3294250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pPr marL="0" indent="0" algn="just">
              <a:buNone/>
            </a:pPr>
            <a:r>
              <a:rPr lang="en-US" b="1" dirty="0">
                <a:solidFill>
                  <a:srgbClr val="C00000"/>
                </a:solidFill>
                <a:latin typeface="Times New Roman" panose="02020603050405020304" pitchFamily="18" charset="0"/>
                <a:cs typeface="Times New Roman" panose="02020603050405020304" pitchFamily="18" charset="0"/>
              </a:rPr>
              <a:t>Legal Rights of a Copyright Owner</a:t>
            </a:r>
          </a:p>
          <a:p>
            <a:pPr marL="0" indent="0" algn="just">
              <a:buNone/>
            </a:pPr>
            <a:r>
              <a:rPr lang="en-US" dirty="0">
                <a:latin typeface="Times New Roman" panose="02020603050405020304" pitchFamily="18" charset="0"/>
                <a:cs typeface="Times New Roman" panose="02020603050405020304" pitchFamily="18" charset="0"/>
              </a:rPr>
              <a:t>As a copyright owner, you are entitled to a range of legal rights, which include:</a:t>
            </a:r>
          </a:p>
          <a:p>
            <a:pPr algn="just"/>
            <a:r>
              <a:rPr lang="en-US" b="1" dirty="0">
                <a:solidFill>
                  <a:srgbClr val="002060"/>
                </a:solidFill>
                <a:latin typeface="Times New Roman" panose="02020603050405020304" pitchFamily="18" charset="0"/>
                <a:cs typeface="Times New Roman" panose="02020603050405020304" pitchFamily="18" charset="0"/>
              </a:rPr>
              <a:t>Claiming Authorship:</a:t>
            </a:r>
            <a:r>
              <a:rPr lang="en-US" dirty="0">
                <a:solidFill>
                  <a:srgbClr val="002060"/>
                </a:solidFill>
                <a:latin typeface="Times New Roman" panose="02020603050405020304" pitchFamily="18" charset="0"/>
                <a:cs typeface="Times New Roman" panose="02020603050405020304" pitchFamily="18" charset="0"/>
              </a:rPr>
              <a:t> You can claim authorship of your published work, asserting your paternity over the creation.</a:t>
            </a:r>
          </a:p>
          <a:p>
            <a:pPr algn="just"/>
            <a:r>
              <a:rPr lang="en-US" b="1" dirty="0">
                <a:solidFill>
                  <a:srgbClr val="002060"/>
                </a:solidFill>
                <a:latin typeface="Times New Roman" panose="02020603050405020304" pitchFamily="18" charset="0"/>
                <a:cs typeface="Times New Roman" panose="02020603050405020304" pitchFamily="18" charset="0"/>
              </a:rPr>
              <a:t>Reproduction and Storage:</a:t>
            </a:r>
            <a:r>
              <a:rPr lang="en-US" dirty="0">
                <a:solidFill>
                  <a:srgbClr val="002060"/>
                </a:solidFill>
                <a:latin typeface="Times New Roman" panose="02020603050405020304" pitchFamily="18" charset="0"/>
                <a:cs typeface="Times New Roman" panose="02020603050405020304" pitchFamily="18" charset="0"/>
              </a:rPr>
              <a:t> The owner can reproduce the work in any tangible form and store it in any medium through electronic means.</a:t>
            </a:r>
          </a:p>
          <a:p>
            <a:pPr algn="just"/>
            <a:r>
              <a:rPr lang="en-US" b="1" dirty="0">
                <a:solidFill>
                  <a:srgbClr val="002060"/>
                </a:solidFill>
                <a:latin typeface="Times New Roman" panose="02020603050405020304" pitchFamily="18" charset="0"/>
                <a:cs typeface="Times New Roman" panose="02020603050405020304" pitchFamily="18" charset="0"/>
              </a:rPr>
              <a:t>Control Over Publication:</a:t>
            </a:r>
            <a:r>
              <a:rPr lang="en-US" dirty="0">
                <a:solidFill>
                  <a:srgbClr val="002060"/>
                </a:solidFill>
                <a:latin typeface="Times New Roman" panose="02020603050405020304" pitchFamily="18" charset="0"/>
                <a:cs typeface="Times New Roman" panose="02020603050405020304" pitchFamily="18" charset="0"/>
              </a:rPr>
              <a:t> You can decide where and where not to publish your work, exercising the publication right.</a:t>
            </a:r>
          </a:p>
          <a:p>
            <a:pPr algn="just"/>
            <a:r>
              <a:rPr lang="en-US" b="1" dirty="0">
                <a:solidFill>
                  <a:srgbClr val="002060"/>
                </a:solidFill>
                <a:latin typeface="Times New Roman" panose="02020603050405020304" pitchFamily="18" charset="0"/>
                <a:cs typeface="Times New Roman" panose="02020603050405020304" pitchFamily="18" charset="0"/>
              </a:rPr>
              <a:t>Public Performance and Communication:</a:t>
            </a:r>
            <a:r>
              <a:rPr lang="en-US" dirty="0">
                <a:solidFill>
                  <a:srgbClr val="002060"/>
                </a:solidFill>
                <a:latin typeface="Times New Roman" panose="02020603050405020304" pitchFamily="18" charset="0"/>
                <a:cs typeface="Times New Roman" panose="02020603050405020304" pitchFamily="18" charset="0"/>
              </a:rPr>
              <a:t> The owner may publicly perform or communicate the work to the public. You also have the authority to create translations or adaptations of the original work.</a:t>
            </a:r>
          </a:p>
          <a:p>
            <a:pPr algn="just"/>
            <a:r>
              <a:rPr lang="en-US" b="1" dirty="0">
                <a:solidFill>
                  <a:srgbClr val="002060"/>
                </a:solidFill>
                <a:latin typeface="Times New Roman" panose="02020603050405020304" pitchFamily="18" charset="0"/>
                <a:cs typeface="Times New Roman" panose="02020603050405020304" pitchFamily="18" charset="0"/>
              </a:rPr>
              <a:t>Protecting Reputation:</a:t>
            </a:r>
            <a:r>
              <a:rPr lang="en-US" dirty="0">
                <a:solidFill>
                  <a:srgbClr val="002060"/>
                </a:solidFill>
                <a:latin typeface="Times New Roman" panose="02020603050405020304" pitchFamily="18" charset="0"/>
                <a:cs typeface="Times New Roman" panose="02020603050405020304" pitchFamily="18" charset="0"/>
              </a:rPr>
              <a:t> In case of any potential harm to your image or reputation, you have the right to take necessary preventive actions.</a:t>
            </a:r>
          </a:p>
          <a:p>
            <a:pPr algn="just"/>
            <a:r>
              <a:rPr lang="en-US" b="1" dirty="0">
                <a:solidFill>
                  <a:srgbClr val="002060"/>
                </a:solidFill>
                <a:latin typeface="Times New Roman" panose="02020603050405020304" pitchFamily="18" charset="0"/>
                <a:cs typeface="Times New Roman" panose="02020603050405020304" pitchFamily="18" charset="0"/>
              </a:rPr>
              <a:t>Selling or Transferring:</a:t>
            </a:r>
            <a:r>
              <a:rPr lang="en-US" dirty="0">
                <a:solidFill>
                  <a:srgbClr val="002060"/>
                </a:solidFill>
                <a:latin typeface="Times New Roman" panose="02020603050405020304" pitchFamily="18" charset="0"/>
                <a:cs typeface="Times New Roman" panose="02020603050405020304" pitchFamily="18" charset="0"/>
              </a:rPr>
              <a:t> The owner can sell or transfer the copyright, granting others the rights to use, reproduce, or adapt the work as specified in the transfer agreement.</a:t>
            </a:r>
          </a:p>
          <a:p>
            <a:pPr algn="just"/>
            <a:r>
              <a:rPr lang="en-US" dirty="0">
                <a:solidFill>
                  <a:srgbClr val="002060"/>
                </a:solidFill>
                <a:latin typeface="Times New Roman" panose="02020603050405020304" pitchFamily="18" charset="0"/>
                <a:cs typeface="Times New Roman" panose="02020603050405020304" pitchFamily="18" charset="0"/>
              </a:rPr>
              <a:t>These legal rights empower copyright owners to manage and protect their creative works while allowing them to control their intellectual property.</a:t>
            </a:r>
          </a:p>
          <a:p>
            <a:pPr algn="just"/>
            <a:endParaRPr lang="en-IN"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9435986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a:solidFill>
                  <a:srgbClr val="C00000"/>
                </a:solidFill>
                <a:latin typeface="Times New Roman" panose="02020603050405020304" pitchFamily="18" charset="0"/>
                <a:cs typeface="Times New Roman" panose="02020603050405020304" pitchFamily="18" charset="0"/>
              </a:rPr>
              <a:t>Non-Copyright Work</a:t>
            </a:r>
          </a:p>
        </p:txBody>
      </p:sp>
      <p:sp>
        <p:nvSpPr>
          <p:cNvPr id="6" name="Rectangle 5"/>
          <p:cNvSpPr/>
          <p:nvPr/>
        </p:nvSpPr>
        <p:spPr>
          <a:xfrm>
            <a:off x="304800" y="914400"/>
            <a:ext cx="10744200" cy="5324535"/>
          </a:xfrm>
          <a:prstGeom prst="rect">
            <a:avLst/>
          </a:prstGeom>
        </p:spPr>
        <p:txBody>
          <a:bodyPr wrap="square">
            <a:spAutoFit/>
          </a:bodyPr>
          <a:lstStyle/>
          <a:p>
            <a:pPr algn="just"/>
            <a:r>
              <a:rPr lang="en-US" sz="2000" dirty="0">
                <a:solidFill>
                  <a:srgbClr val="002060"/>
                </a:solidFill>
                <a:latin typeface="Times New Roman" panose="02020603050405020304" pitchFamily="18" charset="0"/>
                <a:cs typeface="Times New Roman" panose="02020603050405020304" pitchFamily="18" charset="0"/>
              </a:rPr>
              <a:t>The works not under the jurisdiction of Copyrights are as follows:</a:t>
            </a:r>
          </a:p>
          <a:p>
            <a:pPr marL="285750" indent="-285750" algn="just">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The ideas, concepts, and principles themselves cannot be protected under Copyright, only the form in which they are expressed can be copyrighted.</a:t>
            </a:r>
          </a:p>
          <a:p>
            <a:pPr marL="285750" indent="-285750" algn="just">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Facts, such as scientific or historical discoveries, are not copyright protected. Any fact a person discovers in the course of research cannot be Copyright protected. For example, an author of a book on “</a:t>
            </a:r>
            <a:r>
              <a:rPr lang="en-US" sz="2000" dirty="0">
                <a:solidFill>
                  <a:srgbClr val="C00000"/>
                </a:solidFill>
                <a:latin typeface="Times New Roman" panose="02020603050405020304" pitchFamily="18" charset="0"/>
                <a:cs typeface="Times New Roman" panose="02020603050405020304" pitchFamily="18" charset="0"/>
              </a:rPr>
              <a:t>Buddhism</a:t>
            </a:r>
            <a:r>
              <a:rPr lang="en-US" sz="2000" dirty="0">
                <a:solidFill>
                  <a:srgbClr val="002060"/>
                </a:solidFill>
                <a:latin typeface="Times New Roman" panose="02020603050405020304" pitchFamily="18" charset="0"/>
                <a:cs typeface="Times New Roman" panose="02020603050405020304" pitchFamily="18" charset="0"/>
              </a:rPr>
              <a:t>‘ takes ten-fifteen years to gather all the necessary materials and information for his work. At a great expense, the author travels to various museums, libraries and excavations sites. However, after the book is published, anyone is free to use the underlying facts, provided they express the information on their own.</a:t>
            </a:r>
          </a:p>
          <a:p>
            <a:pPr marL="285750" indent="-285750" algn="just">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Copyright does not protect </a:t>
            </a:r>
            <a:r>
              <a:rPr lang="en-US" sz="2000" dirty="0">
                <a:solidFill>
                  <a:srgbClr val="C00000"/>
                </a:solidFill>
                <a:latin typeface="Times New Roman" panose="02020603050405020304" pitchFamily="18" charset="0"/>
                <a:cs typeface="Times New Roman" panose="02020603050405020304" pitchFamily="18" charset="0"/>
              </a:rPr>
              <a:t>titles, names, slogans, short phrases, short word combinations</a:t>
            </a:r>
            <a:r>
              <a:rPr lang="en-US" sz="2000" dirty="0">
                <a:solidFill>
                  <a:srgbClr val="002060"/>
                </a:solidFill>
                <a:latin typeface="Times New Roman" panose="02020603050405020304" pitchFamily="18" charset="0"/>
                <a:cs typeface="Times New Roman" panose="02020603050405020304" pitchFamily="18" charset="0"/>
              </a:rPr>
              <a:t>, methods, or factual information.</a:t>
            </a:r>
          </a:p>
          <a:p>
            <a:pPr marL="285750" indent="-285750" algn="just">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Certificates are not considered as Copyrightable subject matter as there is not much scope for creativity.</a:t>
            </a:r>
          </a:p>
          <a:p>
            <a:pPr marL="285750" indent="-285750" algn="just">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Digitally created works and Copyrighted works transformed into a digital format and placed on the internet are Copyright protected.</a:t>
            </a:r>
          </a:p>
          <a:p>
            <a:pPr marL="285750" indent="-285750" algn="just">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The Copyright registration for a website, as a whole, is not possible. However, different components/rudiments of a website</a:t>
            </a:r>
            <a:endParaRPr lang="en-US" sz="2000" i="0" dirty="0">
              <a:solidFill>
                <a:srgbClr val="00206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779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71F0F-F090-5F29-9245-5C66900BEB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8AE53B-44AF-0869-83B3-CCA0A03A2C27}"/>
              </a:ext>
            </a:extLst>
          </p:cNvPr>
          <p:cNvSpPr>
            <a:spLocks noGrp="1"/>
          </p:cNvSpPr>
          <p:nvPr>
            <p:ph type="title"/>
          </p:nvPr>
        </p:nvSpPr>
        <p:spPr/>
        <p:txBody>
          <a:bodyPr>
            <a:normAutofit/>
          </a:bodyPr>
          <a:lstStyle/>
          <a:p>
            <a:r>
              <a:rPr lang="en-IN" sz="3200" dirty="0">
                <a:solidFill>
                  <a:srgbClr val="C00000"/>
                </a:solidFill>
                <a:latin typeface="Times New Roman" panose="02020603050405020304" pitchFamily="18" charset="0"/>
                <a:cs typeface="Times New Roman" panose="02020603050405020304" pitchFamily="18" charset="0"/>
              </a:rPr>
              <a:t>Copyright Registration</a:t>
            </a:r>
          </a:p>
        </p:txBody>
      </p:sp>
      <p:sp>
        <p:nvSpPr>
          <p:cNvPr id="6" name="Rectangle 5">
            <a:extLst>
              <a:ext uri="{FF2B5EF4-FFF2-40B4-BE49-F238E27FC236}">
                <a16:creationId xmlns:a16="http://schemas.microsoft.com/office/drawing/2014/main" id="{5F69ABCC-4E60-8553-5774-3C3589BD5282}"/>
              </a:ext>
            </a:extLst>
          </p:cNvPr>
          <p:cNvSpPr/>
          <p:nvPr/>
        </p:nvSpPr>
        <p:spPr>
          <a:xfrm>
            <a:off x="304800" y="1295400"/>
            <a:ext cx="10744200" cy="1938992"/>
          </a:xfrm>
          <a:prstGeom prst="rect">
            <a:avLst/>
          </a:prstGeom>
        </p:spPr>
        <p:txBody>
          <a:bodyPr wrap="square">
            <a:spAutoFit/>
          </a:bodyPr>
          <a:lstStyle/>
          <a:p>
            <a:pPr marL="342900" indent="-342900" algn="just">
              <a:buFont typeface="Arial" panose="020B0604020202020204" pitchFamily="34" charset="0"/>
              <a:buChar char="•"/>
            </a:pPr>
            <a:r>
              <a:rPr lang="en-US" sz="2400" dirty="0">
                <a:solidFill>
                  <a:srgbClr val="002060"/>
                </a:solidFill>
                <a:latin typeface="Times New Roman" panose="02020603050405020304" pitchFamily="18" charset="0"/>
                <a:cs typeface="Times New Roman" panose="02020603050405020304" pitchFamily="18" charset="0"/>
              </a:rPr>
              <a:t>It is merely a </a:t>
            </a:r>
            <a:r>
              <a:rPr lang="en-US" sz="2400" dirty="0">
                <a:solidFill>
                  <a:srgbClr val="C00000"/>
                </a:solidFill>
                <a:latin typeface="Times New Roman" panose="02020603050405020304" pitchFamily="18" charset="0"/>
                <a:cs typeface="Times New Roman" panose="02020603050405020304" pitchFamily="18" charset="0"/>
              </a:rPr>
              <a:t>prima facie (Firs Impression) </a:t>
            </a:r>
            <a:r>
              <a:rPr lang="en-US" sz="2400" dirty="0">
                <a:solidFill>
                  <a:srgbClr val="002060"/>
                </a:solidFill>
                <a:latin typeface="Times New Roman" panose="02020603050405020304" pitchFamily="18" charset="0"/>
                <a:cs typeface="Times New Roman" panose="02020603050405020304" pitchFamily="18" charset="0"/>
              </a:rPr>
              <a:t>proof of an entry in respect of the work in the Copyright register maintained by the Registrar of Copyrights.</a:t>
            </a:r>
          </a:p>
          <a:p>
            <a:pPr marL="342900" indent="-342900" algn="just">
              <a:buFont typeface="Arial" panose="020B0604020202020204" pitchFamily="34" charset="0"/>
              <a:buChar char="•"/>
            </a:pPr>
            <a:r>
              <a:rPr lang="en-US" sz="2400" dirty="0">
                <a:solidFill>
                  <a:srgbClr val="002060"/>
                </a:solidFill>
                <a:latin typeface="Times New Roman" panose="02020603050405020304" pitchFamily="18" charset="0"/>
                <a:cs typeface="Times New Roman" panose="02020603050405020304" pitchFamily="18" charset="0"/>
              </a:rPr>
              <a:t> The certificate of registration serves as prima facie evidence in a court in cases of disputes relating to ownership or creation of Copyright, financial matters, transfer of rights, etc.</a:t>
            </a:r>
          </a:p>
        </p:txBody>
      </p:sp>
    </p:spTree>
    <p:extLst>
      <p:ext uri="{BB962C8B-B14F-4D97-AF65-F5344CB8AC3E}">
        <p14:creationId xmlns:p14="http://schemas.microsoft.com/office/powerpoint/2010/main" val="190886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9251A-0AC4-A556-4AE5-88CD0F96E7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608EB6-C657-3E1C-1144-952568E0129B}"/>
              </a:ext>
            </a:extLst>
          </p:cNvPr>
          <p:cNvSpPr>
            <a:spLocks noGrp="1"/>
          </p:cNvSpPr>
          <p:nvPr>
            <p:ph type="title"/>
          </p:nvPr>
        </p:nvSpPr>
        <p:spPr/>
        <p:txBody>
          <a:bodyPr>
            <a:normAutofit/>
          </a:bodyPr>
          <a:lstStyle/>
          <a:p>
            <a:endParaRPr lang="en-IN" sz="3200" dirty="0">
              <a:solidFill>
                <a:srgbClr val="C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29C740C0-DD1E-99AB-9872-8A598A25FCC2}"/>
              </a:ext>
            </a:extLst>
          </p:cNvPr>
          <p:cNvPicPr>
            <a:picLocks noChangeAspect="1"/>
          </p:cNvPicPr>
          <p:nvPr/>
        </p:nvPicPr>
        <p:blipFill>
          <a:blip r:embed="rId2"/>
          <a:stretch>
            <a:fillRect/>
          </a:stretch>
        </p:blipFill>
        <p:spPr>
          <a:xfrm>
            <a:off x="2286000" y="-171961"/>
            <a:ext cx="7162800" cy="6572761"/>
          </a:xfrm>
          <a:prstGeom prst="rect">
            <a:avLst/>
          </a:prstGeom>
        </p:spPr>
      </p:pic>
    </p:spTree>
    <p:extLst>
      <p:ext uri="{BB962C8B-B14F-4D97-AF65-F5344CB8AC3E}">
        <p14:creationId xmlns:p14="http://schemas.microsoft.com/office/powerpoint/2010/main" val="3872774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E91FF-744B-CC1A-AB76-52C2175F64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C82F16-2A87-8334-C894-55BB8312FCD3}"/>
              </a:ext>
            </a:extLst>
          </p:cNvPr>
          <p:cNvSpPr>
            <a:spLocks noGrp="1"/>
          </p:cNvSpPr>
          <p:nvPr>
            <p:ph type="title"/>
          </p:nvPr>
        </p:nvSpPr>
        <p:spPr/>
        <p:txBody>
          <a:bodyPr>
            <a:normAutofit/>
          </a:bodyPr>
          <a:lstStyle/>
          <a:p>
            <a:endParaRPr lang="en-IN" sz="3200" dirty="0">
              <a:solidFill>
                <a:srgbClr val="C00000"/>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61D0C53-3138-7977-7635-7A6F7CBF85D5}"/>
              </a:ext>
            </a:extLst>
          </p:cNvPr>
          <p:cNvPicPr>
            <a:picLocks noChangeAspect="1"/>
          </p:cNvPicPr>
          <p:nvPr/>
        </p:nvPicPr>
        <p:blipFill>
          <a:blip r:embed="rId2"/>
          <a:stretch>
            <a:fillRect/>
          </a:stretch>
        </p:blipFill>
        <p:spPr>
          <a:xfrm>
            <a:off x="1828800" y="1261382"/>
            <a:ext cx="8171180" cy="4377418"/>
          </a:xfrm>
          <a:prstGeom prst="rect">
            <a:avLst/>
          </a:prstGeom>
        </p:spPr>
      </p:pic>
    </p:spTree>
    <p:extLst>
      <p:ext uri="{BB962C8B-B14F-4D97-AF65-F5344CB8AC3E}">
        <p14:creationId xmlns:p14="http://schemas.microsoft.com/office/powerpoint/2010/main" val="1986997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9144" y="1014686"/>
            <a:ext cx="11649456" cy="5386113"/>
          </a:xfrm>
        </p:spPr>
        <p:txBody>
          <a:bodyPr>
            <a:normAutofit/>
          </a:bodyPr>
          <a:lstStyle/>
          <a:p>
            <a:pPr algn="just"/>
            <a:r>
              <a:rPr lang="en-US" sz="2200" dirty="0">
                <a:solidFill>
                  <a:srgbClr val="002060"/>
                </a:solidFill>
                <a:latin typeface="Times New Roman" panose="02020603050405020304" pitchFamily="18" charset="0"/>
                <a:cs typeface="Times New Roman" panose="02020603050405020304" pitchFamily="18" charset="0"/>
              </a:rPr>
              <a:t>Copyright is a legal concept that grants the original author of a work exclusive rights to its use and distribution.</a:t>
            </a:r>
          </a:p>
          <a:p>
            <a:pPr algn="just"/>
            <a:r>
              <a:rPr lang="en-US" sz="2200" dirty="0">
                <a:solidFill>
                  <a:srgbClr val="002060"/>
                </a:solidFill>
                <a:latin typeface="Times New Roman" panose="02020603050405020304" pitchFamily="18" charset="0"/>
                <a:cs typeface="Times New Roman" panose="02020603050405020304" pitchFamily="18" charset="0"/>
              </a:rPr>
              <a:t>At its core, copyright is the right given to the copyright owner to protect their original expression of ideas once they are manifested in a tangible form.</a:t>
            </a:r>
          </a:p>
          <a:p>
            <a:pPr algn="just"/>
            <a:r>
              <a:rPr lang="en-US" sz="2200" dirty="0">
                <a:solidFill>
                  <a:srgbClr val="002060"/>
                </a:solidFill>
                <a:latin typeface="Times New Roman" panose="02020603050405020304" pitchFamily="18" charset="0"/>
                <a:cs typeface="Times New Roman" panose="02020603050405020304" pitchFamily="18" charset="0"/>
              </a:rPr>
              <a:t>This means that </a:t>
            </a:r>
            <a:r>
              <a:rPr lang="en-US" sz="2200" i="1" dirty="0">
                <a:solidFill>
                  <a:srgbClr val="C00000"/>
                </a:solidFill>
                <a:latin typeface="Times New Roman" panose="02020603050405020304" pitchFamily="18" charset="0"/>
                <a:cs typeface="Times New Roman" panose="02020603050405020304" pitchFamily="18" charset="0"/>
              </a:rPr>
              <a:t>for copyright eligibility, the work must be more than just an idea; it must be expressed in some medium of expression, be it on paper, digitally, or any other form</a:t>
            </a:r>
            <a:r>
              <a:rPr lang="en-US" sz="2200" dirty="0">
                <a:solidFill>
                  <a:srgbClr val="002060"/>
                </a:solidFill>
                <a:latin typeface="Times New Roman" panose="02020603050405020304" pitchFamily="18" charset="0"/>
                <a:cs typeface="Times New Roman" panose="02020603050405020304" pitchFamily="18" charset="0"/>
              </a:rPr>
              <a:t>.</a:t>
            </a:r>
          </a:p>
          <a:p>
            <a:pPr algn="just"/>
            <a:r>
              <a:rPr lang="en-US" sz="2200" dirty="0">
                <a:solidFill>
                  <a:srgbClr val="002060"/>
                </a:solidFill>
                <a:latin typeface="Times New Roman" panose="02020603050405020304" pitchFamily="18" charset="0"/>
                <a:cs typeface="Times New Roman" panose="02020603050405020304" pitchFamily="18" charset="0"/>
              </a:rPr>
              <a:t>From graphic designs to audiovisual creations, a vast array of works can be copyright-protected.</a:t>
            </a:r>
          </a:p>
          <a:p>
            <a:pPr algn="just"/>
            <a:r>
              <a:rPr lang="en-US" sz="2200" dirty="0">
                <a:solidFill>
                  <a:srgbClr val="002060"/>
                </a:solidFill>
                <a:latin typeface="Times New Roman" panose="02020603050405020304" pitchFamily="18" charset="0"/>
                <a:cs typeface="Times New Roman" panose="02020603050405020304" pitchFamily="18" charset="0"/>
              </a:rPr>
              <a:t>This protection ensures that the rights of copyright are upheld, allowing the copyright owner to control the reproduction, distribution, and adaptation of their work.</a:t>
            </a:r>
          </a:p>
          <a:p>
            <a:pPr algn="just"/>
            <a:r>
              <a:rPr lang="en-US" sz="2200" dirty="0">
                <a:solidFill>
                  <a:srgbClr val="002060"/>
                </a:solidFill>
                <a:latin typeface="Times New Roman" panose="02020603050405020304" pitchFamily="18" charset="0"/>
                <a:cs typeface="Times New Roman" panose="02020603050405020304" pitchFamily="18" charset="0"/>
              </a:rPr>
              <a:t>For instance, digital content, like software or online articles, falls under the purview of copyright, as do more traditional forms like books or paintings.</a:t>
            </a:r>
          </a:p>
          <a:p>
            <a:pPr algn="just"/>
            <a:r>
              <a:rPr lang="en-US" sz="2200" dirty="0">
                <a:solidFill>
                  <a:srgbClr val="002060"/>
                </a:solidFill>
                <a:latin typeface="Times New Roman" panose="02020603050405020304" pitchFamily="18" charset="0"/>
                <a:cs typeface="Times New Roman" panose="02020603050405020304" pitchFamily="18" charset="0"/>
              </a:rPr>
              <a:t>It’s essential to understand that copyright doesn’t protect the idea itself but the unique way it’s expressed.</a:t>
            </a:r>
          </a:p>
          <a:p>
            <a:pPr algn="just"/>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5739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7B4BC9-9386-A607-790F-B80BC23A85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C645EB-6C54-C4D8-67F0-B1ED21FC1CE1}"/>
              </a:ext>
            </a:extLst>
          </p:cNvPr>
          <p:cNvSpPr>
            <a:spLocks noGrp="1"/>
          </p:cNvSpPr>
          <p:nvPr>
            <p:ph type="title"/>
          </p:nvPr>
        </p:nvSpPr>
        <p:spPr/>
        <p:txBody>
          <a:bodyPr>
            <a:normAutofit/>
          </a:bodyPr>
          <a:lstStyle/>
          <a:p>
            <a:endParaRPr lang="en-IN" sz="3200" dirty="0">
              <a:solidFill>
                <a:srgbClr val="C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B75AADD-56DB-CAB1-AC1B-779526695041}"/>
              </a:ext>
            </a:extLst>
          </p:cNvPr>
          <p:cNvPicPr>
            <a:picLocks noChangeAspect="1"/>
          </p:cNvPicPr>
          <p:nvPr/>
        </p:nvPicPr>
        <p:blipFill>
          <a:blip r:embed="rId2"/>
          <a:stretch>
            <a:fillRect/>
          </a:stretch>
        </p:blipFill>
        <p:spPr>
          <a:xfrm>
            <a:off x="2719387" y="990600"/>
            <a:ext cx="6448425" cy="5237847"/>
          </a:xfrm>
          <a:prstGeom prst="rect">
            <a:avLst/>
          </a:prstGeom>
        </p:spPr>
      </p:pic>
    </p:spTree>
    <p:extLst>
      <p:ext uri="{BB962C8B-B14F-4D97-AF65-F5344CB8AC3E}">
        <p14:creationId xmlns:p14="http://schemas.microsoft.com/office/powerpoint/2010/main" val="2658080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57CF7-868B-1E97-CEFC-9AC63D6B37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372697-621F-FDD5-CA25-4816B24FB016}"/>
              </a:ext>
            </a:extLst>
          </p:cNvPr>
          <p:cNvSpPr>
            <a:spLocks noGrp="1"/>
          </p:cNvSpPr>
          <p:nvPr>
            <p:ph type="title"/>
          </p:nvPr>
        </p:nvSpPr>
        <p:spPr/>
        <p:txBody>
          <a:bodyPr>
            <a:normAutofit/>
          </a:bodyPr>
          <a:lstStyle/>
          <a:p>
            <a:endParaRPr lang="en-IN" sz="3200" dirty="0">
              <a:solidFill>
                <a:srgbClr val="C00000"/>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FF2D3C3-717C-4B6F-B993-D734C1E0233D}"/>
              </a:ext>
            </a:extLst>
          </p:cNvPr>
          <p:cNvPicPr>
            <a:picLocks noChangeAspect="1"/>
          </p:cNvPicPr>
          <p:nvPr/>
        </p:nvPicPr>
        <p:blipFill>
          <a:blip r:embed="rId2"/>
          <a:stretch>
            <a:fillRect/>
          </a:stretch>
        </p:blipFill>
        <p:spPr>
          <a:xfrm>
            <a:off x="2057400" y="990600"/>
            <a:ext cx="6985295" cy="3362325"/>
          </a:xfrm>
          <a:prstGeom prst="rect">
            <a:avLst/>
          </a:prstGeom>
        </p:spPr>
      </p:pic>
    </p:spTree>
    <p:extLst>
      <p:ext uri="{BB962C8B-B14F-4D97-AF65-F5344CB8AC3E}">
        <p14:creationId xmlns:p14="http://schemas.microsoft.com/office/powerpoint/2010/main" val="42147995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520510-56E7-24C0-173A-25C8683052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EEF9E0-F21C-F1CC-6D9C-A3C0A6A8A829}"/>
              </a:ext>
            </a:extLst>
          </p:cNvPr>
          <p:cNvSpPr>
            <a:spLocks noGrp="1"/>
          </p:cNvSpPr>
          <p:nvPr>
            <p:ph type="title"/>
          </p:nvPr>
        </p:nvSpPr>
        <p:spPr/>
        <p:txBody>
          <a:bodyPr>
            <a:normAutofit fontScale="90000"/>
          </a:bodyPr>
          <a:lstStyle/>
          <a:p>
            <a:r>
              <a:rPr lang="en-IN" sz="3200" b="1" i="0" u="none" strike="noStrike" baseline="0" dirty="0">
                <a:solidFill>
                  <a:srgbClr val="C00000"/>
                </a:solidFill>
                <a:latin typeface="Times New Roman" panose="02020603050405020304" pitchFamily="18" charset="0"/>
              </a:rPr>
              <a:t>Copyright Symbol</a:t>
            </a:r>
            <a:br>
              <a:rPr lang="en-IN" sz="3200" b="1" i="0" u="none" strike="noStrike" baseline="0" dirty="0">
                <a:solidFill>
                  <a:srgbClr val="C00000"/>
                </a:solidFill>
                <a:latin typeface="Times New Roman" panose="02020603050405020304" pitchFamily="18" charset="0"/>
              </a:rPr>
            </a:br>
            <a:endParaRPr lang="en-IN" sz="3200" dirty="0">
              <a:solidFill>
                <a:srgbClr val="C0000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C5593E60-1CA5-9F66-98B4-6840D3E95EC6}"/>
              </a:ext>
            </a:extLst>
          </p:cNvPr>
          <p:cNvSpPr txBox="1"/>
          <p:nvPr/>
        </p:nvSpPr>
        <p:spPr>
          <a:xfrm>
            <a:off x="457200" y="990600"/>
            <a:ext cx="10439400" cy="5484322"/>
          </a:xfrm>
          <a:prstGeom prst="rect">
            <a:avLst/>
          </a:prstGeom>
          <a:noFill/>
        </p:spPr>
        <p:txBody>
          <a:bodyPr wrap="square">
            <a:spAutoFit/>
          </a:bodyPr>
          <a:lstStyle/>
          <a:p>
            <a:pPr algn="l"/>
            <a:endParaRPr lang="en-IN" sz="1800" b="0" i="0" u="none" strike="noStrike" baseline="0" dirty="0">
              <a:solidFill>
                <a:srgbClr val="000000"/>
              </a:solidFill>
              <a:latin typeface="Times New Roman" panose="02020603050405020304" pitchFamily="18" charset="0"/>
            </a:endParaRPr>
          </a:p>
          <a:p>
            <a:pPr marR="550" algn="just"/>
            <a:r>
              <a:rPr lang="en-US" sz="1800" b="0" i="0" u="none" strike="noStrike" baseline="0" dirty="0">
                <a:solidFill>
                  <a:srgbClr val="000000"/>
                </a:solidFill>
                <a:latin typeface="Times New Roman" panose="02020603050405020304" pitchFamily="18" charset="0"/>
              </a:rPr>
              <a:t>The important things which may be mentioned as a Copyright mark on Copyright creation are:</a:t>
            </a:r>
          </a:p>
          <a:p>
            <a:pPr marR="550" algn="just"/>
            <a:endParaRPr lang="en-US" sz="1800" b="0" i="0" u="none" strike="noStrike" baseline="0" dirty="0">
              <a:solidFill>
                <a:srgbClr val="000000"/>
              </a:solidFill>
              <a:latin typeface="Times New Roman" panose="02020603050405020304" pitchFamily="18" charset="0"/>
            </a:endParaRPr>
          </a:p>
          <a:p>
            <a:pPr marL="285750" indent="-285750" algn="just">
              <a:lnSpc>
                <a:spcPct val="150000"/>
              </a:lnSpc>
              <a:buFont typeface="Arial" panose="020B0604020202020204" pitchFamily="34" charset="0"/>
              <a:buChar char="•"/>
            </a:pPr>
            <a:r>
              <a:rPr lang="en-US" sz="2000" b="0" i="0" u="none" strike="noStrike" baseline="0" dirty="0">
                <a:solidFill>
                  <a:srgbClr val="000000"/>
                </a:solidFill>
                <a:latin typeface="Times New Roman" panose="02020603050405020304" pitchFamily="18" charset="0"/>
              </a:rPr>
              <a:t>The Copyright symbol © (the letter C in a circle), or the word. “Copyright</a:t>
            </a:r>
            <a:r>
              <a:rPr lang="en-US" sz="2000" dirty="0">
                <a:solidFill>
                  <a:srgbClr val="000000"/>
                </a:solidFill>
                <a:latin typeface="Times New Roman" panose="02020603050405020304" pitchFamily="18" charset="0"/>
              </a:rPr>
              <a:t>”</a:t>
            </a:r>
            <a:r>
              <a:rPr lang="en-US" sz="2000" b="0" i="0" u="none" strike="noStrike" baseline="0" dirty="0">
                <a:solidFill>
                  <a:srgbClr val="000000"/>
                </a:solidFill>
                <a:latin typeface="Times New Roman" panose="02020603050405020304" pitchFamily="18" charset="0"/>
              </a:rPr>
              <a:t>, or the abbreviation </a:t>
            </a:r>
            <a:r>
              <a:rPr lang="en-US" sz="2000" dirty="0">
                <a:solidFill>
                  <a:srgbClr val="000000"/>
                </a:solidFill>
                <a:latin typeface="Times New Roman" panose="02020603050405020304" pitchFamily="18" charset="0"/>
              </a:rPr>
              <a:t>‘</a:t>
            </a:r>
            <a:r>
              <a:rPr lang="en-US" sz="2000" b="0" i="0" u="none" strike="noStrike" baseline="0" dirty="0" err="1">
                <a:solidFill>
                  <a:srgbClr val="000000"/>
                </a:solidFill>
                <a:latin typeface="Times New Roman" panose="02020603050405020304" pitchFamily="18" charset="0"/>
              </a:rPr>
              <a:t>Copr</a:t>
            </a:r>
            <a:r>
              <a:rPr lang="en-US" sz="2000" dirty="0">
                <a:solidFill>
                  <a:srgbClr val="000000"/>
                </a:solidFill>
                <a:latin typeface="Times New Roman" panose="02020603050405020304" pitchFamily="18" charset="0"/>
              </a:rPr>
              <a:t>’.</a:t>
            </a:r>
            <a:endParaRPr lang="en-US" sz="2000" b="0" i="0" u="none" strike="noStrike" baseline="0" dirty="0">
              <a:solidFill>
                <a:srgbClr val="000000"/>
              </a:solidFill>
              <a:latin typeface="Times New Roman" panose="02020603050405020304" pitchFamily="18" charset="0"/>
            </a:endParaRPr>
          </a:p>
          <a:p>
            <a:pPr marL="285750" marR="550" indent="-285750" algn="just">
              <a:lnSpc>
                <a:spcPct val="150000"/>
              </a:lnSpc>
              <a:buFont typeface="Arial" panose="020B0604020202020204" pitchFamily="34" charset="0"/>
              <a:buChar char="•"/>
            </a:pPr>
            <a:r>
              <a:rPr lang="en-US" sz="2000" b="0" i="0" u="none" strike="noStrike" baseline="0" dirty="0">
                <a:solidFill>
                  <a:srgbClr val="000000"/>
                </a:solidFill>
                <a:latin typeface="Times New Roman" panose="02020603050405020304" pitchFamily="18" charset="0"/>
              </a:rPr>
              <a:t>In the case of compilations or </a:t>
            </a:r>
            <a:r>
              <a:rPr lang="en-US" sz="2000" b="0" i="0" u="sng" strike="noStrike" baseline="0" dirty="0">
                <a:solidFill>
                  <a:srgbClr val="000000"/>
                </a:solidFill>
                <a:latin typeface="Times New Roman" panose="02020603050405020304" pitchFamily="18" charset="0"/>
              </a:rPr>
              <a:t>derivative works incorporating </a:t>
            </a:r>
            <a:r>
              <a:rPr lang="en-US" sz="2000" b="0" i="0" u="none" strike="noStrike" baseline="0" dirty="0">
                <a:solidFill>
                  <a:srgbClr val="000000"/>
                </a:solidFill>
                <a:latin typeface="Times New Roman" panose="02020603050405020304" pitchFamily="18" charset="0"/>
              </a:rPr>
              <a:t>previously published material, the </a:t>
            </a:r>
            <a:r>
              <a:rPr lang="en-US" sz="2000" b="0" i="0" u="sng" strike="noStrike" baseline="0" dirty="0">
                <a:solidFill>
                  <a:srgbClr val="000000"/>
                </a:solidFill>
                <a:latin typeface="Times New Roman" panose="02020603050405020304" pitchFamily="18" charset="0"/>
              </a:rPr>
              <a:t>year with the date of the first publication </a:t>
            </a:r>
            <a:r>
              <a:rPr lang="en-US" sz="2000" b="0" i="0" u="none" strike="noStrike" baseline="0" dirty="0">
                <a:solidFill>
                  <a:srgbClr val="000000"/>
                </a:solidFill>
                <a:latin typeface="Times New Roman" panose="02020603050405020304" pitchFamily="18" charset="0"/>
              </a:rPr>
              <a:t>of the compilation or derivative work should be mentioned. The year date may be </a:t>
            </a:r>
            <a:r>
              <a:rPr lang="en-US" sz="2000" b="0" i="0" u="sng" strike="noStrike" baseline="0" dirty="0">
                <a:solidFill>
                  <a:srgbClr val="000000"/>
                </a:solidFill>
                <a:latin typeface="Times New Roman" panose="02020603050405020304" pitchFamily="18" charset="0"/>
              </a:rPr>
              <a:t>omitted</a:t>
            </a:r>
            <a:r>
              <a:rPr lang="en-US" sz="2000" b="0" i="0" u="none" strike="noStrike" baseline="0" dirty="0">
                <a:solidFill>
                  <a:srgbClr val="000000"/>
                </a:solidFill>
                <a:latin typeface="Times New Roman" panose="02020603050405020304" pitchFamily="18" charset="0"/>
              </a:rPr>
              <a:t> for pictorial, graphic, sculptural work, greeting cards, </a:t>
            </a:r>
            <a:r>
              <a:rPr lang="en-US" sz="2000" b="0" i="0" u="sng" strike="noStrike" baseline="0" dirty="0">
                <a:solidFill>
                  <a:srgbClr val="000000"/>
                </a:solidFill>
                <a:latin typeface="Times New Roman" panose="02020603050405020304" pitchFamily="18" charset="0"/>
              </a:rPr>
              <a:t>postcards, stationery, </a:t>
            </a:r>
            <a:r>
              <a:rPr lang="en-US" sz="2000" b="0" i="0" u="sng" strike="noStrike" baseline="0" dirty="0" err="1">
                <a:solidFill>
                  <a:srgbClr val="000000"/>
                </a:solidFill>
                <a:latin typeface="Times New Roman" panose="02020603050405020304" pitchFamily="18" charset="0"/>
              </a:rPr>
              <a:t>jewellery</a:t>
            </a:r>
            <a:r>
              <a:rPr lang="en-US" sz="2000" b="0" i="0" u="sng" strike="noStrike" baseline="0" dirty="0">
                <a:solidFill>
                  <a:srgbClr val="000000"/>
                </a:solidFill>
                <a:latin typeface="Times New Roman" panose="02020603050405020304" pitchFamily="18" charset="0"/>
              </a:rPr>
              <a:t>, dolls and toys</a:t>
            </a:r>
            <a:r>
              <a:rPr lang="en-US" sz="2000" b="0" i="0" u="none" strike="noStrike" baseline="0" dirty="0">
                <a:solidFill>
                  <a:srgbClr val="000000"/>
                </a:solidFill>
                <a:latin typeface="Times New Roman" panose="02020603050405020304" pitchFamily="18" charset="0"/>
              </a:rPr>
              <a:t>.</a:t>
            </a:r>
          </a:p>
          <a:p>
            <a:pPr marL="285750" marR="600" indent="-285750" algn="just">
              <a:lnSpc>
                <a:spcPct val="150000"/>
              </a:lnSpc>
              <a:buFont typeface="Arial" panose="020B0604020202020204" pitchFamily="34" charset="0"/>
              <a:buChar char="•"/>
            </a:pPr>
            <a:r>
              <a:rPr lang="en-US" sz="2000" b="0" i="0" u="none" strike="noStrike" baseline="0" dirty="0">
                <a:solidFill>
                  <a:srgbClr val="000000"/>
                </a:solidFill>
                <a:latin typeface="Times New Roman" panose="02020603050405020304" pitchFamily="18" charset="0"/>
              </a:rPr>
              <a:t>The name or the abbreviation by which the name can be recognized of the owner of the Copyright, or a generally known alternative designation of the owner can be mentioned.</a:t>
            </a:r>
          </a:p>
          <a:p>
            <a:pPr marL="285750" marR="580" indent="-285750" algn="just">
              <a:lnSpc>
                <a:spcPct val="150000"/>
              </a:lnSpc>
              <a:buFont typeface="Arial" panose="020B0604020202020204" pitchFamily="34" charset="0"/>
              <a:buChar char="•"/>
            </a:pPr>
            <a:r>
              <a:rPr lang="en-US" sz="2000" b="0" i="0" u="none" strike="noStrike" baseline="0" dirty="0">
                <a:solidFill>
                  <a:srgbClr val="000000"/>
                </a:solidFill>
                <a:latin typeface="Times New Roman" panose="02020603050405020304" pitchFamily="18" charset="0"/>
              </a:rPr>
              <a:t>The elements for sound recordings generally require the same three elements, except the symbol is </a:t>
            </a:r>
            <a:r>
              <a:rPr lang="en-US" sz="2000" b="0" i="0" u="none" strike="noStrike" baseline="0" dirty="0">
                <a:solidFill>
                  <a:srgbClr val="000000"/>
                </a:solidFill>
                <a:latin typeface="Cambria Math" panose="02040503050406030204" pitchFamily="18" charset="0"/>
              </a:rPr>
              <a:t>℗</a:t>
            </a:r>
            <a:r>
              <a:rPr lang="en-US" sz="2000" b="0" i="0" u="none" strike="noStrike" baseline="0" dirty="0">
                <a:solidFill>
                  <a:srgbClr val="000000"/>
                </a:solidFill>
                <a:latin typeface="Times New Roman" panose="02020603050405020304" pitchFamily="18" charset="0"/>
              </a:rPr>
              <a:t> (the letter P in a circle) instead.</a:t>
            </a:r>
          </a:p>
        </p:txBody>
      </p:sp>
    </p:spTree>
    <p:extLst>
      <p:ext uri="{BB962C8B-B14F-4D97-AF65-F5344CB8AC3E}">
        <p14:creationId xmlns:p14="http://schemas.microsoft.com/office/powerpoint/2010/main" val="40987990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7F904D-4DE5-4C61-8E91-1E98FF816A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8A7093-D7E0-4FA6-0872-7ADA340896BD}"/>
              </a:ext>
            </a:extLst>
          </p:cNvPr>
          <p:cNvSpPr>
            <a:spLocks noGrp="1"/>
          </p:cNvSpPr>
          <p:nvPr>
            <p:ph type="title"/>
          </p:nvPr>
        </p:nvSpPr>
        <p:spPr/>
        <p:txBody>
          <a:bodyPr>
            <a:normAutofit/>
          </a:bodyPr>
          <a:lstStyle/>
          <a:p>
            <a:r>
              <a:rPr lang="en-IN" sz="3200" b="1" i="0" u="none" strike="noStrike" baseline="0" dirty="0">
                <a:solidFill>
                  <a:srgbClr val="C00000"/>
                </a:solidFill>
                <a:latin typeface="Times New Roman" panose="02020603050405020304" pitchFamily="18" charset="0"/>
              </a:rPr>
              <a:t>Validity of Copyright</a:t>
            </a:r>
            <a:endParaRPr lang="en-IN" sz="3200" dirty="0">
              <a:solidFill>
                <a:srgbClr val="C0000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FE4E023A-CE2D-1950-CEEE-D2315DEBE216}"/>
              </a:ext>
            </a:extLst>
          </p:cNvPr>
          <p:cNvSpPr txBox="1"/>
          <p:nvPr/>
        </p:nvSpPr>
        <p:spPr>
          <a:xfrm>
            <a:off x="457200" y="990600"/>
            <a:ext cx="10439400" cy="2345322"/>
          </a:xfrm>
          <a:prstGeom prst="rect">
            <a:avLst/>
          </a:prstGeom>
          <a:noFill/>
        </p:spPr>
        <p:txBody>
          <a:bodyPr wrap="square">
            <a:spAutoFit/>
          </a:bodyPr>
          <a:lstStyle/>
          <a:p>
            <a:pPr algn="just">
              <a:lnSpc>
                <a:spcPct val="150000"/>
              </a:lnSpc>
            </a:pPr>
            <a:r>
              <a:rPr lang="en-US" sz="2000" b="0" i="0" u="none" strike="noStrike" baseline="0" dirty="0">
                <a:solidFill>
                  <a:srgbClr val="000000"/>
                </a:solidFill>
                <a:latin typeface="Times New Roman" panose="02020603050405020304" pitchFamily="18" charset="0"/>
              </a:rPr>
              <a:t>In general, the validity of </a:t>
            </a:r>
            <a:r>
              <a:rPr lang="en-US" sz="2000" b="0" i="0" u="sng" strike="noStrike" baseline="0" dirty="0">
                <a:solidFill>
                  <a:srgbClr val="000000"/>
                </a:solidFill>
                <a:latin typeface="Times New Roman" panose="02020603050405020304" pitchFamily="18" charset="0"/>
              </a:rPr>
              <a:t>Copyright is for 60 years</a:t>
            </a:r>
            <a:r>
              <a:rPr lang="en-US" sz="2000" b="0" i="0" u="none" strike="noStrike" baseline="0" dirty="0">
                <a:solidFill>
                  <a:srgbClr val="000000"/>
                </a:solidFill>
                <a:latin typeface="Times New Roman" panose="02020603050405020304" pitchFamily="18" charset="0"/>
              </a:rPr>
              <a:t>. This period starts either from the year after the death of the author (in case of literature, dramatic, musical and artistic works) or from the date of publication of the work (in case of cinematograph films, sound recordings, photographs, posthumous publications, works of government and works of international </a:t>
            </a:r>
            <a:r>
              <a:rPr lang="en-US" sz="2000" b="0" i="0" u="none" strike="noStrike" baseline="0" dirty="0" err="1">
                <a:solidFill>
                  <a:srgbClr val="000000"/>
                </a:solidFill>
                <a:latin typeface="Times New Roman" panose="02020603050405020304" pitchFamily="18" charset="0"/>
              </a:rPr>
              <a:t>organisations</a:t>
            </a:r>
            <a:r>
              <a:rPr lang="en-US" sz="2000" b="0" i="0" u="none" strike="noStrike" baseline="0" dirty="0">
                <a:solidFill>
                  <a:srgbClr val="000000"/>
                </a:solidFill>
                <a:latin typeface="Times New Roman" panose="02020603050405020304" pitchFamily="18" charset="0"/>
              </a:rPr>
              <a:t>).</a:t>
            </a:r>
          </a:p>
          <a:p>
            <a:pPr algn="just">
              <a:lnSpc>
                <a:spcPct val="150000"/>
              </a:lnSpc>
            </a:pPr>
            <a:endParaRPr lang="en-US" sz="20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874436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1014686"/>
            <a:ext cx="10972800" cy="5386113"/>
          </a:xfrm>
        </p:spPr>
        <p:txBody>
          <a:bodyPr>
            <a:normAutofit/>
          </a:bodyPr>
          <a:lstStyle/>
          <a:p>
            <a:pPr marL="0" indent="0" algn="l">
              <a:buNone/>
            </a:pPr>
            <a:r>
              <a:rPr lang="en-US" sz="2000" b="0" i="0" u="none" strike="noStrike" baseline="0" dirty="0">
                <a:solidFill>
                  <a:srgbClr val="000000"/>
                </a:solidFill>
                <a:latin typeface="Times New Roman" panose="02020603050405020304" pitchFamily="18" charset="0"/>
              </a:rPr>
              <a:t>The Copyright Board is a regulatory body constituted by the government, to perform judicial functions as per the </a:t>
            </a:r>
            <a:r>
              <a:rPr lang="en-US" sz="2000" b="0" i="0" u="none" strike="noStrike" baseline="0" dirty="0">
                <a:solidFill>
                  <a:srgbClr val="C00000"/>
                </a:solidFill>
                <a:latin typeface="Times New Roman" panose="02020603050405020304" pitchFamily="18" charset="0"/>
              </a:rPr>
              <a:t>Copyright Act of India</a:t>
            </a:r>
            <a:r>
              <a:rPr lang="en-US" sz="2000" b="0" i="0" u="none" strike="noStrike" baseline="0" dirty="0">
                <a:solidFill>
                  <a:srgbClr val="000000"/>
                </a:solidFill>
                <a:latin typeface="Times New Roman" panose="02020603050405020304" pitchFamily="18" charset="0"/>
              </a:rPr>
              <a:t>.  The Board comprises of a </a:t>
            </a:r>
            <a:r>
              <a:rPr lang="en-US" sz="2000" b="0" i="0" u="none" strike="noStrike" baseline="0" dirty="0">
                <a:solidFill>
                  <a:srgbClr val="C00000"/>
                </a:solidFill>
                <a:latin typeface="Times New Roman" panose="02020603050405020304" pitchFamily="18" charset="0"/>
              </a:rPr>
              <a:t>Chairman and members (2-14) to arbitrate on Copyright cases. The Chairman of the Board is of the level of   a judge of a High Court</a:t>
            </a:r>
            <a:r>
              <a:rPr lang="en-US" sz="2000" b="0" i="0" u="none" strike="noStrike" baseline="0" dirty="0">
                <a:solidFill>
                  <a:srgbClr val="000000"/>
                </a:solidFill>
                <a:latin typeface="Times New Roman" panose="02020603050405020304" pitchFamily="18" charset="0"/>
              </a:rPr>
              <a:t>. As per the Act, the Board has the power to:</a:t>
            </a:r>
          </a:p>
          <a:p>
            <a:r>
              <a:rPr lang="en-US" sz="2000" b="0" i="0" u="none" strike="noStrike" baseline="0" dirty="0">
                <a:solidFill>
                  <a:srgbClr val="000000"/>
                </a:solidFill>
                <a:latin typeface="Times New Roman" panose="02020603050405020304" pitchFamily="18" charset="0"/>
              </a:rPr>
              <a:t>Hear appeals against the orders of the Registrar of Copyrights.</a:t>
            </a:r>
          </a:p>
          <a:p>
            <a:r>
              <a:rPr lang="en-US" sz="2000" b="0" i="0" u="none" strike="noStrike" baseline="0" dirty="0">
                <a:solidFill>
                  <a:srgbClr val="000000"/>
                </a:solidFill>
                <a:latin typeface="Times New Roman" panose="02020603050405020304" pitchFamily="18" charset="0"/>
              </a:rPr>
              <a:t>Hear applications for rectification of entries in the Register of </a:t>
            </a:r>
            <a:r>
              <a:rPr lang="en-IN" sz="2000" b="0" i="0" u="none" strike="noStrike" baseline="0" dirty="0">
                <a:solidFill>
                  <a:srgbClr val="000000"/>
                </a:solidFill>
                <a:latin typeface="Times New Roman" panose="02020603050405020304" pitchFamily="18" charset="0"/>
              </a:rPr>
              <a:t>Copyrights.</a:t>
            </a:r>
          </a:p>
          <a:p>
            <a:r>
              <a:rPr lang="en-US" sz="2000" b="0" i="0" u="none" strike="noStrike" baseline="0" dirty="0">
                <a:solidFill>
                  <a:srgbClr val="000000"/>
                </a:solidFill>
                <a:latin typeface="Times New Roman" panose="02020603050405020304" pitchFamily="18" charset="0"/>
              </a:rPr>
              <a:t>Adjudicate upon disputes on the assignment of Copyrights.</a:t>
            </a:r>
          </a:p>
          <a:p>
            <a:r>
              <a:rPr lang="en-US" sz="2000" b="0" i="0" u="none" strike="noStrike" baseline="0" dirty="0">
                <a:solidFill>
                  <a:srgbClr val="000000"/>
                </a:solidFill>
                <a:latin typeface="Times New Roman" panose="02020603050405020304" pitchFamily="18" charset="0"/>
              </a:rPr>
              <a:t>Grant compulsory </a:t>
            </a:r>
            <a:r>
              <a:rPr lang="en-US" sz="2000" b="0" i="0" u="none" strike="noStrike" baseline="0" dirty="0" err="1">
                <a:solidFill>
                  <a:srgbClr val="000000"/>
                </a:solidFill>
                <a:latin typeface="Times New Roman" panose="02020603050405020304" pitchFamily="18" charset="0"/>
              </a:rPr>
              <a:t>licences</a:t>
            </a:r>
            <a:r>
              <a:rPr lang="en-US" sz="2000" b="0" i="0" u="none" strike="noStrike" baseline="0" dirty="0">
                <a:solidFill>
                  <a:srgbClr val="000000"/>
                </a:solidFill>
                <a:latin typeface="Times New Roman" panose="02020603050405020304" pitchFamily="18" charset="0"/>
              </a:rPr>
              <a:t> to publish or republish works (in certain circumstances).</a:t>
            </a:r>
          </a:p>
          <a:p>
            <a:pPr marR="600" algn="just"/>
            <a:r>
              <a:rPr lang="en-US" sz="2000" b="0" i="0" u="none" strike="noStrike" baseline="0" dirty="0">
                <a:solidFill>
                  <a:srgbClr val="000000"/>
                </a:solidFill>
                <a:latin typeface="Times New Roman" panose="02020603050405020304" pitchFamily="18" charset="0"/>
              </a:rPr>
              <a:t>Grant compulsory </a:t>
            </a:r>
            <a:r>
              <a:rPr lang="en-US" sz="2000" b="0" i="0" u="none" strike="noStrike" baseline="0" dirty="0" err="1">
                <a:solidFill>
                  <a:srgbClr val="000000"/>
                </a:solidFill>
                <a:latin typeface="Times New Roman" panose="02020603050405020304" pitchFamily="18" charset="0"/>
              </a:rPr>
              <a:t>licence</a:t>
            </a:r>
            <a:r>
              <a:rPr lang="en-US" sz="2000" b="0" i="0" u="none" strike="noStrike" baseline="0" dirty="0">
                <a:solidFill>
                  <a:srgbClr val="000000"/>
                </a:solidFill>
                <a:latin typeface="Times New Roman" panose="02020603050405020304" pitchFamily="18" charset="0"/>
              </a:rPr>
              <a:t> to produce and publish a translation of a literary or dramatic work in any language after seven years from the first publication of the work.</a:t>
            </a:r>
          </a:p>
          <a:p>
            <a:pPr marR="1160" algn="just"/>
            <a:r>
              <a:rPr lang="en-US" sz="2000" b="0" i="0" u="none" strike="noStrike" baseline="0" dirty="0">
                <a:solidFill>
                  <a:srgbClr val="000000"/>
                </a:solidFill>
                <a:latin typeface="Times New Roman" panose="02020603050405020304" pitchFamily="18" charset="0"/>
              </a:rPr>
              <a:t>Hear and decide disputes as to whether a work has been published or about the date of publication or the term of Copyright of a work in another country.</a:t>
            </a:r>
          </a:p>
          <a:p>
            <a:r>
              <a:rPr lang="en-US" sz="2000" b="0" i="0" u="none" strike="noStrike" baseline="0" dirty="0">
                <a:solidFill>
                  <a:srgbClr val="000000"/>
                </a:solidFill>
                <a:latin typeface="Times New Roman" panose="02020603050405020304" pitchFamily="18" charset="0"/>
              </a:rPr>
              <a:t>Fix rates of royalties in respect of sound recordings under the cover-version provision.</a:t>
            </a:r>
          </a:p>
          <a:p>
            <a:pPr marR="1150" algn="just"/>
            <a:r>
              <a:rPr lang="en-US" sz="2000" b="0" i="0" u="none" strike="noStrike" baseline="0" dirty="0">
                <a:solidFill>
                  <a:srgbClr val="000000"/>
                </a:solidFill>
                <a:latin typeface="Times New Roman" panose="02020603050405020304" pitchFamily="18" charset="0"/>
              </a:rPr>
              <a:t>Fix the resale share right in original copies of a painting, a sculpture or a drawing and original manuscripts of a literary or dramatic or musical work.</a:t>
            </a:r>
          </a:p>
        </p:txBody>
      </p:sp>
    </p:spTree>
    <p:extLst>
      <p:ext uri="{BB962C8B-B14F-4D97-AF65-F5344CB8AC3E}">
        <p14:creationId xmlns:p14="http://schemas.microsoft.com/office/powerpoint/2010/main" val="3010174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4015A-C887-6164-1204-A7275C9F20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8791E5-37CD-CD02-02CA-A9E4954FB1A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5B93249-4DEE-05F7-8B37-407BB53DCF50}"/>
              </a:ext>
            </a:extLst>
          </p:cNvPr>
          <p:cNvSpPr>
            <a:spLocks noGrp="1"/>
          </p:cNvSpPr>
          <p:nvPr>
            <p:ph idx="1"/>
          </p:nvPr>
        </p:nvSpPr>
        <p:spPr>
          <a:xfrm>
            <a:off x="457200" y="1014686"/>
            <a:ext cx="10972800" cy="5386113"/>
          </a:xfrm>
        </p:spPr>
        <p:txBody>
          <a:bodyPr>
            <a:normAutofit/>
          </a:bodyPr>
          <a:lstStyle/>
          <a:p>
            <a:pPr marL="0" indent="0" algn="just">
              <a:lnSpc>
                <a:spcPct val="150000"/>
              </a:lnSpc>
              <a:buNone/>
            </a:pPr>
            <a:r>
              <a:rPr lang="en-US" sz="2000" b="1" i="0" u="none" strike="noStrike" baseline="0" dirty="0">
                <a:solidFill>
                  <a:srgbClr val="C00000"/>
                </a:solidFill>
                <a:latin typeface="Times New Roman" panose="02020603050405020304" pitchFamily="18" charset="0"/>
              </a:rPr>
              <a:t>Copyright Enforcement Advisory Council (CEAC)</a:t>
            </a:r>
            <a:endParaRPr lang="en-US" sz="2000" b="0" i="0" u="none" strike="noStrike" baseline="0" dirty="0">
              <a:solidFill>
                <a:srgbClr val="C00000"/>
              </a:solidFill>
              <a:latin typeface="Times New Roman" panose="02020603050405020304" pitchFamily="18" charset="0"/>
            </a:endParaRPr>
          </a:p>
          <a:p>
            <a:pPr algn="just">
              <a:lnSpc>
                <a:spcPct val="150000"/>
              </a:lnSpc>
            </a:pPr>
            <a:r>
              <a:rPr lang="en-US" sz="2000" b="0" i="0" u="none" strike="noStrike" baseline="0" dirty="0">
                <a:solidFill>
                  <a:srgbClr val="000000"/>
                </a:solidFill>
                <a:latin typeface="Times New Roman" panose="02020603050405020304" pitchFamily="18" charset="0"/>
              </a:rPr>
              <a:t>In 1991, the Government set up a CEAC to review the progress of enforcement of the Copyright Act periodically and advise the Government regarding measures for improving the enforcement of the Act. The term of the CEAC is three years. The CEAC is reconstituted periodically after the expiry of the term.</a:t>
            </a:r>
          </a:p>
        </p:txBody>
      </p:sp>
    </p:spTree>
    <p:extLst>
      <p:ext uri="{BB962C8B-B14F-4D97-AF65-F5344CB8AC3E}">
        <p14:creationId xmlns:p14="http://schemas.microsoft.com/office/powerpoint/2010/main" val="12911548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FA783-6E02-CAB1-0871-E0721A002A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76AA8E-D092-E900-D7D7-93ED543575A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77EECCAB-5D2A-9EFB-2C91-0AED991D7053}"/>
              </a:ext>
            </a:extLst>
          </p:cNvPr>
          <p:cNvSpPr>
            <a:spLocks noGrp="1"/>
          </p:cNvSpPr>
          <p:nvPr>
            <p:ph idx="1"/>
          </p:nvPr>
        </p:nvSpPr>
        <p:spPr>
          <a:xfrm>
            <a:off x="457200" y="990600"/>
            <a:ext cx="10972800" cy="5386113"/>
          </a:xfrm>
        </p:spPr>
        <p:txBody>
          <a:bodyPr>
            <a:normAutofit lnSpcReduction="10000"/>
          </a:bodyPr>
          <a:lstStyle/>
          <a:p>
            <a:pPr marL="0" indent="0" algn="just">
              <a:lnSpc>
                <a:spcPct val="150000"/>
              </a:lnSpc>
              <a:buNone/>
            </a:pPr>
            <a:r>
              <a:rPr lang="en-US" sz="2000" b="1" i="0" u="none" strike="noStrike" baseline="0" dirty="0">
                <a:solidFill>
                  <a:srgbClr val="C00000"/>
                </a:solidFill>
                <a:latin typeface="Times New Roman" panose="02020603050405020304" pitchFamily="18" charset="0"/>
              </a:rPr>
              <a:t>International Copyright Agreements, Conventions and Treaties</a:t>
            </a:r>
          </a:p>
          <a:p>
            <a:pPr marL="0" marR="1100" indent="0" algn="just">
              <a:lnSpc>
                <a:spcPct val="150000"/>
              </a:lnSpc>
              <a:buNone/>
            </a:pPr>
            <a:r>
              <a:rPr lang="en-US" sz="1800" b="0" i="0" u="none" strike="noStrike" baseline="0" dirty="0">
                <a:solidFill>
                  <a:srgbClr val="000000"/>
                </a:solidFill>
                <a:latin typeface="Times New Roman" panose="02020603050405020304" pitchFamily="18" charset="0"/>
              </a:rPr>
              <a:t>Any creative work is not protected and enforced automatically worldwide because Copyright laws are territorial by nature i.e. Laws are valid only in the country in which they have been created. To secure protection to Indian works in foreign countries, the author needs to apply separately to each country or through dedicated international Conventions on Copyright and </a:t>
            </a:r>
            <a:r>
              <a:rPr lang="en-US" sz="1800" b="0" i="0" u="none" strike="noStrike" baseline="0" dirty="0" err="1">
                <a:solidFill>
                  <a:srgbClr val="000000"/>
                </a:solidFill>
                <a:latin typeface="Times New Roman" panose="02020603050405020304" pitchFamily="18" charset="0"/>
              </a:rPr>
              <a:t>Neighbouring</a:t>
            </a:r>
            <a:r>
              <a:rPr lang="en-US" sz="1800" b="0" i="0" u="none" strike="noStrike" baseline="0" dirty="0">
                <a:solidFill>
                  <a:srgbClr val="000000"/>
                </a:solidFill>
                <a:latin typeface="Times New Roman" panose="02020603050405020304" pitchFamily="18" charset="0"/>
              </a:rPr>
              <a:t> (related) Rights, provided a country is a member of such Conventions. India is a member of the following Conventions:</a:t>
            </a:r>
          </a:p>
          <a:p>
            <a:pPr marL="342900" indent="-342900" algn="just">
              <a:lnSpc>
                <a:spcPct val="150000"/>
              </a:lnSpc>
              <a:buFont typeface="+mj-lt"/>
              <a:buAutoNum type="arabicPeriod"/>
            </a:pPr>
            <a:r>
              <a:rPr lang="en-US" sz="1800" b="0" i="0" u="none" strike="noStrike" baseline="0" dirty="0">
                <a:solidFill>
                  <a:srgbClr val="C00000"/>
                </a:solidFill>
                <a:latin typeface="Times New Roman" panose="02020603050405020304" pitchFamily="18" charset="0"/>
              </a:rPr>
              <a:t>Berne Convention for the Protection of Literary and Artistic Works, 1886. </a:t>
            </a:r>
          </a:p>
          <a:p>
            <a:pPr marL="342900" indent="-342900" algn="just">
              <a:lnSpc>
                <a:spcPct val="150000"/>
              </a:lnSpc>
              <a:buFont typeface="+mj-lt"/>
              <a:buAutoNum type="arabicPeriod"/>
            </a:pPr>
            <a:r>
              <a:rPr lang="en-IN" sz="1800" b="0" i="0" u="none" strike="noStrike" baseline="0" dirty="0">
                <a:solidFill>
                  <a:srgbClr val="C00000"/>
                </a:solidFill>
                <a:latin typeface="Times New Roman" panose="02020603050405020304" pitchFamily="18" charset="0"/>
              </a:rPr>
              <a:t>Universal Copyright Convention, 1952. </a:t>
            </a:r>
          </a:p>
          <a:p>
            <a:pPr marL="342900" indent="-342900" algn="just">
              <a:lnSpc>
                <a:spcPct val="150000"/>
              </a:lnSpc>
              <a:buFont typeface="+mj-lt"/>
              <a:buAutoNum type="arabicPeriod"/>
            </a:pPr>
            <a:r>
              <a:rPr lang="en-US" sz="1800" b="0" i="0" u="none" strike="noStrike" baseline="0" dirty="0">
                <a:solidFill>
                  <a:srgbClr val="C00000"/>
                </a:solidFill>
                <a:latin typeface="Times New Roman" panose="02020603050405020304" pitchFamily="18" charset="0"/>
              </a:rPr>
              <a:t>Rome Convention for the Protection of Performers, Producers of Phonograms and Broadcasting Organizations, 1961. </a:t>
            </a:r>
          </a:p>
          <a:p>
            <a:pPr marL="342900" indent="-342900" algn="just">
              <a:lnSpc>
                <a:spcPct val="150000"/>
              </a:lnSpc>
              <a:buFont typeface="+mj-lt"/>
              <a:buAutoNum type="arabicPeriod"/>
            </a:pPr>
            <a:r>
              <a:rPr lang="en-US" sz="1800" b="0" i="0" u="none" strike="noStrike" baseline="0" dirty="0">
                <a:solidFill>
                  <a:srgbClr val="C00000"/>
                </a:solidFill>
                <a:latin typeface="Times New Roman" panose="02020603050405020304" pitchFamily="18" charset="0"/>
              </a:rPr>
              <a:t>Multilateral Convention for the Avoidance of Double Taxation  </a:t>
            </a:r>
            <a:r>
              <a:rPr lang="en-IN" sz="1800" b="0" i="0" u="none" strike="noStrike" baseline="0" dirty="0">
                <a:solidFill>
                  <a:srgbClr val="C00000"/>
                </a:solidFill>
                <a:latin typeface="Times New Roman" panose="02020603050405020304" pitchFamily="18" charset="0"/>
              </a:rPr>
              <a:t>of Copyright Royalties, 1979. </a:t>
            </a:r>
          </a:p>
          <a:p>
            <a:pPr marL="342900" indent="-342900" algn="just">
              <a:lnSpc>
                <a:spcPct val="150000"/>
              </a:lnSpc>
              <a:buFont typeface="+mj-lt"/>
              <a:buAutoNum type="arabicPeriod"/>
            </a:pPr>
            <a:r>
              <a:rPr lang="en-US" sz="1800" b="0" i="0" u="none" strike="noStrike" baseline="0" dirty="0">
                <a:solidFill>
                  <a:srgbClr val="C00000"/>
                </a:solidFill>
                <a:latin typeface="Times New Roman" panose="02020603050405020304" pitchFamily="18" charset="0"/>
              </a:rPr>
              <a:t>Trade-Related Aspects of Intellectual Property Rights (TRIPS) </a:t>
            </a:r>
            <a:r>
              <a:rPr lang="en-IN" sz="1800" b="0" i="0" u="none" strike="noStrike" baseline="0" dirty="0">
                <a:solidFill>
                  <a:srgbClr val="C00000"/>
                </a:solidFill>
                <a:latin typeface="Times New Roman" panose="02020603050405020304" pitchFamily="18" charset="0"/>
              </a:rPr>
              <a:t>Agreement, 1995</a:t>
            </a:r>
          </a:p>
          <a:p>
            <a:pPr marL="342900" indent="-342900" algn="l">
              <a:buFont typeface="+mj-lt"/>
              <a:buAutoNum type="arabicPeriod"/>
            </a:pPr>
            <a:endParaRPr lang="en-IN" sz="1800" b="0" i="0" u="none" strike="noStrike" baseline="0" dirty="0">
              <a:solidFill>
                <a:srgbClr val="C00000"/>
              </a:solidFill>
              <a:latin typeface="Times New Roman" panose="02020603050405020304" pitchFamily="18" charset="0"/>
            </a:endParaRPr>
          </a:p>
        </p:txBody>
      </p:sp>
    </p:spTree>
    <p:extLst>
      <p:ext uri="{BB962C8B-B14F-4D97-AF65-F5344CB8AC3E}">
        <p14:creationId xmlns:p14="http://schemas.microsoft.com/office/powerpoint/2010/main" val="3371553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3CFD0-E56D-D1D3-FB44-9897455B28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74682A-ED94-4B54-4EDF-5C40FBA308BA}"/>
              </a:ext>
            </a:extLst>
          </p:cNvPr>
          <p:cNvSpPr>
            <a:spLocks noGrp="1"/>
          </p:cNvSpPr>
          <p:nvPr>
            <p:ph type="title"/>
          </p:nvPr>
        </p:nvSpPr>
        <p:spPr/>
        <p:txBody>
          <a:bodyPr>
            <a:normAutofit/>
          </a:bodyPr>
          <a:lstStyle/>
          <a:p>
            <a:r>
              <a:rPr lang="en-IN" sz="3200" dirty="0">
                <a:latin typeface="Times New Roman" panose="02020603050405020304" pitchFamily="18" charset="0"/>
                <a:cs typeface="Times New Roman" panose="02020603050405020304" pitchFamily="18" charset="0"/>
              </a:rPr>
              <a:t>Interesting Copyrights Cases</a:t>
            </a:r>
          </a:p>
        </p:txBody>
      </p:sp>
      <p:sp>
        <p:nvSpPr>
          <p:cNvPr id="3" name="Content Placeholder 2">
            <a:extLst>
              <a:ext uri="{FF2B5EF4-FFF2-40B4-BE49-F238E27FC236}">
                <a16:creationId xmlns:a16="http://schemas.microsoft.com/office/drawing/2014/main" id="{48ECC05E-B1A5-54E0-DE89-58A6AC4BFCE1}"/>
              </a:ext>
            </a:extLst>
          </p:cNvPr>
          <p:cNvSpPr>
            <a:spLocks noGrp="1"/>
          </p:cNvSpPr>
          <p:nvPr>
            <p:ph idx="1"/>
          </p:nvPr>
        </p:nvSpPr>
        <p:spPr>
          <a:xfrm>
            <a:off x="457200" y="990600"/>
            <a:ext cx="10972800" cy="5386113"/>
          </a:xfrm>
        </p:spPr>
        <p:txBody>
          <a:bodyPr>
            <a:normAutofit/>
          </a:bodyPr>
          <a:lstStyle/>
          <a:p>
            <a:pPr marL="0" indent="0" algn="just">
              <a:lnSpc>
                <a:spcPct val="150000"/>
              </a:lnSpc>
              <a:buNone/>
            </a:pPr>
            <a:r>
              <a:rPr lang="en-US" sz="2000" b="1" i="0" u="none" strike="noStrike" baseline="0" dirty="0">
                <a:solidFill>
                  <a:srgbClr val="C00000"/>
                </a:solidFill>
                <a:latin typeface="Times New Roman" panose="02020603050405020304" pitchFamily="18" charset="0"/>
              </a:rPr>
              <a:t>International Copyright Agreements, Conventions and Treaties</a:t>
            </a:r>
          </a:p>
          <a:p>
            <a:pPr marL="342900" marR="550" indent="-342900" algn="just">
              <a:buFont typeface="+mj-lt"/>
              <a:buAutoNum type="arabicPeriod"/>
            </a:pPr>
            <a:r>
              <a:rPr lang="en-US" sz="1800" b="1" i="1" u="none" strike="noStrike" baseline="0" dirty="0">
                <a:solidFill>
                  <a:srgbClr val="000000"/>
                </a:solidFill>
                <a:latin typeface="Times New Roman" panose="02020603050405020304" pitchFamily="18" charset="0"/>
              </a:rPr>
              <a:t>David </a:t>
            </a:r>
            <a:r>
              <a:rPr lang="en-US" sz="1800" b="1" i="0" u="none" strike="noStrike" baseline="0" dirty="0">
                <a:solidFill>
                  <a:srgbClr val="000000"/>
                </a:solidFill>
                <a:latin typeface="Times New Roman" panose="02020603050405020304" pitchFamily="18" charset="0"/>
              </a:rPr>
              <a:t>vs.</a:t>
            </a:r>
            <a:r>
              <a:rPr lang="en-US" sz="1800" b="1" i="1" u="none" strike="noStrike" baseline="0" dirty="0">
                <a:solidFill>
                  <a:srgbClr val="000000"/>
                </a:solidFill>
                <a:latin typeface="Times New Roman" panose="02020603050405020304" pitchFamily="18" charset="0"/>
              </a:rPr>
              <a:t> Macaques, Indonesia, 2011 </a:t>
            </a:r>
            <a:r>
              <a:rPr lang="en-US" sz="1800" b="1" i="0" u="none" strike="noStrike" baseline="0"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In 2011, a UK-based photographer David Slater put his camera on a tripod in the wildlife sanctuary to click the photograph of Macaques monkeys. The Macaques were very curious about the equipment and they found the flashlight fascinating. One monkey clicked a selfie photograph which became very famous and legally controversial on the matter of Copyright.  Theoretically, the monkey is the holder of Copyright as he clicked the photo. Practically, David Slater was the claimant of the Copyright. The dispute entered judicial quarters between People for the Ethical Treatment of Animals (PETA) and David Slater. Now, the settlement has been concluded. The photographer i.e. David Slater withholds the Copyright of the picture for having a substantial contribution, but he would pay 25% of the royalty share to the wildlife sanctuary where the monkey lives (https://www. wipo.int/ </a:t>
            </a:r>
            <a:r>
              <a:rPr lang="en-US" sz="1800" b="0" i="0" u="none" strike="noStrike" baseline="0" dirty="0" err="1">
                <a:solidFill>
                  <a:srgbClr val="000000"/>
                </a:solidFill>
                <a:latin typeface="Times New Roman" panose="02020603050405020304" pitchFamily="18" charset="0"/>
              </a:rPr>
              <a:t>wipo_magazine</a:t>
            </a:r>
            <a:r>
              <a:rPr lang="en-US" sz="1800" b="0" i="0" u="none" strike="noStrike" baseline="0" dirty="0">
                <a:solidFill>
                  <a:srgbClr val="000000"/>
                </a:solidFill>
                <a:latin typeface="Times New Roman" panose="02020603050405020304" pitchFamily="18" charset="0"/>
              </a:rPr>
              <a:t>/</a:t>
            </a:r>
            <a:r>
              <a:rPr lang="en-US" sz="1800" b="0" i="0" u="none" strike="noStrike" baseline="0" dirty="0" err="1">
                <a:solidFill>
                  <a:srgbClr val="000000"/>
                </a:solidFill>
                <a:latin typeface="Times New Roman" panose="02020603050405020304" pitchFamily="18" charset="0"/>
              </a:rPr>
              <a:t>en</a:t>
            </a:r>
            <a:r>
              <a:rPr lang="en-US" sz="1800" b="0" i="0" u="none" strike="noStrike" baseline="0" dirty="0">
                <a:solidFill>
                  <a:srgbClr val="000000"/>
                </a:solidFill>
                <a:latin typeface="Times New Roman" panose="02020603050405020304" pitchFamily="18" charset="0"/>
              </a:rPr>
              <a:t>/2018/01/article_0007.html).</a:t>
            </a:r>
          </a:p>
          <a:p>
            <a:pPr marL="342900" indent="-342900">
              <a:buFont typeface="+mj-lt"/>
              <a:buAutoNum type="arabicPeriod"/>
            </a:pPr>
            <a:r>
              <a:rPr lang="en-US" sz="1800" b="1" i="1" u="none" strike="noStrike" baseline="0" dirty="0">
                <a:solidFill>
                  <a:srgbClr val="000000"/>
                </a:solidFill>
                <a:latin typeface="Times New Roman" panose="02020603050405020304" pitchFamily="18" charset="0"/>
              </a:rPr>
              <a:t>Happy birthday to you’ case law - </a:t>
            </a:r>
            <a:r>
              <a:rPr lang="en-US" sz="1800" b="0" i="0" u="none" strike="noStrike" baseline="0" dirty="0">
                <a:solidFill>
                  <a:srgbClr val="000000"/>
                </a:solidFill>
                <a:latin typeface="Times New Roman" panose="02020603050405020304" pitchFamily="18" charset="0"/>
              </a:rPr>
              <a:t>According to the Guinness World Records, 1998, it is the most recognized song in the English language. The melody of ‘</a:t>
            </a:r>
            <a:r>
              <a:rPr lang="en-US" sz="1800" b="0" i="0" u="none" strike="noStrike" baseline="0" dirty="0">
                <a:solidFill>
                  <a:srgbClr val="C00000"/>
                </a:solidFill>
                <a:latin typeface="Times New Roman" panose="02020603050405020304" pitchFamily="18" charset="0"/>
              </a:rPr>
              <a:t>Happy Birthday to You</a:t>
            </a:r>
            <a:r>
              <a:rPr lang="en-US" sz="1800" b="0" i="0" u="none" strike="noStrike" baseline="0" dirty="0">
                <a:solidFill>
                  <a:srgbClr val="000000"/>
                </a:solidFill>
                <a:latin typeface="Times New Roman" panose="02020603050405020304" pitchFamily="18" charset="0"/>
              </a:rPr>
              <a:t>‘ originates from the song ‘</a:t>
            </a:r>
            <a:r>
              <a:rPr lang="en-US" sz="1800" b="0" i="0" u="none" strike="noStrike" baseline="0" dirty="0">
                <a:solidFill>
                  <a:srgbClr val="C00000"/>
                </a:solidFill>
                <a:latin typeface="Times New Roman" panose="02020603050405020304" pitchFamily="18" charset="0"/>
              </a:rPr>
              <a:t>Good Morning to All</a:t>
            </a:r>
            <a:r>
              <a:rPr lang="en-US" sz="1800" dirty="0">
                <a:solidFill>
                  <a:srgbClr val="000000"/>
                </a:solidFill>
                <a:latin typeface="Times New Roman" panose="02020603050405020304" pitchFamily="18" charset="0"/>
              </a:rPr>
              <a:t>’</a:t>
            </a:r>
            <a:r>
              <a:rPr lang="en-US" sz="1800" b="0" i="0" u="none" strike="noStrike" baseline="0" dirty="0">
                <a:solidFill>
                  <a:srgbClr val="000000"/>
                </a:solidFill>
                <a:latin typeface="Times New Roman" panose="02020603050405020304" pitchFamily="18" charset="0"/>
              </a:rPr>
              <a:t>, which has traditionally been attributed to American Sisters, namely Patty Smith Hill and Mildred J. Hill, in 1893. The sisters composed the melody of ‘Good Morning to All‘ to make it more interesting for the children. In 1935, </a:t>
            </a:r>
            <a:r>
              <a:rPr lang="en-US" sz="1800" b="0" i="0" u="none" strike="noStrike" baseline="0" dirty="0" err="1">
                <a:solidFill>
                  <a:srgbClr val="000000"/>
                </a:solidFill>
                <a:latin typeface="Times New Roman" panose="02020603050405020304" pitchFamily="18" charset="0"/>
              </a:rPr>
              <a:t>Summy</a:t>
            </a:r>
            <a:r>
              <a:rPr lang="en-US" sz="1800" b="0" i="0" u="none" strike="noStrike" baseline="0" dirty="0">
                <a:solidFill>
                  <a:srgbClr val="000000"/>
                </a:solidFill>
                <a:latin typeface="Times New Roman" panose="02020603050405020304" pitchFamily="18" charset="0"/>
              </a:rPr>
              <a:t> Company registered the Copyright on the Piano Setting on the Song. </a:t>
            </a:r>
            <a:r>
              <a:rPr lang="en-US" sz="1800" b="0" i="0" u="none" strike="noStrike" baseline="0" dirty="0">
                <a:solidFill>
                  <a:srgbClr val="C00000"/>
                </a:solidFill>
                <a:latin typeface="Times New Roman" panose="02020603050405020304" pitchFamily="18" charset="0"/>
              </a:rPr>
              <a:t>In 1999 Warner/Chappell acquired the company </a:t>
            </a:r>
            <a:r>
              <a:rPr lang="en-US" sz="1800" b="0" i="0" u="none" strike="noStrike" baseline="0" dirty="0">
                <a:solidFill>
                  <a:srgbClr val="000000"/>
                </a:solidFill>
                <a:latin typeface="Times New Roman" panose="02020603050405020304" pitchFamily="18" charset="0"/>
              </a:rPr>
              <a:t>and started taking </a:t>
            </a:r>
            <a:r>
              <a:rPr lang="en-US" sz="1800" b="0" i="0" u="sng" strike="noStrike" baseline="0" dirty="0">
                <a:solidFill>
                  <a:srgbClr val="000000"/>
                </a:solidFill>
                <a:latin typeface="Times New Roman" panose="02020603050405020304" pitchFamily="18" charset="0"/>
              </a:rPr>
              <a:t>royalty for the happy birthday song and earned a huge amount. After mediation by the Federal court, Warner Music, through its publishing subsidiary Warner/Chappell, agreed to pay the settlement</a:t>
            </a:r>
          </a:p>
          <a:p>
            <a:pPr marL="342900" indent="-342900" algn="l">
              <a:buFont typeface="+mj-lt"/>
              <a:buAutoNum type="arabicPeriod"/>
            </a:pPr>
            <a:endParaRPr lang="en-IN" sz="1800" b="0" i="0" u="none" strike="noStrike" baseline="0" dirty="0">
              <a:solidFill>
                <a:srgbClr val="C00000"/>
              </a:solidFill>
              <a:latin typeface="Times New Roman" panose="02020603050405020304" pitchFamily="18" charset="0"/>
            </a:endParaRPr>
          </a:p>
        </p:txBody>
      </p:sp>
    </p:spTree>
    <p:extLst>
      <p:ext uri="{BB962C8B-B14F-4D97-AF65-F5344CB8AC3E}">
        <p14:creationId xmlns:p14="http://schemas.microsoft.com/office/powerpoint/2010/main" val="25249118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D86A5-CB37-5651-DA24-A96E60CB5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99169A-612D-17C1-C8A8-C9C4C4C4DAD8}"/>
              </a:ext>
            </a:extLst>
          </p:cNvPr>
          <p:cNvSpPr>
            <a:spLocks noGrp="1"/>
          </p:cNvSpPr>
          <p:nvPr>
            <p:ph type="title"/>
          </p:nvPr>
        </p:nvSpPr>
        <p:spPr/>
        <p:txBody>
          <a:bodyPr>
            <a:normAutofit/>
          </a:bodyPr>
          <a:lstStyle/>
          <a:p>
            <a:r>
              <a:rPr lang="en-IN" sz="3200" dirty="0">
                <a:latin typeface="Times New Roman" panose="02020603050405020304" pitchFamily="18" charset="0"/>
                <a:cs typeface="Times New Roman" panose="02020603050405020304" pitchFamily="18" charset="0"/>
              </a:rPr>
              <a:t>Interesting Copyrights Cases</a:t>
            </a:r>
          </a:p>
        </p:txBody>
      </p:sp>
      <p:sp>
        <p:nvSpPr>
          <p:cNvPr id="3" name="Content Placeholder 2">
            <a:extLst>
              <a:ext uri="{FF2B5EF4-FFF2-40B4-BE49-F238E27FC236}">
                <a16:creationId xmlns:a16="http://schemas.microsoft.com/office/drawing/2014/main" id="{6986388C-4259-39D7-6F48-85D3B517D888}"/>
              </a:ext>
            </a:extLst>
          </p:cNvPr>
          <p:cNvSpPr>
            <a:spLocks noGrp="1"/>
          </p:cNvSpPr>
          <p:nvPr>
            <p:ph idx="1"/>
          </p:nvPr>
        </p:nvSpPr>
        <p:spPr>
          <a:xfrm>
            <a:off x="457200" y="990600"/>
            <a:ext cx="10972800" cy="5386113"/>
          </a:xfrm>
        </p:spPr>
        <p:txBody>
          <a:bodyPr>
            <a:normAutofit/>
          </a:bodyPr>
          <a:lstStyle/>
          <a:p>
            <a:pPr marR="560" algn="just"/>
            <a:r>
              <a:rPr lang="en-US" sz="2200" b="0" i="0" u="none" strike="noStrike" baseline="0" dirty="0">
                <a:solidFill>
                  <a:srgbClr val="000000"/>
                </a:solidFill>
                <a:latin typeface="Times New Roman" panose="02020603050405020304" pitchFamily="18" charset="0"/>
              </a:rPr>
              <a:t>to a class of ‘thousands of people and entities‘ who had paid licensing fees to use the song since 1949 because only the melody was registered and not the lyrics. Now the song is in the public domain.</a:t>
            </a:r>
            <a:endParaRPr lang="en-IN" sz="2200" dirty="0">
              <a:solidFill>
                <a:srgbClr val="C00000"/>
              </a:solidFill>
              <a:latin typeface="Times New Roman" panose="02020603050405020304" pitchFamily="18" charset="0"/>
            </a:endParaRPr>
          </a:p>
          <a:p>
            <a:pPr marL="0" marR="560" indent="0" algn="just">
              <a:buNone/>
            </a:pPr>
            <a:endParaRPr lang="en-US" sz="2200" b="1" i="1" u="none" strike="noStrike" baseline="0" dirty="0">
              <a:solidFill>
                <a:srgbClr val="000000"/>
              </a:solidFill>
              <a:latin typeface="Times New Roman" panose="02020603050405020304" pitchFamily="18" charset="0"/>
            </a:endParaRPr>
          </a:p>
          <a:p>
            <a:pPr marL="0" marR="560" indent="0" algn="just">
              <a:buNone/>
            </a:pPr>
            <a:endParaRPr lang="en-US" sz="2200" b="1" i="1" dirty="0">
              <a:solidFill>
                <a:srgbClr val="000000"/>
              </a:solidFill>
              <a:latin typeface="Times New Roman" panose="02020603050405020304" pitchFamily="18" charset="0"/>
            </a:endParaRPr>
          </a:p>
          <a:p>
            <a:pPr marL="342900" marR="560" indent="-342900" algn="just">
              <a:buFont typeface="+mj-lt"/>
              <a:buAutoNum type="arabicPeriod" startAt="3"/>
            </a:pPr>
            <a:r>
              <a:rPr lang="en-US" sz="2200" b="1" i="1" u="none" strike="noStrike" baseline="0" dirty="0">
                <a:solidFill>
                  <a:srgbClr val="000000"/>
                </a:solidFill>
                <a:latin typeface="Times New Roman" panose="02020603050405020304" pitchFamily="18" charset="0"/>
              </a:rPr>
              <a:t>Amitabh Bachchan to lose Copyrights over his father’s works in 2063</a:t>
            </a:r>
            <a:r>
              <a:rPr lang="en-US" sz="2200" b="1" i="0" u="none" strike="noStrike" baseline="0" dirty="0">
                <a:solidFill>
                  <a:srgbClr val="000000"/>
                </a:solidFill>
                <a:latin typeface="Times New Roman" panose="02020603050405020304" pitchFamily="18" charset="0"/>
              </a:rPr>
              <a:t> - </a:t>
            </a:r>
            <a:r>
              <a:rPr lang="en-US" sz="2200" b="0" i="0" u="none" strike="noStrike" baseline="0" dirty="0">
                <a:solidFill>
                  <a:srgbClr val="000000"/>
                </a:solidFill>
                <a:latin typeface="Times New Roman" panose="02020603050405020304" pitchFamily="18" charset="0"/>
              </a:rPr>
              <a:t>Father of renowned actor Mr. Amitabh Bachchan, (late) </a:t>
            </a:r>
            <a:r>
              <a:rPr lang="en-US" sz="2200" b="0" i="0" u="none" strike="noStrike" baseline="0" dirty="0">
                <a:solidFill>
                  <a:srgbClr val="C00000"/>
                </a:solidFill>
                <a:latin typeface="Times New Roman" panose="02020603050405020304" pitchFamily="18" charset="0"/>
              </a:rPr>
              <a:t>Shree Harivansh Rai Bachchan </a:t>
            </a:r>
            <a:r>
              <a:rPr lang="en-US" sz="2200" b="0" i="0" u="none" strike="noStrike" baseline="0" dirty="0">
                <a:solidFill>
                  <a:srgbClr val="000000"/>
                </a:solidFill>
                <a:latin typeface="Times New Roman" panose="02020603050405020304" pitchFamily="18" charset="0"/>
              </a:rPr>
              <a:t>was a noted poet and Hindi writer. His most famous work was </a:t>
            </a:r>
            <a:r>
              <a:rPr lang="en-US" sz="2200" b="0" i="1" u="none" strike="noStrike" baseline="0" dirty="0" err="1">
                <a:solidFill>
                  <a:srgbClr val="C00000"/>
                </a:solidFill>
                <a:latin typeface="Times New Roman" panose="02020603050405020304" pitchFamily="18" charset="0"/>
              </a:rPr>
              <a:t>Madhushaala</a:t>
            </a:r>
            <a:r>
              <a:rPr lang="en-US" sz="2200" b="0" i="0" u="none" strike="noStrike" baseline="0" dirty="0">
                <a:solidFill>
                  <a:srgbClr val="C00000"/>
                </a:solidFill>
                <a:latin typeface="Times New Roman" panose="02020603050405020304" pitchFamily="18" charset="0"/>
              </a:rPr>
              <a:t> (1935). </a:t>
            </a:r>
            <a:r>
              <a:rPr lang="en-US" sz="2200" b="0" i="0" u="none" strike="noStrike" baseline="0" dirty="0">
                <a:solidFill>
                  <a:srgbClr val="000000"/>
                </a:solidFill>
                <a:latin typeface="Times New Roman" panose="02020603050405020304" pitchFamily="18" charset="0"/>
              </a:rPr>
              <a:t>He was the recipient of the </a:t>
            </a:r>
            <a:r>
              <a:rPr lang="en-US" sz="2200" b="0" i="1" u="sng" strike="noStrike" baseline="0" dirty="0">
                <a:solidFill>
                  <a:srgbClr val="C00000"/>
                </a:solidFill>
                <a:latin typeface="Times New Roman" panose="02020603050405020304" pitchFamily="18" charset="0"/>
              </a:rPr>
              <a:t>Sahitya </a:t>
            </a:r>
            <a:r>
              <a:rPr lang="en-US" sz="2200" b="0" i="1" u="sng" strike="noStrike" baseline="0" dirty="0" err="1">
                <a:solidFill>
                  <a:srgbClr val="C00000"/>
                </a:solidFill>
                <a:latin typeface="Times New Roman" panose="02020603050405020304" pitchFamily="18" charset="0"/>
              </a:rPr>
              <a:t>Akademi</a:t>
            </a:r>
            <a:r>
              <a:rPr lang="en-US" sz="2200" b="0" i="1" u="sng" strike="noStrike" baseline="0" dirty="0">
                <a:solidFill>
                  <a:srgbClr val="C00000"/>
                </a:solidFill>
                <a:latin typeface="Times New Roman" panose="02020603050405020304" pitchFamily="18" charset="0"/>
              </a:rPr>
              <a:t> award and the Padma Bhushan</a:t>
            </a:r>
            <a:r>
              <a:rPr lang="en-US" sz="2200" b="0" i="0" u="none" strike="noStrike" baseline="0" dirty="0">
                <a:solidFill>
                  <a:srgbClr val="000000"/>
                </a:solidFill>
                <a:latin typeface="Times New Roman" panose="02020603050405020304" pitchFamily="18" charset="0"/>
              </a:rPr>
              <a:t>. He also did Hindi translations of Shakespeare‘s </a:t>
            </a:r>
            <a:r>
              <a:rPr lang="en-US" sz="2200" b="0" i="1" u="none" strike="noStrike" baseline="0" dirty="0">
                <a:solidFill>
                  <a:srgbClr val="C00000"/>
                </a:solidFill>
                <a:latin typeface="Times New Roman" panose="02020603050405020304" pitchFamily="18" charset="0"/>
              </a:rPr>
              <a:t>Macbeth</a:t>
            </a:r>
            <a:r>
              <a:rPr lang="en-US" sz="2200" b="0" i="0" u="none" strike="noStrike" baseline="0" dirty="0">
                <a:solidFill>
                  <a:srgbClr val="C00000"/>
                </a:solidFill>
                <a:latin typeface="Times New Roman" panose="02020603050405020304" pitchFamily="18" charset="0"/>
              </a:rPr>
              <a:t> and </a:t>
            </a:r>
            <a:r>
              <a:rPr lang="en-US" sz="2200" b="0" i="1" u="none" strike="noStrike" baseline="0" dirty="0">
                <a:solidFill>
                  <a:srgbClr val="C00000"/>
                </a:solidFill>
                <a:latin typeface="Times New Roman" panose="02020603050405020304" pitchFamily="18" charset="0"/>
              </a:rPr>
              <a:t>Othello</a:t>
            </a:r>
            <a:r>
              <a:rPr lang="en-US" sz="2200" b="0" i="0" u="none" strike="noStrike" baseline="0" dirty="0">
                <a:solidFill>
                  <a:srgbClr val="000000"/>
                </a:solidFill>
                <a:latin typeface="Times New Roman" panose="02020603050405020304" pitchFamily="18" charset="0"/>
              </a:rPr>
              <a:t>. He passed away on 18</a:t>
            </a:r>
            <a:r>
              <a:rPr lang="en-US" sz="2200" b="0" i="0" u="none" strike="noStrike" baseline="30000" dirty="0">
                <a:solidFill>
                  <a:srgbClr val="000000"/>
                </a:solidFill>
                <a:latin typeface="Times New Roman" panose="02020603050405020304" pitchFamily="18" charset="0"/>
              </a:rPr>
              <a:t>th</a:t>
            </a:r>
            <a:r>
              <a:rPr lang="en-US" sz="2200" b="0" i="0" u="none" strike="noStrike" baseline="0" dirty="0">
                <a:solidFill>
                  <a:srgbClr val="000000"/>
                </a:solidFill>
                <a:latin typeface="Times New Roman" panose="02020603050405020304" pitchFamily="18" charset="0"/>
              </a:rPr>
              <a:t> January 2003, at the age of 95. As per the Copyright Act, 1957, the rights over his work will be completed in the year 2063 (rights remain with the author for his lifetime plus 60 years).</a:t>
            </a:r>
          </a:p>
          <a:p>
            <a:pPr marR="560" algn="just"/>
            <a:endParaRPr lang="en-US"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6024038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0" i="0" u="none" strike="noStrike" baseline="0" dirty="0">
                <a:solidFill>
                  <a:srgbClr val="000000"/>
                </a:solidFill>
                <a:latin typeface="Times New Roman" panose="02020603050405020304" pitchFamily="18" charset="0"/>
              </a:rPr>
              <a:t>Trademark</a:t>
            </a:r>
            <a:endParaRPr lang="en-IN" sz="3600" b="1" dirty="0"/>
          </a:p>
        </p:txBody>
      </p:sp>
      <p:sp>
        <p:nvSpPr>
          <p:cNvPr id="3" name="Content Placeholder 2"/>
          <p:cNvSpPr>
            <a:spLocks noGrp="1"/>
          </p:cNvSpPr>
          <p:nvPr>
            <p:ph idx="1"/>
          </p:nvPr>
        </p:nvSpPr>
        <p:spPr>
          <a:xfrm>
            <a:off x="304800" y="1014686"/>
            <a:ext cx="11353800" cy="5386113"/>
          </a:xfrm>
        </p:spPr>
        <p:txBody>
          <a:bodyPr>
            <a:normAutofit/>
          </a:bodyPr>
          <a:lstStyle/>
          <a:p>
            <a:pPr marR="550" algn="just"/>
            <a:r>
              <a:rPr lang="en-US" sz="1800" b="0" i="0" u="none" strike="noStrike" baseline="0" dirty="0">
                <a:solidFill>
                  <a:srgbClr val="000000"/>
                </a:solidFill>
                <a:latin typeface="Times New Roman" panose="02020603050405020304" pitchFamily="18" charset="0"/>
              </a:rPr>
              <a:t>Trademark (or Trade Mark) is a unique symbol which is capable of identifying as well as differentiating products or services of one organization from those of others. The word ‘Mark</a:t>
            </a:r>
            <a:r>
              <a:rPr lang="en-US" sz="1800" dirty="0">
                <a:solidFill>
                  <a:srgbClr val="000000"/>
                </a:solidFill>
                <a:latin typeface="Times New Roman" panose="02020603050405020304" pitchFamily="18" charset="0"/>
              </a:rPr>
              <a:t>’</a:t>
            </a:r>
            <a:r>
              <a:rPr lang="en-US" sz="1800" b="0" i="0" u="none" strike="noStrike" baseline="0" dirty="0">
                <a:solidFill>
                  <a:srgbClr val="000000"/>
                </a:solidFill>
                <a:latin typeface="Times New Roman" panose="02020603050405020304" pitchFamily="18" charset="0"/>
              </a:rPr>
              <a:t> stands for a sign, design, phrase, slogan, symbol, name, numeral, devise, or a combination of these. Essentially, the Trademark is anything that identifies a brand to a common consumer.</a:t>
            </a:r>
          </a:p>
          <a:p>
            <a:pPr marL="0" indent="0" algn="just">
              <a:buNone/>
            </a:pPr>
            <a:r>
              <a:rPr lang="en-IN" sz="1800" b="1" i="0" u="none" strike="noStrike" baseline="0" dirty="0">
                <a:solidFill>
                  <a:srgbClr val="C00000"/>
                </a:solidFill>
                <a:latin typeface="Times New Roman" panose="02020603050405020304" pitchFamily="18" charset="0"/>
              </a:rPr>
              <a:t>Eligibility Criteria</a:t>
            </a:r>
            <a:endParaRPr lang="en-IN" sz="1800" b="0" i="0" u="none" strike="noStrike" baseline="0" dirty="0">
              <a:solidFill>
                <a:srgbClr val="C00000"/>
              </a:solidFill>
              <a:latin typeface="Times New Roman" panose="02020603050405020304" pitchFamily="18" charset="0"/>
            </a:endParaRPr>
          </a:p>
          <a:p>
            <a:pPr algn="just"/>
            <a:r>
              <a:rPr lang="en-US" sz="1800" b="0" i="0" u="none" strike="noStrike" baseline="0" dirty="0">
                <a:solidFill>
                  <a:srgbClr val="000000"/>
                </a:solidFill>
                <a:latin typeface="Times New Roman" panose="02020603050405020304" pitchFamily="18" charset="0"/>
              </a:rPr>
              <a:t>For goods/services to be legally classified as Trademark, they need to pass the following conditions:</a:t>
            </a:r>
          </a:p>
          <a:p>
            <a:pPr algn="just"/>
            <a:r>
              <a:rPr lang="en-US" sz="1800" b="1" i="0" u="none" strike="noStrike" baseline="0" dirty="0">
                <a:solidFill>
                  <a:srgbClr val="C00000"/>
                </a:solidFill>
                <a:latin typeface="Times New Roman" panose="02020603050405020304" pitchFamily="18" charset="0"/>
              </a:rPr>
              <a:t>Distinctiveness </a:t>
            </a:r>
            <a:r>
              <a:rPr lang="en-US" sz="1800" b="1" i="0" u="none" strike="noStrike" baseline="0" dirty="0">
                <a:solidFill>
                  <a:srgbClr val="000000"/>
                </a:solidFill>
                <a:latin typeface="Times New Roman" panose="02020603050405020304" pitchFamily="18" charset="0"/>
              </a:rPr>
              <a:t>-</a:t>
            </a:r>
            <a:r>
              <a:rPr lang="en-US" sz="1800" b="0" i="0" u="none" strike="noStrike" baseline="0" dirty="0">
                <a:solidFill>
                  <a:srgbClr val="000000"/>
                </a:solidFill>
                <a:latin typeface="Times New Roman" panose="02020603050405020304" pitchFamily="18" charset="0"/>
              </a:rPr>
              <a:t> The goods and services for which the protection is sought should possess enough uniqueness to identify it as a Trademark. It must be capable of identifying the source of goods or services in the target market.</a:t>
            </a:r>
          </a:p>
          <a:p>
            <a:pPr marR="560" algn="just"/>
            <a:r>
              <a:rPr lang="en-US" sz="1800" b="1" i="0" u="none" strike="noStrike" baseline="0" dirty="0">
                <a:solidFill>
                  <a:srgbClr val="C00000"/>
                </a:solidFill>
                <a:latin typeface="Times New Roman" panose="02020603050405020304" pitchFamily="18" charset="0"/>
              </a:rPr>
              <a:t>Descriptiveness </a:t>
            </a:r>
            <a:r>
              <a:rPr lang="en-US" sz="1800" b="1" i="0" u="none" strike="noStrike" baseline="0" dirty="0">
                <a:solidFill>
                  <a:srgbClr val="000000"/>
                </a:solidFill>
                <a:latin typeface="Times New Roman" panose="02020603050405020304" pitchFamily="18" charset="0"/>
              </a:rPr>
              <a:t>-</a:t>
            </a:r>
            <a:r>
              <a:rPr lang="en-US" sz="1800" b="0" i="0" u="none" strike="noStrike" baseline="0" dirty="0">
                <a:solidFill>
                  <a:srgbClr val="000000"/>
                </a:solidFill>
                <a:latin typeface="Times New Roman" panose="02020603050405020304" pitchFamily="18" charset="0"/>
              </a:rPr>
              <a:t> The Trademark should </a:t>
            </a:r>
            <a:r>
              <a:rPr lang="en-US" sz="1800" b="0" i="0" u="sng" strike="noStrike" baseline="0" dirty="0">
                <a:solidFill>
                  <a:srgbClr val="000000"/>
                </a:solidFill>
                <a:latin typeface="Times New Roman" panose="02020603050405020304" pitchFamily="18" charset="0"/>
              </a:rPr>
              <a:t>not be describing</a:t>
            </a:r>
            <a:r>
              <a:rPr lang="en-US" sz="1800" b="0" i="0" u="none" strike="noStrike" baseline="0" dirty="0">
                <a:solidFill>
                  <a:srgbClr val="000000"/>
                </a:solidFill>
                <a:latin typeface="Times New Roman" panose="02020603050405020304" pitchFamily="18" charset="0"/>
              </a:rPr>
              <a:t> the description of the concerned goods or services. Descriptive marks are unlikely to be protected under Trademark law. However, descriptive words may be registered if they acquire ―secondary meaning‖, such as the brand name ‘</a:t>
            </a:r>
            <a:r>
              <a:rPr lang="en-US" sz="1800" b="0" i="0" u="none" strike="noStrike" baseline="0" dirty="0">
                <a:solidFill>
                  <a:srgbClr val="C00000"/>
                </a:solidFill>
                <a:latin typeface="Times New Roman" panose="02020603050405020304" pitchFamily="18" charset="0"/>
              </a:rPr>
              <a:t>Apple</a:t>
            </a:r>
            <a:r>
              <a:rPr lang="en-US" sz="1800" b="0" i="0" u="none" strike="noStrike" baseline="0" dirty="0">
                <a:solidFill>
                  <a:srgbClr val="000000"/>
                </a:solidFill>
                <a:latin typeface="Times New Roman" panose="02020603050405020304" pitchFamily="18" charset="0"/>
              </a:rPr>
              <a:t>’ is used by a USA based multinational company that manufactures electronic gadgets.</a:t>
            </a:r>
          </a:p>
          <a:p>
            <a:pPr algn="just"/>
            <a:r>
              <a:rPr lang="en-US" sz="1800" b="1" i="0" u="none" strike="noStrike" baseline="0" dirty="0">
                <a:solidFill>
                  <a:srgbClr val="C00000"/>
                </a:solidFill>
                <a:latin typeface="Times New Roman" panose="02020603050405020304" pitchFamily="18" charset="0"/>
              </a:rPr>
              <a:t>Similarity to the prior marks</a:t>
            </a:r>
            <a:r>
              <a:rPr lang="en-US" sz="1800" b="0" i="0" u="none" strike="noStrike" baseline="0" dirty="0">
                <a:solidFill>
                  <a:srgbClr val="C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 The mark should be unique and should not be having similarity to the existing marks</a:t>
            </a:r>
          </a:p>
          <a:p>
            <a:endParaRPr lang="en-IN" dirty="0"/>
          </a:p>
          <a:p>
            <a:endParaRPr lang="en-IN" dirty="0"/>
          </a:p>
          <a:p>
            <a:endParaRPr lang="en-IN" dirty="0"/>
          </a:p>
          <a:p>
            <a:endParaRPr lang="en-IN" dirty="0"/>
          </a:p>
        </p:txBody>
      </p:sp>
    </p:spTree>
    <p:extLst>
      <p:ext uri="{BB962C8B-B14F-4D97-AF65-F5344CB8AC3E}">
        <p14:creationId xmlns:p14="http://schemas.microsoft.com/office/powerpoint/2010/main" val="3777805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9144" y="1014686"/>
            <a:ext cx="11649456" cy="5386113"/>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Types of Copyright</a:t>
            </a:r>
          </a:p>
          <a:p>
            <a:pPr algn="just"/>
            <a:r>
              <a:rPr lang="en-US" sz="2400" dirty="0">
                <a:solidFill>
                  <a:srgbClr val="002060"/>
                </a:solidFill>
                <a:latin typeface="Times New Roman" panose="02020603050405020304" pitchFamily="18" charset="0"/>
                <a:cs typeface="Times New Roman" panose="02020603050405020304" pitchFamily="18" charset="0"/>
              </a:rPr>
              <a:t>Copyright encompasses a broad spectrum of protections for various forms of artistic expression.</a:t>
            </a:r>
          </a:p>
          <a:p>
            <a:pPr algn="just"/>
            <a:r>
              <a:rPr lang="en-US" sz="2400" dirty="0">
                <a:solidFill>
                  <a:srgbClr val="002060"/>
                </a:solidFill>
                <a:latin typeface="Times New Roman" panose="02020603050405020304" pitchFamily="18" charset="0"/>
                <a:cs typeface="Times New Roman" panose="02020603050405020304" pitchFamily="18" charset="0"/>
              </a:rPr>
              <a:t>The most common types include the </a:t>
            </a:r>
            <a:r>
              <a:rPr lang="en-US" sz="2400" u="sng" dirty="0">
                <a:solidFill>
                  <a:srgbClr val="002060"/>
                </a:solidFill>
                <a:latin typeface="Times New Roman" panose="02020603050405020304" pitchFamily="18" charset="0"/>
                <a:cs typeface="Times New Roman" panose="02020603050405020304" pitchFamily="18" charset="0"/>
              </a:rPr>
              <a:t>literary work category, which safeguards written content, and the architectural work category</a:t>
            </a:r>
            <a:r>
              <a:rPr lang="en-US" sz="2400" dirty="0">
                <a:solidFill>
                  <a:srgbClr val="002060"/>
                </a:solidFill>
                <a:latin typeface="Times New Roman" panose="02020603050405020304" pitchFamily="18" charset="0"/>
                <a:cs typeface="Times New Roman" panose="02020603050405020304" pitchFamily="18" charset="0"/>
              </a:rPr>
              <a:t>, which focuses on designs and blueprints.</a:t>
            </a:r>
          </a:p>
          <a:p>
            <a:pPr algn="just"/>
            <a:r>
              <a:rPr lang="en-US" sz="2400" dirty="0">
                <a:solidFill>
                  <a:srgbClr val="002060"/>
                </a:solidFill>
                <a:latin typeface="Times New Roman" panose="02020603050405020304" pitchFamily="18" charset="0"/>
                <a:cs typeface="Times New Roman" panose="02020603050405020304" pitchFamily="18" charset="0"/>
              </a:rPr>
              <a:t>The type of copyright protects individual authors, such as the author of a </a:t>
            </a:r>
            <a:r>
              <a:rPr lang="en-US" sz="2400" u="sng" dirty="0">
                <a:solidFill>
                  <a:srgbClr val="002060"/>
                </a:solidFill>
                <a:latin typeface="Times New Roman" panose="02020603050405020304" pitchFamily="18" charset="0"/>
                <a:cs typeface="Times New Roman" panose="02020603050405020304" pitchFamily="18" charset="0"/>
              </a:rPr>
              <a:t>music work, ensuring their unique artistic forms are preserved.</a:t>
            </a:r>
          </a:p>
          <a:p>
            <a:pPr algn="just"/>
            <a:r>
              <a:rPr lang="en-US" sz="2400" dirty="0">
                <a:solidFill>
                  <a:srgbClr val="002060"/>
                </a:solidFill>
                <a:latin typeface="Times New Roman" panose="02020603050405020304" pitchFamily="18" charset="0"/>
                <a:cs typeface="Times New Roman" panose="02020603050405020304" pitchFamily="18" charset="0"/>
              </a:rPr>
              <a:t>While the actual recording of music falls under a distinct category, all these protections require the work to be in a tangible, physical medium, ensuring material form to the creator’s vision.</a:t>
            </a:r>
          </a:p>
          <a:p>
            <a:pPr algn="just"/>
            <a:endParaRPr lang="en-IN" sz="24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7196574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6BC22-49A7-F573-509F-8D58C54E1C19}"/>
            </a:ext>
          </a:extLst>
        </p:cNvPr>
        <p:cNvGrpSpPr/>
        <p:nvPr/>
      </p:nvGrpSpPr>
      <p:grpSpPr>
        <a:xfrm>
          <a:off x="0" y="0"/>
          <a:ext cx="0" cy="0"/>
          <a:chOff x="0" y="0"/>
          <a:chExt cx="0" cy="0"/>
        </a:xfrm>
      </p:grpSpPr>
      <p:sp>
        <p:nvSpPr>
          <p:cNvPr id="6" name="Flowchart: Connector 5">
            <a:extLst>
              <a:ext uri="{FF2B5EF4-FFF2-40B4-BE49-F238E27FC236}">
                <a16:creationId xmlns:a16="http://schemas.microsoft.com/office/drawing/2014/main" id="{DCB80C83-BC1A-EC26-36ED-F126EFD11D5A}"/>
              </a:ext>
            </a:extLst>
          </p:cNvPr>
          <p:cNvSpPr/>
          <p:nvPr/>
        </p:nvSpPr>
        <p:spPr>
          <a:xfrm>
            <a:off x="609600" y="4445998"/>
            <a:ext cx="457200" cy="3810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5" name="Flowchart: Connector 4">
            <a:extLst>
              <a:ext uri="{FF2B5EF4-FFF2-40B4-BE49-F238E27FC236}">
                <a16:creationId xmlns:a16="http://schemas.microsoft.com/office/drawing/2014/main" id="{F5C4114C-7CE0-C4D5-388F-8915A2F5E4C7}"/>
              </a:ext>
            </a:extLst>
          </p:cNvPr>
          <p:cNvSpPr/>
          <p:nvPr/>
        </p:nvSpPr>
        <p:spPr>
          <a:xfrm>
            <a:off x="646611" y="4013699"/>
            <a:ext cx="457200" cy="3810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 name="Flowchart: Connector 3">
            <a:extLst>
              <a:ext uri="{FF2B5EF4-FFF2-40B4-BE49-F238E27FC236}">
                <a16:creationId xmlns:a16="http://schemas.microsoft.com/office/drawing/2014/main" id="{96F42A67-0009-22BF-CD21-BE17ADDEDB14}"/>
              </a:ext>
            </a:extLst>
          </p:cNvPr>
          <p:cNvSpPr/>
          <p:nvPr/>
        </p:nvSpPr>
        <p:spPr>
          <a:xfrm>
            <a:off x="838200" y="3581400"/>
            <a:ext cx="457200" cy="3810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2" name="Title 1">
            <a:extLst>
              <a:ext uri="{FF2B5EF4-FFF2-40B4-BE49-F238E27FC236}">
                <a16:creationId xmlns:a16="http://schemas.microsoft.com/office/drawing/2014/main" id="{C44EBBF4-F746-C4BD-803A-5D8093209494}"/>
              </a:ext>
            </a:extLst>
          </p:cNvPr>
          <p:cNvSpPr>
            <a:spLocks noGrp="1"/>
          </p:cNvSpPr>
          <p:nvPr>
            <p:ph type="title"/>
          </p:nvPr>
        </p:nvSpPr>
        <p:spPr>
          <a:xfrm>
            <a:off x="9144" y="-24087"/>
            <a:ext cx="11201400" cy="1014687"/>
          </a:xfrm>
        </p:spPr>
        <p:txBody>
          <a:bodyPr>
            <a:normAutofit/>
          </a:bodyPr>
          <a:lstStyle/>
          <a:p>
            <a:r>
              <a:rPr lang="en-US" sz="2800" b="1" i="0" u="none" strike="noStrike" baseline="0" dirty="0">
                <a:solidFill>
                  <a:srgbClr val="000000"/>
                </a:solidFill>
                <a:latin typeface="Times New Roman" panose="02020603050405020304" pitchFamily="18" charset="0"/>
              </a:rPr>
              <a:t>Who Can Apply for a Trademark</a:t>
            </a:r>
            <a:endParaRPr lang="en-IN" sz="2800" b="1" dirty="0"/>
          </a:p>
        </p:txBody>
      </p:sp>
      <p:sp>
        <p:nvSpPr>
          <p:cNvPr id="3" name="Content Placeholder 2">
            <a:extLst>
              <a:ext uri="{FF2B5EF4-FFF2-40B4-BE49-F238E27FC236}">
                <a16:creationId xmlns:a16="http://schemas.microsoft.com/office/drawing/2014/main" id="{7F1131D6-6154-E9FC-C2D4-FF9DFE174ED4}"/>
              </a:ext>
            </a:extLst>
          </p:cNvPr>
          <p:cNvSpPr>
            <a:spLocks noGrp="1"/>
          </p:cNvSpPr>
          <p:nvPr>
            <p:ph idx="1"/>
          </p:nvPr>
        </p:nvSpPr>
        <p:spPr>
          <a:xfrm>
            <a:off x="304800" y="1014686"/>
            <a:ext cx="11201400" cy="5386113"/>
          </a:xfrm>
        </p:spPr>
        <p:txBody>
          <a:bodyPr>
            <a:normAutofit/>
          </a:bodyPr>
          <a:lstStyle/>
          <a:p>
            <a:pPr algn="just">
              <a:lnSpc>
                <a:spcPct val="150000"/>
              </a:lnSpc>
            </a:pPr>
            <a:r>
              <a:rPr lang="en-US" sz="1800" b="0" i="0" u="none" strike="noStrike" baseline="0" dirty="0">
                <a:solidFill>
                  <a:srgbClr val="000000"/>
                </a:solidFill>
                <a:latin typeface="Times New Roman" panose="02020603050405020304" pitchFamily="18" charset="0"/>
              </a:rPr>
              <a:t>Any person who is a </a:t>
            </a:r>
            <a:r>
              <a:rPr lang="en-US" sz="1800" b="0" i="0" u="sng" strike="noStrike" baseline="0" dirty="0">
                <a:solidFill>
                  <a:srgbClr val="000000"/>
                </a:solidFill>
                <a:latin typeface="Times New Roman" panose="02020603050405020304" pitchFamily="18" charset="0"/>
              </a:rPr>
              <a:t>proprietor of the Trademark is eligible to apply for registration of Trademark</a:t>
            </a:r>
            <a:r>
              <a:rPr lang="en-US" sz="1800" b="0" i="0" u="none" strike="noStrike" baseline="0" dirty="0">
                <a:solidFill>
                  <a:srgbClr val="000000"/>
                </a:solidFill>
                <a:latin typeface="Times New Roman" panose="02020603050405020304" pitchFamily="18" charset="0"/>
              </a:rPr>
              <a:t>. The mark can be filed collectively by two or more applicants and for that purpose, support documents need to be submitted. An </a:t>
            </a:r>
            <a:r>
              <a:rPr lang="en-US" sz="1800" b="0" i="0" u="sng" strike="noStrike" baseline="0" dirty="0">
                <a:solidFill>
                  <a:srgbClr val="000000"/>
                </a:solidFill>
                <a:latin typeface="Times New Roman" panose="02020603050405020304" pitchFamily="18" charset="0"/>
              </a:rPr>
              <a:t>organization or association can file for the collective mark and the same can be used by its members</a:t>
            </a:r>
            <a:r>
              <a:rPr lang="en-US" sz="1800" b="0" i="0" u="none" strike="noStrike" baseline="0" dirty="0">
                <a:solidFill>
                  <a:srgbClr val="000000"/>
                </a:solidFill>
                <a:latin typeface="Times New Roman" panose="02020603050405020304" pitchFamily="18" charset="0"/>
              </a:rPr>
              <a:t>. The most appropriate example for this mark is the ‘</a:t>
            </a:r>
            <a:r>
              <a:rPr lang="en-US" sz="1800" b="0" i="0" u="none" strike="noStrike" baseline="0" dirty="0">
                <a:solidFill>
                  <a:srgbClr val="C00000"/>
                </a:solidFill>
                <a:latin typeface="Times New Roman" panose="02020603050405020304" pitchFamily="18" charset="0"/>
              </a:rPr>
              <a:t>Reliance‘ symbol</a:t>
            </a:r>
            <a:r>
              <a:rPr lang="en-US" sz="1800" b="0" i="0" u="none" strike="noStrike" baseline="0" dirty="0">
                <a:solidFill>
                  <a:srgbClr val="000000"/>
                </a:solidFill>
                <a:latin typeface="Times New Roman" panose="02020603050405020304" pitchFamily="18" charset="0"/>
              </a:rPr>
              <a:t>, which indicates all products falling under the organization.</a:t>
            </a:r>
            <a:r>
              <a:rPr lang="en-IN" sz="1800" b="1" i="0" u="none" strike="noStrike" baseline="0" dirty="0">
                <a:solidFill>
                  <a:srgbClr val="000000"/>
                </a:solidFill>
                <a:latin typeface="Times New Roman" panose="02020603050405020304" pitchFamily="18" charset="0"/>
              </a:rPr>
              <a:t> </a:t>
            </a:r>
            <a:endParaRPr lang="en-IN" sz="2200" b="1" dirty="0">
              <a:solidFill>
                <a:srgbClr val="000000"/>
              </a:solidFill>
              <a:latin typeface="Times New Roman" panose="02020603050405020304" pitchFamily="18" charset="0"/>
              <a:cs typeface="Times New Roman" panose="02020603050405020304" pitchFamily="18" charset="0"/>
            </a:endParaRPr>
          </a:p>
          <a:p>
            <a:pPr marL="0" indent="0" algn="ctr">
              <a:buNone/>
            </a:pPr>
            <a:r>
              <a:rPr lang="en-IN" sz="2200" b="1" i="0" u="none" strike="noStrike" baseline="0" dirty="0">
                <a:solidFill>
                  <a:srgbClr val="000000"/>
                </a:solidFill>
                <a:latin typeface="Times New Roman" panose="02020603050405020304" pitchFamily="18" charset="0"/>
                <a:cs typeface="Times New Roman" panose="02020603050405020304" pitchFamily="18" charset="0"/>
              </a:rPr>
              <a:t>Designation of Trademark Symbols</a:t>
            </a:r>
            <a:endParaRPr lang="en-IN" sz="2200" b="0" i="0" u="none" strike="noStrike" baseline="0" dirty="0">
              <a:solidFill>
                <a:srgbClr val="000000"/>
              </a:solidFill>
              <a:latin typeface="Times New Roman" panose="02020603050405020304" pitchFamily="18" charset="0"/>
              <a:cs typeface="Times New Roman" panose="02020603050405020304" pitchFamily="18" charset="0"/>
            </a:endParaRPr>
          </a:p>
          <a:p>
            <a:pPr algn="just"/>
            <a:r>
              <a:rPr lang="en-US" sz="2000" b="0" i="0" u="none" strike="noStrike" baseline="0" dirty="0">
                <a:solidFill>
                  <a:srgbClr val="000000"/>
                </a:solidFill>
                <a:latin typeface="Times New Roman" panose="02020603050405020304" pitchFamily="18" charset="0"/>
                <a:cs typeface="Times New Roman" panose="02020603050405020304" pitchFamily="18" charset="0"/>
              </a:rPr>
              <a:t>   </a:t>
            </a:r>
            <a:r>
              <a:rPr lang="en-US" sz="2000" b="1" i="1" u="none" strike="noStrike" baseline="30000" dirty="0">
                <a:solidFill>
                  <a:srgbClr val="C00000"/>
                </a:solidFill>
                <a:latin typeface="Times New Roman" panose="02020603050405020304" pitchFamily="18" charset="0"/>
                <a:cs typeface="Times New Roman" panose="02020603050405020304" pitchFamily="18" charset="0"/>
              </a:rPr>
              <a:t>TM</a:t>
            </a:r>
            <a:r>
              <a:rPr lang="en-US" sz="2000" b="0" i="1" u="none" strike="noStrike" baseline="30000" dirty="0">
                <a:solidFill>
                  <a:srgbClr val="000000"/>
                </a:solidFill>
                <a:latin typeface="Times New Roman" panose="02020603050405020304" pitchFamily="18" charset="0"/>
                <a:cs typeface="Times New Roman" panose="02020603050405020304" pitchFamily="18" charset="0"/>
              </a:rPr>
              <a:t>    </a:t>
            </a:r>
            <a:r>
              <a:rPr lang="en-US" sz="2400" b="0" i="0" u="none" strike="noStrike" baseline="30000" dirty="0">
                <a:solidFill>
                  <a:srgbClr val="000000"/>
                </a:solidFill>
                <a:latin typeface="Times New Roman" panose="02020603050405020304" pitchFamily="18" charset="0"/>
                <a:cs typeface="Times New Roman" panose="02020603050405020304" pitchFamily="18" charset="0"/>
              </a:rPr>
              <a:t>Represents that the Trademark is unregistered. This mark can be used for promoting the goods of the company.</a:t>
            </a:r>
            <a:endParaRPr lang="en-US" sz="2400" b="0" i="0" u="none" strike="noStrike" baseline="0" dirty="0">
              <a:solidFill>
                <a:srgbClr val="000000"/>
              </a:solidFill>
              <a:latin typeface="Times New Roman" panose="02020603050405020304" pitchFamily="18" charset="0"/>
              <a:cs typeface="Times New Roman" panose="02020603050405020304" pitchFamily="18" charset="0"/>
            </a:endParaRPr>
          </a:p>
          <a:p>
            <a:pPr algn="just"/>
            <a:r>
              <a:rPr lang="en-US" sz="1600" b="0" i="1" u="none" strike="noStrike" baseline="0" dirty="0">
                <a:solidFill>
                  <a:srgbClr val="C00000"/>
                </a:solidFill>
                <a:latin typeface="Times New Roman" panose="02020603050405020304" pitchFamily="18" charset="0"/>
                <a:cs typeface="Times New Roman" panose="02020603050405020304" pitchFamily="18" charset="0"/>
              </a:rPr>
              <a:t>SM</a:t>
            </a:r>
            <a:r>
              <a:rPr lang="en-US" sz="2000" b="0" i="1" u="none" strike="noStrike" baseline="0" dirty="0">
                <a:solidFill>
                  <a:srgbClr val="000000"/>
                </a:solidFill>
                <a:latin typeface="Times New Roman" panose="02020603050405020304" pitchFamily="18" charset="0"/>
                <a:cs typeface="Times New Roman" panose="02020603050405020304" pitchFamily="18" charset="0"/>
              </a:rPr>
              <a:t>  </a:t>
            </a:r>
            <a:r>
              <a:rPr lang="en-US" sz="2400" b="0" i="0" u="none" strike="noStrike" baseline="30000" dirty="0">
                <a:solidFill>
                  <a:srgbClr val="000000"/>
                </a:solidFill>
                <a:latin typeface="Times New Roman" panose="02020603050405020304" pitchFamily="18" charset="0"/>
                <a:cs typeface="Times New Roman" panose="02020603050405020304" pitchFamily="18" charset="0"/>
              </a:rPr>
              <a:t>Represents that the Trademark is unregistered. This mark can be used for promoting brand services.</a:t>
            </a:r>
            <a:endParaRPr lang="en-US" sz="2400" b="0" i="0" u="none" strike="noStrike" baseline="0" dirty="0">
              <a:solidFill>
                <a:srgbClr val="000000"/>
              </a:solidFill>
              <a:latin typeface="Times New Roman" panose="02020603050405020304" pitchFamily="18" charset="0"/>
              <a:cs typeface="Times New Roman" panose="02020603050405020304" pitchFamily="18" charset="0"/>
            </a:endParaRPr>
          </a:p>
          <a:p>
            <a:pPr algn="just"/>
            <a:r>
              <a:rPr lang="en-US" sz="2400" b="0" i="0" u="none" strike="noStrike" baseline="0" dirty="0">
                <a:solidFill>
                  <a:srgbClr val="000000"/>
                </a:solidFill>
                <a:latin typeface="Times New Roman" panose="02020603050405020304" pitchFamily="18" charset="0"/>
                <a:cs typeface="Times New Roman" panose="02020603050405020304" pitchFamily="18" charset="0"/>
              </a:rPr>
              <a:t> </a:t>
            </a:r>
            <a:r>
              <a:rPr lang="en-US" sz="2400" b="1" i="1" u="none" strike="noStrike" baseline="30000" dirty="0">
                <a:solidFill>
                  <a:srgbClr val="C00000"/>
                </a:solidFill>
                <a:latin typeface="Times New Roman" panose="02020603050405020304" pitchFamily="18" charset="0"/>
                <a:cs typeface="Times New Roman" panose="02020603050405020304" pitchFamily="18" charset="0"/>
              </a:rPr>
              <a:t>R</a:t>
            </a:r>
            <a:r>
              <a:rPr lang="en-US" sz="2400" b="0" i="1" u="none" strike="noStrike" baseline="30000" dirty="0">
                <a:solidFill>
                  <a:srgbClr val="000000"/>
                </a:solidFill>
                <a:latin typeface="Times New Roman" panose="02020603050405020304" pitchFamily="18" charset="0"/>
                <a:cs typeface="Times New Roman" panose="02020603050405020304" pitchFamily="18" charset="0"/>
              </a:rPr>
              <a:t>   </a:t>
            </a:r>
            <a:r>
              <a:rPr lang="en-US" sz="2400" b="0" i="0" u="none" strike="noStrike" baseline="30000" dirty="0">
                <a:solidFill>
                  <a:srgbClr val="000000"/>
                </a:solidFill>
                <a:latin typeface="Times New Roman" panose="02020603050405020304" pitchFamily="18" charset="0"/>
                <a:cs typeface="Times New Roman" panose="02020603050405020304" pitchFamily="18" charset="0"/>
              </a:rPr>
              <a:t>Represents a registered Trademark/Service. The applicant of the registered Trademark is its legal owner.</a:t>
            </a:r>
            <a:endParaRPr lang="en-US" sz="2400" b="0" i="0" u="none" strike="noStrike" baseline="0" dirty="0">
              <a:solidFill>
                <a:srgbClr val="000000"/>
              </a:solidFill>
              <a:latin typeface="Times New Roman" panose="02020603050405020304" pitchFamily="18" charset="0"/>
              <a:cs typeface="Times New Roman" panose="02020603050405020304" pitchFamily="18" charset="0"/>
            </a:endParaRPr>
          </a:p>
          <a:p>
            <a:pPr algn="just"/>
            <a:endParaRPr lang="en-US"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2513079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30765-3FDF-79FC-3628-EBD75D3F6D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0AA131-BC81-8721-FAAF-FA832583AABC}"/>
              </a:ext>
            </a:extLst>
          </p:cNvPr>
          <p:cNvSpPr>
            <a:spLocks noGrp="1"/>
          </p:cNvSpPr>
          <p:nvPr>
            <p:ph type="title"/>
          </p:nvPr>
        </p:nvSpPr>
        <p:spPr/>
        <p:txBody>
          <a:bodyPr>
            <a:normAutofit/>
          </a:bodyPr>
          <a:lstStyle/>
          <a:p>
            <a:r>
              <a:rPr lang="en-IN" sz="2800" b="1" i="0" u="none" strike="noStrike" baseline="0" dirty="0">
                <a:solidFill>
                  <a:srgbClr val="000000"/>
                </a:solidFill>
                <a:latin typeface="Times New Roman" panose="02020603050405020304" pitchFamily="18" charset="0"/>
              </a:rPr>
              <a:t>Classification of Trademarks</a:t>
            </a:r>
            <a:endParaRPr lang="en-IN" sz="28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CBA9BB3F-D22A-EEF7-CFCA-9B7EED6CA182}"/>
              </a:ext>
            </a:extLst>
          </p:cNvPr>
          <p:cNvSpPr>
            <a:spLocks noGrp="1"/>
          </p:cNvSpPr>
          <p:nvPr>
            <p:ph idx="1"/>
          </p:nvPr>
        </p:nvSpPr>
        <p:spPr>
          <a:xfrm>
            <a:off x="304800" y="1014686"/>
            <a:ext cx="11201400" cy="5386113"/>
          </a:xfrm>
        </p:spPr>
        <p:txBody>
          <a:bodyPr>
            <a:normAutofit/>
          </a:bodyPr>
          <a:lstStyle/>
          <a:p>
            <a:pPr algn="just"/>
            <a:r>
              <a:rPr lang="en-US" sz="1800" b="0" i="0" u="none" strike="noStrike" baseline="0" dirty="0">
                <a:solidFill>
                  <a:srgbClr val="000000"/>
                </a:solidFill>
                <a:latin typeface="Times New Roman" panose="02020603050405020304" pitchFamily="18" charset="0"/>
              </a:rPr>
              <a:t>Goods and Services under Trademarks are classified as per the ‘</a:t>
            </a:r>
            <a:r>
              <a:rPr lang="en-US" sz="1800" b="0" i="0" u="none" strike="noStrike" baseline="0" dirty="0">
                <a:solidFill>
                  <a:srgbClr val="C00000"/>
                </a:solidFill>
                <a:latin typeface="Times New Roman" panose="02020603050405020304" pitchFamily="18" charset="0"/>
              </a:rPr>
              <a:t>Nice Agreement‘ (1957) administered by WIPO</a:t>
            </a:r>
            <a:r>
              <a:rPr lang="en-US" sz="1800" b="0" i="0" u="none" strike="noStrike" baseline="0" dirty="0">
                <a:solidFill>
                  <a:srgbClr val="000000"/>
                </a:solidFill>
                <a:latin typeface="Times New Roman" panose="02020603050405020304" pitchFamily="18" charset="0"/>
              </a:rPr>
              <a:t>. A total of </a:t>
            </a:r>
            <a:r>
              <a:rPr lang="en-US" sz="1800" b="0" i="0" u="none" strike="noStrike" baseline="0" dirty="0">
                <a:solidFill>
                  <a:srgbClr val="C00000"/>
                </a:solidFill>
                <a:latin typeface="Times New Roman" panose="02020603050405020304" pitchFamily="18" charset="0"/>
              </a:rPr>
              <a:t>149 countries (84 state parties who are signatory to the Agreement</a:t>
            </a:r>
            <a:r>
              <a:rPr lang="en-US" sz="1800" b="0" i="0" u="none" strike="noStrike" baseline="0" dirty="0">
                <a:solidFill>
                  <a:srgbClr val="000000"/>
                </a:solidFill>
                <a:latin typeface="Times New Roman" panose="02020603050405020304" pitchFamily="18" charset="0"/>
              </a:rPr>
              <a:t> and 65 additional states who are following this classification for the Trademarks) and others (African Intellectual Property Organization, African Regional IP Organization and Trademark Office of European Union) are using the same Trademark classification.</a:t>
            </a:r>
          </a:p>
          <a:p>
            <a:pPr marR="550" algn="just"/>
            <a:r>
              <a:rPr lang="en-US" sz="1800" b="0" i="0" u="none" strike="noStrike" baseline="0" dirty="0">
                <a:solidFill>
                  <a:srgbClr val="000000"/>
                </a:solidFill>
                <a:latin typeface="Times New Roman" panose="02020603050405020304" pitchFamily="18" charset="0"/>
              </a:rPr>
              <a:t>Trademark classification comprises of </a:t>
            </a:r>
            <a:r>
              <a:rPr lang="en-US" sz="1800" b="0" i="0" u="sng" strike="noStrike" baseline="0" dirty="0">
                <a:solidFill>
                  <a:srgbClr val="C00000"/>
                </a:solidFill>
                <a:latin typeface="Times New Roman" panose="02020603050405020304" pitchFamily="18" charset="0"/>
              </a:rPr>
              <a:t>45 classes, out of which 34 are for goods and 11 are for services</a:t>
            </a:r>
            <a:r>
              <a:rPr lang="en-US" sz="1800" b="0" i="0" u="none" strike="noStrike" baseline="0" dirty="0">
                <a:solidFill>
                  <a:srgbClr val="000000"/>
                </a:solidFill>
                <a:latin typeface="Times New Roman" panose="02020603050405020304" pitchFamily="18" charset="0"/>
              </a:rPr>
              <a:t>. (http://euipo.europa.eu/ec2/static/html/nice-general-remarks  </a:t>
            </a:r>
            <a:r>
              <a:rPr lang="en-IN" sz="1800" b="0" i="0" u="none" strike="noStrike" baseline="0" dirty="0" err="1">
                <a:solidFill>
                  <a:srgbClr val="000000"/>
                </a:solidFill>
                <a:latin typeface="Times New Roman" panose="02020603050405020304" pitchFamily="18" charset="0"/>
              </a:rPr>
              <a:t>en.html;jsessionid</a:t>
            </a:r>
            <a:r>
              <a:rPr lang="en-IN" sz="1800" b="0" i="0" u="none" strike="noStrike" baseline="0" dirty="0">
                <a:solidFill>
                  <a:srgbClr val="000000"/>
                </a:solidFill>
                <a:latin typeface="Times New Roman" panose="02020603050405020304" pitchFamily="18" charset="0"/>
              </a:rPr>
              <a:t>=8FBC790A663FAC9092ACCDD9ED1AC65E.e c2t1). </a:t>
            </a:r>
          </a:p>
          <a:p>
            <a:pPr algn="just"/>
            <a:r>
              <a:rPr lang="en-US" sz="1800" b="0" i="0" u="sng" strike="noStrike" baseline="0" dirty="0">
                <a:latin typeface="Times New Roman" panose="02020603050405020304" pitchFamily="18" charset="0"/>
              </a:rPr>
              <a:t>Two examples of the classes are</a:t>
            </a:r>
            <a:r>
              <a:rPr lang="en-US" sz="1800" b="0" i="0" u="none" strike="noStrike" baseline="0" dirty="0">
                <a:latin typeface="Times New Roman" panose="02020603050405020304" pitchFamily="18" charset="0"/>
              </a:rPr>
              <a:t>:</a:t>
            </a:r>
          </a:p>
          <a:p>
            <a:pPr marR="570" algn="just"/>
            <a:r>
              <a:rPr lang="en-US" sz="1800" b="1" i="0" u="none" strike="noStrike" baseline="0" dirty="0">
                <a:solidFill>
                  <a:srgbClr val="C00000"/>
                </a:solidFill>
                <a:latin typeface="Times New Roman" panose="02020603050405020304" pitchFamily="18" charset="0"/>
              </a:rPr>
              <a:t>Class 1</a:t>
            </a:r>
            <a:r>
              <a:rPr lang="en-US" sz="1800" b="0" i="0" u="none" strike="noStrike" baseline="0" dirty="0">
                <a:solidFill>
                  <a:srgbClr val="000000"/>
                </a:solidFill>
                <a:latin typeface="Times New Roman" panose="02020603050405020304" pitchFamily="18" charset="0"/>
              </a:rPr>
              <a:t> is for Chemicals for use in industry, science and photography, agriculture, horticulture and forestry; Unprocessed artificial resins, unprocessed plastics; Fire extinguishing and fire prevention compositions; Tempering and soldering preparations; Substances for tanning animal skins and hides; Adhesives for use in industry; Putties and other paste fillers; Compost, manures fertilizers; Biological preparations for use in industry and science.</a:t>
            </a:r>
          </a:p>
          <a:p>
            <a:pPr marR="570" algn="just"/>
            <a:r>
              <a:rPr lang="en-US" sz="1800" b="1" i="0" u="none" strike="noStrike" baseline="0" dirty="0">
                <a:solidFill>
                  <a:srgbClr val="C00000"/>
                </a:solidFill>
                <a:latin typeface="Times New Roman" panose="02020603050405020304" pitchFamily="18" charset="0"/>
              </a:rPr>
              <a:t>Class 45</a:t>
            </a:r>
            <a:r>
              <a:rPr lang="en-US" sz="1800" b="0" i="0" u="none" strike="noStrike" baseline="0" dirty="0">
                <a:solidFill>
                  <a:srgbClr val="C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is for legal services; Security services for the physical protection of tangible property and individuals; Personal and social services rendered by others to meet the individuals‘ needs.</a:t>
            </a:r>
          </a:p>
          <a:p>
            <a:pPr marR="550" algn="just"/>
            <a:endParaRPr lang="en-IN"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899571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584C2-65EA-249C-7800-79D05F96BC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1E5F9D-EFC2-40B9-5638-938E425F8AE6}"/>
              </a:ext>
            </a:extLst>
          </p:cNvPr>
          <p:cNvSpPr>
            <a:spLocks noGrp="1"/>
          </p:cNvSpPr>
          <p:nvPr>
            <p:ph type="title"/>
          </p:nvPr>
        </p:nvSpPr>
        <p:spPr>
          <a:xfrm>
            <a:off x="9144" y="-24087"/>
            <a:ext cx="11344656" cy="1014687"/>
          </a:xfrm>
        </p:spPr>
        <p:txBody>
          <a:bodyPr>
            <a:normAutofit/>
          </a:bodyPr>
          <a:lstStyle/>
          <a:p>
            <a:r>
              <a:rPr lang="en-US" sz="2000" b="1" i="0" u="none" strike="noStrike" baseline="0" dirty="0">
                <a:solidFill>
                  <a:srgbClr val="000000"/>
                </a:solidFill>
                <a:latin typeface="Times New Roman" panose="02020603050405020304" pitchFamily="18" charset="0"/>
              </a:rPr>
              <a:t>Registration of a Trademark is Not Compulsory</a:t>
            </a:r>
            <a:endParaRPr lang="en-US" sz="20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17F99B62-E260-0F18-CC32-F65177117B82}"/>
              </a:ext>
            </a:extLst>
          </p:cNvPr>
          <p:cNvSpPr>
            <a:spLocks noGrp="1"/>
          </p:cNvSpPr>
          <p:nvPr>
            <p:ph idx="1"/>
          </p:nvPr>
        </p:nvSpPr>
        <p:spPr>
          <a:xfrm>
            <a:off x="304800" y="1014686"/>
            <a:ext cx="11201400" cy="5386113"/>
          </a:xfrm>
        </p:spPr>
        <p:txBody>
          <a:bodyPr>
            <a:normAutofit/>
          </a:bodyPr>
          <a:lstStyle/>
          <a:p>
            <a:pPr marL="0" indent="0" algn="just">
              <a:lnSpc>
                <a:spcPct val="150000"/>
              </a:lnSpc>
              <a:buNone/>
            </a:pPr>
            <a:r>
              <a:rPr lang="en-US" sz="1800" b="0" i="0" u="none" strike="noStrike" baseline="0" dirty="0">
                <a:solidFill>
                  <a:srgbClr val="000000"/>
                </a:solidFill>
                <a:latin typeface="Times New Roman" panose="02020603050405020304" pitchFamily="18" charset="0"/>
              </a:rPr>
              <a:t> As Registration of a Trademark is not compulsory, </a:t>
            </a:r>
            <a:r>
              <a:rPr lang="en-US" sz="1800" dirty="0">
                <a:solidFill>
                  <a:srgbClr val="000000"/>
                </a:solidFill>
                <a:latin typeface="Times New Roman" panose="02020603050405020304" pitchFamily="18" charset="0"/>
              </a:rPr>
              <a:t>but </a:t>
            </a:r>
            <a:r>
              <a:rPr lang="en-US" sz="1800" b="0" i="0" u="none" strike="noStrike" baseline="0" dirty="0">
                <a:solidFill>
                  <a:srgbClr val="000000"/>
                </a:solidFill>
                <a:latin typeface="Times New Roman" panose="02020603050405020304" pitchFamily="18" charset="0"/>
              </a:rPr>
              <a:t>registration provides certain advantages to the proprietor of the Trademark, such as:</a:t>
            </a:r>
          </a:p>
          <a:p>
            <a:pPr marL="0" indent="0" algn="just">
              <a:lnSpc>
                <a:spcPct val="150000"/>
              </a:lnSpc>
              <a:buNone/>
            </a:pPr>
            <a:r>
              <a:rPr lang="en-US" sz="1800" b="0" i="0" u="none" strike="noStrike" baseline="0" dirty="0">
                <a:solidFill>
                  <a:srgbClr val="000000"/>
                </a:solidFill>
                <a:latin typeface="Wingdings" panose="05000000000000000000" pitchFamily="2" charset="2"/>
              </a:rPr>
              <a:t></a:t>
            </a:r>
            <a:r>
              <a:rPr lang="en-US" sz="1800" b="1" i="0" u="none" strike="noStrike" baseline="0" dirty="0">
                <a:solidFill>
                  <a:srgbClr val="C00000"/>
                </a:solidFill>
                <a:latin typeface="Times New Roman" panose="02020603050405020304" pitchFamily="18" charset="0"/>
              </a:rPr>
              <a:t>Legal Protection</a:t>
            </a:r>
            <a:r>
              <a:rPr lang="en-US" sz="1800" b="0" i="0" u="none" strike="noStrike" baseline="0" dirty="0">
                <a:solidFill>
                  <a:srgbClr val="C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 prevents the exploitation of the Registering Trademark by other companies/organizations/individuals, without proper authorization by the legal owner/s of the Trademark. In case of legal suits, a registered Trademark can serve as a potent evidence of the lawful proprietorship of the Trademark.</a:t>
            </a:r>
          </a:p>
          <a:p>
            <a:pPr marL="0" indent="0" algn="just">
              <a:lnSpc>
                <a:spcPct val="150000"/>
              </a:lnSpc>
              <a:buNone/>
            </a:pPr>
            <a:r>
              <a:rPr lang="en-US" sz="1800" b="0" i="0" u="none" strike="noStrike" baseline="0" dirty="0">
                <a:solidFill>
                  <a:srgbClr val="000000"/>
                </a:solidFill>
                <a:latin typeface="Wingdings" panose="05000000000000000000" pitchFamily="2" charset="2"/>
              </a:rPr>
              <a:t></a:t>
            </a:r>
            <a:r>
              <a:rPr lang="en-US" sz="1800" b="0" i="0" u="none" strike="noStrike" baseline="0" dirty="0">
                <a:solidFill>
                  <a:srgbClr val="000000"/>
                </a:solidFill>
                <a:latin typeface="Arial" panose="020B0604020202020204" pitchFamily="34" charset="0"/>
              </a:rPr>
              <a:t> </a:t>
            </a:r>
            <a:r>
              <a:rPr lang="en-US" sz="1800" b="1" i="0" u="none" strike="noStrike" baseline="0" dirty="0">
                <a:solidFill>
                  <a:srgbClr val="C00000"/>
                </a:solidFill>
                <a:latin typeface="Times New Roman" panose="02020603050405020304" pitchFamily="18" charset="0"/>
              </a:rPr>
              <a:t>Exclusive Right</a:t>
            </a:r>
            <a:r>
              <a:rPr lang="en-US" sz="1800" b="0" i="0" u="none" strike="noStrike" baseline="0" dirty="0">
                <a:solidFill>
                  <a:srgbClr val="C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 grants the Trademark owner full rights to use it in any lawful manner to promote his business.</a:t>
            </a:r>
          </a:p>
          <a:p>
            <a:pPr marL="0" marR="560" indent="0" algn="just">
              <a:lnSpc>
                <a:spcPct val="150000"/>
              </a:lnSpc>
              <a:buNone/>
            </a:pPr>
            <a:r>
              <a:rPr lang="en-US" sz="1800" b="0" i="0" u="none" strike="noStrike" baseline="0" dirty="0">
                <a:solidFill>
                  <a:srgbClr val="C00000"/>
                </a:solidFill>
                <a:latin typeface="Wingdings" panose="05000000000000000000" pitchFamily="2" charset="2"/>
              </a:rPr>
              <a:t></a:t>
            </a:r>
            <a:r>
              <a:rPr lang="en-US" sz="1800" b="0" i="0" u="none" strike="noStrike" baseline="0" dirty="0">
                <a:solidFill>
                  <a:srgbClr val="C00000"/>
                </a:solidFill>
                <a:latin typeface="Arial" panose="020B0604020202020204" pitchFamily="34" charset="0"/>
              </a:rPr>
              <a:t> </a:t>
            </a:r>
            <a:r>
              <a:rPr lang="en-US" sz="1800" b="1" i="0" u="none" strike="noStrike" baseline="0" dirty="0">
                <a:solidFill>
                  <a:srgbClr val="C00000"/>
                </a:solidFill>
                <a:latin typeface="Times New Roman" panose="02020603050405020304" pitchFamily="18" charset="0"/>
              </a:rPr>
              <a:t>Brand Recognition</a:t>
            </a:r>
            <a:r>
              <a:rPr lang="en-US" sz="1800" b="0" i="0" u="none" strike="noStrike" baseline="0" dirty="0">
                <a:solidFill>
                  <a:srgbClr val="C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 products/ services are identified by their logo, which helps create brand value over time. A strong brand is a huge pull for new customers and an anchor for existing customers. Registering a Trademark early and using it will create goodwill and generate more business for the brand owner.</a:t>
            </a:r>
          </a:p>
          <a:p>
            <a:pPr marL="0" marR="560" indent="0" algn="just">
              <a:lnSpc>
                <a:spcPct val="150000"/>
              </a:lnSpc>
              <a:buNone/>
            </a:pPr>
            <a:r>
              <a:rPr lang="en-US" sz="1800" b="0" i="0" u="none" strike="noStrike" baseline="0" dirty="0">
                <a:solidFill>
                  <a:srgbClr val="000000"/>
                </a:solidFill>
                <a:latin typeface="Wingdings" panose="05000000000000000000" pitchFamily="2" charset="2"/>
              </a:rPr>
              <a:t></a:t>
            </a:r>
            <a:r>
              <a:rPr lang="en-US" sz="1800" b="0" i="0" u="none" strike="noStrike" baseline="0" dirty="0">
                <a:solidFill>
                  <a:srgbClr val="000000"/>
                </a:solidFill>
                <a:latin typeface="Arial" panose="020B0604020202020204" pitchFamily="34" charset="0"/>
              </a:rPr>
              <a:t> </a:t>
            </a:r>
            <a:r>
              <a:rPr lang="en-US" sz="1800" b="1" i="0" u="none" strike="noStrike" baseline="0" dirty="0">
                <a:solidFill>
                  <a:srgbClr val="C00000"/>
                </a:solidFill>
                <a:latin typeface="Times New Roman" panose="02020603050405020304" pitchFamily="18" charset="0"/>
              </a:rPr>
              <a:t>Asset Creation</a:t>
            </a:r>
            <a:r>
              <a:rPr lang="en-US" sz="1800" b="0" i="0" u="none" strike="noStrike" baseline="0" dirty="0">
                <a:solidFill>
                  <a:srgbClr val="C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 registered Trademark is an intangible property of the organization. It can be used for enhancing the business of the company as well as drawing new clients and retaining old one by the account of brand identification</a:t>
            </a:r>
          </a:p>
          <a:p>
            <a:pPr marL="0" marR="560" indent="0" algn="just">
              <a:buNone/>
            </a:pPr>
            <a:endParaRPr lang="en-US"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161247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129E6-D8AA-D288-F987-90A5801705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65EC4A-D9DB-CC53-BE84-CDA167A1C532}"/>
              </a:ext>
            </a:extLst>
          </p:cNvPr>
          <p:cNvSpPr>
            <a:spLocks noGrp="1"/>
          </p:cNvSpPr>
          <p:nvPr>
            <p:ph type="title"/>
          </p:nvPr>
        </p:nvSpPr>
        <p:spPr>
          <a:xfrm>
            <a:off x="9144" y="-24087"/>
            <a:ext cx="11344656" cy="1014687"/>
          </a:xfrm>
        </p:spPr>
        <p:txBody>
          <a:bodyPr>
            <a:normAutofit/>
          </a:bodyPr>
          <a:lstStyle/>
          <a:p>
            <a:r>
              <a:rPr lang="en-IN" sz="2400" b="1" i="0" u="none" strike="noStrike" baseline="0" dirty="0">
                <a:solidFill>
                  <a:srgbClr val="000000"/>
                </a:solidFill>
                <a:latin typeface="Times New Roman" panose="02020603050405020304" pitchFamily="18" charset="0"/>
              </a:rPr>
              <a:t>Validity of Trademark</a:t>
            </a:r>
            <a:endParaRPr lang="en-IN" sz="24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283E26F5-5F37-15C8-192D-219329C7D7ED}"/>
              </a:ext>
            </a:extLst>
          </p:cNvPr>
          <p:cNvSpPr>
            <a:spLocks noGrp="1"/>
          </p:cNvSpPr>
          <p:nvPr>
            <p:ph idx="1"/>
          </p:nvPr>
        </p:nvSpPr>
        <p:spPr>
          <a:xfrm>
            <a:off x="304800" y="1014686"/>
            <a:ext cx="11201400" cy="5386113"/>
          </a:xfrm>
        </p:spPr>
        <p:txBody>
          <a:bodyPr>
            <a:normAutofit/>
          </a:bodyPr>
          <a:lstStyle/>
          <a:p>
            <a:pPr algn="l"/>
            <a:r>
              <a:rPr lang="en-US" sz="1800" b="0" i="0" u="none" strike="noStrike" baseline="0" dirty="0">
                <a:solidFill>
                  <a:srgbClr val="000000"/>
                </a:solidFill>
                <a:latin typeface="Times New Roman" panose="02020603050405020304" pitchFamily="18" charset="0"/>
              </a:rPr>
              <a:t>In India, a </a:t>
            </a:r>
            <a:r>
              <a:rPr lang="en-US" sz="1800" b="0" i="0" u="none" strike="noStrike" baseline="0" dirty="0">
                <a:solidFill>
                  <a:srgbClr val="C00000"/>
                </a:solidFill>
                <a:latin typeface="Times New Roman" panose="02020603050405020304" pitchFamily="18" charset="0"/>
              </a:rPr>
              <a:t>registered Trademark is valid for 10 years</a:t>
            </a:r>
            <a:r>
              <a:rPr lang="en-US" sz="1800" b="0" i="0" u="none" strike="noStrike" baseline="0" dirty="0">
                <a:solidFill>
                  <a:srgbClr val="000000"/>
                </a:solidFill>
                <a:latin typeface="Times New Roman" panose="02020603050405020304" pitchFamily="18" charset="0"/>
              </a:rPr>
              <a:t>. The period can be extended every 10 years, perpetually. As per the Indian Trademarks Act, the </a:t>
            </a:r>
            <a:r>
              <a:rPr lang="en-US" sz="1800" b="0" i="0" u="none" strike="noStrike" baseline="0" dirty="0">
                <a:solidFill>
                  <a:srgbClr val="C00000"/>
                </a:solidFill>
                <a:latin typeface="Times New Roman" panose="02020603050405020304" pitchFamily="18" charset="0"/>
              </a:rPr>
              <a:t>renewal</a:t>
            </a:r>
            <a:r>
              <a:rPr lang="en-US" sz="1800" b="0" i="0" u="none" strike="noStrike" baseline="0" dirty="0">
                <a:solidFill>
                  <a:srgbClr val="000000"/>
                </a:solidFill>
                <a:latin typeface="Times New Roman" panose="02020603050405020304" pitchFamily="18" charset="0"/>
              </a:rPr>
              <a:t> request is to be filed in the </a:t>
            </a:r>
            <a:r>
              <a:rPr lang="en-US" sz="1800" b="0" i="0" u="none" strike="noStrike" baseline="0" dirty="0">
                <a:solidFill>
                  <a:srgbClr val="C00000"/>
                </a:solidFill>
                <a:latin typeface="Times New Roman" panose="02020603050405020304" pitchFamily="18" charset="0"/>
              </a:rPr>
              <a:t>form ‘TM-R‘</a:t>
            </a:r>
            <a:r>
              <a:rPr lang="en-US" sz="1800" b="1" i="0" u="none" strike="noStrike" baseline="0" dirty="0">
                <a:solidFill>
                  <a:srgbClr val="C00000"/>
                </a:solidFill>
                <a:latin typeface="Times New Roman" panose="02020603050405020304" pitchFamily="18" charset="0"/>
              </a:rPr>
              <a:t> </a:t>
            </a:r>
            <a:r>
              <a:rPr lang="en-US" sz="1800" b="0" i="0" u="none" strike="noStrike" baseline="0" dirty="0">
                <a:solidFill>
                  <a:srgbClr val="C00000"/>
                </a:solidFill>
                <a:latin typeface="Times New Roman" panose="02020603050405020304" pitchFamily="18" charset="0"/>
              </a:rPr>
              <a:t>within one year before the expiry</a:t>
            </a:r>
            <a:r>
              <a:rPr lang="en-US" sz="1800" b="0" i="0" u="none" strike="noStrike" baseline="0" dirty="0">
                <a:solidFill>
                  <a:srgbClr val="000000"/>
                </a:solidFill>
                <a:latin typeface="Times New Roman" panose="02020603050405020304" pitchFamily="18" charset="0"/>
              </a:rPr>
              <a:t> of the last registration of the mark.</a:t>
            </a:r>
          </a:p>
          <a:p>
            <a:pPr algn="l"/>
            <a:endParaRPr lang="en-US" sz="2000" dirty="0">
              <a:solidFill>
                <a:srgbClr val="000000"/>
              </a:solidFill>
              <a:latin typeface="Times New Roman" panose="02020603050405020304" pitchFamily="18" charset="0"/>
            </a:endParaRPr>
          </a:p>
          <a:p>
            <a:pPr marL="0" indent="0" algn="ctr">
              <a:buNone/>
            </a:pPr>
            <a:r>
              <a:rPr lang="en-US" sz="2000" b="1" i="0" u="none" strike="noStrike" baseline="0" dirty="0">
                <a:solidFill>
                  <a:srgbClr val="000000"/>
                </a:solidFill>
                <a:latin typeface="Times New Roman" panose="02020603050405020304" pitchFamily="18" charset="0"/>
              </a:rPr>
              <a:t>Types of Trademark Registered in India</a:t>
            </a:r>
            <a:endParaRPr lang="en-US" sz="2000" b="0" i="0" u="none" strike="noStrike" baseline="0" dirty="0">
              <a:solidFill>
                <a:srgbClr val="000000"/>
              </a:solidFill>
              <a:latin typeface="Times New Roman" panose="02020603050405020304" pitchFamily="18" charset="0"/>
            </a:endParaRPr>
          </a:p>
          <a:p>
            <a:pPr algn="just"/>
            <a:r>
              <a:rPr lang="en-US" sz="1800" b="0" i="0" u="none" strike="noStrike" baseline="0" dirty="0">
                <a:solidFill>
                  <a:srgbClr val="000000"/>
                </a:solidFill>
                <a:latin typeface="Times New Roman" panose="02020603050405020304" pitchFamily="18" charset="0"/>
              </a:rPr>
              <a:t>Trademark can be a word that must be able to speak, spell and remember. It is highly recommended that one should choose the Trademark like invented word, created words, and unique geographical name. To ensure all these characteristics in a Trademark, it is suggested to conduct a market survey to ensure if a similar mark is used in the market. Following are some examples of the registerable Trademarks:</a:t>
            </a:r>
          </a:p>
          <a:p>
            <a:pPr algn="l"/>
            <a:r>
              <a:rPr lang="en-US" sz="1800" b="0" i="0" u="none" strike="noStrike" baseline="0" dirty="0">
                <a:solidFill>
                  <a:srgbClr val="000000"/>
                </a:solidFill>
                <a:latin typeface="Times New Roman" panose="02020603050405020304" pitchFamily="18" charset="0"/>
              </a:rPr>
              <a:t>Example:</a:t>
            </a:r>
          </a:p>
          <a:p>
            <a:pPr marL="342900" indent="-342900">
              <a:buFont typeface="+mj-lt"/>
              <a:buAutoNum type="arabicPeriod"/>
            </a:pPr>
            <a:r>
              <a:rPr lang="en-US" sz="1800" b="0" i="1" u="none" strike="noStrike" baseline="0" dirty="0">
                <a:latin typeface="Times New Roman" panose="02020603050405020304" pitchFamily="18" charset="0"/>
              </a:rPr>
              <a:t>Any name including personal or surname of the applicant or predecessor in business or the signature of the person e.g. the Trademark ‘</a:t>
            </a:r>
            <a:r>
              <a:rPr lang="en-US" sz="1800" b="0" i="1" u="none" strike="noStrike" baseline="0" dirty="0">
                <a:solidFill>
                  <a:srgbClr val="C00000"/>
                </a:solidFill>
                <a:latin typeface="Times New Roman" panose="02020603050405020304" pitchFamily="18" charset="0"/>
              </a:rPr>
              <a:t>BAJAJ</a:t>
            </a:r>
            <a:r>
              <a:rPr lang="en-US" sz="1800" b="0" i="1" u="none" strike="noStrike" baseline="0" dirty="0">
                <a:latin typeface="Times New Roman" panose="02020603050405020304" pitchFamily="18" charset="0"/>
              </a:rPr>
              <a:t>‘ is named after industrialist </a:t>
            </a:r>
            <a:r>
              <a:rPr lang="en-US" sz="1800" b="0" i="1" u="none" strike="noStrike" baseline="0" dirty="0">
                <a:solidFill>
                  <a:srgbClr val="C00000"/>
                </a:solidFill>
                <a:latin typeface="Times New Roman" panose="02020603050405020304" pitchFamily="18" charset="0"/>
              </a:rPr>
              <a:t>Mr. </a:t>
            </a:r>
            <a:r>
              <a:rPr lang="en-US" sz="1800" b="0" i="1" u="none" strike="noStrike" baseline="0" dirty="0" err="1">
                <a:solidFill>
                  <a:srgbClr val="C00000"/>
                </a:solidFill>
                <a:latin typeface="Times New Roman" panose="02020603050405020304" pitchFamily="18" charset="0"/>
              </a:rPr>
              <a:t>Jamnalal</a:t>
            </a:r>
            <a:r>
              <a:rPr lang="en-US" sz="1800" b="0" i="1" u="none" strike="noStrike" baseline="0" dirty="0">
                <a:solidFill>
                  <a:srgbClr val="C00000"/>
                </a:solidFill>
                <a:latin typeface="Times New Roman" panose="02020603050405020304" pitchFamily="18" charset="0"/>
              </a:rPr>
              <a:t> Bajaj</a:t>
            </a:r>
            <a:r>
              <a:rPr lang="en-US" sz="1800" b="0" i="1" u="none" strike="noStrike" baseline="0" dirty="0">
                <a:latin typeface="Times New Roman" panose="02020603050405020304" pitchFamily="18" charset="0"/>
              </a:rPr>
              <a:t>.</a:t>
            </a:r>
          </a:p>
          <a:p>
            <a:pPr marL="342900" marR="560" indent="-342900" algn="just">
              <a:buFont typeface="+mj-lt"/>
              <a:buAutoNum type="arabicPeriod"/>
            </a:pPr>
            <a:r>
              <a:rPr lang="en-US" sz="1800" b="0" i="1" u="none" strike="noStrike" baseline="0" dirty="0">
                <a:latin typeface="Times New Roman" panose="02020603050405020304" pitchFamily="18" charset="0"/>
              </a:rPr>
              <a:t>A word having no relevance to the product/services e.g. Trademark ‘</a:t>
            </a:r>
            <a:r>
              <a:rPr lang="en-US" sz="1800" b="0" i="1" u="none" strike="noStrike" baseline="0" dirty="0">
                <a:solidFill>
                  <a:srgbClr val="C00000"/>
                </a:solidFill>
                <a:latin typeface="Times New Roman" panose="02020603050405020304" pitchFamily="18" charset="0"/>
              </a:rPr>
              <a:t>INDIA GATE</a:t>
            </a:r>
            <a:r>
              <a:rPr lang="en-US" sz="1800" b="0" i="1" u="none" strike="noStrike" baseline="0" dirty="0">
                <a:latin typeface="Times New Roman" panose="02020603050405020304" pitchFamily="18" charset="0"/>
              </a:rPr>
              <a:t>‘ is being used for food grains and allied products.</a:t>
            </a:r>
          </a:p>
          <a:p>
            <a:pPr marL="342900" marR="550" indent="-342900" algn="just">
              <a:buFont typeface="+mj-lt"/>
              <a:buAutoNum type="arabicPeriod"/>
            </a:pPr>
            <a:r>
              <a:rPr lang="en-US" sz="1800" b="0" i="1" u="none" strike="noStrike" baseline="0" dirty="0">
                <a:latin typeface="Times New Roman" panose="02020603050405020304" pitchFamily="18" charset="0"/>
              </a:rPr>
              <a:t>Letters or numerals or any combination thereof e.g. ‘</a:t>
            </a:r>
            <a:r>
              <a:rPr lang="en-US" sz="1800" b="0" i="1" u="none" strike="noStrike" baseline="0" dirty="0">
                <a:solidFill>
                  <a:srgbClr val="C00000"/>
                </a:solidFill>
                <a:latin typeface="Times New Roman" panose="02020603050405020304" pitchFamily="18" charset="0"/>
              </a:rPr>
              <a:t>YAHOO</a:t>
            </a:r>
            <a:r>
              <a:rPr lang="en-US" sz="1800" b="0" i="1" u="none" strike="noStrike" baseline="0" dirty="0">
                <a:latin typeface="Times New Roman" panose="02020603050405020304" pitchFamily="18" charset="0"/>
              </a:rPr>
              <a:t>‘ is the abbreviation of the phrase ‘</a:t>
            </a:r>
            <a:r>
              <a:rPr lang="en-US" sz="1800" b="0" i="1" u="none" strike="noStrike" baseline="0" dirty="0">
                <a:solidFill>
                  <a:srgbClr val="C00000"/>
                </a:solidFill>
                <a:latin typeface="Times New Roman" panose="02020603050405020304" pitchFamily="18" charset="0"/>
              </a:rPr>
              <a:t>Yet Another Hierarchical Officious Oracle</a:t>
            </a:r>
            <a:r>
              <a:rPr lang="en-US" sz="1800" b="0" i="1" u="none" strike="noStrike" baseline="0" dirty="0">
                <a:latin typeface="Times New Roman" panose="02020603050405020304" pitchFamily="18" charset="0"/>
              </a:rPr>
              <a:t>‘. It has now become a worldwide famous Trademark.</a:t>
            </a:r>
          </a:p>
          <a:p>
            <a:pPr algn="l"/>
            <a:endParaRPr lang="en-US"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3937486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D46F5-8E20-6BFC-39C5-AFCA78A51A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5861F4-1BBE-841B-5D3B-CCC2A69D5AED}"/>
              </a:ext>
            </a:extLst>
          </p:cNvPr>
          <p:cNvSpPr>
            <a:spLocks noGrp="1"/>
          </p:cNvSpPr>
          <p:nvPr>
            <p:ph type="title"/>
          </p:nvPr>
        </p:nvSpPr>
        <p:spPr>
          <a:xfrm>
            <a:off x="9144" y="-24087"/>
            <a:ext cx="11344656" cy="1014687"/>
          </a:xfrm>
        </p:spPr>
        <p:txBody>
          <a:bodyPr>
            <a:normAutofit/>
          </a:bodyPr>
          <a:lstStyle/>
          <a:p>
            <a:endParaRPr lang="en-IN" sz="2000" b="0" i="0" u="none" strike="noStrike" baseline="0" dirty="0">
              <a:solidFill>
                <a:srgbClr val="000000"/>
              </a:solidFill>
              <a:latin typeface="Times New Roman" panose="02020603050405020304" pitchFamily="18" charset="0"/>
            </a:endParaRPr>
          </a:p>
        </p:txBody>
      </p:sp>
      <p:pic>
        <p:nvPicPr>
          <p:cNvPr id="5" name="Content Placeholder 4">
            <a:extLst>
              <a:ext uri="{FF2B5EF4-FFF2-40B4-BE49-F238E27FC236}">
                <a16:creationId xmlns:a16="http://schemas.microsoft.com/office/drawing/2014/main" id="{64CDF907-4694-A0ED-5F44-209F2A91E29B}"/>
              </a:ext>
            </a:extLst>
          </p:cNvPr>
          <p:cNvPicPr>
            <a:picLocks noGrp="1" noChangeAspect="1"/>
          </p:cNvPicPr>
          <p:nvPr>
            <p:ph idx="1"/>
          </p:nvPr>
        </p:nvPicPr>
        <p:blipFill>
          <a:blip r:embed="rId2"/>
          <a:stretch>
            <a:fillRect/>
          </a:stretch>
        </p:blipFill>
        <p:spPr>
          <a:xfrm>
            <a:off x="1676401" y="1219199"/>
            <a:ext cx="7683904" cy="4769749"/>
          </a:xfrm>
        </p:spPr>
      </p:pic>
    </p:spTree>
    <p:extLst>
      <p:ext uri="{BB962C8B-B14F-4D97-AF65-F5344CB8AC3E}">
        <p14:creationId xmlns:p14="http://schemas.microsoft.com/office/powerpoint/2010/main" val="22645286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95431-4A28-0098-0726-BC13A296B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BA7538-7169-7043-628D-2D2642982D91}"/>
              </a:ext>
            </a:extLst>
          </p:cNvPr>
          <p:cNvSpPr>
            <a:spLocks noGrp="1"/>
          </p:cNvSpPr>
          <p:nvPr>
            <p:ph type="title"/>
          </p:nvPr>
        </p:nvSpPr>
        <p:spPr>
          <a:xfrm>
            <a:off x="9144" y="-24087"/>
            <a:ext cx="11344656" cy="1014687"/>
          </a:xfrm>
        </p:spPr>
        <p:txBody>
          <a:bodyPr>
            <a:normAutofit/>
          </a:bodyPr>
          <a:lstStyle/>
          <a:p>
            <a:r>
              <a:rPr lang="en-IN" sz="2400" b="1" i="0" u="none" strike="noStrike" baseline="0" dirty="0">
                <a:solidFill>
                  <a:srgbClr val="000000"/>
                </a:solidFill>
                <a:latin typeface="Times New Roman" panose="02020603050405020304" pitchFamily="18" charset="0"/>
              </a:rPr>
              <a:t>Process for Trademarks Registration</a:t>
            </a:r>
            <a:endParaRPr lang="en-IN" sz="24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FF1AB401-82D2-5FBF-4096-6F7FB4DD7688}"/>
              </a:ext>
            </a:extLst>
          </p:cNvPr>
          <p:cNvSpPr>
            <a:spLocks noGrp="1"/>
          </p:cNvSpPr>
          <p:nvPr>
            <p:ph idx="1"/>
          </p:nvPr>
        </p:nvSpPr>
        <p:spPr>
          <a:xfrm>
            <a:off x="304800" y="1014686"/>
            <a:ext cx="11201400" cy="5386113"/>
          </a:xfrm>
        </p:spPr>
        <p:txBody>
          <a:bodyPr>
            <a:normAutofit/>
          </a:bodyPr>
          <a:lstStyle/>
          <a:p>
            <a:pPr marR="560" algn="just"/>
            <a:r>
              <a:rPr lang="en-US" sz="1800" b="1" i="1" u="none" strike="noStrike" baseline="0" dirty="0">
                <a:solidFill>
                  <a:srgbClr val="000000"/>
                </a:solidFill>
                <a:latin typeface="Times New Roman" panose="02020603050405020304" pitchFamily="18" charset="0"/>
              </a:rPr>
              <a:t>Prior Art Search</a:t>
            </a:r>
            <a:r>
              <a:rPr lang="en-US" sz="1800" b="1" i="0" u="none" strike="noStrike" baseline="0" dirty="0">
                <a:solidFill>
                  <a:srgbClr val="000000"/>
                </a:solidFill>
                <a:latin typeface="Times New Roman" panose="02020603050405020304" pitchFamily="18" charset="0"/>
              </a:rPr>
              <a:t> - </a:t>
            </a:r>
            <a:r>
              <a:rPr lang="en-US" sz="1800" b="0" i="0" u="none" strike="noStrike" baseline="0" dirty="0">
                <a:solidFill>
                  <a:srgbClr val="000000"/>
                </a:solidFill>
                <a:latin typeface="Times New Roman" panose="02020603050405020304" pitchFamily="18" charset="0"/>
              </a:rPr>
              <a:t>Prior to applying for Trademark registration, it is always prudent to check whether the intended Trademark is already registered or not. Also, it is ascertained whether the intended Trademark is not similar to the ones already registered.  The requisite search can be carried out using various web portals, such as:</a:t>
            </a:r>
          </a:p>
          <a:p>
            <a:pPr algn="l"/>
            <a:r>
              <a:rPr lang="en-US" sz="1800" b="0" i="1" u="none" strike="noStrike" baseline="0" dirty="0">
                <a:solidFill>
                  <a:srgbClr val="C00000"/>
                </a:solidFill>
                <a:latin typeface="Times New Roman" panose="02020603050405020304" pitchFamily="18" charset="0"/>
              </a:rPr>
              <a:t>Public search for Trademarks by CGPDTM </a:t>
            </a:r>
          </a:p>
          <a:p>
            <a:pPr algn="l"/>
            <a:r>
              <a:rPr lang="en-IN" sz="1800" b="0" i="1" u="none" strike="noStrike" baseline="0" dirty="0">
                <a:solidFill>
                  <a:srgbClr val="C00000"/>
                </a:solidFill>
                <a:latin typeface="Times New Roman" panose="02020603050405020304" pitchFamily="18" charset="0"/>
              </a:rPr>
              <a:t>(https://ipindiaservices.gov.in/tmrpublicsearch/frmmain.aspx).</a:t>
            </a:r>
          </a:p>
          <a:p>
            <a:pPr algn="l"/>
            <a:r>
              <a:rPr lang="en-IN" sz="1800" b="0" i="1" u="none" strike="noStrike" baseline="0" dirty="0">
                <a:solidFill>
                  <a:srgbClr val="C00000"/>
                </a:solidFill>
                <a:latin typeface="Times New Roman" panose="02020603050405020304" pitchFamily="18" charset="0"/>
              </a:rPr>
              <a:t>WIPO‘s Global Brand Database (https://www3.wipo.int/branddb/en/).</a:t>
            </a:r>
          </a:p>
          <a:p>
            <a:pPr algn="l"/>
            <a:r>
              <a:rPr lang="en-US" sz="1800" b="0" i="1" u="none" strike="noStrike" baseline="0" dirty="0">
                <a:solidFill>
                  <a:srgbClr val="C00000"/>
                </a:solidFill>
                <a:latin typeface="Times New Roman" panose="02020603050405020304" pitchFamily="18" charset="0"/>
              </a:rPr>
              <a:t>Trademark Electronic Search System (TESS) </a:t>
            </a:r>
            <a:r>
              <a:rPr lang="en-IN" sz="1800" b="0" i="1" u="none" strike="noStrike" baseline="0" dirty="0">
                <a:solidFill>
                  <a:srgbClr val="C00000"/>
                </a:solidFill>
                <a:latin typeface="Times New Roman" panose="02020603050405020304" pitchFamily="18" charset="0"/>
              </a:rPr>
              <a:t>(http://tmsearch.uspto.gov/bin/gate.exe?f=tess&amp;state=4805:za84 7u.1.1)</a:t>
            </a:r>
          </a:p>
          <a:p>
            <a:pPr marR="4910" algn="just"/>
            <a:r>
              <a:rPr lang="en-US" sz="1800" b="0" i="1" u="none" strike="noStrike" baseline="0" dirty="0">
                <a:solidFill>
                  <a:srgbClr val="C00000"/>
                </a:solidFill>
                <a:latin typeface="Times New Roman" panose="02020603050405020304" pitchFamily="18" charset="0"/>
              </a:rPr>
              <a:t>MARKARIA Trademark Search Engine (https://trademarksearch.marcaria.com/en/asia/india-trademark-search).</a:t>
            </a:r>
          </a:p>
          <a:p>
            <a:pPr marR="12030" algn="just"/>
            <a:r>
              <a:rPr lang="en-US" sz="1800" b="0" i="1" u="none" strike="noStrike" baseline="0" dirty="0">
                <a:solidFill>
                  <a:srgbClr val="C00000"/>
                </a:solidFill>
                <a:latin typeface="Times New Roman" panose="02020603050405020304" pitchFamily="18" charset="0"/>
              </a:rPr>
              <a:t>VAKIL Search (https://vakilsearch.com/trademarksearch/trademarks?search=bajaj).</a:t>
            </a:r>
          </a:p>
          <a:p>
            <a:pPr algn="l"/>
            <a:endParaRPr lang="en-US"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739411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11BA4-CAEE-F490-4C0B-1A51CB1716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C0A35D-4450-F66C-0660-C09625C4400D}"/>
              </a:ext>
            </a:extLst>
          </p:cNvPr>
          <p:cNvSpPr>
            <a:spLocks noGrp="1"/>
          </p:cNvSpPr>
          <p:nvPr>
            <p:ph type="title"/>
          </p:nvPr>
        </p:nvSpPr>
        <p:spPr>
          <a:xfrm>
            <a:off x="9144" y="-24087"/>
            <a:ext cx="11344656" cy="1014687"/>
          </a:xfrm>
        </p:spPr>
        <p:txBody>
          <a:bodyPr>
            <a:normAutofit/>
          </a:bodyPr>
          <a:lstStyle/>
          <a:p>
            <a:r>
              <a:rPr lang="en-IN" sz="1800" b="1" i="0" u="none" strike="noStrike" baseline="0" dirty="0">
                <a:solidFill>
                  <a:srgbClr val="000000"/>
                </a:solidFill>
                <a:latin typeface="Times New Roman" panose="02020603050405020304" pitchFamily="18" charset="0"/>
              </a:rPr>
              <a:t>Process for Trademarks Registration</a:t>
            </a:r>
            <a:endParaRPr lang="en-IN" sz="18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54BCC7B0-2D14-64C6-C605-3011D659E137}"/>
              </a:ext>
            </a:extLst>
          </p:cNvPr>
          <p:cNvSpPr>
            <a:spLocks noGrp="1"/>
          </p:cNvSpPr>
          <p:nvPr>
            <p:ph idx="1"/>
          </p:nvPr>
        </p:nvSpPr>
        <p:spPr>
          <a:xfrm>
            <a:off x="304800" y="1014686"/>
            <a:ext cx="11201400" cy="5386113"/>
          </a:xfrm>
        </p:spPr>
        <p:txBody>
          <a:bodyPr>
            <a:normAutofit/>
          </a:bodyPr>
          <a:lstStyle/>
          <a:p>
            <a:pPr algn="l"/>
            <a:endParaRPr lang="en-US" sz="1800" b="0" i="0" u="none" strike="noStrike" baseline="0" dirty="0">
              <a:solidFill>
                <a:srgbClr val="000000"/>
              </a:solidFill>
              <a:latin typeface="Times New Roman" panose="02020603050405020304" pitchFamily="18" charset="0"/>
            </a:endParaRPr>
          </a:p>
        </p:txBody>
      </p:sp>
      <p:pic>
        <p:nvPicPr>
          <p:cNvPr id="5" name="Picture 4">
            <a:extLst>
              <a:ext uri="{FF2B5EF4-FFF2-40B4-BE49-F238E27FC236}">
                <a16:creationId xmlns:a16="http://schemas.microsoft.com/office/drawing/2014/main" id="{6CD3EEC3-9320-3324-CB20-7119E92AEB98}"/>
              </a:ext>
            </a:extLst>
          </p:cNvPr>
          <p:cNvPicPr>
            <a:picLocks noChangeAspect="1"/>
          </p:cNvPicPr>
          <p:nvPr/>
        </p:nvPicPr>
        <p:blipFill>
          <a:blip r:embed="rId2"/>
          <a:stretch>
            <a:fillRect/>
          </a:stretch>
        </p:blipFill>
        <p:spPr>
          <a:xfrm>
            <a:off x="0" y="-24087"/>
            <a:ext cx="11887200" cy="6424887"/>
          </a:xfrm>
          <a:prstGeom prst="rect">
            <a:avLst/>
          </a:prstGeom>
        </p:spPr>
      </p:pic>
    </p:spTree>
    <p:extLst>
      <p:ext uri="{BB962C8B-B14F-4D97-AF65-F5344CB8AC3E}">
        <p14:creationId xmlns:p14="http://schemas.microsoft.com/office/powerpoint/2010/main" val="5121677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E301E-579F-1B35-D03F-47160B0EC4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2F7677-8D99-B372-5809-F198906C7B9E}"/>
              </a:ext>
            </a:extLst>
          </p:cNvPr>
          <p:cNvSpPr>
            <a:spLocks noGrp="1"/>
          </p:cNvSpPr>
          <p:nvPr>
            <p:ph type="title"/>
          </p:nvPr>
        </p:nvSpPr>
        <p:spPr>
          <a:xfrm>
            <a:off x="9144" y="-24087"/>
            <a:ext cx="11344656" cy="1014687"/>
          </a:xfrm>
        </p:spPr>
        <p:txBody>
          <a:bodyPr>
            <a:normAutofit/>
          </a:bodyPr>
          <a:lstStyle/>
          <a:p>
            <a:r>
              <a:rPr lang="en-IN" sz="2400" b="1" i="0" u="none" strike="noStrike" baseline="0" dirty="0">
                <a:solidFill>
                  <a:srgbClr val="000000"/>
                </a:solidFill>
                <a:latin typeface="Times New Roman" panose="02020603050405020304" pitchFamily="18" charset="0"/>
              </a:rPr>
              <a:t>Fees for Trademarks Registration</a:t>
            </a:r>
            <a:endParaRPr lang="en-IN" sz="24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88EAE487-0F20-0A5A-20A1-5E69E76D32CE}"/>
              </a:ext>
            </a:extLst>
          </p:cNvPr>
          <p:cNvSpPr>
            <a:spLocks noGrp="1"/>
          </p:cNvSpPr>
          <p:nvPr>
            <p:ph idx="1"/>
          </p:nvPr>
        </p:nvSpPr>
        <p:spPr>
          <a:xfrm>
            <a:off x="304800" y="1014686"/>
            <a:ext cx="11201400" cy="5386113"/>
          </a:xfrm>
        </p:spPr>
        <p:txBody>
          <a:bodyPr>
            <a:normAutofit/>
          </a:bodyPr>
          <a:lstStyle/>
          <a:p>
            <a:pPr algn="l"/>
            <a:endParaRPr lang="en-US" sz="1800" b="0" i="0" u="none" strike="noStrike" baseline="0" dirty="0">
              <a:solidFill>
                <a:srgbClr val="000000"/>
              </a:solidFill>
              <a:latin typeface="Times New Roman" panose="02020603050405020304" pitchFamily="18" charset="0"/>
            </a:endParaRPr>
          </a:p>
        </p:txBody>
      </p:sp>
      <p:pic>
        <p:nvPicPr>
          <p:cNvPr id="6" name="Picture 5">
            <a:extLst>
              <a:ext uri="{FF2B5EF4-FFF2-40B4-BE49-F238E27FC236}">
                <a16:creationId xmlns:a16="http://schemas.microsoft.com/office/drawing/2014/main" id="{36CF8E31-11BB-1169-45B3-CE02DDCED09A}"/>
              </a:ext>
            </a:extLst>
          </p:cNvPr>
          <p:cNvPicPr>
            <a:picLocks noChangeAspect="1"/>
          </p:cNvPicPr>
          <p:nvPr/>
        </p:nvPicPr>
        <p:blipFill>
          <a:blip r:embed="rId2"/>
          <a:stretch>
            <a:fillRect/>
          </a:stretch>
        </p:blipFill>
        <p:spPr>
          <a:xfrm>
            <a:off x="381000" y="1014686"/>
            <a:ext cx="5221456" cy="5257800"/>
          </a:xfrm>
          <a:prstGeom prst="rect">
            <a:avLst/>
          </a:prstGeom>
        </p:spPr>
      </p:pic>
      <p:pic>
        <p:nvPicPr>
          <p:cNvPr id="8" name="Picture 7">
            <a:extLst>
              <a:ext uri="{FF2B5EF4-FFF2-40B4-BE49-F238E27FC236}">
                <a16:creationId xmlns:a16="http://schemas.microsoft.com/office/drawing/2014/main" id="{AB133926-3C71-8971-18DB-865CED18904C}"/>
              </a:ext>
            </a:extLst>
          </p:cNvPr>
          <p:cNvPicPr>
            <a:picLocks noChangeAspect="1"/>
          </p:cNvPicPr>
          <p:nvPr/>
        </p:nvPicPr>
        <p:blipFill>
          <a:blip r:embed="rId3"/>
          <a:stretch>
            <a:fillRect/>
          </a:stretch>
        </p:blipFill>
        <p:spPr>
          <a:xfrm>
            <a:off x="5602456" y="1828800"/>
            <a:ext cx="5865253" cy="2290899"/>
          </a:xfrm>
          <a:prstGeom prst="rect">
            <a:avLst/>
          </a:prstGeom>
        </p:spPr>
      </p:pic>
    </p:spTree>
    <p:extLst>
      <p:ext uri="{BB962C8B-B14F-4D97-AF65-F5344CB8AC3E}">
        <p14:creationId xmlns:p14="http://schemas.microsoft.com/office/powerpoint/2010/main" val="33180278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9143F-F865-2094-ED64-DD32951C07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14F780-E228-304B-0C98-C602EF303B15}"/>
              </a:ext>
            </a:extLst>
          </p:cNvPr>
          <p:cNvSpPr>
            <a:spLocks noGrp="1"/>
          </p:cNvSpPr>
          <p:nvPr>
            <p:ph type="title"/>
          </p:nvPr>
        </p:nvSpPr>
        <p:spPr>
          <a:xfrm>
            <a:off x="9144" y="-24087"/>
            <a:ext cx="11344656" cy="1014687"/>
          </a:xfrm>
        </p:spPr>
        <p:txBody>
          <a:bodyPr>
            <a:normAutofit/>
          </a:bodyPr>
          <a:lstStyle/>
          <a:p>
            <a:r>
              <a:rPr lang="en-IN" sz="2000" b="1" i="0" u="none" strike="noStrike" baseline="0" dirty="0">
                <a:solidFill>
                  <a:srgbClr val="000000"/>
                </a:solidFill>
                <a:latin typeface="Times New Roman" panose="02020603050405020304" pitchFamily="18" charset="0"/>
              </a:rPr>
              <a:t>Important Queries/Facts About Trademarks</a:t>
            </a:r>
            <a:endParaRPr lang="en-IN" sz="20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27BAC328-6058-33EC-C7F5-B4DACDFCB4F6}"/>
              </a:ext>
            </a:extLst>
          </p:cNvPr>
          <p:cNvSpPr>
            <a:spLocks noGrp="1"/>
          </p:cNvSpPr>
          <p:nvPr>
            <p:ph idx="1"/>
          </p:nvPr>
        </p:nvSpPr>
        <p:spPr>
          <a:xfrm>
            <a:off x="304800" y="1014686"/>
            <a:ext cx="11201400" cy="5386113"/>
          </a:xfrm>
        </p:spPr>
        <p:txBody>
          <a:bodyPr>
            <a:normAutofit/>
          </a:bodyPr>
          <a:lstStyle/>
          <a:p>
            <a:pPr marL="342900" marR="3310" indent="-342900" algn="just">
              <a:lnSpc>
                <a:spcPct val="120000"/>
              </a:lnSpc>
              <a:buFont typeface="+mj-lt"/>
              <a:buAutoNum type="arabicPeriod"/>
            </a:pPr>
            <a:r>
              <a:rPr lang="en-US" sz="1800" b="1" i="1" u="none" strike="noStrike" baseline="0" dirty="0">
                <a:solidFill>
                  <a:srgbClr val="C00000"/>
                </a:solidFill>
                <a:latin typeface="Times New Roman" panose="02020603050405020304" pitchFamily="18" charset="0"/>
              </a:rPr>
              <a:t>Can any correction be made in the application or register </a:t>
            </a:r>
            <a:r>
              <a:rPr lang="en-US" sz="1800" b="0" i="0" u="none" strike="noStrike" baseline="0" dirty="0">
                <a:solidFill>
                  <a:srgbClr val="000000"/>
                </a:solidFill>
                <a:latin typeface="Times New Roman" panose="02020603050405020304" pitchFamily="18" charset="0"/>
              </a:rPr>
              <a:t>Yes, The rectifications are possible, but the applicant has to ensure that the corrections made in the Trademark do not alter its identity significantly.</a:t>
            </a:r>
          </a:p>
          <a:p>
            <a:pPr marL="342900" indent="-342900" algn="just">
              <a:lnSpc>
                <a:spcPct val="120000"/>
              </a:lnSpc>
              <a:buFont typeface="+mj-lt"/>
              <a:buAutoNum type="arabicPeriod"/>
            </a:pPr>
            <a:r>
              <a:rPr lang="en-US" sz="1800" b="1" i="1" u="none" strike="noStrike" baseline="0" dirty="0">
                <a:solidFill>
                  <a:srgbClr val="C00000"/>
                </a:solidFill>
                <a:latin typeface="Times New Roman" panose="02020603050405020304" pitchFamily="18" charset="0"/>
              </a:rPr>
              <a:t>Can a registered Trademark be removed from the register </a:t>
            </a:r>
            <a:r>
              <a:rPr lang="en-US" sz="1800" b="0" i="0" u="none" strike="noStrike" baseline="0" dirty="0">
                <a:solidFill>
                  <a:srgbClr val="000000"/>
                </a:solidFill>
                <a:latin typeface="Times New Roman" panose="02020603050405020304" pitchFamily="18" charset="0"/>
              </a:rPr>
              <a:t>Yes, it can be removed if:</a:t>
            </a:r>
          </a:p>
          <a:p>
            <a:pPr marL="339725" indent="0" algn="just">
              <a:lnSpc>
                <a:spcPct val="120000"/>
              </a:lnSpc>
              <a:buNone/>
            </a:pPr>
            <a:r>
              <a:rPr lang="en-US" sz="1800" b="0" i="0" u="none" strike="noStrike" baseline="0" dirty="0">
                <a:solidFill>
                  <a:srgbClr val="000000"/>
                </a:solidFill>
                <a:latin typeface="Wingdings" panose="05000000000000000000" pitchFamily="2" charset="2"/>
              </a:rPr>
              <a:t></a:t>
            </a:r>
            <a:r>
              <a:rPr lang="en-US" sz="1800" b="0" i="0" u="none" strike="noStrike" baseline="0" dirty="0">
                <a:solidFill>
                  <a:srgbClr val="000000"/>
                </a:solidFill>
                <a:latin typeface="Arial" panose="020B0604020202020204" pitchFamily="34" charset="0"/>
              </a:rPr>
              <a:t> </a:t>
            </a:r>
            <a:r>
              <a:rPr lang="en-US" sz="1800" b="0" i="0" u="none" strike="noStrike" baseline="0" dirty="0">
                <a:solidFill>
                  <a:srgbClr val="000000"/>
                </a:solidFill>
                <a:latin typeface="Times New Roman" panose="02020603050405020304" pitchFamily="18" charset="0"/>
              </a:rPr>
              <a:t>Trademark was registered without any bona fide intention of </a:t>
            </a:r>
            <a:r>
              <a:rPr lang="en-IN" sz="1800" b="0" i="0" u="none" strike="noStrike" baseline="0" dirty="0">
                <a:solidFill>
                  <a:srgbClr val="000000"/>
                </a:solidFill>
                <a:latin typeface="Times New Roman" panose="02020603050405020304" pitchFamily="18" charset="0"/>
              </a:rPr>
              <a:t>using it.</a:t>
            </a:r>
          </a:p>
          <a:p>
            <a:pPr marL="339725" marR="3300" indent="0" algn="just">
              <a:lnSpc>
                <a:spcPct val="120000"/>
              </a:lnSpc>
              <a:buNone/>
            </a:pPr>
            <a:r>
              <a:rPr lang="en-US" sz="1800" b="0" i="0" u="none" strike="noStrike" baseline="0" dirty="0">
                <a:solidFill>
                  <a:srgbClr val="000000"/>
                </a:solidFill>
                <a:latin typeface="Wingdings" panose="05000000000000000000" pitchFamily="2" charset="2"/>
              </a:rPr>
              <a:t></a:t>
            </a:r>
            <a:r>
              <a:rPr lang="en-US" sz="1800" b="0" i="0" u="none" strike="noStrike" baseline="0" dirty="0">
                <a:solidFill>
                  <a:srgbClr val="000000"/>
                </a:solidFill>
                <a:latin typeface="Arial" panose="020B0604020202020204" pitchFamily="34" charset="0"/>
              </a:rPr>
              <a:t> </a:t>
            </a:r>
            <a:r>
              <a:rPr lang="en-US" sz="1800" b="0" i="0" u="none" strike="noStrike" baseline="0" dirty="0">
                <a:solidFill>
                  <a:srgbClr val="000000"/>
                </a:solidFill>
                <a:latin typeface="Times New Roman" panose="02020603050405020304" pitchFamily="18" charset="0"/>
              </a:rPr>
              <a:t>If the Trademark is not being used for a continuous period of 5 years from the registration date or 3 months prior to filing the application for registration.</a:t>
            </a:r>
          </a:p>
          <a:p>
            <a:pPr marL="339725" indent="0" algn="just">
              <a:lnSpc>
                <a:spcPct val="120000"/>
              </a:lnSpc>
              <a:buNone/>
            </a:pPr>
            <a:r>
              <a:rPr lang="en-US" sz="1800" b="0" i="0" u="none" strike="noStrike" baseline="0" dirty="0">
                <a:solidFill>
                  <a:srgbClr val="000000"/>
                </a:solidFill>
                <a:latin typeface="Wingdings" panose="05000000000000000000" pitchFamily="2" charset="2"/>
              </a:rPr>
              <a:t></a:t>
            </a:r>
            <a:r>
              <a:rPr lang="en-US" sz="1800" b="0" i="0" u="none" strike="noStrike" baseline="0" dirty="0">
                <a:solidFill>
                  <a:srgbClr val="000000"/>
                </a:solidFill>
                <a:latin typeface="Arial" panose="020B0604020202020204" pitchFamily="34" charset="0"/>
              </a:rPr>
              <a:t> </a:t>
            </a:r>
            <a:r>
              <a:rPr lang="en-US" sz="1800" b="0" i="0" u="none" strike="noStrike" baseline="0" dirty="0">
                <a:solidFill>
                  <a:srgbClr val="000000"/>
                </a:solidFill>
                <a:latin typeface="Times New Roman" panose="02020603050405020304" pitchFamily="18" charset="0"/>
              </a:rPr>
              <a:t>Registered Trademark was disallowed but inadvertently existed in the official register.</a:t>
            </a:r>
          </a:p>
          <a:p>
            <a:pPr marL="342900" indent="-342900" algn="just">
              <a:lnSpc>
                <a:spcPct val="120000"/>
              </a:lnSpc>
              <a:buFont typeface="+mj-lt"/>
              <a:buAutoNum type="arabicPeriod" startAt="3"/>
            </a:pPr>
            <a:r>
              <a:rPr lang="en-US" sz="1800" b="1" i="1" u="none" strike="noStrike" baseline="0" dirty="0">
                <a:solidFill>
                  <a:srgbClr val="C00000"/>
                </a:solidFill>
                <a:latin typeface="Times New Roman" panose="02020603050405020304" pitchFamily="18" charset="0"/>
              </a:rPr>
              <a:t>Is the sound or smell registrable as a Trademark </a:t>
            </a:r>
            <a:r>
              <a:rPr lang="en-US" sz="1800" b="0" i="1" u="none" strike="noStrike" baseline="0"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Yes, sound or smell is registrable as a mark, as long as it is distinct and can be reproduced graphically. The Trademark, ‘</a:t>
            </a:r>
            <a:r>
              <a:rPr lang="en-US" sz="1800" b="0" i="0" u="none" strike="noStrike" baseline="0" dirty="0">
                <a:solidFill>
                  <a:srgbClr val="C00000"/>
                </a:solidFill>
                <a:latin typeface="Times New Roman" panose="02020603050405020304" pitchFamily="18" charset="0"/>
              </a:rPr>
              <a:t>4711 cologne</a:t>
            </a:r>
            <a:r>
              <a:rPr lang="en-US" sz="1800" b="0" i="0" u="none" strike="noStrike" baseline="0" dirty="0">
                <a:solidFill>
                  <a:srgbClr val="000000"/>
                </a:solidFill>
                <a:latin typeface="Times New Roman" panose="02020603050405020304" pitchFamily="18" charset="0"/>
              </a:rPr>
              <a:t>’ has been registered as a chemical formula. The sound can be registered as a Trademark, provided it can be recorded in MP3 format and depicted graphically.</a:t>
            </a:r>
          </a:p>
          <a:p>
            <a:pPr marL="342900" indent="-342900" algn="just">
              <a:lnSpc>
                <a:spcPct val="120000"/>
              </a:lnSpc>
              <a:buFont typeface="+mj-lt"/>
              <a:buAutoNum type="arabicPeriod" startAt="3"/>
            </a:pPr>
            <a:r>
              <a:rPr lang="en-US" sz="1800" b="1" i="1" u="none" strike="noStrike" baseline="0" dirty="0">
                <a:solidFill>
                  <a:srgbClr val="C00000"/>
                </a:solidFill>
                <a:latin typeface="Times New Roman" panose="02020603050405020304" pitchFamily="18" charset="0"/>
              </a:rPr>
              <a:t>Can a registered user restrain the third party from using</a:t>
            </a:r>
            <a:r>
              <a:rPr lang="en-US" sz="1800" dirty="0">
                <a:solidFill>
                  <a:srgbClr val="C00000"/>
                </a:solidFill>
                <a:latin typeface="Times New Roman" panose="02020603050405020304" pitchFamily="18" charset="0"/>
              </a:rPr>
              <a:t> </a:t>
            </a:r>
            <a:r>
              <a:rPr lang="en-US" sz="1800" b="1" i="1" u="none" strike="noStrike" baseline="0" dirty="0">
                <a:solidFill>
                  <a:srgbClr val="C00000"/>
                </a:solidFill>
                <a:latin typeface="Times New Roman" panose="02020603050405020304" pitchFamily="18" charset="0"/>
              </a:rPr>
              <a:t>an identical or similar mark which is not registered</a:t>
            </a:r>
            <a:r>
              <a:rPr lang="en-US" sz="1800" b="0" i="1" u="none" strike="noStrike" baseline="0" dirty="0">
                <a:solidFill>
                  <a:srgbClr val="C00000"/>
                </a:solidFill>
                <a:latin typeface="Times New Roman" panose="02020603050405020304" pitchFamily="18" charset="0"/>
              </a:rPr>
              <a:t> </a:t>
            </a:r>
            <a:r>
              <a:rPr lang="en-US" sz="1800" b="0" i="1" u="none" strike="noStrike" baseline="0" dirty="0">
                <a:solidFill>
                  <a:srgbClr val="000000"/>
                </a:solidFill>
                <a:latin typeface="Times New Roman" panose="02020603050405020304" pitchFamily="18" charset="0"/>
              </a:rPr>
              <a:t>-</a:t>
            </a:r>
            <a:endParaRPr lang="en-US" sz="1800" b="0" i="0" u="none" strike="noStrike" baseline="0" dirty="0">
              <a:solidFill>
                <a:srgbClr val="000000"/>
              </a:solidFill>
              <a:latin typeface="Times New Roman" panose="02020603050405020304" pitchFamily="18" charset="0"/>
            </a:endParaRPr>
          </a:p>
          <a:p>
            <a:pPr algn="just">
              <a:lnSpc>
                <a:spcPct val="120000"/>
              </a:lnSpc>
            </a:pPr>
            <a:r>
              <a:rPr lang="en-US" sz="1800" dirty="0">
                <a:solidFill>
                  <a:srgbClr val="000000"/>
                </a:solidFill>
                <a:latin typeface="Times New Roman" panose="02020603050405020304" pitchFamily="18" charset="0"/>
              </a:rPr>
              <a:t>A</a:t>
            </a:r>
            <a:r>
              <a:rPr lang="en-US" sz="1800" b="0" i="0" u="none" strike="noStrike" baseline="0" dirty="0">
                <a:solidFill>
                  <a:srgbClr val="000000"/>
                </a:solidFill>
                <a:latin typeface="Times New Roman" panose="02020603050405020304" pitchFamily="18" charset="0"/>
              </a:rPr>
              <a:t> registered user cannot restrain the third party from using identical or similar marks if the third party has been continuously using the mark concerning the same goods or services from a date prior to the date of use of the registered mark or date of registration.</a:t>
            </a:r>
          </a:p>
        </p:txBody>
      </p:sp>
    </p:spTree>
    <p:extLst>
      <p:ext uri="{BB962C8B-B14F-4D97-AF65-F5344CB8AC3E}">
        <p14:creationId xmlns:p14="http://schemas.microsoft.com/office/powerpoint/2010/main" val="32112228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97DC9-4CFF-DF90-A732-B713364AF7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C836C4-5781-0EB8-5ACA-FA4D924BFD29}"/>
              </a:ext>
            </a:extLst>
          </p:cNvPr>
          <p:cNvSpPr>
            <a:spLocks noGrp="1"/>
          </p:cNvSpPr>
          <p:nvPr>
            <p:ph type="title"/>
          </p:nvPr>
        </p:nvSpPr>
        <p:spPr>
          <a:xfrm>
            <a:off x="9144" y="-24087"/>
            <a:ext cx="11344656" cy="1014687"/>
          </a:xfrm>
        </p:spPr>
        <p:txBody>
          <a:bodyPr>
            <a:normAutofit/>
          </a:bodyPr>
          <a:lstStyle/>
          <a:p>
            <a:r>
              <a:rPr lang="en-IN" sz="2000" b="1" i="0" u="none" strike="noStrike" baseline="0" dirty="0">
                <a:solidFill>
                  <a:srgbClr val="000000"/>
                </a:solidFill>
                <a:latin typeface="Times New Roman" panose="02020603050405020304" pitchFamily="18" charset="0"/>
              </a:rPr>
              <a:t> International Treaties and Conventions</a:t>
            </a:r>
            <a:endParaRPr lang="en-IN" sz="20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4DEECFF8-BFC2-8665-677F-A4CB042E93E3}"/>
              </a:ext>
            </a:extLst>
          </p:cNvPr>
          <p:cNvSpPr>
            <a:spLocks noGrp="1"/>
          </p:cNvSpPr>
          <p:nvPr>
            <p:ph idx="1"/>
          </p:nvPr>
        </p:nvSpPr>
        <p:spPr>
          <a:xfrm>
            <a:off x="533400" y="1116943"/>
            <a:ext cx="11049000" cy="4166914"/>
          </a:xfrm>
        </p:spPr>
        <p:txBody>
          <a:bodyPr>
            <a:normAutofit/>
          </a:bodyPr>
          <a:lstStyle/>
          <a:p>
            <a:pPr marL="0" marR="560" indent="0" algn="just">
              <a:buNone/>
            </a:pPr>
            <a:r>
              <a:rPr lang="en-US" sz="1800" b="0" i="0" u="none" strike="noStrike" baseline="0" dirty="0">
                <a:solidFill>
                  <a:srgbClr val="000000"/>
                </a:solidFill>
                <a:latin typeface="Times New Roman" panose="02020603050405020304" pitchFamily="18" charset="0"/>
              </a:rPr>
              <a:t>The rules and regulations to file international applications in Convention countries are concluded under the following treaties and agreements administered by WIPO.</a:t>
            </a:r>
          </a:p>
          <a:p>
            <a:pPr marL="342900" indent="-342900" algn="just">
              <a:buFont typeface="+mj-lt"/>
              <a:buAutoNum type="arabicPeriod"/>
            </a:pPr>
            <a:r>
              <a:rPr lang="en-US" sz="1800" b="0" i="0" u="none" strike="noStrike" baseline="0" dirty="0">
                <a:solidFill>
                  <a:srgbClr val="000000"/>
                </a:solidFill>
                <a:latin typeface="Times New Roman" panose="02020603050405020304" pitchFamily="18" charset="0"/>
              </a:rPr>
              <a:t>The </a:t>
            </a:r>
            <a:r>
              <a:rPr lang="en-US" sz="1800" b="0" i="0" u="none" strike="noStrike" baseline="0" dirty="0">
                <a:solidFill>
                  <a:srgbClr val="C00000"/>
                </a:solidFill>
                <a:latin typeface="Times New Roman" panose="02020603050405020304" pitchFamily="18" charset="0"/>
              </a:rPr>
              <a:t>Madrid Agreement for International Registration </a:t>
            </a:r>
            <a:r>
              <a:rPr lang="en-US" sz="1800" b="0" i="0" u="none" strike="noStrike" baseline="0" dirty="0">
                <a:solidFill>
                  <a:srgbClr val="000000"/>
                </a:solidFill>
                <a:latin typeface="Times New Roman" panose="02020603050405020304" pitchFamily="18" charset="0"/>
              </a:rPr>
              <a:t>of Marks (1891) (wipo.int/treaties/</a:t>
            </a:r>
            <a:r>
              <a:rPr lang="en-US" sz="1800" b="0" i="0" u="none" strike="noStrike" baseline="0" dirty="0" err="1">
                <a:solidFill>
                  <a:srgbClr val="000000"/>
                </a:solidFill>
                <a:latin typeface="Times New Roman" panose="02020603050405020304" pitchFamily="18" charset="0"/>
              </a:rPr>
              <a:t>en</a:t>
            </a:r>
            <a:r>
              <a:rPr lang="en-US" sz="1800" b="0" i="0" u="none" strike="noStrike" baseline="0" dirty="0">
                <a:solidFill>
                  <a:srgbClr val="000000"/>
                </a:solidFill>
                <a:latin typeface="Times New Roman" panose="02020603050405020304" pitchFamily="18" charset="0"/>
              </a:rPr>
              <a:t>/registration/</a:t>
            </a:r>
            <a:r>
              <a:rPr lang="en-US" sz="1800" b="0" i="0" u="none" strike="noStrike" baseline="0" dirty="0" err="1">
                <a:solidFill>
                  <a:srgbClr val="000000"/>
                </a:solidFill>
                <a:latin typeface="Times New Roman" panose="02020603050405020304" pitchFamily="18" charset="0"/>
              </a:rPr>
              <a:t>madrid</a:t>
            </a:r>
            <a:r>
              <a:rPr lang="en-US" sz="1800" b="0" i="0" u="none" strike="noStrike" baseline="0" dirty="0">
                <a:solidFill>
                  <a:srgbClr val="000000"/>
                </a:solidFill>
                <a:latin typeface="Times New Roman" panose="02020603050405020304" pitchFamily="18" charset="0"/>
              </a:rPr>
              <a:t>/).</a:t>
            </a:r>
          </a:p>
          <a:p>
            <a:pPr marL="342900" indent="-342900" algn="just">
              <a:buFont typeface="+mj-lt"/>
              <a:buAutoNum type="arabicPeriod"/>
            </a:pPr>
            <a:r>
              <a:rPr lang="en-US" sz="1800" b="0" i="0" u="none" strike="noStrike" baseline="0" dirty="0">
                <a:solidFill>
                  <a:srgbClr val="000000"/>
                </a:solidFill>
                <a:latin typeface="Times New Roman" panose="02020603050405020304" pitchFamily="18" charset="0"/>
              </a:rPr>
              <a:t>The </a:t>
            </a:r>
            <a:r>
              <a:rPr lang="en-US" sz="1800" b="0" i="0" u="none" strike="noStrike" baseline="0" dirty="0">
                <a:solidFill>
                  <a:srgbClr val="C00000"/>
                </a:solidFill>
                <a:latin typeface="Times New Roman" panose="02020603050405020304" pitchFamily="18" charset="0"/>
              </a:rPr>
              <a:t>Nice Agreement for International Classification </a:t>
            </a:r>
            <a:r>
              <a:rPr lang="en-US" sz="1800" b="0" i="0" u="none" strike="noStrike" baseline="0" dirty="0">
                <a:solidFill>
                  <a:srgbClr val="000000"/>
                </a:solidFill>
                <a:latin typeface="Times New Roman" panose="02020603050405020304" pitchFamily="18" charset="0"/>
              </a:rPr>
              <a:t>of Goods and Services (1957). </a:t>
            </a:r>
          </a:p>
          <a:p>
            <a:pPr marL="0" indent="0" algn="just">
              <a:buNone/>
            </a:pPr>
            <a:r>
              <a:rPr lang="en-IN" sz="1800" b="0" i="0" u="none" strike="noStrike" baseline="0" dirty="0">
                <a:solidFill>
                  <a:srgbClr val="000000"/>
                </a:solidFill>
                <a:latin typeface="Times New Roman" panose="02020603050405020304" pitchFamily="18" charset="0"/>
              </a:rPr>
              <a:t>      (https://www.wipo.int/classifications/nice/en/index.html).</a:t>
            </a:r>
          </a:p>
          <a:p>
            <a:pPr marL="342900" indent="-342900">
              <a:buFont typeface="+mj-lt"/>
              <a:buAutoNum type="arabicPeriod" startAt="3"/>
            </a:pPr>
            <a:r>
              <a:rPr lang="en-US" sz="1800" b="0" i="0" u="none" strike="noStrike" baseline="0" dirty="0">
                <a:solidFill>
                  <a:srgbClr val="000000"/>
                </a:solidFill>
                <a:latin typeface="Times New Roman" panose="02020603050405020304" pitchFamily="18" charset="0"/>
              </a:rPr>
              <a:t>The </a:t>
            </a:r>
            <a:r>
              <a:rPr lang="en-US" sz="1800" b="0" i="0" u="none" strike="noStrike" baseline="0" dirty="0">
                <a:solidFill>
                  <a:srgbClr val="C00000"/>
                </a:solidFill>
                <a:latin typeface="Times New Roman" panose="02020603050405020304" pitchFamily="18" charset="0"/>
              </a:rPr>
              <a:t>Trademark Law Treaty </a:t>
            </a:r>
            <a:r>
              <a:rPr lang="en-US" sz="1800" b="0" i="0" u="none" strike="noStrike" baseline="0" dirty="0">
                <a:solidFill>
                  <a:srgbClr val="000000"/>
                </a:solidFill>
                <a:latin typeface="Times New Roman" panose="02020603050405020304" pitchFamily="18" charset="0"/>
              </a:rPr>
              <a:t>(TLT) (1994) (https://www.wipo. int/ treaties/</a:t>
            </a:r>
            <a:r>
              <a:rPr lang="en-US" sz="1800" b="0" i="0" u="none" strike="noStrike" baseline="0" dirty="0" err="1">
                <a:solidFill>
                  <a:srgbClr val="000000"/>
                </a:solidFill>
                <a:latin typeface="Times New Roman" panose="02020603050405020304" pitchFamily="18" charset="0"/>
              </a:rPr>
              <a:t>en</a:t>
            </a:r>
            <a:r>
              <a:rPr lang="en-US" sz="1800" b="0" i="0" u="none" strike="noStrike" baseline="0" dirty="0">
                <a:solidFill>
                  <a:srgbClr val="000000"/>
                </a:solidFill>
                <a:latin typeface="Times New Roman" panose="02020603050405020304" pitchFamily="18" charset="0"/>
              </a:rPr>
              <a:t>/</a:t>
            </a:r>
            <a:r>
              <a:rPr lang="en-US" sz="1800" b="0" i="0" u="none" strike="noStrike" baseline="0" dirty="0" err="1">
                <a:solidFill>
                  <a:srgbClr val="000000"/>
                </a:solidFill>
                <a:latin typeface="Times New Roman" panose="02020603050405020304" pitchFamily="18" charset="0"/>
              </a:rPr>
              <a:t>ip</a:t>
            </a:r>
            <a:r>
              <a:rPr lang="en-US" sz="1800" b="0" i="0" u="none" strike="noStrike" baseline="0" dirty="0">
                <a:solidFill>
                  <a:srgbClr val="000000"/>
                </a:solidFill>
                <a:latin typeface="Times New Roman" panose="02020603050405020304" pitchFamily="18" charset="0"/>
              </a:rPr>
              <a:t>/</a:t>
            </a:r>
            <a:r>
              <a:rPr lang="en-US" sz="1800" b="0" i="0" u="none" strike="noStrike" baseline="0" dirty="0" err="1">
                <a:solidFill>
                  <a:srgbClr val="000000"/>
                </a:solidFill>
                <a:latin typeface="Times New Roman" panose="02020603050405020304" pitchFamily="18" charset="0"/>
              </a:rPr>
              <a:t>tlt</a:t>
            </a:r>
            <a:r>
              <a:rPr lang="en-US" sz="1800" b="0" i="0" u="none" strike="noStrike" baseline="0" dirty="0">
                <a:solidFill>
                  <a:srgbClr val="000000"/>
                </a:solidFill>
                <a:latin typeface="Times New Roman" panose="02020603050405020304" pitchFamily="18" charset="0"/>
              </a:rPr>
              <a:t>/summary_tlt.html). </a:t>
            </a:r>
          </a:p>
          <a:p>
            <a:pPr marL="342900" indent="-342900">
              <a:buFont typeface="+mj-lt"/>
              <a:buAutoNum type="arabicPeriod" startAt="3"/>
            </a:pPr>
            <a:r>
              <a:rPr lang="en-US" sz="1800" b="0" i="0" u="none" strike="noStrike" baseline="0" dirty="0">
                <a:solidFill>
                  <a:srgbClr val="C00000"/>
                </a:solidFill>
                <a:latin typeface="Times New Roman" panose="02020603050405020304" pitchFamily="18" charset="0"/>
              </a:rPr>
              <a:t>Vienna Agreement </a:t>
            </a:r>
            <a:r>
              <a:rPr lang="en-US" sz="1800" b="0" i="0" u="none" strike="noStrike" baseline="0" dirty="0">
                <a:solidFill>
                  <a:srgbClr val="000000"/>
                </a:solidFill>
                <a:latin typeface="Times New Roman" panose="02020603050405020304" pitchFamily="18" charset="0"/>
              </a:rPr>
              <a:t>(1973) for the Classification of Figurative Marks   </a:t>
            </a:r>
            <a:r>
              <a:rPr lang="en-IN" sz="1800" b="0" i="0" u="none" strike="noStrike" baseline="0" dirty="0">
                <a:solidFill>
                  <a:srgbClr val="000000"/>
                </a:solidFill>
                <a:latin typeface="Times New Roman" panose="02020603050405020304" pitchFamily="18" charset="0"/>
              </a:rPr>
              <a:t>(https://www.wipo.int/classifications/vienna/en/preface.html).</a:t>
            </a:r>
          </a:p>
        </p:txBody>
      </p:sp>
    </p:spTree>
    <p:extLst>
      <p:ext uri="{BB962C8B-B14F-4D97-AF65-F5344CB8AC3E}">
        <p14:creationId xmlns:p14="http://schemas.microsoft.com/office/powerpoint/2010/main" val="446337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C21E1-A8B3-AED5-74D3-ED702FE7B0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814F5E-3DAE-2601-BFAE-0341F615368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08420E3-9842-4189-DC0E-56402BB1E89D}"/>
              </a:ext>
            </a:extLst>
          </p:cNvPr>
          <p:cNvSpPr>
            <a:spLocks noGrp="1"/>
          </p:cNvSpPr>
          <p:nvPr>
            <p:ph idx="1"/>
          </p:nvPr>
        </p:nvSpPr>
        <p:spPr>
          <a:xfrm>
            <a:off x="9144" y="1014686"/>
            <a:ext cx="11649456" cy="5386113"/>
          </a:xfrm>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Types of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Literary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Dramatic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Musical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Artistic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Sound Recording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Cinematographic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Choreographic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Architectural Copyright</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Software and Computer Programs</a:t>
            </a:r>
          </a:p>
          <a:p>
            <a:pPr marL="457200" indent="-45720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Compilations and databases</a:t>
            </a:r>
            <a:endParaRPr lang="en-IN" sz="24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3E8B3300-D82E-86BD-FED7-127EF855732D}"/>
              </a:ext>
            </a:extLst>
          </p:cNvPr>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40874753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4B3F2-A466-2EC6-CFDB-FCCC94874D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14CDCE-6880-83E9-A0C4-252221B1A684}"/>
              </a:ext>
            </a:extLst>
          </p:cNvPr>
          <p:cNvSpPr>
            <a:spLocks noGrp="1"/>
          </p:cNvSpPr>
          <p:nvPr>
            <p:ph type="title"/>
          </p:nvPr>
        </p:nvSpPr>
        <p:spPr>
          <a:xfrm>
            <a:off x="9144" y="-24087"/>
            <a:ext cx="11344656" cy="1014687"/>
          </a:xfrm>
        </p:spPr>
        <p:txBody>
          <a:bodyPr>
            <a:normAutofit/>
          </a:bodyPr>
          <a:lstStyle/>
          <a:p>
            <a:r>
              <a:rPr lang="en-IN" sz="2000" b="1" i="0" u="none" strike="noStrike" baseline="0" dirty="0">
                <a:solidFill>
                  <a:srgbClr val="000000"/>
                </a:solidFill>
                <a:latin typeface="Times New Roman" panose="02020603050405020304" pitchFamily="18" charset="0"/>
              </a:rPr>
              <a:t>Famous Case Law:</a:t>
            </a:r>
            <a:br>
              <a:rPr lang="en-IN" sz="2000" b="0" i="0" u="none" strike="noStrike" baseline="0" dirty="0">
                <a:solidFill>
                  <a:srgbClr val="000000"/>
                </a:solidFill>
                <a:latin typeface="Times New Roman" panose="02020603050405020304" pitchFamily="18" charset="0"/>
              </a:rPr>
            </a:br>
            <a:r>
              <a:rPr lang="it-IT" sz="2000" b="1" i="1" u="none" strike="noStrike" baseline="0" dirty="0">
                <a:solidFill>
                  <a:srgbClr val="000000"/>
                </a:solidFill>
                <a:latin typeface="Times New Roman" panose="02020603050405020304" pitchFamily="18" charset="0"/>
              </a:rPr>
              <a:t>Coca-Cola Company vs. Bisleri International Pvt. Ltd.</a:t>
            </a:r>
            <a:endParaRPr lang="it-IT" sz="2000" b="0" i="0" u="none" strike="noStrike" baseline="0" dirty="0">
              <a:solidFill>
                <a:srgbClr val="000000"/>
              </a:solidFill>
              <a:latin typeface="Times New Roman" panose="02020603050405020304" pitchFamily="18" charset="0"/>
            </a:endParaRPr>
          </a:p>
        </p:txBody>
      </p:sp>
      <p:sp>
        <p:nvSpPr>
          <p:cNvPr id="3" name="Content Placeholder 2">
            <a:extLst>
              <a:ext uri="{FF2B5EF4-FFF2-40B4-BE49-F238E27FC236}">
                <a16:creationId xmlns:a16="http://schemas.microsoft.com/office/drawing/2014/main" id="{918E85ED-4008-2EBE-AF9A-933F63651AFA}"/>
              </a:ext>
            </a:extLst>
          </p:cNvPr>
          <p:cNvSpPr>
            <a:spLocks noGrp="1"/>
          </p:cNvSpPr>
          <p:nvPr>
            <p:ph idx="1"/>
          </p:nvPr>
        </p:nvSpPr>
        <p:spPr>
          <a:xfrm>
            <a:off x="609600" y="1014686"/>
            <a:ext cx="10363200" cy="5386113"/>
          </a:xfrm>
        </p:spPr>
        <p:txBody>
          <a:bodyPr>
            <a:normAutofit/>
          </a:bodyPr>
          <a:lstStyle/>
          <a:p>
            <a:pPr marR="1040" algn="just"/>
            <a:r>
              <a:rPr lang="en-US" sz="2000" dirty="0">
                <a:solidFill>
                  <a:srgbClr val="000000"/>
                </a:solidFill>
                <a:latin typeface="Times New Roman" panose="02020603050405020304" pitchFamily="18" charset="0"/>
              </a:rPr>
              <a:t>‘</a:t>
            </a:r>
            <a:r>
              <a:rPr lang="en-US" sz="2000" b="0" i="0" u="none" strike="noStrike" baseline="0" dirty="0">
                <a:solidFill>
                  <a:srgbClr val="C00000"/>
                </a:solidFill>
                <a:latin typeface="Times New Roman" panose="02020603050405020304" pitchFamily="18" charset="0"/>
              </a:rPr>
              <a:t>MAAZA</a:t>
            </a:r>
            <a:r>
              <a:rPr lang="en-US" sz="2000" b="0" i="0" u="none" strike="noStrike" baseline="0" dirty="0">
                <a:solidFill>
                  <a:srgbClr val="000000"/>
                </a:solidFill>
                <a:latin typeface="Times New Roman" panose="02020603050405020304" pitchFamily="18" charset="0"/>
              </a:rPr>
              <a:t>‘, a popular mango fruit drink in India, is a registered Trademark of an Indian company, </a:t>
            </a:r>
            <a:r>
              <a:rPr lang="en-US" sz="2000" b="0" i="0" u="none" strike="noStrike" baseline="0" dirty="0" err="1">
                <a:solidFill>
                  <a:srgbClr val="C00000"/>
                </a:solidFill>
                <a:latin typeface="Times New Roman" panose="02020603050405020304" pitchFamily="18" charset="0"/>
              </a:rPr>
              <a:t>Bisleri</a:t>
            </a:r>
            <a:r>
              <a:rPr lang="en-US" sz="2000" b="0" i="0" u="none" strike="noStrike" baseline="0" dirty="0">
                <a:solidFill>
                  <a:srgbClr val="C00000"/>
                </a:solidFill>
                <a:latin typeface="Times New Roman" panose="02020603050405020304" pitchFamily="18" charset="0"/>
              </a:rPr>
              <a:t> International Pvt. Ltd</a:t>
            </a:r>
            <a:r>
              <a:rPr lang="en-US" sz="2000" b="0" i="0" u="none" strike="noStrike" baseline="0" dirty="0">
                <a:solidFill>
                  <a:srgbClr val="000000"/>
                </a:solidFill>
                <a:latin typeface="Times New Roman" panose="02020603050405020304" pitchFamily="18" charset="0"/>
              </a:rPr>
              <a:t>. </a:t>
            </a:r>
          </a:p>
          <a:p>
            <a:pPr marR="1040" algn="just"/>
            <a:r>
              <a:rPr lang="en-US" sz="2000" b="0" i="0" u="none" strike="noStrike" baseline="0" dirty="0">
                <a:solidFill>
                  <a:srgbClr val="000000"/>
                </a:solidFill>
                <a:latin typeface="Times New Roman" panose="02020603050405020304" pitchFamily="18" charset="0"/>
              </a:rPr>
              <a:t>The company transferred the rights (formulation, IPR and goodwill, etc.) to a beverage company</a:t>
            </a:r>
            <a:r>
              <a:rPr lang="en-US" sz="2000" b="0" i="0" u="none" strike="noStrike" baseline="0" dirty="0">
                <a:solidFill>
                  <a:srgbClr val="C00000"/>
                </a:solidFill>
                <a:latin typeface="Times New Roman" panose="02020603050405020304" pitchFamily="18" charset="0"/>
              </a:rPr>
              <a:t>, Coca-Cola</a:t>
            </a:r>
            <a:r>
              <a:rPr lang="en-US" sz="2000" b="0" i="0" u="none" strike="noStrike" baseline="0" dirty="0">
                <a:solidFill>
                  <a:srgbClr val="000000"/>
                </a:solidFill>
                <a:latin typeface="Times New Roman" panose="02020603050405020304" pitchFamily="18" charset="0"/>
              </a:rPr>
              <a:t>, for the Indian Territory. </a:t>
            </a:r>
          </a:p>
          <a:p>
            <a:pPr marR="1040" algn="just"/>
            <a:r>
              <a:rPr lang="en-US" sz="2000" b="0" i="0" u="none" strike="noStrike" baseline="0" dirty="0">
                <a:solidFill>
                  <a:srgbClr val="000000"/>
                </a:solidFill>
                <a:latin typeface="Times New Roman" panose="02020603050405020304" pitchFamily="18" charset="0"/>
              </a:rPr>
              <a:t> However, </a:t>
            </a:r>
            <a:r>
              <a:rPr lang="en-US" sz="2000" b="0" i="0" u="sng" strike="noStrike" baseline="0" dirty="0">
                <a:solidFill>
                  <a:srgbClr val="000000"/>
                </a:solidFill>
                <a:latin typeface="Times New Roman" panose="02020603050405020304" pitchFamily="18" charset="0"/>
              </a:rPr>
              <a:t>in 2008, the </a:t>
            </a:r>
            <a:r>
              <a:rPr lang="en-US" sz="2000" b="0" i="0" u="sng" strike="noStrike" baseline="0" dirty="0" err="1">
                <a:solidFill>
                  <a:srgbClr val="000000"/>
                </a:solidFill>
                <a:latin typeface="Times New Roman" panose="02020603050405020304" pitchFamily="18" charset="0"/>
              </a:rPr>
              <a:t>Bisleri</a:t>
            </a:r>
            <a:r>
              <a:rPr lang="en-US" sz="2000" b="0" i="0" u="sng" strike="noStrike" baseline="0" dirty="0">
                <a:solidFill>
                  <a:srgbClr val="000000"/>
                </a:solidFill>
                <a:latin typeface="Times New Roman" panose="02020603050405020304" pitchFamily="18" charset="0"/>
              </a:rPr>
              <a:t> Company </a:t>
            </a:r>
            <a:r>
              <a:rPr lang="en-US" sz="2000" b="0" i="0" u="none" strike="noStrike" baseline="0" dirty="0">
                <a:solidFill>
                  <a:srgbClr val="000000"/>
                </a:solidFill>
                <a:latin typeface="Times New Roman" panose="02020603050405020304" pitchFamily="18" charset="0"/>
              </a:rPr>
              <a:t>applied for registration of Trademark ‘</a:t>
            </a:r>
            <a:r>
              <a:rPr lang="en-US" sz="2000" b="0" i="0" u="none" strike="noStrike" baseline="0" dirty="0" err="1">
                <a:solidFill>
                  <a:srgbClr val="C00000"/>
                </a:solidFill>
                <a:latin typeface="Times New Roman" panose="02020603050405020304" pitchFamily="18" charset="0"/>
              </a:rPr>
              <a:t>Maaza</a:t>
            </a:r>
            <a:r>
              <a:rPr lang="en-US" sz="2000" b="0" i="0" u="none" strike="noStrike" baseline="0" dirty="0">
                <a:solidFill>
                  <a:srgbClr val="000000"/>
                </a:solidFill>
                <a:latin typeface="Times New Roman" panose="02020603050405020304" pitchFamily="18" charset="0"/>
              </a:rPr>
              <a:t>‘ in Turkey and started exporting the product with the mark ‘</a:t>
            </a:r>
            <a:r>
              <a:rPr lang="en-US" sz="2000" b="0" i="0" u="none" strike="noStrike" baseline="0" dirty="0">
                <a:solidFill>
                  <a:srgbClr val="C00000"/>
                </a:solidFill>
                <a:latin typeface="Times New Roman" panose="02020603050405020304" pitchFamily="18" charset="0"/>
              </a:rPr>
              <a:t>MAAZA</a:t>
            </a:r>
            <a:r>
              <a:rPr lang="en-US" sz="2000" dirty="0">
                <a:solidFill>
                  <a:srgbClr val="000000"/>
                </a:solidFill>
                <a:latin typeface="Times New Roman" panose="02020603050405020304" pitchFamily="18" charset="0"/>
              </a:rPr>
              <a:t>’</a:t>
            </a:r>
            <a:r>
              <a:rPr lang="en-US" sz="2000" b="0" i="0" u="none" strike="noStrike" baseline="0" dirty="0">
                <a:solidFill>
                  <a:srgbClr val="000000"/>
                </a:solidFill>
                <a:latin typeface="Times New Roman" panose="02020603050405020304" pitchFamily="18" charset="0"/>
              </a:rPr>
              <a:t>. This was unacceptable to the </a:t>
            </a:r>
            <a:r>
              <a:rPr lang="en-US" sz="2000" b="0" i="0" u="sng" strike="noStrike" baseline="0" dirty="0">
                <a:solidFill>
                  <a:srgbClr val="000000"/>
                </a:solidFill>
                <a:latin typeface="Times New Roman" panose="02020603050405020304" pitchFamily="18" charset="0"/>
              </a:rPr>
              <a:t>Coca-Cola Company </a:t>
            </a:r>
            <a:r>
              <a:rPr lang="en-US" sz="2000" b="0" i="0" u="none" strike="noStrike" baseline="0" dirty="0">
                <a:solidFill>
                  <a:srgbClr val="000000"/>
                </a:solidFill>
                <a:latin typeface="Times New Roman" panose="02020603050405020304" pitchFamily="18" charset="0"/>
              </a:rPr>
              <a:t>and thus </a:t>
            </a:r>
            <a:r>
              <a:rPr lang="en-US" sz="2000" b="0" i="0" u="sng" strike="noStrike" baseline="0" dirty="0">
                <a:solidFill>
                  <a:srgbClr val="000000"/>
                </a:solidFill>
                <a:latin typeface="Times New Roman" panose="02020603050405020304" pitchFamily="18" charset="0"/>
              </a:rPr>
              <a:t>filed a petition for permanent injunction and damages for passing-off and infringement of the Trademark.</a:t>
            </a:r>
          </a:p>
          <a:p>
            <a:pPr marR="1040" algn="just"/>
            <a:r>
              <a:rPr lang="en-US" sz="2000" b="0" i="0" u="none" strike="noStrike" baseline="0" dirty="0">
                <a:solidFill>
                  <a:srgbClr val="000000"/>
                </a:solidFill>
                <a:latin typeface="Times New Roman" panose="02020603050405020304" pitchFamily="18" charset="0"/>
              </a:rPr>
              <a:t>It was argued on behalf of Plaintiff (Coca-Cola Company) that as the mark ‘</a:t>
            </a:r>
            <a:r>
              <a:rPr lang="en-US" sz="2000" b="0" i="0" u="none" strike="noStrike" baseline="0" dirty="0" err="1">
                <a:solidFill>
                  <a:srgbClr val="000000"/>
                </a:solidFill>
                <a:latin typeface="Times New Roman" panose="02020603050405020304" pitchFamily="18" charset="0"/>
              </a:rPr>
              <a:t>Maaza</a:t>
            </a:r>
            <a:r>
              <a:rPr lang="en-US" sz="2000" dirty="0">
                <a:solidFill>
                  <a:srgbClr val="000000"/>
                </a:solidFill>
                <a:latin typeface="Times New Roman" panose="02020603050405020304" pitchFamily="18" charset="0"/>
              </a:rPr>
              <a:t>’</a:t>
            </a:r>
            <a:r>
              <a:rPr lang="en-US" sz="2000" b="0" i="0" u="none" strike="noStrike" baseline="0" dirty="0">
                <a:solidFill>
                  <a:srgbClr val="000000"/>
                </a:solidFill>
                <a:latin typeface="Times New Roman" panose="02020603050405020304" pitchFamily="18" charset="0"/>
              </a:rPr>
              <a:t> concerning the Indian market was assigned to Coca-Cola, and manufacture of the product with such mark, whether for sale in India or for export, would be considered as an infringement. After hearing both the parties, </a:t>
            </a:r>
            <a:r>
              <a:rPr lang="en-US" sz="2000" b="0" i="0" u="sng" strike="noStrike" baseline="0" dirty="0">
                <a:solidFill>
                  <a:srgbClr val="000000"/>
                </a:solidFill>
                <a:latin typeface="Times New Roman" panose="02020603050405020304" pitchFamily="18" charset="0"/>
              </a:rPr>
              <a:t>the court finally granted an interim injunction against the defendant (</a:t>
            </a:r>
            <a:r>
              <a:rPr lang="en-US" sz="2000" b="0" i="0" u="sng" strike="noStrike" baseline="0" dirty="0" err="1">
                <a:solidFill>
                  <a:srgbClr val="000000"/>
                </a:solidFill>
                <a:latin typeface="Times New Roman" panose="02020603050405020304" pitchFamily="18" charset="0"/>
              </a:rPr>
              <a:t>Bisleri</a:t>
            </a:r>
            <a:r>
              <a:rPr lang="en-US" sz="2000" b="0" i="0" u="sng" strike="noStrike" baseline="0" dirty="0">
                <a:solidFill>
                  <a:srgbClr val="000000"/>
                </a:solidFill>
                <a:latin typeface="Times New Roman" panose="02020603050405020304" pitchFamily="18" charset="0"/>
              </a:rPr>
              <a:t>) from using the Trademark MAAZA in India as well as for the export market, which was held to be an infringement of Trademark.</a:t>
            </a:r>
          </a:p>
        </p:txBody>
      </p:sp>
    </p:spTree>
    <p:extLst>
      <p:ext uri="{BB962C8B-B14F-4D97-AF65-F5344CB8AC3E}">
        <p14:creationId xmlns:p14="http://schemas.microsoft.com/office/powerpoint/2010/main" val="32086956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85CED-28FF-FA0F-6A91-30D1384ADA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16FBB8-AAE3-C1AD-D27D-D4BA7661AB7D}"/>
              </a:ext>
            </a:extLst>
          </p:cNvPr>
          <p:cNvSpPr>
            <a:spLocks noGrp="1"/>
          </p:cNvSpPr>
          <p:nvPr>
            <p:ph type="title"/>
          </p:nvPr>
        </p:nvSpPr>
        <p:spPr>
          <a:xfrm>
            <a:off x="1534160" y="2748280"/>
            <a:ext cx="9217152" cy="1265936"/>
          </a:xfrm>
        </p:spPr>
        <p:txBody>
          <a:bodyPr>
            <a:normAutofit/>
          </a:bodyPr>
          <a:lstStyle/>
          <a:p>
            <a:pPr algn="ctr"/>
            <a:r>
              <a:rPr lang="en-GB" sz="3733" b="1" dirty="0">
                <a:solidFill>
                  <a:srgbClr val="002060"/>
                </a:solidFill>
                <a:latin typeface="Times New Roman" panose="02020603050405020304" pitchFamily="18" charset="0"/>
                <a:cs typeface="Times New Roman" panose="02020603050405020304" pitchFamily="18" charset="0"/>
              </a:rPr>
              <a:t>Thank You</a:t>
            </a:r>
            <a:endParaRPr lang="en-IN" sz="3733" b="1" dirty="0">
              <a:solidFill>
                <a:srgbClr val="002060"/>
              </a:solidFill>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922DA847-28B6-4A2E-7025-4FE3A9C7A90A}"/>
              </a:ext>
            </a:extLst>
          </p:cNvPr>
          <p:cNvSpPr>
            <a:spLocks noGrp="1"/>
          </p:cNvSpPr>
          <p:nvPr>
            <p:ph type="dt" sz="half" idx="10"/>
          </p:nvPr>
        </p:nvSpPr>
        <p:spPr/>
        <p:txBody>
          <a:bodyPr/>
          <a:lstStyle/>
          <a:p>
            <a:fld id="{0F585ED0-9D6B-4B0D-8C34-D731D668BD55}" type="datetime1">
              <a:rPr lang="en-IN" smtClean="0"/>
              <a:t>11-09-2024</a:t>
            </a:fld>
            <a:endParaRPr lang="en-IN"/>
          </a:p>
        </p:txBody>
      </p:sp>
      <p:sp>
        <p:nvSpPr>
          <p:cNvPr id="5" name="Slide Number Placeholder 4">
            <a:extLst>
              <a:ext uri="{FF2B5EF4-FFF2-40B4-BE49-F238E27FC236}">
                <a16:creationId xmlns:a16="http://schemas.microsoft.com/office/drawing/2014/main" id="{3297270A-870B-CD10-827A-D22586D2AA95}"/>
              </a:ext>
            </a:extLst>
          </p:cNvPr>
          <p:cNvSpPr>
            <a:spLocks noGrp="1"/>
          </p:cNvSpPr>
          <p:nvPr>
            <p:ph type="sldNum" sz="quarter" idx="12"/>
          </p:nvPr>
        </p:nvSpPr>
        <p:spPr/>
        <p:txBody>
          <a:bodyPr/>
          <a:lstStyle/>
          <a:p>
            <a:fld id="{5A6ADBAC-012B-45CA-B0E1-1EC0514D76E2}" type="slidenum">
              <a:rPr lang="en-IN" smtClean="0"/>
              <a:t>51</a:t>
            </a:fld>
            <a:endParaRPr lang="en-IN"/>
          </a:p>
        </p:txBody>
      </p:sp>
    </p:spTree>
    <p:extLst>
      <p:ext uri="{BB962C8B-B14F-4D97-AF65-F5344CB8AC3E}">
        <p14:creationId xmlns:p14="http://schemas.microsoft.com/office/powerpoint/2010/main" val="809756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9144" y="1014687"/>
            <a:ext cx="11497056" cy="5081314"/>
          </a:xfrm>
        </p:spPr>
        <p:txBody>
          <a:bodyPr>
            <a:normAutofit/>
          </a:bodyPr>
          <a:lstStyle/>
          <a:p>
            <a:pPr marL="0" indent="0" algn="just">
              <a:buNone/>
            </a:pPr>
            <a:r>
              <a:rPr lang="en-US" sz="2000" dirty="0">
                <a:solidFill>
                  <a:srgbClr val="C00000"/>
                </a:solidFill>
                <a:latin typeface="Times New Roman" panose="02020603050405020304" pitchFamily="18" charset="0"/>
                <a:cs typeface="Times New Roman" panose="02020603050405020304" pitchFamily="18" charset="0"/>
              </a:rPr>
              <a:t>1. Literary Copyright</a:t>
            </a:r>
          </a:p>
          <a:p>
            <a:pPr marL="0" indent="0" algn="just">
              <a:buNone/>
            </a:pPr>
            <a:r>
              <a:rPr lang="en-US" sz="2000" dirty="0">
                <a:solidFill>
                  <a:srgbClr val="002060"/>
                </a:solidFill>
                <a:latin typeface="Times New Roman" panose="02020603050405020304" pitchFamily="18" charset="0"/>
                <a:cs typeface="Times New Roman" panose="02020603050405020304" pitchFamily="18" charset="0"/>
              </a:rPr>
              <a:t>This category of copyright encompasses original and distinctive literary compositions.</a:t>
            </a:r>
          </a:p>
          <a:p>
            <a:pPr marL="0" indent="0" algn="just">
              <a:buNone/>
            </a:pPr>
            <a:r>
              <a:rPr lang="en-US" sz="2000" dirty="0">
                <a:solidFill>
                  <a:srgbClr val="002060"/>
                </a:solidFill>
                <a:latin typeface="Times New Roman" panose="02020603050405020304" pitchFamily="18" charset="0"/>
                <a:cs typeface="Times New Roman" panose="02020603050405020304" pitchFamily="18" charset="0"/>
              </a:rPr>
              <a:t>Such creations can range from </a:t>
            </a:r>
            <a:r>
              <a:rPr lang="en-US" sz="2000" u="sng" dirty="0">
                <a:solidFill>
                  <a:srgbClr val="C00000"/>
                </a:solidFill>
                <a:latin typeface="Times New Roman" panose="02020603050405020304" pitchFamily="18" charset="0"/>
                <a:cs typeface="Times New Roman" panose="02020603050405020304" pitchFamily="18" charset="0"/>
              </a:rPr>
              <a:t>scripts, novels, biographies, and academic theses to technical manuals and software codes</a:t>
            </a:r>
            <a:r>
              <a:rPr lang="en-US" sz="2000" dirty="0">
                <a:solidFill>
                  <a:srgbClr val="002060"/>
                </a:solidFill>
                <a:latin typeface="Times New Roman" panose="02020603050405020304" pitchFamily="18" charset="0"/>
                <a:cs typeface="Times New Roman" panose="02020603050405020304" pitchFamily="18" charset="0"/>
              </a:rPr>
              <a:t>.</a:t>
            </a:r>
          </a:p>
          <a:p>
            <a:pPr marL="0" indent="0" algn="just">
              <a:buNone/>
            </a:pPr>
            <a:r>
              <a:rPr lang="en-US" sz="2000" dirty="0">
                <a:solidFill>
                  <a:srgbClr val="002060"/>
                </a:solidFill>
                <a:latin typeface="Times New Roman" panose="02020603050405020304" pitchFamily="18" charset="0"/>
                <a:cs typeface="Times New Roman" panose="02020603050405020304" pitchFamily="18" charset="0"/>
              </a:rPr>
              <a:t>The value, style, or literary quality of the work doesn’t influence its eligibility for copyright. </a:t>
            </a:r>
          </a:p>
          <a:p>
            <a:pPr marL="0" indent="0" algn="just">
              <a:buNone/>
            </a:pPr>
            <a:r>
              <a:rPr lang="en-US" sz="2000" dirty="0">
                <a:solidFill>
                  <a:srgbClr val="002060"/>
                </a:solidFill>
                <a:latin typeface="Times New Roman" panose="02020603050405020304" pitchFamily="18" charset="0"/>
                <a:cs typeface="Times New Roman" panose="02020603050405020304" pitchFamily="18" charset="0"/>
              </a:rPr>
              <a:t>For example, J.K. Rowling holds the literary copyright for the "Harry Potter" series.</a:t>
            </a:r>
          </a:p>
          <a:p>
            <a:pPr marL="0" indent="0" algn="just">
              <a:buNone/>
            </a:pPr>
            <a:endParaRPr lang="en-US" sz="2000"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sz="2000" dirty="0">
                <a:solidFill>
                  <a:srgbClr val="002060"/>
                </a:solidFill>
                <a:latin typeface="Times New Roman" panose="02020603050405020304" pitchFamily="18" charset="0"/>
                <a:cs typeface="Times New Roman" panose="02020603050405020304" pitchFamily="18" charset="0"/>
              </a:rPr>
              <a:t>Holding a copyright for literary creations grants exclusive rights, including:</a:t>
            </a:r>
          </a:p>
          <a:p>
            <a:pPr algn="just"/>
            <a:r>
              <a:rPr lang="en-US" sz="2000" dirty="0">
                <a:solidFill>
                  <a:srgbClr val="C00000"/>
                </a:solidFill>
                <a:latin typeface="Times New Roman" panose="02020603050405020304" pitchFamily="18" charset="0"/>
                <a:cs typeface="Times New Roman" panose="02020603050405020304" pitchFamily="18" charset="0"/>
              </a:rPr>
              <a:t>Adapting the original work.</a:t>
            </a:r>
          </a:p>
          <a:p>
            <a:pPr algn="just"/>
            <a:r>
              <a:rPr lang="en-US" sz="2000" dirty="0">
                <a:solidFill>
                  <a:srgbClr val="C00000"/>
                </a:solidFill>
                <a:latin typeface="Times New Roman" panose="02020603050405020304" pitchFamily="18" charset="0"/>
                <a:cs typeface="Times New Roman" panose="02020603050405020304" pitchFamily="18" charset="0"/>
              </a:rPr>
              <a:t>For a public performance of work.</a:t>
            </a:r>
          </a:p>
          <a:p>
            <a:pPr algn="just"/>
            <a:r>
              <a:rPr lang="en-US" sz="2000" dirty="0">
                <a:solidFill>
                  <a:srgbClr val="C00000"/>
                </a:solidFill>
                <a:latin typeface="Times New Roman" panose="02020603050405020304" pitchFamily="18" charset="0"/>
                <a:cs typeface="Times New Roman" panose="02020603050405020304" pitchFamily="18" charset="0"/>
              </a:rPr>
              <a:t>Distributing copies of the work to the audience.</a:t>
            </a:r>
          </a:p>
          <a:p>
            <a:pPr algn="just"/>
            <a:r>
              <a:rPr lang="en-US" sz="2000" dirty="0">
                <a:solidFill>
                  <a:srgbClr val="C00000"/>
                </a:solidFill>
                <a:latin typeface="Times New Roman" panose="02020603050405020304" pitchFamily="18" charset="0"/>
                <a:cs typeface="Times New Roman" panose="02020603050405020304" pitchFamily="18" charset="0"/>
              </a:rPr>
              <a:t>Replicating the original composition.</a:t>
            </a:r>
          </a:p>
          <a:p>
            <a:pPr algn="just"/>
            <a:r>
              <a:rPr lang="en-US" sz="2000" dirty="0">
                <a:solidFill>
                  <a:srgbClr val="C00000"/>
                </a:solidFill>
                <a:latin typeface="Times New Roman" panose="02020603050405020304" pitchFamily="18" charset="0"/>
                <a:cs typeface="Times New Roman" panose="02020603050405020304" pitchFamily="18" charset="0"/>
              </a:rPr>
              <a:t>Translating the work into other languages.</a:t>
            </a:r>
          </a:p>
          <a:p>
            <a:pPr algn="just"/>
            <a:endParaRPr lang="en-IN" sz="2000"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3171336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2. Dramatic Copyright</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Theatrical compositions fall under the umbrella of literary creations but have their own distinct characteristics.</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They encompass scripts prepared for </a:t>
            </a:r>
            <a:r>
              <a:rPr lang="en-US" sz="2400" u="sng" dirty="0">
                <a:solidFill>
                  <a:srgbClr val="002060"/>
                </a:solidFill>
                <a:latin typeface="Times New Roman" panose="02020603050405020304" pitchFamily="18" charset="0"/>
                <a:cs typeface="Times New Roman" panose="02020603050405020304" pitchFamily="18" charset="0"/>
              </a:rPr>
              <a:t>stage performances, mime shows, plays, dance choreography, and any written work intended for live enactment</a:t>
            </a:r>
            <a:r>
              <a:rPr lang="en-US" sz="2400" dirty="0">
                <a:solidFill>
                  <a:srgbClr val="002060"/>
                </a:solidFill>
                <a:latin typeface="Times New Roman" panose="02020603050405020304" pitchFamily="18" charset="0"/>
                <a:cs typeface="Times New Roman" panose="02020603050405020304" pitchFamily="18" charset="0"/>
              </a:rPr>
              <a:t>.</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However, it’s essential to note that these </a:t>
            </a:r>
            <a:r>
              <a:rPr lang="en-US" sz="2400" u="sng" dirty="0">
                <a:solidFill>
                  <a:srgbClr val="002060"/>
                </a:solidFill>
                <a:latin typeface="Times New Roman" panose="02020603050405020304" pitchFamily="18" charset="0"/>
                <a:cs typeface="Times New Roman" panose="02020603050405020304" pitchFamily="18" charset="0"/>
              </a:rPr>
              <a:t>do not encompass motion pictures or films</a:t>
            </a:r>
            <a:r>
              <a:rPr lang="en-US" sz="2400" dirty="0">
                <a:solidFill>
                  <a:srgbClr val="002060"/>
                </a:solidFill>
                <a:latin typeface="Times New Roman" panose="02020603050405020304" pitchFamily="18" charset="0"/>
                <a:cs typeface="Times New Roman" panose="02020603050405020304" pitchFamily="18" charset="0"/>
              </a:rPr>
              <a:t>.</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Holding a copyright for theatrical compositions grants the owner specific privileges, such as:</a:t>
            </a:r>
          </a:p>
          <a:p>
            <a:pPr algn="just"/>
            <a:r>
              <a:rPr lang="en-US" sz="2400" dirty="0">
                <a:solidFill>
                  <a:srgbClr val="C00000"/>
                </a:solidFill>
                <a:latin typeface="Times New Roman" panose="02020603050405020304" pitchFamily="18" charset="0"/>
                <a:cs typeface="Times New Roman" panose="02020603050405020304" pitchFamily="18" charset="0"/>
              </a:rPr>
              <a:t>Adapting or modifying the original piece.</a:t>
            </a:r>
          </a:p>
          <a:p>
            <a:pPr algn="just"/>
            <a:r>
              <a:rPr lang="en-US" sz="2400" dirty="0">
                <a:solidFill>
                  <a:srgbClr val="C00000"/>
                </a:solidFill>
                <a:latin typeface="Times New Roman" panose="02020603050405020304" pitchFamily="18" charset="0"/>
                <a:cs typeface="Times New Roman" panose="02020603050405020304" pitchFamily="18" charset="0"/>
              </a:rPr>
              <a:t>Replicating or reproducing the composition.</a:t>
            </a:r>
          </a:p>
          <a:p>
            <a:pPr algn="just"/>
            <a:r>
              <a:rPr lang="en-US" sz="2400" dirty="0">
                <a:solidFill>
                  <a:srgbClr val="C00000"/>
                </a:solidFill>
                <a:latin typeface="Times New Roman" panose="02020603050405020304" pitchFamily="18" charset="0"/>
                <a:cs typeface="Times New Roman" panose="02020603050405020304" pitchFamily="18" charset="0"/>
              </a:rPr>
              <a:t>Sharing or presenting the work to a broader audience.</a:t>
            </a:r>
          </a:p>
          <a:p>
            <a:pPr algn="just"/>
            <a:r>
              <a:rPr lang="en-US" sz="2400" dirty="0">
                <a:solidFill>
                  <a:srgbClr val="C00000"/>
                </a:solidFill>
                <a:latin typeface="Times New Roman" panose="02020603050405020304" pitchFamily="18" charset="0"/>
                <a:cs typeface="Times New Roman" panose="02020603050405020304" pitchFamily="18" charset="0"/>
              </a:rPr>
              <a:t>Incorporating the piece into any cinematographic film</a:t>
            </a:r>
            <a:r>
              <a:rPr lang="en-US" sz="2400" dirty="0">
                <a:solidFill>
                  <a:srgbClr val="002060"/>
                </a:solidFill>
                <a:latin typeface="Times New Roman" panose="02020603050405020304" pitchFamily="18" charset="0"/>
                <a:cs typeface="Times New Roman" panose="02020603050405020304" pitchFamily="18" charset="0"/>
              </a:rPr>
              <a:t>.</a:t>
            </a:r>
          </a:p>
          <a:p>
            <a:pPr algn="just"/>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
        <p:nvSpPr>
          <p:cNvPr id="8" name="TextBox 7">
            <a:extLst>
              <a:ext uri="{FF2B5EF4-FFF2-40B4-BE49-F238E27FC236}">
                <a16:creationId xmlns:a16="http://schemas.microsoft.com/office/drawing/2014/main" id="{1BC0AF1D-216D-E676-4FD9-B35D4D5CDA83}"/>
              </a:ext>
            </a:extLst>
          </p:cNvPr>
          <p:cNvSpPr txBox="1"/>
          <p:nvPr/>
        </p:nvSpPr>
        <p:spPr>
          <a:xfrm>
            <a:off x="7924800" y="4495800"/>
            <a:ext cx="3169920" cy="1200329"/>
          </a:xfrm>
          <a:prstGeom prst="rect">
            <a:avLst/>
          </a:prstGeom>
          <a:noFill/>
        </p:spPr>
        <p:txBody>
          <a:bodyPr wrap="square">
            <a:spAutoFit/>
          </a:bodyPr>
          <a:lstStyle/>
          <a:p>
            <a:r>
              <a:rPr lang="en-US" i="1" dirty="0">
                <a:solidFill>
                  <a:schemeClr val="accent6">
                    <a:lumMod val="75000"/>
                  </a:schemeClr>
                </a:solidFill>
                <a:latin typeface="Times New Roman" panose="02020603050405020304" pitchFamily="18" charset="0"/>
                <a:cs typeface="Times New Roman" panose="02020603050405020304" pitchFamily="18" charset="0"/>
              </a:rPr>
              <a:t>Example:</a:t>
            </a:r>
          </a:p>
          <a:p>
            <a:r>
              <a:rPr lang="en-US" i="1" dirty="0">
                <a:solidFill>
                  <a:schemeClr val="accent6">
                    <a:lumMod val="75000"/>
                  </a:schemeClr>
                </a:solidFill>
                <a:latin typeface="Times New Roman" panose="02020603050405020304" pitchFamily="18" charset="0"/>
                <a:cs typeface="Times New Roman" panose="02020603050405020304" pitchFamily="18" charset="0"/>
              </a:rPr>
              <a:t>Rabindranath Tagore's play "</a:t>
            </a:r>
            <a:r>
              <a:rPr lang="en-US" i="1" dirty="0" err="1">
                <a:solidFill>
                  <a:schemeClr val="accent6">
                    <a:lumMod val="75000"/>
                  </a:schemeClr>
                </a:solidFill>
                <a:latin typeface="Times New Roman" panose="02020603050405020304" pitchFamily="18" charset="0"/>
                <a:cs typeface="Times New Roman" panose="02020603050405020304" pitchFamily="18" charset="0"/>
              </a:rPr>
              <a:t>Chitrangada</a:t>
            </a:r>
            <a:r>
              <a:rPr lang="en-US" i="1" dirty="0">
                <a:solidFill>
                  <a:schemeClr val="accent6">
                    <a:lumMod val="75000"/>
                  </a:schemeClr>
                </a:solidFill>
                <a:latin typeface="Times New Roman" panose="02020603050405020304" pitchFamily="18" charset="0"/>
                <a:cs typeface="Times New Roman" panose="02020603050405020304" pitchFamily="18" charset="0"/>
              </a:rPr>
              <a:t>" is an example of a dramatic work</a:t>
            </a:r>
            <a:endParaRPr lang="en-IN" i="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503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9144" y="1014687"/>
            <a:ext cx="11283696" cy="5258692"/>
          </a:xfrm>
        </p:spPr>
        <p:txBody>
          <a:bodyPr>
            <a:noAutofit/>
          </a:bodyPr>
          <a:lstStyle/>
          <a:p>
            <a:pPr marL="0" indent="0" algn="just">
              <a:buNone/>
            </a:pPr>
            <a:r>
              <a:rPr lang="en-US" sz="2200" dirty="0">
                <a:solidFill>
                  <a:srgbClr val="C00000"/>
                </a:solidFill>
                <a:latin typeface="Times New Roman" panose="02020603050405020304" pitchFamily="18" charset="0"/>
                <a:cs typeface="Times New Roman" panose="02020603050405020304" pitchFamily="18" charset="0"/>
              </a:rPr>
              <a:t>3.Musical Copyright</a:t>
            </a:r>
          </a:p>
          <a:p>
            <a:pPr algn="just"/>
            <a:r>
              <a:rPr lang="en-US" sz="2200" dirty="0">
                <a:latin typeface="Times New Roman" panose="02020603050405020304" pitchFamily="18" charset="0"/>
                <a:cs typeface="Times New Roman" panose="02020603050405020304" pitchFamily="18" charset="0"/>
              </a:rPr>
              <a:t>Musical works, are distinct entities that are eligible for copyright protection.</a:t>
            </a:r>
          </a:p>
          <a:p>
            <a:pPr algn="just"/>
            <a:r>
              <a:rPr lang="en-US" sz="2200" dirty="0">
                <a:latin typeface="Times New Roman" panose="02020603050405020304" pitchFamily="18" charset="0"/>
                <a:cs typeface="Times New Roman" panose="02020603050405020304" pitchFamily="18" charset="0"/>
              </a:rPr>
              <a:t>It’s important to note that these works </a:t>
            </a:r>
            <a:r>
              <a:rPr lang="en-US" sz="2200" dirty="0">
                <a:solidFill>
                  <a:srgbClr val="C00000"/>
                </a:solidFill>
                <a:latin typeface="Times New Roman" panose="02020603050405020304" pitchFamily="18" charset="0"/>
                <a:cs typeface="Times New Roman" panose="02020603050405020304" pitchFamily="18" charset="0"/>
              </a:rPr>
              <a:t>focus solely on the musical composition </a:t>
            </a:r>
            <a:r>
              <a:rPr lang="en-US" sz="2200" dirty="0">
                <a:latin typeface="Times New Roman" panose="02020603050405020304" pitchFamily="18" charset="0"/>
                <a:cs typeface="Times New Roman" panose="02020603050405020304" pitchFamily="18" charset="0"/>
              </a:rPr>
              <a:t>and </a:t>
            </a:r>
            <a:r>
              <a:rPr lang="en-US" sz="2200" dirty="0">
                <a:solidFill>
                  <a:srgbClr val="C00000"/>
                </a:solidFill>
                <a:latin typeface="Times New Roman" panose="02020603050405020304" pitchFamily="18" charset="0"/>
                <a:cs typeface="Times New Roman" panose="02020603050405020304" pitchFamily="18" charset="0"/>
              </a:rPr>
              <a:t>exclude lyrics or actual sound recordings</a:t>
            </a:r>
            <a:r>
              <a:rPr lang="en-US" sz="2200" dirty="0">
                <a:latin typeface="Times New Roman" panose="02020603050405020304" pitchFamily="18" charset="0"/>
                <a:cs typeface="Times New Roman" panose="02020603050405020304" pitchFamily="18" charset="0"/>
              </a:rPr>
              <a:t>.</a:t>
            </a:r>
          </a:p>
          <a:p>
            <a:pPr algn="just"/>
            <a:r>
              <a:rPr lang="en-US" sz="2200" dirty="0">
                <a:latin typeface="Times New Roman" panose="02020603050405020304" pitchFamily="18" charset="0"/>
                <a:cs typeface="Times New Roman" panose="02020603050405020304" pitchFamily="18" charset="0"/>
              </a:rPr>
              <a:t>To safeguard a musical composition, one must register it separately with the Copyright Office. Often, sound recordings are intrinsically linked to these musical compositions, but they are distinct entities in the realm of copyright.</a:t>
            </a:r>
          </a:p>
          <a:p>
            <a:pPr marL="0" indent="0" algn="just">
              <a:buNone/>
            </a:pPr>
            <a:r>
              <a:rPr lang="en-US" sz="2200" dirty="0">
                <a:latin typeface="Times New Roman" panose="02020603050405020304" pitchFamily="18" charset="0"/>
                <a:cs typeface="Times New Roman" panose="02020603050405020304" pitchFamily="18" charset="0"/>
              </a:rPr>
              <a:t>The author of music work in India has following exclusive rights:</a:t>
            </a:r>
          </a:p>
          <a:p>
            <a:pPr algn="just"/>
            <a:r>
              <a:rPr lang="en-US" sz="2200" dirty="0">
                <a:solidFill>
                  <a:srgbClr val="C00000"/>
                </a:solidFill>
                <a:latin typeface="Times New Roman" panose="02020603050405020304" pitchFamily="18" charset="0"/>
                <a:cs typeface="Times New Roman" panose="02020603050405020304" pitchFamily="18" charset="0"/>
              </a:rPr>
              <a:t>The ability to reproduce the composition.</a:t>
            </a:r>
          </a:p>
          <a:p>
            <a:pPr algn="just"/>
            <a:r>
              <a:rPr lang="en-US" sz="2200" dirty="0">
                <a:solidFill>
                  <a:srgbClr val="C00000"/>
                </a:solidFill>
                <a:latin typeface="Times New Roman" panose="02020603050405020304" pitchFamily="18" charset="0"/>
                <a:cs typeface="Times New Roman" panose="02020603050405020304" pitchFamily="18" charset="0"/>
              </a:rPr>
              <a:t>Sharing or presenting the composition to a wider audience.</a:t>
            </a:r>
          </a:p>
          <a:p>
            <a:pPr algn="just"/>
            <a:r>
              <a:rPr lang="en-US" sz="2200" dirty="0">
                <a:solidFill>
                  <a:srgbClr val="C00000"/>
                </a:solidFill>
                <a:latin typeface="Times New Roman" panose="02020603050405020304" pitchFamily="18" charset="0"/>
                <a:cs typeface="Times New Roman" panose="02020603050405020304" pitchFamily="18" charset="0"/>
              </a:rPr>
              <a:t>Adapting or modifying the original piece.</a:t>
            </a:r>
          </a:p>
          <a:p>
            <a:pPr algn="just"/>
            <a:r>
              <a:rPr lang="en-US" sz="2200" dirty="0">
                <a:solidFill>
                  <a:srgbClr val="C00000"/>
                </a:solidFill>
                <a:latin typeface="Times New Roman" panose="02020603050405020304" pitchFamily="18" charset="0"/>
                <a:cs typeface="Times New Roman" panose="02020603050405020304" pitchFamily="18" charset="0"/>
              </a:rPr>
              <a:t>Performing the composition live in front of an audience.</a:t>
            </a:r>
          </a:p>
          <a:p>
            <a:pPr algn="just"/>
            <a:r>
              <a:rPr lang="en-US" sz="2200" dirty="0">
                <a:solidFill>
                  <a:srgbClr val="C00000"/>
                </a:solidFill>
                <a:latin typeface="Times New Roman" panose="02020603050405020304" pitchFamily="18" charset="0"/>
                <a:cs typeface="Times New Roman" panose="02020603050405020304" pitchFamily="18" charset="0"/>
              </a:rPr>
              <a:t>Distributing copies of the composition to the public.</a:t>
            </a:r>
          </a:p>
          <a:p>
            <a:pPr algn="just"/>
            <a:r>
              <a:rPr lang="en-US" sz="2200" dirty="0">
                <a:solidFill>
                  <a:srgbClr val="C00000"/>
                </a:solidFill>
                <a:latin typeface="Times New Roman" panose="02020603050405020304" pitchFamily="18" charset="0"/>
                <a:cs typeface="Times New Roman" panose="02020603050405020304" pitchFamily="18" charset="0"/>
              </a:rPr>
              <a:t>Incorporating the composition into sound recordings or films</a:t>
            </a:r>
            <a:r>
              <a:rPr lang="en-US" sz="2200" dirty="0">
                <a:latin typeface="Times New Roman" panose="02020603050405020304" pitchFamily="18" charset="0"/>
                <a:cs typeface="Times New Roman" panose="02020603050405020304" pitchFamily="18" charset="0"/>
              </a:rPr>
              <a:t>.</a:t>
            </a:r>
          </a:p>
          <a:p>
            <a:pPr algn="just"/>
            <a:endParaRPr lang="en-IN" sz="22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A8BC722-1A10-AEB5-4043-4E8C4F3995C4}"/>
              </a:ext>
            </a:extLst>
          </p:cNvPr>
          <p:cNvSpPr txBox="1"/>
          <p:nvPr/>
        </p:nvSpPr>
        <p:spPr>
          <a:xfrm>
            <a:off x="8458200" y="4038600"/>
            <a:ext cx="2941320" cy="2031325"/>
          </a:xfrm>
          <a:prstGeom prst="rect">
            <a:avLst/>
          </a:prstGeom>
          <a:noFill/>
        </p:spPr>
        <p:txBody>
          <a:bodyPr wrap="square">
            <a:spAutoFit/>
          </a:bodyPr>
          <a:lstStyle/>
          <a:p>
            <a:r>
              <a:rPr lang="en-US" i="1" dirty="0">
                <a:solidFill>
                  <a:schemeClr val="accent6">
                    <a:lumMod val="75000"/>
                  </a:schemeClr>
                </a:solidFill>
                <a:latin typeface="Times New Roman" panose="02020603050405020304" pitchFamily="18" charset="0"/>
                <a:cs typeface="Times New Roman" panose="02020603050405020304" pitchFamily="18" charset="0"/>
              </a:rPr>
              <a:t>Example:</a:t>
            </a:r>
          </a:p>
          <a:p>
            <a:r>
              <a:rPr lang="en-US" i="1" dirty="0">
                <a:solidFill>
                  <a:schemeClr val="accent6">
                    <a:lumMod val="75000"/>
                  </a:schemeClr>
                </a:solidFill>
                <a:latin typeface="Times New Roman" panose="02020603050405020304" pitchFamily="18" charset="0"/>
                <a:cs typeface="Times New Roman" panose="02020603050405020304" pitchFamily="18" charset="0"/>
              </a:rPr>
              <a:t>A.R. Rahman, the Oscar-winning composer, holds musical copyrights for his compositions in Indian films such as "Slumdog Millionaire" and "Lagaan."</a:t>
            </a:r>
            <a:endParaRPr lang="en-IN" i="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40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1097872"/>
            <a:ext cx="11283696" cy="5005114"/>
          </a:xfrm>
        </p:spPr>
        <p:txBody>
          <a:bodyPr>
            <a:normAutofit lnSpcReduction="10000"/>
          </a:bodyPr>
          <a:lstStyle/>
          <a:p>
            <a:pPr marL="0" indent="0" algn="just">
              <a:buNone/>
            </a:pPr>
            <a:r>
              <a:rPr lang="en-US" sz="2400" dirty="0">
                <a:solidFill>
                  <a:srgbClr val="C00000"/>
                </a:solidFill>
                <a:latin typeface="Times New Roman" panose="02020603050405020304" pitchFamily="18" charset="0"/>
                <a:cs typeface="Times New Roman" panose="02020603050405020304" pitchFamily="18" charset="0"/>
              </a:rPr>
              <a:t>4. Artistic Copyright</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Visual creations, commonly referred to as artistic works, encompass a broad spectrum of original creations.</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Under the Copyright Act of 1957, this category safeguards a diverse range of artworks.</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This includes, but is not limited to, </a:t>
            </a:r>
            <a:r>
              <a:rPr lang="en-US" sz="2400" i="1" dirty="0">
                <a:solidFill>
                  <a:srgbClr val="C00000"/>
                </a:solidFill>
                <a:latin typeface="Times New Roman" panose="02020603050405020304" pitchFamily="18" charset="0"/>
                <a:cs typeface="Times New Roman" panose="02020603050405020304" pitchFamily="18" charset="0"/>
              </a:rPr>
              <a:t>paintings, photographs, architectural designs, sketches, diagrams, cartoons, engravings, sculptures, graphics, and blueprints</a:t>
            </a:r>
            <a:r>
              <a:rPr lang="en-US" sz="2400" dirty="0">
                <a:solidFill>
                  <a:srgbClr val="002060"/>
                </a:solidFill>
                <a:latin typeface="Times New Roman" panose="02020603050405020304" pitchFamily="18" charset="0"/>
                <a:cs typeface="Times New Roman" panose="02020603050405020304" pitchFamily="18" charset="0"/>
              </a:rPr>
              <a:t>. </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Examples: Ravi Varma Paintings</a:t>
            </a:r>
          </a:p>
          <a:p>
            <a:pPr marL="0" indent="0" algn="just">
              <a:buNone/>
            </a:pPr>
            <a:r>
              <a:rPr lang="en-US" sz="2400" dirty="0">
                <a:solidFill>
                  <a:srgbClr val="002060"/>
                </a:solidFill>
                <a:latin typeface="Times New Roman" panose="02020603050405020304" pitchFamily="18" charset="0"/>
                <a:cs typeface="Times New Roman" panose="02020603050405020304" pitchFamily="18" charset="0"/>
              </a:rPr>
              <a:t>Holding a copyright for visual creations in India gives the owner with specific privileges, such as:</a:t>
            </a:r>
          </a:p>
          <a:p>
            <a:pPr algn="just"/>
            <a:r>
              <a:rPr lang="en-US" sz="2400" dirty="0">
                <a:solidFill>
                  <a:srgbClr val="002060"/>
                </a:solidFill>
                <a:latin typeface="Times New Roman" panose="02020603050405020304" pitchFamily="18" charset="0"/>
                <a:cs typeface="Times New Roman" panose="02020603050405020304" pitchFamily="18" charset="0"/>
              </a:rPr>
              <a:t>Distributing copies of the artwork to the broader public.</a:t>
            </a:r>
          </a:p>
          <a:p>
            <a:pPr algn="just"/>
            <a:r>
              <a:rPr lang="en-US" sz="2400" dirty="0">
                <a:solidFill>
                  <a:srgbClr val="002060"/>
                </a:solidFill>
                <a:latin typeface="Times New Roman" panose="02020603050405020304" pitchFamily="18" charset="0"/>
                <a:cs typeface="Times New Roman" panose="02020603050405020304" pitchFamily="18" charset="0"/>
              </a:rPr>
              <a:t>Incorporating the artwork into films or other visual media.</a:t>
            </a:r>
          </a:p>
          <a:p>
            <a:pPr algn="just"/>
            <a:r>
              <a:rPr lang="en-US" sz="2400" dirty="0">
                <a:solidFill>
                  <a:srgbClr val="002060"/>
                </a:solidFill>
                <a:latin typeface="Times New Roman" panose="02020603050405020304" pitchFamily="18" charset="0"/>
                <a:cs typeface="Times New Roman" panose="02020603050405020304" pitchFamily="18" charset="0"/>
              </a:rPr>
              <a:t>Modifying or creating derivatives of the original piece.</a:t>
            </a:r>
          </a:p>
          <a:p>
            <a:pPr algn="just"/>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17083034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4489568</TotalTime>
  <Words>6341</Words>
  <Application>Microsoft Office PowerPoint</Application>
  <PresentationFormat>Custom</PresentationFormat>
  <Paragraphs>306</Paragraphs>
  <Slides>51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Cambria Math</vt:lpstr>
      <vt:lpstr>Times New Roman</vt:lpstr>
      <vt:lpstr>Wingdings</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Non-Copyright Work</vt:lpstr>
      <vt:lpstr>Copyright Registration</vt:lpstr>
      <vt:lpstr>PowerPoint Presentation</vt:lpstr>
      <vt:lpstr>PowerPoint Presentation</vt:lpstr>
      <vt:lpstr>PowerPoint Presentation</vt:lpstr>
      <vt:lpstr>PowerPoint Presentation</vt:lpstr>
      <vt:lpstr>Copyright Symbol </vt:lpstr>
      <vt:lpstr>Validity of Copyright</vt:lpstr>
      <vt:lpstr>PowerPoint Presentation</vt:lpstr>
      <vt:lpstr>PowerPoint Presentation</vt:lpstr>
      <vt:lpstr>PowerPoint Presentation</vt:lpstr>
      <vt:lpstr>Interesting Copyrights Cases</vt:lpstr>
      <vt:lpstr>Interesting Copyrights Cases</vt:lpstr>
      <vt:lpstr>Trademark</vt:lpstr>
      <vt:lpstr>Who Can Apply for a Trademark</vt:lpstr>
      <vt:lpstr>Classification of Trademarks</vt:lpstr>
      <vt:lpstr>Registration of a Trademark is Not Compulsory</vt:lpstr>
      <vt:lpstr>Validity of Trademark</vt:lpstr>
      <vt:lpstr>PowerPoint Presentation</vt:lpstr>
      <vt:lpstr>Process for Trademarks Registration</vt:lpstr>
      <vt:lpstr>Process for Trademarks Registration</vt:lpstr>
      <vt:lpstr>Fees for Trademarks Registration</vt:lpstr>
      <vt:lpstr>Important Queries/Facts About Trademarks</vt:lpstr>
      <vt:lpstr> International Treaties and Conventions</vt:lpstr>
      <vt:lpstr>Famous Case Law: Coca-Cola Company vs. Bisleri International Pvt. Ltd.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Dr. SHAKUNTHALA C</cp:lastModifiedBy>
  <cp:revision>1988</cp:revision>
  <dcterms:created xsi:type="dcterms:W3CDTF">2018-07-11T04:11:02Z</dcterms:created>
  <dcterms:modified xsi:type="dcterms:W3CDTF">2024-09-11T15:51:29Z</dcterms:modified>
</cp:coreProperties>
</file>