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 id="283" r:id="rId6"/>
    <p:sldId id="284" r:id="rId7"/>
    <p:sldId id="285" r:id="rId8"/>
    <p:sldId id="286" r:id="rId9"/>
    <p:sldId id="287" r:id="rId10"/>
    <p:sldId id="289" r:id="rId11"/>
    <p:sldId id="290" r:id="rId12"/>
    <p:sldId id="288" r:id="rId13"/>
    <p:sldId id="292" r:id="rId14"/>
    <p:sldId id="293" r:id="rId15"/>
    <p:sldId id="294" r:id="rId16"/>
    <p:sldId id="295" r:id="rId17"/>
    <p:sldId id="296" r:id="rId18"/>
    <p:sldId id="297" r:id="rId19"/>
    <p:sldId id="298" r:id="rId20"/>
    <p:sldId id="299" r:id="rId21"/>
    <p:sldId id="300" r:id="rId22"/>
    <p:sldId id="301" r:id="rId23"/>
    <p:sldId id="302" r:id="rId24"/>
    <p:sldId id="304" r:id="rId25"/>
    <p:sldId id="305" r:id="rId26"/>
    <p:sldId id="306" r:id="rId27"/>
    <p:sldId id="307" r:id="rId28"/>
    <p:sldId id="308" r:id="rId29"/>
    <p:sldId id="309" r:id="rId30"/>
    <p:sldId id="310" r:id="rId31"/>
    <p:sldId id="311" r:id="rId32"/>
    <p:sldId id="366" r:id="rId33"/>
    <p:sldId id="365" r:id="rId34"/>
    <p:sldId id="312" r:id="rId35"/>
    <p:sldId id="314" r:id="rId36"/>
    <p:sldId id="315" r:id="rId37"/>
    <p:sldId id="316" r:id="rId38"/>
    <p:sldId id="317" r:id="rId39"/>
    <p:sldId id="318" r:id="rId40"/>
    <p:sldId id="319" r:id="rId41"/>
    <p:sldId id="320" r:id="rId42"/>
    <p:sldId id="322" r:id="rId43"/>
    <p:sldId id="323" r:id="rId44"/>
    <p:sldId id="324" r:id="rId45"/>
    <p:sldId id="325" r:id="rId46"/>
    <p:sldId id="327" r:id="rId47"/>
    <p:sldId id="328" r:id="rId48"/>
    <p:sldId id="329" r:id="rId49"/>
    <p:sldId id="330" r:id="rId50"/>
    <p:sldId id="331" r:id="rId51"/>
    <p:sldId id="332" r:id="rId52"/>
    <p:sldId id="333" r:id="rId53"/>
    <p:sldId id="334" r:id="rId54"/>
    <p:sldId id="335" r:id="rId55"/>
    <p:sldId id="336" r:id="rId56"/>
    <p:sldId id="337" r:id="rId57"/>
    <p:sldId id="338" r:id="rId58"/>
    <p:sldId id="326" r:id="rId59"/>
    <p:sldId id="339" r:id="rId60"/>
    <p:sldId id="340" r:id="rId61"/>
    <p:sldId id="341" r:id="rId62"/>
    <p:sldId id="342" r:id="rId63"/>
    <p:sldId id="343" r:id="rId64"/>
    <p:sldId id="344" r:id="rId65"/>
    <p:sldId id="345" r:id="rId66"/>
    <p:sldId id="346" r:id="rId67"/>
    <p:sldId id="347" r:id="rId68"/>
    <p:sldId id="348" r:id="rId69"/>
    <p:sldId id="349" r:id="rId70"/>
    <p:sldId id="350" r:id="rId71"/>
    <p:sldId id="351" r:id="rId72"/>
    <p:sldId id="352" r:id="rId73"/>
    <p:sldId id="353" r:id="rId74"/>
    <p:sldId id="354" r:id="rId75"/>
    <p:sldId id="363" r:id="rId76"/>
    <p:sldId id="364" r:id="rId77"/>
    <p:sldId id="355" r:id="rId78"/>
    <p:sldId id="356" r:id="rId79"/>
    <p:sldId id="357" r:id="rId80"/>
    <p:sldId id="369" r:id="rId81"/>
    <p:sldId id="368" r:id="rId82"/>
    <p:sldId id="367" r:id="rId83"/>
    <p:sldId id="358" r:id="rId84"/>
    <p:sldId id="359" r:id="rId85"/>
    <p:sldId id="360" r:id="rId86"/>
    <p:sldId id="361" r:id="rId87"/>
    <p:sldId id="362" r:id="rId8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8F932FF-8552-4446-857A-B08F4AF07C3C}" v="2" dt="2021-02-13T11:19:58.358"/>
    <p1510:client id="{49660969-2E92-4586-9E53-40D0353B1E5C}" v="3" dt="2021-02-14T18:18:36.13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83" d="100"/>
          <a:sy n="83" d="100"/>
        </p:scale>
        <p:origin x="686" y="77"/>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84" Type="http://schemas.openxmlformats.org/officeDocument/2006/relationships/slide" Target="slides/slide80.xml"/><Relationship Id="rId89" Type="http://schemas.openxmlformats.org/officeDocument/2006/relationships/presProps" Target="presProps.xml"/><Relationship Id="rId16" Type="http://schemas.openxmlformats.org/officeDocument/2006/relationships/slide" Target="slides/slide12.xml"/><Relationship Id="rId11" Type="http://schemas.openxmlformats.org/officeDocument/2006/relationships/slide" Target="slides/slide7.xml"/><Relationship Id="rId32" Type="http://schemas.openxmlformats.org/officeDocument/2006/relationships/slide" Target="slides/slide28.xml"/><Relationship Id="rId37" Type="http://schemas.openxmlformats.org/officeDocument/2006/relationships/slide" Target="slides/slide33.xml"/><Relationship Id="rId53" Type="http://schemas.openxmlformats.org/officeDocument/2006/relationships/slide" Target="slides/slide49.xml"/><Relationship Id="rId58" Type="http://schemas.openxmlformats.org/officeDocument/2006/relationships/slide" Target="slides/slide54.xml"/><Relationship Id="rId74" Type="http://schemas.openxmlformats.org/officeDocument/2006/relationships/slide" Target="slides/slide70.xml"/><Relationship Id="rId79" Type="http://schemas.openxmlformats.org/officeDocument/2006/relationships/slide" Target="slides/slide75.xml"/><Relationship Id="rId5" Type="http://schemas.openxmlformats.org/officeDocument/2006/relationships/slide" Target="slides/slide1.xml"/><Relationship Id="rId90" Type="http://schemas.openxmlformats.org/officeDocument/2006/relationships/viewProps" Target="viewProps.xml"/><Relationship Id="rId22" Type="http://schemas.openxmlformats.org/officeDocument/2006/relationships/slide" Target="slides/slide18.xml"/><Relationship Id="rId27" Type="http://schemas.openxmlformats.org/officeDocument/2006/relationships/slide" Target="slides/slide23.xml"/><Relationship Id="rId43" Type="http://schemas.openxmlformats.org/officeDocument/2006/relationships/slide" Target="slides/slide39.xml"/><Relationship Id="rId48" Type="http://schemas.openxmlformats.org/officeDocument/2006/relationships/slide" Target="slides/slide44.xml"/><Relationship Id="rId64" Type="http://schemas.openxmlformats.org/officeDocument/2006/relationships/slide" Target="slides/slide60.xml"/><Relationship Id="rId69" Type="http://schemas.openxmlformats.org/officeDocument/2006/relationships/slide" Target="slides/slide65.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slide" Target="slides/slide76.xml"/><Relationship Id="rId85" Type="http://schemas.openxmlformats.org/officeDocument/2006/relationships/slide" Target="slides/slide81.xml"/><Relationship Id="rId93" Type="http://schemas.microsoft.com/office/2016/11/relationships/changesInfo" Target="changesInfos/changesInfo1.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openxmlformats.org/officeDocument/2006/relationships/slide" Target="slides/slide79.xml"/><Relationship Id="rId88" Type="http://schemas.openxmlformats.org/officeDocument/2006/relationships/slide" Target="slides/slide84.xml"/><Relationship Id="rId9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slide" Target="slides/slide77.xml"/><Relationship Id="rId86" Type="http://schemas.openxmlformats.org/officeDocument/2006/relationships/slide" Target="slides/slide82.xml"/><Relationship Id="rId94"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slide" Target="slides/slide72.xml"/><Relationship Id="rId7" Type="http://schemas.openxmlformats.org/officeDocument/2006/relationships/slide" Target="slides/slide3.xml"/><Relationship Id="rId71" Type="http://schemas.openxmlformats.org/officeDocument/2006/relationships/slide" Target="slides/slide67.xml"/><Relationship Id="rId92" Type="http://schemas.openxmlformats.org/officeDocument/2006/relationships/tableStyles" Target="tableStyles.xml"/><Relationship Id="rId2" Type="http://schemas.openxmlformats.org/officeDocument/2006/relationships/customXml" Target="../customXml/item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 Id="rId87" Type="http://schemas.openxmlformats.org/officeDocument/2006/relationships/slide" Target="slides/slide83.xml"/><Relationship Id="rId61" Type="http://schemas.openxmlformats.org/officeDocument/2006/relationships/slide" Target="slides/slide57.xml"/><Relationship Id="rId82" Type="http://schemas.openxmlformats.org/officeDocument/2006/relationships/slide" Target="slides/slide78.xml"/><Relationship Id="rId19" Type="http://schemas.openxmlformats.org/officeDocument/2006/relationships/slide" Target="slides/slide15.xml"/><Relationship Id="rId14" Type="http://schemas.openxmlformats.org/officeDocument/2006/relationships/slide" Target="slides/slide10.xml"/><Relationship Id="rId30" Type="http://schemas.openxmlformats.org/officeDocument/2006/relationships/slide" Target="slides/slide26.xml"/><Relationship Id="rId35" Type="http://schemas.openxmlformats.org/officeDocument/2006/relationships/slide" Target="slides/slide31.xml"/><Relationship Id="rId56" Type="http://schemas.openxmlformats.org/officeDocument/2006/relationships/slide" Target="slides/slide52.xml"/><Relationship Id="rId77" Type="http://schemas.openxmlformats.org/officeDocument/2006/relationships/slide" Target="slides/slide7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HANDAN KUMAR C B" userId="S::chandankumarcb_2ee@atmemys.onmicrosoft.com::6bf1ca4c-06b5-43f8-8fcf-6c77e7a01eee" providerId="AD" clId="Web-{28F932FF-8552-4446-857A-B08F4AF07C3C}"/>
    <pc:docChg chg="addSld">
      <pc:chgData name="CHANDAN KUMAR C B" userId="S::chandankumarcb_2ee@atmemys.onmicrosoft.com::6bf1ca4c-06b5-43f8-8fcf-6c77e7a01eee" providerId="AD" clId="Web-{28F932FF-8552-4446-857A-B08F4AF07C3C}" dt="2021-02-13T11:19:58.358" v="1"/>
      <pc:docMkLst>
        <pc:docMk/>
      </pc:docMkLst>
      <pc:sldChg chg="new">
        <pc:chgData name="CHANDAN KUMAR C B" userId="S::chandankumarcb_2ee@atmemys.onmicrosoft.com::6bf1ca4c-06b5-43f8-8fcf-6c77e7a01eee" providerId="AD" clId="Web-{28F932FF-8552-4446-857A-B08F4AF07C3C}" dt="2021-02-13T11:07:32.471" v="0"/>
        <pc:sldMkLst>
          <pc:docMk/>
          <pc:sldMk cId="16794707" sldId="365"/>
        </pc:sldMkLst>
      </pc:sldChg>
      <pc:sldChg chg="new">
        <pc:chgData name="CHANDAN KUMAR C B" userId="S::chandankumarcb_2ee@atmemys.onmicrosoft.com::6bf1ca4c-06b5-43f8-8fcf-6c77e7a01eee" providerId="AD" clId="Web-{28F932FF-8552-4446-857A-B08F4AF07C3C}" dt="2021-02-13T11:19:58.358" v="1"/>
        <pc:sldMkLst>
          <pc:docMk/>
          <pc:sldMk cId="2812146507" sldId="366"/>
        </pc:sldMkLst>
      </pc:sldChg>
    </pc:docChg>
  </pc:docChgLst>
  <pc:docChgLst>
    <pc:chgData name="CHANDAN KUMAR C B" userId="S::chandankumarcb_2ee@atmemys.onmicrosoft.com::6bf1ca4c-06b5-43f8-8fcf-6c77e7a01eee" providerId="AD" clId="Web-{49660969-2E92-4586-9E53-40D0353B1E5C}"/>
    <pc:docChg chg="addSld">
      <pc:chgData name="CHANDAN KUMAR C B" userId="S::chandankumarcb_2ee@atmemys.onmicrosoft.com::6bf1ca4c-06b5-43f8-8fcf-6c77e7a01eee" providerId="AD" clId="Web-{49660969-2E92-4586-9E53-40D0353B1E5C}" dt="2021-02-14T18:18:36.139" v="2"/>
      <pc:docMkLst>
        <pc:docMk/>
      </pc:docMkLst>
      <pc:sldChg chg="new">
        <pc:chgData name="CHANDAN KUMAR C B" userId="S::chandankumarcb_2ee@atmemys.onmicrosoft.com::6bf1ca4c-06b5-43f8-8fcf-6c77e7a01eee" providerId="AD" clId="Web-{49660969-2E92-4586-9E53-40D0353B1E5C}" dt="2021-02-14T18:02:30.317" v="0"/>
        <pc:sldMkLst>
          <pc:docMk/>
          <pc:sldMk cId="1586984245" sldId="367"/>
        </pc:sldMkLst>
      </pc:sldChg>
      <pc:sldChg chg="new">
        <pc:chgData name="CHANDAN KUMAR C B" userId="S::chandankumarcb_2ee@atmemys.onmicrosoft.com::6bf1ca4c-06b5-43f8-8fcf-6c77e7a01eee" providerId="AD" clId="Web-{49660969-2E92-4586-9E53-40D0353B1E5C}" dt="2021-02-14T18:16:15.169" v="1"/>
        <pc:sldMkLst>
          <pc:docMk/>
          <pc:sldMk cId="2262906250" sldId="368"/>
        </pc:sldMkLst>
      </pc:sldChg>
      <pc:sldChg chg="new">
        <pc:chgData name="CHANDAN KUMAR C B" userId="S::chandankumarcb_2ee@atmemys.onmicrosoft.com::6bf1ca4c-06b5-43f8-8fcf-6c77e7a01eee" providerId="AD" clId="Web-{49660969-2E92-4586-9E53-40D0353B1E5C}" dt="2021-02-14T18:18:36.139" v="2"/>
        <pc:sldMkLst>
          <pc:docMk/>
          <pc:sldMk cId="1936008400" sldId="369"/>
        </pc:sldMkLst>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B8519C73-5402-4EBC-B7DD-B29D4C3F0C3C}" type="datetimeFigureOut">
              <a:rPr lang="en-US" smtClean="0"/>
              <a:t>9/30/2024</a:t>
            </a:fld>
            <a:endParaRPr lang="en-US"/>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031BA1F0-7709-497C-A0BB-726F7D427B9E}" type="slidenum">
              <a:rPr lang="en-US" smtClean="0"/>
              <a:t>‹#›</a:t>
            </a:fld>
            <a:endParaRPr lang="en-US"/>
          </a:p>
        </p:txBody>
      </p:sp>
    </p:spTree>
    <p:extLst>
      <p:ext uri="{BB962C8B-B14F-4D97-AF65-F5344CB8AC3E}">
        <p14:creationId xmlns:p14="http://schemas.microsoft.com/office/powerpoint/2010/main" val="24708875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a:xfrm>
            <a:off x="838200" y="1825625"/>
            <a:ext cx="10515600" cy="4351338"/>
          </a:xfrm>
          <a:prstGeom prst="rect">
            <a:avLst/>
          </a:prstGeo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B8519C73-5402-4EBC-B7DD-B29D4C3F0C3C}" type="datetimeFigureOut">
              <a:rPr lang="en-US" smtClean="0"/>
              <a:t>9/30/2024</a:t>
            </a:fld>
            <a:endParaRPr lang="en-US"/>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031BA1F0-7709-497C-A0BB-726F7D427B9E}" type="slidenum">
              <a:rPr lang="en-US" smtClean="0"/>
              <a:t>‹#›</a:t>
            </a:fld>
            <a:endParaRPr lang="en-US"/>
          </a:p>
        </p:txBody>
      </p:sp>
    </p:spTree>
    <p:extLst>
      <p:ext uri="{BB962C8B-B14F-4D97-AF65-F5344CB8AC3E}">
        <p14:creationId xmlns:p14="http://schemas.microsoft.com/office/powerpoint/2010/main" val="5588950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a:prstGeom prst="rect">
            <a:avLst/>
          </a:prstGeo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B8519C73-5402-4EBC-B7DD-B29D4C3F0C3C}" type="datetimeFigureOut">
              <a:rPr lang="en-US" smtClean="0"/>
              <a:t>9/30/2024</a:t>
            </a:fld>
            <a:endParaRPr lang="en-US"/>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031BA1F0-7709-497C-A0BB-726F7D427B9E}" type="slidenum">
              <a:rPr lang="en-US" smtClean="0"/>
              <a:t>‹#›</a:t>
            </a:fld>
            <a:endParaRPr lang="en-US"/>
          </a:p>
        </p:txBody>
      </p:sp>
    </p:spTree>
    <p:extLst>
      <p:ext uri="{BB962C8B-B14F-4D97-AF65-F5344CB8AC3E}">
        <p14:creationId xmlns:p14="http://schemas.microsoft.com/office/powerpoint/2010/main" val="5006632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B8519C73-5402-4EBC-B7DD-B29D4C3F0C3C}" type="datetimeFigureOut">
              <a:rPr lang="en-US" smtClean="0"/>
              <a:t>9/30/2024</a:t>
            </a:fld>
            <a:endParaRPr lang="en-US"/>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031BA1F0-7709-497C-A0BB-726F7D427B9E}" type="slidenum">
              <a:rPr lang="en-US" smtClean="0"/>
              <a:t>‹#›</a:t>
            </a:fld>
            <a:endParaRPr lang="en-US"/>
          </a:p>
        </p:txBody>
      </p:sp>
    </p:spTree>
    <p:extLst>
      <p:ext uri="{BB962C8B-B14F-4D97-AF65-F5344CB8AC3E}">
        <p14:creationId xmlns:p14="http://schemas.microsoft.com/office/powerpoint/2010/main" val="23875673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a:prstGeom prst="rect">
            <a:avLst/>
          </a:prstGeo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B8519C73-5402-4EBC-B7DD-B29D4C3F0C3C}" type="datetimeFigureOut">
              <a:rPr lang="en-US" smtClean="0"/>
              <a:t>9/30/2024</a:t>
            </a:fld>
            <a:endParaRPr lang="en-US"/>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031BA1F0-7709-497C-A0BB-726F7D427B9E}" type="slidenum">
              <a:rPr lang="en-US" smtClean="0"/>
              <a:t>‹#›</a:t>
            </a:fld>
            <a:endParaRPr lang="en-US"/>
          </a:p>
        </p:txBody>
      </p:sp>
    </p:spTree>
    <p:extLst>
      <p:ext uri="{BB962C8B-B14F-4D97-AF65-F5344CB8AC3E}">
        <p14:creationId xmlns:p14="http://schemas.microsoft.com/office/powerpoint/2010/main" val="13722547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838200" y="6356350"/>
            <a:ext cx="2743200" cy="365125"/>
          </a:xfrm>
          <a:prstGeom prst="rect">
            <a:avLst/>
          </a:prstGeom>
        </p:spPr>
        <p:txBody>
          <a:bodyPr/>
          <a:lstStyle/>
          <a:p>
            <a:fld id="{B8519C73-5402-4EBC-B7DD-B29D4C3F0C3C}" type="datetimeFigureOut">
              <a:rPr lang="en-US" smtClean="0"/>
              <a:t>9/30/2024</a:t>
            </a:fld>
            <a:endParaRPr lang="en-US"/>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031BA1F0-7709-497C-A0BB-726F7D427B9E}" type="slidenum">
              <a:rPr lang="en-US" smtClean="0"/>
              <a:t>‹#›</a:t>
            </a:fld>
            <a:endParaRPr lang="en-US"/>
          </a:p>
        </p:txBody>
      </p:sp>
    </p:spTree>
    <p:extLst>
      <p:ext uri="{BB962C8B-B14F-4D97-AF65-F5344CB8AC3E}">
        <p14:creationId xmlns:p14="http://schemas.microsoft.com/office/powerpoint/2010/main" val="40950099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a:prstGeom prst="rect">
            <a:avLst/>
          </a:prstGeo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838200" y="6356350"/>
            <a:ext cx="2743200" cy="365125"/>
          </a:xfrm>
          <a:prstGeom prst="rect">
            <a:avLst/>
          </a:prstGeom>
        </p:spPr>
        <p:txBody>
          <a:bodyPr/>
          <a:lstStyle/>
          <a:p>
            <a:fld id="{B8519C73-5402-4EBC-B7DD-B29D4C3F0C3C}" type="datetimeFigureOut">
              <a:rPr lang="en-US" smtClean="0"/>
              <a:t>9/30/2024</a:t>
            </a:fld>
            <a:endParaRPr lang="en-US"/>
          </a:p>
        </p:txBody>
      </p:sp>
      <p:sp>
        <p:nvSpPr>
          <p:cNvPr id="8" name="Footer Placeholder 7"/>
          <p:cNvSpPr>
            <a:spLocks noGrp="1"/>
          </p:cNvSpPr>
          <p:nvPr>
            <p:ph type="ftr" sz="quarter" idx="11"/>
          </p:nvPr>
        </p:nvSpPr>
        <p:spPr>
          <a:xfrm>
            <a:off x="4038600" y="6356350"/>
            <a:ext cx="41148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8610600" y="6356350"/>
            <a:ext cx="2743200" cy="365125"/>
          </a:xfrm>
          <a:prstGeom prst="rect">
            <a:avLst/>
          </a:prstGeom>
        </p:spPr>
        <p:txBody>
          <a:bodyPr/>
          <a:lstStyle/>
          <a:p>
            <a:fld id="{031BA1F0-7709-497C-A0BB-726F7D427B9E}" type="slidenum">
              <a:rPr lang="en-US" smtClean="0"/>
              <a:t>‹#›</a:t>
            </a:fld>
            <a:endParaRPr lang="en-US"/>
          </a:p>
        </p:txBody>
      </p:sp>
    </p:spTree>
    <p:extLst>
      <p:ext uri="{BB962C8B-B14F-4D97-AF65-F5344CB8AC3E}">
        <p14:creationId xmlns:p14="http://schemas.microsoft.com/office/powerpoint/2010/main" val="42344482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Date Placeholder 2"/>
          <p:cNvSpPr>
            <a:spLocks noGrp="1"/>
          </p:cNvSpPr>
          <p:nvPr>
            <p:ph type="dt" sz="half" idx="10"/>
          </p:nvPr>
        </p:nvSpPr>
        <p:spPr>
          <a:xfrm>
            <a:off x="838200" y="6356350"/>
            <a:ext cx="2743200" cy="365125"/>
          </a:xfrm>
          <a:prstGeom prst="rect">
            <a:avLst/>
          </a:prstGeom>
        </p:spPr>
        <p:txBody>
          <a:bodyPr/>
          <a:lstStyle/>
          <a:p>
            <a:fld id="{B8519C73-5402-4EBC-B7DD-B29D4C3F0C3C}" type="datetimeFigureOut">
              <a:rPr lang="en-US" smtClean="0"/>
              <a:t>9/30/2024</a:t>
            </a:fld>
            <a:endParaRPr lang="en-US"/>
          </a:p>
        </p:txBody>
      </p:sp>
      <p:sp>
        <p:nvSpPr>
          <p:cNvPr id="4" name="Footer Placeholder 3"/>
          <p:cNvSpPr>
            <a:spLocks noGrp="1"/>
          </p:cNvSpPr>
          <p:nvPr>
            <p:ph type="ftr" sz="quarter" idx="11"/>
          </p:nvPr>
        </p:nvSpPr>
        <p:spPr>
          <a:xfrm>
            <a:off x="4038600" y="6356350"/>
            <a:ext cx="41148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8610600" y="6356350"/>
            <a:ext cx="2743200" cy="365125"/>
          </a:xfrm>
          <a:prstGeom prst="rect">
            <a:avLst/>
          </a:prstGeom>
        </p:spPr>
        <p:txBody>
          <a:bodyPr/>
          <a:lstStyle/>
          <a:p>
            <a:fld id="{031BA1F0-7709-497C-A0BB-726F7D427B9E}" type="slidenum">
              <a:rPr lang="en-US" smtClean="0"/>
              <a:t>‹#›</a:t>
            </a:fld>
            <a:endParaRPr lang="en-US"/>
          </a:p>
        </p:txBody>
      </p:sp>
    </p:spTree>
    <p:extLst>
      <p:ext uri="{BB962C8B-B14F-4D97-AF65-F5344CB8AC3E}">
        <p14:creationId xmlns:p14="http://schemas.microsoft.com/office/powerpoint/2010/main" val="14300018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Rectangle 4"/>
          <p:cNvSpPr/>
          <p:nvPr userDrawn="1"/>
        </p:nvSpPr>
        <p:spPr>
          <a:xfrm>
            <a:off x="0" y="1299624"/>
            <a:ext cx="12003110" cy="369332"/>
          </a:xfrm>
          <a:prstGeom prst="rect">
            <a:avLst/>
          </a:prstGeom>
        </p:spPr>
        <p:txBody>
          <a:bodyPr wrap="square">
            <a:spAutoFit/>
          </a:bodyPr>
          <a:lstStyle/>
          <a:p>
            <a:pPr algn="ctr"/>
            <a:r>
              <a:rPr lang="en-US" dirty="0"/>
              <a:t> </a:t>
            </a:r>
          </a:p>
        </p:txBody>
      </p:sp>
    </p:spTree>
    <p:extLst>
      <p:ext uri="{BB962C8B-B14F-4D97-AF65-F5344CB8AC3E}">
        <p14:creationId xmlns:p14="http://schemas.microsoft.com/office/powerpoint/2010/main" val="19729936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838200" y="6356350"/>
            <a:ext cx="2743200" cy="365125"/>
          </a:xfrm>
          <a:prstGeom prst="rect">
            <a:avLst/>
          </a:prstGeom>
        </p:spPr>
        <p:txBody>
          <a:bodyPr/>
          <a:lstStyle/>
          <a:p>
            <a:fld id="{B8519C73-5402-4EBC-B7DD-B29D4C3F0C3C}" type="datetimeFigureOut">
              <a:rPr lang="en-US" smtClean="0"/>
              <a:t>9/30/2024</a:t>
            </a:fld>
            <a:endParaRPr lang="en-US"/>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031BA1F0-7709-497C-A0BB-726F7D427B9E}" type="slidenum">
              <a:rPr lang="en-US" smtClean="0"/>
              <a:t>‹#›</a:t>
            </a:fld>
            <a:endParaRPr lang="en-US"/>
          </a:p>
        </p:txBody>
      </p:sp>
    </p:spTree>
    <p:extLst>
      <p:ext uri="{BB962C8B-B14F-4D97-AF65-F5344CB8AC3E}">
        <p14:creationId xmlns:p14="http://schemas.microsoft.com/office/powerpoint/2010/main" val="7911280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838200" y="6356350"/>
            <a:ext cx="2743200" cy="365125"/>
          </a:xfrm>
          <a:prstGeom prst="rect">
            <a:avLst/>
          </a:prstGeom>
        </p:spPr>
        <p:txBody>
          <a:bodyPr/>
          <a:lstStyle/>
          <a:p>
            <a:fld id="{B8519C73-5402-4EBC-B7DD-B29D4C3F0C3C}" type="datetimeFigureOut">
              <a:rPr lang="en-US" smtClean="0"/>
              <a:t>9/30/2024</a:t>
            </a:fld>
            <a:endParaRPr lang="en-US"/>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031BA1F0-7709-497C-A0BB-726F7D427B9E}" type="slidenum">
              <a:rPr lang="en-US" smtClean="0"/>
              <a:t>‹#›</a:t>
            </a:fld>
            <a:endParaRPr lang="en-US"/>
          </a:p>
        </p:txBody>
      </p:sp>
    </p:spTree>
    <p:extLst>
      <p:ext uri="{BB962C8B-B14F-4D97-AF65-F5344CB8AC3E}">
        <p14:creationId xmlns:p14="http://schemas.microsoft.com/office/powerpoint/2010/main" val="8296785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7" name="Picture 1"/>
          <p:cNvPicPr>
            <a:picLocks noChangeAspect="1" noChangeArrowheads="1"/>
          </p:cNvPicPr>
          <p:nvPr userDrawn="1"/>
        </p:nvPicPr>
        <p:blipFill>
          <a:blip r:embed="rId13">
            <a:extLst>
              <a:ext uri="{28A0092B-C50C-407E-A947-70E740481C1C}">
                <a14:useLocalDpi xmlns:a14="http://schemas.microsoft.com/office/drawing/2010/main" val="0"/>
              </a:ext>
            </a:extLst>
          </a:blip>
          <a:srcRect l="2864" t="9660" r="3165" b="11572"/>
          <a:stretch>
            <a:fillRect/>
          </a:stretch>
        </p:blipFill>
        <p:spPr bwMode="auto">
          <a:xfrm>
            <a:off x="300977" y="314215"/>
            <a:ext cx="2674043" cy="973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8" name="Picture 1"/>
          <p:cNvPicPr>
            <a:picLocks noChangeAspect="1" noChangeArrowheads="1"/>
          </p:cNvPicPr>
          <p:nvPr userDrawn="1"/>
        </p:nvPicPr>
        <p:blipFill>
          <a:blip r:embed="rId14" cstate="print">
            <a:extLst>
              <a:ext uri="{28A0092B-C50C-407E-A947-70E740481C1C}">
                <a14:useLocalDpi xmlns:a14="http://schemas.microsoft.com/office/drawing/2010/main" val="0"/>
              </a:ext>
            </a:extLst>
          </a:blip>
          <a:srcRect l="9599" t="4800" r="11200" b="6400"/>
          <a:stretch>
            <a:fillRect/>
          </a:stretch>
        </p:blipFill>
        <p:spPr bwMode="auto">
          <a:xfrm>
            <a:off x="10869769" y="228632"/>
            <a:ext cx="1004552" cy="10592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userDrawn="1"/>
        </p:nvSpPr>
        <p:spPr>
          <a:xfrm>
            <a:off x="1" y="1287887"/>
            <a:ext cx="12192000" cy="369332"/>
          </a:xfrm>
          <a:prstGeom prst="rect">
            <a:avLst/>
          </a:prstGeom>
        </p:spPr>
        <p:txBody>
          <a:bodyPr wrap="square">
            <a:spAutoFit/>
          </a:bodyPr>
          <a:lstStyle/>
          <a:p>
            <a:pPr algn="ctr"/>
            <a:r>
              <a:rPr lang="en-US" dirty="0"/>
              <a:t>Department of Electrical and Electronics Engineering</a:t>
            </a:r>
          </a:p>
        </p:txBody>
      </p:sp>
    </p:spTree>
    <p:extLst>
      <p:ext uri="{BB962C8B-B14F-4D97-AF65-F5344CB8AC3E}">
        <p14:creationId xmlns:p14="http://schemas.microsoft.com/office/powerpoint/2010/main" val="966601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hyperlink" Target="https://www.electrical4u.com/electric-current-and-theory-of-electricity/" TargetMode="External"/><Relationship Id="rId2" Type="http://schemas.openxmlformats.org/officeDocument/2006/relationships/image" Target="../media/image14.png"/><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 Id="rId4" Type="http://schemas.openxmlformats.org/officeDocument/2006/relationships/image" Target="../media/image18.png"/></Relationships>
</file>

<file path=ppt/slides/_rels/slide12.xml.rels><?xml version="1.0" encoding="UTF-8" standalone="yes"?>
<Relationships xmlns="http://schemas.openxmlformats.org/package/2006/relationships"><Relationship Id="rId3" Type="http://schemas.openxmlformats.org/officeDocument/2006/relationships/hyperlink" Target="https://www.electrical4u.com/npn-transistor/" TargetMode="External"/><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hyperlink" Target="https://www.electrical4u.com/pnp-transistor/" TargetMode="External"/><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hyperlink" Target="https://www.electrical4u.com/types-of-transistors/" TargetMode="External"/><Relationship Id="rId1" Type="http://schemas.openxmlformats.org/officeDocument/2006/relationships/slideLayout" Target="../slideLayouts/slideLayout7.xml"/><Relationship Id="rId5" Type="http://schemas.openxmlformats.org/officeDocument/2006/relationships/image" Target="../media/image23.png"/><Relationship Id="rId4" Type="http://schemas.openxmlformats.org/officeDocument/2006/relationships/image" Target="../media/image22.png"/></Relationships>
</file>

<file path=ppt/slides/_rels/slide1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image" Target="../media/image32.png"/><Relationship Id="rId7" Type="http://schemas.openxmlformats.org/officeDocument/2006/relationships/image" Target="../media/image36.png"/><Relationship Id="rId2" Type="http://schemas.openxmlformats.org/officeDocument/2006/relationships/image" Target="../media/image31.png"/><Relationship Id="rId1" Type="http://schemas.openxmlformats.org/officeDocument/2006/relationships/slideLayout" Target="../slideLayouts/slideLayout7.xml"/><Relationship Id="rId6" Type="http://schemas.openxmlformats.org/officeDocument/2006/relationships/image" Target="../media/image35.png"/><Relationship Id="rId11" Type="http://schemas.openxmlformats.org/officeDocument/2006/relationships/image" Target="../media/image40.png"/><Relationship Id="rId5" Type="http://schemas.openxmlformats.org/officeDocument/2006/relationships/image" Target="../media/image34.png"/><Relationship Id="rId10" Type="http://schemas.openxmlformats.org/officeDocument/2006/relationships/image" Target="../media/image39.png"/><Relationship Id="rId4" Type="http://schemas.openxmlformats.org/officeDocument/2006/relationships/image" Target="../media/image33.png"/><Relationship Id="rId9" Type="http://schemas.openxmlformats.org/officeDocument/2006/relationships/image" Target="../media/image38.png"/></Relationships>
</file>

<file path=ppt/slides/_rels/slide23.xml.rels><?xml version="1.0" encoding="UTF-8" standalone="yes"?>
<Relationships xmlns="http://schemas.openxmlformats.org/package/2006/relationships"><Relationship Id="rId8" Type="http://schemas.openxmlformats.org/officeDocument/2006/relationships/image" Target="../media/image47.png"/><Relationship Id="rId3" Type="http://schemas.openxmlformats.org/officeDocument/2006/relationships/image" Target="../media/image42.png"/><Relationship Id="rId7" Type="http://schemas.openxmlformats.org/officeDocument/2006/relationships/image" Target="../media/image46.png"/><Relationship Id="rId12" Type="http://schemas.openxmlformats.org/officeDocument/2006/relationships/image" Target="../media/image51.png"/><Relationship Id="rId2" Type="http://schemas.openxmlformats.org/officeDocument/2006/relationships/image" Target="../media/image41.png"/><Relationship Id="rId1" Type="http://schemas.openxmlformats.org/officeDocument/2006/relationships/slideLayout" Target="../slideLayouts/slideLayout7.xml"/><Relationship Id="rId6" Type="http://schemas.openxmlformats.org/officeDocument/2006/relationships/image" Target="../media/image45.png"/><Relationship Id="rId11" Type="http://schemas.openxmlformats.org/officeDocument/2006/relationships/image" Target="../media/image50.png"/><Relationship Id="rId5" Type="http://schemas.openxmlformats.org/officeDocument/2006/relationships/image" Target="../media/image44.png"/><Relationship Id="rId10" Type="http://schemas.openxmlformats.org/officeDocument/2006/relationships/image" Target="../media/image49.png"/><Relationship Id="rId4" Type="http://schemas.openxmlformats.org/officeDocument/2006/relationships/image" Target="../media/image43.png"/><Relationship Id="rId9" Type="http://schemas.openxmlformats.org/officeDocument/2006/relationships/image" Target="../media/image48.png"/></Relationships>
</file>

<file path=ppt/slides/_rels/slide24.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7.xml"/><Relationship Id="rId6" Type="http://schemas.openxmlformats.org/officeDocument/2006/relationships/image" Target="../media/image56.png"/><Relationship Id="rId5" Type="http://schemas.openxmlformats.org/officeDocument/2006/relationships/image" Target="../media/image55.png"/><Relationship Id="rId4" Type="http://schemas.openxmlformats.org/officeDocument/2006/relationships/image" Target="../media/image54.png"/></Relationships>
</file>

<file path=ppt/slides/_rels/slide25.xml.rels><?xml version="1.0" encoding="UTF-8" standalone="yes"?>
<Relationships xmlns="http://schemas.openxmlformats.org/package/2006/relationships"><Relationship Id="rId8" Type="http://schemas.openxmlformats.org/officeDocument/2006/relationships/image" Target="../media/image63.png"/><Relationship Id="rId13" Type="http://schemas.openxmlformats.org/officeDocument/2006/relationships/image" Target="../media/image68.png"/><Relationship Id="rId3" Type="http://schemas.openxmlformats.org/officeDocument/2006/relationships/image" Target="../media/image58.png"/><Relationship Id="rId7" Type="http://schemas.openxmlformats.org/officeDocument/2006/relationships/image" Target="../media/image62.png"/><Relationship Id="rId12" Type="http://schemas.openxmlformats.org/officeDocument/2006/relationships/image" Target="../media/image67.png"/><Relationship Id="rId2" Type="http://schemas.openxmlformats.org/officeDocument/2006/relationships/image" Target="../media/image57.png"/><Relationship Id="rId1" Type="http://schemas.openxmlformats.org/officeDocument/2006/relationships/slideLayout" Target="../slideLayouts/slideLayout7.xml"/><Relationship Id="rId6" Type="http://schemas.openxmlformats.org/officeDocument/2006/relationships/image" Target="../media/image61.png"/><Relationship Id="rId11" Type="http://schemas.openxmlformats.org/officeDocument/2006/relationships/image" Target="../media/image66.png"/><Relationship Id="rId5" Type="http://schemas.openxmlformats.org/officeDocument/2006/relationships/image" Target="../media/image60.png"/><Relationship Id="rId10" Type="http://schemas.openxmlformats.org/officeDocument/2006/relationships/image" Target="../media/image65.png"/><Relationship Id="rId4" Type="http://schemas.openxmlformats.org/officeDocument/2006/relationships/image" Target="../media/image59.png"/><Relationship Id="rId9" Type="http://schemas.openxmlformats.org/officeDocument/2006/relationships/image" Target="../media/image64.png"/></Relationships>
</file>

<file path=ppt/slides/_rels/slide26.xml.rels><?xml version="1.0" encoding="UTF-8" standalone="yes"?>
<Relationships xmlns="http://schemas.openxmlformats.org/package/2006/relationships"><Relationship Id="rId8" Type="http://schemas.openxmlformats.org/officeDocument/2006/relationships/image" Target="../media/image74.png"/><Relationship Id="rId3" Type="http://schemas.openxmlformats.org/officeDocument/2006/relationships/image" Target="../media/image59.png"/><Relationship Id="rId7" Type="http://schemas.openxmlformats.org/officeDocument/2006/relationships/image" Target="../media/image73.png"/><Relationship Id="rId12" Type="http://schemas.openxmlformats.org/officeDocument/2006/relationships/image" Target="../media/image78.png"/><Relationship Id="rId2" Type="http://schemas.openxmlformats.org/officeDocument/2006/relationships/image" Target="../media/image69.png"/><Relationship Id="rId1" Type="http://schemas.openxmlformats.org/officeDocument/2006/relationships/slideLayout" Target="../slideLayouts/slideLayout7.xml"/><Relationship Id="rId6" Type="http://schemas.openxmlformats.org/officeDocument/2006/relationships/image" Target="../media/image72.png"/><Relationship Id="rId11" Type="http://schemas.openxmlformats.org/officeDocument/2006/relationships/image" Target="../media/image77.png"/><Relationship Id="rId5" Type="http://schemas.openxmlformats.org/officeDocument/2006/relationships/image" Target="../media/image71.png"/><Relationship Id="rId10" Type="http://schemas.openxmlformats.org/officeDocument/2006/relationships/image" Target="../media/image76.png"/><Relationship Id="rId4" Type="http://schemas.openxmlformats.org/officeDocument/2006/relationships/image" Target="../media/image70.png"/><Relationship Id="rId9" Type="http://schemas.openxmlformats.org/officeDocument/2006/relationships/image" Target="../media/image75.png"/></Relationships>
</file>

<file path=ppt/slides/_rels/slide27.xml.rels><?xml version="1.0" encoding="UTF-8" standalone="yes"?>
<Relationships xmlns="http://schemas.openxmlformats.org/package/2006/relationships"><Relationship Id="rId8" Type="http://schemas.openxmlformats.org/officeDocument/2006/relationships/image" Target="../media/image85.png"/><Relationship Id="rId3" Type="http://schemas.openxmlformats.org/officeDocument/2006/relationships/image" Target="../media/image80.png"/><Relationship Id="rId7" Type="http://schemas.openxmlformats.org/officeDocument/2006/relationships/image" Target="../media/image84.png"/><Relationship Id="rId12" Type="http://schemas.openxmlformats.org/officeDocument/2006/relationships/image" Target="../media/image89.png"/><Relationship Id="rId2" Type="http://schemas.openxmlformats.org/officeDocument/2006/relationships/image" Target="../media/image79.png"/><Relationship Id="rId1" Type="http://schemas.openxmlformats.org/officeDocument/2006/relationships/slideLayout" Target="../slideLayouts/slideLayout7.xml"/><Relationship Id="rId6" Type="http://schemas.openxmlformats.org/officeDocument/2006/relationships/image" Target="../media/image83.png"/><Relationship Id="rId11" Type="http://schemas.openxmlformats.org/officeDocument/2006/relationships/image" Target="../media/image88.png"/><Relationship Id="rId5" Type="http://schemas.openxmlformats.org/officeDocument/2006/relationships/image" Target="../media/image82.png"/><Relationship Id="rId10" Type="http://schemas.openxmlformats.org/officeDocument/2006/relationships/image" Target="../media/image87.png"/><Relationship Id="rId4" Type="http://schemas.openxmlformats.org/officeDocument/2006/relationships/image" Target="../media/image81.png"/><Relationship Id="rId9" Type="http://schemas.openxmlformats.org/officeDocument/2006/relationships/image" Target="../media/image86.png"/></Relationships>
</file>

<file path=ppt/slides/_rels/slide28.xml.rels><?xml version="1.0" encoding="UTF-8" standalone="yes"?>
<Relationships xmlns="http://schemas.openxmlformats.org/package/2006/relationships"><Relationship Id="rId8" Type="http://schemas.openxmlformats.org/officeDocument/2006/relationships/image" Target="../media/image96.png"/><Relationship Id="rId3" Type="http://schemas.openxmlformats.org/officeDocument/2006/relationships/image" Target="../media/image91.png"/><Relationship Id="rId7" Type="http://schemas.openxmlformats.org/officeDocument/2006/relationships/image" Target="../media/image95.png"/><Relationship Id="rId2" Type="http://schemas.openxmlformats.org/officeDocument/2006/relationships/image" Target="../media/image90.png"/><Relationship Id="rId1" Type="http://schemas.openxmlformats.org/officeDocument/2006/relationships/slideLayout" Target="../slideLayouts/slideLayout7.xml"/><Relationship Id="rId6" Type="http://schemas.openxmlformats.org/officeDocument/2006/relationships/image" Target="../media/image94.png"/><Relationship Id="rId11" Type="http://schemas.openxmlformats.org/officeDocument/2006/relationships/image" Target="../media/image99.png"/><Relationship Id="rId5" Type="http://schemas.openxmlformats.org/officeDocument/2006/relationships/image" Target="../media/image93.png"/><Relationship Id="rId10" Type="http://schemas.openxmlformats.org/officeDocument/2006/relationships/image" Target="../media/image98.png"/><Relationship Id="rId4" Type="http://schemas.openxmlformats.org/officeDocument/2006/relationships/image" Target="../media/image92.png"/><Relationship Id="rId9" Type="http://schemas.openxmlformats.org/officeDocument/2006/relationships/image" Target="../media/image97.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8" Type="http://schemas.openxmlformats.org/officeDocument/2006/relationships/image" Target="../media/image106.png"/><Relationship Id="rId13" Type="http://schemas.openxmlformats.org/officeDocument/2006/relationships/image" Target="../media/image111.png"/><Relationship Id="rId18" Type="http://schemas.openxmlformats.org/officeDocument/2006/relationships/image" Target="../media/image116.png"/><Relationship Id="rId3" Type="http://schemas.openxmlformats.org/officeDocument/2006/relationships/image" Target="../media/image101.png"/><Relationship Id="rId7" Type="http://schemas.openxmlformats.org/officeDocument/2006/relationships/image" Target="../media/image105.png"/><Relationship Id="rId12" Type="http://schemas.openxmlformats.org/officeDocument/2006/relationships/image" Target="../media/image110.png"/><Relationship Id="rId17" Type="http://schemas.openxmlformats.org/officeDocument/2006/relationships/image" Target="../media/image115.png"/><Relationship Id="rId2" Type="http://schemas.openxmlformats.org/officeDocument/2006/relationships/image" Target="../media/image100.png"/><Relationship Id="rId16" Type="http://schemas.openxmlformats.org/officeDocument/2006/relationships/image" Target="../media/image114.png"/><Relationship Id="rId1" Type="http://schemas.openxmlformats.org/officeDocument/2006/relationships/slideLayout" Target="../slideLayouts/slideLayout7.xml"/><Relationship Id="rId6" Type="http://schemas.openxmlformats.org/officeDocument/2006/relationships/image" Target="../media/image104.png"/><Relationship Id="rId11" Type="http://schemas.openxmlformats.org/officeDocument/2006/relationships/image" Target="../media/image109.png"/><Relationship Id="rId5" Type="http://schemas.openxmlformats.org/officeDocument/2006/relationships/image" Target="../media/image103.png"/><Relationship Id="rId15" Type="http://schemas.openxmlformats.org/officeDocument/2006/relationships/image" Target="../media/image113.png"/><Relationship Id="rId10" Type="http://schemas.openxmlformats.org/officeDocument/2006/relationships/image" Target="../media/image108.png"/><Relationship Id="rId4" Type="http://schemas.openxmlformats.org/officeDocument/2006/relationships/image" Target="../media/image102.png"/><Relationship Id="rId9" Type="http://schemas.openxmlformats.org/officeDocument/2006/relationships/image" Target="../media/image107.png"/><Relationship Id="rId14" Type="http://schemas.openxmlformats.org/officeDocument/2006/relationships/image" Target="../media/image112.png"/></Relationships>
</file>

<file path=ppt/slides/_rels/slide32.xml.rels><?xml version="1.0" encoding="UTF-8" standalone="yes"?>
<Relationships xmlns="http://schemas.openxmlformats.org/package/2006/relationships"><Relationship Id="rId8" Type="http://schemas.openxmlformats.org/officeDocument/2006/relationships/image" Target="../media/image123.png"/><Relationship Id="rId13" Type="http://schemas.openxmlformats.org/officeDocument/2006/relationships/image" Target="../media/image128.png"/><Relationship Id="rId18" Type="http://schemas.openxmlformats.org/officeDocument/2006/relationships/image" Target="../media/image133.png"/><Relationship Id="rId3" Type="http://schemas.openxmlformats.org/officeDocument/2006/relationships/image" Target="../media/image118.png"/><Relationship Id="rId7" Type="http://schemas.openxmlformats.org/officeDocument/2006/relationships/image" Target="../media/image122.png"/><Relationship Id="rId12" Type="http://schemas.openxmlformats.org/officeDocument/2006/relationships/image" Target="../media/image127.png"/><Relationship Id="rId17" Type="http://schemas.openxmlformats.org/officeDocument/2006/relationships/image" Target="../media/image132.png"/><Relationship Id="rId2" Type="http://schemas.openxmlformats.org/officeDocument/2006/relationships/image" Target="../media/image117.png"/><Relationship Id="rId16" Type="http://schemas.openxmlformats.org/officeDocument/2006/relationships/image" Target="../media/image131.png"/><Relationship Id="rId20" Type="http://schemas.openxmlformats.org/officeDocument/2006/relationships/image" Target="../media/image135.png"/><Relationship Id="rId1" Type="http://schemas.openxmlformats.org/officeDocument/2006/relationships/slideLayout" Target="../slideLayouts/slideLayout7.xml"/><Relationship Id="rId6" Type="http://schemas.openxmlformats.org/officeDocument/2006/relationships/image" Target="../media/image121.png"/><Relationship Id="rId11" Type="http://schemas.openxmlformats.org/officeDocument/2006/relationships/image" Target="../media/image126.png"/><Relationship Id="rId5" Type="http://schemas.openxmlformats.org/officeDocument/2006/relationships/image" Target="../media/image120.png"/><Relationship Id="rId15" Type="http://schemas.openxmlformats.org/officeDocument/2006/relationships/image" Target="../media/image130.png"/><Relationship Id="rId10" Type="http://schemas.openxmlformats.org/officeDocument/2006/relationships/image" Target="../media/image125.png"/><Relationship Id="rId19" Type="http://schemas.openxmlformats.org/officeDocument/2006/relationships/image" Target="../media/image134.png"/><Relationship Id="rId4" Type="http://schemas.openxmlformats.org/officeDocument/2006/relationships/image" Target="../media/image119.png"/><Relationship Id="rId9" Type="http://schemas.openxmlformats.org/officeDocument/2006/relationships/image" Target="../media/image124.png"/><Relationship Id="rId14" Type="http://schemas.openxmlformats.org/officeDocument/2006/relationships/image" Target="../media/image129.png"/></Relationships>
</file>

<file path=ppt/slides/_rels/slide33.xml.rels><?xml version="1.0" encoding="UTF-8" standalone="yes"?>
<Relationships xmlns="http://schemas.openxmlformats.org/package/2006/relationships"><Relationship Id="rId8" Type="http://schemas.openxmlformats.org/officeDocument/2006/relationships/image" Target="../media/image142.png"/><Relationship Id="rId13" Type="http://schemas.openxmlformats.org/officeDocument/2006/relationships/image" Target="../media/image147.png"/><Relationship Id="rId18" Type="http://schemas.openxmlformats.org/officeDocument/2006/relationships/image" Target="../media/image152.png"/><Relationship Id="rId3" Type="http://schemas.openxmlformats.org/officeDocument/2006/relationships/image" Target="../media/image137.png"/><Relationship Id="rId21" Type="http://schemas.openxmlformats.org/officeDocument/2006/relationships/image" Target="../media/image155.png"/><Relationship Id="rId7" Type="http://schemas.openxmlformats.org/officeDocument/2006/relationships/image" Target="../media/image141.png"/><Relationship Id="rId12" Type="http://schemas.openxmlformats.org/officeDocument/2006/relationships/image" Target="../media/image146.png"/><Relationship Id="rId17" Type="http://schemas.openxmlformats.org/officeDocument/2006/relationships/image" Target="../media/image151.png"/><Relationship Id="rId2" Type="http://schemas.openxmlformats.org/officeDocument/2006/relationships/image" Target="../media/image136.png"/><Relationship Id="rId16" Type="http://schemas.openxmlformats.org/officeDocument/2006/relationships/image" Target="../media/image150.png"/><Relationship Id="rId20" Type="http://schemas.openxmlformats.org/officeDocument/2006/relationships/image" Target="../media/image154.png"/><Relationship Id="rId1" Type="http://schemas.openxmlformats.org/officeDocument/2006/relationships/slideLayout" Target="../slideLayouts/slideLayout7.xml"/><Relationship Id="rId6" Type="http://schemas.openxmlformats.org/officeDocument/2006/relationships/image" Target="../media/image140.png"/><Relationship Id="rId11" Type="http://schemas.openxmlformats.org/officeDocument/2006/relationships/image" Target="../media/image145.png"/><Relationship Id="rId5" Type="http://schemas.openxmlformats.org/officeDocument/2006/relationships/image" Target="../media/image139.png"/><Relationship Id="rId15" Type="http://schemas.openxmlformats.org/officeDocument/2006/relationships/image" Target="../media/image149.png"/><Relationship Id="rId23" Type="http://schemas.openxmlformats.org/officeDocument/2006/relationships/image" Target="../media/image157.png"/><Relationship Id="rId10" Type="http://schemas.openxmlformats.org/officeDocument/2006/relationships/image" Target="../media/image144.png"/><Relationship Id="rId19" Type="http://schemas.openxmlformats.org/officeDocument/2006/relationships/image" Target="../media/image153.png"/><Relationship Id="rId4" Type="http://schemas.openxmlformats.org/officeDocument/2006/relationships/image" Target="../media/image138.png"/><Relationship Id="rId9" Type="http://schemas.openxmlformats.org/officeDocument/2006/relationships/image" Target="../media/image143.png"/><Relationship Id="rId14" Type="http://schemas.openxmlformats.org/officeDocument/2006/relationships/image" Target="../media/image148.png"/><Relationship Id="rId22" Type="http://schemas.openxmlformats.org/officeDocument/2006/relationships/image" Target="../media/image156.png"/></Relationships>
</file>

<file path=ppt/slides/_rels/slide34.xml.rels><?xml version="1.0" encoding="UTF-8" standalone="yes"?>
<Relationships xmlns="http://schemas.openxmlformats.org/package/2006/relationships"><Relationship Id="rId8" Type="http://schemas.openxmlformats.org/officeDocument/2006/relationships/image" Target="../media/image163.png"/><Relationship Id="rId13" Type="http://schemas.openxmlformats.org/officeDocument/2006/relationships/image" Target="../media/image168.png"/><Relationship Id="rId3" Type="http://schemas.openxmlformats.org/officeDocument/2006/relationships/image" Target="../media/image138.png"/><Relationship Id="rId7" Type="http://schemas.openxmlformats.org/officeDocument/2006/relationships/image" Target="../media/image162.png"/><Relationship Id="rId12" Type="http://schemas.openxmlformats.org/officeDocument/2006/relationships/image" Target="../media/image167.png"/><Relationship Id="rId2" Type="http://schemas.openxmlformats.org/officeDocument/2006/relationships/image" Target="../media/image158.png"/><Relationship Id="rId1" Type="http://schemas.openxmlformats.org/officeDocument/2006/relationships/slideLayout" Target="../slideLayouts/slideLayout7.xml"/><Relationship Id="rId6" Type="http://schemas.openxmlformats.org/officeDocument/2006/relationships/image" Target="../media/image161.png"/><Relationship Id="rId11" Type="http://schemas.openxmlformats.org/officeDocument/2006/relationships/image" Target="../media/image166.png"/><Relationship Id="rId5" Type="http://schemas.openxmlformats.org/officeDocument/2006/relationships/image" Target="../media/image160.png"/><Relationship Id="rId10" Type="http://schemas.openxmlformats.org/officeDocument/2006/relationships/image" Target="../media/image165.png"/><Relationship Id="rId4" Type="http://schemas.openxmlformats.org/officeDocument/2006/relationships/image" Target="../media/image159.png"/><Relationship Id="rId9" Type="http://schemas.openxmlformats.org/officeDocument/2006/relationships/image" Target="../media/image164.png"/><Relationship Id="rId14" Type="http://schemas.openxmlformats.org/officeDocument/2006/relationships/image" Target="../media/image169.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170.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171.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173.png"/><Relationship Id="rId2" Type="http://schemas.openxmlformats.org/officeDocument/2006/relationships/image" Target="../media/image172.png"/><Relationship Id="rId1" Type="http://schemas.openxmlformats.org/officeDocument/2006/relationships/slideLayout" Target="../slideLayouts/slideLayout7.xml"/><Relationship Id="rId6" Type="http://schemas.openxmlformats.org/officeDocument/2006/relationships/image" Target="../media/image176.png"/><Relationship Id="rId5" Type="http://schemas.openxmlformats.org/officeDocument/2006/relationships/image" Target="../media/image175.png"/><Relationship Id="rId4" Type="http://schemas.openxmlformats.org/officeDocument/2006/relationships/image" Target="../media/image174.png"/></Relationships>
</file>

<file path=ppt/slides/_rels/slide41.xml.rels><?xml version="1.0" encoding="UTF-8" standalone="yes"?>
<Relationships xmlns="http://schemas.openxmlformats.org/package/2006/relationships"><Relationship Id="rId3" Type="http://schemas.openxmlformats.org/officeDocument/2006/relationships/image" Target="../media/image178.png"/><Relationship Id="rId2" Type="http://schemas.openxmlformats.org/officeDocument/2006/relationships/image" Target="../media/image177.png"/><Relationship Id="rId1" Type="http://schemas.openxmlformats.org/officeDocument/2006/relationships/slideLayout" Target="../slideLayouts/slideLayout7.xml"/><Relationship Id="rId6" Type="http://schemas.openxmlformats.org/officeDocument/2006/relationships/image" Target="../media/image181.png"/><Relationship Id="rId5" Type="http://schemas.openxmlformats.org/officeDocument/2006/relationships/image" Target="../media/image180.png"/><Relationship Id="rId4" Type="http://schemas.openxmlformats.org/officeDocument/2006/relationships/image" Target="../media/image179.png"/></Relationships>
</file>

<file path=ppt/slides/_rels/slide42.xml.rels><?xml version="1.0" encoding="UTF-8" standalone="yes"?>
<Relationships xmlns="http://schemas.openxmlformats.org/package/2006/relationships"><Relationship Id="rId3" Type="http://schemas.openxmlformats.org/officeDocument/2006/relationships/image" Target="../media/image183.png"/><Relationship Id="rId2" Type="http://schemas.openxmlformats.org/officeDocument/2006/relationships/image" Target="../media/image182.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8" Type="http://schemas.openxmlformats.org/officeDocument/2006/relationships/image" Target="../media/image190.png"/><Relationship Id="rId13" Type="http://schemas.openxmlformats.org/officeDocument/2006/relationships/image" Target="../media/image195.png"/><Relationship Id="rId3" Type="http://schemas.openxmlformats.org/officeDocument/2006/relationships/image" Target="../media/image185.png"/><Relationship Id="rId7" Type="http://schemas.openxmlformats.org/officeDocument/2006/relationships/image" Target="../media/image189.png"/><Relationship Id="rId12" Type="http://schemas.openxmlformats.org/officeDocument/2006/relationships/image" Target="../media/image194.png"/><Relationship Id="rId2" Type="http://schemas.openxmlformats.org/officeDocument/2006/relationships/image" Target="../media/image184.png"/><Relationship Id="rId1" Type="http://schemas.openxmlformats.org/officeDocument/2006/relationships/slideLayout" Target="../slideLayouts/slideLayout7.xml"/><Relationship Id="rId6" Type="http://schemas.openxmlformats.org/officeDocument/2006/relationships/image" Target="../media/image188.png"/><Relationship Id="rId11" Type="http://schemas.openxmlformats.org/officeDocument/2006/relationships/image" Target="../media/image193.png"/><Relationship Id="rId5" Type="http://schemas.openxmlformats.org/officeDocument/2006/relationships/image" Target="../media/image187.png"/><Relationship Id="rId10" Type="http://schemas.openxmlformats.org/officeDocument/2006/relationships/image" Target="../media/image192.png"/><Relationship Id="rId4" Type="http://schemas.openxmlformats.org/officeDocument/2006/relationships/image" Target="../media/image186.png"/><Relationship Id="rId9" Type="http://schemas.openxmlformats.org/officeDocument/2006/relationships/image" Target="../media/image191.png"/></Relationships>
</file>

<file path=ppt/slides/_rels/slide44.xml.rels><?xml version="1.0" encoding="UTF-8" standalone="yes"?>
<Relationships xmlns="http://schemas.openxmlformats.org/package/2006/relationships"><Relationship Id="rId8" Type="http://schemas.openxmlformats.org/officeDocument/2006/relationships/image" Target="../media/image201.png"/><Relationship Id="rId13" Type="http://schemas.openxmlformats.org/officeDocument/2006/relationships/image" Target="../media/image206.png"/><Relationship Id="rId3" Type="http://schemas.openxmlformats.org/officeDocument/2006/relationships/image" Target="../media/image196.png"/><Relationship Id="rId7" Type="http://schemas.openxmlformats.org/officeDocument/2006/relationships/image" Target="../media/image200.png"/><Relationship Id="rId12" Type="http://schemas.openxmlformats.org/officeDocument/2006/relationships/image" Target="../media/image205.png"/><Relationship Id="rId2" Type="http://schemas.openxmlformats.org/officeDocument/2006/relationships/image" Target="../media/image195.png"/><Relationship Id="rId1" Type="http://schemas.openxmlformats.org/officeDocument/2006/relationships/slideLayout" Target="../slideLayouts/slideLayout7.xml"/><Relationship Id="rId6" Type="http://schemas.openxmlformats.org/officeDocument/2006/relationships/image" Target="../media/image199.png"/><Relationship Id="rId11" Type="http://schemas.openxmlformats.org/officeDocument/2006/relationships/image" Target="../media/image204.png"/><Relationship Id="rId5" Type="http://schemas.openxmlformats.org/officeDocument/2006/relationships/image" Target="../media/image198.png"/><Relationship Id="rId10" Type="http://schemas.openxmlformats.org/officeDocument/2006/relationships/image" Target="../media/image203.png"/><Relationship Id="rId4" Type="http://schemas.openxmlformats.org/officeDocument/2006/relationships/image" Target="../media/image197.png"/><Relationship Id="rId9" Type="http://schemas.openxmlformats.org/officeDocument/2006/relationships/image" Target="../media/image202.png"/><Relationship Id="rId14" Type="http://schemas.openxmlformats.org/officeDocument/2006/relationships/image" Target="../media/image207.png"/></Relationships>
</file>

<file path=ppt/slides/_rels/slide45.xml.rels><?xml version="1.0" encoding="UTF-8" standalone="yes"?>
<Relationships xmlns="http://schemas.openxmlformats.org/package/2006/relationships"><Relationship Id="rId2" Type="http://schemas.openxmlformats.org/officeDocument/2006/relationships/image" Target="../media/image208.pn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8" Type="http://schemas.openxmlformats.org/officeDocument/2006/relationships/image" Target="../media/image215.png"/><Relationship Id="rId3" Type="http://schemas.openxmlformats.org/officeDocument/2006/relationships/image" Target="../media/image210.png"/><Relationship Id="rId7" Type="http://schemas.openxmlformats.org/officeDocument/2006/relationships/image" Target="../media/image214.png"/><Relationship Id="rId2" Type="http://schemas.openxmlformats.org/officeDocument/2006/relationships/image" Target="../media/image209.png"/><Relationship Id="rId1" Type="http://schemas.openxmlformats.org/officeDocument/2006/relationships/slideLayout" Target="../slideLayouts/slideLayout7.xml"/><Relationship Id="rId6" Type="http://schemas.openxmlformats.org/officeDocument/2006/relationships/image" Target="../media/image213.png"/><Relationship Id="rId5" Type="http://schemas.openxmlformats.org/officeDocument/2006/relationships/image" Target="../media/image212.png"/><Relationship Id="rId4" Type="http://schemas.openxmlformats.org/officeDocument/2006/relationships/image" Target="../media/image211.png"/><Relationship Id="rId9" Type="http://schemas.openxmlformats.org/officeDocument/2006/relationships/image" Target="../media/image216.png"/></Relationships>
</file>

<file path=ppt/slides/_rels/slide47.xml.rels><?xml version="1.0" encoding="UTF-8" standalone="yes"?>
<Relationships xmlns="http://schemas.openxmlformats.org/package/2006/relationships"><Relationship Id="rId3" Type="http://schemas.openxmlformats.org/officeDocument/2006/relationships/image" Target="../media/image218.png"/><Relationship Id="rId7" Type="http://schemas.openxmlformats.org/officeDocument/2006/relationships/image" Target="../media/image222.png"/><Relationship Id="rId2" Type="http://schemas.openxmlformats.org/officeDocument/2006/relationships/image" Target="../media/image217.png"/><Relationship Id="rId1" Type="http://schemas.openxmlformats.org/officeDocument/2006/relationships/slideLayout" Target="../slideLayouts/slideLayout7.xml"/><Relationship Id="rId6" Type="http://schemas.openxmlformats.org/officeDocument/2006/relationships/image" Target="../media/image221.png"/><Relationship Id="rId5" Type="http://schemas.openxmlformats.org/officeDocument/2006/relationships/image" Target="../media/image220.png"/><Relationship Id="rId4" Type="http://schemas.openxmlformats.org/officeDocument/2006/relationships/image" Target="../media/image219.png"/></Relationships>
</file>

<file path=ppt/slides/_rels/slide48.xml.rels><?xml version="1.0" encoding="UTF-8" standalone="yes"?>
<Relationships xmlns="http://schemas.openxmlformats.org/package/2006/relationships"><Relationship Id="rId3" Type="http://schemas.openxmlformats.org/officeDocument/2006/relationships/image" Target="../media/image224.png"/><Relationship Id="rId2" Type="http://schemas.openxmlformats.org/officeDocument/2006/relationships/image" Target="../media/image223.png"/><Relationship Id="rId1" Type="http://schemas.openxmlformats.org/officeDocument/2006/relationships/slideLayout" Target="../slideLayouts/slideLayout7.xml"/><Relationship Id="rId6" Type="http://schemas.openxmlformats.org/officeDocument/2006/relationships/image" Target="../media/image227.png"/><Relationship Id="rId5" Type="http://schemas.openxmlformats.org/officeDocument/2006/relationships/image" Target="../media/image226.png"/><Relationship Id="rId4" Type="http://schemas.openxmlformats.org/officeDocument/2006/relationships/image" Target="../media/image225.png"/></Relationships>
</file>

<file path=ppt/slides/_rels/slide49.xml.rels><?xml version="1.0" encoding="UTF-8" standalone="yes"?>
<Relationships xmlns="http://schemas.openxmlformats.org/package/2006/relationships"><Relationship Id="rId8" Type="http://schemas.openxmlformats.org/officeDocument/2006/relationships/image" Target="../media/image234.png"/><Relationship Id="rId13" Type="http://schemas.openxmlformats.org/officeDocument/2006/relationships/image" Target="../media/image239.png"/><Relationship Id="rId3" Type="http://schemas.openxmlformats.org/officeDocument/2006/relationships/image" Target="../media/image229.png"/><Relationship Id="rId7" Type="http://schemas.openxmlformats.org/officeDocument/2006/relationships/image" Target="../media/image233.png"/><Relationship Id="rId12" Type="http://schemas.openxmlformats.org/officeDocument/2006/relationships/image" Target="../media/image238.png"/><Relationship Id="rId2" Type="http://schemas.openxmlformats.org/officeDocument/2006/relationships/image" Target="../media/image228.png"/><Relationship Id="rId16" Type="http://schemas.openxmlformats.org/officeDocument/2006/relationships/image" Target="../media/image242.png"/><Relationship Id="rId1" Type="http://schemas.openxmlformats.org/officeDocument/2006/relationships/slideLayout" Target="../slideLayouts/slideLayout7.xml"/><Relationship Id="rId6" Type="http://schemas.openxmlformats.org/officeDocument/2006/relationships/image" Target="../media/image232.png"/><Relationship Id="rId11" Type="http://schemas.openxmlformats.org/officeDocument/2006/relationships/image" Target="../media/image237.png"/><Relationship Id="rId5" Type="http://schemas.openxmlformats.org/officeDocument/2006/relationships/image" Target="../media/image231.png"/><Relationship Id="rId15" Type="http://schemas.openxmlformats.org/officeDocument/2006/relationships/image" Target="../media/image241.png"/><Relationship Id="rId10" Type="http://schemas.openxmlformats.org/officeDocument/2006/relationships/image" Target="../media/image236.png"/><Relationship Id="rId4" Type="http://schemas.openxmlformats.org/officeDocument/2006/relationships/image" Target="../media/image230.png"/><Relationship Id="rId9" Type="http://schemas.openxmlformats.org/officeDocument/2006/relationships/image" Target="../media/image235.png"/><Relationship Id="rId14" Type="http://schemas.openxmlformats.org/officeDocument/2006/relationships/image" Target="../media/image240.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8" Type="http://schemas.openxmlformats.org/officeDocument/2006/relationships/image" Target="../media/image249.png"/><Relationship Id="rId3" Type="http://schemas.openxmlformats.org/officeDocument/2006/relationships/image" Target="../media/image244.png"/><Relationship Id="rId7" Type="http://schemas.openxmlformats.org/officeDocument/2006/relationships/image" Target="../media/image248.png"/><Relationship Id="rId12" Type="http://schemas.openxmlformats.org/officeDocument/2006/relationships/image" Target="../media/image253.png"/><Relationship Id="rId2" Type="http://schemas.openxmlformats.org/officeDocument/2006/relationships/image" Target="../media/image243.png"/><Relationship Id="rId1" Type="http://schemas.openxmlformats.org/officeDocument/2006/relationships/slideLayout" Target="../slideLayouts/slideLayout7.xml"/><Relationship Id="rId6" Type="http://schemas.openxmlformats.org/officeDocument/2006/relationships/image" Target="../media/image247.png"/><Relationship Id="rId11" Type="http://schemas.openxmlformats.org/officeDocument/2006/relationships/image" Target="../media/image252.png"/><Relationship Id="rId5" Type="http://schemas.openxmlformats.org/officeDocument/2006/relationships/image" Target="../media/image246.png"/><Relationship Id="rId10" Type="http://schemas.openxmlformats.org/officeDocument/2006/relationships/image" Target="../media/image251.png"/><Relationship Id="rId4" Type="http://schemas.openxmlformats.org/officeDocument/2006/relationships/image" Target="../media/image245.png"/><Relationship Id="rId9" Type="http://schemas.openxmlformats.org/officeDocument/2006/relationships/image" Target="../media/image250.png"/></Relationships>
</file>

<file path=ppt/slides/_rels/slide51.xml.rels><?xml version="1.0" encoding="UTF-8" standalone="yes"?>
<Relationships xmlns="http://schemas.openxmlformats.org/package/2006/relationships"><Relationship Id="rId3" Type="http://schemas.openxmlformats.org/officeDocument/2006/relationships/image" Target="../media/image255.png"/><Relationship Id="rId2" Type="http://schemas.openxmlformats.org/officeDocument/2006/relationships/image" Target="../media/image254.pn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image" Target="../media/image256.pn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image" Target="../media/image257.pn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image" Target="../media/image258.png"/><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3" Type="http://schemas.openxmlformats.org/officeDocument/2006/relationships/image" Target="../media/image260.png"/><Relationship Id="rId2" Type="http://schemas.openxmlformats.org/officeDocument/2006/relationships/image" Target="../media/image259.png"/><Relationship Id="rId1" Type="http://schemas.openxmlformats.org/officeDocument/2006/relationships/slideLayout" Target="../slideLayouts/slideLayout7.xml"/><Relationship Id="rId5" Type="http://schemas.openxmlformats.org/officeDocument/2006/relationships/image" Target="../media/image262.png"/><Relationship Id="rId4" Type="http://schemas.openxmlformats.org/officeDocument/2006/relationships/image" Target="../media/image261.png"/></Relationships>
</file>

<file path=ppt/slides/_rels/slide57.xml.rels><?xml version="1.0" encoding="UTF-8" standalone="yes"?>
<Relationships xmlns="http://schemas.openxmlformats.org/package/2006/relationships"><Relationship Id="rId3" Type="http://schemas.openxmlformats.org/officeDocument/2006/relationships/image" Target="../media/image261.png"/><Relationship Id="rId2" Type="http://schemas.openxmlformats.org/officeDocument/2006/relationships/image" Target="../media/image259.png"/><Relationship Id="rId1" Type="http://schemas.openxmlformats.org/officeDocument/2006/relationships/slideLayout" Target="../slideLayouts/slideLayout7.xml"/><Relationship Id="rId4" Type="http://schemas.openxmlformats.org/officeDocument/2006/relationships/image" Target="../media/image263.png"/></Relationships>
</file>

<file path=ppt/slides/_rels/slide58.xml.rels><?xml version="1.0" encoding="UTF-8" standalone="yes"?>
<Relationships xmlns="http://schemas.openxmlformats.org/package/2006/relationships"><Relationship Id="rId3" Type="http://schemas.openxmlformats.org/officeDocument/2006/relationships/image" Target="../media/image264.png"/><Relationship Id="rId2" Type="http://schemas.openxmlformats.org/officeDocument/2006/relationships/image" Target="../media/image261.png"/><Relationship Id="rId1" Type="http://schemas.openxmlformats.org/officeDocument/2006/relationships/slideLayout" Target="../slideLayouts/slideLayout7.xml"/><Relationship Id="rId4" Type="http://schemas.openxmlformats.org/officeDocument/2006/relationships/image" Target="../media/image265.png"/></Relationships>
</file>

<file path=ppt/slides/_rels/slide59.xml.rels><?xml version="1.0" encoding="UTF-8" standalone="yes"?>
<Relationships xmlns="http://schemas.openxmlformats.org/package/2006/relationships"><Relationship Id="rId3" Type="http://schemas.openxmlformats.org/officeDocument/2006/relationships/image" Target="../media/image267.png"/><Relationship Id="rId2" Type="http://schemas.openxmlformats.org/officeDocument/2006/relationships/image" Target="../media/image266.png"/><Relationship Id="rId1" Type="http://schemas.openxmlformats.org/officeDocument/2006/relationships/slideLayout" Target="../slideLayouts/slideLayout7.xml"/><Relationship Id="rId5" Type="http://schemas.openxmlformats.org/officeDocument/2006/relationships/image" Target="../media/image261.png"/><Relationship Id="rId4" Type="http://schemas.openxmlformats.org/officeDocument/2006/relationships/image" Target="../media/image268.pn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3" Type="http://schemas.openxmlformats.org/officeDocument/2006/relationships/image" Target="../media/image270.png"/><Relationship Id="rId7" Type="http://schemas.openxmlformats.org/officeDocument/2006/relationships/image" Target="../media/image274.png"/><Relationship Id="rId2" Type="http://schemas.openxmlformats.org/officeDocument/2006/relationships/image" Target="../media/image269.png"/><Relationship Id="rId1" Type="http://schemas.openxmlformats.org/officeDocument/2006/relationships/slideLayout" Target="../slideLayouts/slideLayout7.xml"/><Relationship Id="rId6" Type="http://schemas.openxmlformats.org/officeDocument/2006/relationships/image" Target="../media/image273.png"/><Relationship Id="rId5" Type="http://schemas.openxmlformats.org/officeDocument/2006/relationships/image" Target="../media/image272.png"/><Relationship Id="rId4" Type="http://schemas.openxmlformats.org/officeDocument/2006/relationships/image" Target="../media/image271.png"/></Relationships>
</file>

<file path=ppt/slides/_rels/slide61.xml.rels><?xml version="1.0" encoding="UTF-8" standalone="yes"?>
<Relationships xmlns="http://schemas.openxmlformats.org/package/2006/relationships"><Relationship Id="rId8" Type="http://schemas.openxmlformats.org/officeDocument/2006/relationships/image" Target="../media/image281.png"/><Relationship Id="rId13" Type="http://schemas.openxmlformats.org/officeDocument/2006/relationships/image" Target="../media/image286.png"/><Relationship Id="rId18" Type="http://schemas.openxmlformats.org/officeDocument/2006/relationships/image" Target="../media/image291.png"/><Relationship Id="rId3" Type="http://schemas.openxmlformats.org/officeDocument/2006/relationships/image" Target="../media/image276.png"/><Relationship Id="rId7" Type="http://schemas.openxmlformats.org/officeDocument/2006/relationships/image" Target="../media/image280.png"/><Relationship Id="rId12" Type="http://schemas.openxmlformats.org/officeDocument/2006/relationships/image" Target="../media/image285.png"/><Relationship Id="rId17" Type="http://schemas.openxmlformats.org/officeDocument/2006/relationships/image" Target="../media/image290.png"/><Relationship Id="rId2" Type="http://schemas.openxmlformats.org/officeDocument/2006/relationships/image" Target="../media/image275.png"/><Relationship Id="rId16" Type="http://schemas.openxmlformats.org/officeDocument/2006/relationships/image" Target="../media/image289.png"/><Relationship Id="rId1" Type="http://schemas.openxmlformats.org/officeDocument/2006/relationships/slideLayout" Target="../slideLayouts/slideLayout7.xml"/><Relationship Id="rId6" Type="http://schemas.openxmlformats.org/officeDocument/2006/relationships/image" Target="../media/image279.png"/><Relationship Id="rId11" Type="http://schemas.openxmlformats.org/officeDocument/2006/relationships/image" Target="../media/image284.png"/><Relationship Id="rId5" Type="http://schemas.openxmlformats.org/officeDocument/2006/relationships/image" Target="../media/image278.png"/><Relationship Id="rId15" Type="http://schemas.openxmlformats.org/officeDocument/2006/relationships/image" Target="../media/image288.png"/><Relationship Id="rId10" Type="http://schemas.openxmlformats.org/officeDocument/2006/relationships/image" Target="../media/image283.png"/><Relationship Id="rId4" Type="http://schemas.openxmlformats.org/officeDocument/2006/relationships/image" Target="../media/image277.png"/><Relationship Id="rId9" Type="http://schemas.openxmlformats.org/officeDocument/2006/relationships/image" Target="../media/image282.png"/><Relationship Id="rId14" Type="http://schemas.openxmlformats.org/officeDocument/2006/relationships/image" Target="../media/image287.png"/></Relationships>
</file>

<file path=ppt/slides/_rels/slide62.xml.rels><?xml version="1.0" encoding="UTF-8" standalone="yes"?>
<Relationships xmlns="http://schemas.openxmlformats.org/package/2006/relationships"><Relationship Id="rId3" Type="http://schemas.openxmlformats.org/officeDocument/2006/relationships/image" Target="../media/image293.png"/><Relationship Id="rId2" Type="http://schemas.openxmlformats.org/officeDocument/2006/relationships/image" Target="../media/image292.jpeg"/><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3" Type="http://schemas.openxmlformats.org/officeDocument/2006/relationships/image" Target="../media/image294.jpeg"/><Relationship Id="rId2" Type="http://schemas.openxmlformats.org/officeDocument/2006/relationships/image" Target="../media/image293.png"/><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3" Type="http://schemas.openxmlformats.org/officeDocument/2006/relationships/image" Target="../media/image296.png"/><Relationship Id="rId2" Type="http://schemas.openxmlformats.org/officeDocument/2006/relationships/image" Target="../media/image295.png"/><Relationship Id="rId1" Type="http://schemas.openxmlformats.org/officeDocument/2006/relationships/slideLayout" Target="../slideLayouts/slideLayout7.xml"/><Relationship Id="rId4" Type="http://schemas.openxmlformats.org/officeDocument/2006/relationships/image" Target="../media/image297.png"/></Relationships>
</file>

<file path=ppt/slides/_rels/slide65.xml.rels><?xml version="1.0" encoding="UTF-8" standalone="yes"?>
<Relationships xmlns="http://schemas.openxmlformats.org/package/2006/relationships"><Relationship Id="rId3" Type="http://schemas.openxmlformats.org/officeDocument/2006/relationships/image" Target="../media/image296.png"/><Relationship Id="rId2" Type="http://schemas.openxmlformats.org/officeDocument/2006/relationships/image" Target="../media/image298.png"/><Relationship Id="rId1" Type="http://schemas.openxmlformats.org/officeDocument/2006/relationships/slideLayout" Target="../slideLayouts/slideLayout7.xml"/><Relationship Id="rId4" Type="http://schemas.openxmlformats.org/officeDocument/2006/relationships/image" Target="../media/image295.png"/></Relationships>
</file>

<file path=ppt/slides/_rels/slide66.xml.rels><?xml version="1.0" encoding="UTF-8" standalone="yes"?>
<Relationships xmlns="http://schemas.openxmlformats.org/package/2006/relationships"><Relationship Id="rId3" Type="http://schemas.openxmlformats.org/officeDocument/2006/relationships/image" Target="../media/image300.png"/><Relationship Id="rId2" Type="http://schemas.openxmlformats.org/officeDocument/2006/relationships/image" Target="../media/image299.png"/><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3" Type="http://schemas.openxmlformats.org/officeDocument/2006/relationships/image" Target="../media/image301.png"/><Relationship Id="rId2" Type="http://schemas.openxmlformats.org/officeDocument/2006/relationships/image" Target="../media/image300.png"/><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3" Type="http://schemas.openxmlformats.org/officeDocument/2006/relationships/image" Target="../media/image303.png"/><Relationship Id="rId7" Type="http://schemas.openxmlformats.org/officeDocument/2006/relationships/image" Target="../media/image307.png"/><Relationship Id="rId2" Type="http://schemas.openxmlformats.org/officeDocument/2006/relationships/image" Target="../media/image302.png"/><Relationship Id="rId1" Type="http://schemas.openxmlformats.org/officeDocument/2006/relationships/slideLayout" Target="../slideLayouts/slideLayout7.xml"/><Relationship Id="rId6" Type="http://schemas.openxmlformats.org/officeDocument/2006/relationships/image" Target="../media/image306.png"/><Relationship Id="rId5" Type="http://schemas.openxmlformats.org/officeDocument/2006/relationships/image" Target="../media/image305.png"/><Relationship Id="rId4" Type="http://schemas.openxmlformats.org/officeDocument/2006/relationships/image" Target="../media/image304.png"/></Relationships>
</file>

<file path=ppt/slides/_rels/slide69.xml.rels><?xml version="1.0" encoding="UTF-8" standalone="yes"?>
<Relationships xmlns="http://schemas.openxmlformats.org/package/2006/relationships"><Relationship Id="rId8" Type="http://schemas.openxmlformats.org/officeDocument/2006/relationships/image" Target="../media/image313.png"/><Relationship Id="rId3" Type="http://schemas.openxmlformats.org/officeDocument/2006/relationships/image" Target="../media/image303.png"/><Relationship Id="rId7" Type="http://schemas.openxmlformats.org/officeDocument/2006/relationships/image" Target="../media/image312.png"/><Relationship Id="rId2" Type="http://schemas.openxmlformats.org/officeDocument/2006/relationships/image" Target="../media/image308.png"/><Relationship Id="rId1" Type="http://schemas.openxmlformats.org/officeDocument/2006/relationships/slideLayout" Target="../slideLayouts/slideLayout7.xml"/><Relationship Id="rId6" Type="http://schemas.openxmlformats.org/officeDocument/2006/relationships/image" Target="../media/image311.png"/><Relationship Id="rId5" Type="http://schemas.openxmlformats.org/officeDocument/2006/relationships/image" Target="../media/image310.png"/><Relationship Id="rId4" Type="http://schemas.openxmlformats.org/officeDocument/2006/relationships/image" Target="../media/image30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3" Type="http://schemas.openxmlformats.org/officeDocument/2006/relationships/image" Target="../media/image315.png"/><Relationship Id="rId2" Type="http://schemas.openxmlformats.org/officeDocument/2006/relationships/image" Target="../media/image314.png"/><Relationship Id="rId1" Type="http://schemas.openxmlformats.org/officeDocument/2006/relationships/slideLayout" Target="../slideLayouts/slideLayout7.xml"/><Relationship Id="rId6" Type="http://schemas.openxmlformats.org/officeDocument/2006/relationships/image" Target="../media/image318.png"/><Relationship Id="rId5" Type="http://schemas.openxmlformats.org/officeDocument/2006/relationships/image" Target="../media/image317.png"/><Relationship Id="rId4" Type="http://schemas.openxmlformats.org/officeDocument/2006/relationships/image" Target="../media/image316.png"/></Relationships>
</file>

<file path=ppt/slides/_rels/slide71.xml.rels><?xml version="1.0" encoding="UTF-8" standalone="yes"?>
<Relationships xmlns="http://schemas.openxmlformats.org/package/2006/relationships"><Relationship Id="rId8" Type="http://schemas.openxmlformats.org/officeDocument/2006/relationships/image" Target="../media/image325.png"/><Relationship Id="rId13" Type="http://schemas.openxmlformats.org/officeDocument/2006/relationships/image" Target="../media/image330.png"/><Relationship Id="rId3" Type="http://schemas.openxmlformats.org/officeDocument/2006/relationships/image" Target="../media/image320.png"/><Relationship Id="rId7" Type="http://schemas.openxmlformats.org/officeDocument/2006/relationships/image" Target="../media/image324.png"/><Relationship Id="rId12" Type="http://schemas.openxmlformats.org/officeDocument/2006/relationships/image" Target="../media/image329.png"/><Relationship Id="rId17" Type="http://schemas.openxmlformats.org/officeDocument/2006/relationships/image" Target="../media/image334.png"/><Relationship Id="rId2" Type="http://schemas.openxmlformats.org/officeDocument/2006/relationships/image" Target="../media/image319.png"/><Relationship Id="rId16" Type="http://schemas.openxmlformats.org/officeDocument/2006/relationships/image" Target="../media/image333.png"/><Relationship Id="rId1" Type="http://schemas.openxmlformats.org/officeDocument/2006/relationships/slideLayout" Target="../slideLayouts/slideLayout7.xml"/><Relationship Id="rId6" Type="http://schemas.openxmlformats.org/officeDocument/2006/relationships/image" Target="../media/image323.png"/><Relationship Id="rId11" Type="http://schemas.openxmlformats.org/officeDocument/2006/relationships/image" Target="../media/image328.png"/><Relationship Id="rId5" Type="http://schemas.openxmlformats.org/officeDocument/2006/relationships/image" Target="../media/image322.png"/><Relationship Id="rId15" Type="http://schemas.openxmlformats.org/officeDocument/2006/relationships/image" Target="../media/image332.png"/><Relationship Id="rId10" Type="http://schemas.openxmlformats.org/officeDocument/2006/relationships/image" Target="../media/image327.png"/><Relationship Id="rId4" Type="http://schemas.openxmlformats.org/officeDocument/2006/relationships/image" Target="../media/image321.png"/><Relationship Id="rId9" Type="http://schemas.openxmlformats.org/officeDocument/2006/relationships/image" Target="../media/image326.png"/><Relationship Id="rId14" Type="http://schemas.openxmlformats.org/officeDocument/2006/relationships/image" Target="../media/image331.png"/></Relationships>
</file>

<file path=ppt/slides/_rels/slide72.xml.rels><?xml version="1.0" encoding="UTF-8" standalone="yes"?>
<Relationships xmlns="http://schemas.openxmlformats.org/package/2006/relationships"><Relationship Id="rId8" Type="http://schemas.openxmlformats.org/officeDocument/2006/relationships/image" Target="../media/image341.png"/><Relationship Id="rId3" Type="http://schemas.openxmlformats.org/officeDocument/2006/relationships/image" Target="../media/image336.png"/><Relationship Id="rId7" Type="http://schemas.openxmlformats.org/officeDocument/2006/relationships/image" Target="../media/image340.png"/><Relationship Id="rId2" Type="http://schemas.openxmlformats.org/officeDocument/2006/relationships/image" Target="../media/image335.png"/><Relationship Id="rId1" Type="http://schemas.openxmlformats.org/officeDocument/2006/relationships/slideLayout" Target="../slideLayouts/slideLayout7.xml"/><Relationship Id="rId6" Type="http://schemas.openxmlformats.org/officeDocument/2006/relationships/image" Target="../media/image339.png"/><Relationship Id="rId5" Type="http://schemas.openxmlformats.org/officeDocument/2006/relationships/image" Target="../media/image338.png"/><Relationship Id="rId4" Type="http://schemas.openxmlformats.org/officeDocument/2006/relationships/image" Target="../media/image337.png"/><Relationship Id="rId9" Type="http://schemas.openxmlformats.org/officeDocument/2006/relationships/image" Target="../media/image342.png"/></Relationships>
</file>

<file path=ppt/slides/_rels/slide73.xml.rels><?xml version="1.0" encoding="UTF-8" standalone="yes"?>
<Relationships xmlns="http://schemas.openxmlformats.org/package/2006/relationships"><Relationship Id="rId8" Type="http://schemas.openxmlformats.org/officeDocument/2006/relationships/image" Target="../media/image349.png"/><Relationship Id="rId13" Type="http://schemas.openxmlformats.org/officeDocument/2006/relationships/image" Target="../media/image354.png"/><Relationship Id="rId3" Type="http://schemas.openxmlformats.org/officeDocument/2006/relationships/image" Target="../media/image344.png"/><Relationship Id="rId7" Type="http://schemas.openxmlformats.org/officeDocument/2006/relationships/image" Target="../media/image348.png"/><Relationship Id="rId12" Type="http://schemas.openxmlformats.org/officeDocument/2006/relationships/image" Target="../media/image353.png"/><Relationship Id="rId2" Type="http://schemas.openxmlformats.org/officeDocument/2006/relationships/image" Target="../media/image343.png"/><Relationship Id="rId1" Type="http://schemas.openxmlformats.org/officeDocument/2006/relationships/slideLayout" Target="../slideLayouts/slideLayout7.xml"/><Relationship Id="rId6" Type="http://schemas.openxmlformats.org/officeDocument/2006/relationships/image" Target="../media/image347.png"/><Relationship Id="rId11" Type="http://schemas.openxmlformats.org/officeDocument/2006/relationships/image" Target="../media/image352.png"/><Relationship Id="rId5" Type="http://schemas.openxmlformats.org/officeDocument/2006/relationships/image" Target="../media/image346.png"/><Relationship Id="rId10" Type="http://schemas.openxmlformats.org/officeDocument/2006/relationships/image" Target="../media/image351.png"/><Relationship Id="rId4" Type="http://schemas.openxmlformats.org/officeDocument/2006/relationships/image" Target="../media/image345.png"/><Relationship Id="rId9" Type="http://schemas.openxmlformats.org/officeDocument/2006/relationships/image" Target="../media/image350.png"/><Relationship Id="rId14" Type="http://schemas.openxmlformats.org/officeDocument/2006/relationships/image" Target="../media/image355.png"/></Relationships>
</file>

<file path=ppt/slides/_rels/slide74.xml.rels><?xml version="1.0" encoding="UTF-8" standalone="yes"?>
<Relationships xmlns="http://schemas.openxmlformats.org/package/2006/relationships"><Relationship Id="rId2" Type="http://schemas.openxmlformats.org/officeDocument/2006/relationships/image" Target="../media/image356.png"/><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2" Type="http://schemas.openxmlformats.org/officeDocument/2006/relationships/image" Target="../media/image356.png"/><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2" Type="http://schemas.openxmlformats.org/officeDocument/2006/relationships/image" Target="../media/image357.png"/><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3" Type="http://schemas.openxmlformats.org/officeDocument/2006/relationships/image" Target="../media/image359.png"/><Relationship Id="rId2" Type="http://schemas.openxmlformats.org/officeDocument/2006/relationships/image" Target="../media/image358.jpeg"/><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2" Type="http://schemas.openxmlformats.org/officeDocument/2006/relationships/image" Target="../media/image360.png"/><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2" Type="http://schemas.openxmlformats.org/officeDocument/2006/relationships/image" Target="../media/image361.png"/><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2" Type="http://schemas.openxmlformats.org/officeDocument/2006/relationships/image" Target="../media/image362.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764407" y="2967335"/>
            <a:ext cx="8577328" cy="2246769"/>
          </a:xfrm>
          <a:prstGeom prst="rect">
            <a:avLst/>
          </a:prstGeom>
        </p:spPr>
        <p:txBody>
          <a:bodyPr wrap="square">
            <a:spAutoFit/>
          </a:bodyPr>
          <a:lstStyle/>
          <a:p>
            <a:pPr algn="ctr"/>
            <a:r>
              <a:rPr lang="en-US" sz="2800" dirty="0">
                <a:solidFill>
                  <a:srgbClr val="FF0000"/>
                </a:solidFill>
                <a:latin typeface="Algerian" panose="04020705040A02060702" pitchFamily="82" charset="0"/>
                <a:cs typeface="Aharoni" panose="02010803020104030203" pitchFamily="2" charset="-79"/>
              </a:rPr>
              <a:t>Power </a:t>
            </a:r>
            <a:r>
              <a:rPr lang="en-US" sz="2800">
                <a:solidFill>
                  <a:srgbClr val="FF0000"/>
                </a:solidFill>
                <a:latin typeface="Algerian" panose="04020705040A02060702" pitchFamily="82" charset="0"/>
                <a:cs typeface="Aharoni" panose="02010803020104030203" pitchFamily="2" charset="-79"/>
              </a:rPr>
              <a:t>Electronics_BEE503</a:t>
            </a:r>
            <a:endParaRPr lang="en-US" sz="2800" dirty="0">
              <a:solidFill>
                <a:srgbClr val="FF0000"/>
              </a:solidFill>
              <a:latin typeface="Algerian" panose="04020705040A02060702" pitchFamily="82" charset="0"/>
              <a:cs typeface="Aharoni" panose="02010803020104030203" pitchFamily="2" charset="-79"/>
            </a:endParaRPr>
          </a:p>
          <a:p>
            <a:pPr algn="ctr"/>
            <a:r>
              <a:rPr lang="en-US" sz="2800" dirty="0">
                <a:solidFill>
                  <a:srgbClr val="FF0000"/>
                </a:solidFill>
                <a:latin typeface="Algerian" panose="04020705040A02060702" pitchFamily="82" charset="0"/>
                <a:cs typeface="Aharoni" panose="02010803020104030203" pitchFamily="2" charset="-79"/>
              </a:rPr>
              <a:t> </a:t>
            </a:r>
          </a:p>
          <a:p>
            <a:pPr algn="ctr"/>
            <a:r>
              <a:rPr lang="en-US" sz="2800" dirty="0">
                <a:solidFill>
                  <a:srgbClr val="FF0000"/>
                </a:solidFill>
                <a:latin typeface="Algerian" panose="04020705040A02060702" pitchFamily="82" charset="0"/>
                <a:cs typeface="Aharoni" panose="02010803020104030203" pitchFamily="2" charset="-79"/>
              </a:rPr>
              <a:t>Module-2</a:t>
            </a:r>
          </a:p>
          <a:p>
            <a:pPr algn="ctr"/>
            <a:r>
              <a:rPr lang="en-US" sz="2800" dirty="0">
                <a:solidFill>
                  <a:srgbClr val="FF0000"/>
                </a:solidFill>
                <a:latin typeface="Algerian" panose="04020705040A02060702" pitchFamily="82" charset="0"/>
                <a:cs typeface="Aharoni" panose="02010803020104030203" pitchFamily="2" charset="-79"/>
              </a:rPr>
              <a:t>Power Transistor </a:t>
            </a:r>
          </a:p>
          <a:p>
            <a:pPr algn="ctr"/>
            <a:r>
              <a:rPr lang="en-US" sz="2800" dirty="0">
                <a:solidFill>
                  <a:srgbClr val="FF0000"/>
                </a:solidFill>
                <a:latin typeface="Algerian" panose="04020705040A02060702" pitchFamily="82" charset="0"/>
                <a:cs typeface="Aharoni" panose="02010803020104030203" pitchFamily="2" charset="-79"/>
              </a:rPr>
              <a:t>Topic: Power </a:t>
            </a:r>
            <a:r>
              <a:rPr lang="en-US" sz="2800" dirty="0" err="1">
                <a:solidFill>
                  <a:srgbClr val="FF0000"/>
                </a:solidFill>
                <a:latin typeface="Algerian" panose="04020705040A02060702" pitchFamily="82" charset="0"/>
                <a:cs typeface="Aharoni" panose="02010803020104030203" pitchFamily="2" charset="-79"/>
              </a:rPr>
              <a:t>mosfet</a:t>
            </a:r>
            <a:r>
              <a:rPr lang="en-US" sz="2800" dirty="0">
                <a:solidFill>
                  <a:srgbClr val="FF0000"/>
                </a:solidFill>
                <a:latin typeface="Algerian" panose="04020705040A02060702" pitchFamily="82" charset="0"/>
                <a:cs typeface="Aharoni" panose="02010803020104030203" pitchFamily="2" charset="-79"/>
              </a:rPr>
              <a:t> </a:t>
            </a:r>
          </a:p>
        </p:txBody>
      </p:sp>
    </p:spTree>
    <p:extLst>
      <p:ext uri="{BB962C8B-B14F-4D97-AF65-F5344CB8AC3E}">
        <p14:creationId xmlns:p14="http://schemas.microsoft.com/office/powerpoint/2010/main" val="19143131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792569" y="1583590"/>
            <a:ext cx="6400800" cy="533400"/>
          </a:xfrm>
          <a:prstGeom prst="rect">
            <a:avLst/>
          </a:prstGeom>
        </p:spPr>
      </p:pic>
      <p:sp>
        <p:nvSpPr>
          <p:cNvPr id="3" name="Rectangle 2"/>
          <p:cNvSpPr/>
          <p:nvPr/>
        </p:nvSpPr>
        <p:spPr>
          <a:xfrm>
            <a:off x="631065" y="2116990"/>
            <a:ext cx="9388699" cy="2585323"/>
          </a:xfrm>
          <a:prstGeom prst="rect">
            <a:avLst/>
          </a:prstGeom>
        </p:spPr>
        <p:txBody>
          <a:bodyPr wrap="square">
            <a:spAutoFit/>
          </a:bodyPr>
          <a:lstStyle/>
          <a:p>
            <a:r>
              <a:rPr lang="en-US" dirty="0">
                <a:latin typeface="palatino linotype" panose="02040502050505030304" pitchFamily="18" charset="0"/>
              </a:rPr>
              <a:t>A Bipolar Junction Transistor (also known as a BJT or BJT Transistor) is a three-terminal semiconductor device consisting of two p-n junctions which are able to amplify or magnify a signal.</a:t>
            </a:r>
          </a:p>
          <a:p>
            <a:r>
              <a:rPr lang="en-US" dirty="0">
                <a:latin typeface="palatino linotype" panose="02040502050505030304" pitchFamily="18" charset="0"/>
              </a:rPr>
              <a:t> </a:t>
            </a:r>
          </a:p>
          <a:p>
            <a:r>
              <a:rPr lang="en-US" dirty="0">
                <a:latin typeface="palatino linotype" panose="02040502050505030304" pitchFamily="18" charset="0"/>
              </a:rPr>
              <a:t>It is a </a:t>
            </a:r>
            <a:r>
              <a:rPr lang="en-US" dirty="0">
                <a:latin typeface="palatino linotype" panose="02040502050505030304" pitchFamily="18" charset="0"/>
                <a:hlinkClick r:id="rId3" tooltip="Electric Current"/>
              </a:rPr>
              <a:t>current</a:t>
            </a:r>
            <a:r>
              <a:rPr lang="en-US" dirty="0">
                <a:latin typeface="palatino linotype" panose="02040502050505030304" pitchFamily="18" charset="0"/>
              </a:rPr>
              <a:t> controlled device.</a:t>
            </a:r>
          </a:p>
          <a:p>
            <a:endParaRPr lang="en-US" dirty="0">
              <a:latin typeface="palatino linotype" panose="02040502050505030304" pitchFamily="18" charset="0"/>
            </a:endParaRPr>
          </a:p>
          <a:p>
            <a:r>
              <a:rPr lang="en-US" dirty="0">
                <a:latin typeface="palatino linotype" panose="02040502050505030304" pitchFamily="18" charset="0"/>
              </a:rPr>
              <a:t>The three terminals of the BJT are the base, the collector and the emitter.</a:t>
            </a:r>
          </a:p>
          <a:p>
            <a:endParaRPr lang="en-US" dirty="0">
              <a:latin typeface="palatino linotype" panose="02040502050505030304" pitchFamily="18" charset="0"/>
            </a:endParaRPr>
          </a:p>
          <a:p>
            <a:r>
              <a:rPr lang="en-US" dirty="0"/>
              <a:t> </a:t>
            </a:r>
            <a:r>
              <a:rPr lang="en-US" dirty="0">
                <a:latin typeface="palatino linotype" panose="02040502050505030304" pitchFamily="18" charset="0"/>
              </a:rPr>
              <a:t>There are two types of bipolar junction transistors – NPN transistors and PNP transistors.</a:t>
            </a:r>
          </a:p>
        </p:txBody>
      </p:sp>
      <p:pic>
        <p:nvPicPr>
          <p:cNvPr id="4" name="Picture 3"/>
          <p:cNvPicPr>
            <a:picLocks noChangeAspect="1"/>
          </p:cNvPicPr>
          <p:nvPr/>
        </p:nvPicPr>
        <p:blipFill>
          <a:blip r:embed="rId4"/>
          <a:stretch>
            <a:fillRect/>
          </a:stretch>
        </p:blipFill>
        <p:spPr>
          <a:xfrm>
            <a:off x="3462068" y="4888960"/>
            <a:ext cx="5563875" cy="1840928"/>
          </a:xfrm>
          <a:prstGeom prst="rect">
            <a:avLst/>
          </a:prstGeom>
        </p:spPr>
      </p:pic>
    </p:spTree>
    <p:extLst>
      <p:ext uri="{BB962C8B-B14F-4D97-AF65-F5344CB8AC3E}">
        <p14:creationId xmlns:p14="http://schemas.microsoft.com/office/powerpoint/2010/main" val="1538747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 calcmode="lin" valueType="num">
                                      <p:cBhvr additive="base">
                                        <p:cTn id="2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4"/>
                                        </p:tgtEl>
                                        <p:attrNameLst>
                                          <p:attrName>style.visibility</p:attrName>
                                        </p:attrNameLst>
                                      </p:cBhvr>
                                      <p:to>
                                        <p:strVal val="visible"/>
                                      </p:to>
                                    </p:set>
                                    <p:anim calcmode="lin" valueType="num">
                                      <p:cBhvr additive="base">
                                        <p:cTn id="43" dur="500" fill="hold"/>
                                        <p:tgtEl>
                                          <p:spTgt spid="4"/>
                                        </p:tgtEl>
                                        <p:attrNameLst>
                                          <p:attrName>ppt_x</p:attrName>
                                        </p:attrNameLst>
                                      </p:cBhvr>
                                      <p:tavLst>
                                        <p:tav tm="0">
                                          <p:val>
                                            <p:strVal val="#ppt_x"/>
                                          </p:val>
                                        </p:tav>
                                        <p:tav tm="100000">
                                          <p:val>
                                            <p:strVal val="#ppt_x"/>
                                          </p:val>
                                        </p:tav>
                                      </p:tavLst>
                                    </p:anim>
                                    <p:anim calcmode="lin" valueType="num">
                                      <p:cBhvr additive="base">
                                        <p:cTn id="4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441639" y="2053441"/>
            <a:ext cx="5410200" cy="1952625"/>
          </a:xfrm>
          <a:prstGeom prst="rect">
            <a:avLst/>
          </a:prstGeom>
        </p:spPr>
      </p:pic>
      <p:pic>
        <p:nvPicPr>
          <p:cNvPr id="3" name="Picture 2"/>
          <p:cNvPicPr>
            <a:picLocks noChangeAspect="1"/>
          </p:cNvPicPr>
          <p:nvPr/>
        </p:nvPicPr>
        <p:blipFill>
          <a:blip r:embed="rId3"/>
          <a:stretch>
            <a:fillRect/>
          </a:stretch>
        </p:blipFill>
        <p:spPr>
          <a:xfrm>
            <a:off x="6385506" y="2405865"/>
            <a:ext cx="5248275" cy="1247775"/>
          </a:xfrm>
          <a:prstGeom prst="rect">
            <a:avLst/>
          </a:prstGeom>
        </p:spPr>
      </p:pic>
      <p:pic>
        <p:nvPicPr>
          <p:cNvPr id="4" name="Picture 3"/>
          <p:cNvPicPr>
            <a:picLocks noChangeAspect="1"/>
          </p:cNvPicPr>
          <p:nvPr/>
        </p:nvPicPr>
        <p:blipFill>
          <a:blip r:embed="rId4"/>
          <a:stretch>
            <a:fillRect/>
          </a:stretch>
        </p:blipFill>
        <p:spPr>
          <a:xfrm>
            <a:off x="3555844" y="4376201"/>
            <a:ext cx="5286375" cy="1685925"/>
          </a:xfrm>
          <a:prstGeom prst="rect">
            <a:avLst/>
          </a:prstGeom>
        </p:spPr>
      </p:pic>
    </p:spTree>
    <p:extLst>
      <p:ext uri="{BB962C8B-B14F-4D97-AF65-F5344CB8AC3E}">
        <p14:creationId xmlns:p14="http://schemas.microsoft.com/office/powerpoint/2010/main" val="15011643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1000"/>
                                        <p:tgtEl>
                                          <p:spTgt spid="3"/>
                                        </p:tgtEl>
                                      </p:cBhvr>
                                    </p:animEffect>
                                    <p:anim calcmode="lin" valueType="num">
                                      <p:cBhvr>
                                        <p:cTn id="14" dur="1000" fill="hold"/>
                                        <p:tgtEl>
                                          <p:spTgt spid="3"/>
                                        </p:tgtEl>
                                        <p:attrNameLst>
                                          <p:attrName>ppt_x</p:attrName>
                                        </p:attrNameLst>
                                      </p:cBhvr>
                                      <p:tavLst>
                                        <p:tav tm="0">
                                          <p:val>
                                            <p:strVal val="#ppt_x"/>
                                          </p:val>
                                        </p:tav>
                                        <p:tav tm="100000">
                                          <p:val>
                                            <p:strVal val="#ppt_x"/>
                                          </p:val>
                                        </p:tav>
                                      </p:tavLst>
                                    </p:anim>
                                    <p:anim calcmode="lin" valueType="num">
                                      <p:cBhvr>
                                        <p:cTn id="15"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nodeType="click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fade">
                                      <p:cBhvr>
                                        <p:cTn id="20" dur="1000"/>
                                        <p:tgtEl>
                                          <p:spTgt spid="4"/>
                                        </p:tgtEl>
                                      </p:cBhvr>
                                    </p:animEffect>
                                    <p:anim calcmode="lin" valueType="num">
                                      <p:cBhvr>
                                        <p:cTn id="21" dur="1000" fill="hold"/>
                                        <p:tgtEl>
                                          <p:spTgt spid="4"/>
                                        </p:tgtEl>
                                        <p:attrNameLst>
                                          <p:attrName>ppt_x</p:attrName>
                                        </p:attrNameLst>
                                      </p:cBhvr>
                                      <p:tavLst>
                                        <p:tav tm="0">
                                          <p:val>
                                            <p:strVal val="#ppt_x"/>
                                          </p:val>
                                        </p:tav>
                                        <p:tav tm="100000">
                                          <p:val>
                                            <p:strVal val="#ppt_x"/>
                                          </p:val>
                                        </p:tav>
                                      </p:tavLst>
                                    </p:anim>
                                    <p:anim calcmode="lin" valueType="num">
                                      <p:cBhvr>
                                        <p:cTn id="22"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963019" y="1748204"/>
            <a:ext cx="4767267" cy="461665"/>
          </a:xfrm>
          <a:prstGeom prst="rect">
            <a:avLst/>
          </a:prstGeom>
        </p:spPr>
        <p:txBody>
          <a:bodyPr wrap="none">
            <a:spAutoFit/>
          </a:bodyPr>
          <a:lstStyle/>
          <a:p>
            <a:r>
              <a:rPr lang="en-US" sz="2400" b="1" dirty="0">
                <a:latin typeface="palatino linotype" panose="02040502050505030304" pitchFamily="18" charset="0"/>
              </a:rPr>
              <a:t>NPN Bipolar Junction Transistor</a:t>
            </a:r>
            <a:endParaRPr lang="en-US" sz="2400" b="1" i="0" dirty="0">
              <a:effectLst/>
              <a:latin typeface="palatino linotype" panose="02040502050505030304" pitchFamily="18" charset="0"/>
            </a:endParaRPr>
          </a:p>
        </p:txBody>
      </p:sp>
      <p:pic>
        <p:nvPicPr>
          <p:cNvPr id="3" name="Picture 2"/>
          <p:cNvPicPr>
            <a:picLocks noChangeAspect="1"/>
          </p:cNvPicPr>
          <p:nvPr/>
        </p:nvPicPr>
        <p:blipFill>
          <a:blip r:embed="rId2"/>
          <a:stretch>
            <a:fillRect/>
          </a:stretch>
        </p:blipFill>
        <p:spPr>
          <a:xfrm>
            <a:off x="7632276" y="3336165"/>
            <a:ext cx="4272518" cy="1957052"/>
          </a:xfrm>
          <a:prstGeom prst="rect">
            <a:avLst/>
          </a:prstGeom>
        </p:spPr>
      </p:pic>
      <p:sp>
        <p:nvSpPr>
          <p:cNvPr id="4" name="Rectangle 3"/>
          <p:cNvSpPr/>
          <p:nvPr/>
        </p:nvSpPr>
        <p:spPr>
          <a:xfrm>
            <a:off x="639651" y="2209869"/>
            <a:ext cx="10989972" cy="923330"/>
          </a:xfrm>
          <a:prstGeom prst="rect">
            <a:avLst/>
          </a:prstGeom>
        </p:spPr>
        <p:txBody>
          <a:bodyPr wrap="square">
            <a:spAutoFit/>
          </a:bodyPr>
          <a:lstStyle/>
          <a:p>
            <a:r>
              <a:rPr lang="en-US" dirty="0">
                <a:latin typeface="palatino linotype" panose="02040502050505030304" pitchFamily="18" charset="0"/>
              </a:rPr>
              <a:t>In an </a:t>
            </a:r>
            <a:r>
              <a:rPr lang="en-US" b="1" dirty="0">
                <a:latin typeface="palatino linotype" panose="02040502050505030304" pitchFamily="18" charset="0"/>
              </a:rPr>
              <a:t>n-p-n bipolar transistor</a:t>
            </a:r>
            <a:r>
              <a:rPr lang="en-US" dirty="0">
                <a:latin typeface="palatino linotype" panose="02040502050505030304" pitchFamily="18" charset="0"/>
              </a:rPr>
              <a:t> (or </a:t>
            </a:r>
            <a:r>
              <a:rPr lang="en-US" dirty="0" err="1">
                <a:latin typeface="palatino linotype" panose="02040502050505030304" pitchFamily="18" charset="0"/>
                <a:hlinkClick r:id="rId3"/>
              </a:rPr>
              <a:t>npn</a:t>
            </a:r>
            <a:r>
              <a:rPr lang="en-US" dirty="0">
                <a:latin typeface="palatino linotype" panose="02040502050505030304" pitchFamily="18" charset="0"/>
                <a:hlinkClick r:id="rId3"/>
              </a:rPr>
              <a:t> transistor</a:t>
            </a:r>
            <a:r>
              <a:rPr lang="en-US" dirty="0">
                <a:latin typeface="palatino linotype" panose="02040502050505030304" pitchFamily="18" charset="0"/>
              </a:rPr>
              <a:t>) one p-type semiconductor resides between two n-type semiconductors the diagram below an n-p-n transistor is shown</a:t>
            </a:r>
            <a:br>
              <a:rPr lang="en-US" dirty="0"/>
            </a:br>
            <a:endParaRPr lang="en-US" dirty="0"/>
          </a:p>
        </p:txBody>
      </p:sp>
      <p:sp>
        <p:nvSpPr>
          <p:cNvPr id="5" name="Rectangle 4"/>
          <p:cNvSpPr/>
          <p:nvPr/>
        </p:nvSpPr>
        <p:spPr>
          <a:xfrm>
            <a:off x="485104" y="3012102"/>
            <a:ext cx="6096000" cy="2585323"/>
          </a:xfrm>
          <a:prstGeom prst="rect">
            <a:avLst/>
          </a:prstGeom>
        </p:spPr>
        <p:txBody>
          <a:bodyPr>
            <a:spAutoFit/>
          </a:bodyPr>
          <a:lstStyle/>
          <a:p>
            <a:r>
              <a:rPr lang="en-US" dirty="0">
                <a:latin typeface="palatino linotype" panose="02040502050505030304" pitchFamily="18" charset="0"/>
              </a:rPr>
              <a:t> I</a:t>
            </a:r>
            <a:r>
              <a:rPr lang="en-US" baseline="-25000" dirty="0">
                <a:latin typeface="palatino linotype" panose="02040502050505030304" pitchFamily="18" charset="0"/>
              </a:rPr>
              <a:t>E</a:t>
            </a:r>
            <a:r>
              <a:rPr lang="en-US" dirty="0">
                <a:latin typeface="palatino linotype" panose="02040502050505030304" pitchFamily="18" charset="0"/>
              </a:rPr>
              <a:t>, I</a:t>
            </a:r>
            <a:r>
              <a:rPr lang="en-US" baseline="-25000" dirty="0">
                <a:latin typeface="palatino linotype" panose="02040502050505030304" pitchFamily="18" charset="0"/>
              </a:rPr>
              <a:t>C</a:t>
            </a:r>
            <a:r>
              <a:rPr lang="en-US" dirty="0">
                <a:latin typeface="palatino linotype" panose="02040502050505030304" pitchFamily="18" charset="0"/>
              </a:rPr>
              <a:t> is emitter current and collect current respectively and V</a:t>
            </a:r>
            <a:r>
              <a:rPr lang="en-US" baseline="-25000" dirty="0">
                <a:latin typeface="palatino linotype" panose="02040502050505030304" pitchFamily="18" charset="0"/>
              </a:rPr>
              <a:t>EB</a:t>
            </a:r>
            <a:r>
              <a:rPr lang="en-US" dirty="0">
                <a:latin typeface="palatino linotype" panose="02040502050505030304" pitchFamily="18" charset="0"/>
              </a:rPr>
              <a:t> and V</a:t>
            </a:r>
            <a:r>
              <a:rPr lang="en-US" baseline="-25000" dirty="0">
                <a:latin typeface="palatino linotype" panose="02040502050505030304" pitchFamily="18" charset="0"/>
              </a:rPr>
              <a:t>CB</a:t>
            </a:r>
            <a:r>
              <a:rPr lang="en-US" dirty="0">
                <a:latin typeface="palatino linotype" panose="02040502050505030304" pitchFamily="18" charset="0"/>
              </a:rPr>
              <a:t> are emitter-base voltage and collector-base voltage respectively. </a:t>
            </a:r>
          </a:p>
          <a:p>
            <a:endParaRPr lang="en-US" dirty="0">
              <a:latin typeface="palatino linotype" panose="02040502050505030304" pitchFamily="18" charset="0"/>
            </a:endParaRPr>
          </a:p>
          <a:p>
            <a:r>
              <a:rPr lang="en-US" dirty="0">
                <a:latin typeface="palatino linotype" panose="02040502050505030304" pitchFamily="18" charset="0"/>
              </a:rPr>
              <a:t>According to the convention if for the emitter, base and collector current I</a:t>
            </a:r>
            <a:r>
              <a:rPr lang="en-US" baseline="-25000" dirty="0">
                <a:latin typeface="palatino linotype" panose="02040502050505030304" pitchFamily="18" charset="0"/>
              </a:rPr>
              <a:t>E</a:t>
            </a:r>
            <a:r>
              <a:rPr lang="en-US" dirty="0">
                <a:latin typeface="palatino linotype" panose="02040502050505030304" pitchFamily="18" charset="0"/>
              </a:rPr>
              <a:t>, I</a:t>
            </a:r>
            <a:r>
              <a:rPr lang="en-US" baseline="-25000" dirty="0">
                <a:latin typeface="palatino linotype" panose="02040502050505030304" pitchFamily="18" charset="0"/>
              </a:rPr>
              <a:t>B</a:t>
            </a:r>
            <a:r>
              <a:rPr lang="en-US" dirty="0">
                <a:latin typeface="palatino linotype" panose="02040502050505030304" pitchFamily="18" charset="0"/>
              </a:rPr>
              <a:t> and I</a:t>
            </a:r>
            <a:r>
              <a:rPr lang="en-US" baseline="-25000" dirty="0">
                <a:latin typeface="palatino linotype" panose="02040502050505030304" pitchFamily="18" charset="0"/>
              </a:rPr>
              <a:t>C</a:t>
            </a:r>
            <a:r>
              <a:rPr lang="en-US" dirty="0">
                <a:latin typeface="palatino linotype" panose="02040502050505030304" pitchFamily="18" charset="0"/>
              </a:rPr>
              <a:t> current goes into the transistor the sign of the current is taken as positive and if current goes out from the transistor then the sign is taken as negative. </a:t>
            </a:r>
            <a:endParaRPr lang="en-US" dirty="0"/>
          </a:p>
        </p:txBody>
      </p:sp>
    </p:spTree>
    <p:extLst>
      <p:ext uri="{BB962C8B-B14F-4D97-AF65-F5344CB8AC3E}">
        <p14:creationId xmlns:p14="http://schemas.microsoft.com/office/powerpoint/2010/main" val="27722839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1000"/>
                                        <p:tgtEl>
                                          <p:spTgt spid="3"/>
                                        </p:tgtEl>
                                      </p:cBhvr>
                                    </p:animEffect>
                                    <p:anim calcmode="lin" valueType="num">
                                      <p:cBhvr>
                                        <p:cTn id="14" dur="1000" fill="hold"/>
                                        <p:tgtEl>
                                          <p:spTgt spid="3"/>
                                        </p:tgtEl>
                                        <p:attrNameLst>
                                          <p:attrName>ppt_x</p:attrName>
                                        </p:attrNameLst>
                                      </p:cBhvr>
                                      <p:tavLst>
                                        <p:tav tm="0">
                                          <p:val>
                                            <p:strVal val="#ppt_x"/>
                                          </p:val>
                                        </p:tav>
                                        <p:tav tm="100000">
                                          <p:val>
                                            <p:strVal val="#ppt_x"/>
                                          </p:val>
                                        </p:tav>
                                      </p:tavLst>
                                    </p:anim>
                                    <p:anim calcmode="lin" valueType="num">
                                      <p:cBhvr>
                                        <p:cTn id="15"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4">
                                            <p:txEl>
                                              <p:pRg st="0" end="0"/>
                                            </p:txEl>
                                          </p:spTgt>
                                        </p:tgtEl>
                                        <p:attrNameLst>
                                          <p:attrName>style.visibility</p:attrName>
                                        </p:attrNameLst>
                                      </p:cBhvr>
                                      <p:to>
                                        <p:strVal val="visible"/>
                                      </p:to>
                                    </p:set>
                                    <p:anim calcmode="lin" valueType="num">
                                      <p:cBhvr additive="base">
                                        <p:cTn id="20"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 calcmode="lin" valueType="num">
                                      <p:cBhvr additive="base">
                                        <p:cTn id="26"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 calcmode="lin" valueType="num">
                                      <p:cBhvr additive="base">
                                        <p:cTn id="32"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5367" y="1685951"/>
            <a:ext cx="5454202" cy="461665"/>
          </a:xfrm>
          <a:prstGeom prst="rect">
            <a:avLst/>
          </a:prstGeom>
        </p:spPr>
        <p:txBody>
          <a:bodyPr wrap="square">
            <a:spAutoFit/>
          </a:bodyPr>
          <a:lstStyle/>
          <a:p>
            <a:r>
              <a:rPr lang="en-US" sz="2400" b="1" dirty="0">
                <a:latin typeface="palatino linotype" panose="02040502050505030304" pitchFamily="18" charset="0"/>
              </a:rPr>
              <a:t>PNP Bipolar Junction Transistor</a:t>
            </a:r>
            <a:endParaRPr lang="en-US" sz="2400" b="1" i="0" dirty="0">
              <a:effectLst/>
              <a:latin typeface="palatino linotype" panose="02040502050505030304" pitchFamily="18" charset="0"/>
            </a:endParaRPr>
          </a:p>
        </p:txBody>
      </p:sp>
      <p:pic>
        <p:nvPicPr>
          <p:cNvPr id="3" name="Picture 2"/>
          <p:cNvPicPr>
            <a:picLocks noChangeAspect="1"/>
          </p:cNvPicPr>
          <p:nvPr/>
        </p:nvPicPr>
        <p:blipFill>
          <a:blip r:embed="rId2"/>
          <a:stretch>
            <a:fillRect/>
          </a:stretch>
        </p:blipFill>
        <p:spPr>
          <a:xfrm>
            <a:off x="7640055" y="3296121"/>
            <a:ext cx="4079719" cy="1836138"/>
          </a:xfrm>
          <a:prstGeom prst="rect">
            <a:avLst/>
          </a:prstGeom>
        </p:spPr>
      </p:pic>
      <p:sp>
        <p:nvSpPr>
          <p:cNvPr id="4" name="Rectangle 3"/>
          <p:cNvSpPr/>
          <p:nvPr/>
        </p:nvSpPr>
        <p:spPr>
          <a:xfrm>
            <a:off x="330559" y="3100934"/>
            <a:ext cx="6649790" cy="1477328"/>
          </a:xfrm>
          <a:prstGeom prst="rect">
            <a:avLst/>
          </a:prstGeom>
        </p:spPr>
        <p:txBody>
          <a:bodyPr wrap="square">
            <a:spAutoFit/>
          </a:bodyPr>
          <a:lstStyle/>
          <a:p>
            <a:r>
              <a:rPr lang="en-US" dirty="0">
                <a:latin typeface="palatino linotype" panose="02040502050505030304" pitchFamily="18" charset="0"/>
              </a:rPr>
              <a:t>For p-n-p transistors, current enters into the transistor through the emitter terminal. </a:t>
            </a:r>
          </a:p>
          <a:p>
            <a:endParaRPr lang="en-US" dirty="0">
              <a:latin typeface="palatino linotype" panose="02040502050505030304" pitchFamily="18" charset="0"/>
            </a:endParaRPr>
          </a:p>
          <a:p>
            <a:r>
              <a:rPr lang="en-US" dirty="0">
                <a:latin typeface="palatino linotype" panose="02040502050505030304" pitchFamily="18" charset="0"/>
              </a:rPr>
              <a:t>Like any bipolar junction transistor, the emitter-base junction is forward biased and the collector-base junction is reverse biased. </a:t>
            </a:r>
            <a:endParaRPr lang="en-US" dirty="0"/>
          </a:p>
        </p:txBody>
      </p:sp>
      <p:sp>
        <p:nvSpPr>
          <p:cNvPr id="5" name="Rectangle 4"/>
          <p:cNvSpPr/>
          <p:nvPr/>
        </p:nvSpPr>
        <p:spPr>
          <a:xfrm>
            <a:off x="214647" y="2162609"/>
            <a:ext cx="11724067" cy="646331"/>
          </a:xfrm>
          <a:prstGeom prst="rect">
            <a:avLst/>
          </a:prstGeom>
        </p:spPr>
        <p:txBody>
          <a:bodyPr wrap="square">
            <a:spAutoFit/>
          </a:bodyPr>
          <a:lstStyle/>
          <a:p>
            <a:r>
              <a:rPr lang="en-US" dirty="0">
                <a:latin typeface="palatino linotype" panose="02040502050505030304" pitchFamily="18" charset="0"/>
              </a:rPr>
              <a:t>Similarly for </a:t>
            </a:r>
            <a:r>
              <a:rPr lang="en-US" b="1" dirty="0">
                <a:latin typeface="palatino linotype" panose="02040502050505030304" pitchFamily="18" charset="0"/>
              </a:rPr>
              <a:t>p-n-p bipolar junction</a:t>
            </a:r>
            <a:r>
              <a:rPr lang="en-US" dirty="0">
                <a:latin typeface="palatino linotype" panose="02040502050505030304" pitchFamily="18" charset="0"/>
              </a:rPr>
              <a:t> transistor (or </a:t>
            </a:r>
            <a:r>
              <a:rPr lang="en-US" dirty="0" err="1">
                <a:latin typeface="palatino linotype" panose="02040502050505030304" pitchFamily="18" charset="0"/>
                <a:hlinkClick r:id="rId3"/>
              </a:rPr>
              <a:t>pnp</a:t>
            </a:r>
            <a:r>
              <a:rPr lang="en-US" dirty="0">
                <a:latin typeface="palatino linotype" panose="02040502050505030304" pitchFamily="18" charset="0"/>
                <a:hlinkClick r:id="rId3"/>
              </a:rPr>
              <a:t> transistor</a:t>
            </a:r>
            <a:r>
              <a:rPr lang="en-US" dirty="0">
                <a:latin typeface="palatino linotype" panose="02040502050505030304" pitchFamily="18" charset="0"/>
              </a:rPr>
              <a:t>), an n-type semiconductor is sandwiched between two p-type semiconductors. The diagram of a p-n-p transistor is shown below</a:t>
            </a:r>
            <a:endParaRPr lang="en-US" dirty="0"/>
          </a:p>
        </p:txBody>
      </p:sp>
    </p:spTree>
    <p:extLst>
      <p:ext uri="{BB962C8B-B14F-4D97-AF65-F5344CB8AC3E}">
        <p14:creationId xmlns:p14="http://schemas.microsoft.com/office/powerpoint/2010/main" val="12529008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881301" y="1621171"/>
            <a:ext cx="6270884" cy="461665"/>
          </a:xfrm>
          <a:prstGeom prst="rect">
            <a:avLst/>
          </a:prstGeom>
        </p:spPr>
        <p:txBody>
          <a:bodyPr wrap="none">
            <a:spAutoFit/>
          </a:bodyPr>
          <a:lstStyle/>
          <a:p>
            <a:r>
              <a:rPr lang="en-US" sz="2400" b="1" dirty="0">
                <a:latin typeface="palatino linotype" panose="02040502050505030304" pitchFamily="18" charset="0"/>
              </a:rPr>
              <a:t>Bipolar Junction Transistors Characteristics</a:t>
            </a:r>
            <a:endParaRPr lang="en-US" sz="2400" b="1" i="0" dirty="0">
              <a:effectLst/>
              <a:latin typeface="palatino linotype" panose="02040502050505030304" pitchFamily="18" charset="0"/>
            </a:endParaRPr>
          </a:p>
        </p:txBody>
      </p:sp>
      <p:sp>
        <p:nvSpPr>
          <p:cNvPr id="3" name="Rectangle 2"/>
          <p:cNvSpPr/>
          <p:nvPr/>
        </p:nvSpPr>
        <p:spPr>
          <a:xfrm>
            <a:off x="731211" y="2082836"/>
            <a:ext cx="10964214" cy="1754326"/>
          </a:xfrm>
          <a:prstGeom prst="rect">
            <a:avLst/>
          </a:prstGeom>
        </p:spPr>
        <p:txBody>
          <a:bodyPr wrap="square">
            <a:spAutoFit/>
          </a:bodyPr>
          <a:lstStyle/>
          <a:p>
            <a:r>
              <a:rPr lang="en-US" dirty="0">
                <a:latin typeface="palatino linotype" panose="02040502050505030304" pitchFamily="18" charset="0"/>
              </a:rPr>
              <a:t>The three parts of a BJT are collector, emitter and base. Before knowing about the </a:t>
            </a:r>
            <a:r>
              <a:rPr lang="en-US" b="1" dirty="0">
                <a:latin typeface="palatino linotype" panose="02040502050505030304" pitchFamily="18" charset="0"/>
              </a:rPr>
              <a:t>bipolar junction transistor characteristics</a:t>
            </a:r>
            <a:r>
              <a:rPr lang="en-US" dirty="0">
                <a:latin typeface="palatino linotype" panose="02040502050505030304" pitchFamily="18" charset="0"/>
              </a:rPr>
              <a:t>, we have to know about the modes of operation for this </a:t>
            </a:r>
            <a:r>
              <a:rPr lang="en-US" dirty="0">
                <a:latin typeface="palatino linotype" panose="02040502050505030304" pitchFamily="18" charset="0"/>
                <a:hlinkClick r:id="rId2"/>
              </a:rPr>
              <a:t>type of transistors</a:t>
            </a:r>
            <a:r>
              <a:rPr lang="en-US" dirty="0">
                <a:latin typeface="palatino linotype" panose="02040502050505030304" pitchFamily="18" charset="0"/>
              </a:rPr>
              <a:t>. The modes are</a:t>
            </a:r>
          </a:p>
          <a:p>
            <a:pPr>
              <a:buFont typeface="+mj-lt"/>
              <a:buAutoNum type="arabicPeriod"/>
            </a:pPr>
            <a:r>
              <a:rPr lang="en-US" dirty="0">
                <a:latin typeface="palatino linotype" panose="02040502050505030304" pitchFamily="18" charset="0"/>
              </a:rPr>
              <a:t>Common Base (CB) mode</a:t>
            </a:r>
          </a:p>
          <a:p>
            <a:pPr>
              <a:buFont typeface="+mj-lt"/>
              <a:buAutoNum type="arabicPeriod"/>
            </a:pPr>
            <a:r>
              <a:rPr lang="en-US" dirty="0">
                <a:latin typeface="palatino linotype" panose="02040502050505030304" pitchFamily="18" charset="0"/>
              </a:rPr>
              <a:t>Common Emitter (CE) mode</a:t>
            </a:r>
          </a:p>
          <a:p>
            <a:pPr>
              <a:buFont typeface="+mj-lt"/>
              <a:buAutoNum type="arabicPeriod"/>
            </a:pPr>
            <a:r>
              <a:rPr lang="en-US" dirty="0">
                <a:latin typeface="palatino linotype" panose="02040502050505030304" pitchFamily="18" charset="0"/>
              </a:rPr>
              <a:t>Common Collector (CC) mode</a:t>
            </a:r>
            <a:endParaRPr lang="en-US" b="0" i="0" dirty="0">
              <a:effectLst/>
              <a:latin typeface="palatino linotype" panose="02040502050505030304" pitchFamily="18" charset="0"/>
            </a:endParaRPr>
          </a:p>
        </p:txBody>
      </p:sp>
      <p:sp>
        <p:nvSpPr>
          <p:cNvPr id="4" name="Rectangle 3"/>
          <p:cNvSpPr/>
          <p:nvPr/>
        </p:nvSpPr>
        <p:spPr>
          <a:xfrm>
            <a:off x="1568633" y="3869636"/>
            <a:ext cx="4488729" cy="369332"/>
          </a:xfrm>
          <a:prstGeom prst="rect">
            <a:avLst/>
          </a:prstGeom>
        </p:spPr>
        <p:txBody>
          <a:bodyPr wrap="none">
            <a:spAutoFit/>
          </a:bodyPr>
          <a:lstStyle/>
          <a:p>
            <a:r>
              <a:rPr lang="en-US" dirty="0">
                <a:latin typeface="palatino linotype" panose="02040502050505030304" pitchFamily="18" charset="0"/>
              </a:rPr>
              <a:t>All three types of modes are shown below</a:t>
            </a:r>
            <a:endParaRPr lang="en-US" dirty="0"/>
          </a:p>
        </p:txBody>
      </p:sp>
      <p:pic>
        <p:nvPicPr>
          <p:cNvPr id="5" name="Picture 4"/>
          <p:cNvPicPr>
            <a:picLocks noChangeAspect="1"/>
          </p:cNvPicPr>
          <p:nvPr/>
        </p:nvPicPr>
        <p:blipFill>
          <a:blip r:embed="rId3"/>
          <a:stretch>
            <a:fillRect/>
          </a:stretch>
        </p:blipFill>
        <p:spPr>
          <a:xfrm>
            <a:off x="731211" y="4579583"/>
            <a:ext cx="2409825" cy="1819275"/>
          </a:xfrm>
          <a:prstGeom prst="rect">
            <a:avLst/>
          </a:prstGeom>
        </p:spPr>
      </p:pic>
      <p:pic>
        <p:nvPicPr>
          <p:cNvPr id="6" name="Picture 5"/>
          <p:cNvPicPr>
            <a:picLocks noChangeAspect="1"/>
          </p:cNvPicPr>
          <p:nvPr/>
        </p:nvPicPr>
        <p:blipFill>
          <a:blip r:embed="rId4"/>
          <a:stretch>
            <a:fillRect/>
          </a:stretch>
        </p:blipFill>
        <p:spPr>
          <a:xfrm>
            <a:off x="4396392" y="4325957"/>
            <a:ext cx="2343150" cy="2228850"/>
          </a:xfrm>
          <a:prstGeom prst="rect">
            <a:avLst/>
          </a:prstGeom>
        </p:spPr>
      </p:pic>
      <p:pic>
        <p:nvPicPr>
          <p:cNvPr id="7" name="Picture 6"/>
          <p:cNvPicPr>
            <a:picLocks noChangeAspect="1"/>
          </p:cNvPicPr>
          <p:nvPr/>
        </p:nvPicPr>
        <p:blipFill>
          <a:blip r:embed="rId5"/>
          <a:stretch>
            <a:fillRect/>
          </a:stretch>
        </p:blipFill>
        <p:spPr>
          <a:xfrm>
            <a:off x="7994898" y="4384320"/>
            <a:ext cx="2314575" cy="2219325"/>
          </a:xfrm>
          <a:prstGeom prst="rect">
            <a:avLst/>
          </a:prstGeom>
        </p:spPr>
      </p:pic>
      <p:sp>
        <p:nvSpPr>
          <p:cNvPr id="8" name="Rectangle 7"/>
          <p:cNvSpPr/>
          <p:nvPr/>
        </p:nvSpPr>
        <p:spPr>
          <a:xfrm>
            <a:off x="541789" y="6370141"/>
            <a:ext cx="2821606" cy="369332"/>
          </a:xfrm>
          <a:prstGeom prst="rect">
            <a:avLst/>
          </a:prstGeom>
        </p:spPr>
        <p:txBody>
          <a:bodyPr wrap="none">
            <a:spAutoFit/>
          </a:bodyPr>
          <a:lstStyle/>
          <a:p>
            <a:r>
              <a:rPr lang="en-US" dirty="0">
                <a:latin typeface="palatino linotype" panose="02040502050505030304" pitchFamily="18" charset="0"/>
              </a:rPr>
              <a:t>Common Base (CB) mode</a:t>
            </a:r>
          </a:p>
        </p:txBody>
      </p:sp>
      <p:sp>
        <p:nvSpPr>
          <p:cNvPr id="9" name="Rectangle 8"/>
          <p:cNvSpPr/>
          <p:nvPr/>
        </p:nvSpPr>
        <p:spPr>
          <a:xfrm>
            <a:off x="4245853" y="6460968"/>
            <a:ext cx="3121367" cy="369332"/>
          </a:xfrm>
          <a:prstGeom prst="rect">
            <a:avLst/>
          </a:prstGeom>
        </p:spPr>
        <p:txBody>
          <a:bodyPr wrap="none">
            <a:spAutoFit/>
          </a:bodyPr>
          <a:lstStyle/>
          <a:p>
            <a:r>
              <a:rPr lang="en-US" dirty="0">
                <a:latin typeface="palatino linotype" panose="02040502050505030304" pitchFamily="18" charset="0"/>
              </a:rPr>
              <a:t>Common Emitter (CE) mode</a:t>
            </a:r>
          </a:p>
        </p:txBody>
      </p:sp>
      <p:sp>
        <p:nvSpPr>
          <p:cNvPr id="10" name="Rectangle 9"/>
          <p:cNvSpPr/>
          <p:nvPr/>
        </p:nvSpPr>
        <p:spPr>
          <a:xfrm>
            <a:off x="7789712" y="6466144"/>
            <a:ext cx="3310522" cy="369332"/>
          </a:xfrm>
          <a:prstGeom prst="rect">
            <a:avLst/>
          </a:prstGeom>
        </p:spPr>
        <p:txBody>
          <a:bodyPr wrap="none">
            <a:spAutoFit/>
          </a:bodyPr>
          <a:lstStyle/>
          <a:p>
            <a:r>
              <a:rPr lang="en-US" dirty="0">
                <a:latin typeface="palatino linotype" panose="02040502050505030304" pitchFamily="18" charset="0"/>
              </a:rPr>
              <a:t>Common Collector (CC) mode</a:t>
            </a:r>
          </a:p>
        </p:txBody>
      </p:sp>
    </p:spTree>
    <p:extLst>
      <p:ext uri="{BB962C8B-B14F-4D97-AF65-F5344CB8AC3E}">
        <p14:creationId xmlns:p14="http://schemas.microsoft.com/office/powerpoint/2010/main" val="40647568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1000"/>
                                        <p:tgtEl>
                                          <p:spTgt spid="3">
                                            <p:txEl>
                                              <p:pRg st="2" end="2"/>
                                            </p:txEl>
                                          </p:spTgt>
                                        </p:tgtEl>
                                      </p:cBhvr>
                                    </p:animEffect>
                                    <p:anim calcmode="lin" valueType="num">
                                      <p:cBhvr>
                                        <p:cTn id="2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2" end="2"/>
                                            </p:txEl>
                                          </p:spTgt>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3">
                                            <p:txEl>
                                              <p:pRg st="3" end="3"/>
                                            </p:txEl>
                                          </p:spTgt>
                                        </p:tgtEl>
                                        <p:attrNameLst>
                                          <p:attrName>style.visibility</p:attrName>
                                        </p:attrNameLst>
                                      </p:cBhvr>
                                      <p:to>
                                        <p:strVal val="visible"/>
                                      </p:to>
                                    </p:set>
                                    <p:animEffect transition="in" filter="fade">
                                      <p:cBhvr>
                                        <p:cTn id="33" dur="1000"/>
                                        <p:tgtEl>
                                          <p:spTgt spid="3">
                                            <p:txEl>
                                              <p:pRg st="3" end="3"/>
                                            </p:txEl>
                                          </p:spTgt>
                                        </p:tgtEl>
                                      </p:cBhvr>
                                    </p:animEffect>
                                    <p:anim calcmode="lin" valueType="num">
                                      <p:cBhvr>
                                        <p:cTn id="34"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5"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grpId="0" nodeType="clickEffect">
                                  <p:stCondLst>
                                    <p:cond delay="0"/>
                                  </p:stCondLst>
                                  <p:childTnLst>
                                    <p:set>
                                      <p:cBhvr>
                                        <p:cTn id="39" dur="1" fill="hold">
                                          <p:stCondLst>
                                            <p:cond delay="0"/>
                                          </p:stCondLst>
                                        </p:cTn>
                                        <p:tgtEl>
                                          <p:spTgt spid="4"/>
                                        </p:tgtEl>
                                        <p:attrNameLst>
                                          <p:attrName>style.visibility</p:attrName>
                                        </p:attrNameLst>
                                      </p:cBhvr>
                                      <p:to>
                                        <p:strVal val="visible"/>
                                      </p:to>
                                    </p:set>
                                    <p:animEffect transition="in" filter="fade">
                                      <p:cBhvr>
                                        <p:cTn id="40" dur="1000"/>
                                        <p:tgtEl>
                                          <p:spTgt spid="4"/>
                                        </p:tgtEl>
                                      </p:cBhvr>
                                    </p:animEffect>
                                    <p:anim calcmode="lin" valueType="num">
                                      <p:cBhvr>
                                        <p:cTn id="41" dur="1000" fill="hold"/>
                                        <p:tgtEl>
                                          <p:spTgt spid="4"/>
                                        </p:tgtEl>
                                        <p:attrNameLst>
                                          <p:attrName>ppt_x</p:attrName>
                                        </p:attrNameLst>
                                      </p:cBhvr>
                                      <p:tavLst>
                                        <p:tav tm="0">
                                          <p:val>
                                            <p:strVal val="#ppt_x"/>
                                          </p:val>
                                        </p:tav>
                                        <p:tav tm="100000">
                                          <p:val>
                                            <p:strVal val="#ppt_x"/>
                                          </p:val>
                                        </p:tav>
                                      </p:tavLst>
                                    </p:anim>
                                    <p:anim calcmode="lin" valueType="num">
                                      <p:cBhvr>
                                        <p:cTn id="42"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nodeType="clickEffect">
                                  <p:stCondLst>
                                    <p:cond delay="0"/>
                                  </p:stCondLst>
                                  <p:childTnLst>
                                    <p:set>
                                      <p:cBhvr>
                                        <p:cTn id="46" dur="1" fill="hold">
                                          <p:stCondLst>
                                            <p:cond delay="0"/>
                                          </p:stCondLst>
                                        </p:cTn>
                                        <p:tgtEl>
                                          <p:spTgt spid="5"/>
                                        </p:tgtEl>
                                        <p:attrNameLst>
                                          <p:attrName>style.visibility</p:attrName>
                                        </p:attrNameLst>
                                      </p:cBhvr>
                                      <p:to>
                                        <p:strVal val="visible"/>
                                      </p:to>
                                    </p:set>
                                    <p:animEffect transition="in" filter="fade">
                                      <p:cBhvr>
                                        <p:cTn id="47" dur="1000"/>
                                        <p:tgtEl>
                                          <p:spTgt spid="5"/>
                                        </p:tgtEl>
                                      </p:cBhvr>
                                    </p:animEffect>
                                    <p:anim calcmode="lin" valueType="num">
                                      <p:cBhvr>
                                        <p:cTn id="48" dur="1000" fill="hold"/>
                                        <p:tgtEl>
                                          <p:spTgt spid="5"/>
                                        </p:tgtEl>
                                        <p:attrNameLst>
                                          <p:attrName>ppt_x</p:attrName>
                                        </p:attrNameLst>
                                      </p:cBhvr>
                                      <p:tavLst>
                                        <p:tav tm="0">
                                          <p:val>
                                            <p:strVal val="#ppt_x"/>
                                          </p:val>
                                        </p:tav>
                                        <p:tav tm="100000">
                                          <p:val>
                                            <p:strVal val="#ppt_x"/>
                                          </p:val>
                                        </p:tav>
                                      </p:tavLst>
                                    </p:anim>
                                    <p:anim calcmode="lin" valueType="num">
                                      <p:cBhvr>
                                        <p:cTn id="4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16" presetClass="entr" presetSubtype="21" fill="hold" nodeType="clickEffect">
                                  <p:stCondLst>
                                    <p:cond delay="0"/>
                                  </p:stCondLst>
                                  <p:childTnLst>
                                    <p:set>
                                      <p:cBhvr>
                                        <p:cTn id="53" dur="1" fill="hold">
                                          <p:stCondLst>
                                            <p:cond delay="0"/>
                                          </p:stCondLst>
                                        </p:cTn>
                                        <p:tgtEl>
                                          <p:spTgt spid="6"/>
                                        </p:tgtEl>
                                        <p:attrNameLst>
                                          <p:attrName>style.visibility</p:attrName>
                                        </p:attrNameLst>
                                      </p:cBhvr>
                                      <p:to>
                                        <p:strVal val="visible"/>
                                      </p:to>
                                    </p:set>
                                    <p:animEffect transition="in" filter="barn(inVertical)">
                                      <p:cBhvr>
                                        <p:cTn id="54" dur="500"/>
                                        <p:tgtEl>
                                          <p:spTgt spid="6"/>
                                        </p:tgtEl>
                                      </p:cBhvr>
                                    </p:animEffect>
                                  </p:childTnLst>
                                </p:cTn>
                              </p:par>
                            </p:childTnLst>
                          </p:cTn>
                        </p:par>
                      </p:childTnLst>
                    </p:cTn>
                  </p:par>
                  <p:par>
                    <p:cTn id="55" fill="hold">
                      <p:stCondLst>
                        <p:cond delay="indefinite"/>
                      </p:stCondLst>
                      <p:childTnLst>
                        <p:par>
                          <p:cTn id="56" fill="hold">
                            <p:stCondLst>
                              <p:cond delay="0"/>
                            </p:stCondLst>
                            <p:childTnLst>
                              <p:par>
                                <p:cTn id="57" presetID="42" presetClass="entr" presetSubtype="0" fill="hold" nodeType="clickEffect">
                                  <p:stCondLst>
                                    <p:cond delay="0"/>
                                  </p:stCondLst>
                                  <p:childTnLst>
                                    <p:set>
                                      <p:cBhvr>
                                        <p:cTn id="58" dur="1" fill="hold">
                                          <p:stCondLst>
                                            <p:cond delay="0"/>
                                          </p:stCondLst>
                                        </p:cTn>
                                        <p:tgtEl>
                                          <p:spTgt spid="7"/>
                                        </p:tgtEl>
                                        <p:attrNameLst>
                                          <p:attrName>style.visibility</p:attrName>
                                        </p:attrNameLst>
                                      </p:cBhvr>
                                      <p:to>
                                        <p:strVal val="visible"/>
                                      </p:to>
                                    </p:set>
                                    <p:animEffect transition="in" filter="fade">
                                      <p:cBhvr>
                                        <p:cTn id="59" dur="1000"/>
                                        <p:tgtEl>
                                          <p:spTgt spid="7"/>
                                        </p:tgtEl>
                                      </p:cBhvr>
                                    </p:animEffect>
                                    <p:anim calcmode="lin" valueType="num">
                                      <p:cBhvr>
                                        <p:cTn id="60" dur="1000" fill="hold"/>
                                        <p:tgtEl>
                                          <p:spTgt spid="7"/>
                                        </p:tgtEl>
                                        <p:attrNameLst>
                                          <p:attrName>ppt_x</p:attrName>
                                        </p:attrNameLst>
                                      </p:cBhvr>
                                      <p:tavLst>
                                        <p:tav tm="0">
                                          <p:val>
                                            <p:strVal val="#ppt_x"/>
                                          </p:val>
                                        </p:tav>
                                        <p:tav tm="100000">
                                          <p:val>
                                            <p:strVal val="#ppt_x"/>
                                          </p:val>
                                        </p:tav>
                                      </p:tavLst>
                                    </p:anim>
                                    <p:anim calcmode="lin" valueType="num">
                                      <p:cBhvr>
                                        <p:cTn id="61"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42" presetClass="entr" presetSubtype="0" fill="hold" grpId="0" nodeType="clickEffect">
                                  <p:stCondLst>
                                    <p:cond delay="0"/>
                                  </p:stCondLst>
                                  <p:childTnLst>
                                    <p:set>
                                      <p:cBhvr>
                                        <p:cTn id="65" dur="1" fill="hold">
                                          <p:stCondLst>
                                            <p:cond delay="0"/>
                                          </p:stCondLst>
                                        </p:cTn>
                                        <p:tgtEl>
                                          <p:spTgt spid="8"/>
                                        </p:tgtEl>
                                        <p:attrNameLst>
                                          <p:attrName>style.visibility</p:attrName>
                                        </p:attrNameLst>
                                      </p:cBhvr>
                                      <p:to>
                                        <p:strVal val="visible"/>
                                      </p:to>
                                    </p:set>
                                    <p:animEffect transition="in" filter="fade">
                                      <p:cBhvr>
                                        <p:cTn id="66" dur="1000"/>
                                        <p:tgtEl>
                                          <p:spTgt spid="8"/>
                                        </p:tgtEl>
                                      </p:cBhvr>
                                    </p:animEffect>
                                    <p:anim calcmode="lin" valueType="num">
                                      <p:cBhvr>
                                        <p:cTn id="67" dur="1000" fill="hold"/>
                                        <p:tgtEl>
                                          <p:spTgt spid="8"/>
                                        </p:tgtEl>
                                        <p:attrNameLst>
                                          <p:attrName>ppt_x</p:attrName>
                                        </p:attrNameLst>
                                      </p:cBhvr>
                                      <p:tavLst>
                                        <p:tav tm="0">
                                          <p:val>
                                            <p:strVal val="#ppt_x"/>
                                          </p:val>
                                        </p:tav>
                                        <p:tav tm="100000">
                                          <p:val>
                                            <p:strVal val="#ppt_x"/>
                                          </p:val>
                                        </p:tav>
                                      </p:tavLst>
                                    </p:anim>
                                    <p:anim calcmode="lin" valueType="num">
                                      <p:cBhvr>
                                        <p:cTn id="68"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42" presetClass="entr" presetSubtype="0" fill="hold" grpId="0" nodeType="clickEffect">
                                  <p:stCondLst>
                                    <p:cond delay="0"/>
                                  </p:stCondLst>
                                  <p:childTnLst>
                                    <p:set>
                                      <p:cBhvr>
                                        <p:cTn id="72" dur="1" fill="hold">
                                          <p:stCondLst>
                                            <p:cond delay="0"/>
                                          </p:stCondLst>
                                        </p:cTn>
                                        <p:tgtEl>
                                          <p:spTgt spid="9"/>
                                        </p:tgtEl>
                                        <p:attrNameLst>
                                          <p:attrName>style.visibility</p:attrName>
                                        </p:attrNameLst>
                                      </p:cBhvr>
                                      <p:to>
                                        <p:strVal val="visible"/>
                                      </p:to>
                                    </p:set>
                                    <p:animEffect transition="in" filter="fade">
                                      <p:cBhvr>
                                        <p:cTn id="73" dur="1000"/>
                                        <p:tgtEl>
                                          <p:spTgt spid="9"/>
                                        </p:tgtEl>
                                      </p:cBhvr>
                                    </p:animEffect>
                                    <p:anim calcmode="lin" valueType="num">
                                      <p:cBhvr>
                                        <p:cTn id="74" dur="1000" fill="hold"/>
                                        <p:tgtEl>
                                          <p:spTgt spid="9"/>
                                        </p:tgtEl>
                                        <p:attrNameLst>
                                          <p:attrName>ppt_x</p:attrName>
                                        </p:attrNameLst>
                                      </p:cBhvr>
                                      <p:tavLst>
                                        <p:tav tm="0">
                                          <p:val>
                                            <p:strVal val="#ppt_x"/>
                                          </p:val>
                                        </p:tav>
                                        <p:tav tm="100000">
                                          <p:val>
                                            <p:strVal val="#ppt_x"/>
                                          </p:val>
                                        </p:tav>
                                      </p:tavLst>
                                    </p:anim>
                                    <p:anim calcmode="lin" valueType="num">
                                      <p:cBhvr>
                                        <p:cTn id="75"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76" fill="hold">
                      <p:stCondLst>
                        <p:cond delay="indefinite"/>
                      </p:stCondLst>
                      <p:childTnLst>
                        <p:par>
                          <p:cTn id="77" fill="hold">
                            <p:stCondLst>
                              <p:cond delay="0"/>
                            </p:stCondLst>
                            <p:childTnLst>
                              <p:par>
                                <p:cTn id="78" presetID="42" presetClass="entr" presetSubtype="0" fill="hold" grpId="0" nodeType="clickEffect">
                                  <p:stCondLst>
                                    <p:cond delay="0"/>
                                  </p:stCondLst>
                                  <p:childTnLst>
                                    <p:set>
                                      <p:cBhvr>
                                        <p:cTn id="79" dur="1" fill="hold">
                                          <p:stCondLst>
                                            <p:cond delay="0"/>
                                          </p:stCondLst>
                                        </p:cTn>
                                        <p:tgtEl>
                                          <p:spTgt spid="10"/>
                                        </p:tgtEl>
                                        <p:attrNameLst>
                                          <p:attrName>style.visibility</p:attrName>
                                        </p:attrNameLst>
                                      </p:cBhvr>
                                      <p:to>
                                        <p:strVal val="visible"/>
                                      </p:to>
                                    </p:set>
                                    <p:animEffect transition="in" filter="fade">
                                      <p:cBhvr>
                                        <p:cTn id="80" dur="1000"/>
                                        <p:tgtEl>
                                          <p:spTgt spid="10"/>
                                        </p:tgtEl>
                                      </p:cBhvr>
                                    </p:animEffect>
                                    <p:anim calcmode="lin" valueType="num">
                                      <p:cBhvr>
                                        <p:cTn id="81" dur="1000" fill="hold"/>
                                        <p:tgtEl>
                                          <p:spTgt spid="10"/>
                                        </p:tgtEl>
                                        <p:attrNameLst>
                                          <p:attrName>ppt_x</p:attrName>
                                        </p:attrNameLst>
                                      </p:cBhvr>
                                      <p:tavLst>
                                        <p:tav tm="0">
                                          <p:val>
                                            <p:strVal val="#ppt_x"/>
                                          </p:val>
                                        </p:tav>
                                        <p:tav tm="100000">
                                          <p:val>
                                            <p:strVal val="#ppt_x"/>
                                          </p:val>
                                        </p:tav>
                                      </p:tavLst>
                                    </p:anim>
                                    <p:anim calcmode="lin" valueType="num">
                                      <p:cBhvr>
                                        <p:cTn id="82"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8" grpId="0"/>
      <p:bldP spid="9" grpId="0"/>
      <p:bldP spid="1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7576" y="1627728"/>
            <a:ext cx="11642502" cy="369332"/>
          </a:xfrm>
          <a:prstGeom prst="rect">
            <a:avLst/>
          </a:prstGeom>
        </p:spPr>
        <p:txBody>
          <a:bodyPr wrap="square">
            <a:spAutoFit/>
          </a:bodyPr>
          <a:lstStyle/>
          <a:p>
            <a:r>
              <a:rPr lang="en-US" dirty="0">
                <a:latin typeface="palatino linotype" panose="02040502050505030304" pitchFamily="18" charset="0"/>
              </a:rPr>
              <a:t>The characteristics for p-n-p transistors are given for different modes and different parameters.</a:t>
            </a:r>
            <a:endParaRPr lang="en-US" dirty="0"/>
          </a:p>
        </p:txBody>
      </p:sp>
      <p:sp>
        <p:nvSpPr>
          <p:cNvPr id="3" name="Rectangle 2"/>
          <p:cNvSpPr/>
          <p:nvPr/>
        </p:nvSpPr>
        <p:spPr>
          <a:xfrm>
            <a:off x="4137739" y="1996088"/>
            <a:ext cx="3312125" cy="369332"/>
          </a:xfrm>
          <a:prstGeom prst="rect">
            <a:avLst/>
          </a:prstGeom>
        </p:spPr>
        <p:txBody>
          <a:bodyPr wrap="none">
            <a:spAutoFit/>
          </a:bodyPr>
          <a:lstStyle/>
          <a:p>
            <a:r>
              <a:rPr lang="en-US" b="1" dirty="0">
                <a:latin typeface="palatino linotype" panose="02040502050505030304" pitchFamily="18" charset="0"/>
              </a:rPr>
              <a:t>Common Base Characteristics</a:t>
            </a:r>
            <a:endParaRPr lang="en-US" b="1" i="0" dirty="0">
              <a:effectLst/>
              <a:latin typeface="palatino linotype" panose="02040502050505030304" pitchFamily="18" charset="0"/>
            </a:endParaRPr>
          </a:p>
        </p:txBody>
      </p:sp>
      <p:sp>
        <p:nvSpPr>
          <p:cNvPr id="4" name="Rectangle 3"/>
          <p:cNvSpPr/>
          <p:nvPr/>
        </p:nvSpPr>
        <p:spPr>
          <a:xfrm>
            <a:off x="525189" y="2420023"/>
            <a:ext cx="2383986" cy="369332"/>
          </a:xfrm>
          <a:prstGeom prst="rect">
            <a:avLst/>
          </a:prstGeom>
        </p:spPr>
        <p:txBody>
          <a:bodyPr wrap="none">
            <a:spAutoFit/>
          </a:bodyPr>
          <a:lstStyle/>
          <a:p>
            <a:r>
              <a:rPr lang="en-US" b="1" dirty="0">
                <a:latin typeface="palatino linotype" panose="02040502050505030304" pitchFamily="18" charset="0"/>
              </a:rPr>
              <a:t>Input Characteristics</a:t>
            </a:r>
            <a:endParaRPr lang="en-US" b="1" i="0" dirty="0">
              <a:effectLst/>
              <a:latin typeface="palatino linotype" panose="02040502050505030304" pitchFamily="18" charset="0"/>
            </a:endParaRPr>
          </a:p>
        </p:txBody>
      </p:sp>
      <p:sp>
        <p:nvSpPr>
          <p:cNvPr id="5" name="Rectangle 4"/>
          <p:cNvSpPr/>
          <p:nvPr/>
        </p:nvSpPr>
        <p:spPr>
          <a:xfrm>
            <a:off x="360607" y="2774430"/>
            <a:ext cx="11436439" cy="923330"/>
          </a:xfrm>
          <a:prstGeom prst="rect">
            <a:avLst/>
          </a:prstGeom>
        </p:spPr>
        <p:txBody>
          <a:bodyPr wrap="square">
            <a:spAutoFit/>
          </a:bodyPr>
          <a:lstStyle/>
          <a:p>
            <a:r>
              <a:rPr lang="en-US" dirty="0">
                <a:latin typeface="palatino linotype" panose="02040502050505030304" pitchFamily="18" charset="0"/>
              </a:rPr>
              <a:t>For p-n-p transistor, the input current is the emitter current (I</a:t>
            </a:r>
            <a:r>
              <a:rPr lang="en-US" baseline="-25000" dirty="0">
                <a:latin typeface="palatino linotype" panose="02040502050505030304" pitchFamily="18" charset="0"/>
              </a:rPr>
              <a:t>E</a:t>
            </a:r>
            <a:r>
              <a:rPr lang="en-US" dirty="0">
                <a:latin typeface="palatino linotype" panose="02040502050505030304" pitchFamily="18" charset="0"/>
              </a:rPr>
              <a:t>) and the input voltage is the collector base voltage (V</a:t>
            </a:r>
            <a:r>
              <a:rPr lang="en-US" baseline="-25000" dirty="0">
                <a:latin typeface="palatino linotype" panose="02040502050505030304" pitchFamily="18" charset="0"/>
              </a:rPr>
              <a:t>CB</a:t>
            </a:r>
            <a:r>
              <a:rPr lang="en-US" dirty="0">
                <a:latin typeface="palatino linotype" panose="02040502050505030304" pitchFamily="18" charset="0"/>
              </a:rPr>
              <a:t>).</a:t>
            </a:r>
            <a:br>
              <a:rPr lang="en-US" dirty="0"/>
            </a:br>
            <a:endParaRPr lang="en-US" dirty="0"/>
          </a:p>
        </p:txBody>
      </p:sp>
      <p:pic>
        <p:nvPicPr>
          <p:cNvPr id="6" name="Picture 5"/>
          <p:cNvPicPr>
            <a:picLocks noChangeAspect="1"/>
          </p:cNvPicPr>
          <p:nvPr/>
        </p:nvPicPr>
        <p:blipFill>
          <a:blip r:embed="rId2"/>
          <a:stretch>
            <a:fillRect/>
          </a:stretch>
        </p:blipFill>
        <p:spPr>
          <a:xfrm>
            <a:off x="3821643" y="3241249"/>
            <a:ext cx="4807202" cy="2779560"/>
          </a:xfrm>
          <a:prstGeom prst="rect">
            <a:avLst/>
          </a:prstGeom>
        </p:spPr>
      </p:pic>
      <p:sp>
        <p:nvSpPr>
          <p:cNvPr id="7" name="Rectangle 6"/>
          <p:cNvSpPr/>
          <p:nvPr/>
        </p:nvSpPr>
        <p:spPr>
          <a:xfrm>
            <a:off x="257576" y="5968154"/>
            <a:ext cx="11797049" cy="646331"/>
          </a:xfrm>
          <a:prstGeom prst="rect">
            <a:avLst/>
          </a:prstGeom>
        </p:spPr>
        <p:txBody>
          <a:bodyPr wrap="square">
            <a:spAutoFit/>
          </a:bodyPr>
          <a:lstStyle/>
          <a:p>
            <a:r>
              <a:rPr lang="en-US" dirty="0">
                <a:latin typeface="palatino linotype" panose="02040502050505030304" pitchFamily="18" charset="0"/>
              </a:rPr>
              <a:t>As the emitter-base junction is forward biased, therefore the graph of I</a:t>
            </a:r>
            <a:r>
              <a:rPr lang="en-US" baseline="-25000" dirty="0">
                <a:latin typeface="palatino linotype" panose="02040502050505030304" pitchFamily="18" charset="0"/>
              </a:rPr>
              <a:t>E</a:t>
            </a:r>
            <a:r>
              <a:rPr lang="en-US" dirty="0">
                <a:latin typeface="palatino linotype" panose="02040502050505030304" pitchFamily="18" charset="0"/>
              </a:rPr>
              <a:t> Vs V</a:t>
            </a:r>
            <a:r>
              <a:rPr lang="en-US" baseline="-25000" dirty="0">
                <a:latin typeface="palatino linotype" panose="02040502050505030304" pitchFamily="18" charset="0"/>
              </a:rPr>
              <a:t>EB</a:t>
            </a:r>
            <a:r>
              <a:rPr lang="en-US" dirty="0">
                <a:latin typeface="palatino linotype" panose="02040502050505030304" pitchFamily="18" charset="0"/>
              </a:rPr>
              <a:t> is similar to the forward characteristics of a p-n diode. I</a:t>
            </a:r>
            <a:r>
              <a:rPr lang="en-US" baseline="-25000" dirty="0">
                <a:latin typeface="palatino linotype" panose="02040502050505030304" pitchFamily="18" charset="0"/>
              </a:rPr>
              <a:t>E</a:t>
            </a:r>
            <a:r>
              <a:rPr lang="en-US" dirty="0">
                <a:latin typeface="palatino linotype" panose="02040502050505030304" pitchFamily="18" charset="0"/>
              </a:rPr>
              <a:t> increases for fixed V</a:t>
            </a:r>
            <a:r>
              <a:rPr lang="en-US" baseline="-25000" dirty="0">
                <a:latin typeface="palatino linotype" panose="02040502050505030304" pitchFamily="18" charset="0"/>
              </a:rPr>
              <a:t>EB</a:t>
            </a:r>
            <a:r>
              <a:rPr lang="en-US" dirty="0">
                <a:latin typeface="palatino linotype" panose="02040502050505030304" pitchFamily="18" charset="0"/>
              </a:rPr>
              <a:t> when V</a:t>
            </a:r>
            <a:r>
              <a:rPr lang="en-US" baseline="-25000" dirty="0">
                <a:latin typeface="palatino linotype" panose="02040502050505030304" pitchFamily="18" charset="0"/>
              </a:rPr>
              <a:t>CB</a:t>
            </a:r>
            <a:r>
              <a:rPr lang="en-US" dirty="0">
                <a:latin typeface="palatino linotype" panose="02040502050505030304" pitchFamily="18" charset="0"/>
              </a:rPr>
              <a:t> increases.</a:t>
            </a:r>
            <a:endParaRPr lang="en-US" dirty="0"/>
          </a:p>
        </p:txBody>
      </p:sp>
    </p:spTree>
    <p:extLst>
      <p:ext uri="{BB962C8B-B14F-4D97-AF65-F5344CB8AC3E}">
        <p14:creationId xmlns:p14="http://schemas.microsoft.com/office/powerpoint/2010/main" val="14875610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1000"/>
                                        <p:tgtEl>
                                          <p:spTgt spid="5"/>
                                        </p:tgtEl>
                                      </p:cBhvr>
                                    </p:animEffect>
                                    <p:anim calcmode="lin" valueType="num">
                                      <p:cBhvr>
                                        <p:cTn id="22" dur="1000" fill="hold"/>
                                        <p:tgtEl>
                                          <p:spTgt spid="5"/>
                                        </p:tgtEl>
                                        <p:attrNameLst>
                                          <p:attrName>ppt_x</p:attrName>
                                        </p:attrNameLst>
                                      </p:cBhvr>
                                      <p:tavLst>
                                        <p:tav tm="0">
                                          <p:val>
                                            <p:strVal val="#ppt_x"/>
                                          </p:val>
                                        </p:tav>
                                        <p:tav tm="100000">
                                          <p:val>
                                            <p:strVal val="#ppt_x"/>
                                          </p:val>
                                        </p:tav>
                                      </p:tavLst>
                                    </p:anim>
                                    <p:anim calcmode="lin" valueType="num">
                                      <p:cBhvr>
                                        <p:cTn id="2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fade">
                                      <p:cBhvr>
                                        <p:cTn id="28" dur="1000"/>
                                        <p:tgtEl>
                                          <p:spTgt spid="6"/>
                                        </p:tgtEl>
                                      </p:cBhvr>
                                    </p:animEffect>
                                    <p:anim calcmode="lin" valueType="num">
                                      <p:cBhvr>
                                        <p:cTn id="29" dur="1000" fill="hold"/>
                                        <p:tgtEl>
                                          <p:spTgt spid="6"/>
                                        </p:tgtEl>
                                        <p:attrNameLst>
                                          <p:attrName>ppt_x</p:attrName>
                                        </p:attrNameLst>
                                      </p:cBhvr>
                                      <p:tavLst>
                                        <p:tav tm="0">
                                          <p:val>
                                            <p:strVal val="#ppt_x"/>
                                          </p:val>
                                        </p:tav>
                                        <p:tav tm="100000">
                                          <p:val>
                                            <p:strVal val="#ppt_x"/>
                                          </p:val>
                                        </p:tav>
                                      </p:tavLst>
                                    </p:anim>
                                    <p:anim calcmode="lin" valueType="num">
                                      <p:cBhvr>
                                        <p:cTn id="30"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fade">
                                      <p:cBhvr>
                                        <p:cTn id="35" dur="1000"/>
                                        <p:tgtEl>
                                          <p:spTgt spid="7"/>
                                        </p:tgtEl>
                                      </p:cBhvr>
                                    </p:animEffect>
                                    <p:anim calcmode="lin" valueType="num">
                                      <p:cBhvr>
                                        <p:cTn id="36" dur="1000" fill="hold"/>
                                        <p:tgtEl>
                                          <p:spTgt spid="7"/>
                                        </p:tgtEl>
                                        <p:attrNameLst>
                                          <p:attrName>ppt_x</p:attrName>
                                        </p:attrNameLst>
                                      </p:cBhvr>
                                      <p:tavLst>
                                        <p:tav tm="0">
                                          <p:val>
                                            <p:strVal val="#ppt_x"/>
                                          </p:val>
                                        </p:tav>
                                        <p:tav tm="100000">
                                          <p:val>
                                            <p:strVal val="#ppt_x"/>
                                          </p:val>
                                        </p:tav>
                                      </p:tavLst>
                                    </p:anim>
                                    <p:anim calcmode="lin" valueType="num">
                                      <p:cBhvr>
                                        <p:cTn id="37"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744543" y="3048403"/>
            <a:ext cx="5981700" cy="3105150"/>
          </a:xfrm>
          <a:prstGeom prst="rect">
            <a:avLst/>
          </a:prstGeom>
        </p:spPr>
      </p:pic>
      <p:sp>
        <p:nvSpPr>
          <p:cNvPr id="3" name="Rectangle 2"/>
          <p:cNvSpPr/>
          <p:nvPr/>
        </p:nvSpPr>
        <p:spPr>
          <a:xfrm>
            <a:off x="3912418" y="1789021"/>
            <a:ext cx="3929281" cy="369332"/>
          </a:xfrm>
          <a:prstGeom prst="rect">
            <a:avLst/>
          </a:prstGeom>
        </p:spPr>
        <p:txBody>
          <a:bodyPr wrap="none">
            <a:spAutoFit/>
          </a:bodyPr>
          <a:lstStyle/>
          <a:p>
            <a:r>
              <a:rPr lang="en-GB" b="1" dirty="0">
                <a:solidFill>
                  <a:srgbClr val="111111"/>
                </a:solidFill>
                <a:latin typeface="Montserrat"/>
              </a:rPr>
              <a:t>Common Base (CB) Configuration</a:t>
            </a:r>
            <a:endParaRPr lang="en-GB" b="0" i="0" dirty="0">
              <a:solidFill>
                <a:srgbClr val="111111"/>
              </a:solidFill>
              <a:effectLst/>
              <a:latin typeface="Montserrat"/>
            </a:endParaRPr>
          </a:p>
        </p:txBody>
      </p:sp>
    </p:spTree>
    <p:extLst>
      <p:ext uri="{BB962C8B-B14F-4D97-AF65-F5344CB8AC3E}">
        <p14:creationId xmlns:p14="http://schemas.microsoft.com/office/powerpoint/2010/main" val="38655659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414994" y="1711748"/>
            <a:ext cx="2563522" cy="369332"/>
          </a:xfrm>
          <a:prstGeom prst="rect">
            <a:avLst/>
          </a:prstGeom>
        </p:spPr>
        <p:txBody>
          <a:bodyPr wrap="none">
            <a:spAutoFit/>
          </a:bodyPr>
          <a:lstStyle/>
          <a:p>
            <a:r>
              <a:rPr lang="en-US" b="1" dirty="0">
                <a:latin typeface="palatino linotype" panose="02040502050505030304" pitchFamily="18" charset="0"/>
              </a:rPr>
              <a:t>Output Characteristics</a:t>
            </a:r>
            <a:endParaRPr lang="en-US" b="1" i="0" dirty="0">
              <a:effectLst/>
              <a:latin typeface="palatino linotype" panose="02040502050505030304" pitchFamily="18" charset="0"/>
            </a:endParaRPr>
          </a:p>
        </p:txBody>
      </p:sp>
      <p:sp>
        <p:nvSpPr>
          <p:cNvPr id="3" name="Rectangle 2"/>
          <p:cNvSpPr/>
          <p:nvPr/>
        </p:nvSpPr>
        <p:spPr>
          <a:xfrm>
            <a:off x="193182" y="2081080"/>
            <a:ext cx="11848563" cy="923330"/>
          </a:xfrm>
          <a:prstGeom prst="rect">
            <a:avLst/>
          </a:prstGeom>
        </p:spPr>
        <p:txBody>
          <a:bodyPr wrap="square">
            <a:spAutoFit/>
          </a:bodyPr>
          <a:lstStyle/>
          <a:p>
            <a:r>
              <a:rPr lang="en-US" dirty="0">
                <a:latin typeface="palatino linotype" panose="02040502050505030304" pitchFamily="18" charset="0"/>
              </a:rPr>
              <a:t>The output characteristics show the relation between the output voltage and output current I</a:t>
            </a:r>
            <a:r>
              <a:rPr lang="en-US" baseline="-25000" dirty="0">
                <a:latin typeface="palatino linotype" panose="02040502050505030304" pitchFamily="18" charset="0"/>
              </a:rPr>
              <a:t>C</a:t>
            </a:r>
            <a:r>
              <a:rPr lang="en-US" dirty="0">
                <a:latin typeface="palatino linotype" panose="02040502050505030304" pitchFamily="18" charset="0"/>
              </a:rPr>
              <a:t> is the output current and collector-base voltage and the emitter current I</a:t>
            </a:r>
            <a:r>
              <a:rPr lang="en-US" baseline="-25000" dirty="0">
                <a:latin typeface="palatino linotype" panose="02040502050505030304" pitchFamily="18" charset="0"/>
              </a:rPr>
              <a:t>E</a:t>
            </a:r>
            <a:r>
              <a:rPr lang="en-US" dirty="0">
                <a:latin typeface="palatino linotype" panose="02040502050505030304" pitchFamily="18" charset="0"/>
              </a:rPr>
              <a:t> is the input current and works as the parameters. The figure below shows the output characteristics for a p-n-p transistor in CB mode.</a:t>
            </a:r>
            <a:endParaRPr lang="en-US" dirty="0"/>
          </a:p>
        </p:txBody>
      </p:sp>
      <p:pic>
        <p:nvPicPr>
          <p:cNvPr id="4" name="Picture 3"/>
          <p:cNvPicPr>
            <a:picLocks noChangeAspect="1"/>
          </p:cNvPicPr>
          <p:nvPr/>
        </p:nvPicPr>
        <p:blipFill>
          <a:blip r:embed="rId2"/>
          <a:stretch>
            <a:fillRect/>
          </a:stretch>
        </p:blipFill>
        <p:spPr>
          <a:xfrm>
            <a:off x="2731864" y="3004410"/>
            <a:ext cx="6238875" cy="3752850"/>
          </a:xfrm>
          <a:prstGeom prst="rect">
            <a:avLst/>
          </a:prstGeom>
        </p:spPr>
      </p:pic>
    </p:spTree>
    <p:extLst>
      <p:ext uri="{BB962C8B-B14F-4D97-AF65-F5344CB8AC3E}">
        <p14:creationId xmlns:p14="http://schemas.microsoft.com/office/powerpoint/2010/main" val="16160302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253824" y="1750385"/>
            <a:ext cx="3607078" cy="369332"/>
          </a:xfrm>
          <a:prstGeom prst="rect">
            <a:avLst/>
          </a:prstGeom>
        </p:spPr>
        <p:txBody>
          <a:bodyPr wrap="none">
            <a:spAutoFit/>
          </a:bodyPr>
          <a:lstStyle/>
          <a:p>
            <a:r>
              <a:rPr lang="en-US" b="1" dirty="0">
                <a:latin typeface="palatino linotype" panose="02040502050505030304" pitchFamily="18" charset="0"/>
              </a:rPr>
              <a:t>Common Emitter Characteristics</a:t>
            </a:r>
            <a:endParaRPr lang="en-US" b="1" i="0" dirty="0">
              <a:effectLst/>
              <a:latin typeface="palatino linotype" panose="02040502050505030304" pitchFamily="18" charset="0"/>
            </a:endParaRPr>
          </a:p>
        </p:txBody>
      </p:sp>
      <p:sp>
        <p:nvSpPr>
          <p:cNvPr id="3" name="Rectangle 2"/>
          <p:cNvSpPr/>
          <p:nvPr/>
        </p:nvSpPr>
        <p:spPr>
          <a:xfrm>
            <a:off x="505735" y="2119717"/>
            <a:ext cx="2319866" cy="369332"/>
          </a:xfrm>
          <a:prstGeom prst="rect">
            <a:avLst/>
          </a:prstGeom>
        </p:spPr>
        <p:txBody>
          <a:bodyPr wrap="none">
            <a:spAutoFit/>
          </a:bodyPr>
          <a:lstStyle/>
          <a:p>
            <a:r>
              <a:rPr lang="en-US" b="1" dirty="0">
                <a:latin typeface="palatino linotype" panose="02040502050505030304" pitchFamily="18" charset="0"/>
              </a:rPr>
              <a:t>Input characteristics</a:t>
            </a:r>
            <a:endParaRPr lang="en-US" b="1" i="0" dirty="0">
              <a:effectLst/>
              <a:latin typeface="palatino linotype" panose="02040502050505030304" pitchFamily="18" charset="0"/>
            </a:endParaRPr>
          </a:p>
        </p:txBody>
      </p:sp>
      <p:sp>
        <p:nvSpPr>
          <p:cNvPr id="4" name="Rectangle 3"/>
          <p:cNvSpPr/>
          <p:nvPr/>
        </p:nvSpPr>
        <p:spPr>
          <a:xfrm>
            <a:off x="424585" y="2669353"/>
            <a:ext cx="11767415" cy="923330"/>
          </a:xfrm>
          <a:prstGeom prst="rect">
            <a:avLst/>
          </a:prstGeom>
        </p:spPr>
        <p:txBody>
          <a:bodyPr wrap="square">
            <a:spAutoFit/>
          </a:bodyPr>
          <a:lstStyle/>
          <a:p>
            <a:r>
              <a:rPr lang="en-US" dirty="0">
                <a:latin typeface="palatino linotype" panose="02040502050505030304" pitchFamily="18" charset="0"/>
              </a:rPr>
              <a:t>I</a:t>
            </a:r>
            <a:r>
              <a:rPr lang="en-US" baseline="-25000" dirty="0">
                <a:latin typeface="palatino linotype" panose="02040502050505030304" pitchFamily="18" charset="0"/>
              </a:rPr>
              <a:t>B</a:t>
            </a:r>
            <a:r>
              <a:rPr lang="en-US" dirty="0">
                <a:latin typeface="palatino linotype" panose="02040502050505030304" pitchFamily="18" charset="0"/>
              </a:rPr>
              <a:t> (Base Current) is the input current, V</a:t>
            </a:r>
            <a:r>
              <a:rPr lang="en-US" baseline="-25000" dirty="0">
                <a:latin typeface="palatino linotype" panose="02040502050505030304" pitchFamily="18" charset="0"/>
              </a:rPr>
              <a:t>BE</a:t>
            </a:r>
            <a:r>
              <a:rPr lang="en-US" dirty="0">
                <a:latin typeface="palatino linotype" panose="02040502050505030304" pitchFamily="18" charset="0"/>
              </a:rPr>
              <a:t> (Base – Emitter Voltage) is the input voltage for CE (Common Emitter) mode. So, the input characteristics for CE mode will be the relation between I</a:t>
            </a:r>
            <a:r>
              <a:rPr lang="en-US" baseline="-25000" dirty="0">
                <a:latin typeface="palatino linotype" panose="02040502050505030304" pitchFamily="18" charset="0"/>
              </a:rPr>
              <a:t>B</a:t>
            </a:r>
            <a:r>
              <a:rPr lang="en-US" dirty="0">
                <a:latin typeface="palatino linotype" panose="02040502050505030304" pitchFamily="18" charset="0"/>
              </a:rPr>
              <a:t> and V</a:t>
            </a:r>
            <a:r>
              <a:rPr lang="en-US" baseline="-25000" dirty="0">
                <a:latin typeface="palatino linotype" panose="02040502050505030304" pitchFamily="18" charset="0"/>
              </a:rPr>
              <a:t>BE</a:t>
            </a:r>
            <a:r>
              <a:rPr lang="en-US" dirty="0">
                <a:latin typeface="palatino linotype" panose="02040502050505030304" pitchFamily="18" charset="0"/>
              </a:rPr>
              <a:t> with V</a:t>
            </a:r>
            <a:r>
              <a:rPr lang="en-US" baseline="-25000" dirty="0">
                <a:latin typeface="palatino linotype" panose="02040502050505030304" pitchFamily="18" charset="0"/>
              </a:rPr>
              <a:t>CE</a:t>
            </a:r>
            <a:r>
              <a:rPr lang="en-US" dirty="0">
                <a:latin typeface="palatino linotype" panose="02040502050505030304" pitchFamily="18" charset="0"/>
              </a:rPr>
              <a:t> as a parameter. The characteristics are shown below</a:t>
            </a:r>
            <a:endParaRPr lang="en-US" dirty="0"/>
          </a:p>
        </p:txBody>
      </p:sp>
      <p:pic>
        <p:nvPicPr>
          <p:cNvPr id="5" name="Picture 4"/>
          <p:cNvPicPr>
            <a:picLocks noChangeAspect="1"/>
          </p:cNvPicPr>
          <p:nvPr/>
        </p:nvPicPr>
        <p:blipFill>
          <a:blip r:embed="rId2"/>
          <a:stretch>
            <a:fillRect/>
          </a:stretch>
        </p:blipFill>
        <p:spPr>
          <a:xfrm>
            <a:off x="3169679" y="3592683"/>
            <a:ext cx="5543550" cy="3086100"/>
          </a:xfrm>
          <a:prstGeom prst="rect">
            <a:avLst/>
          </a:prstGeom>
        </p:spPr>
      </p:pic>
    </p:spTree>
    <p:extLst>
      <p:ext uri="{BB962C8B-B14F-4D97-AF65-F5344CB8AC3E}">
        <p14:creationId xmlns:p14="http://schemas.microsoft.com/office/powerpoint/2010/main" val="722134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fade">
                                      <p:cBhvr>
                                        <p:cTn id="28" dur="1000"/>
                                        <p:tgtEl>
                                          <p:spTgt spid="5"/>
                                        </p:tgtEl>
                                      </p:cBhvr>
                                    </p:animEffect>
                                    <p:anim calcmode="lin" valueType="num">
                                      <p:cBhvr>
                                        <p:cTn id="29" dur="1000" fill="hold"/>
                                        <p:tgtEl>
                                          <p:spTgt spid="5"/>
                                        </p:tgtEl>
                                        <p:attrNameLst>
                                          <p:attrName>ppt_x</p:attrName>
                                        </p:attrNameLst>
                                      </p:cBhvr>
                                      <p:tavLst>
                                        <p:tav tm="0">
                                          <p:val>
                                            <p:strVal val="#ppt_x"/>
                                          </p:val>
                                        </p:tav>
                                        <p:tav tm="100000">
                                          <p:val>
                                            <p:strVal val="#ppt_x"/>
                                          </p:val>
                                        </p:tav>
                                      </p:tavLst>
                                    </p:anim>
                                    <p:anim calcmode="lin" valueType="num">
                                      <p:cBhvr>
                                        <p:cTn id="30"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214686" y="2669615"/>
            <a:ext cx="5762625" cy="3038475"/>
          </a:xfrm>
          <a:prstGeom prst="rect">
            <a:avLst/>
          </a:prstGeom>
        </p:spPr>
      </p:pic>
      <p:sp>
        <p:nvSpPr>
          <p:cNvPr id="3" name="Rectangle 2"/>
          <p:cNvSpPr/>
          <p:nvPr/>
        </p:nvSpPr>
        <p:spPr>
          <a:xfrm>
            <a:off x="4247762" y="1763264"/>
            <a:ext cx="4160113" cy="369332"/>
          </a:xfrm>
          <a:prstGeom prst="rect">
            <a:avLst/>
          </a:prstGeom>
        </p:spPr>
        <p:txBody>
          <a:bodyPr wrap="none">
            <a:spAutoFit/>
          </a:bodyPr>
          <a:lstStyle/>
          <a:p>
            <a:r>
              <a:rPr lang="en-GB" b="1" dirty="0">
                <a:solidFill>
                  <a:srgbClr val="111111"/>
                </a:solidFill>
                <a:latin typeface="Montserrat"/>
              </a:rPr>
              <a:t>Common Emitter (CE) Configuration</a:t>
            </a:r>
            <a:endParaRPr lang="en-GB" b="0" i="0" dirty="0">
              <a:solidFill>
                <a:srgbClr val="111111"/>
              </a:solidFill>
              <a:effectLst/>
              <a:latin typeface="Montserrat"/>
            </a:endParaRPr>
          </a:p>
        </p:txBody>
      </p:sp>
    </p:spTree>
    <p:extLst>
      <p:ext uri="{BB962C8B-B14F-4D97-AF65-F5344CB8AC3E}">
        <p14:creationId xmlns:p14="http://schemas.microsoft.com/office/powerpoint/2010/main" val="8294885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933830" y="2437500"/>
            <a:ext cx="6201891" cy="369332"/>
          </a:xfrm>
          <a:prstGeom prst="rect">
            <a:avLst/>
          </a:prstGeom>
        </p:spPr>
        <p:txBody>
          <a:bodyPr wrap="none">
            <a:spAutoFit/>
          </a:bodyPr>
          <a:lstStyle/>
          <a:p>
            <a:r>
              <a:rPr lang="en-US" dirty="0">
                <a:solidFill>
                  <a:srgbClr val="000000"/>
                </a:solidFill>
                <a:latin typeface="Times New Roman" panose="02020603050405020304" pitchFamily="18" charset="0"/>
                <a:ea typeface="Times New Roman" panose="02020603050405020304" pitchFamily="18" charset="0"/>
              </a:rPr>
              <a:t>Metal Oxide Semiconductor Field Effect Transistors (MOSFET) </a:t>
            </a:r>
            <a:endParaRPr lang="en-US" dirty="0"/>
          </a:p>
        </p:txBody>
      </p:sp>
      <p:sp>
        <p:nvSpPr>
          <p:cNvPr id="4" name="Rectangle 3"/>
          <p:cNvSpPr/>
          <p:nvPr/>
        </p:nvSpPr>
        <p:spPr>
          <a:xfrm>
            <a:off x="894457" y="2861796"/>
            <a:ext cx="3739165" cy="369332"/>
          </a:xfrm>
          <a:prstGeom prst="rect">
            <a:avLst/>
          </a:prstGeom>
        </p:spPr>
        <p:txBody>
          <a:bodyPr wrap="none">
            <a:spAutoFit/>
          </a:bodyPr>
          <a:lstStyle/>
          <a:p>
            <a:r>
              <a:rPr lang="en-US" dirty="0">
                <a:solidFill>
                  <a:srgbClr val="000000"/>
                </a:solidFill>
                <a:latin typeface="Times New Roman" panose="02020603050405020304" pitchFamily="18" charset="0"/>
                <a:ea typeface="Times New Roman" panose="02020603050405020304" pitchFamily="18" charset="0"/>
              </a:rPr>
              <a:t>MOSFET are majority carrier devices.</a:t>
            </a:r>
            <a:endParaRPr lang="en-US" dirty="0"/>
          </a:p>
        </p:txBody>
      </p:sp>
      <p:pic>
        <p:nvPicPr>
          <p:cNvPr id="5" name="Picture 4"/>
          <p:cNvPicPr>
            <a:picLocks noChangeAspect="1"/>
          </p:cNvPicPr>
          <p:nvPr/>
        </p:nvPicPr>
        <p:blipFill>
          <a:blip r:embed="rId2"/>
          <a:stretch>
            <a:fillRect/>
          </a:stretch>
        </p:blipFill>
        <p:spPr>
          <a:xfrm>
            <a:off x="6617863" y="3334159"/>
            <a:ext cx="3695700" cy="1533525"/>
          </a:xfrm>
          <a:prstGeom prst="rect">
            <a:avLst/>
          </a:prstGeom>
        </p:spPr>
      </p:pic>
      <p:pic>
        <p:nvPicPr>
          <p:cNvPr id="6" name="Picture 5"/>
          <p:cNvPicPr>
            <a:picLocks noChangeAspect="1"/>
          </p:cNvPicPr>
          <p:nvPr/>
        </p:nvPicPr>
        <p:blipFill>
          <a:blip r:embed="rId3"/>
          <a:stretch>
            <a:fillRect/>
          </a:stretch>
        </p:blipFill>
        <p:spPr>
          <a:xfrm>
            <a:off x="7774919" y="5387672"/>
            <a:ext cx="1800225" cy="238125"/>
          </a:xfrm>
          <a:prstGeom prst="rect">
            <a:avLst/>
          </a:prstGeom>
        </p:spPr>
      </p:pic>
      <p:pic>
        <p:nvPicPr>
          <p:cNvPr id="7" name="Picture 6"/>
          <p:cNvPicPr>
            <a:picLocks noChangeAspect="1"/>
          </p:cNvPicPr>
          <p:nvPr/>
        </p:nvPicPr>
        <p:blipFill>
          <a:blip r:embed="rId4"/>
          <a:stretch>
            <a:fillRect/>
          </a:stretch>
        </p:blipFill>
        <p:spPr>
          <a:xfrm>
            <a:off x="7019321" y="4867684"/>
            <a:ext cx="1038225" cy="285750"/>
          </a:xfrm>
          <a:prstGeom prst="rect">
            <a:avLst/>
          </a:prstGeom>
        </p:spPr>
      </p:pic>
      <p:pic>
        <p:nvPicPr>
          <p:cNvPr id="8" name="Picture 7"/>
          <p:cNvPicPr>
            <a:picLocks noChangeAspect="1"/>
          </p:cNvPicPr>
          <p:nvPr/>
        </p:nvPicPr>
        <p:blipFill>
          <a:blip r:embed="rId5"/>
          <a:stretch>
            <a:fillRect/>
          </a:stretch>
        </p:blipFill>
        <p:spPr>
          <a:xfrm>
            <a:off x="9243475" y="4814703"/>
            <a:ext cx="942975" cy="285750"/>
          </a:xfrm>
          <a:prstGeom prst="rect">
            <a:avLst/>
          </a:prstGeom>
        </p:spPr>
      </p:pic>
      <p:sp>
        <p:nvSpPr>
          <p:cNvPr id="9" name="Rectangle 8"/>
          <p:cNvSpPr/>
          <p:nvPr/>
        </p:nvSpPr>
        <p:spPr>
          <a:xfrm>
            <a:off x="894456" y="3342910"/>
            <a:ext cx="4591944" cy="646331"/>
          </a:xfrm>
          <a:prstGeom prst="rect">
            <a:avLst/>
          </a:prstGeom>
        </p:spPr>
        <p:txBody>
          <a:bodyPr wrap="square">
            <a:spAutoFit/>
          </a:bodyPr>
          <a:lstStyle/>
          <a:p>
            <a:r>
              <a:rPr lang="en-US" dirty="0">
                <a:solidFill>
                  <a:srgbClr val="000000"/>
                </a:solidFill>
                <a:latin typeface="Times New Roman" panose="02020603050405020304" pitchFamily="18" charset="0"/>
                <a:ea typeface="Times New Roman" panose="02020603050405020304" pitchFamily="18" charset="0"/>
              </a:rPr>
              <a:t>Two types of power MOSFETs : </a:t>
            </a:r>
          </a:p>
          <a:p>
            <a:r>
              <a:rPr lang="en-US" dirty="0">
                <a:solidFill>
                  <a:srgbClr val="000000"/>
                </a:solidFill>
                <a:latin typeface="Times New Roman" panose="02020603050405020304" pitchFamily="18" charset="0"/>
                <a:ea typeface="Times New Roman" panose="02020603050405020304" pitchFamily="18" charset="0"/>
              </a:rPr>
              <a:t>n-channel MOSFET and p-channel MOSFET. </a:t>
            </a:r>
            <a:endParaRPr lang="en-US" dirty="0"/>
          </a:p>
        </p:txBody>
      </p:sp>
      <p:sp>
        <p:nvSpPr>
          <p:cNvPr id="12" name="Rectangle 5"/>
          <p:cNvSpPr>
            <a:spLocks noChangeArrowheads="1"/>
          </p:cNvSpPr>
          <p:nvPr/>
        </p:nvSpPr>
        <p:spPr bwMode="auto">
          <a:xfrm>
            <a:off x="853627" y="4100921"/>
            <a:ext cx="323902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lang="en-US" altLang="en-US" dirty="0">
                <a:solidFill>
                  <a:srgbClr val="000000"/>
                </a:solidFill>
                <a:latin typeface="Times New Roman" panose="02020603050405020304" pitchFamily="18" charset="0"/>
                <a:ea typeface="Times New Roman" panose="02020603050405020304" pitchFamily="18" charset="0"/>
              </a:rPr>
              <a:t>The MOSËT has three terminals </a:t>
            </a:r>
          </a:p>
        </p:txBody>
      </p:sp>
      <p:sp>
        <p:nvSpPr>
          <p:cNvPr id="13" name="Rectangle 6"/>
          <p:cNvSpPr>
            <a:spLocks noChangeArrowheads="1"/>
          </p:cNvSpPr>
          <p:nvPr/>
        </p:nvSpPr>
        <p:spPr bwMode="auto">
          <a:xfrm>
            <a:off x="894456" y="4397267"/>
            <a:ext cx="347402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lang="en-US" altLang="en-US" dirty="0">
                <a:solidFill>
                  <a:srgbClr val="000000"/>
                </a:solidFill>
                <a:latin typeface="Times New Roman" panose="02020603050405020304" pitchFamily="18" charset="0"/>
                <a:ea typeface="Times New Roman" panose="02020603050405020304" pitchFamily="18" charset="0"/>
              </a:rPr>
              <a:t>Gate (G), Drain (D) and Source </a:t>
            </a:r>
            <a:r>
              <a:rPr kumimoji="0" lang="en-US" altLang="en-US" sz="1300" b="0" i="0" u="none" strike="noStrike" cap="none" normalizeH="0" baseline="0" dirty="0">
                <a:ln>
                  <a:noFill/>
                </a:ln>
                <a:solidFill>
                  <a:srgbClr val="000000"/>
                </a:solidFill>
                <a:effectLst/>
                <a:latin typeface="Arial" panose="020B0604020202020204" pitchFamily="34" charset="0"/>
                <a:ea typeface="Times New Roman" panose="02020603050405020304" pitchFamily="18" charset="0"/>
              </a:rPr>
              <a:t>(S).</a:t>
            </a:r>
            <a:r>
              <a:rPr kumimoji="0" lang="en-US" altLang="en-US" sz="1100" b="0" i="0" u="none" strike="noStrike" cap="none" normalizeH="0" baseline="0" dirty="0">
                <a:ln>
                  <a:noFill/>
                </a:ln>
                <a:solidFill>
                  <a:schemeClr val="tx1"/>
                </a:solidFill>
                <a:effectLst/>
                <a:latin typeface="Arial" panose="020B0604020202020204" pitchFamily="34" charset="0"/>
              </a:rPr>
              <a:t> </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14" name="Rectangle 13"/>
          <p:cNvSpPr/>
          <p:nvPr/>
        </p:nvSpPr>
        <p:spPr>
          <a:xfrm>
            <a:off x="821475" y="4979364"/>
            <a:ext cx="5880777" cy="369332"/>
          </a:xfrm>
          <a:prstGeom prst="rect">
            <a:avLst/>
          </a:prstGeom>
        </p:spPr>
        <p:txBody>
          <a:bodyPr wrap="none">
            <a:spAutoFit/>
          </a:bodyPr>
          <a:lstStyle/>
          <a:p>
            <a:r>
              <a:rPr lang="en-US" dirty="0">
                <a:solidFill>
                  <a:srgbClr val="000000"/>
                </a:solidFill>
                <a:latin typeface="Times New Roman" panose="02020603050405020304" pitchFamily="18" charset="0"/>
                <a:ea typeface="Times New Roman" panose="02020603050405020304" pitchFamily="18" charset="0"/>
              </a:rPr>
              <a:t>MOSFET is turned 'on' the current flows from drain to source</a:t>
            </a:r>
            <a:endParaRPr lang="en-US" dirty="0"/>
          </a:p>
        </p:txBody>
      </p:sp>
      <p:sp>
        <p:nvSpPr>
          <p:cNvPr id="15" name="Rectangle 14"/>
          <p:cNvSpPr/>
          <p:nvPr/>
        </p:nvSpPr>
        <p:spPr>
          <a:xfrm>
            <a:off x="853627" y="5414311"/>
            <a:ext cx="6096000" cy="646331"/>
          </a:xfrm>
          <a:prstGeom prst="rect">
            <a:avLst/>
          </a:prstGeom>
        </p:spPr>
        <p:txBody>
          <a:bodyPr>
            <a:spAutoFit/>
          </a:bodyPr>
          <a:lstStyle/>
          <a:p>
            <a:r>
              <a:rPr lang="en-US" dirty="0">
                <a:solidFill>
                  <a:srgbClr val="000000"/>
                </a:solidFill>
                <a:latin typeface="Times New Roman" panose="02020603050405020304" pitchFamily="18" charset="0"/>
                <a:ea typeface="Times New Roman" panose="02020603050405020304" pitchFamily="18" charset="0"/>
              </a:rPr>
              <a:t>The voltage is applied between gate-source to turn 'on' the MOSFET</a:t>
            </a:r>
            <a:endParaRPr lang="en-US" dirty="0"/>
          </a:p>
        </p:txBody>
      </p:sp>
      <p:sp>
        <p:nvSpPr>
          <p:cNvPr id="16" name="TextBox 15"/>
          <p:cNvSpPr txBox="1"/>
          <p:nvPr/>
        </p:nvSpPr>
        <p:spPr>
          <a:xfrm>
            <a:off x="4742117" y="1741597"/>
            <a:ext cx="2393604" cy="461665"/>
          </a:xfrm>
          <a:prstGeom prst="rect">
            <a:avLst/>
          </a:prstGeom>
          <a:noFill/>
        </p:spPr>
        <p:txBody>
          <a:bodyPr wrap="none" rtlCol="0">
            <a:spAutoFit/>
          </a:bodyPr>
          <a:lstStyle/>
          <a:p>
            <a:r>
              <a:rPr lang="en-US" sz="2400" dirty="0">
                <a:solidFill>
                  <a:srgbClr val="FF0000"/>
                </a:solidFill>
                <a:latin typeface="Algerian" panose="04020705040A02060702" pitchFamily="82" charset="0"/>
              </a:rPr>
              <a:t>POWER MOSFET</a:t>
            </a:r>
          </a:p>
        </p:txBody>
      </p:sp>
      <p:sp>
        <p:nvSpPr>
          <p:cNvPr id="17" name="Rectangle 16"/>
          <p:cNvSpPr/>
          <p:nvPr/>
        </p:nvSpPr>
        <p:spPr>
          <a:xfrm>
            <a:off x="853627" y="6126257"/>
            <a:ext cx="4307654" cy="369332"/>
          </a:xfrm>
          <a:prstGeom prst="rect">
            <a:avLst/>
          </a:prstGeom>
        </p:spPr>
        <p:txBody>
          <a:bodyPr wrap="none">
            <a:spAutoFit/>
          </a:bodyPr>
          <a:lstStyle/>
          <a:p>
            <a:r>
              <a:rPr lang="en-US" dirty="0">
                <a:solidFill>
                  <a:srgbClr val="000000"/>
                </a:solidFill>
                <a:latin typeface="Times New Roman" panose="02020603050405020304" pitchFamily="18" charset="0"/>
                <a:ea typeface="Times New Roman" panose="02020603050405020304" pitchFamily="18" charset="0"/>
              </a:rPr>
              <a:t>Very small current flows from gate to source</a:t>
            </a:r>
            <a:endParaRPr lang="en-US" dirty="0"/>
          </a:p>
        </p:txBody>
      </p:sp>
      <p:sp>
        <p:nvSpPr>
          <p:cNvPr id="18" name="Rectangle 17"/>
          <p:cNvSpPr/>
          <p:nvPr/>
        </p:nvSpPr>
        <p:spPr>
          <a:xfrm>
            <a:off x="853627" y="6488668"/>
            <a:ext cx="5109091" cy="369332"/>
          </a:xfrm>
          <a:prstGeom prst="rect">
            <a:avLst/>
          </a:prstGeom>
        </p:spPr>
        <p:txBody>
          <a:bodyPr wrap="none">
            <a:spAutoFit/>
          </a:bodyPr>
          <a:lstStyle/>
          <a:p>
            <a:r>
              <a:rPr lang="en-US" dirty="0">
                <a:solidFill>
                  <a:srgbClr val="000000"/>
                </a:solidFill>
                <a:latin typeface="Times New Roman" panose="02020603050405020304" pitchFamily="18" charset="0"/>
                <a:ea typeface="Times New Roman" panose="02020603050405020304" pitchFamily="18" charset="0"/>
              </a:rPr>
              <a:t>Only voltage is to be applied to turn on the MOSFET</a:t>
            </a:r>
            <a:endParaRPr lang="en-US" dirty="0"/>
          </a:p>
        </p:txBody>
      </p:sp>
    </p:spTree>
    <p:extLst>
      <p:ext uri="{BB962C8B-B14F-4D97-AF65-F5344CB8AC3E}">
        <p14:creationId xmlns:p14="http://schemas.microsoft.com/office/powerpoint/2010/main" val="561366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anim calcmode="lin" valueType="num">
                                      <p:cBhvr>
                                        <p:cTn id="8" dur="1000" fill="hold"/>
                                        <p:tgtEl>
                                          <p:spTgt spid="16"/>
                                        </p:tgtEl>
                                        <p:attrNameLst>
                                          <p:attrName>ppt_x</p:attrName>
                                        </p:attrNameLst>
                                      </p:cBhvr>
                                      <p:tavLst>
                                        <p:tav tm="0">
                                          <p:val>
                                            <p:strVal val="#ppt_x"/>
                                          </p:val>
                                        </p:tav>
                                        <p:tav tm="100000">
                                          <p:val>
                                            <p:strVal val="#ppt_x"/>
                                          </p:val>
                                        </p:tav>
                                      </p:tavLst>
                                    </p:anim>
                                    <p:anim calcmode="lin" valueType="num">
                                      <p:cBhvr>
                                        <p:cTn id="9"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anim calcmode="lin" valueType="num">
                                      <p:cBhvr>
                                        <p:cTn id="22" dur="1000" fill="hold"/>
                                        <p:tgtEl>
                                          <p:spTgt spid="7"/>
                                        </p:tgtEl>
                                        <p:attrNameLst>
                                          <p:attrName>ppt_x</p:attrName>
                                        </p:attrNameLst>
                                      </p:cBhvr>
                                      <p:tavLst>
                                        <p:tav tm="0">
                                          <p:val>
                                            <p:strVal val="#ppt_x"/>
                                          </p:val>
                                        </p:tav>
                                        <p:tav tm="100000">
                                          <p:val>
                                            <p:strVal val="#ppt_x"/>
                                          </p:val>
                                        </p:tav>
                                      </p:tavLst>
                                    </p:anim>
                                    <p:anim calcmode="lin" valueType="num">
                                      <p:cBhvr>
                                        <p:cTn id="23" dur="1000" fill="hold"/>
                                        <p:tgtEl>
                                          <p:spTgt spid="7"/>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1000"/>
                                        <p:tgtEl>
                                          <p:spTgt spid="8"/>
                                        </p:tgtEl>
                                      </p:cBhvr>
                                    </p:animEffect>
                                    <p:anim calcmode="lin" valueType="num">
                                      <p:cBhvr>
                                        <p:cTn id="27" dur="1000" fill="hold"/>
                                        <p:tgtEl>
                                          <p:spTgt spid="8"/>
                                        </p:tgtEl>
                                        <p:attrNameLst>
                                          <p:attrName>ppt_x</p:attrName>
                                        </p:attrNameLst>
                                      </p:cBhvr>
                                      <p:tavLst>
                                        <p:tav tm="0">
                                          <p:val>
                                            <p:strVal val="#ppt_x"/>
                                          </p:val>
                                        </p:tav>
                                        <p:tav tm="100000">
                                          <p:val>
                                            <p:strVal val="#ppt_x"/>
                                          </p:val>
                                        </p:tav>
                                      </p:tavLst>
                                    </p:anim>
                                    <p:anim calcmode="lin" valueType="num">
                                      <p:cBhvr>
                                        <p:cTn id="28" dur="1000" fill="hold"/>
                                        <p:tgtEl>
                                          <p:spTgt spid="8"/>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fade">
                                      <p:cBhvr>
                                        <p:cTn id="31" dur="1000"/>
                                        <p:tgtEl>
                                          <p:spTgt spid="5"/>
                                        </p:tgtEl>
                                      </p:cBhvr>
                                    </p:animEffect>
                                    <p:anim calcmode="lin" valueType="num">
                                      <p:cBhvr>
                                        <p:cTn id="32" dur="1000" fill="hold"/>
                                        <p:tgtEl>
                                          <p:spTgt spid="5"/>
                                        </p:tgtEl>
                                        <p:attrNameLst>
                                          <p:attrName>ppt_x</p:attrName>
                                        </p:attrNameLst>
                                      </p:cBhvr>
                                      <p:tavLst>
                                        <p:tav tm="0">
                                          <p:val>
                                            <p:strVal val="#ppt_x"/>
                                          </p:val>
                                        </p:tav>
                                        <p:tav tm="100000">
                                          <p:val>
                                            <p:strVal val="#ppt_x"/>
                                          </p:val>
                                        </p:tav>
                                      </p:tavLst>
                                    </p:anim>
                                    <p:anim calcmode="lin" valueType="num">
                                      <p:cBhvr>
                                        <p:cTn id="3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nodeType="clickEffect">
                                  <p:stCondLst>
                                    <p:cond delay="0"/>
                                  </p:stCondLst>
                                  <p:childTnLst>
                                    <p:set>
                                      <p:cBhvr>
                                        <p:cTn id="37" dur="1" fill="hold">
                                          <p:stCondLst>
                                            <p:cond delay="0"/>
                                          </p:stCondLst>
                                        </p:cTn>
                                        <p:tgtEl>
                                          <p:spTgt spid="6"/>
                                        </p:tgtEl>
                                        <p:attrNameLst>
                                          <p:attrName>style.visibility</p:attrName>
                                        </p:attrNameLst>
                                      </p:cBhvr>
                                      <p:to>
                                        <p:strVal val="visible"/>
                                      </p:to>
                                    </p:set>
                                    <p:animEffect transition="in" filter="fade">
                                      <p:cBhvr>
                                        <p:cTn id="38" dur="1000"/>
                                        <p:tgtEl>
                                          <p:spTgt spid="6"/>
                                        </p:tgtEl>
                                      </p:cBhvr>
                                    </p:animEffect>
                                    <p:anim calcmode="lin" valueType="num">
                                      <p:cBhvr>
                                        <p:cTn id="39" dur="1000" fill="hold"/>
                                        <p:tgtEl>
                                          <p:spTgt spid="6"/>
                                        </p:tgtEl>
                                        <p:attrNameLst>
                                          <p:attrName>ppt_x</p:attrName>
                                        </p:attrNameLst>
                                      </p:cBhvr>
                                      <p:tavLst>
                                        <p:tav tm="0">
                                          <p:val>
                                            <p:strVal val="#ppt_x"/>
                                          </p:val>
                                        </p:tav>
                                        <p:tav tm="100000">
                                          <p:val>
                                            <p:strVal val="#ppt_x"/>
                                          </p:val>
                                        </p:tav>
                                      </p:tavLst>
                                    </p:anim>
                                    <p:anim calcmode="lin" valueType="num">
                                      <p:cBhvr>
                                        <p:cTn id="40"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42" presetClass="entr" presetSubtype="0" fill="hold" grpId="0" nodeType="clickEffect">
                                  <p:stCondLst>
                                    <p:cond delay="0"/>
                                  </p:stCondLst>
                                  <p:childTnLst>
                                    <p:set>
                                      <p:cBhvr>
                                        <p:cTn id="44" dur="1" fill="hold">
                                          <p:stCondLst>
                                            <p:cond delay="0"/>
                                          </p:stCondLst>
                                        </p:cTn>
                                        <p:tgtEl>
                                          <p:spTgt spid="4"/>
                                        </p:tgtEl>
                                        <p:attrNameLst>
                                          <p:attrName>style.visibility</p:attrName>
                                        </p:attrNameLst>
                                      </p:cBhvr>
                                      <p:to>
                                        <p:strVal val="visible"/>
                                      </p:to>
                                    </p:set>
                                    <p:animEffect transition="in" filter="fade">
                                      <p:cBhvr>
                                        <p:cTn id="45" dur="1000"/>
                                        <p:tgtEl>
                                          <p:spTgt spid="4"/>
                                        </p:tgtEl>
                                      </p:cBhvr>
                                    </p:animEffect>
                                    <p:anim calcmode="lin" valueType="num">
                                      <p:cBhvr>
                                        <p:cTn id="46" dur="1000" fill="hold"/>
                                        <p:tgtEl>
                                          <p:spTgt spid="4"/>
                                        </p:tgtEl>
                                        <p:attrNameLst>
                                          <p:attrName>ppt_x</p:attrName>
                                        </p:attrNameLst>
                                      </p:cBhvr>
                                      <p:tavLst>
                                        <p:tav tm="0">
                                          <p:val>
                                            <p:strVal val="#ppt_x"/>
                                          </p:val>
                                        </p:tav>
                                        <p:tav tm="100000">
                                          <p:val>
                                            <p:strVal val="#ppt_x"/>
                                          </p:val>
                                        </p:tav>
                                      </p:tavLst>
                                    </p:anim>
                                    <p:anim calcmode="lin" valueType="num">
                                      <p:cBhvr>
                                        <p:cTn id="47"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42" presetClass="entr" presetSubtype="0" fill="hold" grpId="0" nodeType="clickEffect">
                                  <p:stCondLst>
                                    <p:cond delay="0"/>
                                  </p:stCondLst>
                                  <p:childTnLst>
                                    <p:set>
                                      <p:cBhvr>
                                        <p:cTn id="51" dur="1" fill="hold">
                                          <p:stCondLst>
                                            <p:cond delay="0"/>
                                          </p:stCondLst>
                                        </p:cTn>
                                        <p:tgtEl>
                                          <p:spTgt spid="9"/>
                                        </p:tgtEl>
                                        <p:attrNameLst>
                                          <p:attrName>style.visibility</p:attrName>
                                        </p:attrNameLst>
                                      </p:cBhvr>
                                      <p:to>
                                        <p:strVal val="visible"/>
                                      </p:to>
                                    </p:set>
                                    <p:animEffect transition="in" filter="fade">
                                      <p:cBhvr>
                                        <p:cTn id="52" dur="1000"/>
                                        <p:tgtEl>
                                          <p:spTgt spid="9"/>
                                        </p:tgtEl>
                                      </p:cBhvr>
                                    </p:animEffect>
                                    <p:anim calcmode="lin" valueType="num">
                                      <p:cBhvr>
                                        <p:cTn id="53" dur="1000" fill="hold"/>
                                        <p:tgtEl>
                                          <p:spTgt spid="9"/>
                                        </p:tgtEl>
                                        <p:attrNameLst>
                                          <p:attrName>ppt_x</p:attrName>
                                        </p:attrNameLst>
                                      </p:cBhvr>
                                      <p:tavLst>
                                        <p:tav tm="0">
                                          <p:val>
                                            <p:strVal val="#ppt_x"/>
                                          </p:val>
                                        </p:tav>
                                        <p:tav tm="100000">
                                          <p:val>
                                            <p:strVal val="#ppt_x"/>
                                          </p:val>
                                        </p:tav>
                                      </p:tavLst>
                                    </p:anim>
                                    <p:anim calcmode="lin" valueType="num">
                                      <p:cBhvr>
                                        <p:cTn id="54"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42" presetClass="entr" presetSubtype="0" fill="hold" grpId="0" nodeType="clickEffect">
                                  <p:stCondLst>
                                    <p:cond delay="0"/>
                                  </p:stCondLst>
                                  <p:childTnLst>
                                    <p:set>
                                      <p:cBhvr>
                                        <p:cTn id="58" dur="1" fill="hold">
                                          <p:stCondLst>
                                            <p:cond delay="0"/>
                                          </p:stCondLst>
                                        </p:cTn>
                                        <p:tgtEl>
                                          <p:spTgt spid="13"/>
                                        </p:tgtEl>
                                        <p:attrNameLst>
                                          <p:attrName>style.visibility</p:attrName>
                                        </p:attrNameLst>
                                      </p:cBhvr>
                                      <p:to>
                                        <p:strVal val="visible"/>
                                      </p:to>
                                    </p:set>
                                    <p:animEffect transition="in" filter="fade">
                                      <p:cBhvr>
                                        <p:cTn id="59" dur="1000"/>
                                        <p:tgtEl>
                                          <p:spTgt spid="13"/>
                                        </p:tgtEl>
                                      </p:cBhvr>
                                    </p:animEffect>
                                    <p:anim calcmode="lin" valueType="num">
                                      <p:cBhvr>
                                        <p:cTn id="60" dur="1000" fill="hold"/>
                                        <p:tgtEl>
                                          <p:spTgt spid="13"/>
                                        </p:tgtEl>
                                        <p:attrNameLst>
                                          <p:attrName>ppt_x</p:attrName>
                                        </p:attrNameLst>
                                      </p:cBhvr>
                                      <p:tavLst>
                                        <p:tav tm="0">
                                          <p:val>
                                            <p:strVal val="#ppt_x"/>
                                          </p:val>
                                        </p:tav>
                                        <p:tav tm="100000">
                                          <p:val>
                                            <p:strVal val="#ppt_x"/>
                                          </p:val>
                                        </p:tav>
                                      </p:tavLst>
                                    </p:anim>
                                    <p:anim calcmode="lin" valueType="num">
                                      <p:cBhvr>
                                        <p:cTn id="61" dur="1000" fill="hold"/>
                                        <p:tgtEl>
                                          <p:spTgt spid="13"/>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12"/>
                                        </p:tgtEl>
                                        <p:attrNameLst>
                                          <p:attrName>style.visibility</p:attrName>
                                        </p:attrNameLst>
                                      </p:cBhvr>
                                      <p:to>
                                        <p:strVal val="visible"/>
                                      </p:to>
                                    </p:set>
                                    <p:animEffect transition="in" filter="fade">
                                      <p:cBhvr>
                                        <p:cTn id="64" dur="1000"/>
                                        <p:tgtEl>
                                          <p:spTgt spid="12"/>
                                        </p:tgtEl>
                                      </p:cBhvr>
                                    </p:animEffect>
                                    <p:anim calcmode="lin" valueType="num">
                                      <p:cBhvr>
                                        <p:cTn id="65" dur="1000" fill="hold"/>
                                        <p:tgtEl>
                                          <p:spTgt spid="12"/>
                                        </p:tgtEl>
                                        <p:attrNameLst>
                                          <p:attrName>ppt_x</p:attrName>
                                        </p:attrNameLst>
                                      </p:cBhvr>
                                      <p:tavLst>
                                        <p:tav tm="0">
                                          <p:val>
                                            <p:strVal val="#ppt_x"/>
                                          </p:val>
                                        </p:tav>
                                        <p:tav tm="100000">
                                          <p:val>
                                            <p:strVal val="#ppt_x"/>
                                          </p:val>
                                        </p:tav>
                                      </p:tavLst>
                                    </p:anim>
                                    <p:anim calcmode="lin" valueType="num">
                                      <p:cBhvr>
                                        <p:cTn id="66"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42" presetClass="entr" presetSubtype="0" fill="hold" grpId="0" nodeType="clickEffect">
                                  <p:stCondLst>
                                    <p:cond delay="0"/>
                                  </p:stCondLst>
                                  <p:childTnLst>
                                    <p:set>
                                      <p:cBhvr>
                                        <p:cTn id="70" dur="1" fill="hold">
                                          <p:stCondLst>
                                            <p:cond delay="0"/>
                                          </p:stCondLst>
                                        </p:cTn>
                                        <p:tgtEl>
                                          <p:spTgt spid="14"/>
                                        </p:tgtEl>
                                        <p:attrNameLst>
                                          <p:attrName>style.visibility</p:attrName>
                                        </p:attrNameLst>
                                      </p:cBhvr>
                                      <p:to>
                                        <p:strVal val="visible"/>
                                      </p:to>
                                    </p:set>
                                    <p:animEffect transition="in" filter="fade">
                                      <p:cBhvr>
                                        <p:cTn id="71" dur="1000"/>
                                        <p:tgtEl>
                                          <p:spTgt spid="14"/>
                                        </p:tgtEl>
                                      </p:cBhvr>
                                    </p:animEffect>
                                    <p:anim calcmode="lin" valueType="num">
                                      <p:cBhvr>
                                        <p:cTn id="72" dur="1000" fill="hold"/>
                                        <p:tgtEl>
                                          <p:spTgt spid="14"/>
                                        </p:tgtEl>
                                        <p:attrNameLst>
                                          <p:attrName>ppt_x</p:attrName>
                                        </p:attrNameLst>
                                      </p:cBhvr>
                                      <p:tavLst>
                                        <p:tav tm="0">
                                          <p:val>
                                            <p:strVal val="#ppt_x"/>
                                          </p:val>
                                        </p:tav>
                                        <p:tav tm="100000">
                                          <p:val>
                                            <p:strVal val="#ppt_x"/>
                                          </p:val>
                                        </p:tav>
                                      </p:tavLst>
                                    </p:anim>
                                    <p:anim calcmode="lin" valueType="num">
                                      <p:cBhvr>
                                        <p:cTn id="73"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74" fill="hold">
                      <p:stCondLst>
                        <p:cond delay="indefinite"/>
                      </p:stCondLst>
                      <p:childTnLst>
                        <p:par>
                          <p:cTn id="75" fill="hold">
                            <p:stCondLst>
                              <p:cond delay="0"/>
                            </p:stCondLst>
                            <p:childTnLst>
                              <p:par>
                                <p:cTn id="76" presetID="42" presetClass="entr" presetSubtype="0" fill="hold" grpId="0" nodeType="clickEffect">
                                  <p:stCondLst>
                                    <p:cond delay="0"/>
                                  </p:stCondLst>
                                  <p:childTnLst>
                                    <p:set>
                                      <p:cBhvr>
                                        <p:cTn id="77" dur="1" fill="hold">
                                          <p:stCondLst>
                                            <p:cond delay="0"/>
                                          </p:stCondLst>
                                        </p:cTn>
                                        <p:tgtEl>
                                          <p:spTgt spid="15"/>
                                        </p:tgtEl>
                                        <p:attrNameLst>
                                          <p:attrName>style.visibility</p:attrName>
                                        </p:attrNameLst>
                                      </p:cBhvr>
                                      <p:to>
                                        <p:strVal val="visible"/>
                                      </p:to>
                                    </p:set>
                                    <p:animEffect transition="in" filter="fade">
                                      <p:cBhvr>
                                        <p:cTn id="78" dur="1000"/>
                                        <p:tgtEl>
                                          <p:spTgt spid="15"/>
                                        </p:tgtEl>
                                      </p:cBhvr>
                                    </p:animEffect>
                                    <p:anim calcmode="lin" valueType="num">
                                      <p:cBhvr>
                                        <p:cTn id="79" dur="1000" fill="hold"/>
                                        <p:tgtEl>
                                          <p:spTgt spid="15"/>
                                        </p:tgtEl>
                                        <p:attrNameLst>
                                          <p:attrName>ppt_x</p:attrName>
                                        </p:attrNameLst>
                                      </p:cBhvr>
                                      <p:tavLst>
                                        <p:tav tm="0">
                                          <p:val>
                                            <p:strVal val="#ppt_x"/>
                                          </p:val>
                                        </p:tav>
                                        <p:tav tm="100000">
                                          <p:val>
                                            <p:strVal val="#ppt_x"/>
                                          </p:val>
                                        </p:tav>
                                      </p:tavLst>
                                    </p:anim>
                                    <p:anim calcmode="lin" valueType="num">
                                      <p:cBhvr>
                                        <p:cTn id="80"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42" presetClass="entr" presetSubtype="0" fill="hold" grpId="0" nodeType="clickEffect">
                                  <p:stCondLst>
                                    <p:cond delay="0"/>
                                  </p:stCondLst>
                                  <p:childTnLst>
                                    <p:set>
                                      <p:cBhvr>
                                        <p:cTn id="84" dur="1" fill="hold">
                                          <p:stCondLst>
                                            <p:cond delay="0"/>
                                          </p:stCondLst>
                                        </p:cTn>
                                        <p:tgtEl>
                                          <p:spTgt spid="17"/>
                                        </p:tgtEl>
                                        <p:attrNameLst>
                                          <p:attrName>style.visibility</p:attrName>
                                        </p:attrNameLst>
                                      </p:cBhvr>
                                      <p:to>
                                        <p:strVal val="visible"/>
                                      </p:to>
                                    </p:set>
                                    <p:animEffect transition="in" filter="fade">
                                      <p:cBhvr>
                                        <p:cTn id="85" dur="1000"/>
                                        <p:tgtEl>
                                          <p:spTgt spid="17"/>
                                        </p:tgtEl>
                                      </p:cBhvr>
                                    </p:animEffect>
                                    <p:anim calcmode="lin" valueType="num">
                                      <p:cBhvr>
                                        <p:cTn id="86" dur="1000" fill="hold"/>
                                        <p:tgtEl>
                                          <p:spTgt spid="17"/>
                                        </p:tgtEl>
                                        <p:attrNameLst>
                                          <p:attrName>ppt_x</p:attrName>
                                        </p:attrNameLst>
                                      </p:cBhvr>
                                      <p:tavLst>
                                        <p:tav tm="0">
                                          <p:val>
                                            <p:strVal val="#ppt_x"/>
                                          </p:val>
                                        </p:tav>
                                        <p:tav tm="100000">
                                          <p:val>
                                            <p:strVal val="#ppt_x"/>
                                          </p:val>
                                        </p:tav>
                                      </p:tavLst>
                                    </p:anim>
                                    <p:anim calcmode="lin" valueType="num">
                                      <p:cBhvr>
                                        <p:cTn id="87"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88" fill="hold">
                      <p:stCondLst>
                        <p:cond delay="indefinite"/>
                      </p:stCondLst>
                      <p:childTnLst>
                        <p:par>
                          <p:cTn id="89" fill="hold">
                            <p:stCondLst>
                              <p:cond delay="0"/>
                            </p:stCondLst>
                            <p:childTnLst>
                              <p:par>
                                <p:cTn id="90" presetID="42" presetClass="entr" presetSubtype="0" fill="hold" grpId="0" nodeType="clickEffect">
                                  <p:stCondLst>
                                    <p:cond delay="0"/>
                                  </p:stCondLst>
                                  <p:childTnLst>
                                    <p:set>
                                      <p:cBhvr>
                                        <p:cTn id="91" dur="1" fill="hold">
                                          <p:stCondLst>
                                            <p:cond delay="0"/>
                                          </p:stCondLst>
                                        </p:cTn>
                                        <p:tgtEl>
                                          <p:spTgt spid="18"/>
                                        </p:tgtEl>
                                        <p:attrNameLst>
                                          <p:attrName>style.visibility</p:attrName>
                                        </p:attrNameLst>
                                      </p:cBhvr>
                                      <p:to>
                                        <p:strVal val="visible"/>
                                      </p:to>
                                    </p:set>
                                    <p:animEffect transition="in" filter="fade">
                                      <p:cBhvr>
                                        <p:cTn id="92" dur="1000"/>
                                        <p:tgtEl>
                                          <p:spTgt spid="18"/>
                                        </p:tgtEl>
                                      </p:cBhvr>
                                    </p:animEffect>
                                    <p:anim calcmode="lin" valueType="num">
                                      <p:cBhvr>
                                        <p:cTn id="93" dur="1000" fill="hold"/>
                                        <p:tgtEl>
                                          <p:spTgt spid="18"/>
                                        </p:tgtEl>
                                        <p:attrNameLst>
                                          <p:attrName>ppt_x</p:attrName>
                                        </p:attrNameLst>
                                      </p:cBhvr>
                                      <p:tavLst>
                                        <p:tav tm="0">
                                          <p:val>
                                            <p:strVal val="#ppt_x"/>
                                          </p:val>
                                        </p:tav>
                                        <p:tav tm="100000">
                                          <p:val>
                                            <p:strVal val="#ppt_x"/>
                                          </p:val>
                                        </p:tav>
                                      </p:tavLst>
                                    </p:anim>
                                    <p:anim calcmode="lin" valueType="num">
                                      <p:cBhvr>
                                        <p:cTn id="94"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9" grpId="0"/>
      <p:bldP spid="12" grpId="0"/>
      <p:bldP spid="13" grpId="0"/>
      <p:bldP spid="14" grpId="0"/>
      <p:bldP spid="15" grpId="0"/>
      <p:bldP spid="16" grpId="0"/>
      <p:bldP spid="17" grpId="0"/>
      <p:bldP spid="1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05146" y="1840537"/>
            <a:ext cx="2563522" cy="369332"/>
          </a:xfrm>
          <a:prstGeom prst="rect">
            <a:avLst/>
          </a:prstGeom>
        </p:spPr>
        <p:txBody>
          <a:bodyPr wrap="none">
            <a:spAutoFit/>
          </a:bodyPr>
          <a:lstStyle/>
          <a:p>
            <a:r>
              <a:rPr lang="en-US" b="1" dirty="0">
                <a:latin typeface="palatino linotype" panose="02040502050505030304" pitchFamily="18" charset="0"/>
              </a:rPr>
              <a:t>Output Characteristics</a:t>
            </a:r>
            <a:endParaRPr lang="en-US" b="1" i="0" dirty="0">
              <a:effectLst/>
              <a:latin typeface="palatino linotype" panose="02040502050505030304" pitchFamily="18" charset="0"/>
            </a:endParaRPr>
          </a:p>
        </p:txBody>
      </p:sp>
      <p:sp>
        <p:nvSpPr>
          <p:cNvPr id="3" name="Rectangle 2"/>
          <p:cNvSpPr/>
          <p:nvPr/>
        </p:nvSpPr>
        <p:spPr>
          <a:xfrm>
            <a:off x="759854" y="2209869"/>
            <a:ext cx="10728102" cy="923330"/>
          </a:xfrm>
          <a:prstGeom prst="rect">
            <a:avLst/>
          </a:prstGeom>
        </p:spPr>
        <p:txBody>
          <a:bodyPr wrap="square">
            <a:spAutoFit/>
          </a:bodyPr>
          <a:lstStyle/>
          <a:p>
            <a:r>
              <a:rPr lang="en-US" dirty="0">
                <a:latin typeface="palatino linotype" panose="02040502050505030304" pitchFamily="18" charset="0"/>
              </a:rPr>
              <a:t>Output characteristics for CE mode is the curve or graph between collector current (I</a:t>
            </a:r>
            <a:r>
              <a:rPr lang="en-US" baseline="-25000" dirty="0">
                <a:latin typeface="palatino linotype" panose="02040502050505030304" pitchFamily="18" charset="0"/>
              </a:rPr>
              <a:t>C</a:t>
            </a:r>
            <a:r>
              <a:rPr lang="en-US" dirty="0">
                <a:latin typeface="palatino linotype" panose="02040502050505030304" pitchFamily="18" charset="0"/>
              </a:rPr>
              <a:t>) and collector-emitter voltage (V</a:t>
            </a:r>
            <a:r>
              <a:rPr lang="en-US" baseline="-25000" dirty="0">
                <a:latin typeface="palatino linotype" panose="02040502050505030304" pitchFamily="18" charset="0"/>
              </a:rPr>
              <a:t>CE</a:t>
            </a:r>
            <a:r>
              <a:rPr lang="en-US" dirty="0">
                <a:latin typeface="palatino linotype" panose="02040502050505030304" pitchFamily="18" charset="0"/>
              </a:rPr>
              <a:t>) when the base current I</a:t>
            </a:r>
            <a:r>
              <a:rPr lang="en-US" baseline="-25000" dirty="0">
                <a:latin typeface="palatino linotype" panose="02040502050505030304" pitchFamily="18" charset="0"/>
              </a:rPr>
              <a:t>B</a:t>
            </a:r>
            <a:r>
              <a:rPr lang="en-US" dirty="0">
                <a:latin typeface="palatino linotype" panose="02040502050505030304" pitchFamily="18" charset="0"/>
              </a:rPr>
              <a:t> is the parameter. The characteristics is shown below in the figure.</a:t>
            </a:r>
            <a:endParaRPr lang="en-US" dirty="0"/>
          </a:p>
        </p:txBody>
      </p:sp>
      <p:pic>
        <p:nvPicPr>
          <p:cNvPr id="4" name="Picture 3"/>
          <p:cNvPicPr>
            <a:picLocks noChangeAspect="1"/>
          </p:cNvPicPr>
          <p:nvPr/>
        </p:nvPicPr>
        <p:blipFill>
          <a:blip r:embed="rId2"/>
          <a:stretch>
            <a:fillRect/>
          </a:stretch>
        </p:blipFill>
        <p:spPr>
          <a:xfrm>
            <a:off x="3375942" y="3269825"/>
            <a:ext cx="5495925" cy="3228975"/>
          </a:xfrm>
          <a:prstGeom prst="rect">
            <a:avLst/>
          </a:prstGeom>
        </p:spPr>
      </p:pic>
    </p:spTree>
    <p:extLst>
      <p:ext uri="{BB962C8B-B14F-4D97-AF65-F5344CB8AC3E}">
        <p14:creationId xmlns:p14="http://schemas.microsoft.com/office/powerpoint/2010/main" val="1075011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265331" y="2901301"/>
            <a:ext cx="5867400" cy="3476625"/>
          </a:xfrm>
          <a:prstGeom prst="rect">
            <a:avLst/>
          </a:prstGeom>
        </p:spPr>
      </p:pic>
      <p:sp>
        <p:nvSpPr>
          <p:cNvPr id="3" name="Rectangle 2"/>
          <p:cNvSpPr/>
          <p:nvPr/>
        </p:nvSpPr>
        <p:spPr>
          <a:xfrm>
            <a:off x="4009970" y="1827658"/>
            <a:ext cx="4378122" cy="369332"/>
          </a:xfrm>
          <a:prstGeom prst="rect">
            <a:avLst/>
          </a:prstGeom>
        </p:spPr>
        <p:txBody>
          <a:bodyPr wrap="none">
            <a:spAutoFit/>
          </a:bodyPr>
          <a:lstStyle/>
          <a:p>
            <a:r>
              <a:rPr lang="en-GB" b="1" dirty="0">
                <a:solidFill>
                  <a:srgbClr val="111111"/>
                </a:solidFill>
                <a:latin typeface="Montserrat"/>
              </a:rPr>
              <a:t>Common Collector (CC) Configuration</a:t>
            </a:r>
            <a:endParaRPr lang="en-GB" b="0" i="0" dirty="0">
              <a:solidFill>
                <a:srgbClr val="111111"/>
              </a:solidFill>
              <a:effectLst/>
              <a:latin typeface="Montserrat"/>
            </a:endParaRPr>
          </a:p>
        </p:txBody>
      </p:sp>
    </p:spTree>
    <p:extLst>
      <p:ext uri="{BB962C8B-B14F-4D97-AF65-F5344CB8AC3E}">
        <p14:creationId xmlns:p14="http://schemas.microsoft.com/office/powerpoint/2010/main" val="42056470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834376" y="1707322"/>
            <a:ext cx="1971675" cy="352425"/>
          </a:xfrm>
          <a:prstGeom prst="rect">
            <a:avLst/>
          </a:prstGeom>
        </p:spPr>
      </p:pic>
      <p:pic>
        <p:nvPicPr>
          <p:cNvPr id="3" name="Picture 2"/>
          <p:cNvPicPr>
            <a:picLocks noChangeAspect="1"/>
          </p:cNvPicPr>
          <p:nvPr/>
        </p:nvPicPr>
        <p:blipFill>
          <a:blip r:embed="rId3"/>
          <a:stretch>
            <a:fillRect/>
          </a:stretch>
        </p:blipFill>
        <p:spPr>
          <a:xfrm>
            <a:off x="7199290" y="2634132"/>
            <a:ext cx="3209657" cy="3601676"/>
          </a:xfrm>
          <a:prstGeom prst="rect">
            <a:avLst/>
          </a:prstGeom>
        </p:spPr>
      </p:pic>
      <p:pic>
        <p:nvPicPr>
          <p:cNvPr id="4" name="Picture 3"/>
          <p:cNvPicPr>
            <a:picLocks noChangeAspect="1"/>
          </p:cNvPicPr>
          <p:nvPr/>
        </p:nvPicPr>
        <p:blipFill>
          <a:blip r:embed="rId4"/>
          <a:stretch>
            <a:fillRect/>
          </a:stretch>
        </p:blipFill>
        <p:spPr>
          <a:xfrm>
            <a:off x="834375" y="2376957"/>
            <a:ext cx="1971675" cy="257175"/>
          </a:xfrm>
          <a:prstGeom prst="rect">
            <a:avLst/>
          </a:prstGeom>
        </p:spPr>
      </p:pic>
      <p:pic>
        <p:nvPicPr>
          <p:cNvPr id="5" name="Picture 4"/>
          <p:cNvPicPr>
            <a:picLocks noChangeAspect="1"/>
          </p:cNvPicPr>
          <p:nvPr/>
        </p:nvPicPr>
        <p:blipFill>
          <a:blip r:embed="rId5"/>
          <a:stretch>
            <a:fillRect/>
          </a:stretch>
        </p:blipFill>
        <p:spPr>
          <a:xfrm>
            <a:off x="2806050" y="2405532"/>
            <a:ext cx="2019300" cy="228600"/>
          </a:xfrm>
          <a:prstGeom prst="rect">
            <a:avLst/>
          </a:prstGeom>
        </p:spPr>
      </p:pic>
      <p:pic>
        <p:nvPicPr>
          <p:cNvPr id="6" name="Picture 5"/>
          <p:cNvPicPr>
            <a:picLocks noChangeAspect="1"/>
          </p:cNvPicPr>
          <p:nvPr/>
        </p:nvPicPr>
        <p:blipFill>
          <a:blip r:embed="rId6"/>
          <a:stretch>
            <a:fillRect/>
          </a:stretch>
        </p:blipFill>
        <p:spPr>
          <a:xfrm>
            <a:off x="1976303" y="2951342"/>
            <a:ext cx="3190875" cy="295275"/>
          </a:xfrm>
          <a:prstGeom prst="rect">
            <a:avLst/>
          </a:prstGeom>
        </p:spPr>
      </p:pic>
      <p:pic>
        <p:nvPicPr>
          <p:cNvPr id="7" name="Picture 6"/>
          <p:cNvPicPr>
            <a:picLocks noChangeAspect="1"/>
          </p:cNvPicPr>
          <p:nvPr/>
        </p:nvPicPr>
        <p:blipFill>
          <a:blip r:embed="rId7"/>
          <a:stretch>
            <a:fillRect/>
          </a:stretch>
        </p:blipFill>
        <p:spPr>
          <a:xfrm>
            <a:off x="2806050" y="3661223"/>
            <a:ext cx="1333500" cy="514350"/>
          </a:xfrm>
          <a:prstGeom prst="rect">
            <a:avLst/>
          </a:prstGeom>
        </p:spPr>
      </p:pic>
      <p:pic>
        <p:nvPicPr>
          <p:cNvPr id="8" name="Picture 7"/>
          <p:cNvPicPr>
            <a:picLocks noChangeAspect="1"/>
          </p:cNvPicPr>
          <p:nvPr/>
        </p:nvPicPr>
        <p:blipFill>
          <a:blip r:embed="rId8"/>
          <a:stretch>
            <a:fillRect/>
          </a:stretch>
        </p:blipFill>
        <p:spPr>
          <a:xfrm>
            <a:off x="1070287" y="4347291"/>
            <a:ext cx="4048125" cy="485775"/>
          </a:xfrm>
          <a:prstGeom prst="rect">
            <a:avLst/>
          </a:prstGeom>
        </p:spPr>
      </p:pic>
      <p:pic>
        <p:nvPicPr>
          <p:cNvPr id="9" name="Picture 8"/>
          <p:cNvPicPr>
            <a:picLocks noChangeAspect="1"/>
          </p:cNvPicPr>
          <p:nvPr/>
        </p:nvPicPr>
        <p:blipFill>
          <a:blip r:embed="rId9"/>
          <a:stretch>
            <a:fillRect/>
          </a:stretch>
        </p:blipFill>
        <p:spPr>
          <a:xfrm>
            <a:off x="2920350" y="5004784"/>
            <a:ext cx="1104900" cy="323850"/>
          </a:xfrm>
          <a:prstGeom prst="rect">
            <a:avLst/>
          </a:prstGeom>
        </p:spPr>
      </p:pic>
      <p:pic>
        <p:nvPicPr>
          <p:cNvPr id="10" name="Picture 9"/>
          <p:cNvPicPr>
            <a:picLocks noChangeAspect="1"/>
          </p:cNvPicPr>
          <p:nvPr/>
        </p:nvPicPr>
        <p:blipFill>
          <a:blip r:embed="rId10"/>
          <a:stretch>
            <a:fillRect/>
          </a:stretch>
        </p:blipFill>
        <p:spPr>
          <a:xfrm>
            <a:off x="853425" y="5590840"/>
            <a:ext cx="4133850" cy="685800"/>
          </a:xfrm>
          <a:prstGeom prst="rect">
            <a:avLst/>
          </a:prstGeom>
        </p:spPr>
      </p:pic>
      <p:pic>
        <p:nvPicPr>
          <p:cNvPr id="11" name="Picture 10"/>
          <p:cNvPicPr>
            <a:picLocks noChangeAspect="1"/>
          </p:cNvPicPr>
          <p:nvPr/>
        </p:nvPicPr>
        <p:blipFill>
          <a:blip r:embed="rId11"/>
          <a:stretch>
            <a:fillRect/>
          </a:stretch>
        </p:blipFill>
        <p:spPr>
          <a:xfrm>
            <a:off x="2528752" y="6283703"/>
            <a:ext cx="2085975" cy="409575"/>
          </a:xfrm>
          <a:prstGeom prst="rect">
            <a:avLst/>
          </a:prstGeom>
        </p:spPr>
      </p:pic>
    </p:spTree>
    <p:extLst>
      <p:ext uri="{BB962C8B-B14F-4D97-AF65-F5344CB8AC3E}">
        <p14:creationId xmlns:p14="http://schemas.microsoft.com/office/powerpoint/2010/main" val="3668135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1000"/>
                                        <p:tgtEl>
                                          <p:spTgt spid="5"/>
                                        </p:tgtEl>
                                      </p:cBhvr>
                                    </p:animEffect>
                                    <p:anim calcmode="lin" valueType="num">
                                      <p:cBhvr>
                                        <p:cTn id="22" dur="1000" fill="hold"/>
                                        <p:tgtEl>
                                          <p:spTgt spid="5"/>
                                        </p:tgtEl>
                                        <p:attrNameLst>
                                          <p:attrName>ppt_x</p:attrName>
                                        </p:attrNameLst>
                                      </p:cBhvr>
                                      <p:tavLst>
                                        <p:tav tm="0">
                                          <p:val>
                                            <p:strVal val="#ppt_x"/>
                                          </p:val>
                                        </p:tav>
                                        <p:tav tm="100000">
                                          <p:val>
                                            <p:strVal val="#ppt_x"/>
                                          </p:val>
                                        </p:tav>
                                      </p:tavLst>
                                    </p:anim>
                                    <p:anim calcmode="lin" valueType="num">
                                      <p:cBhvr>
                                        <p:cTn id="23" dur="1000" fill="hold"/>
                                        <p:tgtEl>
                                          <p:spTgt spid="5"/>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fade">
                                      <p:cBhvr>
                                        <p:cTn id="26" dur="1000"/>
                                        <p:tgtEl>
                                          <p:spTgt spid="4"/>
                                        </p:tgtEl>
                                      </p:cBhvr>
                                    </p:animEffect>
                                    <p:anim calcmode="lin" valueType="num">
                                      <p:cBhvr>
                                        <p:cTn id="27" dur="1000" fill="hold"/>
                                        <p:tgtEl>
                                          <p:spTgt spid="4"/>
                                        </p:tgtEl>
                                        <p:attrNameLst>
                                          <p:attrName>ppt_x</p:attrName>
                                        </p:attrNameLst>
                                      </p:cBhvr>
                                      <p:tavLst>
                                        <p:tav tm="0">
                                          <p:val>
                                            <p:strVal val="#ppt_x"/>
                                          </p:val>
                                        </p:tav>
                                        <p:tav tm="100000">
                                          <p:val>
                                            <p:strVal val="#ppt_x"/>
                                          </p:val>
                                        </p:tav>
                                      </p:tavLst>
                                    </p:anim>
                                    <p:anim calcmode="lin" valueType="num">
                                      <p:cBhvr>
                                        <p:cTn id="28"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6"/>
                                        </p:tgtEl>
                                        <p:attrNameLst>
                                          <p:attrName>style.visibility</p:attrName>
                                        </p:attrNameLst>
                                      </p:cBhvr>
                                      <p:to>
                                        <p:strVal val="visible"/>
                                      </p:to>
                                    </p:set>
                                    <p:animEffect transition="in" filter="fade">
                                      <p:cBhvr>
                                        <p:cTn id="33" dur="1000"/>
                                        <p:tgtEl>
                                          <p:spTgt spid="6"/>
                                        </p:tgtEl>
                                      </p:cBhvr>
                                    </p:animEffect>
                                    <p:anim calcmode="lin" valueType="num">
                                      <p:cBhvr>
                                        <p:cTn id="34" dur="1000" fill="hold"/>
                                        <p:tgtEl>
                                          <p:spTgt spid="6"/>
                                        </p:tgtEl>
                                        <p:attrNameLst>
                                          <p:attrName>ppt_x</p:attrName>
                                        </p:attrNameLst>
                                      </p:cBhvr>
                                      <p:tavLst>
                                        <p:tav tm="0">
                                          <p:val>
                                            <p:strVal val="#ppt_x"/>
                                          </p:val>
                                        </p:tav>
                                        <p:tav tm="100000">
                                          <p:val>
                                            <p:strVal val="#ppt_x"/>
                                          </p:val>
                                        </p:tav>
                                      </p:tavLst>
                                    </p:anim>
                                    <p:anim calcmode="lin" valueType="num">
                                      <p:cBhvr>
                                        <p:cTn id="35"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nodeType="clickEffect">
                                  <p:stCondLst>
                                    <p:cond delay="0"/>
                                  </p:stCondLst>
                                  <p:childTnLst>
                                    <p:set>
                                      <p:cBhvr>
                                        <p:cTn id="39" dur="1" fill="hold">
                                          <p:stCondLst>
                                            <p:cond delay="0"/>
                                          </p:stCondLst>
                                        </p:cTn>
                                        <p:tgtEl>
                                          <p:spTgt spid="7"/>
                                        </p:tgtEl>
                                        <p:attrNameLst>
                                          <p:attrName>style.visibility</p:attrName>
                                        </p:attrNameLst>
                                      </p:cBhvr>
                                      <p:to>
                                        <p:strVal val="visible"/>
                                      </p:to>
                                    </p:set>
                                    <p:animEffect transition="in" filter="fade">
                                      <p:cBhvr>
                                        <p:cTn id="40" dur="1000"/>
                                        <p:tgtEl>
                                          <p:spTgt spid="7"/>
                                        </p:tgtEl>
                                      </p:cBhvr>
                                    </p:animEffect>
                                    <p:anim calcmode="lin" valueType="num">
                                      <p:cBhvr>
                                        <p:cTn id="41" dur="1000" fill="hold"/>
                                        <p:tgtEl>
                                          <p:spTgt spid="7"/>
                                        </p:tgtEl>
                                        <p:attrNameLst>
                                          <p:attrName>ppt_x</p:attrName>
                                        </p:attrNameLst>
                                      </p:cBhvr>
                                      <p:tavLst>
                                        <p:tav tm="0">
                                          <p:val>
                                            <p:strVal val="#ppt_x"/>
                                          </p:val>
                                        </p:tav>
                                        <p:tav tm="100000">
                                          <p:val>
                                            <p:strVal val="#ppt_x"/>
                                          </p:val>
                                        </p:tav>
                                      </p:tavLst>
                                    </p:anim>
                                    <p:anim calcmode="lin" valueType="num">
                                      <p:cBhvr>
                                        <p:cTn id="42"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nodeType="click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fade">
                                      <p:cBhvr>
                                        <p:cTn id="47" dur="1000"/>
                                        <p:tgtEl>
                                          <p:spTgt spid="8"/>
                                        </p:tgtEl>
                                      </p:cBhvr>
                                    </p:animEffect>
                                    <p:anim calcmode="lin" valueType="num">
                                      <p:cBhvr>
                                        <p:cTn id="48" dur="1000" fill="hold"/>
                                        <p:tgtEl>
                                          <p:spTgt spid="8"/>
                                        </p:tgtEl>
                                        <p:attrNameLst>
                                          <p:attrName>ppt_x</p:attrName>
                                        </p:attrNameLst>
                                      </p:cBhvr>
                                      <p:tavLst>
                                        <p:tav tm="0">
                                          <p:val>
                                            <p:strVal val="#ppt_x"/>
                                          </p:val>
                                        </p:tav>
                                        <p:tav tm="100000">
                                          <p:val>
                                            <p:strVal val="#ppt_x"/>
                                          </p:val>
                                        </p:tav>
                                      </p:tavLst>
                                    </p:anim>
                                    <p:anim calcmode="lin" valueType="num">
                                      <p:cBhvr>
                                        <p:cTn id="4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42" presetClass="entr" presetSubtype="0" fill="hold" nodeType="clickEffect">
                                  <p:stCondLst>
                                    <p:cond delay="0"/>
                                  </p:stCondLst>
                                  <p:childTnLst>
                                    <p:set>
                                      <p:cBhvr>
                                        <p:cTn id="53" dur="1" fill="hold">
                                          <p:stCondLst>
                                            <p:cond delay="0"/>
                                          </p:stCondLst>
                                        </p:cTn>
                                        <p:tgtEl>
                                          <p:spTgt spid="9"/>
                                        </p:tgtEl>
                                        <p:attrNameLst>
                                          <p:attrName>style.visibility</p:attrName>
                                        </p:attrNameLst>
                                      </p:cBhvr>
                                      <p:to>
                                        <p:strVal val="visible"/>
                                      </p:to>
                                    </p:set>
                                    <p:animEffect transition="in" filter="fade">
                                      <p:cBhvr>
                                        <p:cTn id="54" dur="1000"/>
                                        <p:tgtEl>
                                          <p:spTgt spid="9"/>
                                        </p:tgtEl>
                                      </p:cBhvr>
                                    </p:animEffect>
                                    <p:anim calcmode="lin" valueType="num">
                                      <p:cBhvr>
                                        <p:cTn id="55" dur="1000" fill="hold"/>
                                        <p:tgtEl>
                                          <p:spTgt spid="9"/>
                                        </p:tgtEl>
                                        <p:attrNameLst>
                                          <p:attrName>ppt_x</p:attrName>
                                        </p:attrNameLst>
                                      </p:cBhvr>
                                      <p:tavLst>
                                        <p:tav tm="0">
                                          <p:val>
                                            <p:strVal val="#ppt_x"/>
                                          </p:val>
                                        </p:tav>
                                        <p:tav tm="100000">
                                          <p:val>
                                            <p:strVal val="#ppt_x"/>
                                          </p:val>
                                        </p:tav>
                                      </p:tavLst>
                                    </p:anim>
                                    <p:anim calcmode="lin" valueType="num">
                                      <p:cBhvr>
                                        <p:cTn id="56"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42" presetClass="entr" presetSubtype="0" fill="hold" nodeType="clickEffect">
                                  <p:stCondLst>
                                    <p:cond delay="0"/>
                                  </p:stCondLst>
                                  <p:childTnLst>
                                    <p:set>
                                      <p:cBhvr>
                                        <p:cTn id="60" dur="1" fill="hold">
                                          <p:stCondLst>
                                            <p:cond delay="0"/>
                                          </p:stCondLst>
                                        </p:cTn>
                                        <p:tgtEl>
                                          <p:spTgt spid="10"/>
                                        </p:tgtEl>
                                        <p:attrNameLst>
                                          <p:attrName>style.visibility</p:attrName>
                                        </p:attrNameLst>
                                      </p:cBhvr>
                                      <p:to>
                                        <p:strVal val="visible"/>
                                      </p:to>
                                    </p:set>
                                    <p:animEffect transition="in" filter="fade">
                                      <p:cBhvr>
                                        <p:cTn id="61" dur="1000"/>
                                        <p:tgtEl>
                                          <p:spTgt spid="10"/>
                                        </p:tgtEl>
                                      </p:cBhvr>
                                    </p:animEffect>
                                    <p:anim calcmode="lin" valueType="num">
                                      <p:cBhvr>
                                        <p:cTn id="62" dur="1000" fill="hold"/>
                                        <p:tgtEl>
                                          <p:spTgt spid="10"/>
                                        </p:tgtEl>
                                        <p:attrNameLst>
                                          <p:attrName>ppt_x</p:attrName>
                                        </p:attrNameLst>
                                      </p:cBhvr>
                                      <p:tavLst>
                                        <p:tav tm="0">
                                          <p:val>
                                            <p:strVal val="#ppt_x"/>
                                          </p:val>
                                        </p:tav>
                                        <p:tav tm="100000">
                                          <p:val>
                                            <p:strVal val="#ppt_x"/>
                                          </p:val>
                                        </p:tav>
                                      </p:tavLst>
                                    </p:anim>
                                    <p:anim calcmode="lin" valueType="num">
                                      <p:cBhvr>
                                        <p:cTn id="63"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64" fill="hold">
                      <p:stCondLst>
                        <p:cond delay="indefinite"/>
                      </p:stCondLst>
                      <p:childTnLst>
                        <p:par>
                          <p:cTn id="65" fill="hold">
                            <p:stCondLst>
                              <p:cond delay="0"/>
                            </p:stCondLst>
                            <p:childTnLst>
                              <p:par>
                                <p:cTn id="66" presetID="42" presetClass="entr" presetSubtype="0" fill="hold" nodeType="clickEffect">
                                  <p:stCondLst>
                                    <p:cond delay="0"/>
                                  </p:stCondLst>
                                  <p:childTnLst>
                                    <p:set>
                                      <p:cBhvr>
                                        <p:cTn id="67" dur="1" fill="hold">
                                          <p:stCondLst>
                                            <p:cond delay="0"/>
                                          </p:stCondLst>
                                        </p:cTn>
                                        <p:tgtEl>
                                          <p:spTgt spid="11"/>
                                        </p:tgtEl>
                                        <p:attrNameLst>
                                          <p:attrName>style.visibility</p:attrName>
                                        </p:attrNameLst>
                                      </p:cBhvr>
                                      <p:to>
                                        <p:strVal val="visible"/>
                                      </p:to>
                                    </p:set>
                                    <p:animEffect transition="in" filter="fade">
                                      <p:cBhvr>
                                        <p:cTn id="68" dur="1000"/>
                                        <p:tgtEl>
                                          <p:spTgt spid="11"/>
                                        </p:tgtEl>
                                      </p:cBhvr>
                                    </p:animEffect>
                                    <p:anim calcmode="lin" valueType="num">
                                      <p:cBhvr>
                                        <p:cTn id="69" dur="1000" fill="hold"/>
                                        <p:tgtEl>
                                          <p:spTgt spid="11"/>
                                        </p:tgtEl>
                                        <p:attrNameLst>
                                          <p:attrName>ppt_x</p:attrName>
                                        </p:attrNameLst>
                                      </p:cBhvr>
                                      <p:tavLst>
                                        <p:tav tm="0">
                                          <p:val>
                                            <p:strVal val="#ppt_x"/>
                                          </p:val>
                                        </p:tav>
                                        <p:tav tm="100000">
                                          <p:val>
                                            <p:strVal val="#ppt_x"/>
                                          </p:val>
                                        </p:tav>
                                      </p:tavLst>
                                    </p:anim>
                                    <p:anim calcmode="lin" valueType="num">
                                      <p:cBhvr>
                                        <p:cTn id="70"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33978" y="1836313"/>
            <a:ext cx="4543425" cy="609600"/>
          </a:xfrm>
          <a:prstGeom prst="rect">
            <a:avLst/>
          </a:prstGeom>
        </p:spPr>
      </p:pic>
      <p:pic>
        <p:nvPicPr>
          <p:cNvPr id="3" name="Picture 2"/>
          <p:cNvPicPr>
            <a:picLocks noChangeAspect="1"/>
          </p:cNvPicPr>
          <p:nvPr/>
        </p:nvPicPr>
        <p:blipFill>
          <a:blip r:embed="rId3"/>
          <a:stretch>
            <a:fillRect/>
          </a:stretch>
        </p:blipFill>
        <p:spPr>
          <a:xfrm>
            <a:off x="1562771" y="2391244"/>
            <a:ext cx="1390650" cy="552450"/>
          </a:xfrm>
          <a:prstGeom prst="rect">
            <a:avLst/>
          </a:prstGeom>
        </p:spPr>
      </p:pic>
      <p:pic>
        <p:nvPicPr>
          <p:cNvPr id="4" name="Picture 3"/>
          <p:cNvPicPr>
            <a:picLocks noChangeAspect="1"/>
          </p:cNvPicPr>
          <p:nvPr/>
        </p:nvPicPr>
        <p:blipFill>
          <a:blip r:embed="rId4"/>
          <a:stretch>
            <a:fillRect/>
          </a:stretch>
        </p:blipFill>
        <p:spPr>
          <a:xfrm>
            <a:off x="578208" y="3106288"/>
            <a:ext cx="5600700" cy="352425"/>
          </a:xfrm>
          <a:prstGeom prst="rect">
            <a:avLst/>
          </a:prstGeom>
        </p:spPr>
      </p:pic>
      <p:pic>
        <p:nvPicPr>
          <p:cNvPr id="5" name="Picture 4"/>
          <p:cNvPicPr>
            <a:picLocks noChangeAspect="1"/>
          </p:cNvPicPr>
          <p:nvPr/>
        </p:nvPicPr>
        <p:blipFill>
          <a:blip r:embed="rId5"/>
          <a:stretch>
            <a:fillRect/>
          </a:stretch>
        </p:blipFill>
        <p:spPr>
          <a:xfrm>
            <a:off x="1615090" y="3572607"/>
            <a:ext cx="990600" cy="295275"/>
          </a:xfrm>
          <a:prstGeom prst="rect">
            <a:avLst/>
          </a:prstGeom>
        </p:spPr>
      </p:pic>
      <p:pic>
        <p:nvPicPr>
          <p:cNvPr id="6" name="Picture 5"/>
          <p:cNvPicPr>
            <a:picLocks noChangeAspect="1"/>
          </p:cNvPicPr>
          <p:nvPr/>
        </p:nvPicPr>
        <p:blipFill>
          <a:blip r:embed="rId6"/>
          <a:stretch>
            <a:fillRect/>
          </a:stretch>
        </p:blipFill>
        <p:spPr>
          <a:xfrm>
            <a:off x="976915" y="4122371"/>
            <a:ext cx="1628775" cy="276225"/>
          </a:xfrm>
          <a:prstGeom prst="rect">
            <a:avLst/>
          </a:prstGeom>
        </p:spPr>
      </p:pic>
      <p:pic>
        <p:nvPicPr>
          <p:cNvPr id="7" name="Picture 6"/>
          <p:cNvPicPr>
            <a:picLocks noChangeAspect="1"/>
          </p:cNvPicPr>
          <p:nvPr/>
        </p:nvPicPr>
        <p:blipFill>
          <a:blip r:embed="rId7"/>
          <a:stretch>
            <a:fillRect/>
          </a:stretch>
        </p:blipFill>
        <p:spPr>
          <a:xfrm>
            <a:off x="1482547" y="4586004"/>
            <a:ext cx="942975" cy="476250"/>
          </a:xfrm>
          <a:prstGeom prst="rect">
            <a:avLst/>
          </a:prstGeom>
        </p:spPr>
      </p:pic>
      <p:pic>
        <p:nvPicPr>
          <p:cNvPr id="8" name="Picture 7"/>
          <p:cNvPicPr>
            <a:picLocks noChangeAspect="1"/>
          </p:cNvPicPr>
          <p:nvPr/>
        </p:nvPicPr>
        <p:blipFill>
          <a:blip r:embed="rId8"/>
          <a:stretch>
            <a:fillRect/>
          </a:stretch>
        </p:blipFill>
        <p:spPr>
          <a:xfrm>
            <a:off x="8426808" y="1880109"/>
            <a:ext cx="2705100" cy="257175"/>
          </a:xfrm>
          <a:prstGeom prst="rect">
            <a:avLst/>
          </a:prstGeom>
        </p:spPr>
      </p:pic>
      <p:pic>
        <p:nvPicPr>
          <p:cNvPr id="9" name="Picture 8"/>
          <p:cNvPicPr>
            <a:picLocks noChangeAspect="1"/>
          </p:cNvPicPr>
          <p:nvPr/>
        </p:nvPicPr>
        <p:blipFill>
          <a:blip r:embed="rId9"/>
          <a:stretch>
            <a:fillRect/>
          </a:stretch>
        </p:blipFill>
        <p:spPr>
          <a:xfrm>
            <a:off x="7308559" y="2279677"/>
            <a:ext cx="3705225" cy="2390775"/>
          </a:xfrm>
          <a:prstGeom prst="rect">
            <a:avLst/>
          </a:prstGeom>
        </p:spPr>
      </p:pic>
      <p:pic>
        <p:nvPicPr>
          <p:cNvPr id="10" name="Picture 9"/>
          <p:cNvPicPr>
            <a:picLocks noChangeAspect="1"/>
          </p:cNvPicPr>
          <p:nvPr/>
        </p:nvPicPr>
        <p:blipFill>
          <a:blip r:embed="rId10"/>
          <a:stretch>
            <a:fillRect/>
          </a:stretch>
        </p:blipFill>
        <p:spPr>
          <a:xfrm>
            <a:off x="8426808" y="4824129"/>
            <a:ext cx="2705100" cy="600075"/>
          </a:xfrm>
          <a:prstGeom prst="rect">
            <a:avLst/>
          </a:prstGeom>
        </p:spPr>
      </p:pic>
      <p:pic>
        <p:nvPicPr>
          <p:cNvPr id="11" name="Picture 10"/>
          <p:cNvPicPr>
            <a:picLocks noChangeAspect="1"/>
          </p:cNvPicPr>
          <p:nvPr/>
        </p:nvPicPr>
        <p:blipFill>
          <a:blip r:embed="rId11"/>
          <a:stretch>
            <a:fillRect/>
          </a:stretch>
        </p:blipFill>
        <p:spPr>
          <a:xfrm>
            <a:off x="8426808" y="5750417"/>
            <a:ext cx="2390775" cy="457200"/>
          </a:xfrm>
          <a:prstGeom prst="rect">
            <a:avLst/>
          </a:prstGeom>
        </p:spPr>
      </p:pic>
      <p:pic>
        <p:nvPicPr>
          <p:cNvPr id="12" name="Picture 11"/>
          <p:cNvPicPr>
            <a:picLocks noChangeAspect="1"/>
          </p:cNvPicPr>
          <p:nvPr/>
        </p:nvPicPr>
        <p:blipFill>
          <a:blip r:embed="rId12"/>
          <a:stretch>
            <a:fillRect/>
          </a:stretch>
        </p:blipFill>
        <p:spPr>
          <a:xfrm>
            <a:off x="9478851" y="6315075"/>
            <a:ext cx="1400175" cy="542925"/>
          </a:xfrm>
          <a:prstGeom prst="rect">
            <a:avLst/>
          </a:prstGeom>
        </p:spPr>
      </p:pic>
    </p:spTree>
    <p:extLst>
      <p:ext uri="{BB962C8B-B14F-4D97-AF65-F5344CB8AC3E}">
        <p14:creationId xmlns:p14="http://schemas.microsoft.com/office/powerpoint/2010/main" val="29287094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barn(inVertical)">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anim calcmode="lin" valueType="num">
                                      <p:cBhvr>
                                        <p:cTn id="20" dur="1000" fill="hold"/>
                                        <p:tgtEl>
                                          <p:spTgt spid="4"/>
                                        </p:tgtEl>
                                        <p:attrNameLst>
                                          <p:attrName>ppt_x</p:attrName>
                                        </p:attrNameLst>
                                      </p:cBhvr>
                                      <p:tavLst>
                                        <p:tav tm="0">
                                          <p:val>
                                            <p:strVal val="#ppt_x"/>
                                          </p:val>
                                        </p:tav>
                                        <p:tav tm="100000">
                                          <p:val>
                                            <p:strVal val="#ppt_x"/>
                                          </p:val>
                                        </p:tav>
                                      </p:tavLst>
                                    </p:anim>
                                    <p:anim calcmode="lin" valueType="num">
                                      <p:cBhvr>
                                        <p:cTn id="21"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fade">
                                      <p:cBhvr>
                                        <p:cTn id="26" dur="1000"/>
                                        <p:tgtEl>
                                          <p:spTgt spid="5"/>
                                        </p:tgtEl>
                                      </p:cBhvr>
                                    </p:animEffect>
                                    <p:anim calcmode="lin" valueType="num">
                                      <p:cBhvr>
                                        <p:cTn id="27" dur="1000" fill="hold"/>
                                        <p:tgtEl>
                                          <p:spTgt spid="5"/>
                                        </p:tgtEl>
                                        <p:attrNameLst>
                                          <p:attrName>ppt_x</p:attrName>
                                        </p:attrNameLst>
                                      </p:cBhvr>
                                      <p:tavLst>
                                        <p:tav tm="0">
                                          <p:val>
                                            <p:strVal val="#ppt_x"/>
                                          </p:val>
                                        </p:tav>
                                        <p:tav tm="100000">
                                          <p:val>
                                            <p:strVal val="#ppt_x"/>
                                          </p:val>
                                        </p:tav>
                                      </p:tavLst>
                                    </p:anim>
                                    <p:anim calcmode="lin" valueType="num">
                                      <p:cBhvr>
                                        <p:cTn id="28"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6"/>
                                        </p:tgtEl>
                                        <p:attrNameLst>
                                          <p:attrName>style.visibility</p:attrName>
                                        </p:attrNameLst>
                                      </p:cBhvr>
                                      <p:to>
                                        <p:strVal val="visible"/>
                                      </p:to>
                                    </p:set>
                                    <p:animEffect transition="in" filter="fade">
                                      <p:cBhvr>
                                        <p:cTn id="33" dur="1000"/>
                                        <p:tgtEl>
                                          <p:spTgt spid="6"/>
                                        </p:tgtEl>
                                      </p:cBhvr>
                                    </p:animEffect>
                                    <p:anim calcmode="lin" valueType="num">
                                      <p:cBhvr>
                                        <p:cTn id="34" dur="1000" fill="hold"/>
                                        <p:tgtEl>
                                          <p:spTgt spid="6"/>
                                        </p:tgtEl>
                                        <p:attrNameLst>
                                          <p:attrName>ppt_x</p:attrName>
                                        </p:attrNameLst>
                                      </p:cBhvr>
                                      <p:tavLst>
                                        <p:tav tm="0">
                                          <p:val>
                                            <p:strVal val="#ppt_x"/>
                                          </p:val>
                                        </p:tav>
                                        <p:tav tm="100000">
                                          <p:val>
                                            <p:strVal val="#ppt_x"/>
                                          </p:val>
                                        </p:tav>
                                      </p:tavLst>
                                    </p:anim>
                                    <p:anim calcmode="lin" valueType="num">
                                      <p:cBhvr>
                                        <p:cTn id="35"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nodeType="clickEffect">
                                  <p:stCondLst>
                                    <p:cond delay="0"/>
                                  </p:stCondLst>
                                  <p:childTnLst>
                                    <p:set>
                                      <p:cBhvr>
                                        <p:cTn id="39" dur="1" fill="hold">
                                          <p:stCondLst>
                                            <p:cond delay="0"/>
                                          </p:stCondLst>
                                        </p:cTn>
                                        <p:tgtEl>
                                          <p:spTgt spid="7"/>
                                        </p:tgtEl>
                                        <p:attrNameLst>
                                          <p:attrName>style.visibility</p:attrName>
                                        </p:attrNameLst>
                                      </p:cBhvr>
                                      <p:to>
                                        <p:strVal val="visible"/>
                                      </p:to>
                                    </p:set>
                                    <p:animEffect transition="in" filter="fade">
                                      <p:cBhvr>
                                        <p:cTn id="40" dur="1000"/>
                                        <p:tgtEl>
                                          <p:spTgt spid="7"/>
                                        </p:tgtEl>
                                      </p:cBhvr>
                                    </p:animEffect>
                                    <p:anim calcmode="lin" valueType="num">
                                      <p:cBhvr>
                                        <p:cTn id="41" dur="1000" fill="hold"/>
                                        <p:tgtEl>
                                          <p:spTgt spid="7"/>
                                        </p:tgtEl>
                                        <p:attrNameLst>
                                          <p:attrName>ppt_x</p:attrName>
                                        </p:attrNameLst>
                                      </p:cBhvr>
                                      <p:tavLst>
                                        <p:tav tm="0">
                                          <p:val>
                                            <p:strVal val="#ppt_x"/>
                                          </p:val>
                                        </p:tav>
                                        <p:tav tm="100000">
                                          <p:val>
                                            <p:strVal val="#ppt_x"/>
                                          </p:val>
                                        </p:tav>
                                      </p:tavLst>
                                    </p:anim>
                                    <p:anim calcmode="lin" valueType="num">
                                      <p:cBhvr>
                                        <p:cTn id="42"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nodeType="click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fade">
                                      <p:cBhvr>
                                        <p:cTn id="47" dur="1000"/>
                                        <p:tgtEl>
                                          <p:spTgt spid="8"/>
                                        </p:tgtEl>
                                      </p:cBhvr>
                                    </p:animEffect>
                                    <p:anim calcmode="lin" valueType="num">
                                      <p:cBhvr>
                                        <p:cTn id="48" dur="1000" fill="hold"/>
                                        <p:tgtEl>
                                          <p:spTgt spid="8"/>
                                        </p:tgtEl>
                                        <p:attrNameLst>
                                          <p:attrName>ppt_x</p:attrName>
                                        </p:attrNameLst>
                                      </p:cBhvr>
                                      <p:tavLst>
                                        <p:tav tm="0">
                                          <p:val>
                                            <p:strVal val="#ppt_x"/>
                                          </p:val>
                                        </p:tav>
                                        <p:tav tm="100000">
                                          <p:val>
                                            <p:strVal val="#ppt_x"/>
                                          </p:val>
                                        </p:tav>
                                      </p:tavLst>
                                    </p:anim>
                                    <p:anim calcmode="lin" valueType="num">
                                      <p:cBhvr>
                                        <p:cTn id="4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42" presetClass="entr" presetSubtype="0" fill="hold" nodeType="clickEffect">
                                  <p:stCondLst>
                                    <p:cond delay="0"/>
                                  </p:stCondLst>
                                  <p:childTnLst>
                                    <p:set>
                                      <p:cBhvr>
                                        <p:cTn id="53" dur="1" fill="hold">
                                          <p:stCondLst>
                                            <p:cond delay="0"/>
                                          </p:stCondLst>
                                        </p:cTn>
                                        <p:tgtEl>
                                          <p:spTgt spid="9"/>
                                        </p:tgtEl>
                                        <p:attrNameLst>
                                          <p:attrName>style.visibility</p:attrName>
                                        </p:attrNameLst>
                                      </p:cBhvr>
                                      <p:to>
                                        <p:strVal val="visible"/>
                                      </p:to>
                                    </p:set>
                                    <p:animEffect transition="in" filter="fade">
                                      <p:cBhvr>
                                        <p:cTn id="54" dur="1000"/>
                                        <p:tgtEl>
                                          <p:spTgt spid="9"/>
                                        </p:tgtEl>
                                      </p:cBhvr>
                                    </p:animEffect>
                                    <p:anim calcmode="lin" valueType="num">
                                      <p:cBhvr>
                                        <p:cTn id="55" dur="1000" fill="hold"/>
                                        <p:tgtEl>
                                          <p:spTgt spid="9"/>
                                        </p:tgtEl>
                                        <p:attrNameLst>
                                          <p:attrName>ppt_x</p:attrName>
                                        </p:attrNameLst>
                                      </p:cBhvr>
                                      <p:tavLst>
                                        <p:tav tm="0">
                                          <p:val>
                                            <p:strVal val="#ppt_x"/>
                                          </p:val>
                                        </p:tav>
                                        <p:tav tm="100000">
                                          <p:val>
                                            <p:strVal val="#ppt_x"/>
                                          </p:val>
                                        </p:tav>
                                      </p:tavLst>
                                    </p:anim>
                                    <p:anim calcmode="lin" valueType="num">
                                      <p:cBhvr>
                                        <p:cTn id="56"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42" presetClass="entr" presetSubtype="0" fill="hold" nodeType="clickEffect">
                                  <p:stCondLst>
                                    <p:cond delay="0"/>
                                  </p:stCondLst>
                                  <p:childTnLst>
                                    <p:set>
                                      <p:cBhvr>
                                        <p:cTn id="60" dur="1" fill="hold">
                                          <p:stCondLst>
                                            <p:cond delay="0"/>
                                          </p:stCondLst>
                                        </p:cTn>
                                        <p:tgtEl>
                                          <p:spTgt spid="10"/>
                                        </p:tgtEl>
                                        <p:attrNameLst>
                                          <p:attrName>style.visibility</p:attrName>
                                        </p:attrNameLst>
                                      </p:cBhvr>
                                      <p:to>
                                        <p:strVal val="visible"/>
                                      </p:to>
                                    </p:set>
                                    <p:animEffect transition="in" filter="fade">
                                      <p:cBhvr>
                                        <p:cTn id="61" dur="1000"/>
                                        <p:tgtEl>
                                          <p:spTgt spid="10"/>
                                        </p:tgtEl>
                                      </p:cBhvr>
                                    </p:animEffect>
                                    <p:anim calcmode="lin" valueType="num">
                                      <p:cBhvr>
                                        <p:cTn id="62" dur="1000" fill="hold"/>
                                        <p:tgtEl>
                                          <p:spTgt spid="10"/>
                                        </p:tgtEl>
                                        <p:attrNameLst>
                                          <p:attrName>ppt_x</p:attrName>
                                        </p:attrNameLst>
                                      </p:cBhvr>
                                      <p:tavLst>
                                        <p:tav tm="0">
                                          <p:val>
                                            <p:strVal val="#ppt_x"/>
                                          </p:val>
                                        </p:tav>
                                        <p:tav tm="100000">
                                          <p:val>
                                            <p:strVal val="#ppt_x"/>
                                          </p:val>
                                        </p:tav>
                                      </p:tavLst>
                                    </p:anim>
                                    <p:anim calcmode="lin" valueType="num">
                                      <p:cBhvr>
                                        <p:cTn id="63"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64" fill="hold">
                      <p:stCondLst>
                        <p:cond delay="indefinite"/>
                      </p:stCondLst>
                      <p:childTnLst>
                        <p:par>
                          <p:cTn id="65" fill="hold">
                            <p:stCondLst>
                              <p:cond delay="0"/>
                            </p:stCondLst>
                            <p:childTnLst>
                              <p:par>
                                <p:cTn id="66" presetID="42" presetClass="entr" presetSubtype="0" fill="hold" nodeType="clickEffect">
                                  <p:stCondLst>
                                    <p:cond delay="0"/>
                                  </p:stCondLst>
                                  <p:childTnLst>
                                    <p:set>
                                      <p:cBhvr>
                                        <p:cTn id="67" dur="1" fill="hold">
                                          <p:stCondLst>
                                            <p:cond delay="0"/>
                                          </p:stCondLst>
                                        </p:cTn>
                                        <p:tgtEl>
                                          <p:spTgt spid="11"/>
                                        </p:tgtEl>
                                        <p:attrNameLst>
                                          <p:attrName>style.visibility</p:attrName>
                                        </p:attrNameLst>
                                      </p:cBhvr>
                                      <p:to>
                                        <p:strVal val="visible"/>
                                      </p:to>
                                    </p:set>
                                    <p:animEffect transition="in" filter="fade">
                                      <p:cBhvr>
                                        <p:cTn id="68" dur="1000"/>
                                        <p:tgtEl>
                                          <p:spTgt spid="11"/>
                                        </p:tgtEl>
                                      </p:cBhvr>
                                    </p:animEffect>
                                    <p:anim calcmode="lin" valueType="num">
                                      <p:cBhvr>
                                        <p:cTn id="69" dur="1000" fill="hold"/>
                                        <p:tgtEl>
                                          <p:spTgt spid="11"/>
                                        </p:tgtEl>
                                        <p:attrNameLst>
                                          <p:attrName>ppt_x</p:attrName>
                                        </p:attrNameLst>
                                      </p:cBhvr>
                                      <p:tavLst>
                                        <p:tav tm="0">
                                          <p:val>
                                            <p:strVal val="#ppt_x"/>
                                          </p:val>
                                        </p:tav>
                                        <p:tav tm="100000">
                                          <p:val>
                                            <p:strVal val="#ppt_x"/>
                                          </p:val>
                                        </p:tav>
                                      </p:tavLst>
                                    </p:anim>
                                    <p:anim calcmode="lin" valueType="num">
                                      <p:cBhvr>
                                        <p:cTn id="70"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42" presetClass="entr" presetSubtype="0" fill="hold" nodeType="clickEffect">
                                  <p:stCondLst>
                                    <p:cond delay="0"/>
                                  </p:stCondLst>
                                  <p:childTnLst>
                                    <p:set>
                                      <p:cBhvr>
                                        <p:cTn id="74" dur="1" fill="hold">
                                          <p:stCondLst>
                                            <p:cond delay="0"/>
                                          </p:stCondLst>
                                        </p:cTn>
                                        <p:tgtEl>
                                          <p:spTgt spid="12"/>
                                        </p:tgtEl>
                                        <p:attrNameLst>
                                          <p:attrName>style.visibility</p:attrName>
                                        </p:attrNameLst>
                                      </p:cBhvr>
                                      <p:to>
                                        <p:strVal val="visible"/>
                                      </p:to>
                                    </p:set>
                                    <p:animEffect transition="in" filter="fade">
                                      <p:cBhvr>
                                        <p:cTn id="75" dur="1000"/>
                                        <p:tgtEl>
                                          <p:spTgt spid="12"/>
                                        </p:tgtEl>
                                      </p:cBhvr>
                                    </p:animEffect>
                                    <p:anim calcmode="lin" valueType="num">
                                      <p:cBhvr>
                                        <p:cTn id="76" dur="1000" fill="hold"/>
                                        <p:tgtEl>
                                          <p:spTgt spid="12"/>
                                        </p:tgtEl>
                                        <p:attrNameLst>
                                          <p:attrName>ppt_x</p:attrName>
                                        </p:attrNameLst>
                                      </p:cBhvr>
                                      <p:tavLst>
                                        <p:tav tm="0">
                                          <p:val>
                                            <p:strVal val="#ppt_x"/>
                                          </p:val>
                                        </p:tav>
                                        <p:tav tm="100000">
                                          <p:val>
                                            <p:strVal val="#ppt_x"/>
                                          </p:val>
                                        </p:tav>
                                      </p:tavLst>
                                    </p:anim>
                                    <p:anim calcmode="lin" valueType="num">
                                      <p:cBhvr>
                                        <p:cTn id="77"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894478" y="1860863"/>
            <a:ext cx="3190875" cy="895350"/>
          </a:xfrm>
          <a:prstGeom prst="rect">
            <a:avLst/>
          </a:prstGeom>
        </p:spPr>
      </p:pic>
      <p:pic>
        <p:nvPicPr>
          <p:cNvPr id="3" name="Picture 2"/>
          <p:cNvPicPr>
            <a:picLocks noChangeAspect="1"/>
          </p:cNvPicPr>
          <p:nvPr/>
        </p:nvPicPr>
        <p:blipFill>
          <a:blip r:embed="rId3"/>
          <a:stretch>
            <a:fillRect/>
          </a:stretch>
        </p:blipFill>
        <p:spPr>
          <a:xfrm>
            <a:off x="1324310" y="2871921"/>
            <a:ext cx="2047875" cy="676275"/>
          </a:xfrm>
          <a:prstGeom prst="rect">
            <a:avLst/>
          </a:prstGeom>
        </p:spPr>
      </p:pic>
      <p:pic>
        <p:nvPicPr>
          <p:cNvPr id="4" name="Picture 3"/>
          <p:cNvPicPr>
            <a:picLocks noChangeAspect="1"/>
          </p:cNvPicPr>
          <p:nvPr/>
        </p:nvPicPr>
        <p:blipFill>
          <a:blip r:embed="rId4"/>
          <a:stretch>
            <a:fillRect/>
          </a:stretch>
        </p:blipFill>
        <p:spPr>
          <a:xfrm>
            <a:off x="1799352" y="4060467"/>
            <a:ext cx="1381125" cy="514350"/>
          </a:xfrm>
          <a:prstGeom prst="rect">
            <a:avLst/>
          </a:prstGeom>
        </p:spPr>
      </p:pic>
      <p:pic>
        <p:nvPicPr>
          <p:cNvPr id="5" name="Picture 4"/>
          <p:cNvPicPr>
            <a:picLocks noChangeAspect="1"/>
          </p:cNvPicPr>
          <p:nvPr/>
        </p:nvPicPr>
        <p:blipFill>
          <a:blip r:embed="rId5"/>
          <a:stretch>
            <a:fillRect/>
          </a:stretch>
        </p:blipFill>
        <p:spPr>
          <a:xfrm>
            <a:off x="7190436" y="1860863"/>
            <a:ext cx="2705100" cy="523875"/>
          </a:xfrm>
          <a:prstGeom prst="rect">
            <a:avLst/>
          </a:prstGeom>
        </p:spPr>
      </p:pic>
      <p:pic>
        <p:nvPicPr>
          <p:cNvPr id="6" name="Picture 5"/>
          <p:cNvPicPr>
            <a:picLocks noChangeAspect="1"/>
          </p:cNvPicPr>
          <p:nvPr/>
        </p:nvPicPr>
        <p:blipFill>
          <a:blip r:embed="rId6"/>
          <a:stretch>
            <a:fillRect/>
          </a:stretch>
        </p:blipFill>
        <p:spPr>
          <a:xfrm>
            <a:off x="6337948" y="2661634"/>
            <a:ext cx="4410075" cy="762000"/>
          </a:xfrm>
          <a:prstGeom prst="rect">
            <a:avLst/>
          </a:prstGeom>
        </p:spPr>
      </p:pic>
    </p:spTree>
    <p:extLst>
      <p:ext uri="{BB962C8B-B14F-4D97-AF65-F5344CB8AC3E}">
        <p14:creationId xmlns:p14="http://schemas.microsoft.com/office/powerpoint/2010/main" val="24296579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6" presetClass="entr" presetSubtype="21" fill="hold"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barn(inVertical)">
                                      <p:cBhvr>
                                        <p:cTn id="21" dur="500"/>
                                        <p:tgtEl>
                                          <p:spTgt spid="4"/>
                                        </p:tgtEl>
                                      </p:cBhvr>
                                    </p:animEffect>
                                  </p:childTnLst>
                                </p:cTn>
                              </p:par>
                            </p:childTnLst>
                          </p:cTn>
                        </p:par>
                      </p:childTnLst>
                    </p:cTn>
                  </p:par>
                  <p:par>
                    <p:cTn id="22" fill="hold">
                      <p:stCondLst>
                        <p:cond delay="indefinite"/>
                      </p:stCondLst>
                      <p:childTnLst>
                        <p:par>
                          <p:cTn id="23" fill="hold">
                            <p:stCondLst>
                              <p:cond delay="0"/>
                            </p:stCondLst>
                            <p:childTnLst>
                              <p:par>
                                <p:cTn id="24" presetID="16" presetClass="entr" presetSubtype="21" fill="hold" nodeType="click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barn(inVertical)">
                                      <p:cBhvr>
                                        <p:cTn id="26" dur="500"/>
                                        <p:tgtEl>
                                          <p:spTgt spid="5"/>
                                        </p:tgtEl>
                                      </p:cBhvr>
                                    </p:animEffect>
                                  </p:childTnLst>
                                </p:cTn>
                              </p:par>
                            </p:childTnLst>
                          </p:cTn>
                        </p:par>
                      </p:childTnLst>
                    </p:cTn>
                  </p:par>
                  <p:par>
                    <p:cTn id="27" fill="hold">
                      <p:stCondLst>
                        <p:cond delay="indefinite"/>
                      </p:stCondLst>
                      <p:childTnLst>
                        <p:par>
                          <p:cTn id="28" fill="hold">
                            <p:stCondLst>
                              <p:cond delay="0"/>
                            </p:stCondLst>
                            <p:childTnLst>
                              <p:par>
                                <p:cTn id="29" presetID="16" presetClass="entr" presetSubtype="21" fill="hold" nodeType="click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barn(inVertical)">
                                      <p:cBhvr>
                                        <p:cTn id="3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296272" y="1793584"/>
            <a:ext cx="2181225" cy="257175"/>
          </a:xfrm>
          <a:prstGeom prst="rect">
            <a:avLst/>
          </a:prstGeom>
        </p:spPr>
      </p:pic>
      <p:pic>
        <p:nvPicPr>
          <p:cNvPr id="3" name="Picture 2"/>
          <p:cNvPicPr>
            <a:picLocks noChangeAspect="1"/>
          </p:cNvPicPr>
          <p:nvPr/>
        </p:nvPicPr>
        <p:blipFill>
          <a:blip r:embed="rId3"/>
          <a:stretch>
            <a:fillRect/>
          </a:stretch>
        </p:blipFill>
        <p:spPr>
          <a:xfrm>
            <a:off x="1296272" y="2050758"/>
            <a:ext cx="6438900" cy="904875"/>
          </a:xfrm>
          <a:prstGeom prst="rect">
            <a:avLst/>
          </a:prstGeom>
        </p:spPr>
      </p:pic>
      <p:pic>
        <p:nvPicPr>
          <p:cNvPr id="4" name="Picture 3"/>
          <p:cNvPicPr>
            <a:picLocks noChangeAspect="1"/>
          </p:cNvPicPr>
          <p:nvPr/>
        </p:nvPicPr>
        <p:blipFill>
          <a:blip r:embed="rId4"/>
          <a:stretch>
            <a:fillRect/>
          </a:stretch>
        </p:blipFill>
        <p:spPr>
          <a:xfrm>
            <a:off x="2787940" y="3071477"/>
            <a:ext cx="4143375" cy="2190750"/>
          </a:xfrm>
          <a:prstGeom prst="rect">
            <a:avLst/>
          </a:prstGeom>
        </p:spPr>
      </p:pic>
      <p:pic>
        <p:nvPicPr>
          <p:cNvPr id="5" name="Picture 4"/>
          <p:cNvPicPr>
            <a:picLocks noChangeAspect="1"/>
          </p:cNvPicPr>
          <p:nvPr/>
        </p:nvPicPr>
        <p:blipFill>
          <a:blip r:embed="rId5"/>
          <a:stretch>
            <a:fillRect/>
          </a:stretch>
        </p:blipFill>
        <p:spPr>
          <a:xfrm>
            <a:off x="0" y="3071477"/>
            <a:ext cx="3000375" cy="2724150"/>
          </a:xfrm>
          <a:prstGeom prst="rect">
            <a:avLst/>
          </a:prstGeom>
        </p:spPr>
      </p:pic>
      <p:pic>
        <p:nvPicPr>
          <p:cNvPr id="6" name="Picture 5"/>
          <p:cNvPicPr>
            <a:picLocks noChangeAspect="1"/>
          </p:cNvPicPr>
          <p:nvPr/>
        </p:nvPicPr>
        <p:blipFill>
          <a:blip r:embed="rId6"/>
          <a:stretch>
            <a:fillRect/>
          </a:stretch>
        </p:blipFill>
        <p:spPr>
          <a:xfrm>
            <a:off x="7974035" y="2817521"/>
            <a:ext cx="1962150" cy="276225"/>
          </a:xfrm>
          <a:prstGeom prst="rect">
            <a:avLst/>
          </a:prstGeom>
        </p:spPr>
      </p:pic>
      <p:pic>
        <p:nvPicPr>
          <p:cNvPr id="7" name="Picture 6"/>
          <p:cNvPicPr>
            <a:picLocks noChangeAspect="1"/>
          </p:cNvPicPr>
          <p:nvPr/>
        </p:nvPicPr>
        <p:blipFill>
          <a:blip r:embed="rId7"/>
          <a:stretch>
            <a:fillRect/>
          </a:stretch>
        </p:blipFill>
        <p:spPr>
          <a:xfrm>
            <a:off x="8790567" y="3400291"/>
            <a:ext cx="1857375" cy="495300"/>
          </a:xfrm>
          <a:prstGeom prst="rect">
            <a:avLst/>
          </a:prstGeom>
        </p:spPr>
      </p:pic>
      <p:pic>
        <p:nvPicPr>
          <p:cNvPr id="9" name="Picture 8"/>
          <p:cNvPicPr>
            <a:picLocks noChangeAspect="1"/>
          </p:cNvPicPr>
          <p:nvPr/>
        </p:nvPicPr>
        <p:blipFill>
          <a:blip r:embed="rId8"/>
          <a:stretch>
            <a:fillRect/>
          </a:stretch>
        </p:blipFill>
        <p:spPr>
          <a:xfrm>
            <a:off x="9304916" y="3987823"/>
            <a:ext cx="828675" cy="428625"/>
          </a:xfrm>
          <a:prstGeom prst="rect">
            <a:avLst/>
          </a:prstGeom>
        </p:spPr>
      </p:pic>
      <p:pic>
        <p:nvPicPr>
          <p:cNvPr id="10" name="Picture 9"/>
          <p:cNvPicPr>
            <a:picLocks noChangeAspect="1"/>
          </p:cNvPicPr>
          <p:nvPr/>
        </p:nvPicPr>
        <p:blipFill>
          <a:blip r:embed="rId9"/>
          <a:stretch>
            <a:fillRect/>
          </a:stretch>
        </p:blipFill>
        <p:spPr>
          <a:xfrm>
            <a:off x="10247892" y="4045172"/>
            <a:ext cx="800100" cy="314325"/>
          </a:xfrm>
          <a:prstGeom prst="rect">
            <a:avLst/>
          </a:prstGeom>
        </p:spPr>
      </p:pic>
      <p:pic>
        <p:nvPicPr>
          <p:cNvPr id="11" name="Picture 10"/>
          <p:cNvPicPr>
            <a:picLocks noChangeAspect="1"/>
          </p:cNvPicPr>
          <p:nvPr/>
        </p:nvPicPr>
        <p:blipFill>
          <a:blip r:embed="rId10"/>
          <a:stretch>
            <a:fillRect/>
          </a:stretch>
        </p:blipFill>
        <p:spPr>
          <a:xfrm>
            <a:off x="8265419" y="4569248"/>
            <a:ext cx="3105150" cy="247650"/>
          </a:xfrm>
          <a:prstGeom prst="rect">
            <a:avLst/>
          </a:prstGeom>
        </p:spPr>
      </p:pic>
      <p:pic>
        <p:nvPicPr>
          <p:cNvPr id="12" name="Picture 11"/>
          <p:cNvPicPr>
            <a:picLocks noChangeAspect="1"/>
          </p:cNvPicPr>
          <p:nvPr/>
        </p:nvPicPr>
        <p:blipFill>
          <a:blip r:embed="rId11"/>
          <a:stretch>
            <a:fillRect/>
          </a:stretch>
        </p:blipFill>
        <p:spPr>
          <a:xfrm>
            <a:off x="9051231" y="4963463"/>
            <a:ext cx="1533525" cy="276225"/>
          </a:xfrm>
          <a:prstGeom prst="rect">
            <a:avLst/>
          </a:prstGeom>
        </p:spPr>
      </p:pic>
      <p:pic>
        <p:nvPicPr>
          <p:cNvPr id="13" name="Picture 12"/>
          <p:cNvPicPr>
            <a:picLocks noChangeAspect="1"/>
          </p:cNvPicPr>
          <p:nvPr/>
        </p:nvPicPr>
        <p:blipFill>
          <a:blip r:embed="rId12"/>
          <a:stretch>
            <a:fillRect/>
          </a:stretch>
        </p:blipFill>
        <p:spPr>
          <a:xfrm>
            <a:off x="8755955" y="5371093"/>
            <a:ext cx="2124075" cy="476250"/>
          </a:xfrm>
          <a:prstGeom prst="rect">
            <a:avLst/>
          </a:prstGeom>
        </p:spPr>
      </p:pic>
      <p:pic>
        <p:nvPicPr>
          <p:cNvPr id="14" name="Picture 13"/>
          <p:cNvPicPr>
            <a:picLocks noChangeAspect="1"/>
          </p:cNvPicPr>
          <p:nvPr/>
        </p:nvPicPr>
        <p:blipFill>
          <a:blip r:embed="rId13"/>
          <a:stretch>
            <a:fillRect/>
          </a:stretch>
        </p:blipFill>
        <p:spPr>
          <a:xfrm>
            <a:off x="10913369" y="5371361"/>
            <a:ext cx="914400" cy="295275"/>
          </a:xfrm>
          <a:prstGeom prst="rect">
            <a:avLst/>
          </a:prstGeom>
        </p:spPr>
      </p:pic>
    </p:spTree>
    <p:extLst>
      <p:ext uri="{BB962C8B-B14F-4D97-AF65-F5344CB8AC3E}">
        <p14:creationId xmlns:p14="http://schemas.microsoft.com/office/powerpoint/2010/main" val="7425262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1000"/>
                                        <p:tgtEl>
                                          <p:spTgt spid="5"/>
                                        </p:tgtEl>
                                      </p:cBhvr>
                                    </p:animEffect>
                                    <p:anim calcmode="lin" valueType="num">
                                      <p:cBhvr>
                                        <p:cTn id="20" dur="1000" fill="hold"/>
                                        <p:tgtEl>
                                          <p:spTgt spid="5"/>
                                        </p:tgtEl>
                                        <p:attrNameLst>
                                          <p:attrName>ppt_x</p:attrName>
                                        </p:attrNameLst>
                                      </p:cBhvr>
                                      <p:tavLst>
                                        <p:tav tm="0">
                                          <p:val>
                                            <p:strVal val="#ppt_x"/>
                                          </p:val>
                                        </p:tav>
                                        <p:tav tm="100000">
                                          <p:val>
                                            <p:strVal val="#ppt_x"/>
                                          </p:val>
                                        </p:tav>
                                      </p:tavLst>
                                    </p:anim>
                                    <p:anim calcmode="lin" valueType="num">
                                      <p:cBhvr>
                                        <p:cTn id="21"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fade">
                                      <p:cBhvr>
                                        <p:cTn id="26" dur="1000"/>
                                        <p:tgtEl>
                                          <p:spTgt spid="4"/>
                                        </p:tgtEl>
                                      </p:cBhvr>
                                    </p:animEffect>
                                    <p:anim calcmode="lin" valueType="num">
                                      <p:cBhvr>
                                        <p:cTn id="27" dur="1000" fill="hold"/>
                                        <p:tgtEl>
                                          <p:spTgt spid="4"/>
                                        </p:tgtEl>
                                        <p:attrNameLst>
                                          <p:attrName>ppt_x</p:attrName>
                                        </p:attrNameLst>
                                      </p:cBhvr>
                                      <p:tavLst>
                                        <p:tav tm="0">
                                          <p:val>
                                            <p:strVal val="#ppt_x"/>
                                          </p:val>
                                        </p:tav>
                                        <p:tav tm="100000">
                                          <p:val>
                                            <p:strVal val="#ppt_x"/>
                                          </p:val>
                                        </p:tav>
                                      </p:tavLst>
                                    </p:anim>
                                    <p:anim calcmode="lin" valueType="num">
                                      <p:cBhvr>
                                        <p:cTn id="28"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6"/>
                                        </p:tgtEl>
                                        <p:attrNameLst>
                                          <p:attrName>style.visibility</p:attrName>
                                        </p:attrNameLst>
                                      </p:cBhvr>
                                      <p:to>
                                        <p:strVal val="visible"/>
                                      </p:to>
                                    </p:set>
                                    <p:animEffect transition="in" filter="fade">
                                      <p:cBhvr>
                                        <p:cTn id="33" dur="1000"/>
                                        <p:tgtEl>
                                          <p:spTgt spid="6"/>
                                        </p:tgtEl>
                                      </p:cBhvr>
                                    </p:animEffect>
                                    <p:anim calcmode="lin" valueType="num">
                                      <p:cBhvr>
                                        <p:cTn id="34" dur="1000" fill="hold"/>
                                        <p:tgtEl>
                                          <p:spTgt spid="6"/>
                                        </p:tgtEl>
                                        <p:attrNameLst>
                                          <p:attrName>ppt_x</p:attrName>
                                        </p:attrNameLst>
                                      </p:cBhvr>
                                      <p:tavLst>
                                        <p:tav tm="0">
                                          <p:val>
                                            <p:strVal val="#ppt_x"/>
                                          </p:val>
                                        </p:tav>
                                        <p:tav tm="100000">
                                          <p:val>
                                            <p:strVal val="#ppt_x"/>
                                          </p:val>
                                        </p:tav>
                                      </p:tavLst>
                                    </p:anim>
                                    <p:anim calcmode="lin" valueType="num">
                                      <p:cBhvr>
                                        <p:cTn id="35"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nodeType="clickEffect">
                                  <p:stCondLst>
                                    <p:cond delay="0"/>
                                  </p:stCondLst>
                                  <p:childTnLst>
                                    <p:set>
                                      <p:cBhvr>
                                        <p:cTn id="39" dur="1" fill="hold">
                                          <p:stCondLst>
                                            <p:cond delay="0"/>
                                          </p:stCondLst>
                                        </p:cTn>
                                        <p:tgtEl>
                                          <p:spTgt spid="7"/>
                                        </p:tgtEl>
                                        <p:attrNameLst>
                                          <p:attrName>style.visibility</p:attrName>
                                        </p:attrNameLst>
                                      </p:cBhvr>
                                      <p:to>
                                        <p:strVal val="visible"/>
                                      </p:to>
                                    </p:set>
                                    <p:animEffect transition="in" filter="fade">
                                      <p:cBhvr>
                                        <p:cTn id="40" dur="1000"/>
                                        <p:tgtEl>
                                          <p:spTgt spid="7"/>
                                        </p:tgtEl>
                                      </p:cBhvr>
                                    </p:animEffect>
                                    <p:anim calcmode="lin" valueType="num">
                                      <p:cBhvr>
                                        <p:cTn id="41" dur="1000" fill="hold"/>
                                        <p:tgtEl>
                                          <p:spTgt spid="7"/>
                                        </p:tgtEl>
                                        <p:attrNameLst>
                                          <p:attrName>ppt_x</p:attrName>
                                        </p:attrNameLst>
                                      </p:cBhvr>
                                      <p:tavLst>
                                        <p:tav tm="0">
                                          <p:val>
                                            <p:strVal val="#ppt_x"/>
                                          </p:val>
                                        </p:tav>
                                        <p:tav tm="100000">
                                          <p:val>
                                            <p:strVal val="#ppt_x"/>
                                          </p:val>
                                        </p:tav>
                                      </p:tavLst>
                                    </p:anim>
                                    <p:anim calcmode="lin" valueType="num">
                                      <p:cBhvr>
                                        <p:cTn id="42"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nodeType="click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fade">
                                      <p:cBhvr>
                                        <p:cTn id="47" dur="1000"/>
                                        <p:tgtEl>
                                          <p:spTgt spid="9"/>
                                        </p:tgtEl>
                                      </p:cBhvr>
                                    </p:animEffect>
                                    <p:anim calcmode="lin" valueType="num">
                                      <p:cBhvr>
                                        <p:cTn id="48" dur="1000" fill="hold"/>
                                        <p:tgtEl>
                                          <p:spTgt spid="9"/>
                                        </p:tgtEl>
                                        <p:attrNameLst>
                                          <p:attrName>ppt_x</p:attrName>
                                        </p:attrNameLst>
                                      </p:cBhvr>
                                      <p:tavLst>
                                        <p:tav tm="0">
                                          <p:val>
                                            <p:strVal val="#ppt_x"/>
                                          </p:val>
                                        </p:tav>
                                        <p:tav tm="100000">
                                          <p:val>
                                            <p:strVal val="#ppt_x"/>
                                          </p:val>
                                        </p:tav>
                                      </p:tavLst>
                                    </p:anim>
                                    <p:anim calcmode="lin" valueType="num">
                                      <p:cBhvr>
                                        <p:cTn id="4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42" presetClass="entr" presetSubtype="0" fill="hold" nodeType="clickEffect">
                                  <p:stCondLst>
                                    <p:cond delay="0"/>
                                  </p:stCondLst>
                                  <p:childTnLst>
                                    <p:set>
                                      <p:cBhvr>
                                        <p:cTn id="53" dur="1" fill="hold">
                                          <p:stCondLst>
                                            <p:cond delay="0"/>
                                          </p:stCondLst>
                                        </p:cTn>
                                        <p:tgtEl>
                                          <p:spTgt spid="10"/>
                                        </p:tgtEl>
                                        <p:attrNameLst>
                                          <p:attrName>style.visibility</p:attrName>
                                        </p:attrNameLst>
                                      </p:cBhvr>
                                      <p:to>
                                        <p:strVal val="visible"/>
                                      </p:to>
                                    </p:set>
                                    <p:animEffect transition="in" filter="fade">
                                      <p:cBhvr>
                                        <p:cTn id="54" dur="1000"/>
                                        <p:tgtEl>
                                          <p:spTgt spid="10"/>
                                        </p:tgtEl>
                                      </p:cBhvr>
                                    </p:animEffect>
                                    <p:anim calcmode="lin" valueType="num">
                                      <p:cBhvr>
                                        <p:cTn id="55" dur="1000" fill="hold"/>
                                        <p:tgtEl>
                                          <p:spTgt spid="10"/>
                                        </p:tgtEl>
                                        <p:attrNameLst>
                                          <p:attrName>ppt_x</p:attrName>
                                        </p:attrNameLst>
                                      </p:cBhvr>
                                      <p:tavLst>
                                        <p:tav tm="0">
                                          <p:val>
                                            <p:strVal val="#ppt_x"/>
                                          </p:val>
                                        </p:tav>
                                        <p:tav tm="100000">
                                          <p:val>
                                            <p:strVal val="#ppt_x"/>
                                          </p:val>
                                        </p:tav>
                                      </p:tavLst>
                                    </p:anim>
                                    <p:anim calcmode="lin" valueType="num">
                                      <p:cBhvr>
                                        <p:cTn id="56"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42" presetClass="entr" presetSubtype="0" fill="hold" nodeType="clickEffect">
                                  <p:stCondLst>
                                    <p:cond delay="0"/>
                                  </p:stCondLst>
                                  <p:childTnLst>
                                    <p:set>
                                      <p:cBhvr>
                                        <p:cTn id="60" dur="1" fill="hold">
                                          <p:stCondLst>
                                            <p:cond delay="0"/>
                                          </p:stCondLst>
                                        </p:cTn>
                                        <p:tgtEl>
                                          <p:spTgt spid="11"/>
                                        </p:tgtEl>
                                        <p:attrNameLst>
                                          <p:attrName>style.visibility</p:attrName>
                                        </p:attrNameLst>
                                      </p:cBhvr>
                                      <p:to>
                                        <p:strVal val="visible"/>
                                      </p:to>
                                    </p:set>
                                    <p:animEffect transition="in" filter="fade">
                                      <p:cBhvr>
                                        <p:cTn id="61" dur="1000"/>
                                        <p:tgtEl>
                                          <p:spTgt spid="11"/>
                                        </p:tgtEl>
                                      </p:cBhvr>
                                    </p:animEffect>
                                    <p:anim calcmode="lin" valueType="num">
                                      <p:cBhvr>
                                        <p:cTn id="62" dur="1000" fill="hold"/>
                                        <p:tgtEl>
                                          <p:spTgt spid="11"/>
                                        </p:tgtEl>
                                        <p:attrNameLst>
                                          <p:attrName>ppt_x</p:attrName>
                                        </p:attrNameLst>
                                      </p:cBhvr>
                                      <p:tavLst>
                                        <p:tav tm="0">
                                          <p:val>
                                            <p:strVal val="#ppt_x"/>
                                          </p:val>
                                        </p:tav>
                                        <p:tav tm="100000">
                                          <p:val>
                                            <p:strVal val="#ppt_x"/>
                                          </p:val>
                                        </p:tav>
                                      </p:tavLst>
                                    </p:anim>
                                    <p:anim calcmode="lin" valueType="num">
                                      <p:cBhvr>
                                        <p:cTn id="63"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64" fill="hold">
                      <p:stCondLst>
                        <p:cond delay="indefinite"/>
                      </p:stCondLst>
                      <p:childTnLst>
                        <p:par>
                          <p:cTn id="65" fill="hold">
                            <p:stCondLst>
                              <p:cond delay="0"/>
                            </p:stCondLst>
                            <p:childTnLst>
                              <p:par>
                                <p:cTn id="66" presetID="42" presetClass="entr" presetSubtype="0" fill="hold" nodeType="clickEffect">
                                  <p:stCondLst>
                                    <p:cond delay="0"/>
                                  </p:stCondLst>
                                  <p:childTnLst>
                                    <p:set>
                                      <p:cBhvr>
                                        <p:cTn id="67" dur="1" fill="hold">
                                          <p:stCondLst>
                                            <p:cond delay="0"/>
                                          </p:stCondLst>
                                        </p:cTn>
                                        <p:tgtEl>
                                          <p:spTgt spid="12"/>
                                        </p:tgtEl>
                                        <p:attrNameLst>
                                          <p:attrName>style.visibility</p:attrName>
                                        </p:attrNameLst>
                                      </p:cBhvr>
                                      <p:to>
                                        <p:strVal val="visible"/>
                                      </p:to>
                                    </p:set>
                                    <p:animEffect transition="in" filter="fade">
                                      <p:cBhvr>
                                        <p:cTn id="68" dur="1000"/>
                                        <p:tgtEl>
                                          <p:spTgt spid="12"/>
                                        </p:tgtEl>
                                      </p:cBhvr>
                                    </p:animEffect>
                                    <p:anim calcmode="lin" valueType="num">
                                      <p:cBhvr>
                                        <p:cTn id="69" dur="1000" fill="hold"/>
                                        <p:tgtEl>
                                          <p:spTgt spid="12"/>
                                        </p:tgtEl>
                                        <p:attrNameLst>
                                          <p:attrName>ppt_x</p:attrName>
                                        </p:attrNameLst>
                                      </p:cBhvr>
                                      <p:tavLst>
                                        <p:tav tm="0">
                                          <p:val>
                                            <p:strVal val="#ppt_x"/>
                                          </p:val>
                                        </p:tav>
                                        <p:tav tm="100000">
                                          <p:val>
                                            <p:strVal val="#ppt_x"/>
                                          </p:val>
                                        </p:tav>
                                      </p:tavLst>
                                    </p:anim>
                                    <p:anim calcmode="lin" valueType="num">
                                      <p:cBhvr>
                                        <p:cTn id="70"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42" presetClass="entr" presetSubtype="0" fill="hold" nodeType="clickEffect">
                                  <p:stCondLst>
                                    <p:cond delay="0"/>
                                  </p:stCondLst>
                                  <p:childTnLst>
                                    <p:set>
                                      <p:cBhvr>
                                        <p:cTn id="74" dur="1" fill="hold">
                                          <p:stCondLst>
                                            <p:cond delay="0"/>
                                          </p:stCondLst>
                                        </p:cTn>
                                        <p:tgtEl>
                                          <p:spTgt spid="13"/>
                                        </p:tgtEl>
                                        <p:attrNameLst>
                                          <p:attrName>style.visibility</p:attrName>
                                        </p:attrNameLst>
                                      </p:cBhvr>
                                      <p:to>
                                        <p:strVal val="visible"/>
                                      </p:to>
                                    </p:set>
                                    <p:animEffect transition="in" filter="fade">
                                      <p:cBhvr>
                                        <p:cTn id="75" dur="1000"/>
                                        <p:tgtEl>
                                          <p:spTgt spid="13"/>
                                        </p:tgtEl>
                                      </p:cBhvr>
                                    </p:animEffect>
                                    <p:anim calcmode="lin" valueType="num">
                                      <p:cBhvr>
                                        <p:cTn id="76" dur="1000" fill="hold"/>
                                        <p:tgtEl>
                                          <p:spTgt spid="13"/>
                                        </p:tgtEl>
                                        <p:attrNameLst>
                                          <p:attrName>ppt_x</p:attrName>
                                        </p:attrNameLst>
                                      </p:cBhvr>
                                      <p:tavLst>
                                        <p:tav tm="0">
                                          <p:val>
                                            <p:strVal val="#ppt_x"/>
                                          </p:val>
                                        </p:tav>
                                        <p:tav tm="100000">
                                          <p:val>
                                            <p:strVal val="#ppt_x"/>
                                          </p:val>
                                        </p:tav>
                                      </p:tavLst>
                                    </p:anim>
                                    <p:anim calcmode="lin" valueType="num">
                                      <p:cBhvr>
                                        <p:cTn id="77"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78" fill="hold">
                      <p:stCondLst>
                        <p:cond delay="indefinite"/>
                      </p:stCondLst>
                      <p:childTnLst>
                        <p:par>
                          <p:cTn id="79" fill="hold">
                            <p:stCondLst>
                              <p:cond delay="0"/>
                            </p:stCondLst>
                            <p:childTnLst>
                              <p:par>
                                <p:cTn id="80" presetID="42" presetClass="entr" presetSubtype="0" fill="hold" nodeType="clickEffect">
                                  <p:stCondLst>
                                    <p:cond delay="0"/>
                                  </p:stCondLst>
                                  <p:childTnLst>
                                    <p:set>
                                      <p:cBhvr>
                                        <p:cTn id="81" dur="1" fill="hold">
                                          <p:stCondLst>
                                            <p:cond delay="0"/>
                                          </p:stCondLst>
                                        </p:cTn>
                                        <p:tgtEl>
                                          <p:spTgt spid="14"/>
                                        </p:tgtEl>
                                        <p:attrNameLst>
                                          <p:attrName>style.visibility</p:attrName>
                                        </p:attrNameLst>
                                      </p:cBhvr>
                                      <p:to>
                                        <p:strVal val="visible"/>
                                      </p:to>
                                    </p:set>
                                    <p:animEffect transition="in" filter="fade">
                                      <p:cBhvr>
                                        <p:cTn id="82" dur="1000"/>
                                        <p:tgtEl>
                                          <p:spTgt spid="14"/>
                                        </p:tgtEl>
                                      </p:cBhvr>
                                    </p:animEffect>
                                    <p:anim calcmode="lin" valueType="num">
                                      <p:cBhvr>
                                        <p:cTn id="83" dur="1000" fill="hold"/>
                                        <p:tgtEl>
                                          <p:spTgt spid="14"/>
                                        </p:tgtEl>
                                        <p:attrNameLst>
                                          <p:attrName>ppt_x</p:attrName>
                                        </p:attrNameLst>
                                      </p:cBhvr>
                                      <p:tavLst>
                                        <p:tav tm="0">
                                          <p:val>
                                            <p:strVal val="#ppt_x"/>
                                          </p:val>
                                        </p:tav>
                                        <p:tav tm="100000">
                                          <p:val>
                                            <p:strVal val="#ppt_x"/>
                                          </p:val>
                                        </p:tav>
                                      </p:tavLst>
                                    </p:anim>
                                    <p:anim calcmode="lin" valueType="num">
                                      <p:cBhvr>
                                        <p:cTn id="84"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052646" y="1850399"/>
            <a:ext cx="2333625" cy="323850"/>
          </a:xfrm>
          <a:prstGeom prst="rect">
            <a:avLst/>
          </a:prstGeom>
        </p:spPr>
      </p:pic>
      <p:pic>
        <p:nvPicPr>
          <p:cNvPr id="3" name="Picture 2"/>
          <p:cNvPicPr>
            <a:picLocks noChangeAspect="1"/>
          </p:cNvPicPr>
          <p:nvPr/>
        </p:nvPicPr>
        <p:blipFill>
          <a:blip r:embed="rId3"/>
          <a:stretch>
            <a:fillRect/>
          </a:stretch>
        </p:blipFill>
        <p:spPr>
          <a:xfrm>
            <a:off x="6600087" y="2479049"/>
            <a:ext cx="4143375" cy="2190750"/>
          </a:xfrm>
          <a:prstGeom prst="rect">
            <a:avLst/>
          </a:prstGeom>
        </p:spPr>
      </p:pic>
      <p:pic>
        <p:nvPicPr>
          <p:cNvPr id="4" name="Picture 3"/>
          <p:cNvPicPr>
            <a:picLocks noChangeAspect="1"/>
          </p:cNvPicPr>
          <p:nvPr/>
        </p:nvPicPr>
        <p:blipFill>
          <a:blip r:embed="rId4"/>
          <a:stretch>
            <a:fillRect/>
          </a:stretch>
        </p:blipFill>
        <p:spPr>
          <a:xfrm>
            <a:off x="1940349" y="2479049"/>
            <a:ext cx="1743075" cy="552450"/>
          </a:xfrm>
          <a:prstGeom prst="rect">
            <a:avLst/>
          </a:prstGeom>
        </p:spPr>
      </p:pic>
      <p:pic>
        <p:nvPicPr>
          <p:cNvPr id="5" name="Picture 4"/>
          <p:cNvPicPr>
            <a:picLocks noChangeAspect="1"/>
          </p:cNvPicPr>
          <p:nvPr/>
        </p:nvPicPr>
        <p:blipFill>
          <a:blip r:embed="rId5"/>
          <a:stretch>
            <a:fillRect/>
          </a:stretch>
        </p:blipFill>
        <p:spPr>
          <a:xfrm>
            <a:off x="3683424" y="2479049"/>
            <a:ext cx="723900" cy="523875"/>
          </a:xfrm>
          <a:prstGeom prst="rect">
            <a:avLst/>
          </a:prstGeom>
        </p:spPr>
      </p:pic>
      <p:pic>
        <p:nvPicPr>
          <p:cNvPr id="6" name="Picture 5"/>
          <p:cNvPicPr>
            <a:picLocks noChangeAspect="1"/>
          </p:cNvPicPr>
          <p:nvPr/>
        </p:nvPicPr>
        <p:blipFill>
          <a:blip r:embed="rId6"/>
          <a:stretch>
            <a:fillRect/>
          </a:stretch>
        </p:blipFill>
        <p:spPr>
          <a:xfrm>
            <a:off x="4407324" y="2631449"/>
            <a:ext cx="800100" cy="257175"/>
          </a:xfrm>
          <a:prstGeom prst="rect">
            <a:avLst/>
          </a:prstGeom>
        </p:spPr>
      </p:pic>
      <p:pic>
        <p:nvPicPr>
          <p:cNvPr id="7" name="Picture 6"/>
          <p:cNvPicPr>
            <a:picLocks noChangeAspect="1"/>
          </p:cNvPicPr>
          <p:nvPr/>
        </p:nvPicPr>
        <p:blipFill>
          <a:blip r:embed="rId7"/>
          <a:stretch>
            <a:fillRect/>
          </a:stretch>
        </p:blipFill>
        <p:spPr>
          <a:xfrm>
            <a:off x="2050022" y="3307724"/>
            <a:ext cx="1085850" cy="533400"/>
          </a:xfrm>
          <a:prstGeom prst="rect">
            <a:avLst/>
          </a:prstGeom>
        </p:spPr>
      </p:pic>
      <p:pic>
        <p:nvPicPr>
          <p:cNvPr id="8" name="Picture 7"/>
          <p:cNvPicPr>
            <a:picLocks noChangeAspect="1"/>
          </p:cNvPicPr>
          <p:nvPr/>
        </p:nvPicPr>
        <p:blipFill>
          <a:blip r:embed="rId8"/>
          <a:stretch>
            <a:fillRect/>
          </a:stretch>
        </p:blipFill>
        <p:spPr>
          <a:xfrm>
            <a:off x="3183361" y="3374399"/>
            <a:ext cx="1000125" cy="466725"/>
          </a:xfrm>
          <a:prstGeom prst="rect">
            <a:avLst/>
          </a:prstGeom>
        </p:spPr>
      </p:pic>
      <p:pic>
        <p:nvPicPr>
          <p:cNvPr id="9" name="Picture 8"/>
          <p:cNvPicPr>
            <a:picLocks noChangeAspect="1"/>
          </p:cNvPicPr>
          <p:nvPr/>
        </p:nvPicPr>
        <p:blipFill>
          <a:blip r:embed="rId9"/>
          <a:stretch>
            <a:fillRect/>
          </a:stretch>
        </p:blipFill>
        <p:spPr>
          <a:xfrm>
            <a:off x="990733" y="4212599"/>
            <a:ext cx="2457450" cy="314325"/>
          </a:xfrm>
          <a:prstGeom prst="rect">
            <a:avLst/>
          </a:prstGeom>
        </p:spPr>
      </p:pic>
      <p:pic>
        <p:nvPicPr>
          <p:cNvPr id="10" name="Picture 9"/>
          <p:cNvPicPr>
            <a:picLocks noChangeAspect="1"/>
          </p:cNvPicPr>
          <p:nvPr/>
        </p:nvPicPr>
        <p:blipFill>
          <a:blip r:embed="rId10"/>
          <a:stretch>
            <a:fillRect/>
          </a:stretch>
        </p:blipFill>
        <p:spPr>
          <a:xfrm>
            <a:off x="990733" y="4872775"/>
            <a:ext cx="4514850" cy="638175"/>
          </a:xfrm>
          <a:prstGeom prst="rect">
            <a:avLst/>
          </a:prstGeom>
        </p:spPr>
      </p:pic>
      <p:pic>
        <p:nvPicPr>
          <p:cNvPr id="11" name="Picture 10"/>
          <p:cNvPicPr>
            <a:picLocks noChangeAspect="1"/>
          </p:cNvPicPr>
          <p:nvPr/>
        </p:nvPicPr>
        <p:blipFill>
          <a:blip r:embed="rId11"/>
          <a:stretch>
            <a:fillRect/>
          </a:stretch>
        </p:blipFill>
        <p:spPr>
          <a:xfrm>
            <a:off x="4045374" y="5530000"/>
            <a:ext cx="2000250" cy="295275"/>
          </a:xfrm>
          <a:prstGeom prst="rect">
            <a:avLst/>
          </a:prstGeom>
        </p:spPr>
      </p:pic>
      <p:pic>
        <p:nvPicPr>
          <p:cNvPr id="12" name="Picture 11"/>
          <p:cNvPicPr>
            <a:picLocks noChangeAspect="1"/>
          </p:cNvPicPr>
          <p:nvPr/>
        </p:nvPicPr>
        <p:blipFill>
          <a:blip r:embed="rId12"/>
          <a:stretch>
            <a:fillRect/>
          </a:stretch>
        </p:blipFill>
        <p:spPr>
          <a:xfrm>
            <a:off x="6063935" y="5498205"/>
            <a:ext cx="723900" cy="257175"/>
          </a:xfrm>
          <a:prstGeom prst="rect">
            <a:avLst/>
          </a:prstGeom>
        </p:spPr>
      </p:pic>
    </p:spTree>
    <p:extLst>
      <p:ext uri="{BB962C8B-B14F-4D97-AF65-F5344CB8AC3E}">
        <p14:creationId xmlns:p14="http://schemas.microsoft.com/office/powerpoint/2010/main" val="41193858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fade">
                                      <p:cBhvr>
                                        <p:cTn id="28" dur="1000"/>
                                        <p:tgtEl>
                                          <p:spTgt spid="5"/>
                                        </p:tgtEl>
                                      </p:cBhvr>
                                    </p:animEffect>
                                    <p:anim calcmode="lin" valueType="num">
                                      <p:cBhvr>
                                        <p:cTn id="29" dur="1000" fill="hold"/>
                                        <p:tgtEl>
                                          <p:spTgt spid="5"/>
                                        </p:tgtEl>
                                        <p:attrNameLst>
                                          <p:attrName>ppt_x</p:attrName>
                                        </p:attrNameLst>
                                      </p:cBhvr>
                                      <p:tavLst>
                                        <p:tav tm="0">
                                          <p:val>
                                            <p:strVal val="#ppt_x"/>
                                          </p:val>
                                        </p:tav>
                                        <p:tav tm="100000">
                                          <p:val>
                                            <p:strVal val="#ppt_x"/>
                                          </p:val>
                                        </p:tav>
                                      </p:tavLst>
                                    </p:anim>
                                    <p:anim calcmode="lin" valueType="num">
                                      <p:cBhvr>
                                        <p:cTn id="30"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fade">
                                      <p:cBhvr>
                                        <p:cTn id="35" dur="1000"/>
                                        <p:tgtEl>
                                          <p:spTgt spid="6"/>
                                        </p:tgtEl>
                                      </p:cBhvr>
                                    </p:animEffect>
                                    <p:anim calcmode="lin" valueType="num">
                                      <p:cBhvr>
                                        <p:cTn id="36" dur="1000" fill="hold"/>
                                        <p:tgtEl>
                                          <p:spTgt spid="6"/>
                                        </p:tgtEl>
                                        <p:attrNameLst>
                                          <p:attrName>ppt_x</p:attrName>
                                        </p:attrNameLst>
                                      </p:cBhvr>
                                      <p:tavLst>
                                        <p:tav tm="0">
                                          <p:val>
                                            <p:strVal val="#ppt_x"/>
                                          </p:val>
                                        </p:tav>
                                        <p:tav tm="100000">
                                          <p:val>
                                            <p:strVal val="#ppt_x"/>
                                          </p:val>
                                        </p:tav>
                                      </p:tavLst>
                                    </p:anim>
                                    <p:anim calcmode="lin" valueType="num">
                                      <p:cBhvr>
                                        <p:cTn id="37"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7"/>
                                        </p:tgtEl>
                                        <p:attrNameLst>
                                          <p:attrName>style.visibility</p:attrName>
                                        </p:attrNameLst>
                                      </p:cBhvr>
                                      <p:to>
                                        <p:strVal val="visible"/>
                                      </p:to>
                                    </p:set>
                                    <p:animEffect transition="in" filter="fade">
                                      <p:cBhvr>
                                        <p:cTn id="42" dur="1000"/>
                                        <p:tgtEl>
                                          <p:spTgt spid="7"/>
                                        </p:tgtEl>
                                      </p:cBhvr>
                                    </p:animEffect>
                                    <p:anim calcmode="lin" valueType="num">
                                      <p:cBhvr>
                                        <p:cTn id="43" dur="1000" fill="hold"/>
                                        <p:tgtEl>
                                          <p:spTgt spid="7"/>
                                        </p:tgtEl>
                                        <p:attrNameLst>
                                          <p:attrName>ppt_x</p:attrName>
                                        </p:attrNameLst>
                                      </p:cBhvr>
                                      <p:tavLst>
                                        <p:tav tm="0">
                                          <p:val>
                                            <p:strVal val="#ppt_x"/>
                                          </p:val>
                                        </p:tav>
                                        <p:tav tm="100000">
                                          <p:val>
                                            <p:strVal val="#ppt_x"/>
                                          </p:val>
                                        </p:tav>
                                      </p:tavLst>
                                    </p:anim>
                                    <p:anim calcmode="lin" valueType="num">
                                      <p:cBhvr>
                                        <p:cTn id="44"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8"/>
                                        </p:tgtEl>
                                        <p:attrNameLst>
                                          <p:attrName>style.visibility</p:attrName>
                                        </p:attrNameLst>
                                      </p:cBhvr>
                                      <p:to>
                                        <p:strVal val="visible"/>
                                      </p:to>
                                    </p:set>
                                    <p:animEffect transition="in" filter="fade">
                                      <p:cBhvr>
                                        <p:cTn id="49" dur="1000"/>
                                        <p:tgtEl>
                                          <p:spTgt spid="8"/>
                                        </p:tgtEl>
                                      </p:cBhvr>
                                    </p:animEffect>
                                    <p:anim calcmode="lin" valueType="num">
                                      <p:cBhvr>
                                        <p:cTn id="50" dur="1000" fill="hold"/>
                                        <p:tgtEl>
                                          <p:spTgt spid="8"/>
                                        </p:tgtEl>
                                        <p:attrNameLst>
                                          <p:attrName>ppt_x</p:attrName>
                                        </p:attrNameLst>
                                      </p:cBhvr>
                                      <p:tavLst>
                                        <p:tav tm="0">
                                          <p:val>
                                            <p:strVal val="#ppt_x"/>
                                          </p:val>
                                        </p:tav>
                                        <p:tav tm="100000">
                                          <p:val>
                                            <p:strVal val="#ppt_x"/>
                                          </p:val>
                                        </p:tav>
                                      </p:tavLst>
                                    </p:anim>
                                    <p:anim calcmode="lin" valueType="num">
                                      <p:cBhvr>
                                        <p:cTn id="51"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9"/>
                                        </p:tgtEl>
                                        <p:attrNameLst>
                                          <p:attrName>style.visibility</p:attrName>
                                        </p:attrNameLst>
                                      </p:cBhvr>
                                      <p:to>
                                        <p:strVal val="visible"/>
                                      </p:to>
                                    </p:set>
                                    <p:animEffect transition="in" filter="fade">
                                      <p:cBhvr>
                                        <p:cTn id="56" dur="1000"/>
                                        <p:tgtEl>
                                          <p:spTgt spid="9"/>
                                        </p:tgtEl>
                                      </p:cBhvr>
                                    </p:animEffect>
                                    <p:anim calcmode="lin" valueType="num">
                                      <p:cBhvr>
                                        <p:cTn id="57" dur="1000" fill="hold"/>
                                        <p:tgtEl>
                                          <p:spTgt spid="9"/>
                                        </p:tgtEl>
                                        <p:attrNameLst>
                                          <p:attrName>ppt_x</p:attrName>
                                        </p:attrNameLst>
                                      </p:cBhvr>
                                      <p:tavLst>
                                        <p:tav tm="0">
                                          <p:val>
                                            <p:strVal val="#ppt_x"/>
                                          </p:val>
                                        </p:tav>
                                        <p:tav tm="100000">
                                          <p:val>
                                            <p:strVal val="#ppt_x"/>
                                          </p:val>
                                        </p:tav>
                                      </p:tavLst>
                                    </p:anim>
                                    <p:anim calcmode="lin" valueType="num">
                                      <p:cBhvr>
                                        <p:cTn id="58"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nodeType="clickEffect">
                                  <p:stCondLst>
                                    <p:cond delay="0"/>
                                  </p:stCondLst>
                                  <p:childTnLst>
                                    <p:set>
                                      <p:cBhvr>
                                        <p:cTn id="62" dur="1" fill="hold">
                                          <p:stCondLst>
                                            <p:cond delay="0"/>
                                          </p:stCondLst>
                                        </p:cTn>
                                        <p:tgtEl>
                                          <p:spTgt spid="10"/>
                                        </p:tgtEl>
                                        <p:attrNameLst>
                                          <p:attrName>style.visibility</p:attrName>
                                        </p:attrNameLst>
                                      </p:cBhvr>
                                      <p:to>
                                        <p:strVal val="visible"/>
                                      </p:to>
                                    </p:set>
                                    <p:animEffect transition="in" filter="fade">
                                      <p:cBhvr>
                                        <p:cTn id="63" dur="1000"/>
                                        <p:tgtEl>
                                          <p:spTgt spid="10"/>
                                        </p:tgtEl>
                                      </p:cBhvr>
                                    </p:animEffect>
                                    <p:anim calcmode="lin" valueType="num">
                                      <p:cBhvr>
                                        <p:cTn id="64" dur="1000" fill="hold"/>
                                        <p:tgtEl>
                                          <p:spTgt spid="10"/>
                                        </p:tgtEl>
                                        <p:attrNameLst>
                                          <p:attrName>ppt_x</p:attrName>
                                        </p:attrNameLst>
                                      </p:cBhvr>
                                      <p:tavLst>
                                        <p:tav tm="0">
                                          <p:val>
                                            <p:strVal val="#ppt_x"/>
                                          </p:val>
                                        </p:tav>
                                        <p:tav tm="100000">
                                          <p:val>
                                            <p:strVal val="#ppt_x"/>
                                          </p:val>
                                        </p:tav>
                                      </p:tavLst>
                                    </p:anim>
                                    <p:anim calcmode="lin" valueType="num">
                                      <p:cBhvr>
                                        <p:cTn id="65"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nodeType="clickEffect">
                                  <p:stCondLst>
                                    <p:cond delay="0"/>
                                  </p:stCondLst>
                                  <p:childTnLst>
                                    <p:set>
                                      <p:cBhvr>
                                        <p:cTn id="69" dur="1" fill="hold">
                                          <p:stCondLst>
                                            <p:cond delay="0"/>
                                          </p:stCondLst>
                                        </p:cTn>
                                        <p:tgtEl>
                                          <p:spTgt spid="11"/>
                                        </p:tgtEl>
                                        <p:attrNameLst>
                                          <p:attrName>style.visibility</p:attrName>
                                        </p:attrNameLst>
                                      </p:cBhvr>
                                      <p:to>
                                        <p:strVal val="visible"/>
                                      </p:to>
                                    </p:set>
                                    <p:animEffect transition="in" filter="fade">
                                      <p:cBhvr>
                                        <p:cTn id="70" dur="1000"/>
                                        <p:tgtEl>
                                          <p:spTgt spid="11"/>
                                        </p:tgtEl>
                                      </p:cBhvr>
                                    </p:animEffect>
                                    <p:anim calcmode="lin" valueType="num">
                                      <p:cBhvr>
                                        <p:cTn id="71" dur="1000" fill="hold"/>
                                        <p:tgtEl>
                                          <p:spTgt spid="11"/>
                                        </p:tgtEl>
                                        <p:attrNameLst>
                                          <p:attrName>ppt_x</p:attrName>
                                        </p:attrNameLst>
                                      </p:cBhvr>
                                      <p:tavLst>
                                        <p:tav tm="0">
                                          <p:val>
                                            <p:strVal val="#ppt_x"/>
                                          </p:val>
                                        </p:tav>
                                        <p:tav tm="100000">
                                          <p:val>
                                            <p:strVal val="#ppt_x"/>
                                          </p:val>
                                        </p:tav>
                                      </p:tavLst>
                                    </p:anim>
                                    <p:anim calcmode="lin" valueType="num">
                                      <p:cBhvr>
                                        <p:cTn id="72"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42" presetClass="entr" presetSubtype="0" fill="hold" nodeType="clickEffect">
                                  <p:stCondLst>
                                    <p:cond delay="0"/>
                                  </p:stCondLst>
                                  <p:childTnLst>
                                    <p:set>
                                      <p:cBhvr>
                                        <p:cTn id="76" dur="1" fill="hold">
                                          <p:stCondLst>
                                            <p:cond delay="0"/>
                                          </p:stCondLst>
                                        </p:cTn>
                                        <p:tgtEl>
                                          <p:spTgt spid="12"/>
                                        </p:tgtEl>
                                        <p:attrNameLst>
                                          <p:attrName>style.visibility</p:attrName>
                                        </p:attrNameLst>
                                      </p:cBhvr>
                                      <p:to>
                                        <p:strVal val="visible"/>
                                      </p:to>
                                    </p:set>
                                    <p:animEffect transition="in" filter="fade">
                                      <p:cBhvr>
                                        <p:cTn id="77" dur="1000"/>
                                        <p:tgtEl>
                                          <p:spTgt spid="12"/>
                                        </p:tgtEl>
                                      </p:cBhvr>
                                    </p:animEffect>
                                    <p:anim calcmode="lin" valueType="num">
                                      <p:cBhvr>
                                        <p:cTn id="78" dur="1000" fill="hold"/>
                                        <p:tgtEl>
                                          <p:spTgt spid="12"/>
                                        </p:tgtEl>
                                        <p:attrNameLst>
                                          <p:attrName>ppt_x</p:attrName>
                                        </p:attrNameLst>
                                      </p:cBhvr>
                                      <p:tavLst>
                                        <p:tav tm="0">
                                          <p:val>
                                            <p:strVal val="#ppt_x"/>
                                          </p:val>
                                        </p:tav>
                                        <p:tav tm="100000">
                                          <p:val>
                                            <p:strVal val="#ppt_x"/>
                                          </p:val>
                                        </p:tav>
                                      </p:tavLst>
                                    </p:anim>
                                    <p:anim calcmode="lin" valueType="num">
                                      <p:cBhvr>
                                        <p:cTn id="7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569152" y="1875620"/>
            <a:ext cx="5000625" cy="247650"/>
          </a:xfrm>
          <a:prstGeom prst="rect">
            <a:avLst/>
          </a:prstGeom>
        </p:spPr>
      </p:pic>
      <p:pic>
        <p:nvPicPr>
          <p:cNvPr id="3" name="Picture 2"/>
          <p:cNvPicPr>
            <a:picLocks noChangeAspect="1"/>
          </p:cNvPicPr>
          <p:nvPr/>
        </p:nvPicPr>
        <p:blipFill>
          <a:blip r:embed="rId3"/>
          <a:stretch>
            <a:fillRect/>
          </a:stretch>
        </p:blipFill>
        <p:spPr>
          <a:xfrm>
            <a:off x="569152" y="2123270"/>
            <a:ext cx="6305550" cy="676275"/>
          </a:xfrm>
          <a:prstGeom prst="rect">
            <a:avLst/>
          </a:prstGeom>
        </p:spPr>
      </p:pic>
      <p:pic>
        <p:nvPicPr>
          <p:cNvPr id="4" name="Picture 3"/>
          <p:cNvPicPr>
            <a:picLocks noChangeAspect="1"/>
          </p:cNvPicPr>
          <p:nvPr/>
        </p:nvPicPr>
        <p:blipFill>
          <a:blip r:embed="rId4"/>
          <a:stretch>
            <a:fillRect/>
          </a:stretch>
        </p:blipFill>
        <p:spPr>
          <a:xfrm>
            <a:off x="569152" y="2913577"/>
            <a:ext cx="6181725" cy="876300"/>
          </a:xfrm>
          <a:prstGeom prst="rect">
            <a:avLst/>
          </a:prstGeom>
        </p:spPr>
      </p:pic>
      <p:pic>
        <p:nvPicPr>
          <p:cNvPr id="5" name="Picture 4"/>
          <p:cNvPicPr>
            <a:picLocks noChangeAspect="1"/>
          </p:cNvPicPr>
          <p:nvPr/>
        </p:nvPicPr>
        <p:blipFill>
          <a:blip r:embed="rId5"/>
          <a:stretch>
            <a:fillRect/>
          </a:stretch>
        </p:blipFill>
        <p:spPr>
          <a:xfrm>
            <a:off x="6750877" y="3570802"/>
            <a:ext cx="1143000" cy="219075"/>
          </a:xfrm>
          <a:prstGeom prst="rect">
            <a:avLst/>
          </a:prstGeom>
        </p:spPr>
      </p:pic>
      <p:pic>
        <p:nvPicPr>
          <p:cNvPr id="6" name="Picture 5"/>
          <p:cNvPicPr>
            <a:picLocks noChangeAspect="1"/>
          </p:cNvPicPr>
          <p:nvPr/>
        </p:nvPicPr>
        <p:blipFill>
          <a:blip r:embed="rId6"/>
          <a:stretch>
            <a:fillRect/>
          </a:stretch>
        </p:blipFill>
        <p:spPr>
          <a:xfrm>
            <a:off x="8058150" y="3159751"/>
            <a:ext cx="4133850" cy="3371850"/>
          </a:xfrm>
          <a:prstGeom prst="rect">
            <a:avLst/>
          </a:prstGeom>
        </p:spPr>
      </p:pic>
      <p:pic>
        <p:nvPicPr>
          <p:cNvPr id="7" name="Picture 6"/>
          <p:cNvPicPr>
            <a:picLocks noChangeAspect="1"/>
          </p:cNvPicPr>
          <p:nvPr/>
        </p:nvPicPr>
        <p:blipFill>
          <a:blip r:embed="rId7"/>
          <a:stretch>
            <a:fillRect/>
          </a:stretch>
        </p:blipFill>
        <p:spPr>
          <a:xfrm>
            <a:off x="569152" y="4060802"/>
            <a:ext cx="2057400" cy="333375"/>
          </a:xfrm>
          <a:prstGeom prst="rect">
            <a:avLst/>
          </a:prstGeom>
        </p:spPr>
      </p:pic>
      <p:pic>
        <p:nvPicPr>
          <p:cNvPr id="8" name="Picture 7"/>
          <p:cNvPicPr>
            <a:picLocks noChangeAspect="1"/>
          </p:cNvPicPr>
          <p:nvPr/>
        </p:nvPicPr>
        <p:blipFill>
          <a:blip r:embed="rId8"/>
          <a:stretch>
            <a:fillRect/>
          </a:stretch>
        </p:blipFill>
        <p:spPr>
          <a:xfrm>
            <a:off x="1283997" y="4665102"/>
            <a:ext cx="2952750" cy="800100"/>
          </a:xfrm>
          <a:prstGeom prst="rect">
            <a:avLst/>
          </a:prstGeom>
        </p:spPr>
      </p:pic>
      <p:pic>
        <p:nvPicPr>
          <p:cNvPr id="9" name="Picture 8"/>
          <p:cNvPicPr>
            <a:picLocks noChangeAspect="1"/>
          </p:cNvPicPr>
          <p:nvPr/>
        </p:nvPicPr>
        <p:blipFill>
          <a:blip r:embed="rId9"/>
          <a:stretch>
            <a:fillRect/>
          </a:stretch>
        </p:blipFill>
        <p:spPr>
          <a:xfrm>
            <a:off x="4214645" y="4969768"/>
            <a:ext cx="1790700" cy="485775"/>
          </a:xfrm>
          <a:prstGeom prst="rect">
            <a:avLst/>
          </a:prstGeom>
        </p:spPr>
      </p:pic>
      <p:pic>
        <p:nvPicPr>
          <p:cNvPr id="10" name="Picture 9"/>
          <p:cNvPicPr>
            <a:picLocks noChangeAspect="1"/>
          </p:cNvPicPr>
          <p:nvPr/>
        </p:nvPicPr>
        <p:blipFill>
          <a:blip r:embed="rId10"/>
          <a:stretch>
            <a:fillRect/>
          </a:stretch>
        </p:blipFill>
        <p:spPr>
          <a:xfrm>
            <a:off x="569152" y="5779996"/>
            <a:ext cx="2371725" cy="323850"/>
          </a:xfrm>
          <a:prstGeom prst="rect">
            <a:avLst/>
          </a:prstGeom>
        </p:spPr>
      </p:pic>
      <p:pic>
        <p:nvPicPr>
          <p:cNvPr id="11" name="Picture 10"/>
          <p:cNvPicPr>
            <a:picLocks noChangeAspect="1"/>
          </p:cNvPicPr>
          <p:nvPr/>
        </p:nvPicPr>
        <p:blipFill>
          <a:blip r:embed="rId11"/>
          <a:stretch>
            <a:fillRect/>
          </a:stretch>
        </p:blipFill>
        <p:spPr>
          <a:xfrm>
            <a:off x="2500145" y="6250613"/>
            <a:ext cx="1714500" cy="561975"/>
          </a:xfrm>
          <a:prstGeom prst="rect">
            <a:avLst/>
          </a:prstGeom>
        </p:spPr>
      </p:pic>
      <p:pic>
        <p:nvPicPr>
          <p:cNvPr id="12" name="Picture 11"/>
          <p:cNvPicPr>
            <a:picLocks noChangeAspect="1"/>
          </p:cNvPicPr>
          <p:nvPr/>
        </p:nvPicPr>
        <p:blipFill>
          <a:blip r:embed="rId12"/>
          <a:stretch>
            <a:fillRect/>
          </a:stretch>
        </p:blipFill>
        <p:spPr>
          <a:xfrm>
            <a:off x="4187579" y="6336338"/>
            <a:ext cx="1543050" cy="476250"/>
          </a:xfrm>
          <a:prstGeom prst="rect">
            <a:avLst/>
          </a:prstGeom>
        </p:spPr>
      </p:pic>
    </p:spTree>
    <p:extLst>
      <p:ext uri="{BB962C8B-B14F-4D97-AF65-F5344CB8AC3E}">
        <p14:creationId xmlns:p14="http://schemas.microsoft.com/office/powerpoint/2010/main" val="35088437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000"/>
                                        <p:tgtEl>
                                          <p:spTgt spid="6"/>
                                        </p:tgtEl>
                                      </p:cBhvr>
                                    </p:animEffect>
                                    <p:anim calcmode="lin" valueType="num">
                                      <p:cBhvr>
                                        <p:cTn id="20" dur="1000" fill="hold"/>
                                        <p:tgtEl>
                                          <p:spTgt spid="6"/>
                                        </p:tgtEl>
                                        <p:attrNameLst>
                                          <p:attrName>ppt_x</p:attrName>
                                        </p:attrNameLst>
                                      </p:cBhvr>
                                      <p:tavLst>
                                        <p:tav tm="0">
                                          <p:val>
                                            <p:strVal val="#ppt_x"/>
                                          </p:val>
                                        </p:tav>
                                        <p:tav tm="100000">
                                          <p:val>
                                            <p:strVal val="#ppt_x"/>
                                          </p:val>
                                        </p:tav>
                                      </p:tavLst>
                                    </p:anim>
                                    <p:anim calcmode="lin" valueType="num">
                                      <p:cBhvr>
                                        <p:cTn id="21"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fade">
                                      <p:cBhvr>
                                        <p:cTn id="26" dur="1000"/>
                                        <p:tgtEl>
                                          <p:spTgt spid="4"/>
                                        </p:tgtEl>
                                      </p:cBhvr>
                                    </p:animEffect>
                                    <p:anim calcmode="lin" valueType="num">
                                      <p:cBhvr>
                                        <p:cTn id="27" dur="1000" fill="hold"/>
                                        <p:tgtEl>
                                          <p:spTgt spid="4"/>
                                        </p:tgtEl>
                                        <p:attrNameLst>
                                          <p:attrName>ppt_x</p:attrName>
                                        </p:attrNameLst>
                                      </p:cBhvr>
                                      <p:tavLst>
                                        <p:tav tm="0">
                                          <p:val>
                                            <p:strVal val="#ppt_x"/>
                                          </p:val>
                                        </p:tav>
                                        <p:tav tm="100000">
                                          <p:val>
                                            <p:strVal val="#ppt_x"/>
                                          </p:val>
                                        </p:tav>
                                      </p:tavLst>
                                    </p:anim>
                                    <p:anim calcmode="lin" valueType="num">
                                      <p:cBhvr>
                                        <p:cTn id="28" dur="1000" fill="hold"/>
                                        <p:tgtEl>
                                          <p:spTgt spid="4"/>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fade">
                                      <p:cBhvr>
                                        <p:cTn id="31" dur="1000"/>
                                        <p:tgtEl>
                                          <p:spTgt spid="5"/>
                                        </p:tgtEl>
                                      </p:cBhvr>
                                    </p:animEffect>
                                    <p:anim calcmode="lin" valueType="num">
                                      <p:cBhvr>
                                        <p:cTn id="32" dur="1000" fill="hold"/>
                                        <p:tgtEl>
                                          <p:spTgt spid="5"/>
                                        </p:tgtEl>
                                        <p:attrNameLst>
                                          <p:attrName>ppt_x</p:attrName>
                                        </p:attrNameLst>
                                      </p:cBhvr>
                                      <p:tavLst>
                                        <p:tav tm="0">
                                          <p:val>
                                            <p:strVal val="#ppt_x"/>
                                          </p:val>
                                        </p:tav>
                                        <p:tav tm="100000">
                                          <p:val>
                                            <p:strVal val="#ppt_x"/>
                                          </p:val>
                                        </p:tav>
                                      </p:tavLst>
                                    </p:anim>
                                    <p:anim calcmode="lin" valueType="num">
                                      <p:cBhvr>
                                        <p:cTn id="3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nodeType="click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fade">
                                      <p:cBhvr>
                                        <p:cTn id="38" dur="1000"/>
                                        <p:tgtEl>
                                          <p:spTgt spid="7"/>
                                        </p:tgtEl>
                                      </p:cBhvr>
                                    </p:animEffect>
                                    <p:anim calcmode="lin" valueType="num">
                                      <p:cBhvr>
                                        <p:cTn id="39" dur="1000" fill="hold"/>
                                        <p:tgtEl>
                                          <p:spTgt spid="7"/>
                                        </p:tgtEl>
                                        <p:attrNameLst>
                                          <p:attrName>ppt_x</p:attrName>
                                        </p:attrNameLst>
                                      </p:cBhvr>
                                      <p:tavLst>
                                        <p:tav tm="0">
                                          <p:val>
                                            <p:strVal val="#ppt_x"/>
                                          </p:val>
                                        </p:tav>
                                        <p:tav tm="100000">
                                          <p:val>
                                            <p:strVal val="#ppt_x"/>
                                          </p:val>
                                        </p:tav>
                                      </p:tavLst>
                                    </p:anim>
                                    <p:anim calcmode="lin" valueType="num">
                                      <p:cBhvr>
                                        <p:cTn id="40"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42" presetClass="entr" presetSubtype="0" fill="hold" nodeType="clickEffect">
                                  <p:stCondLst>
                                    <p:cond delay="0"/>
                                  </p:stCondLst>
                                  <p:childTnLst>
                                    <p:set>
                                      <p:cBhvr>
                                        <p:cTn id="44" dur="1" fill="hold">
                                          <p:stCondLst>
                                            <p:cond delay="0"/>
                                          </p:stCondLst>
                                        </p:cTn>
                                        <p:tgtEl>
                                          <p:spTgt spid="8"/>
                                        </p:tgtEl>
                                        <p:attrNameLst>
                                          <p:attrName>style.visibility</p:attrName>
                                        </p:attrNameLst>
                                      </p:cBhvr>
                                      <p:to>
                                        <p:strVal val="visible"/>
                                      </p:to>
                                    </p:set>
                                    <p:animEffect transition="in" filter="fade">
                                      <p:cBhvr>
                                        <p:cTn id="45" dur="1000"/>
                                        <p:tgtEl>
                                          <p:spTgt spid="8"/>
                                        </p:tgtEl>
                                      </p:cBhvr>
                                    </p:animEffect>
                                    <p:anim calcmode="lin" valueType="num">
                                      <p:cBhvr>
                                        <p:cTn id="46" dur="1000" fill="hold"/>
                                        <p:tgtEl>
                                          <p:spTgt spid="8"/>
                                        </p:tgtEl>
                                        <p:attrNameLst>
                                          <p:attrName>ppt_x</p:attrName>
                                        </p:attrNameLst>
                                      </p:cBhvr>
                                      <p:tavLst>
                                        <p:tav tm="0">
                                          <p:val>
                                            <p:strVal val="#ppt_x"/>
                                          </p:val>
                                        </p:tav>
                                        <p:tav tm="100000">
                                          <p:val>
                                            <p:strVal val="#ppt_x"/>
                                          </p:val>
                                        </p:tav>
                                      </p:tavLst>
                                    </p:anim>
                                    <p:anim calcmode="lin" valueType="num">
                                      <p:cBhvr>
                                        <p:cTn id="47"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42" presetClass="entr" presetSubtype="0" fill="hold" nodeType="clickEffect">
                                  <p:stCondLst>
                                    <p:cond delay="0"/>
                                  </p:stCondLst>
                                  <p:childTnLst>
                                    <p:set>
                                      <p:cBhvr>
                                        <p:cTn id="51" dur="1" fill="hold">
                                          <p:stCondLst>
                                            <p:cond delay="0"/>
                                          </p:stCondLst>
                                        </p:cTn>
                                        <p:tgtEl>
                                          <p:spTgt spid="9"/>
                                        </p:tgtEl>
                                        <p:attrNameLst>
                                          <p:attrName>style.visibility</p:attrName>
                                        </p:attrNameLst>
                                      </p:cBhvr>
                                      <p:to>
                                        <p:strVal val="visible"/>
                                      </p:to>
                                    </p:set>
                                    <p:animEffect transition="in" filter="fade">
                                      <p:cBhvr>
                                        <p:cTn id="52" dur="1000"/>
                                        <p:tgtEl>
                                          <p:spTgt spid="9"/>
                                        </p:tgtEl>
                                      </p:cBhvr>
                                    </p:animEffect>
                                    <p:anim calcmode="lin" valueType="num">
                                      <p:cBhvr>
                                        <p:cTn id="53" dur="1000" fill="hold"/>
                                        <p:tgtEl>
                                          <p:spTgt spid="9"/>
                                        </p:tgtEl>
                                        <p:attrNameLst>
                                          <p:attrName>ppt_x</p:attrName>
                                        </p:attrNameLst>
                                      </p:cBhvr>
                                      <p:tavLst>
                                        <p:tav tm="0">
                                          <p:val>
                                            <p:strVal val="#ppt_x"/>
                                          </p:val>
                                        </p:tav>
                                        <p:tav tm="100000">
                                          <p:val>
                                            <p:strVal val="#ppt_x"/>
                                          </p:val>
                                        </p:tav>
                                      </p:tavLst>
                                    </p:anim>
                                    <p:anim calcmode="lin" valueType="num">
                                      <p:cBhvr>
                                        <p:cTn id="54"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42" presetClass="entr" presetSubtype="0" fill="hold" nodeType="clickEffect">
                                  <p:stCondLst>
                                    <p:cond delay="0"/>
                                  </p:stCondLst>
                                  <p:childTnLst>
                                    <p:set>
                                      <p:cBhvr>
                                        <p:cTn id="58" dur="1" fill="hold">
                                          <p:stCondLst>
                                            <p:cond delay="0"/>
                                          </p:stCondLst>
                                        </p:cTn>
                                        <p:tgtEl>
                                          <p:spTgt spid="10"/>
                                        </p:tgtEl>
                                        <p:attrNameLst>
                                          <p:attrName>style.visibility</p:attrName>
                                        </p:attrNameLst>
                                      </p:cBhvr>
                                      <p:to>
                                        <p:strVal val="visible"/>
                                      </p:to>
                                    </p:set>
                                    <p:animEffect transition="in" filter="fade">
                                      <p:cBhvr>
                                        <p:cTn id="59" dur="1000"/>
                                        <p:tgtEl>
                                          <p:spTgt spid="10"/>
                                        </p:tgtEl>
                                      </p:cBhvr>
                                    </p:animEffect>
                                    <p:anim calcmode="lin" valueType="num">
                                      <p:cBhvr>
                                        <p:cTn id="60" dur="1000" fill="hold"/>
                                        <p:tgtEl>
                                          <p:spTgt spid="10"/>
                                        </p:tgtEl>
                                        <p:attrNameLst>
                                          <p:attrName>ppt_x</p:attrName>
                                        </p:attrNameLst>
                                      </p:cBhvr>
                                      <p:tavLst>
                                        <p:tav tm="0">
                                          <p:val>
                                            <p:strVal val="#ppt_x"/>
                                          </p:val>
                                        </p:tav>
                                        <p:tav tm="100000">
                                          <p:val>
                                            <p:strVal val="#ppt_x"/>
                                          </p:val>
                                        </p:tav>
                                      </p:tavLst>
                                    </p:anim>
                                    <p:anim calcmode="lin" valueType="num">
                                      <p:cBhvr>
                                        <p:cTn id="61"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42" presetClass="entr" presetSubtype="0" fill="hold" nodeType="clickEffect">
                                  <p:stCondLst>
                                    <p:cond delay="0"/>
                                  </p:stCondLst>
                                  <p:childTnLst>
                                    <p:set>
                                      <p:cBhvr>
                                        <p:cTn id="65" dur="1" fill="hold">
                                          <p:stCondLst>
                                            <p:cond delay="0"/>
                                          </p:stCondLst>
                                        </p:cTn>
                                        <p:tgtEl>
                                          <p:spTgt spid="11"/>
                                        </p:tgtEl>
                                        <p:attrNameLst>
                                          <p:attrName>style.visibility</p:attrName>
                                        </p:attrNameLst>
                                      </p:cBhvr>
                                      <p:to>
                                        <p:strVal val="visible"/>
                                      </p:to>
                                    </p:set>
                                    <p:animEffect transition="in" filter="fade">
                                      <p:cBhvr>
                                        <p:cTn id="66" dur="1000"/>
                                        <p:tgtEl>
                                          <p:spTgt spid="11"/>
                                        </p:tgtEl>
                                      </p:cBhvr>
                                    </p:animEffect>
                                    <p:anim calcmode="lin" valueType="num">
                                      <p:cBhvr>
                                        <p:cTn id="67" dur="1000" fill="hold"/>
                                        <p:tgtEl>
                                          <p:spTgt spid="11"/>
                                        </p:tgtEl>
                                        <p:attrNameLst>
                                          <p:attrName>ppt_x</p:attrName>
                                        </p:attrNameLst>
                                      </p:cBhvr>
                                      <p:tavLst>
                                        <p:tav tm="0">
                                          <p:val>
                                            <p:strVal val="#ppt_x"/>
                                          </p:val>
                                        </p:tav>
                                        <p:tav tm="100000">
                                          <p:val>
                                            <p:strVal val="#ppt_x"/>
                                          </p:val>
                                        </p:tav>
                                      </p:tavLst>
                                    </p:anim>
                                    <p:anim calcmode="lin" valueType="num">
                                      <p:cBhvr>
                                        <p:cTn id="68"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42" presetClass="entr" presetSubtype="0" fill="hold" nodeType="clickEffect">
                                  <p:stCondLst>
                                    <p:cond delay="0"/>
                                  </p:stCondLst>
                                  <p:childTnLst>
                                    <p:set>
                                      <p:cBhvr>
                                        <p:cTn id="72" dur="1" fill="hold">
                                          <p:stCondLst>
                                            <p:cond delay="0"/>
                                          </p:stCondLst>
                                        </p:cTn>
                                        <p:tgtEl>
                                          <p:spTgt spid="12"/>
                                        </p:tgtEl>
                                        <p:attrNameLst>
                                          <p:attrName>style.visibility</p:attrName>
                                        </p:attrNameLst>
                                      </p:cBhvr>
                                      <p:to>
                                        <p:strVal val="visible"/>
                                      </p:to>
                                    </p:set>
                                    <p:animEffect transition="in" filter="fade">
                                      <p:cBhvr>
                                        <p:cTn id="73" dur="1000"/>
                                        <p:tgtEl>
                                          <p:spTgt spid="12"/>
                                        </p:tgtEl>
                                      </p:cBhvr>
                                    </p:animEffect>
                                    <p:anim calcmode="lin" valueType="num">
                                      <p:cBhvr>
                                        <p:cTn id="74" dur="1000" fill="hold"/>
                                        <p:tgtEl>
                                          <p:spTgt spid="12"/>
                                        </p:tgtEl>
                                        <p:attrNameLst>
                                          <p:attrName>ppt_x</p:attrName>
                                        </p:attrNameLst>
                                      </p:cBhvr>
                                      <p:tavLst>
                                        <p:tav tm="0">
                                          <p:val>
                                            <p:strVal val="#ppt_x"/>
                                          </p:val>
                                        </p:tav>
                                        <p:tav tm="100000">
                                          <p:val>
                                            <p:strVal val="#ppt_x"/>
                                          </p:val>
                                        </p:tav>
                                      </p:tavLst>
                                    </p:anim>
                                    <p:anim calcmode="lin" valueType="num">
                                      <p:cBhvr>
                                        <p:cTn id="75"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486369" y="1928745"/>
            <a:ext cx="1285875" cy="476250"/>
          </a:xfrm>
          <a:prstGeom prst="rect">
            <a:avLst/>
          </a:prstGeom>
        </p:spPr>
      </p:pic>
      <p:pic>
        <p:nvPicPr>
          <p:cNvPr id="3" name="Picture 2"/>
          <p:cNvPicPr>
            <a:picLocks noChangeAspect="1"/>
          </p:cNvPicPr>
          <p:nvPr/>
        </p:nvPicPr>
        <p:blipFill>
          <a:blip r:embed="rId3"/>
          <a:stretch>
            <a:fillRect/>
          </a:stretch>
        </p:blipFill>
        <p:spPr>
          <a:xfrm>
            <a:off x="616240" y="2669885"/>
            <a:ext cx="1171575" cy="333375"/>
          </a:xfrm>
          <a:prstGeom prst="rect">
            <a:avLst/>
          </a:prstGeom>
        </p:spPr>
      </p:pic>
      <p:pic>
        <p:nvPicPr>
          <p:cNvPr id="4" name="Picture 3"/>
          <p:cNvPicPr>
            <a:picLocks noChangeAspect="1"/>
          </p:cNvPicPr>
          <p:nvPr/>
        </p:nvPicPr>
        <p:blipFill>
          <a:blip r:embed="rId4"/>
          <a:stretch>
            <a:fillRect/>
          </a:stretch>
        </p:blipFill>
        <p:spPr>
          <a:xfrm>
            <a:off x="1486369" y="3268150"/>
            <a:ext cx="1066800" cy="514350"/>
          </a:xfrm>
          <a:prstGeom prst="rect">
            <a:avLst/>
          </a:prstGeom>
        </p:spPr>
      </p:pic>
      <p:pic>
        <p:nvPicPr>
          <p:cNvPr id="5" name="Picture 4"/>
          <p:cNvPicPr>
            <a:picLocks noChangeAspect="1"/>
          </p:cNvPicPr>
          <p:nvPr/>
        </p:nvPicPr>
        <p:blipFill>
          <a:blip r:embed="rId5"/>
          <a:stretch>
            <a:fillRect/>
          </a:stretch>
        </p:blipFill>
        <p:spPr>
          <a:xfrm>
            <a:off x="1443506" y="4047390"/>
            <a:ext cx="1152525" cy="285750"/>
          </a:xfrm>
          <a:prstGeom prst="rect">
            <a:avLst/>
          </a:prstGeom>
        </p:spPr>
      </p:pic>
      <p:pic>
        <p:nvPicPr>
          <p:cNvPr id="6" name="Picture 5"/>
          <p:cNvPicPr>
            <a:picLocks noChangeAspect="1"/>
          </p:cNvPicPr>
          <p:nvPr/>
        </p:nvPicPr>
        <p:blipFill>
          <a:blip r:embed="rId6"/>
          <a:stretch>
            <a:fillRect/>
          </a:stretch>
        </p:blipFill>
        <p:spPr>
          <a:xfrm>
            <a:off x="616240" y="4645655"/>
            <a:ext cx="2857500" cy="1200150"/>
          </a:xfrm>
          <a:prstGeom prst="rect">
            <a:avLst/>
          </a:prstGeom>
        </p:spPr>
      </p:pic>
      <p:pic>
        <p:nvPicPr>
          <p:cNvPr id="7" name="Picture 6"/>
          <p:cNvPicPr>
            <a:picLocks noChangeAspect="1"/>
          </p:cNvPicPr>
          <p:nvPr/>
        </p:nvPicPr>
        <p:blipFill>
          <a:blip r:embed="rId7"/>
          <a:stretch>
            <a:fillRect/>
          </a:stretch>
        </p:blipFill>
        <p:spPr>
          <a:xfrm>
            <a:off x="3276734" y="5360030"/>
            <a:ext cx="1543050" cy="485775"/>
          </a:xfrm>
          <a:prstGeom prst="rect">
            <a:avLst/>
          </a:prstGeom>
        </p:spPr>
      </p:pic>
      <p:pic>
        <p:nvPicPr>
          <p:cNvPr id="8" name="Picture 7"/>
          <p:cNvPicPr>
            <a:picLocks noChangeAspect="1"/>
          </p:cNvPicPr>
          <p:nvPr/>
        </p:nvPicPr>
        <p:blipFill>
          <a:blip r:embed="rId8"/>
          <a:stretch>
            <a:fillRect/>
          </a:stretch>
        </p:blipFill>
        <p:spPr>
          <a:xfrm>
            <a:off x="7576265" y="1928745"/>
            <a:ext cx="2628900" cy="323850"/>
          </a:xfrm>
          <a:prstGeom prst="rect">
            <a:avLst/>
          </a:prstGeom>
        </p:spPr>
      </p:pic>
      <p:pic>
        <p:nvPicPr>
          <p:cNvPr id="9" name="Picture 8"/>
          <p:cNvPicPr>
            <a:picLocks noChangeAspect="1"/>
          </p:cNvPicPr>
          <p:nvPr/>
        </p:nvPicPr>
        <p:blipFill>
          <a:blip r:embed="rId9"/>
          <a:stretch>
            <a:fillRect/>
          </a:stretch>
        </p:blipFill>
        <p:spPr>
          <a:xfrm>
            <a:off x="7576265" y="2404995"/>
            <a:ext cx="3057525" cy="619125"/>
          </a:xfrm>
          <a:prstGeom prst="rect">
            <a:avLst/>
          </a:prstGeom>
        </p:spPr>
      </p:pic>
      <p:pic>
        <p:nvPicPr>
          <p:cNvPr id="10" name="Picture 9"/>
          <p:cNvPicPr>
            <a:picLocks noChangeAspect="1"/>
          </p:cNvPicPr>
          <p:nvPr/>
        </p:nvPicPr>
        <p:blipFill>
          <a:blip r:embed="rId10"/>
          <a:stretch>
            <a:fillRect/>
          </a:stretch>
        </p:blipFill>
        <p:spPr>
          <a:xfrm>
            <a:off x="8104300" y="3134800"/>
            <a:ext cx="2628900" cy="390525"/>
          </a:xfrm>
          <a:prstGeom prst="rect">
            <a:avLst/>
          </a:prstGeom>
        </p:spPr>
      </p:pic>
      <p:pic>
        <p:nvPicPr>
          <p:cNvPr id="11" name="Picture 10"/>
          <p:cNvPicPr>
            <a:picLocks noChangeAspect="1"/>
          </p:cNvPicPr>
          <p:nvPr/>
        </p:nvPicPr>
        <p:blipFill>
          <a:blip r:embed="rId11"/>
          <a:stretch>
            <a:fillRect/>
          </a:stretch>
        </p:blipFill>
        <p:spPr>
          <a:xfrm>
            <a:off x="8162052" y="3525325"/>
            <a:ext cx="942975" cy="276225"/>
          </a:xfrm>
          <a:prstGeom prst="rect">
            <a:avLst/>
          </a:prstGeom>
        </p:spPr>
      </p:pic>
    </p:spTree>
    <p:extLst>
      <p:ext uri="{BB962C8B-B14F-4D97-AF65-F5344CB8AC3E}">
        <p14:creationId xmlns:p14="http://schemas.microsoft.com/office/powerpoint/2010/main" val="5473811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fade">
                                      <p:cBhvr>
                                        <p:cTn id="28" dur="1000"/>
                                        <p:tgtEl>
                                          <p:spTgt spid="5"/>
                                        </p:tgtEl>
                                      </p:cBhvr>
                                    </p:animEffect>
                                    <p:anim calcmode="lin" valueType="num">
                                      <p:cBhvr>
                                        <p:cTn id="29" dur="1000" fill="hold"/>
                                        <p:tgtEl>
                                          <p:spTgt spid="5"/>
                                        </p:tgtEl>
                                        <p:attrNameLst>
                                          <p:attrName>ppt_x</p:attrName>
                                        </p:attrNameLst>
                                      </p:cBhvr>
                                      <p:tavLst>
                                        <p:tav tm="0">
                                          <p:val>
                                            <p:strVal val="#ppt_x"/>
                                          </p:val>
                                        </p:tav>
                                        <p:tav tm="100000">
                                          <p:val>
                                            <p:strVal val="#ppt_x"/>
                                          </p:val>
                                        </p:tav>
                                      </p:tavLst>
                                    </p:anim>
                                    <p:anim calcmode="lin" valueType="num">
                                      <p:cBhvr>
                                        <p:cTn id="30"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fade">
                                      <p:cBhvr>
                                        <p:cTn id="35" dur="1000"/>
                                        <p:tgtEl>
                                          <p:spTgt spid="6"/>
                                        </p:tgtEl>
                                      </p:cBhvr>
                                    </p:animEffect>
                                    <p:anim calcmode="lin" valueType="num">
                                      <p:cBhvr>
                                        <p:cTn id="36" dur="1000" fill="hold"/>
                                        <p:tgtEl>
                                          <p:spTgt spid="6"/>
                                        </p:tgtEl>
                                        <p:attrNameLst>
                                          <p:attrName>ppt_x</p:attrName>
                                        </p:attrNameLst>
                                      </p:cBhvr>
                                      <p:tavLst>
                                        <p:tav tm="0">
                                          <p:val>
                                            <p:strVal val="#ppt_x"/>
                                          </p:val>
                                        </p:tav>
                                        <p:tav tm="100000">
                                          <p:val>
                                            <p:strVal val="#ppt_x"/>
                                          </p:val>
                                        </p:tav>
                                      </p:tavLst>
                                    </p:anim>
                                    <p:anim calcmode="lin" valueType="num">
                                      <p:cBhvr>
                                        <p:cTn id="37"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7"/>
                                        </p:tgtEl>
                                        <p:attrNameLst>
                                          <p:attrName>style.visibility</p:attrName>
                                        </p:attrNameLst>
                                      </p:cBhvr>
                                      <p:to>
                                        <p:strVal val="visible"/>
                                      </p:to>
                                    </p:set>
                                    <p:animEffect transition="in" filter="fade">
                                      <p:cBhvr>
                                        <p:cTn id="42" dur="1000"/>
                                        <p:tgtEl>
                                          <p:spTgt spid="7"/>
                                        </p:tgtEl>
                                      </p:cBhvr>
                                    </p:animEffect>
                                    <p:anim calcmode="lin" valueType="num">
                                      <p:cBhvr>
                                        <p:cTn id="43" dur="1000" fill="hold"/>
                                        <p:tgtEl>
                                          <p:spTgt spid="7"/>
                                        </p:tgtEl>
                                        <p:attrNameLst>
                                          <p:attrName>ppt_x</p:attrName>
                                        </p:attrNameLst>
                                      </p:cBhvr>
                                      <p:tavLst>
                                        <p:tav tm="0">
                                          <p:val>
                                            <p:strVal val="#ppt_x"/>
                                          </p:val>
                                        </p:tav>
                                        <p:tav tm="100000">
                                          <p:val>
                                            <p:strVal val="#ppt_x"/>
                                          </p:val>
                                        </p:tav>
                                      </p:tavLst>
                                    </p:anim>
                                    <p:anim calcmode="lin" valueType="num">
                                      <p:cBhvr>
                                        <p:cTn id="44"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16" presetClass="entr" presetSubtype="21" fill="hold" nodeType="clickEffect">
                                  <p:stCondLst>
                                    <p:cond delay="0"/>
                                  </p:stCondLst>
                                  <p:childTnLst>
                                    <p:set>
                                      <p:cBhvr>
                                        <p:cTn id="48" dur="1" fill="hold">
                                          <p:stCondLst>
                                            <p:cond delay="0"/>
                                          </p:stCondLst>
                                        </p:cTn>
                                        <p:tgtEl>
                                          <p:spTgt spid="8"/>
                                        </p:tgtEl>
                                        <p:attrNameLst>
                                          <p:attrName>style.visibility</p:attrName>
                                        </p:attrNameLst>
                                      </p:cBhvr>
                                      <p:to>
                                        <p:strVal val="visible"/>
                                      </p:to>
                                    </p:set>
                                    <p:animEffect transition="in" filter="barn(inVertical)">
                                      <p:cBhvr>
                                        <p:cTn id="49" dur="500"/>
                                        <p:tgtEl>
                                          <p:spTgt spid="8"/>
                                        </p:tgtEl>
                                      </p:cBhvr>
                                    </p:animEffect>
                                  </p:childTnLst>
                                </p:cTn>
                              </p:par>
                            </p:childTnLst>
                          </p:cTn>
                        </p:par>
                      </p:childTnLst>
                    </p:cTn>
                  </p:par>
                  <p:par>
                    <p:cTn id="50" fill="hold">
                      <p:stCondLst>
                        <p:cond delay="indefinite"/>
                      </p:stCondLst>
                      <p:childTnLst>
                        <p:par>
                          <p:cTn id="51" fill="hold">
                            <p:stCondLst>
                              <p:cond delay="0"/>
                            </p:stCondLst>
                            <p:childTnLst>
                              <p:par>
                                <p:cTn id="52" presetID="16" presetClass="entr" presetSubtype="21" fill="hold" nodeType="clickEffect">
                                  <p:stCondLst>
                                    <p:cond delay="0"/>
                                  </p:stCondLst>
                                  <p:childTnLst>
                                    <p:set>
                                      <p:cBhvr>
                                        <p:cTn id="53" dur="1" fill="hold">
                                          <p:stCondLst>
                                            <p:cond delay="0"/>
                                          </p:stCondLst>
                                        </p:cTn>
                                        <p:tgtEl>
                                          <p:spTgt spid="9"/>
                                        </p:tgtEl>
                                        <p:attrNameLst>
                                          <p:attrName>style.visibility</p:attrName>
                                        </p:attrNameLst>
                                      </p:cBhvr>
                                      <p:to>
                                        <p:strVal val="visible"/>
                                      </p:to>
                                    </p:set>
                                    <p:animEffect transition="in" filter="barn(inVertical)">
                                      <p:cBhvr>
                                        <p:cTn id="54" dur="500"/>
                                        <p:tgtEl>
                                          <p:spTgt spid="9"/>
                                        </p:tgtEl>
                                      </p:cBhvr>
                                    </p:animEffect>
                                  </p:childTnLst>
                                </p:cTn>
                              </p:par>
                            </p:childTnLst>
                          </p:cTn>
                        </p:par>
                      </p:childTnLst>
                    </p:cTn>
                  </p:par>
                  <p:par>
                    <p:cTn id="55" fill="hold">
                      <p:stCondLst>
                        <p:cond delay="indefinite"/>
                      </p:stCondLst>
                      <p:childTnLst>
                        <p:par>
                          <p:cTn id="56" fill="hold">
                            <p:stCondLst>
                              <p:cond delay="0"/>
                            </p:stCondLst>
                            <p:childTnLst>
                              <p:par>
                                <p:cTn id="57" presetID="16" presetClass="entr" presetSubtype="21" fill="hold" nodeType="clickEffect">
                                  <p:stCondLst>
                                    <p:cond delay="0"/>
                                  </p:stCondLst>
                                  <p:childTnLst>
                                    <p:set>
                                      <p:cBhvr>
                                        <p:cTn id="58" dur="1" fill="hold">
                                          <p:stCondLst>
                                            <p:cond delay="0"/>
                                          </p:stCondLst>
                                        </p:cTn>
                                        <p:tgtEl>
                                          <p:spTgt spid="10"/>
                                        </p:tgtEl>
                                        <p:attrNameLst>
                                          <p:attrName>style.visibility</p:attrName>
                                        </p:attrNameLst>
                                      </p:cBhvr>
                                      <p:to>
                                        <p:strVal val="visible"/>
                                      </p:to>
                                    </p:set>
                                    <p:animEffect transition="in" filter="barn(inVertical)">
                                      <p:cBhvr>
                                        <p:cTn id="59" dur="500"/>
                                        <p:tgtEl>
                                          <p:spTgt spid="10"/>
                                        </p:tgtEl>
                                      </p:cBhvr>
                                    </p:animEffect>
                                  </p:childTnLst>
                                </p:cTn>
                              </p:par>
                            </p:childTnLst>
                          </p:cTn>
                        </p:par>
                      </p:childTnLst>
                    </p:cTn>
                  </p:par>
                  <p:par>
                    <p:cTn id="60" fill="hold">
                      <p:stCondLst>
                        <p:cond delay="indefinite"/>
                      </p:stCondLst>
                      <p:childTnLst>
                        <p:par>
                          <p:cTn id="61" fill="hold">
                            <p:stCondLst>
                              <p:cond delay="0"/>
                            </p:stCondLst>
                            <p:childTnLst>
                              <p:par>
                                <p:cTn id="62" presetID="16" presetClass="entr" presetSubtype="21" fill="hold" nodeType="clickEffect">
                                  <p:stCondLst>
                                    <p:cond delay="0"/>
                                  </p:stCondLst>
                                  <p:childTnLst>
                                    <p:set>
                                      <p:cBhvr>
                                        <p:cTn id="63" dur="1" fill="hold">
                                          <p:stCondLst>
                                            <p:cond delay="0"/>
                                          </p:stCondLst>
                                        </p:cTn>
                                        <p:tgtEl>
                                          <p:spTgt spid="11"/>
                                        </p:tgtEl>
                                        <p:attrNameLst>
                                          <p:attrName>style.visibility</p:attrName>
                                        </p:attrNameLst>
                                      </p:cBhvr>
                                      <p:to>
                                        <p:strVal val="visible"/>
                                      </p:to>
                                    </p:set>
                                    <p:animEffect transition="in" filter="barn(inVertical)">
                                      <p:cBhvr>
                                        <p:cTn id="64"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8121465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84349" y="1882342"/>
            <a:ext cx="6096000" cy="646331"/>
          </a:xfrm>
          <a:prstGeom prst="rect">
            <a:avLst/>
          </a:prstGeom>
        </p:spPr>
        <p:txBody>
          <a:bodyPr>
            <a:spAutoFit/>
          </a:bodyPr>
          <a:lstStyle/>
          <a:p>
            <a:r>
              <a:rPr lang="en-US" dirty="0">
                <a:solidFill>
                  <a:srgbClr val="000000"/>
                </a:solidFill>
                <a:latin typeface="Times New Roman" panose="02020603050405020304" pitchFamily="18" charset="0"/>
                <a:ea typeface="Times New Roman" panose="02020603050405020304" pitchFamily="18" charset="0"/>
              </a:rPr>
              <a:t>The MOSFET can be turned off by removing the gate to source voltage</a:t>
            </a:r>
            <a:endParaRPr lang="en-US" dirty="0"/>
          </a:p>
        </p:txBody>
      </p:sp>
      <p:sp>
        <p:nvSpPr>
          <p:cNvPr id="3" name="Rectangle 2"/>
          <p:cNvSpPr/>
          <p:nvPr/>
        </p:nvSpPr>
        <p:spPr>
          <a:xfrm>
            <a:off x="884349" y="2606242"/>
            <a:ext cx="6096000" cy="646331"/>
          </a:xfrm>
          <a:prstGeom prst="rect">
            <a:avLst/>
          </a:prstGeom>
        </p:spPr>
        <p:txBody>
          <a:bodyPr>
            <a:spAutoFit/>
          </a:bodyPr>
          <a:lstStyle/>
          <a:p>
            <a:r>
              <a:rPr lang="en-US" dirty="0">
                <a:solidFill>
                  <a:srgbClr val="000000"/>
                </a:solidFill>
                <a:latin typeface="Times New Roman" panose="02020603050405020304" pitchFamily="18" charset="0"/>
                <a:ea typeface="Times New Roman" panose="02020603050405020304" pitchFamily="18" charset="0"/>
              </a:rPr>
              <a:t>The MOSFET can be turned off by removing the gate to source voltage</a:t>
            </a:r>
            <a:endParaRPr lang="en-US" dirty="0"/>
          </a:p>
        </p:txBody>
      </p:sp>
      <p:sp>
        <p:nvSpPr>
          <p:cNvPr id="4" name="Rectangle 3"/>
          <p:cNvSpPr/>
          <p:nvPr/>
        </p:nvSpPr>
        <p:spPr>
          <a:xfrm>
            <a:off x="884349" y="3381739"/>
            <a:ext cx="3198311" cy="369332"/>
          </a:xfrm>
          <a:prstGeom prst="rect">
            <a:avLst/>
          </a:prstGeom>
        </p:spPr>
        <p:txBody>
          <a:bodyPr wrap="none">
            <a:spAutoFit/>
          </a:bodyPr>
          <a:lstStyle/>
          <a:p>
            <a:r>
              <a:rPr lang="en-US" dirty="0">
                <a:solidFill>
                  <a:srgbClr val="000000"/>
                </a:solidFill>
                <a:latin typeface="Times New Roman" panose="02020603050405020304" pitchFamily="18" charset="0"/>
                <a:ea typeface="Times New Roman" panose="02020603050405020304" pitchFamily="18" charset="0"/>
              </a:rPr>
              <a:t>Operate at very high frequencies</a:t>
            </a:r>
            <a:endParaRPr lang="en-US" dirty="0"/>
          </a:p>
        </p:txBody>
      </p:sp>
      <p:sp>
        <p:nvSpPr>
          <p:cNvPr id="5" name="Rectangle 4"/>
          <p:cNvSpPr/>
          <p:nvPr/>
        </p:nvSpPr>
        <p:spPr>
          <a:xfrm>
            <a:off x="884349" y="3880237"/>
            <a:ext cx="4243469" cy="369332"/>
          </a:xfrm>
          <a:prstGeom prst="rect">
            <a:avLst/>
          </a:prstGeom>
        </p:spPr>
        <p:txBody>
          <a:bodyPr wrap="none">
            <a:spAutoFit/>
          </a:bodyPr>
          <a:lstStyle/>
          <a:p>
            <a:r>
              <a:rPr lang="en-US" dirty="0">
                <a:solidFill>
                  <a:srgbClr val="000000"/>
                </a:solidFill>
                <a:latin typeface="Times New Roman" panose="02020603050405020304" pitchFamily="18" charset="0"/>
                <a:ea typeface="Times New Roman" panose="02020603050405020304" pitchFamily="18" charset="0"/>
              </a:rPr>
              <a:t>Applications such as choppers and inverters</a:t>
            </a:r>
            <a:endParaRPr lang="en-US" dirty="0"/>
          </a:p>
        </p:txBody>
      </p:sp>
      <p:sp>
        <p:nvSpPr>
          <p:cNvPr id="6" name="Rectangle 5"/>
          <p:cNvSpPr/>
          <p:nvPr/>
        </p:nvSpPr>
        <p:spPr>
          <a:xfrm>
            <a:off x="884349" y="4378735"/>
            <a:ext cx="5285358" cy="369332"/>
          </a:xfrm>
          <a:prstGeom prst="rect">
            <a:avLst/>
          </a:prstGeom>
        </p:spPr>
        <p:txBody>
          <a:bodyPr wrap="none">
            <a:spAutoFit/>
          </a:bodyPr>
          <a:lstStyle/>
          <a:p>
            <a:r>
              <a:rPr lang="en-US" dirty="0">
                <a:solidFill>
                  <a:srgbClr val="000000"/>
                </a:solidFill>
                <a:latin typeface="Times New Roman" panose="02020603050405020304" pitchFamily="18" charset="0"/>
                <a:ea typeface="Times New Roman" panose="02020603050405020304" pitchFamily="18" charset="0"/>
              </a:rPr>
              <a:t>MOSFETs are mainly used for low power applications </a:t>
            </a:r>
            <a:endParaRPr lang="en-US" dirty="0"/>
          </a:p>
        </p:txBody>
      </p:sp>
      <p:pic>
        <p:nvPicPr>
          <p:cNvPr id="7" name="Picture 6"/>
          <p:cNvPicPr>
            <a:picLocks noChangeAspect="1"/>
          </p:cNvPicPr>
          <p:nvPr/>
        </p:nvPicPr>
        <p:blipFill>
          <a:blip r:embed="rId2"/>
          <a:stretch>
            <a:fillRect/>
          </a:stretch>
        </p:blipFill>
        <p:spPr>
          <a:xfrm>
            <a:off x="7403474" y="2217546"/>
            <a:ext cx="3695700" cy="1533525"/>
          </a:xfrm>
          <a:prstGeom prst="rect">
            <a:avLst/>
          </a:prstGeom>
        </p:spPr>
      </p:pic>
      <p:pic>
        <p:nvPicPr>
          <p:cNvPr id="8" name="Picture 7"/>
          <p:cNvPicPr>
            <a:picLocks noChangeAspect="1"/>
          </p:cNvPicPr>
          <p:nvPr/>
        </p:nvPicPr>
        <p:blipFill>
          <a:blip r:embed="rId3"/>
          <a:stretch>
            <a:fillRect/>
          </a:stretch>
        </p:blipFill>
        <p:spPr>
          <a:xfrm>
            <a:off x="8560530" y="4271059"/>
            <a:ext cx="1800225" cy="238125"/>
          </a:xfrm>
          <a:prstGeom prst="rect">
            <a:avLst/>
          </a:prstGeom>
        </p:spPr>
      </p:pic>
      <p:pic>
        <p:nvPicPr>
          <p:cNvPr id="9" name="Picture 8"/>
          <p:cNvPicPr>
            <a:picLocks noChangeAspect="1"/>
          </p:cNvPicPr>
          <p:nvPr/>
        </p:nvPicPr>
        <p:blipFill>
          <a:blip r:embed="rId4"/>
          <a:stretch>
            <a:fillRect/>
          </a:stretch>
        </p:blipFill>
        <p:spPr>
          <a:xfrm>
            <a:off x="7804932" y="3751071"/>
            <a:ext cx="1038225" cy="285750"/>
          </a:xfrm>
          <a:prstGeom prst="rect">
            <a:avLst/>
          </a:prstGeom>
        </p:spPr>
      </p:pic>
      <p:pic>
        <p:nvPicPr>
          <p:cNvPr id="10" name="Picture 9"/>
          <p:cNvPicPr>
            <a:picLocks noChangeAspect="1"/>
          </p:cNvPicPr>
          <p:nvPr/>
        </p:nvPicPr>
        <p:blipFill>
          <a:blip r:embed="rId5"/>
          <a:stretch>
            <a:fillRect/>
          </a:stretch>
        </p:blipFill>
        <p:spPr>
          <a:xfrm>
            <a:off x="10029086" y="3698090"/>
            <a:ext cx="942975" cy="285750"/>
          </a:xfrm>
          <a:prstGeom prst="rect">
            <a:avLst/>
          </a:prstGeom>
        </p:spPr>
      </p:pic>
    </p:spTree>
    <p:extLst>
      <p:ext uri="{BB962C8B-B14F-4D97-AF65-F5344CB8AC3E}">
        <p14:creationId xmlns:p14="http://schemas.microsoft.com/office/powerpoint/2010/main" val="33090886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fade">
                                      <p:cBhvr>
                                        <p:cTn id="28" dur="1000"/>
                                        <p:tgtEl>
                                          <p:spTgt spid="5"/>
                                        </p:tgtEl>
                                      </p:cBhvr>
                                    </p:animEffect>
                                    <p:anim calcmode="lin" valueType="num">
                                      <p:cBhvr>
                                        <p:cTn id="29" dur="1000" fill="hold"/>
                                        <p:tgtEl>
                                          <p:spTgt spid="5"/>
                                        </p:tgtEl>
                                        <p:attrNameLst>
                                          <p:attrName>ppt_x</p:attrName>
                                        </p:attrNameLst>
                                      </p:cBhvr>
                                      <p:tavLst>
                                        <p:tav tm="0">
                                          <p:val>
                                            <p:strVal val="#ppt_x"/>
                                          </p:val>
                                        </p:tav>
                                        <p:tav tm="100000">
                                          <p:val>
                                            <p:strVal val="#ppt_x"/>
                                          </p:val>
                                        </p:tav>
                                      </p:tavLst>
                                    </p:anim>
                                    <p:anim calcmode="lin" valueType="num">
                                      <p:cBhvr>
                                        <p:cTn id="30"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6"/>
                                        </p:tgtEl>
                                        <p:attrNameLst>
                                          <p:attrName>style.visibility</p:attrName>
                                        </p:attrNameLst>
                                      </p:cBhvr>
                                      <p:to>
                                        <p:strVal val="visible"/>
                                      </p:to>
                                    </p:set>
                                    <p:anim calcmode="lin" valueType="num">
                                      <p:cBhvr additive="base">
                                        <p:cTn id="35" dur="500" fill="hold"/>
                                        <p:tgtEl>
                                          <p:spTgt spid="6"/>
                                        </p:tgtEl>
                                        <p:attrNameLst>
                                          <p:attrName>ppt_x</p:attrName>
                                        </p:attrNameLst>
                                      </p:cBhvr>
                                      <p:tavLst>
                                        <p:tav tm="0">
                                          <p:val>
                                            <p:strVal val="#ppt_x"/>
                                          </p:val>
                                        </p:tav>
                                        <p:tav tm="100000">
                                          <p:val>
                                            <p:strVal val="#ppt_x"/>
                                          </p:val>
                                        </p:tav>
                                      </p:tavLst>
                                    </p:anim>
                                    <p:anim calcmode="lin" valueType="num">
                                      <p:cBhvr additive="base">
                                        <p:cTn id="3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nodeType="clickEffect">
                                  <p:stCondLst>
                                    <p:cond delay="0"/>
                                  </p:stCondLst>
                                  <p:childTnLst>
                                    <p:set>
                                      <p:cBhvr>
                                        <p:cTn id="40" dur="1" fill="hold">
                                          <p:stCondLst>
                                            <p:cond delay="0"/>
                                          </p:stCondLst>
                                        </p:cTn>
                                        <p:tgtEl>
                                          <p:spTgt spid="9"/>
                                        </p:tgtEl>
                                        <p:attrNameLst>
                                          <p:attrName>style.visibility</p:attrName>
                                        </p:attrNameLst>
                                      </p:cBhvr>
                                      <p:to>
                                        <p:strVal val="visible"/>
                                      </p:to>
                                    </p:set>
                                    <p:animEffect transition="in" filter="fade">
                                      <p:cBhvr>
                                        <p:cTn id="41" dur="1000"/>
                                        <p:tgtEl>
                                          <p:spTgt spid="9"/>
                                        </p:tgtEl>
                                      </p:cBhvr>
                                    </p:animEffect>
                                    <p:anim calcmode="lin" valueType="num">
                                      <p:cBhvr>
                                        <p:cTn id="42" dur="1000" fill="hold"/>
                                        <p:tgtEl>
                                          <p:spTgt spid="9"/>
                                        </p:tgtEl>
                                        <p:attrNameLst>
                                          <p:attrName>ppt_x</p:attrName>
                                        </p:attrNameLst>
                                      </p:cBhvr>
                                      <p:tavLst>
                                        <p:tav tm="0">
                                          <p:val>
                                            <p:strVal val="#ppt_x"/>
                                          </p:val>
                                        </p:tav>
                                        <p:tav tm="100000">
                                          <p:val>
                                            <p:strVal val="#ppt_x"/>
                                          </p:val>
                                        </p:tav>
                                      </p:tavLst>
                                    </p:anim>
                                    <p:anim calcmode="lin" valueType="num">
                                      <p:cBhvr>
                                        <p:cTn id="43" dur="1000" fill="hold"/>
                                        <p:tgtEl>
                                          <p:spTgt spid="9"/>
                                        </p:tgtEl>
                                        <p:attrNameLst>
                                          <p:attrName>ppt_y</p:attrName>
                                        </p:attrNameLst>
                                      </p:cBhvr>
                                      <p:tavLst>
                                        <p:tav tm="0">
                                          <p:val>
                                            <p:strVal val="#ppt_y+.1"/>
                                          </p:val>
                                        </p:tav>
                                        <p:tav tm="100000">
                                          <p:val>
                                            <p:strVal val="#ppt_y"/>
                                          </p:val>
                                        </p:tav>
                                      </p:tavLst>
                                    </p:anim>
                                  </p:childTnLst>
                                </p:cTn>
                              </p:par>
                              <p:par>
                                <p:cTn id="44" presetID="42" presetClass="entr" presetSubtype="0" fill="hold" nodeType="withEffect">
                                  <p:stCondLst>
                                    <p:cond delay="0"/>
                                  </p:stCondLst>
                                  <p:childTnLst>
                                    <p:set>
                                      <p:cBhvr>
                                        <p:cTn id="45" dur="1" fill="hold">
                                          <p:stCondLst>
                                            <p:cond delay="0"/>
                                          </p:stCondLst>
                                        </p:cTn>
                                        <p:tgtEl>
                                          <p:spTgt spid="10"/>
                                        </p:tgtEl>
                                        <p:attrNameLst>
                                          <p:attrName>style.visibility</p:attrName>
                                        </p:attrNameLst>
                                      </p:cBhvr>
                                      <p:to>
                                        <p:strVal val="visible"/>
                                      </p:to>
                                    </p:set>
                                    <p:animEffect transition="in" filter="fade">
                                      <p:cBhvr>
                                        <p:cTn id="46" dur="1000"/>
                                        <p:tgtEl>
                                          <p:spTgt spid="10"/>
                                        </p:tgtEl>
                                      </p:cBhvr>
                                    </p:animEffect>
                                    <p:anim calcmode="lin" valueType="num">
                                      <p:cBhvr>
                                        <p:cTn id="47" dur="1000" fill="hold"/>
                                        <p:tgtEl>
                                          <p:spTgt spid="10"/>
                                        </p:tgtEl>
                                        <p:attrNameLst>
                                          <p:attrName>ppt_x</p:attrName>
                                        </p:attrNameLst>
                                      </p:cBhvr>
                                      <p:tavLst>
                                        <p:tav tm="0">
                                          <p:val>
                                            <p:strVal val="#ppt_x"/>
                                          </p:val>
                                        </p:tav>
                                        <p:tav tm="100000">
                                          <p:val>
                                            <p:strVal val="#ppt_x"/>
                                          </p:val>
                                        </p:tav>
                                      </p:tavLst>
                                    </p:anim>
                                    <p:anim calcmode="lin" valueType="num">
                                      <p:cBhvr>
                                        <p:cTn id="48" dur="1000" fill="hold"/>
                                        <p:tgtEl>
                                          <p:spTgt spid="10"/>
                                        </p:tgtEl>
                                        <p:attrNameLst>
                                          <p:attrName>ppt_y</p:attrName>
                                        </p:attrNameLst>
                                      </p:cBhvr>
                                      <p:tavLst>
                                        <p:tav tm="0">
                                          <p:val>
                                            <p:strVal val="#ppt_y+.1"/>
                                          </p:val>
                                        </p:tav>
                                        <p:tav tm="100000">
                                          <p:val>
                                            <p:strVal val="#ppt_y"/>
                                          </p:val>
                                        </p:tav>
                                      </p:tavLst>
                                    </p:anim>
                                  </p:childTnLst>
                                </p:cTn>
                              </p:par>
                              <p:par>
                                <p:cTn id="49" presetID="42" presetClass="entr" presetSubtype="0" fill="hold" nodeType="withEffect">
                                  <p:stCondLst>
                                    <p:cond delay="0"/>
                                  </p:stCondLst>
                                  <p:childTnLst>
                                    <p:set>
                                      <p:cBhvr>
                                        <p:cTn id="50" dur="1" fill="hold">
                                          <p:stCondLst>
                                            <p:cond delay="0"/>
                                          </p:stCondLst>
                                        </p:cTn>
                                        <p:tgtEl>
                                          <p:spTgt spid="7"/>
                                        </p:tgtEl>
                                        <p:attrNameLst>
                                          <p:attrName>style.visibility</p:attrName>
                                        </p:attrNameLst>
                                      </p:cBhvr>
                                      <p:to>
                                        <p:strVal val="visible"/>
                                      </p:to>
                                    </p:set>
                                    <p:animEffect transition="in" filter="fade">
                                      <p:cBhvr>
                                        <p:cTn id="51" dur="1000"/>
                                        <p:tgtEl>
                                          <p:spTgt spid="7"/>
                                        </p:tgtEl>
                                      </p:cBhvr>
                                    </p:animEffect>
                                    <p:anim calcmode="lin" valueType="num">
                                      <p:cBhvr>
                                        <p:cTn id="52" dur="1000" fill="hold"/>
                                        <p:tgtEl>
                                          <p:spTgt spid="7"/>
                                        </p:tgtEl>
                                        <p:attrNameLst>
                                          <p:attrName>ppt_x</p:attrName>
                                        </p:attrNameLst>
                                      </p:cBhvr>
                                      <p:tavLst>
                                        <p:tav tm="0">
                                          <p:val>
                                            <p:strVal val="#ppt_x"/>
                                          </p:val>
                                        </p:tav>
                                        <p:tav tm="100000">
                                          <p:val>
                                            <p:strVal val="#ppt_x"/>
                                          </p:val>
                                        </p:tav>
                                      </p:tavLst>
                                    </p:anim>
                                    <p:anim calcmode="lin" valueType="num">
                                      <p:cBhvr>
                                        <p:cTn id="5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42" presetClass="entr" presetSubtype="0" fill="hold" nodeType="clickEffect">
                                  <p:stCondLst>
                                    <p:cond delay="0"/>
                                  </p:stCondLst>
                                  <p:childTnLst>
                                    <p:set>
                                      <p:cBhvr>
                                        <p:cTn id="57" dur="1" fill="hold">
                                          <p:stCondLst>
                                            <p:cond delay="0"/>
                                          </p:stCondLst>
                                        </p:cTn>
                                        <p:tgtEl>
                                          <p:spTgt spid="8"/>
                                        </p:tgtEl>
                                        <p:attrNameLst>
                                          <p:attrName>style.visibility</p:attrName>
                                        </p:attrNameLst>
                                      </p:cBhvr>
                                      <p:to>
                                        <p:strVal val="visible"/>
                                      </p:to>
                                    </p:set>
                                    <p:animEffect transition="in" filter="fade">
                                      <p:cBhvr>
                                        <p:cTn id="58" dur="1000"/>
                                        <p:tgtEl>
                                          <p:spTgt spid="8"/>
                                        </p:tgtEl>
                                      </p:cBhvr>
                                    </p:animEffect>
                                    <p:anim calcmode="lin" valueType="num">
                                      <p:cBhvr>
                                        <p:cTn id="59" dur="1000" fill="hold"/>
                                        <p:tgtEl>
                                          <p:spTgt spid="8"/>
                                        </p:tgtEl>
                                        <p:attrNameLst>
                                          <p:attrName>ppt_x</p:attrName>
                                        </p:attrNameLst>
                                      </p:cBhvr>
                                      <p:tavLst>
                                        <p:tav tm="0">
                                          <p:val>
                                            <p:strVal val="#ppt_x"/>
                                          </p:val>
                                        </p:tav>
                                        <p:tav tm="100000">
                                          <p:val>
                                            <p:strVal val="#ppt_x"/>
                                          </p:val>
                                        </p:tav>
                                      </p:tavLst>
                                    </p:anim>
                                    <p:anim calcmode="lin" valueType="num">
                                      <p:cBhvr>
                                        <p:cTn id="60"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679470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718265" y="1874211"/>
            <a:ext cx="3543300" cy="276225"/>
          </a:xfrm>
          <a:prstGeom prst="rect">
            <a:avLst/>
          </a:prstGeom>
        </p:spPr>
      </p:pic>
      <p:pic>
        <p:nvPicPr>
          <p:cNvPr id="3" name="Picture 2"/>
          <p:cNvPicPr>
            <a:picLocks noChangeAspect="1"/>
          </p:cNvPicPr>
          <p:nvPr/>
        </p:nvPicPr>
        <p:blipFill>
          <a:blip r:embed="rId3"/>
          <a:stretch>
            <a:fillRect/>
          </a:stretch>
        </p:blipFill>
        <p:spPr>
          <a:xfrm>
            <a:off x="718265" y="2396946"/>
            <a:ext cx="1076325" cy="209550"/>
          </a:xfrm>
          <a:prstGeom prst="rect">
            <a:avLst/>
          </a:prstGeom>
        </p:spPr>
      </p:pic>
      <p:pic>
        <p:nvPicPr>
          <p:cNvPr id="4" name="Picture 3"/>
          <p:cNvPicPr>
            <a:picLocks noChangeAspect="1"/>
          </p:cNvPicPr>
          <p:nvPr/>
        </p:nvPicPr>
        <p:blipFill>
          <a:blip r:embed="rId4"/>
          <a:stretch>
            <a:fillRect/>
          </a:stretch>
        </p:blipFill>
        <p:spPr>
          <a:xfrm>
            <a:off x="916479" y="2853006"/>
            <a:ext cx="6315075" cy="542925"/>
          </a:xfrm>
          <a:prstGeom prst="rect">
            <a:avLst/>
          </a:prstGeom>
        </p:spPr>
      </p:pic>
      <p:pic>
        <p:nvPicPr>
          <p:cNvPr id="5" name="Picture 4"/>
          <p:cNvPicPr>
            <a:picLocks noChangeAspect="1"/>
          </p:cNvPicPr>
          <p:nvPr/>
        </p:nvPicPr>
        <p:blipFill>
          <a:blip r:embed="rId5"/>
          <a:stretch>
            <a:fillRect/>
          </a:stretch>
        </p:blipFill>
        <p:spPr>
          <a:xfrm>
            <a:off x="916479" y="3642441"/>
            <a:ext cx="2743200" cy="304800"/>
          </a:xfrm>
          <a:prstGeom prst="rect">
            <a:avLst/>
          </a:prstGeom>
        </p:spPr>
      </p:pic>
      <p:pic>
        <p:nvPicPr>
          <p:cNvPr id="6" name="Picture 5"/>
          <p:cNvPicPr>
            <a:picLocks noChangeAspect="1"/>
          </p:cNvPicPr>
          <p:nvPr/>
        </p:nvPicPr>
        <p:blipFill>
          <a:blip r:embed="rId6"/>
          <a:stretch>
            <a:fillRect/>
          </a:stretch>
        </p:blipFill>
        <p:spPr>
          <a:xfrm>
            <a:off x="916479" y="4193751"/>
            <a:ext cx="4400550" cy="276225"/>
          </a:xfrm>
          <a:prstGeom prst="rect">
            <a:avLst/>
          </a:prstGeom>
        </p:spPr>
      </p:pic>
      <p:pic>
        <p:nvPicPr>
          <p:cNvPr id="7" name="Picture 6"/>
          <p:cNvPicPr>
            <a:picLocks noChangeAspect="1"/>
          </p:cNvPicPr>
          <p:nvPr/>
        </p:nvPicPr>
        <p:blipFill>
          <a:blip r:embed="rId7"/>
          <a:stretch>
            <a:fillRect/>
          </a:stretch>
        </p:blipFill>
        <p:spPr>
          <a:xfrm>
            <a:off x="916479" y="4716486"/>
            <a:ext cx="3533775" cy="304800"/>
          </a:xfrm>
          <a:prstGeom prst="rect">
            <a:avLst/>
          </a:prstGeom>
        </p:spPr>
      </p:pic>
      <p:pic>
        <p:nvPicPr>
          <p:cNvPr id="8" name="Picture 7"/>
          <p:cNvPicPr>
            <a:picLocks noChangeAspect="1"/>
          </p:cNvPicPr>
          <p:nvPr/>
        </p:nvPicPr>
        <p:blipFill>
          <a:blip r:embed="rId8"/>
          <a:stretch>
            <a:fillRect/>
          </a:stretch>
        </p:blipFill>
        <p:spPr>
          <a:xfrm>
            <a:off x="916479" y="5212189"/>
            <a:ext cx="2076450" cy="266700"/>
          </a:xfrm>
          <a:prstGeom prst="rect">
            <a:avLst/>
          </a:prstGeom>
        </p:spPr>
      </p:pic>
      <p:pic>
        <p:nvPicPr>
          <p:cNvPr id="9" name="Picture 8"/>
          <p:cNvPicPr>
            <a:picLocks noChangeAspect="1"/>
          </p:cNvPicPr>
          <p:nvPr/>
        </p:nvPicPr>
        <p:blipFill>
          <a:blip r:embed="rId9"/>
          <a:stretch>
            <a:fillRect/>
          </a:stretch>
        </p:blipFill>
        <p:spPr>
          <a:xfrm>
            <a:off x="916479" y="5803676"/>
            <a:ext cx="4143375" cy="247650"/>
          </a:xfrm>
          <a:prstGeom prst="rect">
            <a:avLst/>
          </a:prstGeom>
        </p:spPr>
      </p:pic>
      <p:pic>
        <p:nvPicPr>
          <p:cNvPr id="10" name="Picture 9"/>
          <p:cNvPicPr>
            <a:picLocks noChangeAspect="1"/>
          </p:cNvPicPr>
          <p:nvPr/>
        </p:nvPicPr>
        <p:blipFill>
          <a:blip r:embed="rId10"/>
          <a:stretch>
            <a:fillRect/>
          </a:stretch>
        </p:blipFill>
        <p:spPr>
          <a:xfrm>
            <a:off x="9243341" y="1867839"/>
            <a:ext cx="1333500" cy="257175"/>
          </a:xfrm>
          <a:prstGeom prst="rect">
            <a:avLst/>
          </a:prstGeom>
        </p:spPr>
      </p:pic>
      <p:pic>
        <p:nvPicPr>
          <p:cNvPr id="11" name="Picture 10"/>
          <p:cNvPicPr>
            <a:picLocks noChangeAspect="1"/>
          </p:cNvPicPr>
          <p:nvPr/>
        </p:nvPicPr>
        <p:blipFill>
          <a:blip r:embed="rId11"/>
          <a:stretch>
            <a:fillRect/>
          </a:stretch>
        </p:blipFill>
        <p:spPr>
          <a:xfrm>
            <a:off x="8754951" y="2396946"/>
            <a:ext cx="2667000" cy="276225"/>
          </a:xfrm>
          <a:prstGeom prst="rect">
            <a:avLst/>
          </a:prstGeom>
        </p:spPr>
      </p:pic>
      <p:pic>
        <p:nvPicPr>
          <p:cNvPr id="12" name="Picture 11"/>
          <p:cNvPicPr>
            <a:picLocks noChangeAspect="1"/>
          </p:cNvPicPr>
          <p:nvPr/>
        </p:nvPicPr>
        <p:blipFill>
          <a:blip r:embed="rId12"/>
          <a:stretch>
            <a:fillRect/>
          </a:stretch>
        </p:blipFill>
        <p:spPr>
          <a:xfrm>
            <a:off x="7743825" y="2880307"/>
            <a:ext cx="4448175" cy="247650"/>
          </a:xfrm>
          <a:prstGeom prst="rect">
            <a:avLst/>
          </a:prstGeom>
        </p:spPr>
      </p:pic>
      <p:pic>
        <p:nvPicPr>
          <p:cNvPr id="13" name="Picture 12"/>
          <p:cNvPicPr>
            <a:picLocks noChangeAspect="1"/>
          </p:cNvPicPr>
          <p:nvPr/>
        </p:nvPicPr>
        <p:blipFill>
          <a:blip r:embed="rId13"/>
          <a:stretch>
            <a:fillRect/>
          </a:stretch>
        </p:blipFill>
        <p:spPr>
          <a:xfrm>
            <a:off x="6338216" y="3423366"/>
            <a:ext cx="5810250" cy="247650"/>
          </a:xfrm>
          <a:prstGeom prst="rect">
            <a:avLst/>
          </a:prstGeom>
        </p:spPr>
      </p:pic>
      <p:pic>
        <p:nvPicPr>
          <p:cNvPr id="14" name="Picture 13"/>
          <p:cNvPicPr>
            <a:picLocks noChangeAspect="1"/>
          </p:cNvPicPr>
          <p:nvPr/>
        </p:nvPicPr>
        <p:blipFill>
          <a:blip r:embed="rId14"/>
          <a:stretch>
            <a:fillRect/>
          </a:stretch>
        </p:blipFill>
        <p:spPr>
          <a:xfrm>
            <a:off x="9269301" y="4109535"/>
            <a:ext cx="1638300" cy="219075"/>
          </a:xfrm>
          <a:prstGeom prst="rect">
            <a:avLst/>
          </a:prstGeom>
        </p:spPr>
      </p:pic>
      <p:pic>
        <p:nvPicPr>
          <p:cNvPr id="15" name="Picture 14"/>
          <p:cNvPicPr>
            <a:picLocks noChangeAspect="1"/>
          </p:cNvPicPr>
          <p:nvPr/>
        </p:nvPicPr>
        <p:blipFill>
          <a:blip r:embed="rId15"/>
          <a:stretch>
            <a:fillRect/>
          </a:stretch>
        </p:blipFill>
        <p:spPr>
          <a:xfrm>
            <a:off x="8390853" y="4587898"/>
            <a:ext cx="3038475" cy="257175"/>
          </a:xfrm>
          <a:prstGeom prst="rect">
            <a:avLst/>
          </a:prstGeom>
        </p:spPr>
      </p:pic>
      <p:pic>
        <p:nvPicPr>
          <p:cNvPr id="16" name="Picture 15"/>
          <p:cNvPicPr>
            <a:picLocks noChangeAspect="1"/>
          </p:cNvPicPr>
          <p:nvPr/>
        </p:nvPicPr>
        <p:blipFill>
          <a:blip r:embed="rId16"/>
          <a:stretch>
            <a:fillRect/>
          </a:stretch>
        </p:blipFill>
        <p:spPr>
          <a:xfrm>
            <a:off x="8367712" y="4991772"/>
            <a:ext cx="1600200" cy="257175"/>
          </a:xfrm>
          <a:prstGeom prst="rect">
            <a:avLst/>
          </a:prstGeom>
        </p:spPr>
      </p:pic>
      <p:pic>
        <p:nvPicPr>
          <p:cNvPr id="17" name="Picture 16"/>
          <p:cNvPicPr>
            <a:picLocks noChangeAspect="1"/>
          </p:cNvPicPr>
          <p:nvPr/>
        </p:nvPicPr>
        <p:blipFill>
          <a:blip r:embed="rId17"/>
          <a:stretch>
            <a:fillRect/>
          </a:stretch>
        </p:blipFill>
        <p:spPr>
          <a:xfrm>
            <a:off x="8390853" y="5466680"/>
            <a:ext cx="2819400" cy="295275"/>
          </a:xfrm>
          <a:prstGeom prst="rect">
            <a:avLst/>
          </a:prstGeom>
        </p:spPr>
      </p:pic>
      <p:pic>
        <p:nvPicPr>
          <p:cNvPr id="18" name="Picture 17"/>
          <p:cNvPicPr>
            <a:picLocks noChangeAspect="1"/>
          </p:cNvPicPr>
          <p:nvPr/>
        </p:nvPicPr>
        <p:blipFill>
          <a:blip r:embed="rId18"/>
          <a:stretch>
            <a:fillRect/>
          </a:stretch>
        </p:blipFill>
        <p:spPr>
          <a:xfrm>
            <a:off x="8367712" y="6027716"/>
            <a:ext cx="2971800" cy="276225"/>
          </a:xfrm>
          <a:prstGeom prst="rect">
            <a:avLst/>
          </a:prstGeom>
        </p:spPr>
      </p:pic>
    </p:spTree>
    <p:extLst>
      <p:ext uri="{BB962C8B-B14F-4D97-AF65-F5344CB8AC3E}">
        <p14:creationId xmlns:p14="http://schemas.microsoft.com/office/powerpoint/2010/main" val="53548225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4627741" y="1840337"/>
            <a:ext cx="2962275" cy="266700"/>
          </a:xfrm>
          <a:prstGeom prst="rect">
            <a:avLst/>
          </a:prstGeom>
        </p:spPr>
      </p:pic>
      <p:pic>
        <p:nvPicPr>
          <p:cNvPr id="3" name="Picture 2"/>
          <p:cNvPicPr>
            <a:picLocks noChangeAspect="1"/>
          </p:cNvPicPr>
          <p:nvPr/>
        </p:nvPicPr>
        <p:blipFill>
          <a:blip r:embed="rId3"/>
          <a:stretch>
            <a:fillRect/>
          </a:stretch>
        </p:blipFill>
        <p:spPr>
          <a:xfrm>
            <a:off x="8152728" y="2331060"/>
            <a:ext cx="3724275" cy="1866900"/>
          </a:xfrm>
          <a:prstGeom prst="rect">
            <a:avLst/>
          </a:prstGeom>
        </p:spPr>
      </p:pic>
      <p:pic>
        <p:nvPicPr>
          <p:cNvPr id="4" name="Picture 3"/>
          <p:cNvPicPr>
            <a:picLocks noChangeAspect="1"/>
          </p:cNvPicPr>
          <p:nvPr/>
        </p:nvPicPr>
        <p:blipFill>
          <a:blip r:embed="rId4"/>
          <a:stretch>
            <a:fillRect/>
          </a:stretch>
        </p:blipFill>
        <p:spPr>
          <a:xfrm>
            <a:off x="9170361" y="4215140"/>
            <a:ext cx="1990725" cy="266700"/>
          </a:xfrm>
          <a:prstGeom prst="rect">
            <a:avLst/>
          </a:prstGeom>
        </p:spPr>
      </p:pic>
      <p:pic>
        <p:nvPicPr>
          <p:cNvPr id="5" name="Picture 4"/>
          <p:cNvPicPr>
            <a:picLocks noChangeAspect="1"/>
          </p:cNvPicPr>
          <p:nvPr/>
        </p:nvPicPr>
        <p:blipFill>
          <a:blip r:embed="rId5"/>
          <a:stretch>
            <a:fillRect/>
          </a:stretch>
        </p:blipFill>
        <p:spPr>
          <a:xfrm>
            <a:off x="4314993" y="2464570"/>
            <a:ext cx="2438400" cy="257175"/>
          </a:xfrm>
          <a:prstGeom prst="rect">
            <a:avLst/>
          </a:prstGeom>
        </p:spPr>
      </p:pic>
      <p:pic>
        <p:nvPicPr>
          <p:cNvPr id="6" name="Picture 5"/>
          <p:cNvPicPr>
            <a:picLocks noChangeAspect="1"/>
          </p:cNvPicPr>
          <p:nvPr/>
        </p:nvPicPr>
        <p:blipFill>
          <a:blip r:embed="rId6"/>
          <a:stretch>
            <a:fillRect/>
          </a:stretch>
        </p:blipFill>
        <p:spPr>
          <a:xfrm>
            <a:off x="4491532" y="2834636"/>
            <a:ext cx="1876425" cy="209550"/>
          </a:xfrm>
          <a:prstGeom prst="rect">
            <a:avLst/>
          </a:prstGeom>
        </p:spPr>
      </p:pic>
      <p:pic>
        <p:nvPicPr>
          <p:cNvPr id="7" name="Picture 6"/>
          <p:cNvPicPr>
            <a:picLocks noChangeAspect="1"/>
          </p:cNvPicPr>
          <p:nvPr/>
        </p:nvPicPr>
        <p:blipFill>
          <a:blip r:embed="rId7"/>
          <a:stretch>
            <a:fillRect/>
          </a:stretch>
        </p:blipFill>
        <p:spPr>
          <a:xfrm>
            <a:off x="214648" y="3280828"/>
            <a:ext cx="323850" cy="209550"/>
          </a:xfrm>
          <a:prstGeom prst="rect">
            <a:avLst/>
          </a:prstGeom>
        </p:spPr>
      </p:pic>
      <p:pic>
        <p:nvPicPr>
          <p:cNvPr id="8" name="Picture 7"/>
          <p:cNvPicPr>
            <a:picLocks noChangeAspect="1"/>
          </p:cNvPicPr>
          <p:nvPr/>
        </p:nvPicPr>
        <p:blipFill>
          <a:blip r:embed="rId8"/>
          <a:stretch>
            <a:fillRect/>
          </a:stretch>
        </p:blipFill>
        <p:spPr>
          <a:xfrm>
            <a:off x="538498" y="3280828"/>
            <a:ext cx="2743200" cy="209550"/>
          </a:xfrm>
          <a:prstGeom prst="rect">
            <a:avLst/>
          </a:prstGeom>
        </p:spPr>
      </p:pic>
      <p:pic>
        <p:nvPicPr>
          <p:cNvPr id="9" name="Picture 8"/>
          <p:cNvPicPr>
            <a:picLocks noChangeAspect="1"/>
          </p:cNvPicPr>
          <p:nvPr/>
        </p:nvPicPr>
        <p:blipFill>
          <a:blip r:embed="rId9"/>
          <a:stretch>
            <a:fillRect/>
          </a:stretch>
        </p:blipFill>
        <p:spPr>
          <a:xfrm>
            <a:off x="3281698" y="3290353"/>
            <a:ext cx="2705100" cy="200025"/>
          </a:xfrm>
          <a:prstGeom prst="rect">
            <a:avLst/>
          </a:prstGeom>
        </p:spPr>
      </p:pic>
      <p:pic>
        <p:nvPicPr>
          <p:cNvPr id="10" name="Picture 9"/>
          <p:cNvPicPr>
            <a:picLocks noChangeAspect="1"/>
          </p:cNvPicPr>
          <p:nvPr/>
        </p:nvPicPr>
        <p:blipFill>
          <a:blip r:embed="rId10"/>
          <a:stretch>
            <a:fillRect/>
          </a:stretch>
        </p:blipFill>
        <p:spPr>
          <a:xfrm>
            <a:off x="234704" y="3565569"/>
            <a:ext cx="2724150" cy="190500"/>
          </a:xfrm>
          <a:prstGeom prst="rect">
            <a:avLst/>
          </a:prstGeom>
        </p:spPr>
      </p:pic>
      <p:pic>
        <p:nvPicPr>
          <p:cNvPr id="11" name="Picture 10"/>
          <p:cNvPicPr>
            <a:picLocks noChangeAspect="1"/>
          </p:cNvPicPr>
          <p:nvPr/>
        </p:nvPicPr>
        <p:blipFill>
          <a:blip r:embed="rId11"/>
          <a:stretch>
            <a:fillRect/>
          </a:stretch>
        </p:blipFill>
        <p:spPr>
          <a:xfrm>
            <a:off x="2962443" y="3565569"/>
            <a:ext cx="2705100" cy="219075"/>
          </a:xfrm>
          <a:prstGeom prst="rect">
            <a:avLst/>
          </a:prstGeom>
        </p:spPr>
      </p:pic>
      <p:pic>
        <p:nvPicPr>
          <p:cNvPr id="12" name="Picture 11"/>
          <p:cNvPicPr>
            <a:picLocks noChangeAspect="1"/>
          </p:cNvPicPr>
          <p:nvPr/>
        </p:nvPicPr>
        <p:blipFill>
          <a:blip r:embed="rId12"/>
          <a:stretch>
            <a:fillRect/>
          </a:stretch>
        </p:blipFill>
        <p:spPr>
          <a:xfrm>
            <a:off x="5698516" y="3556044"/>
            <a:ext cx="914400" cy="200025"/>
          </a:xfrm>
          <a:prstGeom prst="rect">
            <a:avLst/>
          </a:prstGeom>
        </p:spPr>
      </p:pic>
      <p:pic>
        <p:nvPicPr>
          <p:cNvPr id="13" name="Picture 12"/>
          <p:cNvPicPr>
            <a:picLocks noChangeAspect="1"/>
          </p:cNvPicPr>
          <p:nvPr/>
        </p:nvPicPr>
        <p:blipFill>
          <a:blip r:embed="rId13"/>
          <a:stretch>
            <a:fillRect/>
          </a:stretch>
        </p:blipFill>
        <p:spPr>
          <a:xfrm>
            <a:off x="234704" y="3840148"/>
            <a:ext cx="1581150" cy="219075"/>
          </a:xfrm>
          <a:prstGeom prst="rect">
            <a:avLst/>
          </a:prstGeom>
        </p:spPr>
      </p:pic>
      <p:pic>
        <p:nvPicPr>
          <p:cNvPr id="14" name="Picture 13"/>
          <p:cNvPicPr>
            <a:picLocks noChangeAspect="1"/>
          </p:cNvPicPr>
          <p:nvPr/>
        </p:nvPicPr>
        <p:blipFill>
          <a:blip r:embed="rId14"/>
          <a:stretch>
            <a:fillRect/>
          </a:stretch>
        </p:blipFill>
        <p:spPr>
          <a:xfrm>
            <a:off x="1887611" y="3865370"/>
            <a:ext cx="2695575" cy="200025"/>
          </a:xfrm>
          <a:prstGeom prst="rect">
            <a:avLst/>
          </a:prstGeom>
        </p:spPr>
      </p:pic>
      <p:pic>
        <p:nvPicPr>
          <p:cNvPr id="15" name="Picture 14"/>
          <p:cNvPicPr>
            <a:picLocks noChangeAspect="1"/>
          </p:cNvPicPr>
          <p:nvPr/>
        </p:nvPicPr>
        <p:blipFill>
          <a:blip r:embed="rId15"/>
          <a:stretch>
            <a:fillRect/>
          </a:stretch>
        </p:blipFill>
        <p:spPr>
          <a:xfrm>
            <a:off x="4627741" y="3862016"/>
            <a:ext cx="2362200" cy="180975"/>
          </a:xfrm>
          <a:prstGeom prst="rect">
            <a:avLst/>
          </a:prstGeom>
        </p:spPr>
      </p:pic>
      <p:pic>
        <p:nvPicPr>
          <p:cNvPr id="16" name="Picture 15"/>
          <p:cNvPicPr>
            <a:picLocks noChangeAspect="1"/>
          </p:cNvPicPr>
          <p:nvPr/>
        </p:nvPicPr>
        <p:blipFill>
          <a:blip r:embed="rId16"/>
          <a:stretch>
            <a:fillRect/>
          </a:stretch>
        </p:blipFill>
        <p:spPr>
          <a:xfrm>
            <a:off x="214648" y="4348490"/>
            <a:ext cx="2733675" cy="171450"/>
          </a:xfrm>
          <a:prstGeom prst="rect">
            <a:avLst/>
          </a:prstGeom>
        </p:spPr>
      </p:pic>
      <p:pic>
        <p:nvPicPr>
          <p:cNvPr id="17" name="Picture 16"/>
          <p:cNvPicPr>
            <a:picLocks noChangeAspect="1"/>
          </p:cNvPicPr>
          <p:nvPr/>
        </p:nvPicPr>
        <p:blipFill>
          <a:blip r:embed="rId17"/>
          <a:stretch>
            <a:fillRect/>
          </a:stretch>
        </p:blipFill>
        <p:spPr>
          <a:xfrm>
            <a:off x="3008491" y="4353252"/>
            <a:ext cx="5600700" cy="161925"/>
          </a:xfrm>
          <a:prstGeom prst="rect">
            <a:avLst/>
          </a:prstGeom>
        </p:spPr>
      </p:pic>
      <p:pic>
        <p:nvPicPr>
          <p:cNvPr id="18" name="Picture 17"/>
          <p:cNvPicPr>
            <a:picLocks noChangeAspect="1"/>
          </p:cNvPicPr>
          <p:nvPr/>
        </p:nvPicPr>
        <p:blipFill>
          <a:blip r:embed="rId18"/>
          <a:stretch>
            <a:fillRect/>
          </a:stretch>
        </p:blipFill>
        <p:spPr>
          <a:xfrm>
            <a:off x="234704" y="4803221"/>
            <a:ext cx="1066800" cy="209550"/>
          </a:xfrm>
          <a:prstGeom prst="rect">
            <a:avLst/>
          </a:prstGeom>
        </p:spPr>
      </p:pic>
      <p:pic>
        <p:nvPicPr>
          <p:cNvPr id="19" name="Picture 18"/>
          <p:cNvPicPr>
            <a:picLocks noChangeAspect="1"/>
          </p:cNvPicPr>
          <p:nvPr/>
        </p:nvPicPr>
        <p:blipFill>
          <a:blip r:embed="rId19"/>
          <a:stretch>
            <a:fillRect/>
          </a:stretch>
        </p:blipFill>
        <p:spPr>
          <a:xfrm>
            <a:off x="1301504" y="4796328"/>
            <a:ext cx="6696075" cy="209550"/>
          </a:xfrm>
          <a:prstGeom prst="rect">
            <a:avLst/>
          </a:prstGeom>
        </p:spPr>
      </p:pic>
      <p:pic>
        <p:nvPicPr>
          <p:cNvPr id="20" name="Picture 19"/>
          <p:cNvPicPr>
            <a:picLocks noChangeAspect="1"/>
          </p:cNvPicPr>
          <p:nvPr/>
        </p:nvPicPr>
        <p:blipFill>
          <a:blip r:embed="rId20"/>
          <a:stretch>
            <a:fillRect/>
          </a:stretch>
        </p:blipFill>
        <p:spPr>
          <a:xfrm>
            <a:off x="8005090" y="4786803"/>
            <a:ext cx="295275" cy="219075"/>
          </a:xfrm>
          <a:prstGeom prst="rect">
            <a:avLst/>
          </a:prstGeom>
        </p:spPr>
      </p:pic>
    </p:spTree>
    <p:extLst>
      <p:ext uri="{BB962C8B-B14F-4D97-AF65-F5344CB8AC3E}">
        <p14:creationId xmlns:p14="http://schemas.microsoft.com/office/powerpoint/2010/main" val="22742908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1000"/>
                                        <p:tgtEl>
                                          <p:spTgt spid="5"/>
                                        </p:tgtEl>
                                      </p:cBhvr>
                                    </p:animEffect>
                                    <p:anim calcmode="lin" valueType="num">
                                      <p:cBhvr>
                                        <p:cTn id="22" dur="1000" fill="hold"/>
                                        <p:tgtEl>
                                          <p:spTgt spid="5"/>
                                        </p:tgtEl>
                                        <p:attrNameLst>
                                          <p:attrName>ppt_x</p:attrName>
                                        </p:attrNameLst>
                                      </p:cBhvr>
                                      <p:tavLst>
                                        <p:tav tm="0">
                                          <p:val>
                                            <p:strVal val="#ppt_x"/>
                                          </p:val>
                                        </p:tav>
                                        <p:tav tm="100000">
                                          <p:val>
                                            <p:strVal val="#ppt_x"/>
                                          </p:val>
                                        </p:tav>
                                      </p:tavLst>
                                    </p:anim>
                                    <p:anim calcmode="lin" valueType="num">
                                      <p:cBhvr>
                                        <p:cTn id="23" dur="1000" fill="hold"/>
                                        <p:tgtEl>
                                          <p:spTgt spid="5"/>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fade">
                                      <p:cBhvr>
                                        <p:cTn id="26" dur="1000"/>
                                        <p:tgtEl>
                                          <p:spTgt spid="6"/>
                                        </p:tgtEl>
                                      </p:cBhvr>
                                    </p:animEffect>
                                    <p:anim calcmode="lin" valueType="num">
                                      <p:cBhvr>
                                        <p:cTn id="27" dur="1000" fill="hold"/>
                                        <p:tgtEl>
                                          <p:spTgt spid="6"/>
                                        </p:tgtEl>
                                        <p:attrNameLst>
                                          <p:attrName>ppt_x</p:attrName>
                                        </p:attrNameLst>
                                      </p:cBhvr>
                                      <p:tavLst>
                                        <p:tav tm="0">
                                          <p:val>
                                            <p:strVal val="#ppt_x"/>
                                          </p:val>
                                        </p:tav>
                                        <p:tav tm="100000">
                                          <p:val>
                                            <p:strVal val="#ppt_x"/>
                                          </p:val>
                                        </p:tav>
                                      </p:tavLst>
                                    </p:anim>
                                    <p:anim calcmode="lin" valueType="num">
                                      <p:cBhvr>
                                        <p:cTn id="28"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fade">
                                      <p:cBhvr>
                                        <p:cTn id="33" dur="1000"/>
                                        <p:tgtEl>
                                          <p:spTgt spid="8"/>
                                        </p:tgtEl>
                                      </p:cBhvr>
                                    </p:animEffect>
                                    <p:anim calcmode="lin" valueType="num">
                                      <p:cBhvr>
                                        <p:cTn id="34" dur="1000" fill="hold"/>
                                        <p:tgtEl>
                                          <p:spTgt spid="8"/>
                                        </p:tgtEl>
                                        <p:attrNameLst>
                                          <p:attrName>ppt_x</p:attrName>
                                        </p:attrNameLst>
                                      </p:cBhvr>
                                      <p:tavLst>
                                        <p:tav tm="0">
                                          <p:val>
                                            <p:strVal val="#ppt_x"/>
                                          </p:val>
                                        </p:tav>
                                        <p:tav tm="100000">
                                          <p:val>
                                            <p:strVal val="#ppt_x"/>
                                          </p:val>
                                        </p:tav>
                                      </p:tavLst>
                                    </p:anim>
                                    <p:anim calcmode="lin" valueType="num">
                                      <p:cBhvr>
                                        <p:cTn id="35" dur="1000" fill="hold"/>
                                        <p:tgtEl>
                                          <p:spTgt spid="8"/>
                                        </p:tgtEl>
                                        <p:attrNameLst>
                                          <p:attrName>ppt_y</p:attrName>
                                        </p:attrNameLst>
                                      </p:cBhvr>
                                      <p:tavLst>
                                        <p:tav tm="0">
                                          <p:val>
                                            <p:strVal val="#ppt_y+.1"/>
                                          </p:val>
                                        </p:tav>
                                        <p:tav tm="100000">
                                          <p:val>
                                            <p:strVal val="#ppt_y"/>
                                          </p:val>
                                        </p:tav>
                                      </p:tavLst>
                                    </p:anim>
                                  </p:childTnLst>
                                </p:cTn>
                              </p:par>
                              <p:par>
                                <p:cTn id="36" presetID="42" presetClass="entr" presetSubtype="0" fill="hold" nodeType="with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fade">
                                      <p:cBhvr>
                                        <p:cTn id="38" dur="1000"/>
                                        <p:tgtEl>
                                          <p:spTgt spid="7"/>
                                        </p:tgtEl>
                                      </p:cBhvr>
                                    </p:animEffect>
                                    <p:anim calcmode="lin" valueType="num">
                                      <p:cBhvr>
                                        <p:cTn id="39" dur="1000" fill="hold"/>
                                        <p:tgtEl>
                                          <p:spTgt spid="7"/>
                                        </p:tgtEl>
                                        <p:attrNameLst>
                                          <p:attrName>ppt_x</p:attrName>
                                        </p:attrNameLst>
                                      </p:cBhvr>
                                      <p:tavLst>
                                        <p:tav tm="0">
                                          <p:val>
                                            <p:strVal val="#ppt_x"/>
                                          </p:val>
                                        </p:tav>
                                        <p:tav tm="100000">
                                          <p:val>
                                            <p:strVal val="#ppt_x"/>
                                          </p:val>
                                        </p:tav>
                                      </p:tavLst>
                                    </p:anim>
                                    <p:anim calcmode="lin" valueType="num">
                                      <p:cBhvr>
                                        <p:cTn id="40" dur="1000" fill="hold"/>
                                        <p:tgtEl>
                                          <p:spTgt spid="7"/>
                                        </p:tgtEl>
                                        <p:attrNameLst>
                                          <p:attrName>ppt_y</p:attrName>
                                        </p:attrNameLst>
                                      </p:cBhvr>
                                      <p:tavLst>
                                        <p:tav tm="0">
                                          <p:val>
                                            <p:strVal val="#ppt_y+.1"/>
                                          </p:val>
                                        </p:tav>
                                        <p:tav tm="100000">
                                          <p:val>
                                            <p:strVal val="#ppt_y"/>
                                          </p:val>
                                        </p:tav>
                                      </p:tavLst>
                                    </p:anim>
                                  </p:childTnLst>
                                </p:cTn>
                              </p:par>
                              <p:par>
                                <p:cTn id="41" presetID="42" presetClass="entr" presetSubtype="0" fill="hold" nodeType="withEffect">
                                  <p:stCondLst>
                                    <p:cond delay="0"/>
                                  </p:stCondLst>
                                  <p:childTnLst>
                                    <p:set>
                                      <p:cBhvr>
                                        <p:cTn id="42" dur="1" fill="hold">
                                          <p:stCondLst>
                                            <p:cond delay="0"/>
                                          </p:stCondLst>
                                        </p:cTn>
                                        <p:tgtEl>
                                          <p:spTgt spid="9"/>
                                        </p:tgtEl>
                                        <p:attrNameLst>
                                          <p:attrName>style.visibility</p:attrName>
                                        </p:attrNameLst>
                                      </p:cBhvr>
                                      <p:to>
                                        <p:strVal val="visible"/>
                                      </p:to>
                                    </p:set>
                                    <p:animEffect transition="in" filter="fade">
                                      <p:cBhvr>
                                        <p:cTn id="43" dur="1000"/>
                                        <p:tgtEl>
                                          <p:spTgt spid="9"/>
                                        </p:tgtEl>
                                      </p:cBhvr>
                                    </p:animEffect>
                                    <p:anim calcmode="lin" valueType="num">
                                      <p:cBhvr>
                                        <p:cTn id="44" dur="1000" fill="hold"/>
                                        <p:tgtEl>
                                          <p:spTgt spid="9"/>
                                        </p:tgtEl>
                                        <p:attrNameLst>
                                          <p:attrName>ppt_x</p:attrName>
                                        </p:attrNameLst>
                                      </p:cBhvr>
                                      <p:tavLst>
                                        <p:tav tm="0">
                                          <p:val>
                                            <p:strVal val="#ppt_x"/>
                                          </p:val>
                                        </p:tav>
                                        <p:tav tm="100000">
                                          <p:val>
                                            <p:strVal val="#ppt_x"/>
                                          </p:val>
                                        </p:tav>
                                      </p:tavLst>
                                    </p:anim>
                                    <p:anim calcmode="lin" valueType="num">
                                      <p:cBhvr>
                                        <p:cTn id="45" dur="1000" fill="hold"/>
                                        <p:tgtEl>
                                          <p:spTgt spid="9"/>
                                        </p:tgtEl>
                                        <p:attrNameLst>
                                          <p:attrName>ppt_y</p:attrName>
                                        </p:attrNameLst>
                                      </p:cBhvr>
                                      <p:tavLst>
                                        <p:tav tm="0">
                                          <p:val>
                                            <p:strVal val="#ppt_y+.1"/>
                                          </p:val>
                                        </p:tav>
                                        <p:tav tm="100000">
                                          <p:val>
                                            <p:strVal val="#ppt_y"/>
                                          </p:val>
                                        </p:tav>
                                      </p:tavLst>
                                    </p:anim>
                                  </p:childTnLst>
                                </p:cTn>
                              </p:par>
                              <p:par>
                                <p:cTn id="46" presetID="42" presetClass="entr" presetSubtype="0" fill="hold" nodeType="withEffect">
                                  <p:stCondLst>
                                    <p:cond delay="0"/>
                                  </p:stCondLst>
                                  <p:childTnLst>
                                    <p:set>
                                      <p:cBhvr>
                                        <p:cTn id="47" dur="1" fill="hold">
                                          <p:stCondLst>
                                            <p:cond delay="0"/>
                                          </p:stCondLst>
                                        </p:cTn>
                                        <p:tgtEl>
                                          <p:spTgt spid="10"/>
                                        </p:tgtEl>
                                        <p:attrNameLst>
                                          <p:attrName>style.visibility</p:attrName>
                                        </p:attrNameLst>
                                      </p:cBhvr>
                                      <p:to>
                                        <p:strVal val="visible"/>
                                      </p:to>
                                    </p:set>
                                    <p:animEffect transition="in" filter="fade">
                                      <p:cBhvr>
                                        <p:cTn id="48" dur="1000"/>
                                        <p:tgtEl>
                                          <p:spTgt spid="10"/>
                                        </p:tgtEl>
                                      </p:cBhvr>
                                    </p:animEffect>
                                    <p:anim calcmode="lin" valueType="num">
                                      <p:cBhvr>
                                        <p:cTn id="49" dur="1000" fill="hold"/>
                                        <p:tgtEl>
                                          <p:spTgt spid="10"/>
                                        </p:tgtEl>
                                        <p:attrNameLst>
                                          <p:attrName>ppt_x</p:attrName>
                                        </p:attrNameLst>
                                      </p:cBhvr>
                                      <p:tavLst>
                                        <p:tav tm="0">
                                          <p:val>
                                            <p:strVal val="#ppt_x"/>
                                          </p:val>
                                        </p:tav>
                                        <p:tav tm="100000">
                                          <p:val>
                                            <p:strVal val="#ppt_x"/>
                                          </p:val>
                                        </p:tav>
                                      </p:tavLst>
                                    </p:anim>
                                    <p:anim calcmode="lin" valueType="num">
                                      <p:cBhvr>
                                        <p:cTn id="50" dur="1000" fill="hold"/>
                                        <p:tgtEl>
                                          <p:spTgt spid="10"/>
                                        </p:tgtEl>
                                        <p:attrNameLst>
                                          <p:attrName>ppt_y</p:attrName>
                                        </p:attrNameLst>
                                      </p:cBhvr>
                                      <p:tavLst>
                                        <p:tav tm="0">
                                          <p:val>
                                            <p:strVal val="#ppt_y+.1"/>
                                          </p:val>
                                        </p:tav>
                                        <p:tav tm="100000">
                                          <p:val>
                                            <p:strVal val="#ppt_y"/>
                                          </p:val>
                                        </p:tav>
                                      </p:tavLst>
                                    </p:anim>
                                  </p:childTnLst>
                                </p:cTn>
                              </p:par>
                              <p:par>
                                <p:cTn id="51" presetID="42" presetClass="entr" presetSubtype="0" fill="hold" nodeType="withEffect">
                                  <p:stCondLst>
                                    <p:cond delay="0"/>
                                  </p:stCondLst>
                                  <p:childTnLst>
                                    <p:set>
                                      <p:cBhvr>
                                        <p:cTn id="52" dur="1" fill="hold">
                                          <p:stCondLst>
                                            <p:cond delay="0"/>
                                          </p:stCondLst>
                                        </p:cTn>
                                        <p:tgtEl>
                                          <p:spTgt spid="11"/>
                                        </p:tgtEl>
                                        <p:attrNameLst>
                                          <p:attrName>style.visibility</p:attrName>
                                        </p:attrNameLst>
                                      </p:cBhvr>
                                      <p:to>
                                        <p:strVal val="visible"/>
                                      </p:to>
                                    </p:set>
                                    <p:animEffect transition="in" filter="fade">
                                      <p:cBhvr>
                                        <p:cTn id="53" dur="1000"/>
                                        <p:tgtEl>
                                          <p:spTgt spid="11"/>
                                        </p:tgtEl>
                                      </p:cBhvr>
                                    </p:animEffect>
                                    <p:anim calcmode="lin" valueType="num">
                                      <p:cBhvr>
                                        <p:cTn id="54" dur="1000" fill="hold"/>
                                        <p:tgtEl>
                                          <p:spTgt spid="11"/>
                                        </p:tgtEl>
                                        <p:attrNameLst>
                                          <p:attrName>ppt_x</p:attrName>
                                        </p:attrNameLst>
                                      </p:cBhvr>
                                      <p:tavLst>
                                        <p:tav tm="0">
                                          <p:val>
                                            <p:strVal val="#ppt_x"/>
                                          </p:val>
                                        </p:tav>
                                        <p:tav tm="100000">
                                          <p:val>
                                            <p:strVal val="#ppt_x"/>
                                          </p:val>
                                        </p:tav>
                                      </p:tavLst>
                                    </p:anim>
                                    <p:anim calcmode="lin" valueType="num">
                                      <p:cBhvr>
                                        <p:cTn id="55" dur="1000" fill="hold"/>
                                        <p:tgtEl>
                                          <p:spTgt spid="11"/>
                                        </p:tgtEl>
                                        <p:attrNameLst>
                                          <p:attrName>ppt_y</p:attrName>
                                        </p:attrNameLst>
                                      </p:cBhvr>
                                      <p:tavLst>
                                        <p:tav tm="0">
                                          <p:val>
                                            <p:strVal val="#ppt_y+.1"/>
                                          </p:val>
                                        </p:tav>
                                        <p:tav tm="100000">
                                          <p:val>
                                            <p:strVal val="#ppt_y"/>
                                          </p:val>
                                        </p:tav>
                                      </p:tavLst>
                                    </p:anim>
                                  </p:childTnLst>
                                </p:cTn>
                              </p:par>
                              <p:par>
                                <p:cTn id="56" presetID="42" presetClass="entr" presetSubtype="0" fill="hold" nodeType="withEffect">
                                  <p:stCondLst>
                                    <p:cond delay="0"/>
                                  </p:stCondLst>
                                  <p:childTnLst>
                                    <p:set>
                                      <p:cBhvr>
                                        <p:cTn id="57" dur="1" fill="hold">
                                          <p:stCondLst>
                                            <p:cond delay="0"/>
                                          </p:stCondLst>
                                        </p:cTn>
                                        <p:tgtEl>
                                          <p:spTgt spid="12"/>
                                        </p:tgtEl>
                                        <p:attrNameLst>
                                          <p:attrName>style.visibility</p:attrName>
                                        </p:attrNameLst>
                                      </p:cBhvr>
                                      <p:to>
                                        <p:strVal val="visible"/>
                                      </p:to>
                                    </p:set>
                                    <p:animEffect transition="in" filter="fade">
                                      <p:cBhvr>
                                        <p:cTn id="58" dur="1000"/>
                                        <p:tgtEl>
                                          <p:spTgt spid="12"/>
                                        </p:tgtEl>
                                      </p:cBhvr>
                                    </p:animEffect>
                                    <p:anim calcmode="lin" valueType="num">
                                      <p:cBhvr>
                                        <p:cTn id="59" dur="1000" fill="hold"/>
                                        <p:tgtEl>
                                          <p:spTgt spid="12"/>
                                        </p:tgtEl>
                                        <p:attrNameLst>
                                          <p:attrName>ppt_x</p:attrName>
                                        </p:attrNameLst>
                                      </p:cBhvr>
                                      <p:tavLst>
                                        <p:tav tm="0">
                                          <p:val>
                                            <p:strVal val="#ppt_x"/>
                                          </p:val>
                                        </p:tav>
                                        <p:tav tm="100000">
                                          <p:val>
                                            <p:strVal val="#ppt_x"/>
                                          </p:val>
                                        </p:tav>
                                      </p:tavLst>
                                    </p:anim>
                                    <p:anim calcmode="lin" valueType="num">
                                      <p:cBhvr>
                                        <p:cTn id="60"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42" presetClass="entr" presetSubtype="0" fill="hold" nodeType="clickEffect">
                                  <p:stCondLst>
                                    <p:cond delay="0"/>
                                  </p:stCondLst>
                                  <p:childTnLst>
                                    <p:set>
                                      <p:cBhvr>
                                        <p:cTn id="64" dur="1" fill="hold">
                                          <p:stCondLst>
                                            <p:cond delay="0"/>
                                          </p:stCondLst>
                                        </p:cTn>
                                        <p:tgtEl>
                                          <p:spTgt spid="13"/>
                                        </p:tgtEl>
                                        <p:attrNameLst>
                                          <p:attrName>style.visibility</p:attrName>
                                        </p:attrNameLst>
                                      </p:cBhvr>
                                      <p:to>
                                        <p:strVal val="visible"/>
                                      </p:to>
                                    </p:set>
                                    <p:animEffect transition="in" filter="fade">
                                      <p:cBhvr>
                                        <p:cTn id="65" dur="1000"/>
                                        <p:tgtEl>
                                          <p:spTgt spid="13"/>
                                        </p:tgtEl>
                                      </p:cBhvr>
                                    </p:animEffect>
                                    <p:anim calcmode="lin" valueType="num">
                                      <p:cBhvr>
                                        <p:cTn id="66" dur="1000" fill="hold"/>
                                        <p:tgtEl>
                                          <p:spTgt spid="13"/>
                                        </p:tgtEl>
                                        <p:attrNameLst>
                                          <p:attrName>ppt_x</p:attrName>
                                        </p:attrNameLst>
                                      </p:cBhvr>
                                      <p:tavLst>
                                        <p:tav tm="0">
                                          <p:val>
                                            <p:strVal val="#ppt_x"/>
                                          </p:val>
                                        </p:tav>
                                        <p:tav tm="100000">
                                          <p:val>
                                            <p:strVal val="#ppt_x"/>
                                          </p:val>
                                        </p:tav>
                                      </p:tavLst>
                                    </p:anim>
                                    <p:anim calcmode="lin" valueType="num">
                                      <p:cBhvr>
                                        <p:cTn id="67" dur="1000" fill="hold"/>
                                        <p:tgtEl>
                                          <p:spTgt spid="13"/>
                                        </p:tgtEl>
                                        <p:attrNameLst>
                                          <p:attrName>ppt_y</p:attrName>
                                        </p:attrNameLst>
                                      </p:cBhvr>
                                      <p:tavLst>
                                        <p:tav tm="0">
                                          <p:val>
                                            <p:strVal val="#ppt_y+.1"/>
                                          </p:val>
                                        </p:tav>
                                        <p:tav tm="100000">
                                          <p:val>
                                            <p:strVal val="#ppt_y"/>
                                          </p:val>
                                        </p:tav>
                                      </p:tavLst>
                                    </p:anim>
                                  </p:childTnLst>
                                </p:cTn>
                              </p:par>
                              <p:par>
                                <p:cTn id="68" presetID="42" presetClass="entr" presetSubtype="0" fill="hold" nodeType="withEffect">
                                  <p:stCondLst>
                                    <p:cond delay="0"/>
                                  </p:stCondLst>
                                  <p:childTnLst>
                                    <p:set>
                                      <p:cBhvr>
                                        <p:cTn id="69" dur="1" fill="hold">
                                          <p:stCondLst>
                                            <p:cond delay="0"/>
                                          </p:stCondLst>
                                        </p:cTn>
                                        <p:tgtEl>
                                          <p:spTgt spid="14"/>
                                        </p:tgtEl>
                                        <p:attrNameLst>
                                          <p:attrName>style.visibility</p:attrName>
                                        </p:attrNameLst>
                                      </p:cBhvr>
                                      <p:to>
                                        <p:strVal val="visible"/>
                                      </p:to>
                                    </p:set>
                                    <p:animEffect transition="in" filter="fade">
                                      <p:cBhvr>
                                        <p:cTn id="70" dur="1000"/>
                                        <p:tgtEl>
                                          <p:spTgt spid="14"/>
                                        </p:tgtEl>
                                      </p:cBhvr>
                                    </p:animEffect>
                                    <p:anim calcmode="lin" valueType="num">
                                      <p:cBhvr>
                                        <p:cTn id="71" dur="1000" fill="hold"/>
                                        <p:tgtEl>
                                          <p:spTgt spid="14"/>
                                        </p:tgtEl>
                                        <p:attrNameLst>
                                          <p:attrName>ppt_x</p:attrName>
                                        </p:attrNameLst>
                                      </p:cBhvr>
                                      <p:tavLst>
                                        <p:tav tm="0">
                                          <p:val>
                                            <p:strVal val="#ppt_x"/>
                                          </p:val>
                                        </p:tav>
                                        <p:tav tm="100000">
                                          <p:val>
                                            <p:strVal val="#ppt_x"/>
                                          </p:val>
                                        </p:tav>
                                      </p:tavLst>
                                    </p:anim>
                                    <p:anim calcmode="lin" valueType="num">
                                      <p:cBhvr>
                                        <p:cTn id="72" dur="1000" fill="hold"/>
                                        <p:tgtEl>
                                          <p:spTgt spid="14"/>
                                        </p:tgtEl>
                                        <p:attrNameLst>
                                          <p:attrName>ppt_y</p:attrName>
                                        </p:attrNameLst>
                                      </p:cBhvr>
                                      <p:tavLst>
                                        <p:tav tm="0">
                                          <p:val>
                                            <p:strVal val="#ppt_y+.1"/>
                                          </p:val>
                                        </p:tav>
                                        <p:tav tm="100000">
                                          <p:val>
                                            <p:strVal val="#ppt_y"/>
                                          </p:val>
                                        </p:tav>
                                      </p:tavLst>
                                    </p:anim>
                                  </p:childTnLst>
                                </p:cTn>
                              </p:par>
                              <p:par>
                                <p:cTn id="73" presetID="42" presetClass="entr" presetSubtype="0" fill="hold" nodeType="withEffect">
                                  <p:stCondLst>
                                    <p:cond delay="0"/>
                                  </p:stCondLst>
                                  <p:childTnLst>
                                    <p:set>
                                      <p:cBhvr>
                                        <p:cTn id="74" dur="1" fill="hold">
                                          <p:stCondLst>
                                            <p:cond delay="0"/>
                                          </p:stCondLst>
                                        </p:cTn>
                                        <p:tgtEl>
                                          <p:spTgt spid="15"/>
                                        </p:tgtEl>
                                        <p:attrNameLst>
                                          <p:attrName>style.visibility</p:attrName>
                                        </p:attrNameLst>
                                      </p:cBhvr>
                                      <p:to>
                                        <p:strVal val="visible"/>
                                      </p:to>
                                    </p:set>
                                    <p:animEffect transition="in" filter="fade">
                                      <p:cBhvr>
                                        <p:cTn id="75" dur="1000"/>
                                        <p:tgtEl>
                                          <p:spTgt spid="15"/>
                                        </p:tgtEl>
                                      </p:cBhvr>
                                    </p:animEffect>
                                    <p:anim calcmode="lin" valueType="num">
                                      <p:cBhvr>
                                        <p:cTn id="76" dur="1000" fill="hold"/>
                                        <p:tgtEl>
                                          <p:spTgt spid="15"/>
                                        </p:tgtEl>
                                        <p:attrNameLst>
                                          <p:attrName>ppt_x</p:attrName>
                                        </p:attrNameLst>
                                      </p:cBhvr>
                                      <p:tavLst>
                                        <p:tav tm="0">
                                          <p:val>
                                            <p:strVal val="#ppt_x"/>
                                          </p:val>
                                        </p:tav>
                                        <p:tav tm="100000">
                                          <p:val>
                                            <p:strVal val="#ppt_x"/>
                                          </p:val>
                                        </p:tav>
                                      </p:tavLst>
                                    </p:anim>
                                    <p:anim calcmode="lin" valueType="num">
                                      <p:cBhvr>
                                        <p:cTn id="77" dur="1000" fill="hold"/>
                                        <p:tgtEl>
                                          <p:spTgt spid="15"/>
                                        </p:tgtEl>
                                        <p:attrNameLst>
                                          <p:attrName>ppt_y</p:attrName>
                                        </p:attrNameLst>
                                      </p:cBhvr>
                                      <p:tavLst>
                                        <p:tav tm="0">
                                          <p:val>
                                            <p:strVal val="#ppt_y+.1"/>
                                          </p:val>
                                        </p:tav>
                                        <p:tav tm="100000">
                                          <p:val>
                                            <p:strVal val="#ppt_y"/>
                                          </p:val>
                                        </p:tav>
                                      </p:tavLst>
                                    </p:anim>
                                  </p:childTnLst>
                                </p:cTn>
                              </p:par>
                              <p:par>
                                <p:cTn id="78" presetID="42" presetClass="entr" presetSubtype="0" fill="hold" nodeType="withEffect">
                                  <p:stCondLst>
                                    <p:cond delay="0"/>
                                  </p:stCondLst>
                                  <p:childTnLst>
                                    <p:set>
                                      <p:cBhvr>
                                        <p:cTn id="79" dur="1" fill="hold">
                                          <p:stCondLst>
                                            <p:cond delay="0"/>
                                          </p:stCondLst>
                                        </p:cTn>
                                        <p:tgtEl>
                                          <p:spTgt spid="16"/>
                                        </p:tgtEl>
                                        <p:attrNameLst>
                                          <p:attrName>style.visibility</p:attrName>
                                        </p:attrNameLst>
                                      </p:cBhvr>
                                      <p:to>
                                        <p:strVal val="visible"/>
                                      </p:to>
                                    </p:set>
                                    <p:animEffect transition="in" filter="fade">
                                      <p:cBhvr>
                                        <p:cTn id="80" dur="1000"/>
                                        <p:tgtEl>
                                          <p:spTgt spid="16"/>
                                        </p:tgtEl>
                                      </p:cBhvr>
                                    </p:animEffect>
                                    <p:anim calcmode="lin" valueType="num">
                                      <p:cBhvr>
                                        <p:cTn id="81" dur="1000" fill="hold"/>
                                        <p:tgtEl>
                                          <p:spTgt spid="16"/>
                                        </p:tgtEl>
                                        <p:attrNameLst>
                                          <p:attrName>ppt_x</p:attrName>
                                        </p:attrNameLst>
                                      </p:cBhvr>
                                      <p:tavLst>
                                        <p:tav tm="0">
                                          <p:val>
                                            <p:strVal val="#ppt_x"/>
                                          </p:val>
                                        </p:tav>
                                        <p:tav tm="100000">
                                          <p:val>
                                            <p:strVal val="#ppt_x"/>
                                          </p:val>
                                        </p:tav>
                                      </p:tavLst>
                                    </p:anim>
                                    <p:anim calcmode="lin" valueType="num">
                                      <p:cBhvr>
                                        <p:cTn id="82" dur="1000" fill="hold"/>
                                        <p:tgtEl>
                                          <p:spTgt spid="16"/>
                                        </p:tgtEl>
                                        <p:attrNameLst>
                                          <p:attrName>ppt_y</p:attrName>
                                        </p:attrNameLst>
                                      </p:cBhvr>
                                      <p:tavLst>
                                        <p:tav tm="0">
                                          <p:val>
                                            <p:strVal val="#ppt_y+.1"/>
                                          </p:val>
                                        </p:tav>
                                        <p:tav tm="100000">
                                          <p:val>
                                            <p:strVal val="#ppt_y"/>
                                          </p:val>
                                        </p:tav>
                                      </p:tavLst>
                                    </p:anim>
                                  </p:childTnLst>
                                </p:cTn>
                              </p:par>
                              <p:par>
                                <p:cTn id="83" presetID="42" presetClass="entr" presetSubtype="0" fill="hold" nodeType="withEffect">
                                  <p:stCondLst>
                                    <p:cond delay="0"/>
                                  </p:stCondLst>
                                  <p:childTnLst>
                                    <p:set>
                                      <p:cBhvr>
                                        <p:cTn id="84" dur="1" fill="hold">
                                          <p:stCondLst>
                                            <p:cond delay="0"/>
                                          </p:stCondLst>
                                        </p:cTn>
                                        <p:tgtEl>
                                          <p:spTgt spid="17"/>
                                        </p:tgtEl>
                                        <p:attrNameLst>
                                          <p:attrName>style.visibility</p:attrName>
                                        </p:attrNameLst>
                                      </p:cBhvr>
                                      <p:to>
                                        <p:strVal val="visible"/>
                                      </p:to>
                                    </p:set>
                                    <p:animEffect transition="in" filter="fade">
                                      <p:cBhvr>
                                        <p:cTn id="85" dur="1000"/>
                                        <p:tgtEl>
                                          <p:spTgt spid="17"/>
                                        </p:tgtEl>
                                      </p:cBhvr>
                                    </p:animEffect>
                                    <p:anim calcmode="lin" valueType="num">
                                      <p:cBhvr>
                                        <p:cTn id="86" dur="1000" fill="hold"/>
                                        <p:tgtEl>
                                          <p:spTgt spid="17"/>
                                        </p:tgtEl>
                                        <p:attrNameLst>
                                          <p:attrName>ppt_x</p:attrName>
                                        </p:attrNameLst>
                                      </p:cBhvr>
                                      <p:tavLst>
                                        <p:tav tm="0">
                                          <p:val>
                                            <p:strVal val="#ppt_x"/>
                                          </p:val>
                                        </p:tav>
                                        <p:tav tm="100000">
                                          <p:val>
                                            <p:strVal val="#ppt_x"/>
                                          </p:val>
                                        </p:tav>
                                      </p:tavLst>
                                    </p:anim>
                                    <p:anim calcmode="lin" valueType="num">
                                      <p:cBhvr>
                                        <p:cTn id="87"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88" fill="hold">
                      <p:stCondLst>
                        <p:cond delay="indefinite"/>
                      </p:stCondLst>
                      <p:childTnLst>
                        <p:par>
                          <p:cTn id="89" fill="hold">
                            <p:stCondLst>
                              <p:cond delay="0"/>
                            </p:stCondLst>
                            <p:childTnLst>
                              <p:par>
                                <p:cTn id="90" presetID="42" presetClass="entr" presetSubtype="0" fill="hold" nodeType="clickEffect">
                                  <p:stCondLst>
                                    <p:cond delay="0"/>
                                  </p:stCondLst>
                                  <p:childTnLst>
                                    <p:set>
                                      <p:cBhvr>
                                        <p:cTn id="91" dur="1" fill="hold">
                                          <p:stCondLst>
                                            <p:cond delay="0"/>
                                          </p:stCondLst>
                                        </p:cTn>
                                        <p:tgtEl>
                                          <p:spTgt spid="19"/>
                                        </p:tgtEl>
                                        <p:attrNameLst>
                                          <p:attrName>style.visibility</p:attrName>
                                        </p:attrNameLst>
                                      </p:cBhvr>
                                      <p:to>
                                        <p:strVal val="visible"/>
                                      </p:to>
                                    </p:set>
                                    <p:animEffect transition="in" filter="fade">
                                      <p:cBhvr>
                                        <p:cTn id="92" dur="1000"/>
                                        <p:tgtEl>
                                          <p:spTgt spid="19"/>
                                        </p:tgtEl>
                                      </p:cBhvr>
                                    </p:animEffect>
                                    <p:anim calcmode="lin" valueType="num">
                                      <p:cBhvr>
                                        <p:cTn id="93" dur="1000" fill="hold"/>
                                        <p:tgtEl>
                                          <p:spTgt spid="19"/>
                                        </p:tgtEl>
                                        <p:attrNameLst>
                                          <p:attrName>ppt_x</p:attrName>
                                        </p:attrNameLst>
                                      </p:cBhvr>
                                      <p:tavLst>
                                        <p:tav tm="0">
                                          <p:val>
                                            <p:strVal val="#ppt_x"/>
                                          </p:val>
                                        </p:tav>
                                        <p:tav tm="100000">
                                          <p:val>
                                            <p:strVal val="#ppt_x"/>
                                          </p:val>
                                        </p:tav>
                                      </p:tavLst>
                                    </p:anim>
                                    <p:anim calcmode="lin" valueType="num">
                                      <p:cBhvr>
                                        <p:cTn id="94" dur="1000" fill="hold"/>
                                        <p:tgtEl>
                                          <p:spTgt spid="19"/>
                                        </p:tgtEl>
                                        <p:attrNameLst>
                                          <p:attrName>ppt_y</p:attrName>
                                        </p:attrNameLst>
                                      </p:cBhvr>
                                      <p:tavLst>
                                        <p:tav tm="0">
                                          <p:val>
                                            <p:strVal val="#ppt_y+.1"/>
                                          </p:val>
                                        </p:tav>
                                        <p:tav tm="100000">
                                          <p:val>
                                            <p:strVal val="#ppt_y"/>
                                          </p:val>
                                        </p:tav>
                                      </p:tavLst>
                                    </p:anim>
                                  </p:childTnLst>
                                </p:cTn>
                              </p:par>
                              <p:par>
                                <p:cTn id="95" presetID="42" presetClass="entr" presetSubtype="0" fill="hold" nodeType="withEffect">
                                  <p:stCondLst>
                                    <p:cond delay="0"/>
                                  </p:stCondLst>
                                  <p:childTnLst>
                                    <p:set>
                                      <p:cBhvr>
                                        <p:cTn id="96" dur="1" fill="hold">
                                          <p:stCondLst>
                                            <p:cond delay="0"/>
                                          </p:stCondLst>
                                        </p:cTn>
                                        <p:tgtEl>
                                          <p:spTgt spid="18"/>
                                        </p:tgtEl>
                                        <p:attrNameLst>
                                          <p:attrName>style.visibility</p:attrName>
                                        </p:attrNameLst>
                                      </p:cBhvr>
                                      <p:to>
                                        <p:strVal val="visible"/>
                                      </p:to>
                                    </p:set>
                                    <p:animEffect transition="in" filter="fade">
                                      <p:cBhvr>
                                        <p:cTn id="97" dur="1000"/>
                                        <p:tgtEl>
                                          <p:spTgt spid="18"/>
                                        </p:tgtEl>
                                      </p:cBhvr>
                                    </p:animEffect>
                                    <p:anim calcmode="lin" valueType="num">
                                      <p:cBhvr>
                                        <p:cTn id="98" dur="1000" fill="hold"/>
                                        <p:tgtEl>
                                          <p:spTgt spid="18"/>
                                        </p:tgtEl>
                                        <p:attrNameLst>
                                          <p:attrName>ppt_x</p:attrName>
                                        </p:attrNameLst>
                                      </p:cBhvr>
                                      <p:tavLst>
                                        <p:tav tm="0">
                                          <p:val>
                                            <p:strVal val="#ppt_x"/>
                                          </p:val>
                                        </p:tav>
                                        <p:tav tm="100000">
                                          <p:val>
                                            <p:strVal val="#ppt_x"/>
                                          </p:val>
                                        </p:tav>
                                      </p:tavLst>
                                    </p:anim>
                                    <p:anim calcmode="lin" valueType="num">
                                      <p:cBhvr>
                                        <p:cTn id="99" dur="1000" fill="hold"/>
                                        <p:tgtEl>
                                          <p:spTgt spid="18"/>
                                        </p:tgtEl>
                                        <p:attrNameLst>
                                          <p:attrName>ppt_y</p:attrName>
                                        </p:attrNameLst>
                                      </p:cBhvr>
                                      <p:tavLst>
                                        <p:tav tm="0">
                                          <p:val>
                                            <p:strVal val="#ppt_y+.1"/>
                                          </p:val>
                                        </p:tav>
                                        <p:tav tm="100000">
                                          <p:val>
                                            <p:strVal val="#ppt_y"/>
                                          </p:val>
                                        </p:tav>
                                      </p:tavLst>
                                    </p:anim>
                                  </p:childTnLst>
                                </p:cTn>
                              </p:par>
                              <p:par>
                                <p:cTn id="100" presetID="42" presetClass="entr" presetSubtype="0" fill="hold" nodeType="withEffect">
                                  <p:stCondLst>
                                    <p:cond delay="0"/>
                                  </p:stCondLst>
                                  <p:childTnLst>
                                    <p:set>
                                      <p:cBhvr>
                                        <p:cTn id="101" dur="1" fill="hold">
                                          <p:stCondLst>
                                            <p:cond delay="0"/>
                                          </p:stCondLst>
                                        </p:cTn>
                                        <p:tgtEl>
                                          <p:spTgt spid="20"/>
                                        </p:tgtEl>
                                        <p:attrNameLst>
                                          <p:attrName>style.visibility</p:attrName>
                                        </p:attrNameLst>
                                      </p:cBhvr>
                                      <p:to>
                                        <p:strVal val="visible"/>
                                      </p:to>
                                    </p:set>
                                    <p:animEffect transition="in" filter="fade">
                                      <p:cBhvr>
                                        <p:cTn id="102" dur="1000"/>
                                        <p:tgtEl>
                                          <p:spTgt spid="20"/>
                                        </p:tgtEl>
                                      </p:cBhvr>
                                    </p:animEffect>
                                    <p:anim calcmode="lin" valueType="num">
                                      <p:cBhvr>
                                        <p:cTn id="103" dur="1000" fill="hold"/>
                                        <p:tgtEl>
                                          <p:spTgt spid="20"/>
                                        </p:tgtEl>
                                        <p:attrNameLst>
                                          <p:attrName>ppt_x</p:attrName>
                                        </p:attrNameLst>
                                      </p:cBhvr>
                                      <p:tavLst>
                                        <p:tav tm="0">
                                          <p:val>
                                            <p:strVal val="#ppt_x"/>
                                          </p:val>
                                        </p:tav>
                                        <p:tav tm="100000">
                                          <p:val>
                                            <p:strVal val="#ppt_x"/>
                                          </p:val>
                                        </p:tav>
                                      </p:tavLst>
                                    </p:anim>
                                    <p:anim calcmode="lin" valueType="num">
                                      <p:cBhvr>
                                        <p:cTn id="104"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48556" y="1680693"/>
            <a:ext cx="304800" cy="209550"/>
          </a:xfrm>
          <a:prstGeom prst="rect">
            <a:avLst/>
          </a:prstGeom>
        </p:spPr>
      </p:pic>
      <p:pic>
        <p:nvPicPr>
          <p:cNvPr id="3" name="Picture 2"/>
          <p:cNvPicPr>
            <a:picLocks noChangeAspect="1"/>
          </p:cNvPicPr>
          <p:nvPr/>
        </p:nvPicPr>
        <p:blipFill>
          <a:blip r:embed="rId3"/>
          <a:stretch>
            <a:fillRect/>
          </a:stretch>
        </p:blipFill>
        <p:spPr>
          <a:xfrm>
            <a:off x="553356" y="1677473"/>
            <a:ext cx="3409950" cy="209550"/>
          </a:xfrm>
          <a:prstGeom prst="rect">
            <a:avLst/>
          </a:prstGeom>
        </p:spPr>
      </p:pic>
      <p:pic>
        <p:nvPicPr>
          <p:cNvPr id="4" name="Picture 3"/>
          <p:cNvPicPr>
            <a:picLocks noChangeAspect="1"/>
          </p:cNvPicPr>
          <p:nvPr/>
        </p:nvPicPr>
        <p:blipFill>
          <a:blip r:embed="rId4"/>
          <a:stretch>
            <a:fillRect/>
          </a:stretch>
        </p:blipFill>
        <p:spPr>
          <a:xfrm>
            <a:off x="6173106" y="1677473"/>
            <a:ext cx="5943600" cy="4800600"/>
          </a:xfrm>
          <a:prstGeom prst="rect">
            <a:avLst/>
          </a:prstGeom>
        </p:spPr>
      </p:pic>
      <p:pic>
        <p:nvPicPr>
          <p:cNvPr id="5" name="Picture 4"/>
          <p:cNvPicPr>
            <a:picLocks noChangeAspect="1"/>
          </p:cNvPicPr>
          <p:nvPr/>
        </p:nvPicPr>
        <p:blipFill>
          <a:blip r:embed="rId5"/>
          <a:stretch>
            <a:fillRect/>
          </a:stretch>
        </p:blipFill>
        <p:spPr>
          <a:xfrm>
            <a:off x="7589815" y="6478073"/>
            <a:ext cx="2266950" cy="209550"/>
          </a:xfrm>
          <a:prstGeom prst="rect">
            <a:avLst/>
          </a:prstGeom>
        </p:spPr>
      </p:pic>
      <p:pic>
        <p:nvPicPr>
          <p:cNvPr id="6" name="Picture 5"/>
          <p:cNvPicPr>
            <a:picLocks noChangeAspect="1"/>
          </p:cNvPicPr>
          <p:nvPr/>
        </p:nvPicPr>
        <p:blipFill>
          <a:blip r:embed="rId6"/>
          <a:stretch>
            <a:fillRect/>
          </a:stretch>
        </p:blipFill>
        <p:spPr>
          <a:xfrm>
            <a:off x="248556" y="2062096"/>
            <a:ext cx="2085975" cy="209550"/>
          </a:xfrm>
          <a:prstGeom prst="rect">
            <a:avLst/>
          </a:prstGeom>
        </p:spPr>
      </p:pic>
      <p:pic>
        <p:nvPicPr>
          <p:cNvPr id="7" name="Picture 6"/>
          <p:cNvPicPr>
            <a:picLocks noChangeAspect="1"/>
          </p:cNvPicPr>
          <p:nvPr/>
        </p:nvPicPr>
        <p:blipFill>
          <a:blip r:embed="rId7"/>
          <a:stretch>
            <a:fillRect/>
          </a:stretch>
        </p:blipFill>
        <p:spPr>
          <a:xfrm>
            <a:off x="2334531" y="2052571"/>
            <a:ext cx="2600325" cy="219075"/>
          </a:xfrm>
          <a:prstGeom prst="rect">
            <a:avLst/>
          </a:prstGeom>
        </p:spPr>
      </p:pic>
      <p:pic>
        <p:nvPicPr>
          <p:cNvPr id="8" name="Picture 7"/>
          <p:cNvPicPr>
            <a:picLocks noChangeAspect="1"/>
          </p:cNvPicPr>
          <p:nvPr/>
        </p:nvPicPr>
        <p:blipFill>
          <a:blip r:embed="rId8"/>
          <a:stretch>
            <a:fillRect/>
          </a:stretch>
        </p:blipFill>
        <p:spPr>
          <a:xfrm>
            <a:off x="248556" y="2443499"/>
            <a:ext cx="1771650" cy="200025"/>
          </a:xfrm>
          <a:prstGeom prst="rect">
            <a:avLst/>
          </a:prstGeom>
        </p:spPr>
      </p:pic>
      <p:pic>
        <p:nvPicPr>
          <p:cNvPr id="9" name="Picture 8"/>
          <p:cNvPicPr>
            <a:picLocks noChangeAspect="1"/>
          </p:cNvPicPr>
          <p:nvPr/>
        </p:nvPicPr>
        <p:blipFill>
          <a:blip r:embed="rId9"/>
          <a:stretch>
            <a:fillRect/>
          </a:stretch>
        </p:blipFill>
        <p:spPr>
          <a:xfrm>
            <a:off x="248556" y="2815377"/>
            <a:ext cx="2209800" cy="228600"/>
          </a:xfrm>
          <a:prstGeom prst="rect">
            <a:avLst/>
          </a:prstGeom>
        </p:spPr>
      </p:pic>
      <p:pic>
        <p:nvPicPr>
          <p:cNvPr id="10" name="Picture 9"/>
          <p:cNvPicPr>
            <a:picLocks noChangeAspect="1"/>
          </p:cNvPicPr>
          <p:nvPr/>
        </p:nvPicPr>
        <p:blipFill>
          <a:blip r:embed="rId10"/>
          <a:stretch>
            <a:fillRect/>
          </a:stretch>
        </p:blipFill>
        <p:spPr>
          <a:xfrm>
            <a:off x="2458356" y="2829664"/>
            <a:ext cx="3419475" cy="200025"/>
          </a:xfrm>
          <a:prstGeom prst="rect">
            <a:avLst/>
          </a:prstGeom>
        </p:spPr>
      </p:pic>
      <p:pic>
        <p:nvPicPr>
          <p:cNvPr id="11" name="Picture 10"/>
          <p:cNvPicPr>
            <a:picLocks noChangeAspect="1"/>
          </p:cNvPicPr>
          <p:nvPr/>
        </p:nvPicPr>
        <p:blipFill>
          <a:blip r:embed="rId11"/>
          <a:stretch>
            <a:fillRect/>
          </a:stretch>
        </p:blipFill>
        <p:spPr>
          <a:xfrm>
            <a:off x="248556" y="3215830"/>
            <a:ext cx="2619375" cy="238125"/>
          </a:xfrm>
          <a:prstGeom prst="rect">
            <a:avLst/>
          </a:prstGeom>
        </p:spPr>
      </p:pic>
      <p:pic>
        <p:nvPicPr>
          <p:cNvPr id="12" name="Picture 11"/>
          <p:cNvPicPr>
            <a:picLocks noChangeAspect="1"/>
          </p:cNvPicPr>
          <p:nvPr/>
        </p:nvPicPr>
        <p:blipFill>
          <a:blip r:embed="rId12"/>
          <a:stretch>
            <a:fillRect/>
          </a:stretch>
        </p:blipFill>
        <p:spPr>
          <a:xfrm>
            <a:off x="248556" y="3625808"/>
            <a:ext cx="3009900" cy="219075"/>
          </a:xfrm>
          <a:prstGeom prst="rect">
            <a:avLst/>
          </a:prstGeom>
        </p:spPr>
      </p:pic>
      <p:pic>
        <p:nvPicPr>
          <p:cNvPr id="13" name="Picture 12"/>
          <p:cNvPicPr>
            <a:picLocks noChangeAspect="1"/>
          </p:cNvPicPr>
          <p:nvPr/>
        </p:nvPicPr>
        <p:blipFill>
          <a:blip r:embed="rId13"/>
          <a:stretch>
            <a:fillRect/>
          </a:stretch>
        </p:blipFill>
        <p:spPr>
          <a:xfrm>
            <a:off x="243894" y="3921486"/>
            <a:ext cx="5857875" cy="190500"/>
          </a:xfrm>
          <a:prstGeom prst="rect">
            <a:avLst/>
          </a:prstGeom>
        </p:spPr>
      </p:pic>
      <p:pic>
        <p:nvPicPr>
          <p:cNvPr id="14" name="Picture 13"/>
          <p:cNvPicPr>
            <a:picLocks noChangeAspect="1"/>
          </p:cNvPicPr>
          <p:nvPr/>
        </p:nvPicPr>
        <p:blipFill>
          <a:blip r:embed="rId14"/>
          <a:stretch>
            <a:fillRect/>
          </a:stretch>
        </p:blipFill>
        <p:spPr>
          <a:xfrm>
            <a:off x="292593" y="4231451"/>
            <a:ext cx="781050" cy="200025"/>
          </a:xfrm>
          <a:prstGeom prst="rect">
            <a:avLst/>
          </a:prstGeom>
        </p:spPr>
      </p:pic>
      <p:pic>
        <p:nvPicPr>
          <p:cNvPr id="15" name="Picture 14"/>
          <p:cNvPicPr>
            <a:picLocks noChangeAspect="1"/>
          </p:cNvPicPr>
          <p:nvPr/>
        </p:nvPicPr>
        <p:blipFill>
          <a:blip r:embed="rId15"/>
          <a:stretch>
            <a:fillRect/>
          </a:stretch>
        </p:blipFill>
        <p:spPr>
          <a:xfrm>
            <a:off x="1096014" y="4240977"/>
            <a:ext cx="3362325" cy="209550"/>
          </a:xfrm>
          <a:prstGeom prst="rect">
            <a:avLst/>
          </a:prstGeom>
        </p:spPr>
      </p:pic>
      <p:pic>
        <p:nvPicPr>
          <p:cNvPr id="16" name="Picture 15"/>
          <p:cNvPicPr>
            <a:picLocks noChangeAspect="1"/>
          </p:cNvPicPr>
          <p:nvPr/>
        </p:nvPicPr>
        <p:blipFill>
          <a:blip r:embed="rId16"/>
          <a:stretch>
            <a:fillRect/>
          </a:stretch>
        </p:blipFill>
        <p:spPr>
          <a:xfrm>
            <a:off x="296048" y="4622379"/>
            <a:ext cx="3257550" cy="219075"/>
          </a:xfrm>
          <a:prstGeom prst="rect">
            <a:avLst/>
          </a:prstGeom>
        </p:spPr>
      </p:pic>
      <p:pic>
        <p:nvPicPr>
          <p:cNvPr id="17" name="Picture 16"/>
          <p:cNvPicPr>
            <a:picLocks noChangeAspect="1"/>
          </p:cNvPicPr>
          <p:nvPr/>
        </p:nvPicPr>
        <p:blipFill>
          <a:blip r:embed="rId17"/>
          <a:stretch>
            <a:fillRect/>
          </a:stretch>
        </p:blipFill>
        <p:spPr>
          <a:xfrm>
            <a:off x="292593" y="4899006"/>
            <a:ext cx="4229100" cy="228600"/>
          </a:xfrm>
          <a:prstGeom prst="rect">
            <a:avLst/>
          </a:prstGeom>
        </p:spPr>
      </p:pic>
      <p:pic>
        <p:nvPicPr>
          <p:cNvPr id="18" name="Picture 17"/>
          <p:cNvPicPr>
            <a:picLocks noChangeAspect="1"/>
          </p:cNvPicPr>
          <p:nvPr/>
        </p:nvPicPr>
        <p:blipFill>
          <a:blip r:embed="rId18"/>
          <a:stretch>
            <a:fillRect/>
          </a:stretch>
        </p:blipFill>
        <p:spPr>
          <a:xfrm>
            <a:off x="243894" y="5351847"/>
            <a:ext cx="2362200" cy="219075"/>
          </a:xfrm>
          <a:prstGeom prst="rect">
            <a:avLst/>
          </a:prstGeom>
        </p:spPr>
      </p:pic>
      <p:pic>
        <p:nvPicPr>
          <p:cNvPr id="19" name="Picture 18"/>
          <p:cNvPicPr>
            <a:picLocks noChangeAspect="1"/>
          </p:cNvPicPr>
          <p:nvPr/>
        </p:nvPicPr>
        <p:blipFill>
          <a:blip r:embed="rId19"/>
          <a:stretch>
            <a:fillRect/>
          </a:stretch>
        </p:blipFill>
        <p:spPr>
          <a:xfrm>
            <a:off x="2625277" y="5380423"/>
            <a:ext cx="2600325" cy="209550"/>
          </a:xfrm>
          <a:prstGeom prst="rect">
            <a:avLst/>
          </a:prstGeom>
        </p:spPr>
      </p:pic>
      <p:pic>
        <p:nvPicPr>
          <p:cNvPr id="20" name="Picture 19"/>
          <p:cNvPicPr>
            <a:picLocks noChangeAspect="1"/>
          </p:cNvPicPr>
          <p:nvPr/>
        </p:nvPicPr>
        <p:blipFill>
          <a:blip r:embed="rId20"/>
          <a:stretch>
            <a:fillRect/>
          </a:stretch>
        </p:blipFill>
        <p:spPr>
          <a:xfrm>
            <a:off x="239031" y="5668993"/>
            <a:ext cx="2019300" cy="209550"/>
          </a:xfrm>
          <a:prstGeom prst="rect">
            <a:avLst/>
          </a:prstGeom>
        </p:spPr>
      </p:pic>
      <p:pic>
        <p:nvPicPr>
          <p:cNvPr id="21" name="Picture 20"/>
          <p:cNvPicPr>
            <a:picLocks noChangeAspect="1"/>
          </p:cNvPicPr>
          <p:nvPr/>
        </p:nvPicPr>
        <p:blipFill>
          <a:blip r:embed="rId21"/>
          <a:stretch>
            <a:fillRect/>
          </a:stretch>
        </p:blipFill>
        <p:spPr>
          <a:xfrm>
            <a:off x="239031" y="6108958"/>
            <a:ext cx="1943100" cy="180975"/>
          </a:xfrm>
          <a:prstGeom prst="rect">
            <a:avLst/>
          </a:prstGeom>
        </p:spPr>
      </p:pic>
      <p:pic>
        <p:nvPicPr>
          <p:cNvPr id="22" name="Picture 21"/>
          <p:cNvPicPr>
            <a:picLocks noChangeAspect="1"/>
          </p:cNvPicPr>
          <p:nvPr/>
        </p:nvPicPr>
        <p:blipFill>
          <a:blip r:embed="rId22"/>
          <a:stretch>
            <a:fillRect/>
          </a:stretch>
        </p:blipFill>
        <p:spPr>
          <a:xfrm>
            <a:off x="2220231" y="6108958"/>
            <a:ext cx="3990975" cy="219075"/>
          </a:xfrm>
          <a:prstGeom prst="rect">
            <a:avLst/>
          </a:prstGeom>
        </p:spPr>
      </p:pic>
      <p:pic>
        <p:nvPicPr>
          <p:cNvPr id="23" name="Picture 22"/>
          <p:cNvPicPr>
            <a:picLocks noChangeAspect="1"/>
          </p:cNvPicPr>
          <p:nvPr/>
        </p:nvPicPr>
        <p:blipFill>
          <a:blip r:embed="rId23"/>
          <a:stretch>
            <a:fillRect/>
          </a:stretch>
        </p:blipFill>
        <p:spPr>
          <a:xfrm>
            <a:off x="1248681" y="6455212"/>
            <a:ext cx="1057275" cy="295275"/>
          </a:xfrm>
          <a:prstGeom prst="rect">
            <a:avLst/>
          </a:prstGeom>
        </p:spPr>
      </p:pic>
    </p:spTree>
    <p:extLst>
      <p:ext uri="{BB962C8B-B14F-4D97-AF65-F5344CB8AC3E}">
        <p14:creationId xmlns:p14="http://schemas.microsoft.com/office/powerpoint/2010/main" val="1866326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1000" fill="hold"/>
                                        <p:tgtEl>
                                          <p:spTgt spid="2"/>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1000"/>
                                        <p:tgtEl>
                                          <p:spTgt spid="3"/>
                                        </p:tgtEl>
                                      </p:cBhvr>
                                    </p:animEffect>
                                    <p:anim calcmode="lin" valueType="num">
                                      <p:cBhvr>
                                        <p:cTn id="20" dur="1000" fill="hold"/>
                                        <p:tgtEl>
                                          <p:spTgt spid="3"/>
                                        </p:tgtEl>
                                        <p:attrNameLst>
                                          <p:attrName>ppt_x</p:attrName>
                                        </p:attrNameLst>
                                      </p:cBhvr>
                                      <p:tavLst>
                                        <p:tav tm="0">
                                          <p:val>
                                            <p:strVal val="#ppt_x"/>
                                          </p:val>
                                        </p:tav>
                                        <p:tav tm="100000">
                                          <p:val>
                                            <p:strVal val="#ppt_x"/>
                                          </p:val>
                                        </p:tav>
                                      </p:tavLst>
                                    </p:anim>
                                    <p:anim calcmode="lin" valueType="num">
                                      <p:cBhvr>
                                        <p:cTn id="21"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6"/>
                                        </p:tgtEl>
                                        <p:attrNameLst>
                                          <p:attrName>style.visibility</p:attrName>
                                        </p:attrNameLst>
                                      </p:cBhvr>
                                      <p:to>
                                        <p:strVal val="visible"/>
                                      </p:to>
                                    </p:set>
                                    <p:anim calcmode="lin" valueType="num">
                                      <p:cBhvr additive="base">
                                        <p:cTn id="26" dur="500" fill="hold"/>
                                        <p:tgtEl>
                                          <p:spTgt spid="6"/>
                                        </p:tgtEl>
                                        <p:attrNameLst>
                                          <p:attrName>ppt_x</p:attrName>
                                        </p:attrNameLst>
                                      </p:cBhvr>
                                      <p:tavLst>
                                        <p:tav tm="0">
                                          <p:val>
                                            <p:strVal val="#ppt_x"/>
                                          </p:val>
                                        </p:tav>
                                        <p:tav tm="100000">
                                          <p:val>
                                            <p:strVal val="#ppt_x"/>
                                          </p:val>
                                        </p:tav>
                                      </p:tavLst>
                                    </p:anim>
                                    <p:anim calcmode="lin" valueType="num">
                                      <p:cBhvr additive="base">
                                        <p:cTn id="27"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7"/>
                                        </p:tgtEl>
                                        <p:attrNameLst>
                                          <p:attrName>style.visibility</p:attrName>
                                        </p:attrNameLst>
                                      </p:cBhvr>
                                      <p:to>
                                        <p:strVal val="visible"/>
                                      </p:to>
                                    </p:set>
                                    <p:anim calcmode="lin" valueType="num">
                                      <p:cBhvr additive="base">
                                        <p:cTn id="32" dur="500" fill="hold"/>
                                        <p:tgtEl>
                                          <p:spTgt spid="7"/>
                                        </p:tgtEl>
                                        <p:attrNameLst>
                                          <p:attrName>ppt_x</p:attrName>
                                        </p:attrNameLst>
                                      </p:cBhvr>
                                      <p:tavLst>
                                        <p:tav tm="0">
                                          <p:val>
                                            <p:strVal val="#ppt_x"/>
                                          </p:val>
                                        </p:tav>
                                        <p:tav tm="100000">
                                          <p:val>
                                            <p:strVal val="#ppt_x"/>
                                          </p:val>
                                        </p:tav>
                                      </p:tavLst>
                                    </p:anim>
                                    <p:anim calcmode="lin" valueType="num">
                                      <p:cBhvr additive="base">
                                        <p:cTn id="3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nodeType="clickEffect">
                                  <p:stCondLst>
                                    <p:cond delay="0"/>
                                  </p:stCondLst>
                                  <p:childTnLst>
                                    <p:set>
                                      <p:cBhvr>
                                        <p:cTn id="37" dur="1" fill="hold">
                                          <p:stCondLst>
                                            <p:cond delay="0"/>
                                          </p:stCondLst>
                                        </p:cTn>
                                        <p:tgtEl>
                                          <p:spTgt spid="8"/>
                                        </p:tgtEl>
                                        <p:attrNameLst>
                                          <p:attrName>style.visibility</p:attrName>
                                        </p:attrNameLst>
                                      </p:cBhvr>
                                      <p:to>
                                        <p:strVal val="visible"/>
                                      </p:to>
                                    </p:set>
                                    <p:anim calcmode="lin" valueType="num">
                                      <p:cBhvr additive="base">
                                        <p:cTn id="38" dur="500" fill="hold"/>
                                        <p:tgtEl>
                                          <p:spTgt spid="8"/>
                                        </p:tgtEl>
                                        <p:attrNameLst>
                                          <p:attrName>ppt_x</p:attrName>
                                        </p:attrNameLst>
                                      </p:cBhvr>
                                      <p:tavLst>
                                        <p:tav tm="0">
                                          <p:val>
                                            <p:strVal val="#ppt_x"/>
                                          </p:val>
                                        </p:tav>
                                        <p:tav tm="100000">
                                          <p:val>
                                            <p:strVal val="#ppt_x"/>
                                          </p:val>
                                        </p:tav>
                                      </p:tavLst>
                                    </p:anim>
                                    <p:anim calcmode="lin" valueType="num">
                                      <p:cBhvr additive="base">
                                        <p:cTn id="39" dur="500" fill="hold"/>
                                        <p:tgtEl>
                                          <p:spTgt spid="8"/>
                                        </p:tgtEl>
                                        <p:attrNameLst>
                                          <p:attrName>ppt_y</p:attrName>
                                        </p:attrNameLst>
                                      </p:cBhvr>
                                      <p:tavLst>
                                        <p:tav tm="0">
                                          <p:val>
                                            <p:strVal val="1+#ppt_h/2"/>
                                          </p:val>
                                        </p:tav>
                                        <p:tav tm="100000">
                                          <p:val>
                                            <p:strVal val="#ppt_y"/>
                                          </p:val>
                                        </p:tav>
                                      </p:tavLst>
                                    </p:anim>
                                  </p:childTnLst>
                                </p:cTn>
                              </p:par>
                              <p:par>
                                <p:cTn id="40" presetID="2" presetClass="entr" presetSubtype="4" fill="hold" nodeType="withEffect">
                                  <p:stCondLst>
                                    <p:cond delay="0"/>
                                  </p:stCondLst>
                                  <p:childTnLst>
                                    <p:set>
                                      <p:cBhvr>
                                        <p:cTn id="41" dur="1" fill="hold">
                                          <p:stCondLst>
                                            <p:cond delay="0"/>
                                          </p:stCondLst>
                                        </p:cTn>
                                        <p:tgtEl>
                                          <p:spTgt spid="9"/>
                                        </p:tgtEl>
                                        <p:attrNameLst>
                                          <p:attrName>style.visibility</p:attrName>
                                        </p:attrNameLst>
                                      </p:cBhvr>
                                      <p:to>
                                        <p:strVal val="visible"/>
                                      </p:to>
                                    </p:set>
                                    <p:anim calcmode="lin" valueType="num">
                                      <p:cBhvr additive="base">
                                        <p:cTn id="42" dur="500" fill="hold"/>
                                        <p:tgtEl>
                                          <p:spTgt spid="9"/>
                                        </p:tgtEl>
                                        <p:attrNameLst>
                                          <p:attrName>ppt_x</p:attrName>
                                        </p:attrNameLst>
                                      </p:cBhvr>
                                      <p:tavLst>
                                        <p:tav tm="0">
                                          <p:val>
                                            <p:strVal val="#ppt_x"/>
                                          </p:val>
                                        </p:tav>
                                        <p:tav tm="100000">
                                          <p:val>
                                            <p:strVal val="#ppt_x"/>
                                          </p:val>
                                        </p:tav>
                                      </p:tavLst>
                                    </p:anim>
                                    <p:anim calcmode="lin" valueType="num">
                                      <p:cBhvr additive="base">
                                        <p:cTn id="43" dur="500" fill="hold"/>
                                        <p:tgtEl>
                                          <p:spTgt spid="9"/>
                                        </p:tgtEl>
                                        <p:attrNameLst>
                                          <p:attrName>ppt_y</p:attrName>
                                        </p:attrNameLst>
                                      </p:cBhvr>
                                      <p:tavLst>
                                        <p:tav tm="0">
                                          <p:val>
                                            <p:strVal val="1+#ppt_h/2"/>
                                          </p:val>
                                        </p:tav>
                                        <p:tav tm="100000">
                                          <p:val>
                                            <p:strVal val="#ppt_y"/>
                                          </p:val>
                                        </p:tav>
                                      </p:tavLst>
                                    </p:anim>
                                  </p:childTnLst>
                                </p:cTn>
                              </p:par>
                              <p:par>
                                <p:cTn id="44" presetID="2" presetClass="entr" presetSubtype="4" fill="hold" nodeType="withEffect">
                                  <p:stCondLst>
                                    <p:cond delay="0"/>
                                  </p:stCondLst>
                                  <p:childTnLst>
                                    <p:set>
                                      <p:cBhvr>
                                        <p:cTn id="45" dur="1" fill="hold">
                                          <p:stCondLst>
                                            <p:cond delay="0"/>
                                          </p:stCondLst>
                                        </p:cTn>
                                        <p:tgtEl>
                                          <p:spTgt spid="11"/>
                                        </p:tgtEl>
                                        <p:attrNameLst>
                                          <p:attrName>style.visibility</p:attrName>
                                        </p:attrNameLst>
                                      </p:cBhvr>
                                      <p:to>
                                        <p:strVal val="visible"/>
                                      </p:to>
                                    </p:set>
                                    <p:anim calcmode="lin" valueType="num">
                                      <p:cBhvr additive="base">
                                        <p:cTn id="46" dur="500" fill="hold"/>
                                        <p:tgtEl>
                                          <p:spTgt spid="11"/>
                                        </p:tgtEl>
                                        <p:attrNameLst>
                                          <p:attrName>ppt_x</p:attrName>
                                        </p:attrNameLst>
                                      </p:cBhvr>
                                      <p:tavLst>
                                        <p:tav tm="0">
                                          <p:val>
                                            <p:strVal val="#ppt_x"/>
                                          </p:val>
                                        </p:tav>
                                        <p:tav tm="100000">
                                          <p:val>
                                            <p:strVal val="#ppt_x"/>
                                          </p:val>
                                        </p:tav>
                                      </p:tavLst>
                                    </p:anim>
                                    <p:anim calcmode="lin" valueType="num">
                                      <p:cBhvr additive="base">
                                        <p:cTn id="47" dur="500" fill="hold"/>
                                        <p:tgtEl>
                                          <p:spTgt spid="11"/>
                                        </p:tgtEl>
                                        <p:attrNameLst>
                                          <p:attrName>ppt_y</p:attrName>
                                        </p:attrNameLst>
                                      </p:cBhvr>
                                      <p:tavLst>
                                        <p:tav tm="0">
                                          <p:val>
                                            <p:strVal val="1+#ppt_h/2"/>
                                          </p:val>
                                        </p:tav>
                                        <p:tav tm="100000">
                                          <p:val>
                                            <p:strVal val="#ppt_y"/>
                                          </p:val>
                                        </p:tav>
                                      </p:tavLst>
                                    </p:anim>
                                  </p:childTnLst>
                                </p:cTn>
                              </p:par>
                              <p:par>
                                <p:cTn id="48" presetID="2" presetClass="entr" presetSubtype="4" fill="hold" nodeType="withEffect">
                                  <p:stCondLst>
                                    <p:cond delay="0"/>
                                  </p:stCondLst>
                                  <p:childTnLst>
                                    <p:set>
                                      <p:cBhvr>
                                        <p:cTn id="49" dur="1" fill="hold">
                                          <p:stCondLst>
                                            <p:cond delay="0"/>
                                          </p:stCondLst>
                                        </p:cTn>
                                        <p:tgtEl>
                                          <p:spTgt spid="10"/>
                                        </p:tgtEl>
                                        <p:attrNameLst>
                                          <p:attrName>style.visibility</p:attrName>
                                        </p:attrNameLst>
                                      </p:cBhvr>
                                      <p:to>
                                        <p:strVal val="visible"/>
                                      </p:to>
                                    </p:set>
                                    <p:anim calcmode="lin" valueType="num">
                                      <p:cBhvr additive="base">
                                        <p:cTn id="50" dur="500" fill="hold"/>
                                        <p:tgtEl>
                                          <p:spTgt spid="10"/>
                                        </p:tgtEl>
                                        <p:attrNameLst>
                                          <p:attrName>ppt_x</p:attrName>
                                        </p:attrNameLst>
                                      </p:cBhvr>
                                      <p:tavLst>
                                        <p:tav tm="0">
                                          <p:val>
                                            <p:strVal val="#ppt_x"/>
                                          </p:val>
                                        </p:tav>
                                        <p:tav tm="100000">
                                          <p:val>
                                            <p:strVal val="#ppt_x"/>
                                          </p:val>
                                        </p:tav>
                                      </p:tavLst>
                                    </p:anim>
                                    <p:anim calcmode="lin" valueType="num">
                                      <p:cBhvr additive="base">
                                        <p:cTn id="51"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 presetClass="entr" presetSubtype="4" fill="hold" nodeType="clickEffect">
                                  <p:stCondLst>
                                    <p:cond delay="0"/>
                                  </p:stCondLst>
                                  <p:childTnLst>
                                    <p:set>
                                      <p:cBhvr>
                                        <p:cTn id="55" dur="1" fill="hold">
                                          <p:stCondLst>
                                            <p:cond delay="0"/>
                                          </p:stCondLst>
                                        </p:cTn>
                                        <p:tgtEl>
                                          <p:spTgt spid="12"/>
                                        </p:tgtEl>
                                        <p:attrNameLst>
                                          <p:attrName>style.visibility</p:attrName>
                                        </p:attrNameLst>
                                      </p:cBhvr>
                                      <p:to>
                                        <p:strVal val="visible"/>
                                      </p:to>
                                    </p:set>
                                    <p:anim calcmode="lin" valueType="num">
                                      <p:cBhvr additive="base">
                                        <p:cTn id="56" dur="500" fill="hold"/>
                                        <p:tgtEl>
                                          <p:spTgt spid="12"/>
                                        </p:tgtEl>
                                        <p:attrNameLst>
                                          <p:attrName>ppt_x</p:attrName>
                                        </p:attrNameLst>
                                      </p:cBhvr>
                                      <p:tavLst>
                                        <p:tav tm="0">
                                          <p:val>
                                            <p:strVal val="#ppt_x"/>
                                          </p:val>
                                        </p:tav>
                                        <p:tav tm="100000">
                                          <p:val>
                                            <p:strVal val="#ppt_x"/>
                                          </p:val>
                                        </p:tav>
                                      </p:tavLst>
                                    </p:anim>
                                    <p:anim calcmode="lin" valueType="num">
                                      <p:cBhvr additive="base">
                                        <p:cTn id="57" dur="500" fill="hold"/>
                                        <p:tgtEl>
                                          <p:spTgt spid="12"/>
                                        </p:tgtEl>
                                        <p:attrNameLst>
                                          <p:attrName>ppt_y</p:attrName>
                                        </p:attrNameLst>
                                      </p:cBhvr>
                                      <p:tavLst>
                                        <p:tav tm="0">
                                          <p:val>
                                            <p:strVal val="1+#ppt_h/2"/>
                                          </p:val>
                                        </p:tav>
                                        <p:tav tm="100000">
                                          <p:val>
                                            <p:strVal val="#ppt_y"/>
                                          </p:val>
                                        </p:tav>
                                      </p:tavLst>
                                    </p:anim>
                                  </p:childTnLst>
                                </p:cTn>
                              </p:par>
                              <p:par>
                                <p:cTn id="58" presetID="2" presetClass="entr" presetSubtype="4" fill="hold" nodeType="withEffect">
                                  <p:stCondLst>
                                    <p:cond delay="0"/>
                                  </p:stCondLst>
                                  <p:childTnLst>
                                    <p:set>
                                      <p:cBhvr>
                                        <p:cTn id="59" dur="1" fill="hold">
                                          <p:stCondLst>
                                            <p:cond delay="0"/>
                                          </p:stCondLst>
                                        </p:cTn>
                                        <p:tgtEl>
                                          <p:spTgt spid="13"/>
                                        </p:tgtEl>
                                        <p:attrNameLst>
                                          <p:attrName>style.visibility</p:attrName>
                                        </p:attrNameLst>
                                      </p:cBhvr>
                                      <p:to>
                                        <p:strVal val="visible"/>
                                      </p:to>
                                    </p:set>
                                    <p:anim calcmode="lin" valueType="num">
                                      <p:cBhvr additive="base">
                                        <p:cTn id="60" dur="500" fill="hold"/>
                                        <p:tgtEl>
                                          <p:spTgt spid="13"/>
                                        </p:tgtEl>
                                        <p:attrNameLst>
                                          <p:attrName>ppt_x</p:attrName>
                                        </p:attrNameLst>
                                      </p:cBhvr>
                                      <p:tavLst>
                                        <p:tav tm="0">
                                          <p:val>
                                            <p:strVal val="#ppt_x"/>
                                          </p:val>
                                        </p:tav>
                                        <p:tav tm="100000">
                                          <p:val>
                                            <p:strVal val="#ppt_x"/>
                                          </p:val>
                                        </p:tav>
                                      </p:tavLst>
                                    </p:anim>
                                    <p:anim calcmode="lin" valueType="num">
                                      <p:cBhvr additive="base">
                                        <p:cTn id="61" dur="500" fill="hold"/>
                                        <p:tgtEl>
                                          <p:spTgt spid="13"/>
                                        </p:tgtEl>
                                        <p:attrNameLst>
                                          <p:attrName>ppt_y</p:attrName>
                                        </p:attrNameLst>
                                      </p:cBhvr>
                                      <p:tavLst>
                                        <p:tav tm="0">
                                          <p:val>
                                            <p:strVal val="1+#ppt_h/2"/>
                                          </p:val>
                                        </p:tav>
                                        <p:tav tm="100000">
                                          <p:val>
                                            <p:strVal val="#ppt_y"/>
                                          </p:val>
                                        </p:tav>
                                      </p:tavLst>
                                    </p:anim>
                                  </p:childTnLst>
                                </p:cTn>
                              </p:par>
                              <p:par>
                                <p:cTn id="62" presetID="2" presetClass="entr" presetSubtype="4" fill="hold" nodeType="withEffect">
                                  <p:stCondLst>
                                    <p:cond delay="0"/>
                                  </p:stCondLst>
                                  <p:childTnLst>
                                    <p:set>
                                      <p:cBhvr>
                                        <p:cTn id="63" dur="1" fill="hold">
                                          <p:stCondLst>
                                            <p:cond delay="0"/>
                                          </p:stCondLst>
                                        </p:cTn>
                                        <p:tgtEl>
                                          <p:spTgt spid="15"/>
                                        </p:tgtEl>
                                        <p:attrNameLst>
                                          <p:attrName>style.visibility</p:attrName>
                                        </p:attrNameLst>
                                      </p:cBhvr>
                                      <p:to>
                                        <p:strVal val="visible"/>
                                      </p:to>
                                    </p:set>
                                    <p:anim calcmode="lin" valueType="num">
                                      <p:cBhvr additive="base">
                                        <p:cTn id="64" dur="500" fill="hold"/>
                                        <p:tgtEl>
                                          <p:spTgt spid="15"/>
                                        </p:tgtEl>
                                        <p:attrNameLst>
                                          <p:attrName>ppt_x</p:attrName>
                                        </p:attrNameLst>
                                      </p:cBhvr>
                                      <p:tavLst>
                                        <p:tav tm="0">
                                          <p:val>
                                            <p:strVal val="#ppt_x"/>
                                          </p:val>
                                        </p:tav>
                                        <p:tav tm="100000">
                                          <p:val>
                                            <p:strVal val="#ppt_x"/>
                                          </p:val>
                                        </p:tav>
                                      </p:tavLst>
                                    </p:anim>
                                    <p:anim calcmode="lin" valueType="num">
                                      <p:cBhvr additive="base">
                                        <p:cTn id="65" dur="500" fill="hold"/>
                                        <p:tgtEl>
                                          <p:spTgt spid="15"/>
                                        </p:tgtEl>
                                        <p:attrNameLst>
                                          <p:attrName>ppt_y</p:attrName>
                                        </p:attrNameLst>
                                      </p:cBhvr>
                                      <p:tavLst>
                                        <p:tav tm="0">
                                          <p:val>
                                            <p:strVal val="1+#ppt_h/2"/>
                                          </p:val>
                                        </p:tav>
                                        <p:tav tm="100000">
                                          <p:val>
                                            <p:strVal val="#ppt_y"/>
                                          </p:val>
                                        </p:tav>
                                      </p:tavLst>
                                    </p:anim>
                                  </p:childTnLst>
                                </p:cTn>
                              </p:par>
                              <p:par>
                                <p:cTn id="66" presetID="2" presetClass="entr" presetSubtype="4" fill="hold" nodeType="withEffect">
                                  <p:stCondLst>
                                    <p:cond delay="0"/>
                                  </p:stCondLst>
                                  <p:childTnLst>
                                    <p:set>
                                      <p:cBhvr>
                                        <p:cTn id="67" dur="1" fill="hold">
                                          <p:stCondLst>
                                            <p:cond delay="0"/>
                                          </p:stCondLst>
                                        </p:cTn>
                                        <p:tgtEl>
                                          <p:spTgt spid="14"/>
                                        </p:tgtEl>
                                        <p:attrNameLst>
                                          <p:attrName>style.visibility</p:attrName>
                                        </p:attrNameLst>
                                      </p:cBhvr>
                                      <p:to>
                                        <p:strVal val="visible"/>
                                      </p:to>
                                    </p:set>
                                    <p:anim calcmode="lin" valueType="num">
                                      <p:cBhvr additive="base">
                                        <p:cTn id="68" dur="500" fill="hold"/>
                                        <p:tgtEl>
                                          <p:spTgt spid="14"/>
                                        </p:tgtEl>
                                        <p:attrNameLst>
                                          <p:attrName>ppt_x</p:attrName>
                                        </p:attrNameLst>
                                      </p:cBhvr>
                                      <p:tavLst>
                                        <p:tav tm="0">
                                          <p:val>
                                            <p:strVal val="#ppt_x"/>
                                          </p:val>
                                        </p:tav>
                                        <p:tav tm="100000">
                                          <p:val>
                                            <p:strVal val="#ppt_x"/>
                                          </p:val>
                                        </p:tav>
                                      </p:tavLst>
                                    </p:anim>
                                    <p:anim calcmode="lin" valueType="num">
                                      <p:cBhvr additive="base">
                                        <p:cTn id="69"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70" fill="hold">
                      <p:stCondLst>
                        <p:cond delay="indefinite"/>
                      </p:stCondLst>
                      <p:childTnLst>
                        <p:par>
                          <p:cTn id="71" fill="hold">
                            <p:stCondLst>
                              <p:cond delay="0"/>
                            </p:stCondLst>
                            <p:childTnLst>
                              <p:par>
                                <p:cTn id="72" presetID="42" presetClass="entr" presetSubtype="0" fill="hold" nodeType="clickEffect">
                                  <p:stCondLst>
                                    <p:cond delay="0"/>
                                  </p:stCondLst>
                                  <p:childTnLst>
                                    <p:set>
                                      <p:cBhvr>
                                        <p:cTn id="73" dur="1" fill="hold">
                                          <p:stCondLst>
                                            <p:cond delay="0"/>
                                          </p:stCondLst>
                                        </p:cTn>
                                        <p:tgtEl>
                                          <p:spTgt spid="16"/>
                                        </p:tgtEl>
                                        <p:attrNameLst>
                                          <p:attrName>style.visibility</p:attrName>
                                        </p:attrNameLst>
                                      </p:cBhvr>
                                      <p:to>
                                        <p:strVal val="visible"/>
                                      </p:to>
                                    </p:set>
                                    <p:animEffect transition="in" filter="fade">
                                      <p:cBhvr>
                                        <p:cTn id="74" dur="1000"/>
                                        <p:tgtEl>
                                          <p:spTgt spid="16"/>
                                        </p:tgtEl>
                                      </p:cBhvr>
                                    </p:animEffect>
                                    <p:anim calcmode="lin" valueType="num">
                                      <p:cBhvr>
                                        <p:cTn id="75" dur="1000" fill="hold"/>
                                        <p:tgtEl>
                                          <p:spTgt spid="16"/>
                                        </p:tgtEl>
                                        <p:attrNameLst>
                                          <p:attrName>ppt_x</p:attrName>
                                        </p:attrNameLst>
                                      </p:cBhvr>
                                      <p:tavLst>
                                        <p:tav tm="0">
                                          <p:val>
                                            <p:strVal val="#ppt_x"/>
                                          </p:val>
                                        </p:tav>
                                        <p:tav tm="100000">
                                          <p:val>
                                            <p:strVal val="#ppt_x"/>
                                          </p:val>
                                        </p:tav>
                                      </p:tavLst>
                                    </p:anim>
                                    <p:anim calcmode="lin" valueType="num">
                                      <p:cBhvr>
                                        <p:cTn id="76" dur="1000" fill="hold"/>
                                        <p:tgtEl>
                                          <p:spTgt spid="16"/>
                                        </p:tgtEl>
                                        <p:attrNameLst>
                                          <p:attrName>ppt_y</p:attrName>
                                        </p:attrNameLst>
                                      </p:cBhvr>
                                      <p:tavLst>
                                        <p:tav tm="0">
                                          <p:val>
                                            <p:strVal val="#ppt_y+.1"/>
                                          </p:val>
                                        </p:tav>
                                        <p:tav tm="100000">
                                          <p:val>
                                            <p:strVal val="#ppt_y"/>
                                          </p:val>
                                        </p:tav>
                                      </p:tavLst>
                                    </p:anim>
                                  </p:childTnLst>
                                </p:cTn>
                              </p:par>
                              <p:par>
                                <p:cTn id="77" presetID="42" presetClass="entr" presetSubtype="0" fill="hold" nodeType="withEffect">
                                  <p:stCondLst>
                                    <p:cond delay="0"/>
                                  </p:stCondLst>
                                  <p:childTnLst>
                                    <p:set>
                                      <p:cBhvr>
                                        <p:cTn id="78" dur="1" fill="hold">
                                          <p:stCondLst>
                                            <p:cond delay="0"/>
                                          </p:stCondLst>
                                        </p:cTn>
                                        <p:tgtEl>
                                          <p:spTgt spid="17"/>
                                        </p:tgtEl>
                                        <p:attrNameLst>
                                          <p:attrName>style.visibility</p:attrName>
                                        </p:attrNameLst>
                                      </p:cBhvr>
                                      <p:to>
                                        <p:strVal val="visible"/>
                                      </p:to>
                                    </p:set>
                                    <p:animEffect transition="in" filter="fade">
                                      <p:cBhvr>
                                        <p:cTn id="79" dur="1000"/>
                                        <p:tgtEl>
                                          <p:spTgt spid="17"/>
                                        </p:tgtEl>
                                      </p:cBhvr>
                                    </p:animEffect>
                                    <p:anim calcmode="lin" valueType="num">
                                      <p:cBhvr>
                                        <p:cTn id="80" dur="1000" fill="hold"/>
                                        <p:tgtEl>
                                          <p:spTgt spid="17"/>
                                        </p:tgtEl>
                                        <p:attrNameLst>
                                          <p:attrName>ppt_x</p:attrName>
                                        </p:attrNameLst>
                                      </p:cBhvr>
                                      <p:tavLst>
                                        <p:tav tm="0">
                                          <p:val>
                                            <p:strVal val="#ppt_x"/>
                                          </p:val>
                                        </p:tav>
                                        <p:tav tm="100000">
                                          <p:val>
                                            <p:strVal val="#ppt_x"/>
                                          </p:val>
                                        </p:tav>
                                      </p:tavLst>
                                    </p:anim>
                                    <p:anim calcmode="lin" valueType="num">
                                      <p:cBhvr>
                                        <p:cTn id="81"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82" fill="hold">
                      <p:stCondLst>
                        <p:cond delay="indefinite"/>
                      </p:stCondLst>
                      <p:childTnLst>
                        <p:par>
                          <p:cTn id="83" fill="hold">
                            <p:stCondLst>
                              <p:cond delay="0"/>
                            </p:stCondLst>
                            <p:childTnLst>
                              <p:par>
                                <p:cTn id="84" presetID="42" presetClass="entr" presetSubtype="0" fill="hold" nodeType="clickEffect">
                                  <p:stCondLst>
                                    <p:cond delay="0"/>
                                  </p:stCondLst>
                                  <p:childTnLst>
                                    <p:set>
                                      <p:cBhvr>
                                        <p:cTn id="85" dur="1" fill="hold">
                                          <p:stCondLst>
                                            <p:cond delay="0"/>
                                          </p:stCondLst>
                                        </p:cTn>
                                        <p:tgtEl>
                                          <p:spTgt spid="18"/>
                                        </p:tgtEl>
                                        <p:attrNameLst>
                                          <p:attrName>style.visibility</p:attrName>
                                        </p:attrNameLst>
                                      </p:cBhvr>
                                      <p:to>
                                        <p:strVal val="visible"/>
                                      </p:to>
                                    </p:set>
                                    <p:animEffect transition="in" filter="fade">
                                      <p:cBhvr>
                                        <p:cTn id="86" dur="1000"/>
                                        <p:tgtEl>
                                          <p:spTgt spid="18"/>
                                        </p:tgtEl>
                                      </p:cBhvr>
                                    </p:animEffect>
                                    <p:anim calcmode="lin" valueType="num">
                                      <p:cBhvr>
                                        <p:cTn id="87" dur="1000" fill="hold"/>
                                        <p:tgtEl>
                                          <p:spTgt spid="18"/>
                                        </p:tgtEl>
                                        <p:attrNameLst>
                                          <p:attrName>ppt_x</p:attrName>
                                        </p:attrNameLst>
                                      </p:cBhvr>
                                      <p:tavLst>
                                        <p:tav tm="0">
                                          <p:val>
                                            <p:strVal val="#ppt_x"/>
                                          </p:val>
                                        </p:tav>
                                        <p:tav tm="100000">
                                          <p:val>
                                            <p:strVal val="#ppt_x"/>
                                          </p:val>
                                        </p:tav>
                                      </p:tavLst>
                                    </p:anim>
                                    <p:anim calcmode="lin" valueType="num">
                                      <p:cBhvr>
                                        <p:cTn id="88" dur="1000" fill="hold"/>
                                        <p:tgtEl>
                                          <p:spTgt spid="18"/>
                                        </p:tgtEl>
                                        <p:attrNameLst>
                                          <p:attrName>ppt_y</p:attrName>
                                        </p:attrNameLst>
                                      </p:cBhvr>
                                      <p:tavLst>
                                        <p:tav tm="0">
                                          <p:val>
                                            <p:strVal val="#ppt_y+.1"/>
                                          </p:val>
                                        </p:tav>
                                        <p:tav tm="100000">
                                          <p:val>
                                            <p:strVal val="#ppt_y"/>
                                          </p:val>
                                        </p:tav>
                                      </p:tavLst>
                                    </p:anim>
                                  </p:childTnLst>
                                </p:cTn>
                              </p:par>
                              <p:par>
                                <p:cTn id="89" presetID="42" presetClass="entr" presetSubtype="0" fill="hold" nodeType="withEffect">
                                  <p:stCondLst>
                                    <p:cond delay="0"/>
                                  </p:stCondLst>
                                  <p:childTnLst>
                                    <p:set>
                                      <p:cBhvr>
                                        <p:cTn id="90" dur="1" fill="hold">
                                          <p:stCondLst>
                                            <p:cond delay="0"/>
                                          </p:stCondLst>
                                        </p:cTn>
                                        <p:tgtEl>
                                          <p:spTgt spid="19"/>
                                        </p:tgtEl>
                                        <p:attrNameLst>
                                          <p:attrName>style.visibility</p:attrName>
                                        </p:attrNameLst>
                                      </p:cBhvr>
                                      <p:to>
                                        <p:strVal val="visible"/>
                                      </p:to>
                                    </p:set>
                                    <p:animEffect transition="in" filter="fade">
                                      <p:cBhvr>
                                        <p:cTn id="91" dur="1000"/>
                                        <p:tgtEl>
                                          <p:spTgt spid="19"/>
                                        </p:tgtEl>
                                      </p:cBhvr>
                                    </p:animEffect>
                                    <p:anim calcmode="lin" valueType="num">
                                      <p:cBhvr>
                                        <p:cTn id="92" dur="1000" fill="hold"/>
                                        <p:tgtEl>
                                          <p:spTgt spid="19"/>
                                        </p:tgtEl>
                                        <p:attrNameLst>
                                          <p:attrName>ppt_x</p:attrName>
                                        </p:attrNameLst>
                                      </p:cBhvr>
                                      <p:tavLst>
                                        <p:tav tm="0">
                                          <p:val>
                                            <p:strVal val="#ppt_x"/>
                                          </p:val>
                                        </p:tav>
                                        <p:tav tm="100000">
                                          <p:val>
                                            <p:strVal val="#ppt_x"/>
                                          </p:val>
                                        </p:tav>
                                      </p:tavLst>
                                    </p:anim>
                                    <p:anim calcmode="lin" valueType="num">
                                      <p:cBhvr>
                                        <p:cTn id="93" dur="1000" fill="hold"/>
                                        <p:tgtEl>
                                          <p:spTgt spid="19"/>
                                        </p:tgtEl>
                                        <p:attrNameLst>
                                          <p:attrName>ppt_y</p:attrName>
                                        </p:attrNameLst>
                                      </p:cBhvr>
                                      <p:tavLst>
                                        <p:tav tm="0">
                                          <p:val>
                                            <p:strVal val="#ppt_y+.1"/>
                                          </p:val>
                                        </p:tav>
                                        <p:tav tm="100000">
                                          <p:val>
                                            <p:strVal val="#ppt_y"/>
                                          </p:val>
                                        </p:tav>
                                      </p:tavLst>
                                    </p:anim>
                                  </p:childTnLst>
                                </p:cTn>
                              </p:par>
                              <p:par>
                                <p:cTn id="94" presetID="42" presetClass="entr" presetSubtype="0" fill="hold" nodeType="withEffect">
                                  <p:stCondLst>
                                    <p:cond delay="0"/>
                                  </p:stCondLst>
                                  <p:childTnLst>
                                    <p:set>
                                      <p:cBhvr>
                                        <p:cTn id="95" dur="1" fill="hold">
                                          <p:stCondLst>
                                            <p:cond delay="0"/>
                                          </p:stCondLst>
                                        </p:cTn>
                                        <p:tgtEl>
                                          <p:spTgt spid="20"/>
                                        </p:tgtEl>
                                        <p:attrNameLst>
                                          <p:attrName>style.visibility</p:attrName>
                                        </p:attrNameLst>
                                      </p:cBhvr>
                                      <p:to>
                                        <p:strVal val="visible"/>
                                      </p:to>
                                    </p:set>
                                    <p:animEffect transition="in" filter="fade">
                                      <p:cBhvr>
                                        <p:cTn id="96" dur="1000"/>
                                        <p:tgtEl>
                                          <p:spTgt spid="20"/>
                                        </p:tgtEl>
                                      </p:cBhvr>
                                    </p:animEffect>
                                    <p:anim calcmode="lin" valueType="num">
                                      <p:cBhvr>
                                        <p:cTn id="97" dur="1000" fill="hold"/>
                                        <p:tgtEl>
                                          <p:spTgt spid="20"/>
                                        </p:tgtEl>
                                        <p:attrNameLst>
                                          <p:attrName>ppt_x</p:attrName>
                                        </p:attrNameLst>
                                      </p:cBhvr>
                                      <p:tavLst>
                                        <p:tav tm="0">
                                          <p:val>
                                            <p:strVal val="#ppt_x"/>
                                          </p:val>
                                        </p:tav>
                                        <p:tav tm="100000">
                                          <p:val>
                                            <p:strVal val="#ppt_x"/>
                                          </p:val>
                                        </p:tav>
                                      </p:tavLst>
                                    </p:anim>
                                    <p:anim calcmode="lin" valueType="num">
                                      <p:cBhvr>
                                        <p:cTn id="98"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42" presetClass="entr" presetSubtype="0" fill="hold" nodeType="clickEffect">
                                  <p:stCondLst>
                                    <p:cond delay="0"/>
                                  </p:stCondLst>
                                  <p:childTnLst>
                                    <p:set>
                                      <p:cBhvr>
                                        <p:cTn id="102" dur="1" fill="hold">
                                          <p:stCondLst>
                                            <p:cond delay="0"/>
                                          </p:stCondLst>
                                        </p:cTn>
                                        <p:tgtEl>
                                          <p:spTgt spid="22"/>
                                        </p:tgtEl>
                                        <p:attrNameLst>
                                          <p:attrName>style.visibility</p:attrName>
                                        </p:attrNameLst>
                                      </p:cBhvr>
                                      <p:to>
                                        <p:strVal val="visible"/>
                                      </p:to>
                                    </p:set>
                                    <p:animEffect transition="in" filter="fade">
                                      <p:cBhvr>
                                        <p:cTn id="103" dur="1000"/>
                                        <p:tgtEl>
                                          <p:spTgt spid="22"/>
                                        </p:tgtEl>
                                      </p:cBhvr>
                                    </p:animEffect>
                                    <p:anim calcmode="lin" valueType="num">
                                      <p:cBhvr>
                                        <p:cTn id="104" dur="1000" fill="hold"/>
                                        <p:tgtEl>
                                          <p:spTgt spid="22"/>
                                        </p:tgtEl>
                                        <p:attrNameLst>
                                          <p:attrName>ppt_x</p:attrName>
                                        </p:attrNameLst>
                                      </p:cBhvr>
                                      <p:tavLst>
                                        <p:tav tm="0">
                                          <p:val>
                                            <p:strVal val="#ppt_x"/>
                                          </p:val>
                                        </p:tav>
                                        <p:tav tm="100000">
                                          <p:val>
                                            <p:strVal val="#ppt_x"/>
                                          </p:val>
                                        </p:tav>
                                      </p:tavLst>
                                    </p:anim>
                                    <p:anim calcmode="lin" valueType="num">
                                      <p:cBhvr>
                                        <p:cTn id="105" dur="1000" fill="hold"/>
                                        <p:tgtEl>
                                          <p:spTgt spid="22"/>
                                        </p:tgtEl>
                                        <p:attrNameLst>
                                          <p:attrName>ppt_y</p:attrName>
                                        </p:attrNameLst>
                                      </p:cBhvr>
                                      <p:tavLst>
                                        <p:tav tm="0">
                                          <p:val>
                                            <p:strVal val="#ppt_y+.1"/>
                                          </p:val>
                                        </p:tav>
                                        <p:tav tm="100000">
                                          <p:val>
                                            <p:strVal val="#ppt_y"/>
                                          </p:val>
                                        </p:tav>
                                      </p:tavLst>
                                    </p:anim>
                                  </p:childTnLst>
                                </p:cTn>
                              </p:par>
                              <p:par>
                                <p:cTn id="106" presetID="42" presetClass="entr" presetSubtype="0" fill="hold" nodeType="withEffect">
                                  <p:stCondLst>
                                    <p:cond delay="0"/>
                                  </p:stCondLst>
                                  <p:childTnLst>
                                    <p:set>
                                      <p:cBhvr>
                                        <p:cTn id="107" dur="1" fill="hold">
                                          <p:stCondLst>
                                            <p:cond delay="0"/>
                                          </p:stCondLst>
                                        </p:cTn>
                                        <p:tgtEl>
                                          <p:spTgt spid="21"/>
                                        </p:tgtEl>
                                        <p:attrNameLst>
                                          <p:attrName>style.visibility</p:attrName>
                                        </p:attrNameLst>
                                      </p:cBhvr>
                                      <p:to>
                                        <p:strVal val="visible"/>
                                      </p:to>
                                    </p:set>
                                    <p:animEffect transition="in" filter="fade">
                                      <p:cBhvr>
                                        <p:cTn id="108" dur="1000"/>
                                        <p:tgtEl>
                                          <p:spTgt spid="21"/>
                                        </p:tgtEl>
                                      </p:cBhvr>
                                    </p:animEffect>
                                    <p:anim calcmode="lin" valueType="num">
                                      <p:cBhvr>
                                        <p:cTn id="109" dur="1000" fill="hold"/>
                                        <p:tgtEl>
                                          <p:spTgt spid="21"/>
                                        </p:tgtEl>
                                        <p:attrNameLst>
                                          <p:attrName>ppt_x</p:attrName>
                                        </p:attrNameLst>
                                      </p:cBhvr>
                                      <p:tavLst>
                                        <p:tav tm="0">
                                          <p:val>
                                            <p:strVal val="#ppt_x"/>
                                          </p:val>
                                        </p:tav>
                                        <p:tav tm="100000">
                                          <p:val>
                                            <p:strVal val="#ppt_x"/>
                                          </p:val>
                                        </p:tav>
                                      </p:tavLst>
                                    </p:anim>
                                    <p:anim calcmode="lin" valueType="num">
                                      <p:cBhvr>
                                        <p:cTn id="110" dur="1000" fill="hold"/>
                                        <p:tgtEl>
                                          <p:spTgt spid="21"/>
                                        </p:tgtEl>
                                        <p:attrNameLst>
                                          <p:attrName>ppt_y</p:attrName>
                                        </p:attrNameLst>
                                      </p:cBhvr>
                                      <p:tavLst>
                                        <p:tav tm="0">
                                          <p:val>
                                            <p:strVal val="#ppt_y+.1"/>
                                          </p:val>
                                        </p:tav>
                                        <p:tav tm="100000">
                                          <p:val>
                                            <p:strVal val="#ppt_y"/>
                                          </p:val>
                                        </p:tav>
                                      </p:tavLst>
                                    </p:anim>
                                  </p:childTnLst>
                                </p:cTn>
                              </p:par>
                              <p:par>
                                <p:cTn id="111" presetID="42" presetClass="entr" presetSubtype="0" fill="hold" nodeType="withEffect">
                                  <p:stCondLst>
                                    <p:cond delay="0"/>
                                  </p:stCondLst>
                                  <p:childTnLst>
                                    <p:set>
                                      <p:cBhvr>
                                        <p:cTn id="112" dur="1" fill="hold">
                                          <p:stCondLst>
                                            <p:cond delay="0"/>
                                          </p:stCondLst>
                                        </p:cTn>
                                        <p:tgtEl>
                                          <p:spTgt spid="23"/>
                                        </p:tgtEl>
                                        <p:attrNameLst>
                                          <p:attrName>style.visibility</p:attrName>
                                        </p:attrNameLst>
                                      </p:cBhvr>
                                      <p:to>
                                        <p:strVal val="visible"/>
                                      </p:to>
                                    </p:set>
                                    <p:animEffect transition="in" filter="fade">
                                      <p:cBhvr>
                                        <p:cTn id="113" dur="1000"/>
                                        <p:tgtEl>
                                          <p:spTgt spid="23"/>
                                        </p:tgtEl>
                                      </p:cBhvr>
                                    </p:animEffect>
                                    <p:anim calcmode="lin" valueType="num">
                                      <p:cBhvr>
                                        <p:cTn id="114" dur="1000" fill="hold"/>
                                        <p:tgtEl>
                                          <p:spTgt spid="23"/>
                                        </p:tgtEl>
                                        <p:attrNameLst>
                                          <p:attrName>ppt_x</p:attrName>
                                        </p:attrNameLst>
                                      </p:cBhvr>
                                      <p:tavLst>
                                        <p:tav tm="0">
                                          <p:val>
                                            <p:strVal val="#ppt_x"/>
                                          </p:val>
                                        </p:tav>
                                        <p:tav tm="100000">
                                          <p:val>
                                            <p:strVal val="#ppt_x"/>
                                          </p:val>
                                        </p:tav>
                                      </p:tavLst>
                                    </p:anim>
                                    <p:anim calcmode="lin" valueType="num">
                                      <p:cBhvr>
                                        <p:cTn id="115"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70805" y="1859388"/>
            <a:ext cx="4495800" cy="228600"/>
          </a:xfrm>
          <a:prstGeom prst="rect">
            <a:avLst/>
          </a:prstGeom>
        </p:spPr>
      </p:pic>
      <p:pic>
        <p:nvPicPr>
          <p:cNvPr id="3" name="Picture 2"/>
          <p:cNvPicPr>
            <a:picLocks noChangeAspect="1"/>
          </p:cNvPicPr>
          <p:nvPr/>
        </p:nvPicPr>
        <p:blipFill>
          <a:blip r:embed="rId3"/>
          <a:stretch>
            <a:fillRect/>
          </a:stretch>
        </p:blipFill>
        <p:spPr>
          <a:xfrm>
            <a:off x="6173106" y="1677473"/>
            <a:ext cx="5943600" cy="4800600"/>
          </a:xfrm>
          <a:prstGeom prst="rect">
            <a:avLst/>
          </a:prstGeom>
        </p:spPr>
      </p:pic>
      <p:pic>
        <p:nvPicPr>
          <p:cNvPr id="4" name="Picture 3"/>
          <p:cNvPicPr>
            <a:picLocks noChangeAspect="1"/>
          </p:cNvPicPr>
          <p:nvPr/>
        </p:nvPicPr>
        <p:blipFill>
          <a:blip r:embed="rId4"/>
          <a:stretch>
            <a:fillRect/>
          </a:stretch>
        </p:blipFill>
        <p:spPr>
          <a:xfrm>
            <a:off x="370805" y="2208525"/>
            <a:ext cx="1838325" cy="200025"/>
          </a:xfrm>
          <a:prstGeom prst="rect">
            <a:avLst/>
          </a:prstGeom>
        </p:spPr>
      </p:pic>
      <p:pic>
        <p:nvPicPr>
          <p:cNvPr id="5" name="Picture 4"/>
          <p:cNvPicPr>
            <a:picLocks noChangeAspect="1"/>
          </p:cNvPicPr>
          <p:nvPr/>
        </p:nvPicPr>
        <p:blipFill>
          <a:blip r:embed="rId5"/>
          <a:stretch>
            <a:fillRect/>
          </a:stretch>
        </p:blipFill>
        <p:spPr>
          <a:xfrm>
            <a:off x="2290880" y="2198999"/>
            <a:ext cx="1266825" cy="219075"/>
          </a:xfrm>
          <a:prstGeom prst="rect">
            <a:avLst/>
          </a:prstGeom>
        </p:spPr>
      </p:pic>
      <p:pic>
        <p:nvPicPr>
          <p:cNvPr id="6" name="Picture 5"/>
          <p:cNvPicPr>
            <a:picLocks noChangeAspect="1"/>
          </p:cNvPicPr>
          <p:nvPr/>
        </p:nvPicPr>
        <p:blipFill>
          <a:blip r:embed="rId6"/>
          <a:stretch>
            <a:fillRect/>
          </a:stretch>
        </p:blipFill>
        <p:spPr>
          <a:xfrm>
            <a:off x="370805" y="2529085"/>
            <a:ext cx="4181475" cy="200025"/>
          </a:xfrm>
          <a:prstGeom prst="rect">
            <a:avLst/>
          </a:prstGeom>
        </p:spPr>
      </p:pic>
      <p:pic>
        <p:nvPicPr>
          <p:cNvPr id="7" name="Picture 6"/>
          <p:cNvPicPr>
            <a:picLocks noChangeAspect="1"/>
          </p:cNvPicPr>
          <p:nvPr/>
        </p:nvPicPr>
        <p:blipFill>
          <a:blip r:embed="rId7"/>
          <a:stretch>
            <a:fillRect/>
          </a:stretch>
        </p:blipFill>
        <p:spPr>
          <a:xfrm>
            <a:off x="370805" y="2840121"/>
            <a:ext cx="1076325" cy="209550"/>
          </a:xfrm>
          <a:prstGeom prst="rect">
            <a:avLst/>
          </a:prstGeom>
        </p:spPr>
      </p:pic>
      <p:pic>
        <p:nvPicPr>
          <p:cNvPr id="8" name="Picture 7"/>
          <p:cNvPicPr>
            <a:picLocks noChangeAspect="1"/>
          </p:cNvPicPr>
          <p:nvPr/>
        </p:nvPicPr>
        <p:blipFill>
          <a:blip r:embed="rId8"/>
          <a:stretch>
            <a:fillRect/>
          </a:stretch>
        </p:blipFill>
        <p:spPr>
          <a:xfrm>
            <a:off x="1556667" y="2859171"/>
            <a:ext cx="904875" cy="209550"/>
          </a:xfrm>
          <a:prstGeom prst="rect">
            <a:avLst/>
          </a:prstGeom>
        </p:spPr>
      </p:pic>
      <p:pic>
        <p:nvPicPr>
          <p:cNvPr id="9" name="Picture 8"/>
          <p:cNvPicPr>
            <a:picLocks noChangeAspect="1"/>
          </p:cNvPicPr>
          <p:nvPr/>
        </p:nvPicPr>
        <p:blipFill>
          <a:blip r:embed="rId9"/>
          <a:stretch>
            <a:fillRect/>
          </a:stretch>
        </p:blipFill>
        <p:spPr>
          <a:xfrm>
            <a:off x="370805" y="3198782"/>
            <a:ext cx="4152900" cy="247650"/>
          </a:xfrm>
          <a:prstGeom prst="rect">
            <a:avLst/>
          </a:prstGeom>
        </p:spPr>
      </p:pic>
      <p:pic>
        <p:nvPicPr>
          <p:cNvPr id="10" name="Picture 9"/>
          <p:cNvPicPr>
            <a:picLocks noChangeAspect="1"/>
          </p:cNvPicPr>
          <p:nvPr/>
        </p:nvPicPr>
        <p:blipFill>
          <a:blip r:embed="rId10"/>
          <a:stretch>
            <a:fillRect/>
          </a:stretch>
        </p:blipFill>
        <p:spPr>
          <a:xfrm>
            <a:off x="1581268" y="3507529"/>
            <a:ext cx="2228850" cy="219075"/>
          </a:xfrm>
          <a:prstGeom prst="rect">
            <a:avLst/>
          </a:prstGeom>
        </p:spPr>
      </p:pic>
      <p:pic>
        <p:nvPicPr>
          <p:cNvPr id="11" name="Picture 10"/>
          <p:cNvPicPr>
            <a:picLocks noChangeAspect="1"/>
          </p:cNvPicPr>
          <p:nvPr/>
        </p:nvPicPr>
        <p:blipFill>
          <a:blip r:embed="rId11"/>
          <a:stretch>
            <a:fillRect/>
          </a:stretch>
        </p:blipFill>
        <p:spPr>
          <a:xfrm>
            <a:off x="1075655" y="3949635"/>
            <a:ext cx="1133475" cy="266700"/>
          </a:xfrm>
          <a:prstGeom prst="rect">
            <a:avLst/>
          </a:prstGeom>
        </p:spPr>
      </p:pic>
      <p:pic>
        <p:nvPicPr>
          <p:cNvPr id="12" name="Picture 11"/>
          <p:cNvPicPr>
            <a:picLocks noChangeAspect="1"/>
          </p:cNvPicPr>
          <p:nvPr/>
        </p:nvPicPr>
        <p:blipFill>
          <a:blip r:embed="rId12"/>
          <a:stretch>
            <a:fillRect/>
          </a:stretch>
        </p:blipFill>
        <p:spPr>
          <a:xfrm>
            <a:off x="228717" y="4472897"/>
            <a:ext cx="5391150" cy="209550"/>
          </a:xfrm>
          <a:prstGeom prst="rect">
            <a:avLst/>
          </a:prstGeom>
        </p:spPr>
      </p:pic>
      <p:pic>
        <p:nvPicPr>
          <p:cNvPr id="13" name="Picture 12"/>
          <p:cNvPicPr>
            <a:picLocks noChangeAspect="1"/>
          </p:cNvPicPr>
          <p:nvPr/>
        </p:nvPicPr>
        <p:blipFill>
          <a:blip r:embed="rId13"/>
          <a:stretch>
            <a:fillRect/>
          </a:stretch>
        </p:blipFill>
        <p:spPr>
          <a:xfrm>
            <a:off x="228717" y="4774408"/>
            <a:ext cx="942975" cy="190500"/>
          </a:xfrm>
          <a:prstGeom prst="rect">
            <a:avLst/>
          </a:prstGeom>
        </p:spPr>
      </p:pic>
      <p:pic>
        <p:nvPicPr>
          <p:cNvPr id="14" name="Picture 13"/>
          <p:cNvPicPr>
            <a:picLocks noChangeAspect="1"/>
          </p:cNvPicPr>
          <p:nvPr/>
        </p:nvPicPr>
        <p:blipFill>
          <a:blip r:embed="rId14"/>
          <a:stretch>
            <a:fillRect/>
          </a:stretch>
        </p:blipFill>
        <p:spPr>
          <a:xfrm>
            <a:off x="201350" y="5220792"/>
            <a:ext cx="3838575" cy="228600"/>
          </a:xfrm>
          <a:prstGeom prst="rect">
            <a:avLst/>
          </a:prstGeom>
        </p:spPr>
      </p:pic>
    </p:spTree>
    <p:extLst>
      <p:ext uri="{BB962C8B-B14F-4D97-AF65-F5344CB8AC3E}">
        <p14:creationId xmlns:p14="http://schemas.microsoft.com/office/powerpoint/2010/main" val="26323442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1000"/>
                                        <p:tgtEl>
                                          <p:spTgt spid="5"/>
                                        </p:tgtEl>
                                      </p:cBhvr>
                                    </p:animEffect>
                                    <p:anim calcmode="lin" valueType="num">
                                      <p:cBhvr>
                                        <p:cTn id="18" dur="1000" fill="hold"/>
                                        <p:tgtEl>
                                          <p:spTgt spid="5"/>
                                        </p:tgtEl>
                                        <p:attrNameLst>
                                          <p:attrName>ppt_x</p:attrName>
                                        </p:attrNameLst>
                                      </p:cBhvr>
                                      <p:tavLst>
                                        <p:tav tm="0">
                                          <p:val>
                                            <p:strVal val="#ppt_x"/>
                                          </p:val>
                                        </p:tav>
                                        <p:tav tm="100000">
                                          <p:val>
                                            <p:strVal val="#ppt_x"/>
                                          </p:val>
                                        </p:tav>
                                      </p:tavLst>
                                    </p:anim>
                                    <p:anim calcmode="lin" valueType="num">
                                      <p:cBhvr>
                                        <p:cTn id="1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1000"/>
                                        <p:tgtEl>
                                          <p:spTgt spid="8"/>
                                        </p:tgtEl>
                                      </p:cBhvr>
                                    </p:animEffect>
                                    <p:anim calcmode="lin" valueType="num">
                                      <p:cBhvr>
                                        <p:cTn id="25" dur="1000" fill="hold"/>
                                        <p:tgtEl>
                                          <p:spTgt spid="8"/>
                                        </p:tgtEl>
                                        <p:attrNameLst>
                                          <p:attrName>ppt_x</p:attrName>
                                        </p:attrNameLst>
                                      </p:cBhvr>
                                      <p:tavLst>
                                        <p:tav tm="0">
                                          <p:val>
                                            <p:strVal val="#ppt_x"/>
                                          </p:val>
                                        </p:tav>
                                        <p:tav tm="100000">
                                          <p:val>
                                            <p:strVal val="#ppt_x"/>
                                          </p:val>
                                        </p:tav>
                                      </p:tavLst>
                                    </p:anim>
                                    <p:anim calcmode="lin" valueType="num">
                                      <p:cBhvr>
                                        <p:cTn id="26" dur="1000" fill="hold"/>
                                        <p:tgtEl>
                                          <p:spTgt spid="8"/>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fade">
                                      <p:cBhvr>
                                        <p:cTn id="29" dur="1000"/>
                                        <p:tgtEl>
                                          <p:spTgt spid="7"/>
                                        </p:tgtEl>
                                      </p:cBhvr>
                                    </p:animEffect>
                                    <p:anim calcmode="lin" valueType="num">
                                      <p:cBhvr>
                                        <p:cTn id="30" dur="1000" fill="hold"/>
                                        <p:tgtEl>
                                          <p:spTgt spid="7"/>
                                        </p:tgtEl>
                                        <p:attrNameLst>
                                          <p:attrName>ppt_x</p:attrName>
                                        </p:attrNameLst>
                                      </p:cBhvr>
                                      <p:tavLst>
                                        <p:tav tm="0">
                                          <p:val>
                                            <p:strVal val="#ppt_x"/>
                                          </p:val>
                                        </p:tav>
                                        <p:tav tm="100000">
                                          <p:val>
                                            <p:strVal val="#ppt_x"/>
                                          </p:val>
                                        </p:tav>
                                      </p:tavLst>
                                    </p:anim>
                                    <p:anim calcmode="lin" valueType="num">
                                      <p:cBhvr>
                                        <p:cTn id="31" dur="1000" fill="hold"/>
                                        <p:tgtEl>
                                          <p:spTgt spid="7"/>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fade">
                                      <p:cBhvr>
                                        <p:cTn id="34" dur="1000"/>
                                        <p:tgtEl>
                                          <p:spTgt spid="6"/>
                                        </p:tgtEl>
                                      </p:cBhvr>
                                    </p:animEffect>
                                    <p:anim calcmode="lin" valueType="num">
                                      <p:cBhvr>
                                        <p:cTn id="35" dur="1000" fill="hold"/>
                                        <p:tgtEl>
                                          <p:spTgt spid="6"/>
                                        </p:tgtEl>
                                        <p:attrNameLst>
                                          <p:attrName>ppt_x</p:attrName>
                                        </p:attrNameLst>
                                      </p:cBhvr>
                                      <p:tavLst>
                                        <p:tav tm="0">
                                          <p:val>
                                            <p:strVal val="#ppt_x"/>
                                          </p:val>
                                        </p:tav>
                                        <p:tav tm="100000">
                                          <p:val>
                                            <p:strVal val="#ppt_x"/>
                                          </p:val>
                                        </p:tav>
                                      </p:tavLst>
                                    </p:anim>
                                    <p:anim calcmode="lin" valueType="num">
                                      <p:cBhvr>
                                        <p:cTn id="3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nodeType="clickEffect">
                                  <p:stCondLst>
                                    <p:cond delay="0"/>
                                  </p:stCondLst>
                                  <p:childTnLst>
                                    <p:set>
                                      <p:cBhvr>
                                        <p:cTn id="40" dur="1" fill="hold">
                                          <p:stCondLst>
                                            <p:cond delay="0"/>
                                          </p:stCondLst>
                                        </p:cTn>
                                        <p:tgtEl>
                                          <p:spTgt spid="9"/>
                                        </p:tgtEl>
                                        <p:attrNameLst>
                                          <p:attrName>style.visibility</p:attrName>
                                        </p:attrNameLst>
                                      </p:cBhvr>
                                      <p:to>
                                        <p:strVal val="visible"/>
                                      </p:to>
                                    </p:set>
                                    <p:animEffect transition="in" filter="fade">
                                      <p:cBhvr>
                                        <p:cTn id="41" dur="1000"/>
                                        <p:tgtEl>
                                          <p:spTgt spid="9"/>
                                        </p:tgtEl>
                                      </p:cBhvr>
                                    </p:animEffect>
                                    <p:anim calcmode="lin" valueType="num">
                                      <p:cBhvr>
                                        <p:cTn id="42" dur="1000" fill="hold"/>
                                        <p:tgtEl>
                                          <p:spTgt spid="9"/>
                                        </p:tgtEl>
                                        <p:attrNameLst>
                                          <p:attrName>ppt_x</p:attrName>
                                        </p:attrNameLst>
                                      </p:cBhvr>
                                      <p:tavLst>
                                        <p:tav tm="0">
                                          <p:val>
                                            <p:strVal val="#ppt_x"/>
                                          </p:val>
                                        </p:tav>
                                        <p:tav tm="100000">
                                          <p:val>
                                            <p:strVal val="#ppt_x"/>
                                          </p:val>
                                        </p:tav>
                                      </p:tavLst>
                                    </p:anim>
                                    <p:anim calcmode="lin" valueType="num">
                                      <p:cBhvr>
                                        <p:cTn id="43" dur="1000" fill="hold"/>
                                        <p:tgtEl>
                                          <p:spTgt spid="9"/>
                                        </p:tgtEl>
                                        <p:attrNameLst>
                                          <p:attrName>ppt_y</p:attrName>
                                        </p:attrNameLst>
                                      </p:cBhvr>
                                      <p:tavLst>
                                        <p:tav tm="0">
                                          <p:val>
                                            <p:strVal val="#ppt_y+.1"/>
                                          </p:val>
                                        </p:tav>
                                        <p:tav tm="100000">
                                          <p:val>
                                            <p:strVal val="#ppt_y"/>
                                          </p:val>
                                        </p:tav>
                                      </p:tavLst>
                                    </p:anim>
                                  </p:childTnLst>
                                </p:cTn>
                              </p:par>
                              <p:par>
                                <p:cTn id="44" presetID="42" presetClass="entr" presetSubtype="0" fill="hold" nodeType="withEffect">
                                  <p:stCondLst>
                                    <p:cond delay="0"/>
                                  </p:stCondLst>
                                  <p:childTnLst>
                                    <p:set>
                                      <p:cBhvr>
                                        <p:cTn id="45" dur="1" fill="hold">
                                          <p:stCondLst>
                                            <p:cond delay="0"/>
                                          </p:stCondLst>
                                        </p:cTn>
                                        <p:tgtEl>
                                          <p:spTgt spid="10"/>
                                        </p:tgtEl>
                                        <p:attrNameLst>
                                          <p:attrName>style.visibility</p:attrName>
                                        </p:attrNameLst>
                                      </p:cBhvr>
                                      <p:to>
                                        <p:strVal val="visible"/>
                                      </p:to>
                                    </p:set>
                                    <p:animEffect transition="in" filter="fade">
                                      <p:cBhvr>
                                        <p:cTn id="46" dur="1000"/>
                                        <p:tgtEl>
                                          <p:spTgt spid="10"/>
                                        </p:tgtEl>
                                      </p:cBhvr>
                                    </p:animEffect>
                                    <p:anim calcmode="lin" valueType="num">
                                      <p:cBhvr>
                                        <p:cTn id="47" dur="1000" fill="hold"/>
                                        <p:tgtEl>
                                          <p:spTgt spid="10"/>
                                        </p:tgtEl>
                                        <p:attrNameLst>
                                          <p:attrName>ppt_x</p:attrName>
                                        </p:attrNameLst>
                                      </p:cBhvr>
                                      <p:tavLst>
                                        <p:tav tm="0">
                                          <p:val>
                                            <p:strVal val="#ppt_x"/>
                                          </p:val>
                                        </p:tav>
                                        <p:tav tm="100000">
                                          <p:val>
                                            <p:strVal val="#ppt_x"/>
                                          </p:val>
                                        </p:tav>
                                      </p:tavLst>
                                    </p:anim>
                                    <p:anim calcmode="lin" valueType="num">
                                      <p:cBhvr>
                                        <p:cTn id="48"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42" presetClass="entr" presetSubtype="0" fill="hold" nodeType="clickEffect">
                                  <p:stCondLst>
                                    <p:cond delay="0"/>
                                  </p:stCondLst>
                                  <p:childTnLst>
                                    <p:set>
                                      <p:cBhvr>
                                        <p:cTn id="52" dur="1" fill="hold">
                                          <p:stCondLst>
                                            <p:cond delay="0"/>
                                          </p:stCondLst>
                                        </p:cTn>
                                        <p:tgtEl>
                                          <p:spTgt spid="11"/>
                                        </p:tgtEl>
                                        <p:attrNameLst>
                                          <p:attrName>style.visibility</p:attrName>
                                        </p:attrNameLst>
                                      </p:cBhvr>
                                      <p:to>
                                        <p:strVal val="visible"/>
                                      </p:to>
                                    </p:set>
                                    <p:animEffect transition="in" filter="fade">
                                      <p:cBhvr>
                                        <p:cTn id="53" dur="1000"/>
                                        <p:tgtEl>
                                          <p:spTgt spid="11"/>
                                        </p:tgtEl>
                                      </p:cBhvr>
                                    </p:animEffect>
                                    <p:anim calcmode="lin" valueType="num">
                                      <p:cBhvr>
                                        <p:cTn id="54" dur="1000" fill="hold"/>
                                        <p:tgtEl>
                                          <p:spTgt spid="11"/>
                                        </p:tgtEl>
                                        <p:attrNameLst>
                                          <p:attrName>ppt_x</p:attrName>
                                        </p:attrNameLst>
                                      </p:cBhvr>
                                      <p:tavLst>
                                        <p:tav tm="0">
                                          <p:val>
                                            <p:strVal val="#ppt_x"/>
                                          </p:val>
                                        </p:tav>
                                        <p:tav tm="100000">
                                          <p:val>
                                            <p:strVal val="#ppt_x"/>
                                          </p:val>
                                        </p:tav>
                                      </p:tavLst>
                                    </p:anim>
                                    <p:anim calcmode="lin" valueType="num">
                                      <p:cBhvr>
                                        <p:cTn id="55"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42" presetClass="entr" presetSubtype="0" fill="hold" nodeType="clickEffect">
                                  <p:stCondLst>
                                    <p:cond delay="0"/>
                                  </p:stCondLst>
                                  <p:childTnLst>
                                    <p:set>
                                      <p:cBhvr>
                                        <p:cTn id="59" dur="1" fill="hold">
                                          <p:stCondLst>
                                            <p:cond delay="0"/>
                                          </p:stCondLst>
                                        </p:cTn>
                                        <p:tgtEl>
                                          <p:spTgt spid="12"/>
                                        </p:tgtEl>
                                        <p:attrNameLst>
                                          <p:attrName>style.visibility</p:attrName>
                                        </p:attrNameLst>
                                      </p:cBhvr>
                                      <p:to>
                                        <p:strVal val="visible"/>
                                      </p:to>
                                    </p:set>
                                    <p:animEffect transition="in" filter="fade">
                                      <p:cBhvr>
                                        <p:cTn id="60" dur="1000"/>
                                        <p:tgtEl>
                                          <p:spTgt spid="12"/>
                                        </p:tgtEl>
                                      </p:cBhvr>
                                    </p:animEffect>
                                    <p:anim calcmode="lin" valueType="num">
                                      <p:cBhvr>
                                        <p:cTn id="61" dur="1000" fill="hold"/>
                                        <p:tgtEl>
                                          <p:spTgt spid="12"/>
                                        </p:tgtEl>
                                        <p:attrNameLst>
                                          <p:attrName>ppt_x</p:attrName>
                                        </p:attrNameLst>
                                      </p:cBhvr>
                                      <p:tavLst>
                                        <p:tav tm="0">
                                          <p:val>
                                            <p:strVal val="#ppt_x"/>
                                          </p:val>
                                        </p:tav>
                                        <p:tav tm="100000">
                                          <p:val>
                                            <p:strVal val="#ppt_x"/>
                                          </p:val>
                                        </p:tav>
                                      </p:tavLst>
                                    </p:anim>
                                    <p:anim calcmode="lin" valueType="num">
                                      <p:cBhvr>
                                        <p:cTn id="62" dur="1000" fill="hold"/>
                                        <p:tgtEl>
                                          <p:spTgt spid="12"/>
                                        </p:tgtEl>
                                        <p:attrNameLst>
                                          <p:attrName>ppt_y</p:attrName>
                                        </p:attrNameLst>
                                      </p:cBhvr>
                                      <p:tavLst>
                                        <p:tav tm="0">
                                          <p:val>
                                            <p:strVal val="#ppt_y+.1"/>
                                          </p:val>
                                        </p:tav>
                                        <p:tav tm="100000">
                                          <p:val>
                                            <p:strVal val="#ppt_y"/>
                                          </p:val>
                                        </p:tav>
                                      </p:tavLst>
                                    </p:anim>
                                  </p:childTnLst>
                                </p:cTn>
                              </p:par>
                              <p:par>
                                <p:cTn id="63" presetID="42" presetClass="entr" presetSubtype="0" fill="hold" nodeType="withEffect">
                                  <p:stCondLst>
                                    <p:cond delay="0"/>
                                  </p:stCondLst>
                                  <p:childTnLst>
                                    <p:set>
                                      <p:cBhvr>
                                        <p:cTn id="64" dur="1" fill="hold">
                                          <p:stCondLst>
                                            <p:cond delay="0"/>
                                          </p:stCondLst>
                                        </p:cTn>
                                        <p:tgtEl>
                                          <p:spTgt spid="13"/>
                                        </p:tgtEl>
                                        <p:attrNameLst>
                                          <p:attrName>style.visibility</p:attrName>
                                        </p:attrNameLst>
                                      </p:cBhvr>
                                      <p:to>
                                        <p:strVal val="visible"/>
                                      </p:to>
                                    </p:set>
                                    <p:animEffect transition="in" filter="fade">
                                      <p:cBhvr>
                                        <p:cTn id="65" dur="1000"/>
                                        <p:tgtEl>
                                          <p:spTgt spid="13"/>
                                        </p:tgtEl>
                                      </p:cBhvr>
                                    </p:animEffect>
                                    <p:anim calcmode="lin" valueType="num">
                                      <p:cBhvr>
                                        <p:cTn id="66" dur="1000" fill="hold"/>
                                        <p:tgtEl>
                                          <p:spTgt spid="13"/>
                                        </p:tgtEl>
                                        <p:attrNameLst>
                                          <p:attrName>ppt_x</p:attrName>
                                        </p:attrNameLst>
                                      </p:cBhvr>
                                      <p:tavLst>
                                        <p:tav tm="0">
                                          <p:val>
                                            <p:strVal val="#ppt_x"/>
                                          </p:val>
                                        </p:tav>
                                        <p:tav tm="100000">
                                          <p:val>
                                            <p:strVal val="#ppt_x"/>
                                          </p:val>
                                        </p:tav>
                                      </p:tavLst>
                                    </p:anim>
                                    <p:anim calcmode="lin" valueType="num">
                                      <p:cBhvr>
                                        <p:cTn id="67"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42" presetClass="entr" presetSubtype="0" fill="hold" nodeType="clickEffect">
                                  <p:stCondLst>
                                    <p:cond delay="0"/>
                                  </p:stCondLst>
                                  <p:childTnLst>
                                    <p:set>
                                      <p:cBhvr>
                                        <p:cTn id="71" dur="1" fill="hold">
                                          <p:stCondLst>
                                            <p:cond delay="0"/>
                                          </p:stCondLst>
                                        </p:cTn>
                                        <p:tgtEl>
                                          <p:spTgt spid="14"/>
                                        </p:tgtEl>
                                        <p:attrNameLst>
                                          <p:attrName>style.visibility</p:attrName>
                                        </p:attrNameLst>
                                      </p:cBhvr>
                                      <p:to>
                                        <p:strVal val="visible"/>
                                      </p:to>
                                    </p:set>
                                    <p:animEffect transition="in" filter="fade">
                                      <p:cBhvr>
                                        <p:cTn id="72" dur="1000"/>
                                        <p:tgtEl>
                                          <p:spTgt spid="14"/>
                                        </p:tgtEl>
                                      </p:cBhvr>
                                    </p:animEffect>
                                    <p:anim calcmode="lin" valueType="num">
                                      <p:cBhvr>
                                        <p:cTn id="73" dur="1000" fill="hold"/>
                                        <p:tgtEl>
                                          <p:spTgt spid="14"/>
                                        </p:tgtEl>
                                        <p:attrNameLst>
                                          <p:attrName>ppt_x</p:attrName>
                                        </p:attrNameLst>
                                      </p:cBhvr>
                                      <p:tavLst>
                                        <p:tav tm="0">
                                          <p:val>
                                            <p:strVal val="#ppt_x"/>
                                          </p:val>
                                        </p:tav>
                                        <p:tav tm="100000">
                                          <p:val>
                                            <p:strVal val="#ppt_x"/>
                                          </p:val>
                                        </p:tav>
                                      </p:tavLst>
                                    </p:anim>
                                    <p:anim calcmode="lin" valueType="num">
                                      <p:cBhvr>
                                        <p:cTn id="74"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5198124" y="1827658"/>
            <a:ext cx="2820003" cy="461665"/>
          </a:xfrm>
          <a:prstGeom prst="rect">
            <a:avLst/>
          </a:prstGeom>
        </p:spPr>
        <p:txBody>
          <a:bodyPr wrap="none">
            <a:spAutoFit/>
          </a:bodyPr>
          <a:lstStyle/>
          <a:p>
            <a:r>
              <a:rPr lang="en-US" sz="2400" dirty="0">
                <a:solidFill>
                  <a:srgbClr val="FF0000"/>
                </a:solidFill>
                <a:latin typeface="Algerian" panose="04020705040A02060702" pitchFamily="82" charset="0"/>
              </a:rPr>
              <a:t>Switching Limits </a:t>
            </a:r>
          </a:p>
        </p:txBody>
      </p:sp>
      <p:sp>
        <p:nvSpPr>
          <p:cNvPr id="4" name="Rectangle 3"/>
          <p:cNvSpPr/>
          <p:nvPr/>
        </p:nvSpPr>
        <p:spPr>
          <a:xfrm>
            <a:off x="1359592" y="2194706"/>
            <a:ext cx="2710999" cy="369332"/>
          </a:xfrm>
          <a:prstGeom prst="rect">
            <a:avLst/>
          </a:prstGeom>
        </p:spPr>
        <p:txBody>
          <a:bodyPr wrap="none">
            <a:spAutoFit/>
          </a:bodyPr>
          <a:lstStyle/>
          <a:p>
            <a:pPr marL="285750" indent="-285750">
              <a:buFont typeface="Wingdings" panose="05000000000000000000" pitchFamily="2" charset="2"/>
              <a:buChar char="ü"/>
            </a:pPr>
            <a:r>
              <a:rPr lang="en-US" dirty="0">
                <a:solidFill>
                  <a:schemeClr val="accent5"/>
                </a:solidFill>
                <a:latin typeface="Verdana" panose="020B0604030504040204" pitchFamily="34" charset="0"/>
                <a:ea typeface="Verdana" panose="020B0604030504040204" pitchFamily="34" charset="0"/>
                <a:cs typeface="Verdana" panose="020B0604030504040204" pitchFamily="34" charset="0"/>
              </a:rPr>
              <a:t>Second</a:t>
            </a:r>
            <a:r>
              <a:rPr lang="en-US" dirty="0">
                <a:solidFill>
                  <a:schemeClr val="accent5"/>
                </a:solidFill>
              </a:rPr>
              <a:t> </a:t>
            </a:r>
            <a:r>
              <a:rPr lang="en-US" dirty="0">
                <a:solidFill>
                  <a:schemeClr val="accent5"/>
                </a:solidFill>
                <a:latin typeface="Verdana" panose="020B0604030504040204" pitchFamily="34" charset="0"/>
                <a:ea typeface="Verdana" panose="020B0604030504040204" pitchFamily="34" charset="0"/>
                <a:cs typeface="Verdana" panose="020B0604030504040204" pitchFamily="34" charset="0"/>
              </a:rPr>
              <a:t>Breakdown</a:t>
            </a:r>
            <a:r>
              <a:rPr lang="en-US" dirty="0">
                <a:solidFill>
                  <a:schemeClr val="accent5"/>
                </a:solidFill>
              </a:rPr>
              <a:t> </a:t>
            </a:r>
          </a:p>
        </p:txBody>
      </p:sp>
      <p:sp>
        <p:nvSpPr>
          <p:cNvPr id="5" name="Rectangle 4"/>
          <p:cNvSpPr/>
          <p:nvPr/>
        </p:nvSpPr>
        <p:spPr>
          <a:xfrm>
            <a:off x="1359592" y="2740370"/>
            <a:ext cx="5630965" cy="369332"/>
          </a:xfrm>
          <a:prstGeom prst="rect">
            <a:avLst/>
          </a:prstGeom>
        </p:spPr>
        <p:txBody>
          <a:bodyPr wrap="none">
            <a:spAutoFit/>
          </a:bodyPr>
          <a:lstStyle/>
          <a:p>
            <a:pPr marL="285750" indent="-285750">
              <a:buFont typeface="Wingdings" panose="05000000000000000000" pitchFamily="2" charset="2"/>
              <a:buChar char="ü"/>
            </a:pPr>
            <a:r>
              <a:rPr lang="en-US" dirty="0">
                <a:solidFill>
                  <a:schemeClr val="accent5"/>
                </a:solidFill>
                <a:latin typeface="Verdana" panose="020B0604030504040204" pitchFamily="34" charset="0"/>
                <a:ea typeface="Verdana" panose="020B0604030504040204" pitchFamily="34" charset="0"/>
                <a:cs typeface="Verdana" panose="020B0604030504040204" pitchFamily="34" charset="0"/>
              </a:rPr>
              <a:t>Forward Biased Safe Operating Area FBSOA </a:t>
            </a:r>
          </a:p>
        </p:txBody>
      </p:sp>
      <p:sp>
        <p:nvSpPr>
          <p:cNvPr id="6" name="Rectangle 5"/>
          <p:cNvSpPr/>
          <p:nvPr/>
        </p:nvSpPr>
        <p:spPr>
          <a:xfrm>
            <a:off x="1359592" y="3286034"/>
            <a:ext cx="5647187" cy="369332"/>
          </a:xfrm>
          <a:prstGeom prst="rect">
            <a:avLst/>
          </a:prstGeom>
        </p:spPr>
        <p:txBody>
          <a:bodyPr wrap="none">
            <a:spAutoFit/>
          </a:bodyPr>
          <a:lstStyle/>
          <a:p>
            <a:pPr marL="285750" indent="-285750">
              <a:buFont typeface="Wingdings" panose="05000000000000000000" pitchFamily="2" charset="2"/>
              <a:buChar char="ü"/>
            </a:pPr>
            <a:r>
              <a:rPr lang="en-US" dirty="0">
                <a:solidFill>
                  <a:schemeClr val="accent5"/>
                </a:solidFill>
                <a:latin typeface="Verdana" panose="020B0604030504040204" pitchFamily="34" charset="0"/>
                <a:ea typeface="Verdana" panose="020B0604030504040204" pitchFamily="34" charset="0"/>
                <a:cs typeface="Verdana" panose="020B0604030504040204" pitchFamily="34" charset="0"/>
              </a:rPr>
              <a:t>Reverse Biased Safe Operating Area RBSOA </a:t>
            </a:r>
          </a:p>
        </p:txBody>
      </p:sp>
      <p:sp>
        <p:nvSpPr>
          <p:cNvPr id="7" name="Rectangle 6"/>
          <p:cNvSpPr/>
          <p:nvPr/>
        </p:nvSpPr>
        <p:spPr>
          <a:xfrm>
            <a:off x="1384215" y="3831698"/>
            <a:ext cx="2246064" cy="369332"/>
          </a:xfrm>
          <a:prstGeom prst="rect">
            <a:avLst/>
          </a:prstGeom>
        </p:spPr>
        <p:txBody>
          <a:bodyPr wrap="none">
            <a:spAutoFit/>
          </a:bodyPr>
          <a:lstStyle/>
          <a:p>
            <a:pPr marL="285750" indent="-285750">
              <a:buFont typeface="Wingdings" panose="05000000000000000000" pitchFamily="2" charset="2"/>
              <a:buChar char="ü"/>
            </a:pPr>
            <a:r>
              <a:rPr lang="en-US" dirty="0">
                <a:solidFill>
                  <a:schemeClr val="accent5"/>
                </a:solidFill>
                <a:latin typeface="Verdana" panose="020B0604030504040204" pitchFamily="34" charset="0"/>
                <a:ea typeface="Verdana" panose="020B0604030504040204" pitchFamily="34" charset="0"/>
                <a:cs typeface="Verdana" panose="020B0604030504040204" pitchFamily="34" charset="0"/>
              </a:rPr>
              <a:t>Power </a:t>
            </a:r>
            <a:r>
              <a:rPr lang="en-US" dirty="0" err="1">
                <a:solidFill>
                  <a:schemeClr val="accent5"/>
                </a:solidFill>
                <a:latin typeface="Verdana" panose="020B0604030504040204" pitchFamily="34" charset="0"/>
                <a:ea typeface="Verdana" panose="020B0604030504040204" pitchFamily="34" charset="0"/>
                <a:cs typeface="Verdana" panose="020B0604030504040204" pitchFamily="34" charset="0"/>
              </a:rPr>
              <a:t>Derating</a:t>
            </a:r>
            <a:endParaRPr lang="en-US" dirty="0">
              <a:solidFill>
                <a:schemeClr val="accent5"/>
              </a:solidFill>
              <a:latin typeface="Verdana" panose="020B0604030504040204" pitchFamily="34" charset="0"/>
              <a:ea typeface="Verdana" panose="020B0604030504040204" pitchFamily="34" charset="0"/>
              <a:cs typeface="Verdana" panose="020B0604030504040204" pitchFamily="34" charset="0"/>
            </a:endParaRPr>
          </a:p>
        </p:txBody>
      </p:sp>
      <p:sp>
        <p:nvSpPr>
          <p:cNvPr id="8" name="Rectangle 7"/>
          <p:cNvSpPr/>
          <p:nvPr/>
        </p:nvSpPr>
        <p:spPr>
          <a:xfrm>
            <a:off x="1384215" y="4375078"/>
            <a:ext cx="2904898" cy="369332"/>
          </a:xfrm>
          <a:prstGeom prst="rect">
            <a:avLst/>
          </a:prstGeom>
        </p:spPr>
        <p:txBody>
          <a:bodyPr wrap="none">
            <a:spAutoFit/>
          </a:bodyPr>
          <a:lstStyle/>
          <a:p>
            <a:pPr marL="285750" indent="-285750">
              <a:buFont typeface="Wingdings" panose="05000000000000000000" pitchFamily="2" charset="2"/>
              <a:buChar char="ü"/>
            </a:pPr>
            <a:r>
              <a:rPr lang="en-US" dirty="0">
                <a:solidFill>
                  <a:schemeClr val="accent5"/>
                </a:solidFill>
                <a:latin typeface="Verdana" panose="020B0604030504040204" pitchFamily="34" charset="0"/>
                <a:ea typeface="Verdana" panose="020B0604030504040204" pitchFamily="34" charset="0"/>
                <a:cs typeface="Verdana" panose="020B0604030504040204" pitchFamily="34" charset="0"/>
              </a:rPr>
              <a:t>Breakdown Voltages </a:t>
            </a:r>
          </a:p>
        </p:txBody>
      </p:sp>
    </p:spTree>
    <p:extLst>
      <p:ext uri="{BB962C8B-B14F-4D97-AF65-F5344CB8AC3E}">
        <p14:creationId xmlns:p14="http://schemas.microsoft.com/office/powerpoint/2010/main" val="9142805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xEl>
                                              <p:pRg st="0" end="0"/>
                                            </p:txEl>
                                          </p:spTgt>
                                        </p:tgtEl>
                                        <p:attrNameLst>
                                          <p:attrName>style.visibility</p:attrName>
                                        </p:attrNameLst>
                                      </p:cBhvr>
                                      <p:to>
                                        <p:strVal val="visible"/>
                                      </p:to>
                                    </p:set>
                                    <p:animEffect transition="in" filter="fade">
                                      <p:cBhvr>
                                        <p:cTn id="14" dur="1000"/>
                                        <p:tgtEl>
                                          <p:spTgt spid="4">
                                            <p:txEl>
                                              <p:pRg st="0" end="0"/>
                                            </p:txEl>
                                          </p:spTgt>
                                        </p:tgtEl>
                                      </p:cBhvr>
                                    </p:animEffect>
                                    <p:anim calcmode="lin" valueType="num">
                                      <p:cBhvr>
                                        <p:cTn id="15"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1000"/>
                                        <p:tgtEl>
                                          <p:spTgt spid="5"/>
                                        </p:tgtEl>
                                      </p:cBhvr>
                                    </p:animEffect>
                                    <p:anim calcmode="lin" valueType="num">
                                      <p:cBhvr>
                                        <p:cTn id="22" dur="1000" fill="hold"/>
                                        <p:tgtEl>
                                          <p:spTgt spid="5"/>
                                        </p:tgtEl>
                                        <p:attrNameLst>
                                          <p:attrName>ppt_x</p:attrName>
                                        </p:attrNameLst>
                                      </p:cBhvr>
                                      <p:tavLst>
                                        <p:tav tm="0">
                                          <p:val>
                                            <p:strVal val="#ppt_x"/>
                                          </p:val>
                                        </p:tav>
                                        <p:tav tm="100000">
                                          <p:val>
                                            <p:strVal val="#ppt_x"/>
                                          </p:val>
                                        </p:tav>
                                      </p:tavLst>
                                    </p:anim>
                                    <p:anim calcmode="lin" valueType="num">
                                      <p:cBhvr>
                                        <p:cTn id="2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fade">
                                      <p:cBhvr>
                                        <p:cTn id="28" dur="1000"/>
                                        <p:tgtEl>
                                          <p:spTgt spid="6"/>
                                        </p:tgtEl>
                                      </p:cBhvr>
                                    </p:animEffect>
                                    <p:anim calcmode="lin" valueType="num">
                                      <p:cBhvr>
                                        <p:cTn id="29" dur="1000" fill="hold"/>
                                        <p:tgtEl>
                                          <p:spTgt spid="6"/>
                                        </p:tgtEl>
                                        <p:attrNameLst>
                                          <p:attrName>ppt_x</p:attrName>
                                        </p:attrNameLst>
                                      </p:cBhvr>
                                      <p:tavLst>
                                        <p:tav tm="0">
                                          <p:val>
                                            <p:strVal val="#ppt_x"/>
                                          </p:val>
                                        </p:tav>
                                        <p:tav tm="100000">
                                          <p:val>
                                            <p:strVal val="#ppt_x"/>
                                          </p:val>
                                        </p:tav>
                                      </p:tavLst>
                                    </p:anim>
                                    <p:anim calcmode="lin" valueType="num">
                                      <p:cBhvr>
                                        <p:cTn id="30"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fade">
                                      <p:cBhvr>
                                        <p:cTn id="35" dur="1000"/>
                                        <p:tgtEl>
                                          <p:spTgt spid="7"/>
                                        </p:tgtEl>
                                      </p:cBhvr>
                                    </p:animEffect>
                                    <p:anim calcmode="lin" valueType="num">
                                      <p:cBhvr>
                                        <p:cTn id="36" dur="1000" fill="hold"/>
                                        <p:tgtEl>
                                          <p:spTgt spid="7"/>
                                        </p:tgtEl>
                                        <p:attrNameLst>
                                          <p:attrName>ppt_x</p:attrName>
                                        </p:attrNameLst>
                                      </p:cBhvr>
                                      <p:tavLst>
                                        <p:tav tm="0">
                                          <p:val>
                                            <p:strVal val="#ppt_x"/>
                                          </p:val>
                                        </p:tav>
                                        <p:tav tm="100000">
                                          <p:val>
                                            <p:strVal val="#ppt_x"/>
                                          </p:val>
                                        </p:tav>
                                      </p:tavLst>
                                    </p:anim>
                                    <p:anim calcmode="lin" valueType="num">
                                      <p:cBhvr>
                                        <p:cTn id="37"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fade">
                                      <p:cBhvr>
                                        <p:cTn id="42" dur="1000"/>
                                        <p:tgtEl>
                                          <p:spTgt spid="8"/>
                                        </p:tgtEl>
                                      </p:cBhvr>
                                    </p:animEffect>
                                    <p:anim calcmode="lin" valueType="num">
                                      <p:cBhvr>
                                        <p:cTn id="43" dur="1000" fill="hold"/>
                                        <p:tgtEl>
                                          <p:spTgt spid="8"/>
                                        </p:tgtEl>
                                        <p:attrNameLst>
                                          <p:attrName>ppt_x</p:attrName>
                                        </p:attrNameLst>
                                      </p:cBhvr>
                                      <p:tavLst>
                                        <p:tav tm="0">
                                          <p:val>
                                            <p:strVal val="#ppt_x"/>
                                          </p:val>
                                        </p:tav>
                                        <p:tav tm="100000">
                                          <p:val>
                                            <p:strVal val="#ppt_x"/>
                                          </p:val>
                                        </p:tav>
                                      </p:tavLst>
                                    </p:anim>
                                    <p:anim calcmode="lin" valueType="num">
                                      <p:cBhvr>
                                        <p:cTn id="44"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7" grpId="0"/>
      <p:bldP spid="8"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888924" y="1827658"/>
            <a:ext cx="2820003" cy="461665"/>
          </a:xfrm>
          <a:prstGeom prst="rect">
            <a:avLst/>
          </a:prstGeom>
        </p:spPr>
        <p:txBody>
          <a:bodyPr wrap="none">
            <a:spAutoFit/>
          </a:bodyPr>
          <a:lstStyle/>
          <a:p>
            <a:r>
              <a:rPr lang="en-US" sz="2400" dirty="0">
                <a:solidFill>
                  <a:srgbClr val="FF0000"/>
                </a:solidFill>
                <a:latin typeface="Algerian" panose="04020705040A02060702" pitchFamily="82" charset="0"/>
              </a:rPr>
              <a:t>Switching Limits </a:t>
            </a:r>
          </a:p>
        </p:txBody>
      </p:sp>
      <p:sp>
        <p:nvSpPr>
          <p:cNvPr id="3" name="Rectangle 2"/>
          <p:cNvSpPr/>
          <p:nvPr/>
        </p:nvSpPr>
        <p:spPr>
          <a:xfrm>
            <a:off x="651255" y="2289323"/>
            <a:ext cx="2502608" cy="369332"/>
          </a:xfrm>
          <a:prstGeom prst="rect">
            <a:avLst/>
          </a:prstGeom>
        </p:spPr>
        <p:txBody>
          <a:bodyPr wrap="none">
            <a:spAutoFit/>
          </a:bodyPr>
          <a:lstStyle/>
          <a:p>
            <a:r>
              <a:rPr lang="en-US" dirty="0">
                <a:solidFill>
                  <a:schemeClr val="accent5"/>
                </a:solidFill>
                <a:latin typeface="Algerian" panose="04020705040A02060702" pitchFamily="82" charset="0"/>
              </a:rPr>
              <a:t>Second Breakdown </a:t>
            </a:r>
          </a:p>
        </p:txBody>
      </p:sp>
      <p:sp>
        <p:nvSpPr>
          <p:cNvPr id="4" name="Rectangle 3"/>
          <p:cNvSpPr/>
          <p:nvPr/>
        </p:nvSpPr>
        <p:spPr>
          <a:xfrm>
            <a:off x="755561" y="2719933"/>
            <a:ext cx="10590726" cy="2031325"/>
          </a:xfrm>
          <a:prstGeom prst="rect">
            <a:avLst/>
          </a:prstGeom>
        </p:spPr>
        <p:txBody>
          <a:bodyPr wrap="square">
            <a:spAutoFit/>
          </a:bodyPr>
          <a:lstStyle/>
          <a:p>
            <a:r>
              <a:rPr lang="en-US" dirty="0">
                <a:latin typeface="Bookman Old Style" panose="02050604050505020204" pitchFamily="18" charset="0"/>
              </a:rPr>
              <a:t>It is a destructive phenomenon that results from the current flow to a small portion of the base, producing localized hot spots. </a:t>
            </a:r>
          </a:p>
          <a:p>
            <a:r>
              <a:rPr lang="en-US" dirty="0">
                <a:latin typeface="Bookman Old Style" panose="02050604050505020204" pitchFamily="18" charset="0"/>
              </a:rPr>
              <a:t>If the energy in these hot spots is sufficient the excessive localized heating may damage the transistor. </a:t>
            </a:r>
          </a:p>
          <a:p>
            <a:r>
              <a:rPr lang="en-US" dirty="0">
                <a:latin typeface="Bookman Old Style" panose="02050604050505020204" pitchFamily="18" charset="0"/>
              </a:rPr>
              <a:t>Thus secondary breakdown is caused by a localized thermal runaway. </a:t>
            </a:r>
          </a:p>
          <a:p>
            <a:r>
              <a:rPr lang="en-US" dirty="0">
                <a:latin typeface="Bookman Old Style" panose="02050604050505020204" pitchFamily="18" charset="0"/>
              </a:rPr>
              <a:t>The SB occurs at certain combinations of voltage, current and time. </a:t>
            </a:r>
          </a:p>
          <a:p>
            <a:r>
              <a:rPr lang="en-US" dirty="0">
                <a:latin typeface="Bookman Old Style" panose="02050604050505020204" pitchFamily="18" charset="0"/>
              </a:rPr>
              <a:t>Time is involved, the secondary breakdown is basically an energy dependent phenomenon. </a:t>
            </a:r>
          </a:p>
        </p:txBody>
      </p:sp>
      <p:sp>
        <p:nvSpPr>
          <p:cNvPr id="5" name="Rectangle 4"/>
          <p:cNvSpPr/>
          <p:nvPr/>
        </p:nvSpPr>
        <p:spPr>
          <a:xfrm>
            <a:off x="755561" y="4720203"/>
            <a:ext cx="5519460" cy="369332"/>
          </a:xfrm>
          <a:prstGeom prst="rect">
            <a:avLst/>
          </a:prstGeom>
        </p:spPr>
        <p:txBody>
          <a:bodyPr wrap="none">
            <a:spAutoFit/>
          </a:bodyPr>
          <a:lstStyle/>
          <a:p>
            <a:r>
              <a:rPr lang="en-US" dirty="0">
                <a:solidFill>
                  <a:schemeClr val="accent5"/>
                </a:solidFill>
                <a:latin typeface="Algerian" panose="04020705040A02060702" pitchFamily="82" charset="0"/>
              </a:rPr>
              <a:t>Forward Biased Safe Operating Area FBSOA</a:t>
            </a:r>
          </a:p>
        </p:txBody>
      </p:sp>
      <p:sp>
        <p:nvSpPr>
          <p:cNvPr id="6" name="Rectangle 5"/>
          <p:cNvSpPr/>
          <p:nvPr/>
        </p:nvSpPr>
        <p:spPr>
          <a:xfrm>
            <a:off x="755561" y="5096277"/>
            <a:ext cx="10242998" cy="923330"/>
          </a:xfrm>
          <a:prstGeom prst="rect">
            <a:avLst/>
          </a:prstGeom>
        </p:spPr>
        <p:txBody>
          <a:bodyPr wrap="square">
            <a:spAutoFit/>
          </a:bodyPr>
          <a:lstStyle/>
          <a:p>
            <a:r>
              <a:rPr lang="en-US" dirty="0">
                <a:latin typeface="Bookman Old Style" panose="02050604050505020204" pitchFamily="18" charset="0"/>
              </a:rPr>
              <a:t>During turn-on and on-state conditions, the average junction temperature and second breakdown limit the power handling capability of a transistor. </a:t>
            </a:r>
          </a:p>
          <a:p>
            <a:r>
              <a:rPr lang="en-US" dirty="0">
                <a:latin typeface="Bookman Old Style" panose="02050604050505020204" pitchFamily="18" charset="0"/>
              </a:rPr>
              <a:t>The manufacturer usually provides the FBSOA curves under specified test conditions. </a:t>
            </a:r>
          </a:p>
        </p:txBody>
      </p:sp>
    </p:spTree>
    <p:extLst>
      <p:ext uri="{BB962C8B-B14F-4D97-AF65-F5344CB8AC3E}">
        <p14:creationId xmlns:p14="http://schemas.microsoft.com/office/powerpoint/2010/main" val="23856998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1000"/>
                                        <p:tgtEl>
                                          <p:spTgt spid="4">
                                            <p:txEl>
                                              <p:pRg st="0" end="0"/>
                                            </p:txEl>
                                          </p:spTgt>
                                        </p:tgtEl>
                                      </p:cBhvr>
                                    </p:animEffect>
                                    <p:anim calcmode="lin" valueType="num">
                                      <p:cBhvr>
                                        <p:cTn id="22"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23"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4">
                                            <p:txEl>
                                              <p:pRg st="1" end="1"/>
                                            </p:txEl>
                                          </p:spTgt>
                                        </p:tgtEl>
                                        <p:attrNameLst>
                                          <p:attrName>style.visibility</p:attrName>
                                        </p:attrNameLst>
                                      </p:cBhvr>
                                      <p:to>
                                        <p:strVal val="visible"/>
                                      </p:to>
                                    </p:set>
                                    <p:animEffect transition="in" filter="fade">
                                      <p:cBhvr>
                                        <p:cTn id="28" dur="1000"/>
                                        <p:tgtEl>
                                          <p:spTgt spid="4">
                                            <p:txEl>
                                              <p:pRg st="1" end="1"/>
                                            </p:txEl>
                                          </p:spTgt>
                                        </p:tgtEl>
                                      </p:cBhvr>
                                    </p:animEffect>
                                    <p:anim calcmode="lin" valueType="num">
                                      <p:cBhvr>
                                        <p:cTn id="29"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30"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4">
                                            <p:txEl>
                                              <p:pRg st="2" end="2"/>
                                            </p:txEl>
                                          </p:spTgt>
                                        </p:tgtEl>
                                        <p:attrNameLst>
                                          <p:attrName>style.visibility</p:attrName>
                                        </p:attrNameLst>
                                      </p:cBhvr>
                                      <p:to>
                                        <p:strVal val="visible"/>
                                      </p:to>
                                    </p:set>
                                    <p:anim calcmode="lin" valueType="num">
                                      <p:cBhvr additive="base">
                                        <p:cTn id="35"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4">
                                            <p:txEl>
                                              <p:pRg st="3" end="3"/>
                                            </p:txEl>
                                          </p:spTgt>
                                        </p:tgtEl>
                                        <p:attrNameLst>
                                          <p:attrName>style.visibility</p:attrName>
                                        </p:attrNameLst>
                                      </p:cBhvr>
                                      <p:to>
                                        <p:strVal val="visible"/>
                                      </p:to>
                                    </p:set>
                                    <p:anim calcmode="lin" valueType="num">
                                      <p:cBhvr additive="base">
                                        <p:cTn id="41"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nodeType="clickEffect">
                                  <p:stCondLst>
                                    <p:cond delay="0"/>
                                  </p:stCondLst>
                                  <p:childTnLst>
                                    <p:set>
                                      <p:cBhvr>
                                        <p:cTn id="46" dur="1" fill="hold">
                                          <p:stCondLst>
                                            <p:cond delay="0"/>
                                          </p:stCondLst>
                                        </p:cTn>
                                        <p:tgtEl>
                                          <p:spTgt spid="4">
                                            <p:txEl>
                                              <p:pRg st="4" end="4"/>
                                            </p:txEl>
                                          </p:spTgt>
                                        </p:tgtEl>
                                        <p:attrNameLst>
                                          <p:attrName>style.visibility</p:attrName>
                                        </p:attrNameLst>
                                      </p:cBhvr>
                                      <p:to>
                                        <p:strVal val="visible"/>
                                      </p:to>
                                    </p:set>
                                    <p:anim calcmode="lin" valueType="num">
                                      <p:cBhvr additive="base">
                                        <p:cTn id="47"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grpId="0" nodeType="clickEffect">
                                  <p:stCondLst>
                                    <p:cond delay="0"/>
                                  </p:stCondLst>
                                  <p:childTnLst>
                                    <p:set>
                                      <p:cBhvr>
                                        <p:cTn id="52" dur="1" fill="hold">
                                          <p:stCondLst>
                                            <p:cond delay="0"/>
                                          </p:stCondLst>
                                        </p:cTn>
                                        <p:tgtEl>
                                          <p:spTgt spid="5"/>
                                        </p:tgtEl>
                                        <p:attrNameLst>
                                          <p:attrName>style.visibility</p:attrName>
                                        </p:attrNameLst>
                                      </p:cBhvr>
                                      <p:to>
                                        <p:strVal val="visible"/>
                                      </p:to>
                                    </p:set>
                                    <p:anim calcmode="lin" valueType="num">
                                      <p:cBhvr additive="base">
                                        <p:cTn id="53" dur="500" fill="hold"/>
                                        <p:tgtEl>
                                          <p:spTgt spid="5"/>
                                        </p:tgtEl>
                                        <p:attrNameLst>
                                          <p:attrName>ppt_x</p:attrName>
                                        </p:attrNameLst>
                                      </p:cBhvr>
                                      <p:tavLst>
                                        <p:tav tm="0">
                                          <p:val>
                                            <p:strVal val="#ppt_x"/>
                                          </p:val>
                                        </p:tav>
                                        <p:tav tm="100000">
                                          <p:val>
                                            <p:strVal val="#ppt_x"/>
                                          </p:val>
                                        </p:tav>
                                      </p:tavLst>
                                    </p:anim>
                                    <p:anim calcmode="lin" valueType="num">
                                      <p:cBhvr additive="base">
                                        <p:cTn id="5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42" presetClass="entr" presetSubtype="0" fill="hold" nodeType="clickEffect">
                                  <p:stCondLst>
                                    <p:cond delay="0"/>
                                  </p:stCondLst>
                                  <p:childTnLst>
                                    <p:set>
                                      <p:cBhvr>
                                        <p:cTn id="58" dur="1" fill="hold">
                                          <p:stCondLst>
                                            <p:cond delay="0"/>
                                          </p:stCondLst>
                                        </p:cTn>
                                        <p:tgtEl>
                                          <p:spTgt spid="6">
                                            <p:txEl>
                                              <p:pRg st="0" end="0"/>
                                            </p:txEl>
                                          </p:spTgt>
                                        </p:tgtEl>
                                        <p:attrNameLst>
                                          <p:attrName>style.visibility</p:attrName>
                                        </p:attrNameLst>
                                      </p:cBhvr>
                                      <p:to>
                                        <p:strVal val="visible"/>
                                      </p:to>
                                    </p:set>
                                    <p:animEffect transition="in" filter="fade">
                                      <p:cBhvr>
                                        <p:cTn id="59" dur="1000"/>
                                        <p:tgtEl>
                                          <p:spTgt spid="6">
                                            <p:txEl>
                                              <p:pRg st="0" end="0"/>
                                            </p:txEl>
                                          </p:spTgt>
                                        </p:tgtEl>
                                      </p:cBhvr>
                                    </p:animEffect>
                                    <p:anim calcmode="lin" valueType="num">
                                      <p:cBhvr>
                                        <p:cTn id="60"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61"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42" presetClass="entr" presetSubtype="0" fill="hold" nodeType="clickEffect">
                                  <p:stCondLst>
                                    <p:cond delay="0"/>
                                  </p:stCondLst>
                                  <p:childTnLst>
                                    <p:set>
                                      <p:cBhvr>
                                        <p:cTn id="65" dur="1" fill="hold">
                                          <p:stCondLst>
                                            <p:cond delay="0"/>
                                          </p:stCondLst>
                                        </p:cTn>
                                        <p:tgtEl>
                                          <p:spTgt spid="6">
                                            <p:txEl>
                                              <p:pRg st="1" end="1"/>
                                            </p:txEl>
                                          </p:spTgt>
                                        </p:tgtEl>
                                        <p:attrNameLst>
                                          <p:attrName>style.visibility</p:attrName>
                                        </p:attrNameLst>
                                      </p:cBhvr>
                                      <p:to>
                                        <p:strVal val="visible"/>
                                      </p:to>
                                    </p:set>
                                    <p:animEffect transition="in" filter="fade">
                                      <p:cBhvr>
                                        <p:cTn id="66" dur="1000"/>
                                        <p:tgtEl>
                                          <p:spTgt spid="6">
                                            <p:txEl>
                                              <p:pRg st="1" end="1"/>
                                            </p:txEl>
                                          </p:spTgt>
                                        </p:tgtEl>
                                      </p:cBhvr>
                                    </p:animEffect>
                                    <p:anim calcmode="lin" valueType="num">
                                      <p:cBhvr>
                                        <p:cTn id="67" dur="10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68" dur="1000" fill="hold"/>
                                        <p:tgtEl>
                                          <p:spTgt spid="6">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5"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71471" y="1718084"/>
            <a:ext cx="7061915" cy="923330"/>
          </a:xfrm>
          <a:prstGeom prst="rect">
            <a:avLst/>
          </a:prstGeom>
        </p:spPr>
        <p:txBody>
          <a:bodyPr wrap="square">
            <a:spAutoFit/>
          </a:bodyPr>
          <a:lstStyle/>
          <a:p>
            <a:r>
              <a:rPr lang="en-US" dirty="0">
                <a:latin typeface="Bookman Old Style" panose="02050604050505020204" pitchFamily="18" charset="0"/>
              </a:rPr>
              <a:t>FBSOA indicates the limits of the transistor and for reliable operation the transistor must not be subjected to greater power dissipation than that shown by the FBSOA curve.</a:t>
            </a:r>
          </a:p>
        </p:txBody>
      </p:sp>
      <p:pic>
        <p:nvPicPr>
          <p:cNvPr id="3" name="Picture 2"/>
          <p:cNvPicPr>
            <a:picLocks noChangeAspect="1"/>
          </p:cNvPicPr>
          <p:nvPr/>
        </p:nvPicPr>
        <p:blipFill>
          <a:blip r:embed="rId2"/>
          <a:stretch>
            <a:fillRect/>
          </a:stretch>
        </p:blipFill>
        <p:spPr>
          <a:xfrm>
            <a:off x="7739030" y="1718084"/>
            <a:ext cx="4130060" cy="3282868"/>
          </a:xfrm>
          <a:prstGeom prst="rect">
            <a:avLst/>
          </a:prstGeom>
        </p:spPr>
      </p:pic>
      <p:sp>
        <p:nvSpPr>
          <p:cNvPr id="4" name="Rectangle 3"/>
          <p:cNvSpPr/>
          <p:nvPr/>
        </p:nvSpPr>
        <p:spPr>
          <a:xfrm>
            <a:off x="871471" y="2763975"/>
            <a:ext cx="6727064" cy="923330"/>
          </a:xfrm>
          <a:prstGeom prst="rect">
            <a:avLst/>
          </a:prstGeom>
        </p:spPr>
        <p:txBody>
          <a:bodyPr wrap="square">
            <a:spAutoFit/>
          </a:bodyPr>
          <a:lstStyle/>
          <a:p>
            <a:r>
              <a:rPr lang="en-US" dirty="0">
                <a:latin typeface="Bookman Old Style" panose="02050604050505020204" pitchFamily="18" charset="0"/>
              </a:rPr>
              <a:t>The dc FBSOA is shown as shaded area and the expansion of the area for pulsed operation of the BJT with shorter switching times which leads to larger FBSOA</a:t>
            </a:r>
            <a:r>
              <a:rPr lang="en-US" dirty="0"/>
              <a:t>.</a:t>
            </a:r>
          </a:p>
        </p:txBody>
      </p:sp>
      <p:sp>
        <p:nvSpPr>
          <p:cNvPr id="5" name="Rectangle 4"/>
          <p:cNvSpPr/>
          <p:nvPr/>
        </p:nvSpPr>
        <p:spPr>
          <a:xfrm>
            <a:off x="735268" y="5000952"/>
            <a:ext cx="5532284" cy="369332"/>
          </a:xfrm>
          <a:prstGeom prst="rect">
            <a:avLst/>
          </a:prstGeom>
        </p:spPr>
        <p:txBody>
          <a:bodyPr wrap="none">
            <a:spAutoFit/>
          </a:bodyPr>
          <a:lstStyle/>
          <a:p>
            <a:r>
              <a:rPr lang="en-US" dirty="0">
                <a:solidFill>
                  <a:schemeClr val="accent5"/>
                </a:solidFill>
                <a:latin typeface="Algerian" panose="04020705040A02060702" pitchFamily="82" charset="0"/>
              </a:rPr>
              <a:t>Reverse Biased Safe Operating Area RBSOA </a:t>
            </a:r>
          </a:p>
        </p:txBody>
      </p:sp>
      <p:sp>
        <p:nvSpPr>
          <p:cNvPr id="6" name="Rectangle 5"/>
          <p:cNvSpPr/>
          <p:nvPr/>
        </p:nvSpPr>
        <p:spPr>
          <a:xfrm>
            <a:off x="735268" y="5492845"/>
            <a:ext cx="10760968" cy="923330"/>
          </a:xfrm>
          <a:prstGeom prst="rect">
            <a:avLst/>
          </a:prstGeom>
        </p:spPr>
        <p:txBody>
          <a:bodyPr wrap="square">
            <a:spAutoFit/>
          </a:bodyPr>
          <a:lstStyle/>
          <a:p>
            <a:r>
              <a:rPr lang="en-US" dirty="0">
                <a:latin typeface="Bookman Old Style" panose="02050604050505020204" pitchFamily="18" charset="0"/>
              </a:rPr>
              <a:t>During turn-off, a high current and high voltage must be sustained by the transistor, in most cases with the base-emitter junction reverse biased. The collector emitter voltage must be held to a safe level at or below a specified value of collector current. </a:t>
            </a:r>
          </a:p>
        </p:txBody>
      </p:sp>
    </p:spTree>
    <p:extLst>
      <p:ext uri="{BB962C8B-B14F-4D97-AF65-F5344CB8AC3E}">
        <p14:creationId xmlns:p14="http://schemas.microsoft.com/office/powerpoint/2010/main" val="22850412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additive="base">
                                        <p:cTn id="14" dur="500" fill="hold"/>
                                        <p:tgtEl>
                                          <p:spTgt spid="6"/>
                                        </p:tgtEl>
                                        <p:attrNameLst>
                                          <p:attrName>ppt_x</p:attrName>
                                        </p:attrNameLst>
                                      </p:cBhvr>
                                      <p:tavLst>
                                        <p:tav tm="0">
                                          <p:val>
                                            <p:strVal val="#ppt_x"/>
                                          </p:val>
                                        </p:tav>
                                        <p:tav tm="100000">
                                          <p:val>
                                            <p:strVal val="#ppt_x"/>
                                          </p:val>
                                        </p:tav>
                                      </p:tavLst>
                                    </p:anim>
                                    <p:anim calcmode="lin" valueType="num">
                                      <p:cBhvr additive="base">
                                        <p:cTn id="15"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7738995" y="1996359"/>
            <a:ext cx="3333750" cy="2762250"/>
          </a:xfrm>
          <a:prstGeom prst="rect">
            <a:avLst/>
          </a:prstGeom>
        </p:spPr>
      </p:pic>
      <p:sp>
        <p:nvSpPr>
          <p:cNvPr id="3" name="Rectangle 2"/>
          <p:cNvSpPr/>
          <p:nvPr/>
        </p:nvSpPr>
        <p:spPr>
          <a:xfrm>
            <a:off x="347730" y="2098326"/>
            <a:ext cx="6096000" cy="923330"/>
          </a:xfrm>
          <a:prstGeom prst="rect">
            <a:avLst/>
          </a:prstGeom>
        </p:spPr>
        <p:txBody>
          <a:bodyPr>
            <a:spAutoFit/>
          </a:bodyPr>
          <a:lstStyle/>
          <a:p>
            <a:r>
              <a:rPr lang="en-US" dirty="0">
                <a:latin typeface="Bookman Old Style" panose="02050604050505020204" pitchFamily="18" charset="0"/>
              </a:rPr>
              <a:t>The manufacturer provide </a:t>
            </a:r>
            <a:r>
              <a:rPr lang="en-US" dirty="0" err="1">
                <a:latin typeface="Bookman Old Style" panose="02050604050505020204" pitchFamily="18" charset="0"/>
              </a:rPr>
              <a:t>Ic</a:t>
            </a:r>
            <a:r>
              <a:rPr lang="en-US" dirty="0">
                <a:latin typeface="Bookman Old Style" panose="02050604050505020204" pitchFamily="18" charset="0"/>
              </a:rPr>
              <a:t> VCE− limits during reverse-biased turn off as reverse biased safe area (RBSOA). </a:t>
            </a:r>
          </a:p>
        </p:txBody>
      </p:sp>
      <p:sp>
        <p:nvSpPr>
          <p:cNvPr id="5" name="Rectangle 4"/>
          <p:cNvSpPr/>
          <p:nvPr/>
        </p:nvSpPr>
        <p:spPr>
          <a:xfrm>
            <a:off x="0" y="3096903"/>
            <a:ext cx="6096000" cy="1200329"/>
          </a:xfrm>
          <a:prstGeom prst="rect">
            <a:avLst/>
          </a:prstGeom>
        </p:spPr>
        <p:txBody>
          <a:bodyPr>
            <a:spAutoFit/>
          </a:bodyPr>
          <a:lstStyle/>
          <a:p>
            <a:r>
              <a:rPr lang="en-US" dirty="0">
                <a:latin typeface="Bookman Old Style" panose="02050604050505020204" pitchFamily="18" charset="0"/>
              </a:rPr>
              <a:t>The area encompassed by the RBSOA is somewhat larger than FBSOA because of the extension of the area of higher voltages than BV</a:t>
            </a:r>
            <a:r>
              <a:rPr lang="en-US" sz="1200" dirty="0">
                <a:latin typeface="Bookman Old Style" panose="02050604050505020204" pitchFamily="18" charset="0"/>
              </a:rPr>
              <a:t>CEO</a:t>
            </a:r>
            <a:r>
              <a:rPr lang="en-US" dirty="0">
                <a:latin typeface="Bookman Old Style" panose="02050604050505020204" pitchFamily="18" charset="0"/>
              </a:rPr>
              <a:t> up to BV</a:t>
            </a:r>
            <a:r>
              <a:rPr lang="en-US" sz="1200" dirty="0">
                <a:latin typeface="Bookman Old Style" panose="02050604050505020204" pitchFamily="18" charset="0"/>
              </a:rPr>
              <a:t>CBO</a:t>
            </a:r>
            <a:r>
              <a:rPr lang="en-US" dirty="0">
                <a:latin typeface="Bookman Old Style" panose="02050604050505020204" pitchFamily="18" charset="0"/>
              </a:rPr>
              <a:t> at low collector currents. </a:t>
            </a:r>
          </a:p>
        </p:txBody>
      </p:sp>
      <p:sp>
        <p:nvSpPr>
          <p:cNvPr id="6" name="Rectangle 5"/>
          <p:cNvSpPr/>
          <p:nvPr/>
        </p:nvSpPr>
        <p:spPr>
          <a:xfrm>
            <a:off x="-42930" y="4651298"/>
            <a:ext cx="7508383" cy="1200329"/>
          </a:xfrm>
          <a:prstGeom prst="rect">
            <a:avLst/>
          </a:prstGeom>
        </p:spPr>
        <p:txBody>
          <a:bodyPr wrap="square">
            <a:spAutoFit/>
          </a:bodyPr>
          <a:lstStyle/>
          <a:p>
            <a:r>
              <a:rPr lang="en-US" dirty="0">
                <a:latin typeface="Bookman Old Style" panose="02050604050505020204" pitchFamily="18" charset="0"/>
              </a:rPr>
              <a:t>This operation of the transistor up to higher voltage is possible because the combination of low collector current and reverse base current has made the beta so small that break down voltage rises towards BVC</a:t>
            </a:r>
            <a:r>
              <a:rPr lang="en-US" sz="1200" dirty="0">
                <a:latin typeface="Bookman Old Style" panose="02050604050505020204" pitchFamily="18" charset="0"/>
              </a:rPr>
              <a:t>BO </a:t>
            </a:r>
            <a:r>
              <a:rPr lang="en-US" dirty="0">
                <a:latin typeface="Bookman Old Style" panose="02050604050505020204" pitchFamily="18" charset="0"/>
              </a:rPr>
              <a:t>. </a:t>
            </a:r>
          </a:p>
        </p:txBody>
      </p:sp>
    </p:spTree>
    <p:extLst>
      <p:ext uri="{BB962C8B-B14F-4D97-AF65-F5344CB8AC3E}">
        <p14:creationId xmlns:p14="http://schemas.microsoft.com/office/powerpoint/2010/main" val="36224386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1000"/>
                                        <p:tgtEl>
                                          <p:spTgt spid="6"/>
                                        </p:tgtEl>
                                      </p:cBhvr>
                                    </p:animEffect>
                                    <p:anim calcmode="lin" valueType="num">
                                      <p:cBhvr>
                                        <p:cTn id="22" dur="1000" fill="hold"/>
                                        <p:tgtEl>
                                          <p:spTgt spid="6"/>
                                        </p:tgtEl>
                                        <p:attrNameLst>
                                          <p:attrName>ppt_x</p:attrName>
                                        </p:attrNameLst>
                                      </p:cBhvr>
                                      <p:tavLst>
                                        <p:tav tm="0">
                                          <p:val>
                                            <p:strVal val="#ppt_x"/>
                                          </p:val>
                                        </p:tav>
                                        <p:tav tm="100000">
                                          <p:val>
                                            <p:strVal val="#ppt_x"/>
                                          </p:val>
                                        </p:tav>
                                      </p:tavLst>
                                    </p:anim>
                                    <p:anim calcmode="lin" valueType="num">
                                      <p:cBhvr>
                                        <p:cTn id="2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29801" y="1949904"/>
            <a:ext cx="8646017" cy="923330"/>
          </a:xfrm>
          <a:prstGeom prst="rect">
            <a:avLst/>
          </a:prstGeom>
        </p:spPr>
        <p:txBody>
          <a:bodyPr wrap="square">
            <a:spAutoFit/>
          </a:bodyPr>
          <a:lstStyle/>
          <a:p>
            <a:r>
              <a:rPr lang="en-US" dirty="0">
                <a:latin typeface="Bookman Old Style" panose="02050604050505020204" pitchFamily="18" charset="0"/>
              </a:rPr>
              <a:t>A break down voltage is defined as the absolute maximum voltage between two terminals with the third terminal open, shorted or biased in either forward or reverse direction. </a:t>
            </a:r>
          </a:p>
        </p:txBody>
      </p:sp>
      <p:sp>
        <p:nvSpPr>
          <p:cNvPr id="3" name="Rectangle 2"/>
          <p:cNvSpPr/>
          <p:nvPr/>
        </p:nvSpPr>
        <p:spPr>
          <a:xfrm>
            <a:off x="729801" y="3101526"/>
            <a:ext cx="10191483" cy="646331"/>
          </a:xfrm>
          <a:prstGeom prst="rect">
            <a:avLst/>
          </a:prstGeom>
        </p:spPr>
        <p:txBody>
          <a:bodyPr wrap="square">
            <a:spAutoFit/>
          </a:bodyPr>
          <a:lstStyle/>
          <a:p>
            <a:r>
              <a:rPr lang="en-US" dirty="0">
                <a:latin typeface="Bookman Old Style" panose="02050604050505020204" pitchFamily="18" charset="0"/>
              </a:rPr>
              <a:t>BVSUS : The maximum voltage between the collector and emitter that can be sustained across the transistor when it is carrying substantial collector current. </a:t>
            </a:r>
          </a:p>
        </p:txBody>
      </p:sp>
      <p:sp>
        <p:nvSpPr>
          <p:cNvPr id="4" name="Rectangle 3"/>
          <p:cNvSpPr/>
          <p:nvPr/>
        </p:nvSpPr>
        <p:spPr>
          <a:xfrm>
            <a:off x="729801" y="4107221"/>
            <a:ext cx="9959663" cy="923330"/>
          </a:xfrm>
          <a:prstGeom prst="rect">
            <a:avLst/>
          </a:prstGeom>
        </p:spPr>
        <p:txBody>
          <a:bodyPr wrap="square">
            <a:spAutoFit/>
          </a:bodyPr>
          <a:lstStyle/>
          <a:p>
            <a:r>
              <a:rPr lang="en-US" dirty="0">
                <a:latin typeface="Bookman Old Style" panose="02050604050505020204" pitchFamily="18" charset="0"/>
              </a:rPr>
              <a:t>BVCEO : The maximum voltage between the collector and emitter terminal with base open circuited. BVCBO : This is the collector to base break down voltage when emitter is open circuited. </a:t>
            </a:r>
          </a:p>
        </p:txBody>
      </p:sp>
      <p:sp>
        <p:nvSpPr>
          <p:cNvPr id="5" name="Rectangle 4"/>
          <p:cNvSpPr/>
          <p:nvPr/>
        </p:nvSpPr>
        <p:spPr>
          <a:xfrm>
            <a:off x="457917" y="1513215"/>
            <a:ext cx="2904898" cy="369332"/>
          </a:xfrm>
          <a:prstGeom prst="rect">
            <a:avLst/>
          </a:prstGeom>
        </p:spPr>
        <p:txBody>
          <a:bodyPr wrap="none">
            <a:spAutoFit/>
          </a:bodyPr>
          <a:lstStyle/>
          <a:p>
            <a:pPr marL="285750" indent="-285750">
              <a:buFont typeface="Wingdings" panose="05000000000000000000" pitchFamily="2" charset="2"/>
              <a:buChar char="ü"/>
            </a:pPr>
            <a:r>
              <a:rPr lang="en-US" dirty="0">
                <a:solidFill>
                  <a:schemeClr val="accent5"/>
                </a:solidFill>
                <a:latin typeface="Verdana" panose="020B0604030504040204" pitchFamily="34" charset="0"/>
                <a:ea typeface="Verdana" panose="020B0604030504040204" pitchFamily="34" charset="0"/>
                <a:cs typeface="Verdana" panose="020B0604030504040204" pitchFamily="34" charset="0"/>
              </a:rPr>
              <a:t>Breakdown Voltages </a:t>
            </a:r>
          </a:p>
        </p:txBody>
      </p:sp>
    </p:spTree>
    <p:extLst>
      <p:ext uri="{BB962C8B-B14F-4D97-AF65-F5344CB8AC3E}">
        <p14:creationId xmlns:p14="http://schemas.microsoft.com/office/powerpoint/2010/main" val="10307682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689797" y="1853416"/>
            <a:ext cx="3663182" cy="461665"/>
          </a:xfrm>
          <a:prstGeom prst="rect">
            <a:avLst/>
          </a:prstGeom>
        </p:spPr>
        <p:txBody>
          <a:bodyPr wrap="none">
            <a:spAutoFit/>
          </a:bodyPr>
          <a:lstStyle/>
          <a:p>
            <a:r>
              <a:rPr lang="en-US" sz="2400" dirty="0">
                <a:solidFill>
                  <a:srgbClr val="FF0000"/>
                </a:solidFill>
                <a:latin typeface="Algerian" panose="04020705040A02060702" pitchFamily="82" charset="0"/>
              </a:rPr>
              <a:t>Structure of MOSFETs</a:t>
            </a:r>
          </a:p>
        </p:txBody>
      </p:sp>
      <p:pic>
        <p:nvPicPr>
          <p:cNvPr id="3" name="Picture 2"/>
          <p:cNvPicPr>
            <a:picLocks noChangeAspect="1"/>
          </p:cNvPicPr>
          <p:nvPr/>
        </p:nvPicPr>
        <p:blipFill>
          <a:blip r:embed="rId2"/>
          <a:stretch>
            <a:fillRect/>
          </a:stretch>
        </p:blipFill>
        <p:spPr>
          <a:xfrm>
            <a:off x="7741410" y="2776806"/>
            <a:ext cx="2762250" cy="2257425"/>
          </a:xfrm>
          <a:prstGeom prst="rect">
            <a:avLst/>
          </a:prstGeom>
        </p:spPr>
      </p:pic>
      <p:pic>
        <p:nvPicPr>
          <p:cNvPr id="2052" name="Picture 1506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28575" cy="76200"/>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a:spLocks noChangeArrowheads="1"/>
          </p:cNvSpPr>
          <p:nvPr/>
        </p:nvSpPr>
        <p:spPr bwMode="auto">
          <a:xfrm>
            <a:off x="553792" y="2684413"/>
            <a:ext cx="6027312"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lang="en-US" altLang="en-US" dirty="0">
                <a:solidFill>
                  <a:srgbClr val="000000"/>
                </a:solidFill>
                <a:latin typeface="Times New Roman" panose="02020603050405020304" pitchFamily="18" charset="0"/>
                <a:ea typeface="Times New Roman" panose="02020603050405020304" pitchFamily="18" charset="0"/>
              </a:rPr>
              <a:t>Depletion type MOSFET and Enhancement type MOSFET</a:t>
            </a:r>
            <a:r>
              <a:rPr kumimoji="0" lang="en-US" altLang="en-US" sz="1300" b="0" i="0" u="none" strike="noStrike" cap="none" normalizeH="0" baseline="0" dirty="0">
                <a:ln>
                  <a:noFill/>
                </a:ln>
                <a:solidFill>
                  <a:srgbClr val="000000"/>
                </a:solidFill>
                <a:effectLst/>
                <a:latin typeface="Arial" panose="020B0604020202020204" pitchFamily="34" charset="0"/>
                <a:ea typeface="Times New Roman" panose="02020603050405020304" pitchFamily="18" charset="0"/>
              </a:rPr>
              <a:t>.</a:t>
            </a:r>
            <a:r>
              <a:rPr kumimoji="0" lang="en-US" altLang="en-US" sz="1100" b="0" i="0" u="none" strike="noStrike" cap="none" normalizeH="0" baseline="0" dirty="0">
                <a:ln>
                  <a:noFill/>
                </a:ln>
                <a:solidFill>
                  <a:schemeClr val="tx1"/>
                </a:solidFill>
                <a:effectLst/>
                <a:latin typeface="Arial" panose="020B0604020202020204" pitchFamily="34" charset="0"/>
              </a:rPr>
              <a:t> </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8" name="Rectangle 7"/>
          <p:cNvSpPr/>
          <p:nvPr/>
        </p:nvSpPr>
        <p:spPr>
          <a:xfrm>
            <a:off x="553792" y="2315081"/>
            <a:ext cx="3361754" cy="369332"/>
          </a:xfrm>
          <a:prstGeom prst="rect">
            <a:avLst/>
          </a:prstGeom>
        </p:spPr>
        <p:txBody>
          <a:bodyPr wrap="none">
            <a:spAutoFit/>
          </a:bodyPr>
          <a:lstStyle/>
          <a:p>
            <a:pPr lvl="0" eaLnBrk="0" fontAlgn="base" hangingPunct="0">
              <a:spcBef>
                <a:spcPct val="0"/>
              </a:spcBef>
              <a:spcAft>
                <a:spcPct val="0"/>
              </a:spcAft>
            </a:pPr>
            <a:r>
              <a:rPr lang="en-US" altLang="en-US" dirty="0">
                <a:solidFill>
                  <a:srgbClr val="000000"/>
                </a:solidFill>
                <a:latin typeface="Times New Roman" panose="02020603050405020304" pitchFamily="18" charset="0"/>
                <a:ea typeface="Times New Roman" panose="02020603050405020304" pitchFamily="18" charset="0"/>
              </a:rPr>
              <a:t>There are two types of MOSFETs </a:t>
            </a:r>
          </a:p>
        </p:txBody>
      </p:sp>
      <p:sp>
        <p:nvSpPr>
          <p:cNvPr id="9" name="Rectangle 8"/>
          <p:cNvSpPr/>
          <p:nvPr/>
        </p:nvSpPr>
        <p:spPr>
          <a:xfrm>
            <a:off x="553792" y="3099911"/>
            <a:ext cx="6096000" cy="646331"/>
          </a:xfrm>
          <a:prstGeom prst="rect">
            <a:avLst/>
          </a:prstGeom>
        </p:spPr>
        <p:txBody>
          <a:bodyPr>
            <a:spAutoFit/>
          </a:bodyPr>
          <a:lstStyle/>
          <a:p>
            <a:r>
              <a:rPr lang="en-US" dirty="0">
                <a:solidFill>
                  <a:srgbClr val="000000"/>
                </a:solidFill>
                <a:latin typeface="Times New Roman" panose="02020603050405020304" pitchFamily="18" charset="0"/>
                <a:ea typeface="Times New Roman" panose="02020603050405020304" pitchFamily="18" charset="0"/>
              </a:rPr>
              <a:t>In both of these types the MOSFETs can be n - channel or p-channel</a:t>
            </a:r>
            <a:endParaRPr lang="en-US" dirty="0"/>
          </a:p>
        </p:txBody>
      </p:sp>
      <p:sp>
        <p:nvSpPr>
          <p:cNvPr id="10" name="Rectangle 9"/>
          <p:cNvSpPr/>
          <p:nvPr/>
        </p:nvSpPr>
        <p:spPr>
          <a:xfrm>
            <a:off x="519448" y="3792408"/>
            <a:ext cx="6096000" cy="646331"/>
          </a:xfrm>
          <a:prstGeom prst="rect">
            <a:avLst/>
          </a:prstGeom>
        </p:spPr>
        <p:txBody>
          <a:bodyPr>
            <a:spAutoFit/>
          </a:bodyPr>
          <a:lstStyle/>
          <a:p>
            <a:r>
              <a:rPr lang="en-US" dirty="0">
                <a:solidFill>
                  <a:srgbClr val="000000"/>
                </a:solidFill>
                <a:latin typeface="Times New Roman" panose="02020603050405020304" pitchFamily="18" charset="0"/>
                <a:ea typeface="Times New Roman" panose="02020603050405020304" pitchFamily="18" charset="0"/>
              </a:rPr>
              <a:t>Fig. shows the structure of n-channel Enhancement type MOSFET.</a:t>
            </a:r>
            <a:endParaRPr lang="en-US" dirty="0"/>
          </a:p>
        </p:txBody>
      </p:sp>
      <p:sp>
        <p:nvSpPr>
          <p:cNvPr id="11" name="Rectangle 10"/>
          <p:cNvSpPr/>
          <p:nvPr/>
        </p:nvSpPr>
        <p:spPr>
          <a:xfrm>
            <a:off x="553792" y="4459466"/>
            <a:ext cx="6096000" cy="1328825"/>
          </a:xfrm>
          <a:prstGeom prst="rect">
            <a:avLst/>
          </a:prstGeom>
        </p:spPr>
        <p:txBody>
          <a:bodyPr>
            <a:spAutoFit/>
          </a:bodyPr>
          <a:lstStyle/>
          <a:p>
            <a:pPr marL="313690" marR="0">
              <a:lnSpc>
                <a:spcPct val="107000"/>
              </a:lnSpc>
              <a:spcBef>
                <a:spcPts val="0"/>
              </a:spcBef>
              <a:spcAft>
                <a:spcPts val="225"/>
              </a:spcAft>
            </a:pPr>
            <a:r>
              <a:rPr lang="en-US" dirty="0">
                <a:solidFill>
                  <a:srgbClr val="000000"/>
                </a:solidFill>
                <a:latin typeface="Times New Roman" panose="02020603050405020304" pitchFamily="18" charset="0"/>
                <a:ea typeface="Times New Roman" panose="02020603050405020304" pitchFamily="18" charset="0"/>
              </a:rPr>
              <a:t>Advantages of vertical structure</a:t>
            </a:r>
          </a:p>
          <a:p>
            <a:pPr marL="342900" marR="12700" lvl="0" indent="-342900" algn="just" fontAlgn="base">
              <a:lnSpc>
                <a:spcPct val="93000"/>
              </a:lnSpc>
              <a:spcBef>
                <a:spcPts val="0"/>
              </a:spcBef>
              <a:spcAft>
                <a:spcPts val="495"/>
              </a:spcAft>
              <a:buClr>
                <a:srgbClr val="000000"/>
              </a:buClr>
              <a:buSzPts val="1300"/>
              <a:buFont typeface="+mj-lt"/>
              <a:buAutoNum type="arabicPeriod"/>
            </a:pPr>
            <a:r>
              <a:rPr lang="en-US" dirty="0">
                <a:solidFill>
                  <a:srgbClr val="000000"/>
                </a:solidFill>
                <a:latin typeface="Times New Roman" panose="02020603050405020304" pitchFamily="18" charset="0"/>
                <a:ea typeface="Times New Roman" panose="02020603050405020304" pitchFamily="18" charset="0"/>
              </a:rPr>
              <a:t>On-state resistance Of MOSFET is reduced.</a:t>
            </a:r>
          </a:p>
          <a:p>
            <a:pPr marL="342900" marR="12700" lvl="0" indent="-342900" algn="just" fontAlgn="base">
              <a:lnSpc>
                <a:spcPct val="107000"/>
              </a:lnSpc>
              <a:spcBef>
                <a:spcPts val="0"/>
              </a:spcBef>
              <a:spcAft>
                <a:spcPts val="0"/>
              </a:spcAft>
              <a:buClr>
                <a:srgbClr val="000000"/>
              </a:buClr>
              <a:buSzPts val="1300"/>
              <a:buFont typeface="+mj-lt"/>
              <a:buAutoNum type="arabicPeriod"/>
            </a:pPr>
            <a:r>
              <a:rPr lang="en-US" dirty="0">
                <a:solidFill>
                  <a:srgbClr val="000000"/>
                </a:solidFill>
                <a:latin typeface="Times New Roman" panose="02020603050405020304" pitchFamily="18" charset="0"/>
                <a:ea typeface="Times New Roman" panose="02020603050405020304" pitchFamily="18" charset="0"/>
              </a:rPr>
              <a:t>Width of the gate is maximized. Hence, Gain Of the device is increased.</a:t>
            </a:r>
          </a:p>
        </p:txBody>
      </p:sp>
    </p:spTree>
    <p:extLst>
      <p:ext uri="{BB962C8B-B14F-4D97-AF65-F5344CB8AC3E}">
        <p14:creationId xmlns:p14="http://schemas.microsoft.com/office/powerpoint/2010/main" val="35661557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1000"/>
                                        <p:tgtEl>
                                          <p:spTgt spid="8"/>
                                        </p:tgtEl>
                                      </p:cBhvr>
                                    </p:animEffect>
                                    <p:anim calcmode="lin" valueType="num">
                                      <p:cBhvr>
                                        <p:cTn id="22" dur="1000" fill="hold"/>
                                        <p:tgtEl>
                                          <p:spTgt spid="8"/>
                                        </p:tgtEl>
                                        <p:attrNameLst>
                                          <p:attrName>ppt_x</p:attrName>
                                        </p:attrNameLst>
                                      </p:cBhvr>
                                      <p:tavLst>
                                        <p:tav tm="0">
                                          <p:val>
                                            <p:strVal val="#ppt_x"/>
                                          </p:val>
                                        </p:tav>
                                        <p:tav tm="100000">
                                          <p:val>
                                            <p:strVal val="#ppt_x"/>
                                          </p:val>
                                        </p:tav>
                                      </p:tavLst>
                                    </p:anim>
                                    <p:anim calcmode="lin" valueType="num">
                                      <p:cBhvr>
                                        <p:cTn id="23"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fade">
                                      <p:cBhvr>
                                        <p:cTn id="28" dur="1000"/>
                                        <p:tgtEl>
                                          <p:spTgt spid="7"/>
                                        </p:tgtEl>
                                      </p:cBhvr>
                                    </p:animEffect>
                                    <p:anim calcmode="lin" valueType="num">
                                      <p:cBhvr>
                                        <p:cTn id="29" dur="1000" fill="hold"/>
                                        <p:tgtEl>
                                          <p:spTgt spid="7"/>
                                        </p:tgtEl>
                                        <p:attrNameLst>
                                          <p:attrName>ppt_x</p:attrName>
                                        </p:attrNameLst>
                                      </p:cBhvr>
                                      <p:tavLst>
                                        <p:tav tm="0">
                                          <p:val>
                                            <p:strVal val="#ppt_x"/>
                                          </p:val>
                                        </p:tav>
                                        <p:tav tm="100000">
                                          <p:val>
                                            <p:strVal val="#ppt_x"/>
                                          </p:val>
                                        </p:tav>
                                      </p:tavLst>
                                    </p:anim>
                                    <p:anim calcmode="lin" valueType="num">
                                      <p:cBhvr>
                                        <p:cTn id="30"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fade">
                                      <p:cBhvr>
                                        <p:cTn id="35" dur="1000"/>
                                        <p:tgtEl>
                                          <p:spTgt spid="9"/>
                                        </p:tgtEl>
                                      </p:cBhvr>
                                    </p:animEffect>
                                    <p:anim calcmode="lin" valueType="num">
                                      <p:cBhvr>
                                        <p:cTn id="36" dur="1000" fill="hold"/>
                                        <p:tgtEl>
                                          <p:spTgt spid="9"/>
                                        </p:tgtEl>
                                        <p:attrNameLst>
                                          <p:attrName>ppt_x</p:attrName>
                                        </p:attrNameLst>
                                      </p:cBhvr>
                                      <p:tavLst>
                                        <p:tav tm="0">
                                          <p:val>
                                            <p:strVal val="#ppt_x"/>
                                          </p:val>
                                        </p:tav>
                                        <p:tav tm="100000">
                                          <p:val>
                                            <p:strVal val="#ppt_x"/>
                                          </p:val>
                                        </p:tav>
                                      </p:tavLst>
                                    </p:anim>
                                    <p:anim calcmode="lin" valueType="num">
                                      <p:cBhvr>
                                        <p:cTn id="37"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1000"/>
                                        <p:tgtEl>
                                          <p:spTgt spid="10"/>
                                        </p:tgtEl>
                                      </p:cBhvr>
                                    </p:animEffect>
                                    <p:anim calcmode="lin" valueType="num">
                                      <p:cBhvr>
                                        <p:cTn id="43" dur="1000" fill="hold"/>
                                        <p:tgtEl>
                                          <p:spTgt spid="10"/>
                                        </p:tgtEl>
                                        <p:attrNameLst>
                                          <p:attrName>ppt_x</p:attrName>
                                        </p:attrNameLst>
                                      </p:cBhvr>
                                      <p:tavLst>
                                        <p:tav tm="0">
                                          <p:val>
                                            <p:strVal val="#ppt_x"/>
                                          </p:val>
                                        </p:tav>
                                        <p:tav tm="100000">
                                          <p:val>
                                            <p:strVal val="#ppt_x"/>
                                          </p:val>
                                        </p:tav>
                                      </p:tavLst>
                                    </p:anim>
                                    <p:anim calcmode="lin" valueType="num">
                                      <p:cBhvr>
                                        <p:cTn id="44"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11">
                                            <p:txEl>
                                              <p:pRg st="0" end="0"/>
                                            </p:txEl>
                                          </p:spTgt>
                                        </p:tgtEl>
                                        <p:attrNameLst>
                                          <p:attrName>style.visibility</p:attrName>
                                        </p:attrNameLst>
                                      </p:cBhvr>
                                      <p:to>
                                        <p:strVal val="visible"/>
                                      </p:to>
                                    </p:set>
                                    <p:animEffect transition="in" filter="fade">
                                      <p:cBhvr>
                                        <p:cTn id="49" dur="1000"/>
                                        <p:tgtEl>
                                          <p:spTgt spid="11">
                                            <p:txEl>
                                              <p:pRg st="0" end="0"/>
                                            </p:txEl>
                                          </p:spTgt>
                                        </p:tgtEl>
                                      </p:cBhvr>
                                    </p:animEffect>
                                    <p:anim calcmode="lin" valueType="num">
                                      <p:cBhvr>
                                        <p:cTn id="50" dur="1000" fill="hold"/>
                                        <p:tgtEl>
                                          <p:spTgt spid="11">
                                            <p:txEl>
                                              <p:pRg st="0" end="0"/>
                                            </p:txEl>
                                          </p:spTgt>
                                        </p:tgtEl>
                                        <p:attrNameLst>
                                          <p:attrName>ppt_x</p:attrName>
                                        </p:attrNameLst>
                                      </p:cBhvr>
                                      <p:tavLst>
                                        <p:tav tm="0">
                                          <p:val>
                                            <p:strVal val="#ppt_x"/>
                                          </p:val>
                                        </p:tav>
                                        <p:tav tm="100000">
                                          <p:val>
                                            <p:strVal val="#ppt_x"/>
                                          </p:val>
                                        </p:tav>
                                      </p:tavLst>
                                    </p:anim>
                                    <p:anim calcmode="lin" valueType="num">
                                      <p:cBhvr>
                                        <p:cTn id="51" dur="1000" fill="hold"/>
                                        <p:tgtEl>
                                          <p:spTgt spid="11">
                                            <p:txEl>
                                              <p:pRg st="0" end="0"/>
                                            </p:txEl>
                                          </p:spTgt>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0"/>
                                  </p:stCondLst>
                                  <p:childTnLst>
                                    <p:set>
                                      <p:cBhvr>
                                        <p:cTn id="53" dur="1" fill="hold">
                                          <p:stCondLst>
                                            <p:cond delay="0"/>
                                          </p:stCondLst>
                                        </p:cTn>
                                        <p:tgtEl>
                                          <p:spTgt spid="11">
                                            <p:txEl>
                                              <p:pRg st="1" end="1"/>
                                            </p:txEl>
                                          </p:spTgt>
                                        </p:tgtEl>
                                        <p:attrNameLst>
                                          <p:attrName>style.visibility</p:attrName>
                                        </p:attrNameLst>
                                      </p:cBhvr>
                                      <p:to>
                                        <p:strVal val="visible"/>
                                      </p:to>
                                    </p:set>
                                    <p:animEffect transition="in" filter="fade">
                                      <p:cBhvr>
                                        <p:cTn id="54" dur="1000"/>
                                        <p:tgtEl>
                                          <p:spTgt spid="11">
                                            <p:txEl>
                                              <p:pRg st="1" end="1"/>
                                            </p:txEl>
                                          </p:spTgt>
                                        </p:tgtEl>
                                      </p:cBhvr>
                                    </p:animEffect>
                                    <p:anim calcmode="lin" valueType="num">
                                      <p:cBhvr>
                                        <p:cTn id="55" dur="1000" fill="hold"/>
                                        <p:tgtEl>
                                          <p:spTgt spid="11">
                                            <p:txEl>
                                              <p:pRg st="1" end="1"/>
                                            </p:txEl>
                                          </p:spTgt>
                                        </p:tgtEl>
                                        <p:attrNameLst>
                                          <p:attrName>ppt_x</p:attrName>
                                        </p:attrNameLst>
                                      </p:cBhvr>
                                      <p:tavLst>
                                        <p:tav tm="0">
                                          <p:val>
                                            <p:strVal val="#ppt_x"/>
                                          </p:val>
                                        </p:tav>
                                        <p:tav tm="100000">
                                          <p:val>
                                            <p:strVal val="#ppt_x"/>
                                          </p:val>
                                        </p:tav>
                                      </p:tavLst>
                                    </p:anim>
                                    <p:anim calcmode="lin" valueType="num">
                                      <p:cBhvr>
                                        <p:cTn id="56" dur="1000" fill="hold"/>
                                        <p:tgtEl>
                                          <p:spTgt spid="11">
                                            <p:txEl>
                                              <p:pRg st="1" end="1"/>
                                            </p:txEl>
                                          </p:spTgt>
                                        </p:tgtEl>
                                        <p:attrNameLst>
                                          <p:attrName>ppt_y</p:attrName>
                                        </p:attrNameLst>
                                      </p:cBhvr>
                                      <p:tavLst>
                                        <p:tav tm="0">
                                          <p:val>
                                            <p:strVal val="#ppt_y+.1"/>
                                          </p:val>
                                        </p:tav>
                                        <p:tav tm="100000">
                                          <p:val>
                                            <p:strVal val="#ppt_y"/>
                                          </p:val>
                                        </p:tav>
                                      </p:tavLst>
                                    </p:anim>
                                  </p:childTnLst>
                                </p:cTn>
                              </p:par>
                              <p:par>
                                <p:cTn id="57" presetID="42" presetClass="entr" presetSubtype="0" fill="hold" nodeType="withEffect">
                                  <p:stCondLst>
                                    <p:cond delay="0"/>
                                  </p:stCondLst>
                                  <p:childTnLst>
                                    <p:set>
                                      <p:cBhvr>
                                        <p:cTn id="58" dur="1" fill="hold">
                                          <p:stCondLst>
                                            <p:cond delay="0"/>
                                          </p:stCondLst>
                                        </p:cTn>
                                        <p:tgtEl>
                                          <p:spTgt spid="11">
                                            <p:txEl>
                                              <p:pRg st="2" end="2"/>
                                            </p:txEl>
                                          </p:spTgt>
                                        </p:tgtEl>
                                        <p:attrNameLst>
                                          <p:attrName>style.visibility</p:attrName>
                                        </p:attrNameLst>
                                      </p:cBhvr>
                                      <p:to>
                                        <p:strVal val="visible"/>
                                      </p:to>
                                    </p:set>
                                    <p:animEffect transition="in" filter="fade">
                                      <p:cBhvr>
                                        <p:cTn id="59" dur="1000"/>
                                        <p:tgtEl>
                                          <p:spTgt spid="11">
                                            <p:txEl>
                                              <p:pRg st="2" end="2"/>
                                            </p:txEl>
                                          </p:spTgt>
                                        </p:tgtEl>
                                      </p:cBhvr>
                                    </p:animEffect>
                                    <p:anim calcmode="lin" valueType="num">
                                      <p:cBhvr>
                                        <p:cTn id="60" dur="1000" fill="hold"/>
                                        <p:tgtEl>
                                          <p:spTgt spid="11">
                                            <p:txEl>
                                              <p:pRg st="2" end="2"/>
                                            </p:txEl>
                                          </p:spTgt>
                                        </p:tgtEl>
                                        <p:attrNameLst>
                                          <p:attrName>ppt_x</p:attrName>
                                        </p:attrNameLst>
                                      </p:cBhvr>
                                      <p:tavLst>
                                        <p:tav tm="0">
                                          <p:val>
                                            <p:strVal val="#ppt_x"/>
                                          </p:val>
                                        </p:tav>
                                        <p:tav tm="100000">
                                          <p:val>
                                            <p:strVal val="#ppt_x"/>
                                          </p:val>
                                        </p:tav>
                                      </p:tavLst>
                                    </p:anim>
                                    <p:anim calcmode="lin" valueType="num">
                                      <p:cBhvr>
                                        <p:cTn id="61" dur="1000" fill="hold"/>
                                        <p:tgtEl>
                                          <p:spTgt spid="11">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P spid="8" grpId="0"/>
      <p:bldP spid="9" grpId="0"/>
      <p:bldP spid="10"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643111" y="1753003"/>
            <a:ext cx="4648200" cy="209550"/>
          </a:xfrm>
          <a:prstGeom prst="rect">
            <a:avLst/>
          </a:prstGeom>
        </p:spPr>
      </p:pic>
      <p:pic>
        <p:nvPicPr>
          <p:cNvPr id="4" name="Picture 3"/>
          <p:cNvPicPr>
            <a:picLocks noChangeAspect="1"/>
          </p:cNvPicPr>
          <p:nvPr/>
        </p:nvPicPr>
        <p:blipFill>
          <a:blip r:embed="rId3"/>
          <a:stretch>
            <a:fillRect/>
          </a:stretch>
        </p:blipFill>
        <p:spPr>
          <a:xfrm>
            <a:off x="811637" y="3066647"/>
            <a:ext cx="8505825" cy="533400"/>
          </a:xfrm>
          <a:prstGeom prst="rect">
            <a:avLst/>
          </a:prstGeom>
        </p:spPr>
      </p:pic>
      <p:pic>
        <p:nvPicPr>
          <p:cNvPr id="5" name="Picture 4"/>
          <p:cNvPicPr>
            <a:picLocks noChangeAspect="1"/>
          </p:cNvPicPr>
          <p:nvPr/>
        </p:nvPicPr>
        <p:blipFill>
          <a:blip r:embed="rId4"/>
          <a:stretch>
            <a:fillRect/>
          </a:stretch>
        </p:blipFill>
        <p:spPr>
          <a:xfrm>
            <a:off x="802112" y="2276475"/>
            <a:ext cx="8515350" cy="476250"/>
          </a:xfrm>
          <a:prstGeom prst="rect">
            <a:avLst/>
          </a:prstGeom>
        </p:spPr>
      </p:pic>
      <p:pic>
        <p:nvPicPr>
          <p:cNvPr id="6" name="Picture 5"/>
          <p:cNvPicPr>
            <a:picLocks noChangeAspect="1"/>
          </p:cNvPicPr>
          <p:nvPr/>
        </p:nvPicPr>
        <p:blipFill>
          <a:blip r:embed="rId5"/>
          <a:stretch>
            <a:fillRect/>
          </a:stretch>
        </p:blipFill>
        <p:spPr>
          <a:xfrm>
            <a:off x="787824" y="3761301"/>
            <a:ext cx="8543925" cy="1009650"/>
          </a:xfrm>
          <a:prstGeom prst="rect">
            <a:avLst/>
          </a:prstGeom>
        </p:spPr>
      </p:pic>
      <p:pic>
        <p:nvPicPr>
          <p:cNvPr id="7" name="Picture 6"/>
          <p:cNvPicPr>
            <a:picLocks noChangeAspect="1"/>
          </p:cNvPicPr>
          <p:nvPr/>
        </p:nvPicPr>
        <p:blipFill>
          <a:blip r:embed="rId6"/>
          <a:stretch>
            <a:fillRect/>
          </a:stretch>
        </p:blipFill>
        <p:spPr>
          <a:xfrm>
            <a:off x="787824" y="4932205"/>
            <a:ext cx="8505825" cy="495300"/>
          </a:xfrm>
          <a:prstGeom prst="rect">
            <a:avLst/>
          </a:prstGeom>
        </p:spPr>
      </p:pic>
    </p:spTree>
    <p:extLst>
      <p:ext uri="{BB962C8B-B14F-4D97-AF65-F5344CB8AC3E}">
        <p14:creationId xmlns:p14="http://schemas.microsoft.com/office/powerpoint/2010/main" val="32018680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fade">
                                      <p:cBhvr>
                                        <p:cTn id="28" dur="1000"/>
                                        <p:tgtEl>
                                          <p:spTgt spid="6"/>
                                        </p:tgtEl>
                                      </p:cBhvr>
                                    </p:animEffect>
                                    <p:anim calcmode="lin" valueType="num">
                                      <p:cBhvr>
                                        <p:cTn id="29" dur="1000" fill="hold"/>
                                        <p:tgtEl>
                                          <p:spTgt spid="6"/>
                                        </p:tgtEl>
                                        <p:attrNameLst>
                                          <p:attrName>ppt_x</p:attrName>
                                        </p:attrNameLst>
                                      </p:cBhvr>
                                      <p:tavLst>
                                        <p:tav tm="0">
                                          <p:val>
                                            <p:strVal val="#ppt_x"/>
                                          </p:val>
                                        </p:tav>
                                        <p:tav tm="100000">
                                          <p:val>
                                            <p:strVal val="#ppt_x"/>
                                          </p:val>
                                        </p:tav>
                                      </p:tavLst>
                                    </p:anim>
                                    <p:anim calcmode="lin" valueType="num">
                                      <p:cBhvr>
                                        <p:cTn id="30"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fade">
                                      <p:cBhvr>
                                        <p:cTn id="35" dur="1000"/>
                                        <p:tgtEl>
                                          <p:spTgt spid="7"/>
                                        </p:tgtEl>
                                      </p:cBhvr>
                                    </p:animEffect>
                                    <p:anim calcmode="lin" valueType="num">
                                      <p:cBhvr>
                                        <p:cTn id="36" dur="1000" fill="hold"/>
                                        <p:tgtEl>
                                          <p:spTgt spid="7"/>
                                        </p:tgtEl>
                                        <p:attrNameLst>
                                          <p:attrName>ppt_x</p:attrName>
                                        </p:attrNameLst>
                                      </p:cBhvr>
                                      <p:tavLst>
                                        <p:tav tm="0">
                                          <p:val>
                                            <p:strVal val="#ppt_x"/>
                                          </p:val>
                                        </p:tav>
                                        <p:tav tm="100000">
                                          <p:val>
                                            <p:strVal val="#ppt_x"/>
                                          </p:val>
                                        </p:tav>
                                      </p:tavLst>
                                    </p:anim>
                                    <p:anim calcmode="lin" valueType="num">
                                      <p:cBhvr>
                                        <p:cTn id="37"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008308" y="1888499"/>
            <a:ext cx="3581400" cy="247650"/>
          </a:xfrm>
          <a:prstGeom prst="rect">
            <a:avLst/>
          </a:prstGeom>
        </p:spPr>
      </p:pic>
      <p:pic>
        <p:nvPicPr>
          <p:cNvPr id="3" name="Picture 2"/>
          <p:cNvPicPr>
            <a:picLocks noChangeAspect="1"/>
          </p:cNvPicPr>
          <p:nvPr/>
        </p:nvPicPr>
        <p:blipFill>
          <a:blip r:embed="rId3"/>
          <a:stretch>
            <a:fillRect/>
          </a:stretch>
        </p:blipFill>
        <p:spPr>
          <a:xfrm>
            <a:off x="2351333" y="2430819"/>
            <a:ext cx="2238375" cy="219075"/>
          </a:xfrm>
          <a:prstGeom prst="rect">
            <a:avLst/>
          </a:prstGeom>
        </p:spPr>
      </p:pic>
      <p:pic>
        <p:nvPicPr>
          <p:cNvPr id="4" name="Picture 3"/>
          <p:cNvPicPr>
            <a:picLocks noChangeAspect="1"/>
          </p:cNvPicPr>
          <p:nvPr/>
        </p:nvPicPr>
        <p:blipFill>
          <a:blip r:embed="rId4"/>
          <a:stretch>
            <a:fillRect/>
          </a:stretch>
        </p:blipFill>
        <p:spPr>
          <a:xfrm>
            <a:off x="3470520" y="2944564"/>
            <a:ext cx="2181225" cy="914400"/>
          </a:xfrm>
          <a:prstGeom prst="rect">
            <a:avLst/>
          </a:prstGeom>
        </p:spPr>
      </p:pic>
      <p:pic>
        <p:nvPicPr>
          <p:cNvPr id="5" name="Picture 4"/>
          <p:cNvPicPr>
            <a:picLocks noChangeAspect="1"/>
          </p:cNvPicPr>
          <p:nvPr/>
        </p:nvPicPr>
        <p:blipFill>
          <a:blip r:embed="rId5"/>
          <a:stretch>
            <a:fillRect/>
          </a:stretch>
        </p:blipFill>
        <p:spPr>
          <a:xfrm>
            <a:off x="583842" y="4153634"/>
            <a:ext cx="6134100" cy="2095500"/>
          </a:xfrm>
          <a:prstGeom prst="rect">
            <a:avLst/>
          </a:prstGeom>
        </p:spPr>
      </p:pic>
      <p:pic>
        <p:nvPicPr>
          <p:cNvPr id="6" name="Picture 5"/>
          <p:cNvPicPr>
            <a:picLocks noChangeAspect="1"/>
          </p:cNvPicPr>
          <p:nvPr/>
        </p:nvPicPr>
        <p:blipFill>
          <a:blip r:embed="rId6"/>
          <a:stretch>
            <a:fillRect/>
          </a:stretch>
        </p:blipFill>
        <p:spPr>
          <a:xfrm>
            <a:off x="6933797" y="5201384"/>
            <a:ext cx="5124450" cy="1438275"/>
          </a:xfrm>
          <a:prstGeom prst="rect">
            <a:avLst/>
          </a:prstGeom>
        </p:spPr>
      </p:pic>
    </p:spTree>
    <p:extLst>
      <p:ext uri="{BB962C8B-B14F-4D97-AF65-F5344CB8AC3E}">
        <p14:creationId xmlns:p14="http://schemas.microsoft.com/office/powerpoint/2010/main" val="37823658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fade">
                                      <p:cBhvr>
                                        <p:cTn id="28" dur="1000"/>
                                        <p:tgtEl>
                                          <p:spTgt spid="5"/>
                                        </p:tgtEl>
                                      </p:cBhvr>
                                    </p:animEffect>
                                    <p:anim calcmode="lin" valueType="num">
                                      <p:cBhvr>
                                        <p:cTn id="29" dur="1000" fill="hold"/>
                                        <p:tgtEl>
                                          <p:spTgt spid="5"/>
                                        </p:tgtEl>
                                        <p:attrNameLst>
                                          <p:attrName>ppt_x</p:attrName>
                                        </p:attrNameLst>
                                      </p:cBhvr>
                                      <p:tavLst>
                                        <p:tav tm="0">
                                          <p:val>
                                            <p:strVal val="#ppt_x"/>
                                          </p:val>
                                        </p:tav>
                                        <p:tav tm="100000">
                                          <p:val>
                                            <p:strVal val="#ppt_x"/>
                                          </p:val>
                                        </p:tav>
                                      </p:tavLst>
                                    </p:anim>
                                    <p:anim calcmode="lin" valueType="num">
                                      <p:cBhvr>
                                        <p:cTn id="30"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fade">
                                      <p:cBhvr>
                                        <p:cTn id="35" dur="1000"/>
                                        <p:tgtEl>
                                          <p:spTgt spid="6"/>
                                        </p:tgtEl>
                                      </p:cBhvr>
                                    </p:animEffect>
                                    <p:anim calcmode="lin" valueType="num">
                                      <p:cBhvr>
                                        <p:cTn id="36" dur="1000" fill="hold"/>
                                        <p:tgtEl>
                                          <p:spTgt spid="6"/>
                                        </p:tgtEl>
                                        <p:attrNameLst>
                                          <p:attrName>ppt_x</p:attrName>
                                        </p:attrNameLst>
                                      </p:cBhvr>
                                      <p:tavLst>
                                        <p:tav tm="0">
                                          <p:val>
                                            <p:strVal val="#ppt_x"/>
                                          </p:val>
                                        </p:tav>
                                        <p:tav tm="100000">
                                          <p:val>
                                            <p:strVal val="#ppt_x"/>
                                          </p:val>
                                        </p:tav>
                                      </p:tavLst>
                                    </p:anim>
                                    <p:anim calcmode="lin" valueType="num">
                                      <p:cBhvr>
                                        <p:cTn id="37"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4057985" y="1861332"/>
            <a:ext cx="3895725" cy="276225"/>
          </a:xfrm>
          <a:prstGeom prst="rect">
            <a:avLst/>
          </a:prstGeom>
        </p:spPr>
      </p:pic>
      <p:pic>
        <p:nvPicPr>
          <p:cNvPr id="3" name="Picture 2"/>
          <p:cNvPicPr>
            <a:picLocks noChangeAspect="1"/>
          </p:cNvPicPr>
          <p:nvPr/>
        </p:nvPicPr>
        <p:blipFill>
          <a:blip r:embed="rId3"/>
          <a:stretch>
            <a:fillRect/>
          </a:stretch>
        </p:blipFill>
        <p:spPr>
          <a:xfrm>
            <a:off x="2271712" y="2603008"/>
            <a:ext cx="7648575" cy="2038350"/>
          </a:xfrm>
          <a:prstGeom prst="rect">
            <a:avLst/>
          </a:prstGeom>
        </p:spPr>
      </p:pic>
    </p:spTree>
    <p:extLst>
      <p:ext uri="{BB962C8B-B14F-4D97-AF65-F5344CB8AC3E}">
        <p14:creationId xmlns:p14="http://schemas.microsoft.com/office/powerpoint/2010/main" val="39065993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314700" y="1816524"/>
            <a:ext cx="5562600" cy="314325"/>
          </a:xfrm>
          <a:prstGeom prst="rect">
            <a:avLst/>
          </a:prstGeom>
        </p:spPr>
      </p:pic>
      <p:pic>
        <p:nvPicPr>
          <p:cNvPr id="3" name="Picture 2"/>
          <p:cNvPicPr>
            <a:picLocks noChangeAspect="1"/>
          </p:cNvPicPr>
          <p:nvPr/>
        </p:nvPicPr>
        <p:blipFill>
          <a:blip r:embed="rId3"/>
          <a:stretch>
            <a:fillRect/>
          </a:stretch>
        </p:blipFill>
        <p:spPr>
          <a:xfrm>
            <a:off x="685397" y="2352138"/>
            <a:ext cx="8477250" cy="247650"/>
          </a:xfrm>
          <a:prstGeom prst="rect">
            <a:avLst/>
          </a:prstGeom>
        </p:spPr>
      </p:pic>
      <p:pic>
        <p:nvPicPr>
          <p:cNvPr id="4" name="Picture 3"/>
          <p:cNvPicPr>
            <a:picLocks noChangeAspect="1"/>
          </p:cNvPicPr>
          <p:nvPr/>
        </p:nvPicPr>
        <p:blipFill>
          <a:blip r:embed="rId4"/>
          <a:stretch>
            <a:fillRect/>
          </a:stretch>
        </p:blipFill>
        <p:spPr>
          <a:xfrm>
            <a:off x="685397" y="2692489"/>
            <a:ext cx="7962900" cy="257175"/>
          </a:xfrm>
          <a:prstGeom prst="rect">
            <a:avLst/>
          </a:prstGeom>
        </p:spPr>
      </p:pic>
      <p:pic>
        <p:nvPicPr>
          <p:cNvPr id="5" name="Picture 4"/>
          <p:cNvPicPr>
            <a:picLocks noChangeAspect="1"/>
          </p:cNvPicPr>
          <p:nvPr/>
        </p:nvPicPr>
        <p:blipFill>
          <a:blip r:embed="rId5"/>
          <a:stretch>
            <a:fillRect/>
          </a:stretch>
        </p:blipFill>
        <p:spPr>
          <a:xfrm>
            <a:off x="685397" y="3225085"/>
            <a:ext cx="1962150" cy="304800"/>
          </a:xfrm>
          <a:prstGeom prst="rect">
            <a:avLst/>
          </a:prstGeom>
        </p:spPr>
      </p:pic>
      <p:pic>
        <p:nvPicPr>
          <p:cNvPr id="6" name="Picture 5"/>
          <p:cNvPicPr>
            <a:picLocks noChangeAspect="1"/>
          </p:cNvPicPr>
          <p:nvPr/>
        </p:nvPicPr>
        <p:blipFill>
          <a:blip r:embed="rId6"/>
          <a:stretch>
            <a:fillRect/>
          </a:stretch>
        </p:blipFill>
        <p:spPr>
          <a:xfrm>
            <a:off x="1814177" y="3691006"/>
            <a:ext cx="3971925" cy="285750"/>
          </a:xfrm>
          <a:prstGeom prst="rect">
            <a:avLst/>
          </a:prstGeom>
        </p:spPr>
      </p:pic>
      <p:pic>
        <p:nvPicPr>
          <p:cNvPr id="8" name="Picture 7"/>
          <p:cNvPicPr>
            <a:picLocks noChangeAspect="1"/>
          </p:cNvPicPr>
          <p:nvPr/>
        </p:nvPicPr>
        <p:blipFill>
          <a:blip r:embed="rId7"/>
          <a:stretch>
            <a:fillRect/>
          </a:stretch>
        </p:blipFill>
        <p:spPr>
          <a:xfrm>
            <a:off x="1904330" y="4164070"/>
            <a:ext cx="5086350" cy="247650"/>
          </a:xfrm>
          <a:prstGeom prst="rect">
            <a:avLst/>
          </a:prstGeom>
        </p:spPr>
      </p:pic>
      <p:pic>
        <p:nvPicPr>
          <p:cNvPr id="9" name="Picture 8"/>
          <p:cNvPicPr>
            <a:picLocks noChangeAspect="1"/>
          </p:cNvPicPr>
          <p:nvPr/>
        </p:nvPicPr>
        <p:blipFill>
          <a:blip r:embed="rId8"/>
          <a:stretch>
            <a:fillRect/>
          </a:stretch>
        </p:blipFill>
        <p:spPr>
          <a:xfrm>
            <a:off x="1814177" y="4603798"/>
            <a:ext cx="4924425" cy="228600"/>
          </a:xfrm>
          <a:prstGeom prst="rect">
            <a:avLst/>
          </a:prstGeom>
        </p:spPr>
      </p:pic>
      <p:pic>
        <p:nvPicPr>
          <p:cNvPr id="10" name="Picture 9"/>
          <p:cNvPicPr>
            <a:picLocks noChangeAspect="1"/>
          </p:cNvPicPr>
          <p:nvPr/>
        </p:nvPicPr>
        <p:blipFill>
          <a:blip r:embed="rId9"/>
          <a:stretch>
            <a:fillRect/>
          </a:stretch>
        </p:blipFill>
        <p:spPr>
          <a:xfrm>
            <a:off x="1814177" y="5050669"/>
            <a:ext cx="3238500" cy="228600"/>
          </a:xfrm>
          <a:prstGeom prst="rect">
            <a:avLst/>
          </a:prstGeom>
        </p:spPr>
      </p:pic>
      <p:pic>
        <p:nvPicPr>
          <p:cNvPr id="11" name="Picture 10"/>
          <p:cNvPicPr>
            <a:picLocks noChangeAspect="1"/>
          </p:cNvPicPr>
          <p:nvPr/>
        </p:nvPicPr>
        <p:blipFill>
          <a:blip r:embed="rId10"/>
          <a:stretch>
            <a:fillRect/>
          </a:stretch>
        </p:blipFill>
        <p:spPr>
          <a:xfrm>
            <a:off x="1814177" y="5454677"/>
            <a:ext cx="4171950" cy="238125"/>
          </a:xfrm>
          <a:prstGeom prst="rect">
            <a:avLst/>
          </a:prstGeom>
        </p:spPr>
      </p:pic>
      <p:pic>
        <p:nvPicPr>
          <p:cNvPr id="12" name="Picture 11"/>
          <p:cNvPicPr>
            <a:picLocks noChangeAspect="1"/>
          </p:cNvPicPr>
          <p:nvPr/>
        </p:nvPicPr>
        <p:blipFill>
          <a:blip r:embed="rId11"/>
          <a:stretch>
            <a:fillRect/>
          </a:stretch>
        </p:blipFill>
        <p:spPr>
          <a:xfrm>
            <a:off x="1814177" y="5878176"/>
            <a:ext cx="3114675" cy="257175"/>
          </a:xfrm>
          <a:prstGeom prst="rect">
            <a:avLst/>
          </a:prstGeom>
        </p:spPr>
      </p:pic>
      <p:pic>
        <p:nvPicPr>
          <p:cNvPr id="13" name="Picture 12"/>
          <p:cNvPicPr>
            <a:picLocks noChangeAspect="1"/>
          </p:cNvPicPr>
          <p:nvPr/>
        </p:nvPicPr>
        <p:blipFill>
          <a:blip r:embed="rId12"/>
          <a:stretch>
            <a:fillRect/>
          </a:stretch>
        </p:blipFill>
        <p:spPr>
          <a:xfrm>
            <a:off x="1814177" y="6315081"/>
            <a:ext cx="2914650" cy="323850"/>
          </a:xfrm>
          <a:prstGeom prst="rect">
            <a:avLst/>
          </a:prstGeom>
        </p:spPr>
      </p:pic>
      <p:pic>
        <p:nvPicPr>
          <p:cNvPr id="14" name="Picture 13"/>
          <p:cNvPicPr>
            <a:picLocks noChangeAspect="1"/>
          </p:cNvPicPr>
          <p:nvPr/>
        </p:nvPicPr>
        <p:blipFill>
          <a:blip r:embed="rId13"/>
          <a:stretch>
            <a:fillRect/>
          </a:stretch>
        </p:blipFill>
        <p:spPr>
          <a:xfrm>
            <a:off x="8379987" y="3602095"/>
            <a:ext cx="2000250" cy="1371600"/>
          </a:xfrm>
          <a:prstGeom prst="rect">
            <a:avLst/>
          </a:prstGeom>
        </p:spPr>
      </p:pic>
    </p:spTree>
    <p:extLst>
      <p:ext uri="{BB962C8B-B14F-4D97-AF65-F5344CB8AC3E}">
        <p14:creationId xmlns:p14="http://schemas.microsoft.com/office/powerpoint/2010/main" val="30729309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fade">
                                      <p:cBhvr>
                                        <p:cTn id="14" dur="1000"/>
                                        <p:tgtEl>
                                          <p:spTgt spid="14"/>
                                        </p:tgtEl>
                                      </p:cBhvr>
                                    </p:animEffect>
                                    <p:anim calcmode="lin" valueType="num">
                                      <p:cBhvr>
                                        <p:cTn id="15" dur="1000" fill="hold"/>
                                        <p:tgtEl>
                                          <p:spTgt spid="14"/>
                                        </p:tgtEl>
                                        <p:attrNameLst>
                                          <p:attrName>ppt_x</p:attrName>
                                        </p:attrNameLst>
                                      </p:cBhvr>
                                      <p:tavLst>
                                        <p:tav tm="0">
                                          <p:val>
                                            <p:strVal val="#ppt_x"/>
                                          </p:val>
                                        </p:tav>
                                        <p:tav tm="100000">
                                          <p:val>
                                            <p:strVal val="#ppt_x"/>
                                          </p:val>
                                        </p:tav>
                                      </p:tavLst>
                                    </p:anim>
                                    <p:anim calcmode="lin" valueType="num">
                                      <p:cBhvr>
                                        <p:cTn id="16"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1000"/>
                                        <p:tgtEl>
                                          <p:spTgt spid="3"/>
                                        </p:tgtEl>
                                      </p:cBhvr>
                                    </p:animEffect>
                                    <p:anim calcmode="lin" valueType="num">
                                      <p:cBhvr>
                                        <p:cTn id="22" dur="1000" fill="hold"/>
                                        <p:tgtEl>
                                          <p:spTgt spid="3"/>
                                        </p:tgtEl>
                                        <p:attrNameLst>
                                          <p:attrName>ppt_x</p:attrName>
                                        </p:attrNameLst>
                                      </p:cBhvr>
                                      <p:tavLst>
                                        <p:tav tm="0">
                                          <p:val>
                                            <p:strVal val="#ppt_x"/>
                                          </p:val>
                                        </p:tav>
                                        <p:tav tm="100000">
                                          <p:val>
                                            <p:strVal val="#ppt_x"/>
                                          </p:val>
                                        </p:tav>
                                      </p:tavLst>
                                    </p:anim>
                                    <p:anim calcmode="lin" valueType="num">
                                      <p:cBhvr>
                                        <p:cTn id="2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fade">
                                      <p:cBhvr>
                                        <p:cTn id="28" dur="1000"/>
                                        <p:tgtEl>
                                          <p:spTgt spid="4"/>
                                        </p:tgtEl>
                                      </p:cBhvr>
                                    </p:animEffect>
                                    <p:anim calcmode="lin" valueType="num">
                                      <p:cBhvr>
                                        <p:cTn id="29" dur="1000" fill="hold"/>
                                        <p:tgtEl>
                                          <p:spTgt spid="4"/>
                                        </p:tgtEl>
                                        <p:attrNameLst>
                                          <p:attrName>ppt_x</p:attrName>
                                        </p:attrNameLst>
                                      </p:cBhvr>
                                      <p:tavLst>
                                        <p:tav tm="0">
                                          <p:val>
                                            <p:strVal val="#ppt_x"/>
                                          </p:val>
                                        </p:tav>
                                        <p:tav tm="100000">
                                          <p:val>
                                            <p:strVal val="#ppt_x"/>
                                          </p:val>
                                        </p:tav>
                                      </p:tavLst>
                                    </p:anim>
                                    <p:anim calcmode="lin" valueType="num">
                                      <p:cBhvr>
                                        <p:cTn id="30"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fade">
                                      <p:cBhvr>
                                        <p:cTn id="35" dur="1000"/>
                                        <p:tgtEl>
                                          <p:spTgt spid="5"/>
                                        </p:tgtEl>
                                      </p:cBhvr>
                                    </p:animEffect>
                                    <p:anim calcmode="lin" valueType="num">
                                      <p:cBhvr>
                                        <p:cTn id="36" dur="1000" fill="hold"/>
                                        <p:tgtEl>
                                          <p:spTgt spid="5"/>
                                        </p:tgtEl>
                                        <p:attrNameLst>
                                          <p:attrName>ppt_x</p:attrName>
                                        </p:attrNameLst>
                                      </p:cBhvr>
                                      <p:tavLst>
                                        <p:tav tm="0">
                                          <p:val>
                                            <p:strVal val="#ppt_x"/>
                                          </p:val>
                                        </p:tav>
                                        <p:tav tm="100000">
                                          <p:val>
                                            <p:strVal val="#ppt_x"/>
                                          </p:val>
                                        </p:tav>
                                      </p:tavLst>
                                    </p:anim>
                                    <p:anim calcmode="lin" valueType="num">
                                      <p:cBhvr>
                                        <p:cTn id="37"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6"/>
                                        </p:tgtEl>
                                        <p:attrNameLst>
                                          <p:attrName>style.visibility</p:attrName>
                                        </p:attrNameLst>
                                      </p:cBhvr>
                                      <p:to>
                                        <p:strVal val="visible"/>
                                      </p:to>
                                    </p:set>
                                    <p:animEffect transition="in" filter="fade">
                                      <p:cBhvr>
                                        <p:cTn id="42" dur="1000"/>
                                        <p:tgtEl>
                                          <p:spTgt spid="6"/>
                                        </p:tgtEl>
                                      </p:cBhvr>
                                    </p:animEffect>
                                    <p:anim calcmode="lin" valueType="num">
                                      <p:cBhvr>
                                        <p:cTn id="43" dur="1000" fill="hold"/>
                                        <p:tgtEl>
                                          <p:spTgt spid="6"/>
                                        </p:tgtEl>
                                        <p:attrNameLst>
                                          <p:attrName>ppt_x</p:attrName>
                                        </p:attrNameLst>
                                      </p:cBhvr>
                                      <p:tavLst>
                                        <p:tav tm="0">
                                          <p:val>
                                            <p:strVal val="#ppt_x"/>
                                          </p:val>
                                        </p:tav>
                                        <p:tav tm="100000">
                                          <p:val>
                                            <p:strVal val="#ppt_x"/>
                                          </p:val>
                                        </p:tav>
                                      </p:tavLst>
                                    </p:anim>
                                    <p:anim calcmode="lin" valueType="num">
                                      <p:cBhvr>
                                        <p:cTn id="4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8"/>
                                        </p:tgtEl>
                                        <p:attrNameLst>
                                          <p:attrName>style.visibility</p:attrName>
                                        </p:attrNameLst>
                                      </p:cBhvr>
                                      <p:to>
                                        <p:strVal val="visible"/>
                                      </p:to>
                                    </p:set>
                                    <p:animEffect transition="in" filter="fade">
                                      <p:cBhvr>
                                        <p:cTn id="49" dur="1000"/>
                                        <p:tgtEl>
                                          <p:spTgt spid="8"/>
                                        </p:tgtEl>
                                      </p:cBhvr>
                                    </p:animEffect>
                                    <p:anim calcmode="lin" valueType="num">
                                      <p:cBhvr>
                                        <p:cTn id="50" dur="1000" fill="hold"/>
                                        <p:tgtEl>
                                          <p:spTgt spid="8"/>
                                        </p:tgtEl>
                                        <p:attrNameLst>
                                          <p:attrName>ppt_x</p:attrName>
                                        </p:attrNameLst>
                                      </p:cBhvr>
                                      <p:tavLst>
                                        <p:tav tm="0">
                                          <p:val>
                                            <p:strVal val="#ppt_x"/>
                                          </p:val>
                                        </p:tav>
                                        <p:tav tm="100000">
                                          <p:val>
                                            <p:strVal val="#ppt_x"/>
                                          </p:val>
                                        </p:tav>
                                      </p:tavLst>
                                    </p:anim>
                                    <p:anim calcmode="lin" valueType="num">
                                      <p:cBhvr>
                                        <p:cTn id="51"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9"/>
                                        </p:tgtEl>
                                        <p:attrNameLst>
                                          <p:attrName>style.visibility</p:attrName>
                                        </p:attrNameLst>
                                      </p:cBhvr>
                                      <p:to>
                                        <p:strVal val="visible"/>
                                      </p:to>
                                    </p:set>
                                    <p:animEffect transition="in" filter="fade">
                                      <p:cBhvr>
                                        <p:cTn id="56" dur="1000"/>
                                        <p:tgtEl>
                                          <p:spTgt spid="9"/>
                                        </p:tgtEl>
                                      </p:cBhvr>
                                    </p:animEffect>
                                    <p:anim calcmode="lin" valueType="num">
                                      <p:cBhvr>
                                        <p:cTn id="57" dur="1000" fill="hold"/>
                                        <p:tgtEl>
                                          <p:spTgt spid="9"/>
                                        </p:tgtEl>
                                        <p:attrNameLst>
                                          <p:attrName>ppt_x</p:attrName>
                                        </p:attrNameLst>
                                      </p:cBhvr>
                                      <p:tavLst>
                                        <p:tav tm="0">
                                          <p:val>
                                            <p:strVal val="#ppt_x"/>
                                          </p:val>
                                        </p:tav>
                                        <p:tav tm="100000">
                                          <p:val>
                                            <p:strVal val="#ppt_x"/>
                                          </p:val>
                                        </p:tav>
                                      </p:tavLst>
                                    </p:anim>
                                    <p:anim calcmode="lin" valueType="num">
                                      <p:cBhvr>
                                        <p:cTn id="58"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nodeType="clickEffect">
                                  <p:stCondLst>
                                    <p:cond delay="0"/>
                                  </p:stCondLst>
                                  <p:childTnLst>
                                    <p:set>
                                      <p:cBhvr>
                                        <p:cTn id="62" dur="1" fill="hold">
                                          <p:stCondLst>
                                            <p:cond delay="0"/>
                                          </p:stCondLst>
                                        </p:cTn>
                                        <p:tgtEl>
                                          <p:spTgt spid="10"/>
                                        </p:tgtEl>
                                        <p:attrNameLst>
                                          <p:attrName>style.visibility</p:attrName>
                                        </p:attrNameLst>
                                      </p:cBhvr>
                                      <p:to>
                                        <p:strVal val="visible"/>
                                      </p:to>
                                    </p:set>
                                    <p:animEffect transition="in" filter="fade">
                                      <p:cBhvr>
                                        <p:cTn id="63" dur="1000"/>
                                        <p:tgtEl>
                                          <p:spTgt spid="10"/>
                                        </p:tgtEl>
                                      </p:cBhvr>
                                    </p:animEffect>
                                    <p:anim calcmode="lin" valueType="num">
                                      <p:cBhvr>
                                        <p:cTn id="64" dur="1000" fill="hold"/>
                                        <p:tgtEl>
                                          <p:spTgt spid="10"/>
                                        </p:tgtEl>
                                        <p:attrNameLst>
                                          <p:attrName>ppt_x</p:attrName>
                                        </p:attrNameLst>
                                      </p:cBhvr>
                                      <p:tavLst>
                                        <p:tav tm="0">
                                          <p:val>
                                            <p:strVal val="#ppt_x"/>
                                          </p:val>
                                        </p:tav>
                                        <p:tav tm="100000">
                                          <p:val>
                                            <p:strVal val="#ppt_x"/>
                                          </p:val>
                                        </p:tav>
                                      </p:tavLst>
                                    </p:anim>
                                    <p:anim calcmode="lin" valueType="num">
                                      <p:cBhvr>
                                        <p:cTn id="65"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nodeType="clickEffect">
                                  <p:stCondLst>
                                    <p:cond delay="0"/>
                                  </p:stCondLst>
                                  <p:childTnLst>
                                    <p:set>
                                      <p:cBhvr>
                                        <p:cTn id="69" dur="1" fill="hold">
                                          <p:stCondLst>
                                            <p:cond delay="0"/>
                                          </p:stCondLst>
                                        </p:cTn>
                                        <p:tgtEl>
                                          <p:spTgt spid="11"/>
                                        </p:tgtEl>
                                        <p:attrNameLst>
                                          <p:attrName>style.visibility</p:attrName>
                                        </p:attrNameLst>
                                      </p:cBhvr>
                                      <p:to>
                                        <p:strVal val="visible"/>
                                      </p:to>
                                    </p:set>
                                    <p:animEffect transition="in" filter="fade">
                                      <p:cBhvr>
                                        <p:cTn id="70" dur="1000"/>
                                        <p:tgtEl>
                                          <p:spTgt spid="11"/>
                                        </p:tgtEl>
                                      </p:cBhvr>
                                    </p:animEffect>
                                    <p:anim calcmode="lin" valueType="num">
                                      <p:cBhvr>
                                        <p:cTn id="71" dur="1000" fill="hold"/>
                                        <p:tgtEl>
                                          <p:spTgt spid="11"/>
                                        </p:tgtEl>
                                        <p:attrNameLst>
                                          <p:attrName>ppt_x</p:attrName>
                                        </p:attrNameLst>
                                      </p:cBhvr>
                                      <p:tavLst>
                                        <p:tav tm="0">
                                          <p:val>
                                            <p:strVal val="#ppt_x"/>
                                          </p:val>
                                        </p:tav>
                                        <p:tav tm="100000">
                                          <p:val>
                                            <p:strVal val="#ppt_x"/>
                                          </p:val>
                                        </p:tav>
                                      </p:tavLst>
                                    </p:anim>
                                    <p:anim calcmode="lin" valueType="num">
                                      <p:cBhvr>
                                        <p:cTn id="72"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42" presetClass="entr" presetSubtype="0" fill="hold" nodeType="clickEffect">
                                  <p:stCondLst>
                                    <p:cond delay="0"/>
                                  </p:stCondLst>
                                  <p:childTnLst>
                                    <p:set>
                                      <p:cBhvr>
                                        <p:cTn id="76" dur="1" fill="hold">
                                          <p:stCondLst>
                                            <p:cond delay="0"/>
                                          </p:stCondLst>
                                        </p:cTn>
                                        <p:tgtEl>
                                          <p:spTgt spid="12"/>
                                        </p:tgtEl>
                                        <p:attrNameLst>
                                          <p:attrName>style.visibility</p:attrName>
                                        </p:attrNameLst>
                                      </p:cBhvr>
                                      <p:to>
                                        <p:strVal val="visible"/>
                                      </p:to>
                                    </p:set>
                                    <p:animEffect transition="in" filter="fade">
                                      <p:cBhvr>
                                        <p:cTn id="77" dur="1000"/>
                                        <p:tgtEl>
                                          <p:spTgt spid="12"/>
                                        </p:tgtEl>
                                      </p:cBhvr>
                                    </p:animEffect>
                                    <p:anim calcmode="lin" valueType="num">
                                      <p:cBhvr>
                                        <p:cTn id="78" dur="1000" fill="hold"/>
                                        <p:tgtEl>
                                          <p:spTgt spid="12"/>
                                        </p:tgtEl>
                                        <p:attrNameLst>
                                          <p:attrName>ppt_x</p:attrName>
                                        </p:attrNameLst>
                                      </p:cBhvr>
                                      <p:tavLst>
                                        <p:tav tm="0">
                                          <p:val>
                                            <p:strVal val="#ppt_x"/>
                                          </p:val>
                                        </p:tav>
                                        <p:tav tm="100000">
                                          <p:val>
                                            <p:strVal val="#ppt_x"/>
                                          </p:val>
                                        </p:tav>
                                      </p:tavLst>
                                    </p:anim>
                                    <p:anim calcmode="lin" valueType="num">
                                      <p:cBhvr>
                                        <p:cTn id="7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42" presetClass="entr" presetSubtype="0" fill="hold" nodeType="clickEffect">
                                  <p:stCondLst>
                                    <p:cond delay="0"/>
                                  </p:stCondLst>
                                  <p:childTnLst>
                                    <p:set>
                                      <p:cBhvr>
                                        <p:cTn id="83" dur="1" fill="hold">
                                          <p:stCondLst>
                                            <p:cond delay="0"/>
                                          </p:stCondLst>
                                        </p:cTn>
                                        <p:tgtEl>
                                          <p:spTgt spid="13"/>
                                        </p:tgtEl>
                                        <p:attrNameLst>
                                          <p:attrName>style.visibility</p:attrName>
                                        </p:attrNameLst>
                                      </p:cBhvr>
                                      <p:to>
                                        <p:strVal val="visible"/>
                                      </p:to>
                                    </p:set>
                                    <p:animEffect transition="in" filter="fade">
                                      <p:cBhvr>
                                        <p:cTn id="84" dur="1000"/>
                                        <p:tgtEl>
                                          <p:spTgt spid="13"/>
                                        </p:tgtEl>
                                      </p:cBhvr>
                                    </p:animEffect>
                                    <p:anim calcmode="lin" valueType="num">
                                      <p:cBhvr>
                                        <p:cTn id="85" dur="1000" fill="hold"/>
                                        <p:tgtEl>
                                          <p:spTgt spid="13"/>
                                        </p:tgtEl>
                                        <p:attrNameLst>
                                          <p:attrName>ppt_x</p:attrName>
                                        </p:attrNameLst>
                                      </p:cBhvr>
                                      <p:tavLst>
                                        <p:tav tm="0">
                                          <p:val>
                                            <p:strVal val="#ppt_x"/>
                                          </p:val>
                                        </p:tav>
                                        <p:tav tm="100000">
                                          <p:val>
                                            <p:strVal val="#ppt_x"/>
                                          </p:val>
                                        </p:tav>
                                      </p:tavLst>
                                    </p:anim>
                                    <p:anim calcmode="lin" valueType="num">
                                      <p:cBhvr>
                                        <p:cTn id="86"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9474691" y="1693370"/>
            <a:ext cx="2000250" cy="1371600"/>
          </a:xfrm>
          <a:prstGeom prst="rect">
            <a:avLst/>
          </a:prstGeom>
        </p:spPr>
      </p:pic>
      <p:pic>
        <p:nvPicPr>
          <p:cNvPr id="3" name="Picture 2"/>
          <p:cNvPicPr>
            <a:picLocks noChangeAspect="1"/>
          </p:cNvPicPr>
          <p:nvPr/>
        </p:nvPicPr>
        <p:blipFill>
          <a:blip r:embed="rId3"/>
          <a:stretch>
            <a:fillRect/>
          </a:stretch>
        </p:blipFill>
        <p:spPr>
          <a:xfrm>
            <a:off x="635224" y="1962418"/>
            <a:ext cx="4095750" cy="228600"/>
          </a:xfrm>
          <a:prstGeom prst="rect">
            <a:avLst/>
          </a:prstGeom>
        </p:spPr>
      </p:pic>
      <p:pic>
        <p:nvPicPr>
          <p:cNvPr id="4" name="Picture 3"/>
          <p:cNvPicPr>
            <a:picLocks noChangeAspect="1"/>
          </p:cNvPicPr>
          <p:nvPr/>
        </p:nvPicPr>
        <p:blipFill>
          <a:blip r:embed="rId4"/>
          <a:stretch>
            <a:fillRect/>
          </a:stretch>
        </p:blipFill>
        <p:spPr>
          <a:xfrm>
            <a:off x="4831322" y="1981468"/>
            <a:ext cx="2838450" cy="209550"/>
          </a:xfrm>
          <a:prstGeom prst="rect">
            <a:avLst/>
          </a:prstGeom>
        </p:spPr>
      </p:pic>
      <p:pic>
        <p:nvPicPr>
          <p:cNvPr id="6" name="Picture 5"/>
          <p:cNvPicPr>
            <a:picLocks noChangeAspect="1"/>
          </p:cNvPicPr>
          <p:nvPr/>
        </p:nvPicPr>
        <p:blipFill>
          <a:blip r:embed="rId5"/>
          <a:stretch>
            <a:fillRect/>
          </a:stretch>
        </p:blipFill>
        <p:spPr>
          <a:xfrm>
            <a:off x="635224" y="2398690"/>
            <a:ext cx="5715000" cy="228600"/>
          </a:xfrm>
          <a:prstGeom prst="rect">
            <a:avLst/>
          </a:prstGeom>
        </p:spPr>
      </p:pic>
      <p:pic>
        <p:nvPicPr>
          <p:cNvPr id="7" name="Picture 6"/>
          <p:cNvPicPr>
            <a:picLocks noChangeAspect="1"/>
          </p:cNvPicPr>
          <p:nvPr/>
        </p:nvPicPr>
        <p:blipFill>
          <a:blip r:embed="rId6"/>
          <a:stretch>
            <a:fillRect/>
          </a:stretch>
        </p:blipFill>
        <p:spPr>
          <a:xfrm>
            <a:off x="635224" y="2826845"/>
            <a:ext cx="647700" cy="238125"/>
          </a:xfrm>
          <a:prstGeom prst="rect">
            <a:avLst/>
          </a:prstGeom>
        </p:spPr>
      </p:pic>
      <p:pic>
        <p:nvPicPr>
          <p:cNvPr id="8" name="Picture 7"/>
          <p:cNvPicPr>
            <a:picLocks noChangeAspect="1"/>
          </p:cNvPicPr>
          <p:nvPr/>
        </p:nvPicPr>
        <p:blipFill>
          <a:blip r:embed="rId7"/>
          <a:stretch>
            <a:fillRect/>
          </a:stretch>
        </p:blipFill>
        <p:spPr>
          <a:xfrm>
            <a:off x="1282924" y="2834962"/>
            <a:ext cx="6686550" cy="247650"/>
          </a:xfrm>
          <a:prstGeom prst="rect">
            <a:avLst/>
          </a:prstGeom>
        </p:spPr>
      </p:pic>
      <p:pic>
        <p:nvPicPr>
          <p:cNvPr id="9" name="Picture 8"/>
          <p:cNvPicPr>
            <a:picLocks noChangeAspect="1"/>
          </p:cNvPicPr>
          <p:nvPr/>
        </p:nvPicPr>
        <p:blipFill>
          <a:blip r:embed="rId8"/>
          <a:stretch>
            <a:fillRect/>
          </a:stretch>
        </p:blipFill>
        <p:spPr>
          <a:xfrm>
            <a:off x="8077468" y="2834962"/>
            <a:ext cx="647700" cy="209550"/>
          </a:xfrm>
          <a:prstGeom prst="rect">
            <a:avLst/>
          </a:prstGeom>
        </p:spPr>
      </p:pic>
      <p:pic>
        <p:nvPicPr>
          <p:cNvPr id="10" name="Picture 9"/>
          <p:cNvPicPr>
            <a:picLocks noChangeAspect="1"/>
          </p:cNvPicPr>
          <p:nvPr/>
        </p:nvPicPr>
        <p:blipFill>
          <a:blip r:embed="rId9"/>
          <a:stretch>
            <a:fillRect/>
          </a:stretch>
        </p:blipFill>
        <p:spPr>
          <a:xfrm>
            <a:off x="635224" y="3290284"/>
            <a:ext cx="3057525" cy="238125"/>
          </a:xfrm>
          <a:prstGeom prst="rect">
            <a:avLst/>
          </a:prstGeom>
        </p:spPr>
      </p:pic>
      <p:pic>
        <p:nvPicPr>
          <p:cNvPr id="11" name="Picture 10"/>
          <p:cNvPicPr>
            <a:picLocks noChangeAspect="1"/>
          </p:cNvPicPr>
          <p:nvPr/>
        </p:nvPicPr>
        <p:blipFill>
          <a:blip r:embed="rId10"/>
          <a:stretch>
            <a:fillRect/>
          </a:stretch>
        </p:blipFill>
        <p:spPr>
          <a:xfrm>
            <a:off x="3692749" y="3307926"/>
            <a:ext cx="1209675" cy="228600"/>
          </a:xfrm>
          <a:prstGeom prst="rect">
            <a:avLst/>
          </a:prstGeom>
        </p:spPr>
      </p:pic>
      <p:pic>
        <p:nvPicPr>
          <p:cNvPr id="12" name="Picture 11"/>
          <p:cNvPicPr>
            <a:picLocks noChangeAspect="1"/>
          </p:cNvPicPr>
          <p:nvPr/>
        </p:nvPicPr>
        <p:blipFill>
          <a:blip r:embed="rId11"/>
          <a:stretch>
            <a:fillRect/>
          </a:stretch>
        </p:blipFill>
        <p:spPr>
          <a:xfrm>
            <a:off x="635224" y="3753723"/>
            <a:ext cx="1590675" cy="295275"/>
          </a:xfrm>
          <a:prstGeom prst="rect">
            <a:avLst/>
          </a:prstGeom>
        </p:spPr>
      </p:pic>
      <p:pic>
        <p:nvPicPr>
          <p:cNvPr id="13" name="Picture 12"/>
          <p:cNvPicPr>
            <a:picLocks noChangeAspect="1"/>
          </p:cNvPicPr>
          <p:nvPr/>
        </p:nvPicPr>
        <p:blipFill>
          <a:blip r:embed="rId12"/>
          <a:stretch>
            <a:fillRect/>
          </a:stretch>
        </p:blipFill>
        <p:spPr>
          <a:xfrm>
            <a:off x="7969474" y="3901360"/>
            <a:ext cx="3521031" cy="2604940"/>
          </a:xfrm>
          <a:prstGeom prst="rect">
            <a:avLst/>
          </a:prstGeom>
        </p:spPr>
      </p:pic>
      <p:pic>
        <p:nvPicPr>
          <p:cNvPr id="14" name="Picture 13"/>
          <p:cNvPicPr>
            <a:picLocks noChangeAspect="1"/>
          </p:cNvPicPr>
          <p:nvPr/>
        </p:nvPicPr>
        <p:blipFill>
          <a:blip r:embed="rId13"/>
          <a:stretch>
            <a:fillRect/>
          </a:stretch>
        </p:blipFill>
        <p:spPr>
          <a:xfrm>
            <a:off x="244699" y="4268812"/>
            <a:ext cx="6896100" cy="904875"/>
          </a:xfrm>
          <a:prstGeom prst="rect">
            <a:avLst/>
          </a:prstGeom>
        </p:spPr>
      </p:pic>
      <p:pic>
        <p:nvPicPr>
          <p:cNvPr id="15" name="Picture 14"/>
          <p:cNvPicPr>
            <a:picLocks noChangeAspect="1"/>
          </p:cNvPicPr>
          <p:nvPr/>
        </p:nvPicPr>
        <p:blipFill>
          <a:blip r:embed="rId14"/>
          <a:stretch>
            <a:fillRect/>
          </a:stretch>
        </p:blipFill>
        <p:spPr>
          <a:xfrm>
            <a:off x="211361" y="5606203"/>
            <a:ext cx="6962775" cy="704850"/>
          </a:xfrm>
          <a:prstGeom prst="rect">
            <a:avLst/>
          </a:prstGeom>
        </p:spPr>
      </p:pic>
    </p:spTree>
    <p:extLst>
      <p:ext uri="{BB962C8B-B14F-4D97-AF65-F5344CB8AC3E}">
        <p14:creationId xmlns:p14="http://schemas.microsoft.com/office/powerpoint/2010/main" val="5818220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500" fill="hold"/>
                                        <p:tgtEl>
                                          <p:spTgt spid="3"/>
                                        </p:tgtEl>
                                        <p:attrNameLst>
                                          <p:attrName>ppt_x</p:attrName>
                                        </p:attrNameLst>
                                      </p:cBhvr>
                                      <p:tavLst>
                                        <p:tav tm="0">
                                          <p:val>
                                            <p:strVal val="#ppt_x"/>
                                          </p:val>
                                        </p:tav>
                                        <p:tav tm="100000">
                                          <p:val>
                                            <p:strVal val="#ppt_x"/>
                                          </p:val>
                                        </p:tav>
                                      </p:tavLst>
                                    </p:anim>
                                    <p:anim calcmode="lin" valueType="num">
                                      <p:cBhvr additive="base">
                                        <p:cTn id="15" dur="500" fill="hold"/>
                                        <p:tgtEl>
                                          <p:spTgt spid="3"/>
                                        </p:tgtEl>
                                        <p:attrNameLst>
                                          <p:attrName>ppt_y</p:attrName>
                                        </p:attrNameLst>
                                      </p:cBhvr>
                                      <p:tavLst>
                                        <p:tav tm="0">
                                          <p:val>
                                            <p:strVal val="1+#ppt_h/2"/>
                                          </p:val>
                                        </p:tav>
                                        <p:tav tm="100000">
                                          <p:val>
                                            <p:strVal val="#ppt_y"/>
                                          </p:val>
                                        </p:tav>
                                      </p:tavLst>
                                    </p:anim>
                                  </p:childTnLst>
                                </p:cTn>
                              </p:par>
                              <p:par>
                                <p:cTn id="16" presetID="2" presetClass="entr" presetSubtype="4" fill="hold" nodeType="with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500" fill="hold"/>
                                        <p:tgtEl>
                                          <p:spTgt spid="4"/>
                                        </p:tgtEl>
                                        <p:attrNameLst>
                                          <p:attrName>ppt_x</p:attrName>
                                        </p:attrNameLst>
                                      </p:cBhvr>
                                      <p:tavLst>
                                        <p:tav tm="0">
                                          <p:val>
                                            <p:strVal val="#ppt_x"/>
                                          </p:val>
                                        </p:tav>
                                        <p:tav tm="100000">
                                          <p:val>
                                            <p:strVal val="#ppt_x"/>
                                          </p:val>
                                        </p:tav>
                                      </p:tavLst>
                                    </p:anim>
                                    <p:anim calcmode="lin" valueType="num">
                                      <p:cBhvr additive="base">
                                        <p:cTn id="19"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cBhvr additive="base">
                                        <p:cTn id="24" dur="500" fill="hold"/>
                                        <p:tgtEl>
                                          <p:spTgt spid="6"/>
                                        </p:tgtEl>
                                        <p:attrNameLst>
                                          <p:attrName>ppt_x</p:attrName>
                                        </p:attrNameLst>
                                      </p:cBhvr>
                                      <p:tavLst>
                                        <p:tav tm="0">
                                          <p:val>
                                            <p:strVal val="#ppt_x"/>
                                          </p:val>
                                        </p:tav>
                                        <p:tav tm="100000">
                                          <p:val>
                                            <p:strVal val="#ppt_x"/>
                                          </p:val>
                                        </p:tav>
                                      </p:tavLst>
                                    </p:anim>
                                    <p:anim calcmode="lin" valueType="num">
                                      <p:cBhvr additive="base">
                                        <p:cTn id="25"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nodeType="clickEffect">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cBhvr additive="base">
                                        <p:cTn id="30" dur="500" fill="hold"/>
                                        <p:tgtEl>
                                          <p:spTgt spid="8"/>
                                        </p:tgtEl>
                                        <p:attrNameLst>
                                          <p:attrName>ppt_x</p:attrName>
                                        </p:attrNameLst>
                                      </p:cBhvr>
                                      <p:tavLst>
                                        <p:tav tm="0">
                                          <p:val>
                                            <p:strVal val="#ppt_x"/>
                                          </p:val>
                                        </p:tav>
                                        <p:tav tm="100000">
                                          <p:val>
                                            <p:strVal val="#ppt_x"/>
                                          </p:val>
                                        </p:tav>
                                      </p:tavLst>
                                    </p:anim>
                                    <p:anim calcmode="lin" valueType="num">
                                      <p:cBhvr additive="base">
                                        <p:cTn id="31" dur="500" fill="hold"/>
                                        <p:tgtEl>
                                          <p:spTgt spid="8"/>
                                        </p:tgtEl>
                                        <p:attrNameLst>
                                          <p:attrName>ppt_y</p:attrName>
                                        </p:attrNameLst>
                                      </p:cBhvr>
                                      <p:tavLst>
                                        <p:tav tm="0">
                                          <p:val>
                                            <p:strVal val="1+#ppt_h/2"/>
                                          </p:val>
                                        </p:tav>
                                        <p:tav tm="100000">
                                          <p:val>
                                            <p:strVal val="#ppt_y"/>
                                          </p:val>
                                        </p:tav>
                                      </p:tavLst>
                                    </p:anim>
                                  </p:childTnLst>
                                </p:cTn>
                              </p:par>
                              <p:par>
                                <p:cTn id="32" presetID="2" presetClass="entr" presetSubtype="4" fill="hold" nodeType="withEffect">
                                  <p:stCondLst>
                                    <p:cond delay="0"/>
                                  </p:stCondLst>
                                  <p:childTnLst>
                                    <p:set>
                                      <p:cBhvr>
                                        <p:cTn id="33" dur="1" fill="hold">
                                          <p:stCondLst>
                                            <p:cond delay="0"/>
                                          </p:stCondLst>
                                        </p:cTn>
                                        <p:tgtEl>
                                          <p:spTgt spid="7"/>
                                        </p:tgtEl>
                                        <p:attrNameLst>
                                          <p:attrName>style.visibility</p:attrName>
                                        </p:attrNameLst>
                                      </p:cBhvr>
                                      <p:to>
                                        <p:strVal val="visible"/>
                                      </p:to>
                                    </p:set>
                                    <p:anim calcmode="lin" valueType="num">
                                      <p:cBhvr additive="base">
                                        <p:cTn id="34" dur="500" fill="hold"/>
                                        <p:tgtEl>
                                          <p:spTgt spid="7"/>
                                        </p:tgtEl>
                                        <p:attrNameLst>
                                          <p:attrName>ppt_x</p:attrName>
                                        </p:attrNameLst>
                                      </p:cBhvr>
                                      <p:tavLst>
                                        <p:tav tm="0">
                                          <p:val>
                                            <p:strVal val="#ppt_x"/>
                                          </p:val>
                                        </p:tav>
                                        <p:tav tm="100000">
                                          <p:val>
                                            <p:strVal val="#ppt_x"/>
                                          </p:val>
                                        </p:tav>
                                      </p:tavLst>
                                    </p:anim>
                                    <p:anim calcmode="lin" valueType="num">
                                      <p:cBhvr additive="base">
                                        <p:cTn id="35"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 presetClass="entr" presetSubtype="4" fill="hold" nodeType="clickEffect">
                                  <p:stCondLst>
                                    <p:cond delay="0"/>
                                  </p:stCondLst>
                                  <p:childTnLst>
                                    <p:set>
                                      <p:cBhvr>
                                        <p:cTn id="39" dur="1" fill="hold">
                                          <p:stCondLst>
                                            <p:cond delay="0"/>
                                          </p:stCondLst>
                                        </p:cTn>
                                        <p:tgtEl>
                                          <p:spTgt spid="10"/>
                                        </p:tgtEl>
                                        <p:attrNameLst>
                                          <p:attrName>style.visibility</p:attrName>
                                        </p:attrNameLst>
                                      </p:cBhvr>
                                      <p:to>
                                        <p:strVal val="visible"/>
                                      </p:to>
                                    </p:set>
                                    <p:anim calcmode="lin" valueType="num">
                                      <p:cBhvr additive="base">
                                        <p:cTn id="40" dur="500" fill="hold"/>
                                        <p:tgtEl>
                                          <p:spTgt spid="10"/>
                                        </p:tgtEl>
                                        <p:attrNameLst>
                                          <p:attrName>ppt_x</p:attrName>
                                        </p:attrNameLst>
                                      </p:cBhvr>
                                      <p:tavLst>
                                        <p:tav tm="0">
                                          <p:val>
                                            <p:strVal val="#ppt_x"/>
                                          </p:val>
                                        </p:tav>
                                        <p:tav tm="100000">
                                          <p:val>
                                            <p:strVal val="#ppt_x"/>
                                          </p:val>
                                        </p:tav>
                                      </p:tavLst>
                                    </p:anim>
                                    <p:anim calcmode="lin" valueType="num">
                                      <p:cBhvr additive="base">
                                        <p:cTn id="41" dur="500" fill="hold"/>
                                        <p:tgtEl>
                                          <p:spTgt spid="10"/>
                                        </p:tgtEl>
                                        <p:attrNameLst>
                                          <p:attrName>ppt_y</p:attrName>
                                        </p:attrNameLst>
                                      </p:cBhvr>
                                      <p:tavLst>
                                        <p:tav tm="0">
                                          <p:val>
                                            <p:strVal val="1+#ppt_h/2"/>
                                          </p:val>
                                        </p:tav>
                                        <p:tav tm="100000">
                                          <p:val>
                                            <p:strVal val="#ppt_y"/>
                                          </p:val>
                                        </p:tav>
                                      </p:tavLst>
                                    </p:anim>
                                  </p:childTnLst>
                                </p:cTn>
                              </p:par>
                              <p:par>
                                <p:cTn id="42" presetID="2" presetClass="entr" presetSubtype="4" fill="hold" nodeType="withEffect">
                                  <p:stCondLst>
                                    <p:cond delay="0"/>
                                  </p:stCondLst>
                                  <p:childTnLst>
                                    <p:set>
                                      <p:cBhvr>
                                        <p:cTn id="43" dur="1" fill="hold">
                                          <p:stCondLst>
                                            <p:cond delay="0"/>
                                          </p:stCondLst>
                                        </p:cTn>
                                        <p:tgtEl>
                                          <p:spTgt spid="11"/>
                                        </p:tgtEl>
                                        <p:attrNameLst>
                                          <p:attrName>style.visibility</p:attrName>
                                        </p:attrNameLst>
                                      </p:cBhvr>
                                      <p:to>
                                        <p:strVal val="visible"/>
                                      </p:to>
                                    </p:set>
                                    <p:anim calcmode="lin" valueType="num">
                                      <p:cBhvr additive="base">
                                        <p:cTn id="44" dur="500" fill="hold"/>
                                        <p:tgtEl>
                                          <p:spTgt spid="11"/>
                                        </p:tgtEl>
                                        <p:attrNameLst>
                                          <p:attrName>ppt_x</p:attrName>
                                        </p:attrNameLst>
                                      </p:cBhvr>
                                      <p:tavLst>
                                        <p:tav tm="0">
                                          <p:val>
                                            <p:strVal val="#ppt_x"/>
                                          </p:val>
                                        </p:tav>
                                        <p:tav tm="100000">
                                          <p:val>
                                            <p:strVal val="#ppt_x"/>
                                          </p:val>
                                        </p:tav>
                                      </p:tavLst>
                                    </p:anim>
                                    <p:anim calcmode="lin" valueType="num">
                                      <p:cBhvr additive="base">
                                        <p:cTn id="45"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 presetClass="entr" presetSubtype="4" fill="hold" nodeType="clickEffect">
                                  <p:stCondLst>
                                    <p:cond delay="0"/>
                                  </p:stCondLst>
                                  <p:childTnLst>
                                    <p:set>
                                      <p:cBhvr>
                                        <p:cTn id="49" dur="1" fill="hold">
                                          <p:stCondLst>
                                            <p:cond delay="0"/>
                                          </p:stCondLst>
                                        </p:cTn>
                                        <p:tgtEl>
                                          <p:spTgt spid="12"/>
                                        </p:tgtEl>
                                        <p:attrNameLst>
                                          <p:attrName>style.visibility</p:attrName>
                                        </p:attrNameLst>
                                      </p:cBhvr>
                                      <p:to>
                                        <p:strVal val="visible"/>
                                      </p:to>
                                    </p:set>
                                    <p:anim calcmode="lin" valueType="num">
                                      <p:cBhvr additive="base">
                                        <p:cTn id="50" dur="500" fill="hold"/>
                                        <p:tgtEl>
                                          <p:spTgt spid="12"/>
                                        </p:tgtEl>
                                        <p:attrNameLst>
                                          <p:attrName>ppt_x</p:attrName>
                                        </p:attrNameLst>
                                      </p:cBhvr>
                                      <p:tavLst>
                                        <p:tav tm="0">
                                          <p:val>
                                            <p:strVal val="#ppt_x"/>
                                          </p:val>
                                        </p:tav>
                                        <p:tav tm="100000">
                                          <p:val>
                                            <p:strVal val="#ppt_x"/>
                                          </p:val>
                                        </p:tav>
                                      </p:tavLst>
                                    </p:anim>
                                    <p:anim calcmode="lin" valueType="num">
                                      <p:cBhvr additive="base">
                                        <p:cTn id="51"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14"/>
                                        </p:tgtEl>
                                        <p:attrNameLst>
                                          <p:attrName>style.visibility</p:attrName>
                                        </p:attrNameLst>
                                      </p:cBhvr>
                                      <p:to>
                                        <p:strVal val="visible"/>
                                      </p:to>
                                    </p:set>
                                    <p:animEffect transition="in" filter="fade">
                                      <p:cBhvr>
                                        <p:cTn id="56" dur="1000"/>
                                        <p:tgtEl>
                                          <p:spTgt spid="14"/>
                                        </p:tgtEl>
                                      </p:cBhvr>
                                    </p:animEffect>
                                    <p:anim calcmode="lin" valueType="num">
                                      <p:cBhvr>
                                        <p:cTn id="57" dur="1000" fill="hold"/>
                                        <p:tgtEl>
                                          <p:spTgt spid="14"/>
                                        </p:tgtEl>
                                        <p:attrNameLst>
                                          <p:attrName>ppt_x</p:attrName>
                                        </p:attrNameLst>
                                      </p:cBhvr>
                                      <p:tavLst>
                                        <p:tav tm="0">
                                          <p:val>
                                            <p:strVal val="#ppt_x"/>
                                          </p:val>
                                        </p:tav>
                                        <p:tav tm="100000">
                                          <p:val>
                                            <p:strVal val="#ppt_x"/>
                                          </p:val>
                                        </p:tav>
                                      </p:tavLst>
                                    </p:anim>
                                    <p:anim calcmode="lin" valueType="num">
                                      <p:cBhvr>
                                        <p:cTn id="58"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nodeType="clickEffect">
                                  <p:stCondLst>
                                    <p:cond delay="0"/>
                                  </p:stCondLst>
                                  <p:childTnLst>
                                    <p:set>
                                      <p:cBhvr>
                                        <p:cTn id="62" dur="1" fill="hold">
                                          <p:stCondLst>
                                            <p:cond delay="0"/>
                                          </p:stCondLst>
                                        </p:cTn>
                                        <p:tgtEl>
                                          <p:spTgt spid="15"/>
                                        </p:tgtEl>
                                        <p:attrNameLst>
                                          <p:attrName>style.visibility</p:attrName>
                                        </p:attrNameLst>
                                      </p:cBhvr>
                                      <p:to>
                                        <p:strVal val="visible"/>
                                      </p:to>
                                    </p:set>
                                    <p:animEffect transition="in" filter="fade">
                                      <p:cBhvr>
                                        <p:cTn id="63" dur="1000"/>
                                        <p:tgtEl>
                                          <p:spTgt spid="15"/>
                                        </p:tgtEl>
                                      </p:cBhvr>
                                    </p:animEffect>
                                    <p:anim calcmode="lin" valueType="num">
                                      <p:cBhvr>
                                        <p:cTn id="64" dur="1000" fill="hold"/>
                                        <p:tgtEl>
                                          <p:spTgt spid="15"/>
                                        </p:tgtEl>
                                        <p:attrNameLst>
                                          <p:attrName>ppt_x</p:attrName>
                                        </p:attrNameLst>
                                      </p:cBhvr>
                                      <p:tavLst>
                                        <p:tav tm="0">
                                          <p:val>
                                            <p:strVal val="#ppt_x"/>
                                          </p:val>
                                        </p:tav>
                                        <p:tav tm="100000">
                                          <p:val>
                                            <p:strVal val="#ppt_x"/>
                                          </p:val>
                                        </p:tav>
                                      </p:tavLst>
                                    </p:anim>
                                    <p:anim calcmode="lin" valueType="num">
                                      <p:cBhvr>
                                        <p:cTn id="65"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981317" y="2026408"/>
            <a:ext cx="10736895" cy="4078177"/>
          </a:xfrm>
          <a:prstGeom prst="rect">
            <a:avLst/>
          </a:prstGeom>
        </p:spPr>
      </p:pic>
    </p:spTree>
    <p:extLst>
      <p:ext uri="{BB962C8B-B14F-4D97-AF65-F5344CB8AC3E}">
        <p14:creationId xmlns:p14="http://schemas.microsoft.com/office/powerpoint/2010/main" val="23959643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631534" y="1840337"/>
            <a:ext cx="2428875" cy="266700"/>
          </a:xfrm>
          <a:prstGeom prst="rect">
            <a:avLst/>
          </a:prstGeom>
        </p:spPr>
      </p:pic>
      <p:pic>
        <p:nvPicPr>
          <p:cNvPr id="3" name="Picture 2"/>
          <p:cNvPicPr>
            <a:picLocks noChangeAspect="1"/>
          </p:cNvPicPr>
          <p:nvPr/>
        </p:nvPicPr>
        <p:blipFill>
          <a:blip r:embed="rId3"/>
          <a:stretch>
            <a:fillRect/>
          </a:stretch>
        </p:blipFill>
        <p:spPr>
          <a:xfrm>
            <a:off x="1045871" y="2273455"/>
            <a:ext cx="4029075" cy="276225"/>
          </a:xfrm>
          <a:prstGeom prst="rect">
            <a:avLst/>
          </a:prstGeom>
        </p:spPr>
      </p:pic>
      <p:pic>
        <p:nvPicPr>
          <p:cNvPr id="4" name="Picture 3"/>
          <p:cNvPicPr>
            <a:picLocks noChangeAspect="1"/>
          </p:cNvPicPr>
          <p:nvPr/>
        </p:nvPicPr>
        <p:blipFill>
          <a:blip r:embed="rId4"/>
          <a:stretch>
            <a:fillRect/>
          </a:stretch>
        </p:blipFill>
        <p:spPr>
          <a:xfrm>
            <a:off x="7363747" y="2689730"/>
            <a:ext cx="5035924" cy="3413237"/>
          </a:xfrm>
          <a:prstGeom prst="rect">
            <a:avLst/>
          </a:prstGeom>
        </p:spPr>
      </p:pic>
      <p:pic>
        <p:nvPicPr>
          <p:cNvPr id="5" name="Picture 4"/>
          <p:cNvPicPr>
            <a:picLocks noChangeAspect="1"/>
          </p:cNvPicPr>
          <p:nvPr/>
        </p:nvPicPr>
        <p:blipFill>
          <a:blip r:embed="rId5"/>
          <a:stretch>
            <a:fillRect/>
          </a:stretch>
        </p:blipFill>
        <p:spPr>
          <a:xfrm>
            <a:off x="1045871" y="2716098"/>
            <a:ext cx="4029075" cy="219075"/>
          </a:xfrm>
          <a:prstGeom prst="rect">
            <a:avLst/>
          </a:prstGeom>
        </p:spPr>
      </p:pic>
      <p:pic>
        <p:nvPicPr>
          <p:cNvPr id="6" name="Picture 5"/>
          <p:cNvPicPr>
            <a:picLocks noChangeAspect="1"/>
          </p:cNvPicPr>
          <p:nvPr/>
        </p:nvPicPr>
        <p:blipFill>
          <a:blip r:embed="rId6"/>
          <a:stretch>
            <a:fillRect/>
          </a:stretch>
        </p:blipFill>
        <p:spPr>
          <a:xfrm>
            <a:off x="5074946" y="2716098"/>
            <a:ext cx="1095375" cy="209550"/>
          </a:xfrm>
          <a:prstGeom prst="rect">
            <a:avLst/>
          </a:prstGeom>
        </p:spPr>
      </p:pic>
      <p:pic>
        <p:nvPicPr>
          <p:cNvPr id="7" name="Picture 6"/>
          <p:cNvPicPr>
            <a:picLocks noChangeAspect="1"/>
          </p:cNvPicPr>
          <p:nvPr/>
        </p:nvPicPr>
        <p:blipFill>
          <a:blip r:embed="rId7"/>
          <a:stretch>
            <a:fillRect/>
          </a:stretch>
        </p:blipFill>
        <p:spPr>
          <a:xfrm>
            <a:off x="1045871" y="3092066"/>
            <a:ext cx="7324725" cy="228600"/>
          </a:xfrm>
          <a:prstGeom prst="rect">
            <a:avLst/>
          </a:prstGeom>
        </p:spPr>
      </p:pic>
      <p:pic>
        <p:nvPicPr>
          <p:cNvPr id="9" name="Picture 8"/>
          <p:cNvPicPr>
            <a:picLocks noChangeAspect="1"/>
          </p:cNvPicPr>
          <p:nvPr/>
        </p:nvPicPr>
        <p:blipFill>
          <a:blip r:embed="rId8"/>
          <a:stretch>
            <a:fillRect/>
          </a:stretch>
        </p:blipFill>
        <p:spPr>
          <a:xfrm>
            <a:off x="1045871" y="3477559"/>
            <a:ext cx="6067425" cy="238125"/>
          </a:xfrm>
          <a:prstGeom prst="rect">
            <a:avLst/>
          </a:prstGeom>
        </p:spPr>
      </p:pic>
      <p:pic>
        <p:nvPicPr>
          <p:cNvPr id="10" name="Picture 9"/>
          <p:cNvPicPr>
            <a:picLocks noChangeAspect="1"/>
          </p:cNvPicPr>
          <p:nvPr/>
        </p:nvPicPr>
        <p:blipFill>
          <a:blip r:embed="rId9"/>
          <a:stretch>
            <a:fillRect/>
          </a:stretch>
        </p:blipFill>
        <p:spPr>
          <a:xfrm>
            <a:off x="1045871" y="3872577"/>
            <a:ext cx="6896100" cy="247650"/>
          </a:xfrm>
          <a:prstGeom prst="rect">
            <a:avLst/>
          </a:prstGeom>
        </p:spPr>
      </p:pic>
    </p:spTree>
    <p:extLst>
      <p:ext uri="{BB962C8B-B14F-4D97-AF65-F5344CB8AC3E}">
        <p14:creationId xmlns:p14="http://schemas.microsoft.com/office/powerpoint/2010/main" val="28521106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ppt_x"/>
                                          </p:val>
                                        </p:tav>
                                        <p:tav tm="100000">
                                          <p:val>
                                            <p:strVal val="#ppt_x"/>
                                          </p:val>
                                        </p:tav>
                                      </p:tavLst>
                                    </p:anim>
                                    <p:anim calcmode="lin" valueType="num">
                                      <p:cBhvr additive="base">
                                        <p:cTn id="20"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nodeType="click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fade">
                                      <p:cBhvr>
                                        <p:cTn id="25" dur="1000"/>
                                        <p:tgtEl>
                                          <p:spTgt spid="5"/>
                                        </p:tgtEl>
                                      </p:cBhvr>
                                    </p:animEffect>
                                    <p:anim calcmode="lin" valueType="num">
                                      <p:cBhvr>
                                        <p:cTn id="26" dur="1000" fill="hold"/>
                                        <p:tgtEl>
                                          <p:spTgt spid="5"/>
                                        </p:tgtEl>
                                        <p:attrNameLst>
                                          <p:attrName>ppt_x</p:attrName>
                                        </p:attrNameLst>
                                      </p:cBhvr>
                                      <p:tavLst>
                                        <p:tav tm="0">
                                          <p:val>
                                            <p:strVal val="#ppt_x"/>
                                          </p:val>
                                        </p:tav>
                                        <p:tav tm="100000">
                                          <p:val>
                                            <p:strVal val="#ppt_x"/>
                                          </p:val>
                                        </p:tav>
                                      </p:tavLst>
                                    </p:anim>
                                    <p:anim calcmode="lin" valueType="num">
                                      <p:cBhvr>
                                        <p:cTn id="27" dur="1000" fill="hold"/>
                                        <p:tgtEl>
                                          <p:spTgt spid="5"/>
                                        </p:tgtEl>
                                        <p:attrNameLst>
                                          <p:attrName>ppt_y</p:attrName>
                                        </p:attrNameLst>
                                      </p:cBhvr>
                                      <p:tavLst>
                                        <p:tav tm="0">
                                          <p:val>
                                            <p:strVal val="#ppt_y+.1"/>
                                          </p:val>
                                        </p:tav>
                                        <p:tav tm="100000">
                                          <p:val>
                                            <p:strVal val="#ppt_y"/>
                                          </p:val>
                                        </p:tav>
                                      </p:tavLst>
                                    </p:anim>
                                  </p:childTnLst>
                                </p:cTn>
                              </p:par>
                              <p:par>
                                <p:cTn id="28" presetID="42" presetClass="entr" presetSubtype="0" fill="hold" nodeType="with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fade">
                                      <p:cBhvr>
                                        <p:cTn id="30" dur="1000"/>
                                        <p:tgtEl>
                                          <p:spTgt spid="6"/>
                                        </p:tgtEl>
                                      </p:cBhvr>
                                    </p:animEffect>
                                    <p:anim calcmode="lin" valueType="num">
                                      <p:cBhvr>
                                        <p:cTn id="31" dur="1000" fill="hold"/>
                                        <p:tgtEl>
                                          <p:spTgt spid="6"/>
                                        </p:tgtEl>
                                        <p:attrNameLst>
                                          <p:attrName>ppt_x</p:attrName>
                                        </p:attrNameLst>
                                      </p:cBhvr>
                                      <p:tavLst>
                                        <p:tav tm="0">
                                          <p:val>
                                            <p:strVal val="#ppt_x"/>
                                          </p:val>
                                        </p:tav>
                                        <p:tav tm="100000">
                                          <p:val>
                                            <p:strVal val="#ppt_x"/>
                                          </p:val>
                                        </p:tav>
                                      </p:tavLst>
                                    </p:anim>
                                    <p:anim calcmode="lin" valueType="num">
                                      <p:cBhvr>
                                        <p:cTn id="32"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7"/>
                                        </p:tgtEl>
                                        <p:attrNameLst>
                                          <p:attrName>style.visibility</p:attrName>
                                        </p:attrNameLst>
                                      </p:cBhvr>
                                      <p:to>
                                        <p:strVal val="visible"/>
                                      </p:to>
                                    </p:set>
                                    <p:anim calcmode="lin" valueType="num">
                                      <p:cBhvr additive="base">
                                        <p:cTn id="37" dur="500" fill="hold"/>
                                        <p:tgtEl>
                                          <p:spTgt spid="7"/>
                                        </p:tgtEl>
                                        <p:attrNameLst>
                                          <p:attrName>ppt_x</p:attrName>
                                        </p:attrNameLst>
                                      </p:cBhvr>
                                      <p:tavLst>
                                        <p:tav tm="0">
                                          <p:val>
                                            <p:strVal val="#ppt_x"/>
                                          </p:val>
                                        </p:tav>
                                        <p:tav tm="100000">
                                          <p:val>
                                            <p:strVal val="#ppt_x"/>
                                          </p:val>
                                        </p:tav>
                                      </p:tavLst>
                                    </p:anim>
                                    <p:anim calcmode="lin" valueType="num">
                                      <p:cBhvr additive="base">
                                        <p:cTn id="38" dur="500" fill="hold"/>
                                        <p:tgtEl>
                                          <p:spTgt spid="7"/>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9"/>
                                        </p:tgtEl>
                                        <p:attrNameLst>
                                          <p:attrName>style.visibility</p:attrName>
                                        </p:attrNameLst>
                                      </p:cBhvr>
                                      <p:to>
                                        <p:strVal val="visible"/>
                                      </p:to>
                                    </p:set>
                                    <p:anim calcmode="lin" valueType="num">
                                      <p:cBhvr additive="base">
                                        <p:cTn id="41" dur="500" fill="hold"/>
                                        <p:tgtEl>
                                          <p:spTgt spid="9"/>
                                        </p:tgtEl>
                                        <p:attrNameLst>
                                          <p:attrName>ppt_x</p:attrName>
                                        </p:attrNameLst>
                                      </p:cBhvr>
                                      <p:tavLst>
                                        <p:tav tm="0">
                                          <p:val>
                                            <p:strVal val="#ppt_x"/>
                                          </p:val>
                                        </p:tav>
                                        <p:tav tm="100000">
                                          <p:val>
                                            <p:strVal val="#ppt_x"/>
                                          </p:val>
                                        </p:tav>
                                      </p:tavLst>
                                    </p:anim>
                                    <p:anim calcmode="lin" valueType="num">
                                      <p:cBhvr additive="base">
                                        <p:cTn id="42"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nodeType="click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fade">
                                      <p:cBhvr>
                                        <p:cTn id="47" dur="1000"/>
                                        <p:tgtEl>
                                          <p:spTgt spid="10"/>
                                        </p:tgtEl>
                                      </p:cBhvr>
                                    </p:animEffect>
                                    <p:anim calcmode="lin" valueType="num">
                                      <p:cBhvr>
                                        <p:cTn id="48" dur="1000" fill="hold"/>
                                        <p:tgtEl>
                                          <p:spTgt spid="10"/>
                                        </p:tgtEl>
                                        <p:attrNameLst>
                                          <p:attrName>ppt_x</p:attrName>
                                        </p:attrNameLst>
                                      </p:cBhvr>
                                      <p:tavLst>
                                        <p:tav tm="0">
                                          <p:val>
                                            <p:strVal val="#ppt_x"/>
                                          </p:val>
                                        </p:tav>
                                        <p:tav tm="100000">
                                          <p:val>
                                            <p:strVal val="#ppt_x"/>
                                          </p:val>
                                        </p:tav>
                                      </p:tavLst>
                                    </p:anim>
                                    <p:anim calcmode="lin" valueType="num">
                                      <p:cBhvr>
                                        <p:cTn id="4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586392" y="1769772"/>
            <a:ext cx="2647950" cy="304800"/>
          </a:xfrm>
          <a:prstGeom prst="rect">
            <a:avLst/>
          </a:prstGeom>
        </p:spPr>
      </p:pic>
      <p:pic>
        <p:nvPicPr>
          <p:cNvPr id="4" name="Picture 3"/>
          <p:cNvPicPr>
            <a:picLocks noChangeAspect="1"/>
          </p:cNvPicPr>
          <p:nvPr/>
        </p:nvPicPr>
        <p:blipFill>
          <a:blip r:embed="rId3"/>
          <a:stretch>
            <a:fillRect/>
          </a:stretch>
        </p:blipFill>
        <p:spPr>
          <a:xfrm>
            <a:off x="1227651" y="2253869"/>
            <a:ext cx="7753350" cy="238125"/>
          </a:xfrm>
          <a:prstGeom prst="rect">
            <a:avLst/>
          </a:prstGeom>
        </p:spPr>
      </p:pic>
      <p:pic>
        <p:nvPicPr>
          <p:cNvPr id="5" name="Picture 4"/>
          <p:cNvPicPr>
            <a:picLocks noChangeAspect="1"/>
          </p:cNvPicPr>
          <p:nvPr/>
        </p:nvPicPr>
        <p:blipFill>
          <a:blip r:embed="rId4"/>
          <a:stretch>
            <a:fillRect/>
          </a:stretch>
        </p:blipFill>
        <p:spPr>
          <a:xfrm>
            <a:off x="1227651" y="2671291"/>
            <a:ext cx="6477000" cy="219075"/>
          </a:xfrm>
          <a:prstGeom prst="rect">
            <a:avLst/>
          </a:prstGeom>
        </p:spPr>
      </p:pic>
      <p:pic>
        <p:nvPicPr>
          <p:cNvPr id="6" name="Picture 5"/>
          <p:cNvPicPr>
            <a:picLocks noChangeAspect="1"/>
          </p:cNvPicPr>
          <p:nvPr/>
        </p:nvPicPr>
        <p:blipFill>
          <a:blip r:embed="rId5"/>
          <a:stretch>
            <a:fillRect/>
          </a:stretch>
        </p:blipFill>
        <p:spPr>
          <a:xfrm>
            <a:off x="7704651" y="2671291"/>
            <a:ext cx="4314825" cy="219075"/>
          </a:xfrm>
          <a:prstGeom prst="rect">
            <a:avLst/>
          </a:prstGeom>
        </p:spPr>
      </p:pic>
      <p:pic>
        <p:nvPicPr>
          <p:cNvPr id="7" name="Picture 6"/>
          <p:cNvPicPr>
            <a:picLocks noChangeAspect="1"/>
          </p:cNvPicPr>
          <p:nvPr/>
        </p:nvPicPr>
        <p:blipFill>
          <a:blip r:embed="rId6"/>
          <a:stretch>
            <a:fillRect/>
          </a:stretch>
        </p:blipFill>
        <p:spPr>
          <a:xfrm>
            <a:off x="1227651" y="3069663"/>
            <a:ext cx="1981200" cy="257175"/>
          </a:xfrm>
          <a:prstGeom prst="rect">
            <a:avLst/>
          </a:prstGeom>
        </p:spPr>
      </p:pic>
      <p:pic>
        <p:nvPicPr>
          <p:cNvPr id="8" name="Picture 7"/>
          <p:cNvPicPr>
            <a:picLocks noChangeAspect="1"/>
          </p:cNvPicPr>
          <p:nvPr/>
        </p:nvPicPr>
        <p:blipFill>
          <a:blip r:embed="rId7"/>
          <a:stretch>
            <a:fillRect/>
          </a:stretch>
        </p:blipFill>
        <p:spPr>
          <a:xfrm>
            <a:off x="1227651" y="3509216"/>
            <a:ext cx="7448550" cy="238125"/>
          </a:xfrm>
          <a:prstGeom prst="rect">
            <a:avLst/>
          </a:prstGeom>
        </p:spPr>
      </p:pic>
    </p:spTree>
    <p:extLst>
      <p:ext uri="{BB962C8B-B14F-4D97-AF65-F5344CB8AC3E}">
        <p14:creationId xmlns:p14="http://schemas.microsoft.com/office/powerpoint/2010/main" val="18151887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nodeType="click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1000"/>
                                        <p:tgtEl>
                                          <p:spTgt spid="5"/>
                                        </p:tgtEl>
                                      </p:cBhvr>
                                    </p:animEffect>
                                    <p:anim calcmode="lin" valueType="num">
                                      <p:cBhvr>
                                        <p:cTn id="21" dur="1000" fill="hold"/>
                                        <p:tgtEl>
                                          <p:spTgt spid="5"/>
                                        </p:tgtEl>
                                        <p:attrNameLst>
                                          <p:attrName>ppt_x</p:attrName>
                                        </p:attrNameLst>
                                      </p:cBhvr>
                                      <p:tavLst>
                                        <p:tav tm="0">
                                          <p:val>
                                            <p:strVal val="#ppt_x"/>
                                          </p:val>
                                        </p:tav>
                                        <p:tav tm="100000">
                                          <p:val>
                                            <p:strVal val="#ppt_x"/>
                                          </p:val>
                                        </p:tav>
                                      </p:tavLst>
                                    </p:anim>
                                    <p:anim calcmode="lin" valueType="num">
                                      <p:cBhvr>
                                        <p:cTn id="22" dur="1000" fill="hold"/>
                                        <p:tgtEl>
                                          <p:spTgt spid="5"/>
                                        </p:tgtEl>
                                        <p:attrNameLst>
                                          <p:attrName>ppt_y</p:attrName>
                                        </p:attrNameLst>
                                      </p:cBhvr>
                                      <p:tavLst>
                                        <p:tav tm="0">
                                          <p:val>
                                            <p:strVal val="#ppt_y+.1"/>
                                          </p:val>
                                        </p:tav>
                                        <p:tav tm="100000">
                                          <p:val>
                                            <p:strVal val="#ppt_y"/>
                                          </p:val>
                                        </p:tav>
                                      </p:tavLst>
                                    </p:anim>
                                  </p:childTnLst>
                                </p:cTn>
                              </p:par>
                              <p:par>
                                <p:cTn id="23" presetID="42" presetClass="entr" presetSubtype="0" fill="hold" nodeType="with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1000"/>
                                        <p:tgtEl>
                                          <p:spTgt spid="6"/>
                                        </p:tgtEl>
                                      </p:cBhvr>
                                    </p:animEffect>
                                    <p:anim calcmode="lin" valueType="num">
                                      <p:cBhvr>
                                        <p:cTn id="26" dur="1000" fill="hold"/>
                                        <p:tgtEl>
                                          <p:spTgt spid="6"/>
                                        </p:tgtEl>
                                        <p:attrNameLst>
                                          <p:attrName>ppt_x</p:attrName>
                                        </p:attrNameLst>
                                      </p:cBhvr>
                                      <p:tavLst>
                                        <p:tav tm="0">
                                          <p:val>
                                            <p:strVal val="#ppt_x"/>
                                          </p:val>
                                        </p:tav>
                                        <p:tav tm="100000">
                                          <p:val>
                                            <p:strVal val="#ppt_x"/>
                                          </p:val>
                                        </p:tav>
                                      </p:tavLst>
                                    </p:anim>
                                    <p:anim calcmode="lin" valueType="num">
                                      <p:cBhvr>
                                        <p:cTn id="27"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nodeType="click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1000"/>
                                        <p:tgtEl>
                                          <p:spTgt spid="7"/>
                                        </p:tgtEl>
                                      </p:cBhvr>
                                    </p:animEffect>
                                    <p:anim calcmode="lin" valueType="num">
                                      <p:cBhvr>
                                        <p:cTn id="33" dur="1000" fill="hold"/>
                                        <p:tgtEl>
                                          <p:spTgt spid="7"/>
                                        </p:tgtEl>
                                        <p:attrNameLst>
                                          <p:attrName>ppt_x</p:attrName>
                                        </p:attrNameLst>
                                      </p:cBhvr>
                                      <p:tavLst>
                                        <p:tav tm="0">
                                          <p:val>
                                            <p:strVal val="#ppt_x"/>
                                          </p:val>
                                        </p:tav>
                                        <p:tav tm="100000">
                                          <p:val>
                                            <p:strVal val="#ppt_x"/>
                                          </p:val>
                                        </p:tav>
                                      </p:tavLst>
                                    </p:anim>
                                    <p:anim calcmode="lin" valueType="num">
                                      <p:cBhvr>
                                        <p:cTn id="34"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nodeType="click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fade">
                                      <p:cBhvr>
                                        <p:cTn id="39" dur="1000"/>
                                        <p:tgtEl>
                                          <p:spTgt spid="8"/>
                                        </p:tgtEl>
                                      </p:cBhvr>
                                    </p:animEffect>
                                    <p:anim calcmode="lin" valueType="num">
                                      <p:cBhvr>
                                        <p:cTn id="40" dur="1000" fill="hold"/>
                                        <p:tgtEl>
                                          <p:spTgt spid="8"/>
                                        </p:tgtEl>
                                        <p:attrNameLst>
                                          <p:attrName>ppt_x</p:attrName>
                                        </p:attrNameLst>
                                      </p:cBhvr>
                                      <p:tavLst>
                                        <p:tav tm="0">
                                          <p:val>
                                            <p:strVal val="#ppt_x"/>
                                          </p:val>
                                        </p:tav>
                                        <p:tav tm="100000">
                                          <p:val>
                                            <p:strVal val="#ppt_x"/>
                                          </p:val>
                                        </p:tav>
                                      </p:tavLst>
                                    </p:anim>
                                    <p:anim calcmode="lin" valueType="num">
                                      <p:cBhvr>
                                        <p:cTn id="41"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638980" y="1813171"/>
            <a:ext cx="2800350" cy="295275"/>
          </a:xfrm>
          <a:prstGeom prst="rect">
            <a:avLst/>
          </a:prstGeom>
        </p:spPr>
      </p:pic>
      <p:pic>
        <p:nvPicPr>
          <p:cNvPr id="3" name="Picture 2"/>
          <p:cNvPicPr>
            <a:picLocks noChangeAspect="1"/>
          </p:cNvPicPr>
          <p:nvPr/>
        </p:nvPicPr>
        <p:blipFill>
          <a:blip r:embed="rId3"/>
          <a:stretch>
            <a:fillRect/>
          </a:stretch>
        </p:blipFill>
        <p:spPr>
          <a:xfrm>
            <a:off x="348869" y="2242937"/>
            <a:ext cx="7553325" cy="285750"/>
          </a:xfrm>
          <a:prstGeom prst="rect">
            <a:avLst/>
          </a:prstGeom>
        </p:spPr>
      </p:pic>
      <p:pic>
        <p:nvPicPr>
          <p:cNvPr id="4" name="Picture 3"/>
          <p:cNvPicPr>
            <a:picLocks noChangeAspect="1"/>
          </p:cNvPicPr>
          <p:nvPr/>
        </p:nvPicPr>
        <p:blipFill>
          <a:blip r:embed="rId4"/>
          <a:stretch>
            <a:fillRect/>
          </a:stretch>
        </p:blipFill>
        <p:spPr>
          <a:xfrm>
            <a:off x="6804014" y="2552767"/>
            <a:ext cx="5387986" cy="4305233"/>
          </a:xfrm>
          <a:prstGeom prst="rect">
            <a:avLst/>
          </a:prstGeom>
        </p:spPr>
      </p:pic>
      <p:pic>
        <p:nvPicPr>
          <p:cNvPr id="5" name="Picture 4"/>
          <p:cNvPicPr>
            <a:picLocks noChangeAspect="1"/>
          </p:cNvPicPr>
          <p:nvPr/>
        </p:nvPicPr>
        <p:blipFill>
          <a:blip r:embed="rId5"/>
          <a:stretch>
            <a:fillRect/>
          </a:stretch>
        </p:blipFill>
        <p:spPr>
          <a:xfrm>
            <a:off x="1922172" y="2780495"/>
            <a:ext cx="1676400" cy="266700"/>
          </a:xfrm>
          <a:prstGeom prst="rect">
            <a:avLst/>
          </a:prstGeom>
        </p:spPr>
      </p:pic>
      <p:pic>
        <p:nvPicPr>
          <p:cNvPr id="6" name="Picture 5"/>
          <p:cNvPicPr>
            <a:picLocks noChangeAspect="1"/>
          </p:cNvPicPr>
          <p:nvPr/>
        </p:nvPicPr>
        <p:blipFill>
          <a:blip r:embed="rId6"/>
          <a:stretch>
            <a:fillRect/>
          </a:stretch>
        </p:blipFill>
        <p:spPr>
          <a:xfrm>
            <a:off x="1843731" y="3299003"/>
            <a:ext cx="2238375" cy="323850"/>
          </a:xfrm>
          <a:prstGeom prst="rect">
            <a:avLst/>
          </a:prstGeom>
        </p:spPr>
      </p:pic>
    </p:spTree>
    <p:extLst>
      <p:ext uri="{BB962C8B-B14F-4D97-AF65-F5344CB8AC3E}">
        <p14:creationId xmlns:p14="http://schemas.microsoft.com/office/powerpoint/2010/main" val="22730479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nodeType="click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fade">
                                      <p:cBhvr>
                                        <p:cTn id="20" dur="1000"/>
                                        <p:tgtEl>
                                          <p:spTgt spid="3"/>
                                        </p:tgtEl>
                                      </p:cBhvr>
                                    </p:animEffect>
                                    <p:anim calcmode="lin" valueType="num">
                                      <p:cBhvr>
                                        <p:cTn id="21" dur="1000" fill="hold"/>
                                        <p:tgtEl>
                                          <p:spTgt spid="3"/>
                                        </p:tgtEl>
                                        <p:attrNameLst>
                                          <p:attrName>ppt_x</p:attrName>
                                        </p:attrNameLst>
                                      </p:cBhvr>
                                      <p:tavLst>
                                        <p:tav tm="0">
                                          <p:val>
                                            <p:strVal val="#ppt_x"/>
                                          </p:val>
                                        </p:tav>
                                        <p:tav tm="100000">
                                          <p:val>
                                            <p:strVal val="#ppt_x"/>
                                          </p:val>
                                        </p:tav>
                                      </p:tavLst>
                                    </p:anim>
                                    <p:anim calcmode="lin" valueType="num">
                                      <p:cBhvr>
                                        <p:cTn id="22"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nodeType="click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1000"/>
                                        <p:tgtEl>
                                          <p:spTgt spid="5"/>
                                        </p:tgtEl>
                                      </p:cBhvr>
                                    </p:animEffect>
                                    <p:anim calcmode="lin" valueType="num">
                                      <p:cBhvr>
                                        <p:cTn id="28" dur="1000" fill="hold"/>
                                        <p:tgtEl>
                                          <p:spTgt spid="5"/>
                                        </p:tgtEl>
                                        <p:attrNameLst>
                                          <p:attrName>ppt_x</p:attrName>
                                        </p:attrNameLst>
                                      </p:cBhvr>
                                      <p:tavLst>
                                        <p:tav tm="0">
                                          <p:val>
                                            <p:strVal val="#ppt_x"/>
                                          </p:val>
                                        </p:tav>
                                        <p:tav tm="100000">
                                          <p:val>
                                            <p:strVal val="#ppt_x"/>
                                          </p:val>
                                        </p:tav>
                                      </p:tavLst>
                                    </p:anim>
                                    <p:anim calcmode="lin" valueType="num">
                                      <p:cBhvr>
                                        <p:cTn id="2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nodeType="click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fade">
                                      <p:cBhvr>
                                        <p:cTn id="34" dur="1000"/>
                                        <p:tgtEl>
                                          <p:spTgt spid="6"/>
                                        </p:tgtEl>
                                      </p:cBhvr>
                                    </p:animEffect>
                                    <p:anim calcmode="lin" valueType="num">
                                      <p:cBhvr>
                                        <p:cTn id="35" dur="1000" fill="hold"/>
                                        <p:tgtEl>
                                          <p:spTgt spid="6"/>
                                        </p:tgtEl>
                                        <p:attrNameLst>
                                          <p:attrName>ppt_x</p:attrName>
                                        </p:attrNameLst>
                                      </p:cBhvr>
                                      <p:tavLst>
                                        <p:tav tm="0">
                                          <p:val>
                                            <p:strVal val="#ppt_x"/>
                                          </p:val>
                                        </p:tav>
                                        <p:tav tm="100000">
                                          <p:val>
                                            <p:strVal val="#ppt_x"/>
                                          </p:val>
                                        </p:tav>
                                      </p:tavLst>
                                    </p:anim>
                                    <p:anim calcmode="lin" valueType="num">
                                      <p:cBhvr>
                                        <p:cTn id="3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673190" y="1803109"/>
            <a:ext cx="2628900" cy="238125"/>
          </a:xfrm>
          <a:prstGeom prst="rect">
            <a:avLst/>
          </a:prstGeom>
        </p:spPr>
      </p:pic>
      <p:pic>
        <p:nvPicPr>
          <p:cNvPr id="3" name="Picture 2"/>
          <p:cNvPicPr>
            <a:picLocks noChangeAspect="1"/>
          </p:cNvPicPr>
          <p:nvPr/>
        </p:nvPicPr>
        <p:blipFill>
          <a:blip r:embed="rId3"/>
          <a:stretch>
            <a:fillRect/>
          </a:stretch>
        </p:blipFill>
        <p:spPr>
          <a:xfrm>
            <a:off x="673190" y="2041234"/>
            <a:ext cx="6267450" cy="419100"/>
          </a:xfrm>
          <a:prstGeom prst="rect">
            <a:avLst/>
          </a:prstGeom>
        </p:spPr>
      </p:pic>
      <p:pic>
        <p:nvPicPr>
          <p:cNvPr id="4" name="Picture 3"/>
          <p:cNvPicPr>
            <a:picLocks noChangeAspect="1"/>
          </p:cNvPicPr>
          <p:nvPr/>
        </p:nvPicPr>
        <p:blipFill>
          <a:blip r:embed="rId4"/>
          <a:stretch>
            <a:fillRect/>
          </a:stretch>
        </p:blipFill>
        <p:spPr>
          <a:xfrm>
            <a:off x="6940640" y="2250784"/>
            <a:ext cx="2000250" cy="228600"/>
          </a:xfrm>
          <a:prstGeom prst="rect">
            <a:avLst/>
          </a:prstGeom>
        </p:spPr>
      </p:pic>
      <p:pic>
        <p:nvPicPr>
          <p:cNvPr id="5" name="Picture 4"/>
          <p:cNvPicPr>
            <a:picLocks noChangeAspect="1"/>
          </p:cNvPicPr>
          <p:nvPr/>
        </p:nvPicPr>
        <p:blipFill>
          <a:blip r:embed="rId5"/>
          <a:stretch>
            <a:fillRect/>
          </a:stretch>
        </p:blipFill>
        <p:spPr>
          <a:xfrm>
            <a:off x="8940890" y="1432621"/>
            <a:ext cx="3251110" cy="2531676"/>
          </a:xfrm>
          <a:prstGeom prst="rect">
            <a:avLst/>
          </a:prstGeom>
        </p:spPr>
      </p:pic>
      <p:pic>
        <p:nvPicPr>
          <p:cNvPr id="6" name="Picture 5"/>
          <p:cNvPicPr>
            <a:picLocks noChangeAspect="1"/>
          </p:cNvPicPr>
          <p:nvPr/>
        </p:nvPicPr>
        <p:blipFill>
          <a:blip r:embed="rId6"/>
          <a:stretch>
            <a:fillRect/>
          </a:stretch>
        </p:blipFill>
        <p:spPr>
          <a:xfrm>
            <a:off x="616040" y="2698459"/>
            <a:ext cx="2743200" cy="2057400"/>
          </a:xfrm>
          <a:prstGeom prst="rect">
            <a:avLst/>
          </a:prstGeom>
        </p:spPr>
      </p:pic>
      <p:pic>
        <p:nvPicPr>
          <p:cNvPr id="7" name="Picture 6"/>
          <p:cNvPicPr>
            <a:picLocks noChangeAspect="1"/>
          </p:cNvPicPr>
          <p:nvPr/>
        </p:nvPicPr>
        <p:blipFill>
          <a:blip r:embed="rId7"/>
          <a:stretch>
            <a:fillRect/>
          </a:stretch>
        </p:blipFill>
        <p:spPr>
          <a:xfrm>
            <a:off x="333510" y="4993984"/>
            <a:ext cx="1943100" cy="257175"/>
          </a:xfrm>
          <a:prstGeom prst="rect">
            <a:avLst/>
          </a:prstGeom>
        </p:spPr>
      </p:pic>
      <p:pic>
        <p:nvPicPr>
          <p:cNvPr id="8" name="Picture 7"/>
          <p:cNvPicPr>
            <a:picLocks noChangeAspect="1"/>
          </p:cNvPicPr>
          <p:nvPr/>
        </p:nvPicPr>
        <p:blipFill>
          <a:blip r:embed="rId8"/>
          <a:stretch>
            <a:fillRect/>
          </a:stretch>
        </p:blipFill>
        <p:spPr>
          <a:xfrm>
            <a:off x="768104" y="5355934"/>
            <a:ext cx="6276975" cy="266700"/>
          </a:xfrm>
          <a:prstGeom prst="rect">
            <a:avLst/>
          </a:prstGeom>
        </p:spPr>
      </p:pic>
      <p:pic>
        <p:nvPicPr>
          <p:cNvPr id="9" name="Picture 8"/>
          <p:cNvPicPr>
            <a:picLocks noChangeAspect="1"/>
          </p:cNvPicPr>
          <p:nvPr/>
        </p:nvPicPr>
        <p:blipFill>
          <a:blip r:embed="rId9"/>
          <a:stretch>
            <a:fillRect/>
          </a:stretch>
        </p:blipFill>
        <p:spPr>
          <a:xfrm>
            <a:off x="768104" y="5851234"/>
            <a:ext cx="1857375" cy="447675"/>
          </a:xfrm>
          <a:prstGeom prst="rect">
            <a:avLst/>
          </a:prstGeom>
        </p:spPr>
      </p:pic>
      <p:pic>
        <p:nvPicPr>
          <p:cNvPr id="10" name="Picture 9"/>
          <p:cNvPicPr>
            <a:picLocks noChangeAspect="1"/>
          </p:cNvPicPr>
          <p:nvPr/>
        </p:nvPicPr>
        <p:blipFill>
          <a:blip r:embed="rId10"/>
          <a:stretch>
            <a:fillRect/>
          </a:stretch>
        </p:blipFill>
        <p:spPr>
          <a:xfrm>
            <a:off x="2721065" y="5851234"/>
            <a:ext cx="1276350" cy="504825"/>
          </a:xfrm>
          <a:prstGeom prst="rect">
            <a:avLst/>
          </a:prstGeom>
        </p:spPr>
      </p:pic>
      <p:pic>
        <p:nvPicPr>
          <p:cNvPr id="11" name="Picture 10"/>
          <p:cNvPicPr>
            <a:picLocks noChangeAspect="1"/>
          </p:cNvPicPr>
          <p:nvPr/>
        </p:nvPicPr>
        <p:blipFill>
          <a:blip r:embed="rId11"/>
          <a:stretch>
            <a:fillRect/>
          </a:stretch>
        </p:blipFill>
        <p:spPr>
          <a:xfrm>
            <a:off x="4093001" y="5960771"/>
            <a:ext cx="952500" cy="285750"/>
          </a:xfrm>
          <a:prstGeom prst="rect">
            <a:avLst/>
          </a:prstGeom>
        </p:spPr>
      </p:pic>
      <p:pic>
        <p:nvPicPr>
          <p:cNvPr id="12" name="Picture 11"/>
          <p:cNvPicPr>
            <a:picLocks noChangeAspect="1"/>
          </p:cNvPicPr>
          <p:nvPr/>
        </p:nvPicPr>
        <p:blipFill>
          <a:blip r:embed="rId12"/>
          <a:stretch>
            <a:fillRect/>
          </a:stretch>
        </p:blipFill>
        <p:spPr>
          <a:xfrm>
            <a:off x="7940765" y="3839485"/>
            <a:ext cx="3305175" cy="942975"/>
          </a:xfrm>
          <a:prstGeom prst="rect">
            <a:avLst/>
          </a:prstGeom>
        </p:spPr>
      </p:pic>
      <p:pic>
        <p:nvPicPr>
          <p:cNvPr id="13" name="Picture 12"/>
          <p:cNvPicPr>
            <a:picLocks noChangeAspect="1"/>
          </p:cNvPicPr>
          <p:nvPr/>
        </p:nvPicPr>
        <p:blipFill>
          <a:blip r:embed="rId13"/>
          <a:stretch>
            <a:fillRect/>
          </a:stretch>
        </p:blipFill>
        <p:spPr>
          <a:xfrm>
            <a:off x="9432970" y="4681872"/>
            <a:ext cx="1524000" cy="990600"/>
          </a:xfrm>
          <a:prstGeom prst="rect">
            <a:avLst/>
          </a:prstGeom>
        </p:spPr>
      </p:pic>
      <p:pic>
        <p:nvPicPr>
          <p:cNvPr id="14" name="Picture 13"/>
          <p:cNvPicPr>
            <a:picLocks noChangeAspect="1"/>
          </p:cNvPicPr>
          <p:nvPr/>
        </p:nvPicPr>
        <p:blipFill>
          <a:blip r:embed="rId14"/>
          <a:stretch>
            <a:fillRect/>
          </a:stretch>
        </p:blipFill>
        <p:spPr>
          <a:xfrm>
            <a:off x="8969465" y="5694071"/>
            <a:ext cx="2276475" cy="552450"/>
          </a:xfrm>
          <a:prstGeom prst="rect">
            <a:avLst/>
          </a:prstGeom>
        </p:spPr>
      </p:pic>
      <p:pic>
        <p:nvPicPr>
          <p:cNvPr id="15" name="Picture 14"/>
          <p:cNvPicPr>
            <a:picLocks noChangeAspect="1"/>
          </p:cNvPicPr>
          <p:nvPr/>
        </p:nvPicPr>
        <p:blipFill>
          <a:blip r:embed="rId15"/>
          <a:stretch>
            <a:fillRect/>
          </a:stretch>
        </p:blipFill>
        <p:spPr>
          <a:xfrm>
            <a:off x="9242470" y="6390047"/>
            <a:ext cx="1323975" cy="238125"/>
          </a:xfrm>
          <a:prstGeom prst="rect">
            <a:avLst/>
          </a:prstGeom>
        </p:spPr>
      </p:pic>
      <p:pic>
        <p:nvPicPr>
          <p:cNvPr id="16" name="Picture 15"/>
          <p:cNvPicPr>
            <a:picLocks noChangeAspect="1"/>
          </p:cNvPicPr>
          <p:nvPr/>
        </p:nvPicPr>
        <p:blipFill>
          <a:blip r:embed="rId16"/>
          <a:stretch>
            <a:fillRect/>
          </a:stretch>
        </p:blipFill>
        <p:spPr>
          <a:xfrm>
            <a:off x="10566445" y="6371161"/>
            <a:ext cx="1019175" cy="333375"/>
          </a:xfrm>
          <a:prstGeom prst="rect">
            <a:avLst/>
          </a:prstGeom>
        </p:spPr>
      </p:pic>
    </p:spTree>
    <p:extLst>
      <p:ext uri="{BB962C8B-B14F-4D97-AF65-F5344CB8AC3E}">
        <p14:creationId xmlns:p14="http://schemas.microsoft.com/office/powerpoint/2010/main" val="10907260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1000"/>
                                        <p:tgtEl>
                                          <p:spTgt spid="5"/>
                                        </p:tgtEl>
                                      </p:cBhvr>
                                    </p:animEffect>
                                    <p:anim calcmode="lin" valueType="num">
                                      <p:cBhvr>
                                        <p:cTn id="25" dur="1000" fill="hold"/>
                                        <p:tgtEl>
                                          <p:spTgt spid="5"/>
                                        </p:tgtEl>
                                        <p:attrNameLst>
                                          <p:attrName>ppt_x</p:attrName>
                                        </p:attrNameLst>
                                      </p:cBhvr>
                                      <p:tavLst>
                                        <p:tav tm="0">
                                          <p:val>
                                            <p:strVal val="#ppt_x"/>
                                          </p:val>
                                        </p:tav>
                                        <p:tav tm="100000">
                                          <p:val>
                                            <p:strVal val="#ppt_x"/>
                                          </p:val>
                                        </p:tav>
                                      </p:tavLst>
                                    </p:anim>
                                    <p:anim calcmode="lin" valueType="num">
                                      <p:cBhvr>
                                        <p:cTn id="2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fade">
                                      <p:cBhvr>
                                        <p:cTn id="31" dur="1000"/>
                                        <p:tgtEl>
                                          <p:spTgt spid="6"/>
                                        </p:tgtEl>
                                      </p:cBhvr>
                                    </p:animEffect>
                                    <p:anim calcmode="lin" valueType="num">
                                      <p:cBhvr>
                                        <p:cTn id="32" dur="1000" fill="hold"/>
                                        <p:tgtEl>
                                          <p:spTgt spid="6"/>
                                        </p:tgtEl>
                                        <p:attrNameLst>
                                          <p:attrName>ppt_x</p:attrName>
                                        </p:attrNameLst>
                                      </p:cBhvr>
                                      <p:tavLst>
                                        <p:tav tm="0">
                                          <p:val>
                                            <p:strVal val="#ppt_x"/>
                                          </p:val>
                                        </p:tav>
                                        <p:tav tm="100000">
                                          <p:val>
                                            <p:strVal val="#ppt_x"/>
                                          </p:val>
                                        </p:tav>
                                      </p:tavLst>
                                    </p:anim>
                                    <p:anim calcmode="lin" valueType="num">
                                      <p:cBhvr>
                                        <p:cTn id="3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nodeType="click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fade">
                                      <p:cBhvr>
                                        <p:cTn id="38" dur="1000"/>
                                        <p:tgtEl>
                                          <p:spTgt spid="7"/>
                                        </p:tgtEl>
                                      </p:cBhvr>
                                    </p:animEffect>
                                    <p:anim calcmode="lin" valueType="num">
                                      <p:cBhvr>
                                        <p:cTn id="39" dur="1000" fill="hold"/>
                                        <p:tgtEl>
                                          <p:spTgt spid="7"/>
                                        </p:tgtEl>
                                        <p:attrNameLst>
                                          <p:attrName>ppt_x</p:attrName>
                                        </p:attrNameLst>
                                      </p:cBhvr>
                                      <p:tavLst>
                                        <p:tav tm="0">
                                          <p:val>
                                            <p:strVal val="#ppt_x"/>
                                          </p:val>
                                        </p:tav>
                                        <p:tav tm="100000">
                                          <p:val>
                                            <p:strVal val="#ppt_x"/>
                                          </p:val>
                                        </p:tav>
                                      </p:tavLst>
                                    </p:anim>
                                    <p:anim calcmode="lin" valueType="num">
                                      <p:cBhvr>
                                        <p:cTn id="40"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42" presetClass="entr" presetSubtype="0" fill="hold" nodeType="clickEffect">
                                  <p:stCondLst>
                                    <p:cond delay="0"/>
                                  </p:stCondLst>
                                  <p:childTnLst>
                                    <p:set>
                                      <p:cBhvr>
                                        <p:cTn id="44" dur="1" fill="hold">
                                          <p:stCondLst>
                                            <p:cond delay="0"/>
                                          </p:stCondLst>
                                        </p:cTn>
                                        <p:tgtEl>
                                          <p:spTgt spid="8"/>
                                        </p:tgtEl>
                                        <p:attrNameLst>
                                          <p:attrName>style.visibility</p:attrName>
                                        </p:attrNameLst>
                                      </p:cBhvr>
                                      <p:to>
                                        <p:strVal val="visible"/>
                                      </p:to>
                                    </p:set>
                                    <p:animEffect transition="in" filter="fade">
                                      <p:cBhvr>
                                        <p:cTn id="45" dur="1000"/>
                                        <p:tgtEl>
                                          <p:spTgt spid="8"/>
                                        </p:tgtEl>
                                      </p:cBhvr>
                                    </p:animEffect>
                                    <p:anim calcmode="lin" valueType="num">
                                      <p:cBhvr>
                                        <p:cTn id="46" dur="1000" fill="hold"/>
                                        <p:tgtEl>
                                          <p:spTgt spid="8"/>
                                        </p:tgtEl>
                                        <p:attrNameLst>
                                          <p:attrName>ppt_x</p:attrName>
                                        </p:attrNameLst>
                                      </p:cBhvr>
                                      <p:tavLst>
                                        <p:tav tm="0">
                                          <p:val>
                                            <p:strVal val="#ppt_x"/>
                                          </p:val>
                                        </p:tav>
                                        <p:tav tm="100000">
                                          <p:val>
                                            <p:strVal val="#ppt_x"/>
                                          </p:val>
                                        </p:tav>
                                      </p:tavLst>
                                    </p:anim>
                                    <p:anim calcmode="lin" valueType="num">
                                      <p:cBhvr>
                                        <p:cTn id="47"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42" presetClass="entr" presetSubtype="0" fill="hold" nodeType="clickEffect">
                                  <p:stCondLst>
                                    <p:cond delay="0"/>
                                  </p:stCondLst>
                                  <p:childTnLst>
                                    <p:set>
                                      <p:cBhvr>
                                        <p:cTn id="51" dur="1" fill="hold">
                                          <p:stCondLst>
                                            <p:cond delay="0"/>
                                          </p:stCondLst>
                                        </p:cTn>
                                        <p:tgtEl>
                                          <p:spTgt spid="9"/>
                                        </p:tgtEl>
                                        <p:attrNameLst>
                                          <p:attrName>style.visibility</p:attrName>
                                        </p:attrNameLst>
                                      </p:cBhvr>
                                      <p:to>
                                        <p:strVal val="visible"/>
                                      </p:to>
                                    </p:set>
                                    <p:animEffect transition="in" filter="fade">
                                      <p:cBhvr>
                                        <p:cTn id="52" dur="1000"/>
                                        <p:tgtEl>
                                          <p:spTgt spid="9"/>
                                        </p:tgtEl>
                                      </p:cBhvr>
                                    </p:animEffect>
                                    <p:anim calcmode="lin" valueType="num">
                                      <p:cBhvr>
                                        <p:cTn id="53" dur="1000" fill="hold"/>
                                        <p:tgtEl>
                                          <p:spTgt spid="9"/>
                                        </p:tgtEl>
                                        <p:attrNameLst>
                                          <p:attrName>ppt_x</p:attrName>
                                        </p:attrNameLst>
                                      </p:cBhvr>
                                      <p:tavLst>
                                        <p:tav tm="0">
                                          <p:val>
                                            <p:strVal val="#ppt_x"/>
                                          </p:val>
                                        </p:tav>
                                        <p:tav tm="100000">
                                          <p:val>
                                            <p:strVal val="#ppt_x"/>
                                          </p:val>
                                        </p:tav>
                                      </p:tavLst>
                                    </p:anim>
                                    <p:anim calcmode="lin" valueType="num">
                                      <p:cBhvr>
                                        <p:cTn id="54"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42" presetClass="entr" presetSubtype="0" fill="hold" nodeType="clickEffect">
                                  <p:stCondLst>
                                    <p:cond delay="0"/>
                                  </p:stCondLst>
                                  <p:childTnLst>
                                    <p:set>
                                      <p:cBhvr>
                                        <p:cTn id="58" dur="1" fill="hold">
                                          <p:stCondLst>
                                            <p:cond delay="0"/>
                                          </p:stCondLst>
                                        </p:cTn>
                                        <p:tgtEl>
                                          <p:spTgt spid="10"/>
                                        </p:tgtEl>
                                        <p:attrNameLst>
                                          <p:attrName>style.visibility</p:attrName>
                                        </p:attrNameLst>
                                      </p:cBhvr>
                                      <p:to>
                                        <p:strVal val="visible"/>
                                      </p:to>
                                    </p:set>
                                    <p:animEffect transition="in" filter="fade">
                                      <p:cBhvr>
                                        <p:cTn id="59" dur="1000"/>
                                        <p:tgtEl>
                                          <p:spTgt spid="10"/>
                                        </p:tgtEl>
                                      </p:cBhvr>
                                    </p:animEffect>
                                    <p:anim calcmode="lin" valueType="num">
                                      <p:cBhvr>
                                        <p:cTn id="60" dur="1000" fill="hold"/>
                                        <p:tgtEl>
                                          <p:spTgt spid="10"/>
                                        </p:tgtEl>
                                        <p:attrNameLst>
                                          <p:attrName>ppt_x</p:attrName>
                                        </p:attrNameLst>
                                      </p:cBhvr>
                                      <p:tavLst>
                                        <p:tav tm="0">
                                          <p:val>
                                            <p:strVal val="#ppt_x"/>
                                          </p:val>
                                        </p:tav>
                                        <p:tav tm="100000">
                                          <p:val>
                                            <p:strVal val="#ppt_x"/>
                                          </p:val>
                                        </p:tav>
                                      </p:tavLst>
                                    </p:anim>
                                    <p:anim calcmode="lin" valueType="num">
                                      <p:cBhvr>
                                        <p:cTn id="61"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42" presetClass="entr" presetSubtype="0" fill="hold" nodeType="clickEffect">
                                  <p:stCondLst>
                                    <p:cond delay="0"/>
                                  </p:stCondLst>
                                  <p:childTnLst>
                                    <p:set>
                                      <p:cBhvr>
                                        <p:cTn id="65" dur="1" fill="hold">
                                          <p:stCondLst>
                                            <p:cond delay="0"/>
                                          </p:stCondLst>
                                        </p:cTn>
                                        <p:tgtEl>
                                          <p:spTgt spid="11"/>
                                        </p:tgtEl>
                                        <p:attrNameLst>
                                          <p:attrName>style.visibility</p:attrName>
                                        </p:attrNameLst>
                                      </p:cBhvr>
                                      <p:to>
                                        <p:strVal val="visible"/>
                                      </p:to>
                                    </p:set>
                                    <p:animEffect transition="in" filter="fade">
                                      <p:cBhvr>
                                        <p:cTn id="66" dur="1000"/>
                                        <p:tgtEl>
                                          <p:spTgt spid="11"/>
                                        </p:tgtEl>
                                      </p:cBhvr>
                                    </p:animEffect>
                                    <p:anim calcmode="lin" valueType="num">
                                      <p:cBhvr>
                                        <p:cTn id="67" dur="1000" fill="hold"/>
                                        <p:tgtEl>
                                          <p:spTgt spid="11"/>
                                        </p:tgtEl>
                                        <p:attrNameLst>
                                          <p:attrName>ppt_x</p:attrName>
                                        </p:attrNameLst>
                                      </p:cBhvr>
                                      <p:tavLst>
                                        <p:tav tm="0">
                                          <p:val>
                                            <p:strVal val="#ppt_x"/>
                                          </p:val>
                                        </p:tav>
                                        <p:tav tm="100000">
                                          <p:val>
                                            <p:strVal val="#ppt_x"/>
                                          </p:val>
                                        </p:tav>
                                      </p:tavLst>
                                    </p:anim>
                                    <p:anim calcmode="lin" valueType="num">
                                      <p:cBhvr>
                                        <p:cTn id="68"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nodeType="clickEffect">
                                  <p:stCondLst>
                                    <p:cond delay="0"/>
                                  </p:stCondLst>
                                  <p:childTnLst>
                                    <p:set>
                                      <p:cBhvr>
                                        <p:cTn id="72" dur="1" fill="hold">
                                          <p:stCondLst>
                                            <p:cond delay="0"/>
                                          </p:stCondLst>
                                        </p:cTn>
                                        <p:tgtEl>
                                          <p:spTgt spid="12"/>
                                        </p:tgtEl>
                                        <p:attrNameLst>
                                          <p:attrName>style.visibility</p:attrName>
                                        </p:attrNameLst>
                                      </p:cBhvr>
                                      <p:to>
                                        <p:strVal val="visible"/>
                                      </p:to>
                                    </p:set>
                                    <p:anim calcmode="lin" valueType="num">
                                      <p:cBhvr additive="base">
                                        <p:cTn id="73" dur="500" fill="hold"/>
                                        <p:tgtEl>
                                          <p:spTgt spid="12"/>
                                        </p:tgtEl>
                                        <p:attrNameLst>
                                          <p:attrName>ppt_x</p:attrName>
                                        </p:attrNameLst>
                                      </p:cBhvr>
                                      <p:tavLst>
                                        <p:tav tm="0">
                                          <p:val>
                                            <p:strVal val="#ppt_x"/>
                                          </p:val>
                                        </p:tav>
                                        <p:tav tm="100000">
                                          <p:val>
                                            <p:strVal val="#ppt_x"/>
                                          </p:val>
                                        </p:tav>
                                      </p:tavLst>
                                    </p:anim>
                                    <p:anim calcmode="lin" valueType="num">
                                      <p:cBhvr additive="base">
                                        <p:cTn id="74"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42" presetClass="entr" presetSubtype="0" fill="hold" nodeType="clickEffect">
                                  <p:stCondLst>
                                    <p:cond delay="0"/>
                                  </p:stCondLst>
                                  <p:childTnLst>
                                    <p:set>
                                      <p:cBhvr>
                                        <p:cTn id="78" dur="1" fill="hold">
                                          <p:stCondLst>
                                            <p:cond delay="0"/>
                                          </p:stCondLst>
                                        </p:cTn>
                                        <p:tgtEl>
                                          <p:spTgt spid="13"/>
                                        </p:tgtEl>
                                        <p:attrNameLst>
                                          <p:attrName>style.visibility</p:attrName>
                                        </p:attrNameLst>
                                      </p:cBhvr>
                                      <p:to>
                                        <p:strVal val="visible"/>
                                      </p:to>
                                    </p:set>
                                    <p:animEffect transition="in" filter="fade">
                                      <p:cBhvr>
                                        <p:cTn id="79" dur="1000"/>
                                        <p:tgtEl>
                                          <p:spTgt spid="13"/>
                                        </p:tgtEl>
                                      </p:cBhvr>
                                    </p:animEffect>
                                    <p:anim calcmode="lin" valueType="num">
                                      <p:cBhvr>
                                        <p:cTn id="80" dur="1000" fill="hold"/>
                                        <p:tgtEl>
                                          <p:spTgt spid="13"/>
                                        </p:tgtEl>
                                        <p:attrNameLst>
                                          <p:attrName>ppt_x</p:attrName>
                                        </p:attrNameLst>
                                      </p:cBhvr>
                                      <p:tavLst>
                                        <p:tav tm="0">
                                          <p:val>
                                            <p:strVal val="#ppt_x"/>
                                          </p:val>
                                        </p:tav>
                                        <p:tav tm="100000">
                                          <p:val>
                                            <p:strVal val="#ppt_x"/>
                                          </p:val>
                                        </p:tav>
                                      </p:tavLst>
                                    </p:anim>
                                    <p:anim calcmode="lin" valueType="num">
                                      <p:cBhvr>
                                        <p:cTn id="81"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82" fill="hold">
                      <p:stCondLst>
                        <p:cond delay="indefinite"/>
                      </p:stCondLst>
                      <p:childTnLst>
                        <p:par>
                          <p:cTn id="83" fill="hold">
                            <p:stCondLst>
                              <p:cond delay="0"/>
                            </p:stCondLst>
                            <p:childTnLst>
                              <p:par>
                                <p:cTn id="84" presetID="42" presetClass="entr" presetSubtype="0" fill="hold" nodeType="clickEffect">
                                  <p:stCondLst>
                                    <p:cond delay="0"/>
                                  </p:stCondLst>
                                  <p:childTnLst>
                                    <p:set>
                                      <p:cBhvr>
                                        <p:cTn id="85" dur="1" fill="hold">
                                          <p:stCondLst>
                                            <p:cond delay="0"/>
                                          </p:stCondLst>
                                        </p:cTn>
                                        <p:tgtEl>
                                          <p:spTgt spid="14"/>
                                        </p:tgtEl>
                                        <p:attrNameLst>
                                          <p:attrName>style.visibility</p:attrName>
                                        </p:attrNameLst>
                                      </p:cBhvr>
                                      <p:to>
                                        <p:strVal val="visible"/>
                                      </p:to>
                                    </p:set>
                                    <p:animEffect transition="in" filter="fade">
                                      <p:cBhvr>
                                        <p:cTn id="86" dur="1000"/>
                                        <p:tgtEl>
                                          <p:spTgt spid="14"/>
                                        </p:tgtEl>
                                      </p:cBhvr>
                                    </p:animEffect>
                                    <p:anim calcmode="lin" valueType="num">
                                      <p:cBhvr>
                                        <p:cTn id="87" dur="1000" fill="hold"/>
                                        <p:tgtEl>
                                          <p:spTgt spid="14"/>
                                        </p:tgtEl>
                                        <p:attrNameLst>
                                          <p:attrName>ppt_x</p:attrName>
                                        </p:attrNameLst>
                                      </p:cBhvr>
                                      <p:tavLst>
                                        <p:tav tm="0">
                                          <p:val>
                                            <p:strVal val="#ppt_x"/>
                                          </p:val>
                                        </p:tav>
                                        <p:tav tm="100000">
                                          <p:val>
                                            <p:strVal val="#ppt_x"/>
                                          </p:val>
                                        </p:tav>
                                      </p:tavLst>
                                    </p:anim>
                                    <p:anim calcmode="lin" valueType="num">
                                      <p:cBhvr>
                                        <p:cTn id="88"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89" fill="hold">
                      <p:stCondLst>
                        <p:cond delay="indefinite"/>
                      </p:stCondLst>
                      <p:childTnLst>
                        <p:par>
                          <p:cTn id="90" fill="hold">
                            <p:stCondLst>
                              <p:cond delay="0"/>
                            </p:stCondLst>
                            <p:childTnLst>
                              <p:par>
                                <p:cTn id="91" presetID="42" presetClass="entr" presetSubtype="0" fill="hold" nodeType="clickEffect">
                                  <p:stCondLst>
                                    <p:cond delay="0"/>
                                  </p:stCondLst>
                                  <p:childTnLst>
                                    <p:set>
                                      <p:cBhvr>
                                        <p:cTn id="92" dur="1" fill="hold">
                                          <p:stCondLst>
                                            <p:cond delay="0"/>
                                          </p:stCondLst>
                                        </p:cTn>
                                        <p:tgtEl>
                                          <p:spTgt spid="15"/>
                                        </p:tgtEl>
                                        <p:attrNameLst>
                                          <p:attrName>style.visibility</p:attrName>
                                        </p:attrNameLst>
                                      </p:cBhvr>
                                      <p:to>
                                        <p:strVal val="visible"/>
                                      </p:to>
                                    </p:set>
                                    <p:animEffect transition="in" filter="fade">
                                      <p:cBhvr>
                                        <p:cTn id="93" dur="1000"/>
                                        <p:tgtEl>
                                          <p:spTgt spid="15"/>
                                        </p:tgtEl>
                                      </p:cBhvr>
                                    </p:animEffect>
                                    <p:anim calcmode="lin" valueType="num">
                                      <p:cBhvr>
                                        <p:cTn id="94" dur="1000" fill="hold"/>
                                        <p:tgtEl>
                                          <p:spTgt spid="15"/>
                                        </p:tgtEl>
                                        <p:attrNameLst>
                                          <p:attrName>ppt_x</p:attrName>
                                        </p:attrNameLst>
                                      </p:cBhvr>
                                      <p:tavLst>
                                        <p:tav tm="0">
                                          <p:val>
                                            <p:strVal val="#ppt_x"/>
                                          </p:val>
                                        </p:tav>
                                        <p:tav tm="100000">
                                          <p:val>
                                            <p:strVal val="#ppt_x"/>
                                          </p:val>
                                        </p:tav>
                                      </p:tavLst>
                                    </p:anim>
                                    <p:anim calcmode="lin" valueType="num">
                                      <p:cBhvr>
                                        <p:cTn id="95"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96" fill="hold">
                      <p:stCondLst>
                        <p:cond delay="indefinite"/>
                      </p:stCondLst>
                      <p:childTnLst>
                        <p:par>
                          <p:cTn id="97" fill="hold">
                            <p:stCondLst>
                              <p:cond delay="0"/>
                            </p:stCondLst>
                            <p:childTnLst>
                              <p:par>
                                <p:cTn id="98" presetID="42" presetClass="entr" presetSubtype="0" fill="hold" nodeType="clickEffect">
                                  <p:stCondLst>
                                    <p:cond delay="0"/>
                                  </p:stCondLst>
                                  <p:childTnLst>
                                    <p:set>
                                      <p:cBhvr>
                                        <p:cTn id="99" dur="1" fill="hold">
                                          <p:stCondLst>
                                            <p:cond delay="0"/>
                                          </p:stCondLst>
                                        </p:cTn>
                                        <p:tgtEl>
                                          <p:spTgt spid="16"/>
                                        </p:tgtEl>
                                        <p:attrNameLst>
                                          <p:attrName>style.visibility</p:attrName>
                                        </p:attrNameLst>
                                      </p:cBhvr>
                                      <p:to>
                                        <p:strVal val="visible"/>
                                      </p:to>
                                    </p:set>
                                    <p:animEffect transition="in" filter="fade">
                                      <p:cBhvr>
                                        <p:cTn id="100" dur="1000"/>
                                        <p:tgtEl>
                                          <p:spTgt spid="16"/>
                                        </p:tgtEl>
                                      </p:cBhvr>
                                    </p:animEffect>
                                    <p:anim calcmode="lin" valueType="num">
                                      <p:cBhvr>
                                        <p:cTn id="101" dur="1000" fill="hold"/>
                                        <p:tgtEl>
                                          <p:spTgt spid="16"/>
                                        </p:tgtEl>
                                        <p:attrNameLst>
                                          <p:attrName>ppt_x</p:attrName>
                                        </p:attrNameLst>
                                      </p:cBhvr>
                                      <p:tavLst>
                                        <p:tav tm="0">
                                          <p:val>
                                            <p:strVal val="#ppt_x"/>
                                          </p:val>
                                        </p:tav>
                                        <p:tav tm="100000">
                                          <p:val>
                                            <p:strVal val="#ppt_x"/>
                                          </p:val>
                                        </p:tav>
                                      </p:tavLst>
                                    </p:anim>
                                    <p:anim calcmode="lin" valueType="num">
                                      <p:cBhvr>
                                        <p:cTn id="102"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733610" y="1750385"/>
            <a:ext cx="6926896" cy="461665"/>
          </a:xfrm>
          <a:prstGeom prst="rect">
            <a:avLst/>
          </a:prstGeom>
        </p:spPr>
        <p:txBody>
          <a:bodyPr wrap="none">
            <a:spAutoFit/>
          </a:bodyPr>
          <a:lstStyle/>
          <a:p>
            <a:pPr algn="ctr"/>
            <a:r>
              <a:rPr lang="en-US" sz="2400" dirty="0">
                <a:solidFill>
                  <a:srgbClr val="FF0000"/>
                </a:solidFill>
                <a:latin typeface="Algerian" panose="04020705040A02060702" pitchFamily="82" charset="0"/>
              </a:rPr>
              <a:t>Steady State Characteristics of MOSFETs</a:t>
            </a:r>
          </a:p>
        </p:txBody>
      </p:sp>
      <p:pic>
        <p:nvPicPr>
          <p:cNvPr id="3" name="Picture 2"/>
          <p:cNvPicPr>
            <a:picLocks noChangeAspect="1"/>
          </p:cNvPicPr>
          <p:nvPr/>
        </p:nvPicPr>
        <p:blipFill>
          <a:blip r:embed="rId2"/>
          <a:stretch>
            <a:fillRect/>
          </a:stretch>
        </p:blipFill>
        <p:spPr>
          <a:xfrm>
            <a:off x="6839419" y="2710533"/>
            <a:ext cx="5210175" cy="2905125"/>
          </a:xfrm>
          <a:prstGeom prst="rect">
            <a:avLst/>
          </a:prstGeom>
        </p:spPr>
      </p:pic>
      <p:pic>
        <p:nvPicPr>
          <p:cNvPr id="4" name="Picture 3"/>
          <p:cNvPicPr>
            <a:picLocks noChangeAspect="1"/>
          </p:cNvPicPr>
          <p:nvPr/>
        </p:nvPicPr>
        <p:blipFill>
          <a:blip r:embed="rId3"/>
          <a:stretch>
            <a:fillRect/>
          </a:stretch>
        </p:blipFill>
        <p:spPr>
          <a:xfrm>
            <a:off x="7014290" y="5615658"/>
            <a:ext cx="3752850" cy="257175"/>
          </a:xfrm>
          <a:prstGeom prst="rect">
            <a:avLst/>
          </a:prstGeom>
        </p:spPr>
      </p:pic>
      <p:sp>
        <p:nvSpPr>
          <p:cNvPr id="5" name="Rectangle 4"/>
          <p:cNvSpPr/>
          <p:nvPr/>
        </p:nvSpPr>
        <p:spPr>
          <a:xfrm>
            <a:off x="743419" y="2387367"/>
            <a:ext cx="6096000" cy="369332"/>
          </a:xfrm>
          <a:prstGeom prst="rect">
            <a:avLst/>
          </a:prstGeom>
        </p:spPr>
        <p:txBody>
          <a:bodyPr>
            <a:spAutoFit/>
          </a:bodyPr>
          <a:lstStyle/>
          <a:p>
            <a:r>
              <a:rPr lang="en-US" dirty="0">
                <a:solidFill>
                  <a:srgbClr val="000000"/>
                </a:solidFill>
                <a:latin typeface="Times New Roman" panose="02020603050405020304" pitchFamily="18" charset="0"/>
                <a:ea typeface="Times New Roman" panose="02020603050405020304" pitchFamily="18" charset="0"/>
              </a:rPr>
              <a:t>Fig. shows the V-I characteristics of n-channel power MOSFET</a:t>
            </a:r>
            <a:endParaRPr lang="en-US" dirty="0"/>
          </a:p>
        </p:txBody>
      </p:sp>
      <p:sp>
        <p:nvSpPr>
          <p:cNvPr id="6" name="Rectangle 5"/>
          <p:cNvSpPr/>
          <p:nvPr/>
        </p:nvSpPr>
        <p:spPr>
          <a:xfrm>
            <a:off x="743419" y="2995198"/>
            <a:ext cx="6096000" cy="646331"/>
          </a:xfrm>
          <a:prstGeom prst="rect">
            <a:avLst/>
          </a:prstGeom>
        </p:spPr>
        <p:txBody>
          <a:bodyPr>
            <a:spAutoFit/>
          </a:bodyPr>
          <a:lstStyle/>
          <a:p>
            <a:r>
              <a:rPr lang="en-US" dirty="0">
                <a:solidFill>
                  <a:srgbClr val="000000"/>
                </a:solidFill>
                <a:latin typeface="Times New Roman" panose="02020603050405020304" pitchFamily="18" charset="0"/>
                <a:ea typeface="Times New Roman" panose="02020603050405020304" pitchFamily="18" charset="0"/>
              </a:rPr>
              <a:t>The drain current I</a:t>
            </a:r>
            <a:r>
              <a:rPr lang="en-US" sz="1100" dirty="0">
                <a:solidFill>
                  <a:srgbClr val="000000"/>
                </a:solidFill>
                <a:latin typeface="Times New Roman" panose="02020603050405020304" pitchFamily="18" charset="0"/>
                <a:ea typeface="Times New Roman" panose="02020603050405020304" pitchFamily="18" charset="0"/>
              </a:rPr>
              <a:t>D</a:t>
            </a:r>
            <a:r>
              <a:rPr lang="en-US" dirty="0">
                <a:solidFill>
                  <a:srgbClr val="000000"/>
                </a:solidFill>
                <a:latin typeface="Times New Roman" panose="02020603050405020304" pitchFamily="18" charset="0"/>
                <a:ea typeface="Times New Roman" panose="02020603050405020304" pitchFamily="18" charset="0"/>
              </a:rPr>
              <a:t> is plotted with respect to drain to source voltage V</a:t>
            </a:r>
            <a:r>
              <a:rPr lang="en-US" sz="1100" dirty="0">
                <a:solidFill>
                  <a:srgbClr val="000000"/>
                </a:solidFill>
                <a:latin typeface="Times New Roman" panose="02020603050405020304" pitchFamily="18" charset="0"/>
                <a:ea typeface="Times New Roman" panose="02020603050405020304" pitchFamily="18" charset="0"/>
              </a:rPr>
              <a:t>DS</a:t>
            </a:r>
            <a:endParaRPr lang="en-US" sz="1100" dirty="0"/>
          </a:p>
        </p:txBody>
      </p:sp>
      <p:sp>
        <p:nvSpPr>
          <p:cNvPr id="7" name="Rectangle 6"/>
          <p:cNvSpPr/>
          <p:nvPr/>
        </p:nvSpPr>
        <p:spPr>
          <a:xfrm>
            <a:off x="743419" y="3816846"/>
            <a:ext cx="6096000" cy="646331"/>
          </a:xfrm>
          <a:prstGeom prst="rect">
            <a:avLst/>
          </a:prstGeom>
        </p:spPr>
        <p:txBody>
          <a:bodyPr>
            <a:spAutoFit/>
          </a:bodyPr>
          <a:lstStyle/>
          <a:p>
            <a:r>
              <a:rPr lang="en-US" dirty="0">
                <a:solidFill>
                  <a:srgbClr val="000000"/>
                </a:solidFill>
                <a:latin typeface="Times New Roman" panose="02020603050405020304" pitchFamily="18" charset="0"/>
                <a:ea typeface="Times New Roman" panose="02020603050405020304" pitchFamily="18" charset="0"/>
              </a:rPr>
              <a:t>Characteristics are plotted for various values of gate source voltages (V</a:t>
            </a:r>
            <a:r>
              <a:rPr lang="en-US" sz="1200" dirty="0">
                <a:solidFill>
                  <a:srgbClr val="000000"/>
                </a:solidFill>
                <a:latin typeface="Times New Roman" panose="02020603050405020304" pitchFamily="18" charset="0"/>
                <a:ea typeface="Times New Roman" panose="02020603050405020304" pitchFamily="18" charset="0"/>
              </a:rPr>
              <a:t>GS</a:t>
            </a:r>
            <a:r>
              <a:rPr lang="en-US" dirty="0">
                <a:solidFill>
                  <a:srgbClr val="000000"/>
                </a:solidFill>
                <a:latin typeface="Times New Roman" panose="02020603050405020304" pitchFamily="18" charset="0"/>
                <a:ea typeface="Times New Roman" panose="02020603050405020304" pitchFamily="18" charset="0"/>
              </a:rPr>
              <a:t>). </a:t>
            </a:r>
            <a:endParaRPr lang="en-US" dirty="0"/>
          </a:p>
        </p:txBody>
      </p:sp>
      <p:sp>
        <p:nvSpPr>
          <p:cNvPr id="8" name="Rectangle 7"/>
          <p:cNvSpPr/>
          <p:nvPr/>
        </p:nvSpPr>
        <p:spPr>
          <a:xfrm>
            <a:off x="743419" y="4549371"/>
            <a:ext cx="6096000" cy="1200329"/>
          </a:xfrm>
          <a:prstGeom prst="rect">
            <a:avLst/>
          </a:prstGeom>
        </p:spPr>
        <p:txBody>
          <a:bodyPr>
            <a:spAutoFit/>
          </a:bodyPr>
          <a:lstStyle/>
          <a:p>
            <a:r>
              <a:rPr lang="en-US" dirty="0">
                <a:solidFill>
                  <a:srgbClr val="000000"/>
                </a:solidFill>
                <a:latin typeface="Times New Roman" panose="02020603050405020304" pitchFamily="18" charset="0"/>
                <a:ea typeface="Times New Roman" panose="02020603050405020304" pitchFamily="18" charset="0"/>
              </a:rPr>
              <a:t>There are three regions in the characteristics : </a:t>
            </a:r>
          </a:p>
          <a:p>
            <a:r>
              <a:rPr lang="en-US" dirty="0" err="1">
                <a:solidFill>
                  <a:srgbClr val="000000"/>
                </a:solidFill>
                <a:latin typeface="Times New Roman" panose="02020603050405020304" pitchFamily="18" charset="0"/>
                <a:ea typeface="Times New Roman" panose="02020603050405020304" pitchFamily="18" charset="0"/>
              </a:rPr>
              <a:t>Ohmic</a:t>
            </a:r>
            <a:r>
              <a:rPr lang="en-US" dirty="0">
                <a:solidFill>
                  <a:srgbClr val="000000"/>
                </a:solidFill>
                <a:latin typeface="Times New Roman" panose="02020603050405020304" pitchFamily="18" charset="0"/>
                <a:ea typeface="Times New Roman" panose="02020603050405020304" pitchFamily="18" charset="0"/>
              </a:rPr>
              <a:t> Region, </a:t>
            </a:r>
          </a:p>
          <a:p>
            <a:r>
              <a:rPr lang="en-US" dirty="0">
                <a:solidFill>
                  <a:srgbClr val="000000"/>
                </a:solidFill>
                <a:latin typeface="Times New Roman" panose="02020603050405020304" pitchFamily="18" charset="0"/>
                <a:ea typeface="Times New Roman" panose="02020603050405020304" pitchFamily="18" charset="0"/>
              </a:rPr>
              <a:t>Active Region </a:t>
            </a:r>
          </a:p>
          <a:p>
            <a:r>
              <a:rPr lang="en-US" dirty="0">
                <a:solidFill>
                  <a:srgbClr val="000000"/>
                </a:solidFill>
                <a:latin typeface="Times New Roman" panose="02020603050405020304" pitchFamily="18" charset="0"/>
                <a:ea typeface="Times New Roman" panose="02020603050405020304" pitchFamily="18" charset="0"/>
              </a:rPr>
              <a:t>Cut-off Region.</a:t>
            </a:r>
            <a:endParaRPr lang="en-US" dirty="0"/>
          </a:p>
        </p:txBody>
      </p:sp>
      <p:sp>
        <p:nvSpPr>
          <p:cNvPr id="9" name="Rectangle 8"/>
          <p:cNvSpPr/>
          <p:nvPr/>
        </p:nvSpPr>
        <p:spPr>
          <a:xfrm>
            <a:off x="743419" y="5836011"/>
            <a:ext cx="6096000" cy="646331"/>
          </a:xfrm>
          <a:prstGeom prst="rect">
            <a:avLst/>
          </a:prstGeom>
        </p:spPr>
        <p:txBody>
          <a:bodyPr>
            <a:spAutoFit/>
          </a:bodyPr>
          <a:lstStyle/>
          <a:p>
            <a:r>
              <a:rPr lang="en-US" dirty="0">
                <a:solidFill>
                  <a:srgbClr val="000000"/>
                </a:solidFill>
                <a:latin typeface="Times New Roman" panose="02020603050405020304" pitchFamily="18" charset="0"/>
                <a:ea typeface="Times New Roman" panose="02020603050405020304" pitchFamily="18" charset="0"/>
              </a:rPr>
              <a:t>In cut-off region, the drain current is negligible and the MOSFET is said to be in 'OFF' state. </a:t>
            </a:r>
            <a:endParaRPr lang="en-US" dirty="0"/>
          </a:p>
        </p:txBody>
      </p:sp>
    </p:spTree>
    <p:extLst>
      <p:ext uri="{BB962C8B-B14F-4D97-AF65-F5344CB8AC3E}">
        <p14:creationId xmlns:p14="http://schemas.microsoft.com/office/powerpoint/2010/main" val="20669748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1000"/>
                                        <p:tgtEl>
                                          <p:spTgt spid="2"/>
                                        </p:tgtEl>
                                      </p:cBhvr>
                                    </p:animEffect>
                                    <p:anim calcmode="lin" valueType="num">
                                      <p:cBhvr>
                                        <p:cTn id="22" dur="1000" fill="hold"/>
                                        <p:tgtEl>
                                          <p:spTgt spid="2"/>
                                        </p:tgtEl>
                                        <p:attrNameLst>
                                          <p:attrName>ppt_x</p:attrName>
                                        </p:attrNameLst>
                                      </p:cBhvr>
                                      <p:tavLst>
                                        <p:tav tm="0">
                                          <p:val>
                                            <p:strVal val="#ppt_x"/>
                                          </p:val>
                                        </p:tav>
                                        <p:tav tm="100000">
                                          <p:val>
                                            <p:strVal val="#ppt_x"/>
                                          </p:val>
                                        </p:tav>
                                      </p:tavLst>
                                    </p:anim>
                                    <p:anim calcmode="lin" valueType="num">
                                      <p:cBhvr>
                                        <p:cTn id="23"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fade">
                                      <p:cBhvr>
                                        <p:cTn id="28" dur="1000"/>
                                        <p:tgtEl>
                                          <p:spTgt spid="4"/>
                                        </p:tgtEl>
                                      </p:cBhvr>
                                    </p:animEffect>
                                    <p:anim calcmode="lin" valueType="num">
                                      <p:cBhvr>
                                        <p:cTn id="29" dur="1000" fill="hold"/>
                                        <p:tgtEl>
                                          <p:spTgt spid="4"/>
                                        </p:tgtEl>
                                        <p:attrNameLst>
                                          <p:attrName>ppt_x</p:attrName>
                                        </p:attrNameLst>
                                      </p:cBhvr>
                                      <p:tavLst>
                                        <p:tav tm="0">
                                          <p:val>
                                            <p:strVal val="#ppt_x"/>
                                          </p:val>
                                        </p:tav>
                                        <p:tav tm="100000">
                                          <p:val>
                                            <p:strVal val="#ppt_x"/>
                                          </p:val>
                                        </p:tav>
                                      </p:tavLst>
                                    </p:anim>
                                    <p:anim calcmode="lin" valueType="num">
                                      <p:cBhvr>
                                        <p:cTn id="30"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fade">
                                      <p:cBhvr>
                                        <p:cTn id="35" dur="1000"/>
                                        <p:tgtEl>
                                          <p:spTgt spid="6"/>
                                        </p:tgtEl>
                                      </p:cBhvr>
                                    </p:animEffect>
                                    <p:anim calcmode="lin" valueType="num">
                                      <p:cBhvr>
                                        <p:cTn id="36" dur="1000" fill="hold"/>
                                        <p:tgtEl>
                                          <p:spTgt spid="6"/>
                                        </p:tgtEl>
                                        <p:attrNameLst>
                                          <p:attrName>ppt_x</p:attrName>
                                        </p:attrNameLst>
                                      </p:cBhvr>
                                      <p:tavLst>
                                        <p:tav tm="0">
                                          <p:val>
                                            <p:strVal val="#ppt_x"/>
                                          </p:val>
                                        </p:tav>
                                        <p:tav tm="100000">
                                          <p:val>
                                            <p:strVal val="#ppt_x"/>
                                          </p:val>
                                        </p:tav>
                                      </p:tavLst>
                                    </p:anim>
                                    <p:anim calcmode="lin" valueType="num">
                                      <p:cBhvr>
                                        <p:cTn id="37"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7"/>
                                        </p:tgtEl>
                                        <p:attrNameLst>
                                          <p:attrName>style.visibility</p:attrName>
                                        </p:attrNameLst>
                                      </p:cBhvr>
                                      <p:to>
                                        <p:strVal val="visible"/>
                                      </p:to>
                                    </p:set>
                                    <p:animEffect transition="in" filter="fade">
                                      <p:cBhvr>
                                        <p:cTn id="42" dur="1000"/>
                                        <p:tgtEl>
                                          <p:spTgt spid="7"/>
                                        </p:tgtEl>
                                      </p:cBhvr>
                                    </p:animEffect>
                                    <p:anim calcmode="lin" valueType="num">
                                      <p:cBhvr>
                                        <p:cTn id="43" dur="1000" fill="hold"/>
                                        <p:tgtEl>
                                          <p:spTgt spid="7"/>
                                        </p:tgtEl>
                                        <p:attrNameLst>
                                          <p:attrName>ppt_x</p:attrName>
                                        </p:attrNameLst>
                                      </p:cBhvr>
                                      <p:tavLst>
                                        <p:tav tm="0">
                                          <p:val>
                                            <p:strVal val="#ppt_x"/>
                                          </p:val>
                                        </p:tav>
                                        <p:tav tm="100000">
                                          <p:val>
                                            <p:strVal val="#ppt_x"/>
                                          </p:val>
                                        </p:tav>
                                      </p:tavLst>
                                    </p:anim>
                                    <p:anim calcmode="lin" valueType="num">
                                      <p:cBhvr>
                                        <p:cTn id="44"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8"/>
                                        </p:tgtEl>
                                        <p:attrNameLst>
                                          <p:attrName>style.visibility</p:attrName>
                                        </p:attrNameLst>
                                      </p:cBhvr>
                                      <p:to>
                                        <p:strVal val="visible"/>
                                      </p:to>
                                    </p:set>
                                    <p:animEffect transition="in" filter="fade">
                                      <p:cBhvr>
                                        <p:cTn id="49" dur="1000"/>
                                        <p:tgtEl>
                                          <p:spTgt spid="8"/>
                                        </p:tgtEl>
                                      </p:cBhvr>
                                    </p:animEffect>
                                    <p:anim calcmode="lin" valueType="num">
                                      <p:cBhvr>
                                        <p:cTn id="50" dur="1000" fill="hold"/>
                                        <p:tgtEl>
                                          <p:spTgt spid="8"/>
                                        </p:tgtEl>
                                        <p:attrNameLst>
                                          <p:attrName>ppt_x</p:attrName>
                                        </p:attrNameLst>
                                      </p:cBhvr>
                                      <p:tavLst>
                                        <p:tav tm="0">
                                          <p:val>
                                            <p:strVal val="#ppt_x"/>
                                          </p:val>
                                        </p:tav>
                                        <p:tav tm="100000">
                                          <p:val>
                                            <p:strVal val="#ppt_x"/>
                                          </p:val>
                                        </p:tav>
                                      </p:tavLst>
                                    </p:anim>
                                    <p:anim calcmode="lin" valueType="num">
                                      <p:cBhvr>
                                        <p:cTn id="51"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8">
                                            <p:txEl>
                                              <p:pRg st="1" end="1"/>
                                            </p:txEl>
                                          </p:spTgt>
                                        </p:tgtEl>
                                        <p:attrNameLst>
                                          <p:attrName>style.visibility</p:attrName>
                                        </p:attrNameLst>
                                      </p:cBhvr>
                                      <p:to>
                                        <p:strVal val="visible"/>
                                      </p:to>
                                    </p:set>
                                    <p:animEffect transition="in" filter="fade">
                                      <p:cBhvr>
                                        <p:cTn id="56" dur="1000"/>
                                        <p:tgtEl>
                                          <p:spTgt spid="8">
                                            <p:txEl>
                                              <p:pRg st="1" end="1"/>
                                            </p:txEl>
                                          </p:spTgt>
                                        </p:tgtEl>
                                      </p:cBhvr>
                                    </p:animEffect>
                                    <p:anim calcmode="lin" valueType="num">
                                      <p:cBhvr>
                                        <p:cTn id="57" dur="1000" fill="hold"/>
                                        <p:tgtEl>
                                          <p:spTgt spid="8">
                                            <p:txEl>
                                              <p:pRg st="1" end="1"/>
                                            </p:txEl>
                                          </p:spTgt>
                                        </p:tgtEl>
                                        <p:attrNameLst>
                                          <p:attrName>ppt_x</p:attrName>
                                        </p:attrNameLst>
                                      </p:cBhvr>
                                      <p:tavLst>
                                        <p:tav tm="0">
                                          <p:val>
                                            <p:strVal val="#ppt_x"/>
                                          </p:val>
                                        </p:tav>
                                        <p:tav tm="100000">
                                          <p:val>
                                            <p:strVal val="#ppt_x"/>
                                          </p:val>
                                        </p:tav>
                                      </p:tavLst>
                                    </p:anim>
                                    <p:anim calcmode="lin" valueType="num">
                                      <p:cBhvr>
                                        <p:cTn id="58" dur="1000" fill="hold"/>
                                        <p:tgtEl>
                                          <p:spTgt spid="8">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nodeType="clickEffect">
                                  <p:stCondLst>
                                    <p:cond delay="0"/>
                                  </p:stCondLst>
                                  <p:childTnLst>
                                    <p:set>
                                      <p:cBhvr>
                                        <p:cTn id="62" dur="1" fill="hold">
                                          <p:stCondLst>
                                            <p:cond delay="0"/>
                                          </p:stCondLst>
                                        </p:cTn>
                                        <p:tgtEl>
                                          <p:spTgt spid="8">
                                            <p:txEl>
                                              <p:pRg st="2" end="2"/>
                                            </p:txEl>
                                          </p:spTgt>
                                        </p:tgtEl>
                                        <p:attrNameLst>
                                          <p:attrName>style.visibility</p:attrName>
                                        </p:attrNameLst>
                                      </p:cBhvr>
                                      <p:to>
                                        <p:strVal val="visible"/>
                                      </p:to>
                                    </p:set>
                                    <p:animEffect transition="in" filter="fade">
                                      <p:cBhvr>
                                        <p:cTn id="63" dur="1000"/>
                                        <p:tgtEl>
                                          <p:spTgt spid="8">
                                            <p:txEl>
                                              <p:pRg st="2" end="2"/>
                                            </p:txEl>
                                          </p:spTgt>
                                        </p:tgtEl>
                                      </p:cBhvr>
                                    </p:animEffect>
                                    <p:anim calcmode="lin" valueType="num">
                                      <p:cBhvr>
                                        <p:cTn id="64" dur="1000" fill="hold"/>
                                        <p:tgtEl>
                                          <p:spTgt spid="8">
                                            <p:txEl>
                                              <p:pRg st="2" end="2"/>
                                            </p:txEl>
                                          </p:spTgt>
                                        </p:tgtEl>
                                        <p:attrNameLst>
                                          <p:attrName>ppt_x</p:attrName>
                                        </p:attrNameLst>
                                      </p:cBhvr>
                                      <p:tavLst>
                                        <p:tav tm="0">
                                          <p:val>
                                            <p:strVal val="#ppt_x"/>
                                          </p:val>
                                        </p:tav>
                                        <p:tav tm="100000">
                                          <p:val>
                                            <p:strVal val="#ppt_x"/>
                                          </p:val>
                                        </p:tav>
                                      </p:tavLst>
                                    </p:anim>
                                    <p:anim calcmode="lin" valueType="num">
                                      <p:cBhvr>
                                        <p:cTn id="65" dur="1000" fill="hold"/>
                                        <p:tgtEl>
                                          <p:spTgt spid="8">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nodeType="clickEffect">
                                  <p:stCondLst>
                                    <p:cond delay="0"/>
                                  </p:stCondLst>
                                  <p:childTnLst>
                                    <p:set>
                                      <p:cBhvr>
                                        <p:cTn id="69" dur="1" fill="hold">
                                          <p:stCondLst>
                                            <p:cond delay="0"/>
                                          </p:stCondLst>
                                        </p:cTn>
                                        <p:tgtEl>
                                          <p:spTgt spid="8">
                                            <p:txEl>
                                              <p:pRg st="3" end="3"/>
                                            </p:txEl>
                                          </p:spTgt>
                                        </p:tgtEl>
                                        <p:attrNameLst>
                                          <p:attrName>style.visibility</p:attrName>
                                        </p:attrNameLst>
                                      </p:cBhvr>
                                      <p:to>
                                        <p:strVal val="visible"/>
                                      </p:to>
                                    </p:set>
                                    <p:animEffect transition="in" filter="fade">
                                      <p:cBhvr>
                                        <p:cTn id="70" dur="1000"/>
                                        <p:tgtEl>
                                          <p:spTgt spid="8">
                                            <p:txEl>
                                              <p:pRg st="3" end="3"/>
                                            </p:txEl>
                                          </p:spTgt>
                                        </p:tgtEl>
                                      </p:cBhvr>
                                    </p:animEffect>
                                    <p:anim calcmode="lin" valueType="num">
                                      <p:cBhvr>
                                        <p:cTn id="71" dur="1000" fill="hold"/>
                                        <p:tgtEl>
                                          <p:spTgt spid="8">
                                            <p:txEl>
                                              <p:pRg st="3" end="3"/>
                                            </p:txEl>
                                          </p:spTgt>
                                        </p:tgtEl>
                                        <p:attrNameLst>
                                          <p:attrName>ppt_x</p:attrName>
                                        </p:attrNameLst>
                                      </p:cBhvr>
                                      <p:tavLst>
                                        <p:tav tm="0">
                                          <p:val>
                                            <p:strVal val="#ppt_x"/>
                                          </p:val>
                                        </p:tav>
                                        <p:tav tm="100000">
                                          <p:val>
                                            <p:strVal val="#ppt_x"/>
                                          </p:val>
                                        </p:tav>
                                      </p:tavLst>
                                    </p:anim>
                                    <p:anim calcmode="lin" valueType="num">
                                      <p:cBhvr>
                                        <p:cTn id="72" dur="1000" fill="hold"/>
                                        <p:tgtEl>
                                          <p:spTgt spid="8">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42" presetClass="entr" presetSubtype="0" fill="hold" nodeType="clickEffect">
                                  <p:stCondLst>
                                    <p:cond delay="0"/>
                                  </p:stCondLst>
                                  <p:childTnLst>
                                    <p:set>
                                      <p:cBhvr>
                                        <p:cTn id="76" dur="1" fill="hold">
                                          <p:stCondLst>
                                            <p:cond delay="0"/>
                                          </p:stCondLst>
                                        </p:cTn>
                                        <p:tgtEl>
                                          <p:spTgt spid="9">
                                            <p:txEl>
                                              <p:pRg st="0" end="0"/>
                                            </p:txEl>
                                          </p:spTgt>
                                        </p:tgtEl>
                                        <p:attrNameLst>
                                          <p:attrName>style.visibility</p:attrName>
                                        </p:attrNameLst>
                                      </p:cBhvr>
                                      <p:to>
                                        <p:strVal val="visible"/>
                                      </p:to>
                                    </p:set>
                                    <p:animEffect transition="in" filter="fade">
                                      <p:cBhvr>
                                        <p:cTn id="77" dur="1000"/>
                                        <p:tgtEl>
                                          <p:spTgt spid="9">
                                            <p:txEl>
                                              <p:pRg st="0" end="0"/>
                                            </p:txEl>
                                          </p:spTgt>
                                        </p:tgtEl>
                                      </p:cBhvr>
                                    </p:animEffect>
                                    <p:anim calcmode="lin" valueType="num">
                                      <p:cBhvr>
                                        <p:cTn id="78" dur="10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79" dur="10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6" grpId="0"/>
      <p:bldP spid="7" grpId="0"/>
      <p:bldP spid="8"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526146" y="1990120"/>
            <a:ext cx="2133600" cy="276225"/>
          </a:xfrm>
          <a:prstGeom prst="rect">
            <a:avLst/>
          </a:prstGeom>
        </p:spPr>
      </p:pic>
      <p:pic>
        <p:nvPicPr>
          <p:cNvPr id="3" name="Picture 2"/>
          <p:cNvPicPr>
            <a:picLocks noChangeAspect="1"/>
          </p:cNvPicPr>
          <p:nvPr/>
        </p:nvPicPr>
        <p:blipFill>
          <a:blip r:embed="rId3"/>
          <a:stretch>
            <a:fillRect/>
          </a:stretch>
        </p:blipFill>
        <p:spPr>
          <a:xfrm>
            <a:off x="2592946" y="2510776"/>
            <a:ext cx="2362200" cy="600075"/>
          </a:xfrm>
          <a:prstGeom prst="rect">
            <a:avLst/>
          </a:prstGeom>
        </p:spPr>
      </p:pic>
      <p:pic>
        <p:nvPicPr>
          <p:cNvPr id="4" name="Picture 3"/>
          <p:cNvPicPr>
            <a:picLocks noChangeAspect="1"/>
          </p:cNvPicPr>
          <p:nvPr/>
        </p:nvPicPr>
        <p:blipFill>
          <a:blip r:embed="rId4"/>
          <a:stretch>
            <a:fillRect/>
          </a:stretch>
        </p:blipFill>
        <p:spPr>
          <a:xfrm>
            <a:off x="3174575" y="3112394"/>
            <a:ext cx="1438275" cy="485775"/>
          </a:xfrm>
          <a:prstGeom prst="rect">
            <a:avLst/>
          </a:prstGeom>
        </p:spPr>
      </p:pic>
      <p:pic>
        <p:nvPicPr>
          <p:cNvPr id="5" name="Picture 4"/>
          <p:cNvPicPr>
            <a:picLocks noChangeAspect="1"/>
          </p:cNvPicPr>
          <p:nvPr/>
        </p:nvPicPr>
        <p:blipFill>
          <a:blip r:embed="rId5"/>
          <a:stretch>
            <a:fillRect/>
          </a:stretch>
        </p:blipFill>
        <p:spPr>
          <a:xfrm>
            <a:off x="1721408" y="3702676"/>
            <a:ext cx="4105275" cy="457200"/>
          </a:xfrm>
          <a:prstGeom prst="rect">
            <a:avLst/>
          </a:prstGeom>
        </p:spPr>
      </p:pic>
      <p:pic>
        <p:nvPicPr>
          <p:cNvPr id="6" name="Picture 5"/>
          <p:cNvPicPr>
            <a:picLocks noChangeAspect="1"/>
          </p:cNvPicPr>
          <p:nvPr/>
        </p:nvPicPr>
        <p:blipFill>
          <a:blip r:embed="rId6"/>
          <a:stretch>
            <a:fillRect/>
          </a:stretch>
        </p:blipFill>
        <p:spPr>
          <a:xfrm>
            <a:off x="2712612" y="4351651"/>
            <a:ext cx="2362200" cy="400050"/>
          </a:xfrm>
          <a:prstGeom prst="rect">
            <a:avLst/>
          </a:prstGeom>
        </p:spPr>
      </p:pic>
      <p:pic>
        <p:nvPicPr>
          <p:cNvPr id="7" name="Picture 6"/>
          <p:cNvPicPr>
            <a:picLocks noChangeAspect="1"/>
          </p:cNvPicPr>
          <p:nvPr/>
        </p:nvPicPr>
        <p:blipFill>
          <a:blip r:embed="rId7"/>
          <a:stretch>
            <a:fillRect/>
          </a:stretch>
        </p:blipFill>
        <p:spPr>
          <a:xfrm>
            <a:off x="2712612" y="4886862"/>
            <a:ext cx="2095500" cy="295275"/>
          </a:xfrm>
          <a:prstGeom prst="rect">
            <a:avLst/>
          </a:prstGeom>
        </p:spPr>
      </p:pic>
      <p:pic>
        <p:nvPicPr>
          <p:cNvPr id="8" name="Picture 7"/>
          <p:cNvPicPr>
            <a:picLocks noChangeAspect="1"/>
          </p:cNvPicPr>
          <p:nvPr/>
        </p:nvPicPr>
        <p:blipFill>
          <a:blip r:embed="rId8"/>
          <a:stretch>
            <a:fillRect/>
          </a:stretch>
        </p:blipFill>
        <p:spPr>
          <a:xfrm>
            <a:off x="7591760" y="2133464"/>
            <a:ext cx="2314575" cy="619125"/>
          </a:xfrm>
          <a:prstGeom prst="rect">
            <a:avLst/>
          </a:prstGeom>
        </p:spPr>
      </p:pic>
      <p:pic>
        <p:nvPicPr>
          <p:cNvPr id="9" name="Picture 8"/>
          <p:cNvPicPr>
            <a:picLocks noChangeAspect="1"/>
          </p:cNvPicPr>
          <p:nvPr/>
        </p:nvPicPr>
        <p:blipFill>
          <a:blip r:embed="rId9"/>
          <a:stretch>
            <a:fillRect/>
          </a:stretch>
        </p:blipFill>
        <p:spPr>
          <a:xfrm>
            <a:off x="8131533" y="2825101"/>
            <a:ext cx="1466850" cy="571500"/>
          </a:xfrm>
          <a:prstGeom prst="rect">
            <a:avLst/>
          </a:prstGeom>
        </p:spPr>
      </p:pic>
      <p:pic>
        <p:nvPicPr>
          <p:cNvPr id="10" name="Picture 9"/>
          <p:cNvPicPr>
            <a:picLocks noChangeAspect="1"/>
          </p:cNvPicPr>
          <p:nvPr/>
        </p:nvPicPr>
        <p:blipFill>
          <a:blip r:embed="rId10"/>
          <a:stretch>
            <a:fillRect/>
          </a:stretch>
        </p:blipFill>
        <p:spPr>
          <a:xfrm>
            <a:off x="8131533" y="3469113"/>
            <a:ext cx="1876425" cy="361950"/>
          </a:xfrm>
          <a:prstGeom prst="rect">
            <a:avLst/>
          </a:prstGeom>
        </p:spPr>
      </p:pic>
      <p:pic>
        <p:nvPicPr>
          <p:cNvPr id="11" name="Picture 10"/>
          <p:cNvPicPr>
            <a:picLocks noChangeAspect="1"/>
          </p:cNvPicPr>
          <p:nvPr/>
        </p:nvPicPr>
        <p:blipFill>
          <a:blip r:embed="rId11"/>
          <a:stretch>
            <a:fillRect/>
          </a:stretch>
        </p:blipFill>
        <p:spPr>
          <a:xfrm>
            <a:off x="7591760" y="4117821"/>
            <a:ext cx="2619375" cy="314325"/>
          </a:xfrm>
          <a:prstGeom prst="rect">
            <a:avLst/>
          </a:prstGeom>
        </p:spPr>
      </p:pic>
      <p:pic>
        <p:nvPicPr>
          <p:cNvPr id="12" name="Picture 11"/>
          <p:cNvPicPr>
            <a:picLocks noChangeAspect="1"/>
          </p:cNvPicPr>
          <p:nvPr/>
        </p:nvPicPr>
        <p:blipFill>
          <a:blip r:embed="rId12"/>
          <a:stretch>
            <a:fillRect/>
          </a:stretch>
        </p:blipFill>
        <p:spPr>
          <a:xfrm>
            <a:off x="8131533" y="4718904"/>
            <a:ext cx="1990725" cy="314325"/>
          </a:xfrm>
          <a:prstGeom prst="rect">
            <a:avLst/>
          </a:prstGeom>
        </p:spPr>
      </p:pic>
    </p:spTree>
    <p:extLst>
      <p:ext uri="{BB962C8B-B14F-4D97-AF65-F5344CB8AC3E}">
        <p14:creationId xmlns:p14="http://schemas.microsoft.com/office/powerpoint/2010/main" val="41310397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fade">
                                      <p:cBhvr>
                                        <p:cTn id="28" dur="1000"/>
                                        <p:tgtEl>
                                          <p:spTgt spid="5"/>
                                        </p:tgtEl>
                                      </p:cBhvr>
                                    </p:animEffect>
                                    <p:anim calcmode="lin" valueType="num">
                                      <p:cBhvr>
                                        <p:cTn id="29" dur="1000" fill="hold"/>
                                        <p:tgtEl>
                                          <p:spTgt spid="5"/>
                                        </p:tgtEl>
                                        <p:attrNameLst>
                                          <p:attrName>ppt_x</p:attrName>
                                        </p:attrNameLst>
                                      </p:cBhvr>
                                      <p:tavLst>
                                        <p:tav tm="0">
                                          <p:val>
                                            <p:strVal val="#ppt_x"/>
                                          </p:val>
                                        </p:tav>
                                        <p:tav tm="100000">
                                          <p:val>
                                            <p:strVal val="#ppt_x"/>
                                          </p:val>
                                        </p:tav>
                                      </p:tavLst>
                                    </p:anim>
                                    <p:anim calcmode="lin" valueType="num">
                                      <p:cBhvr>
                                        <p:cTn id="30"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fade">
                                      <p:cBhvr>
                                        <p:cTn id="35" dur="1000"/>
                                        <p:tgtEl>
                                          <p:spTgt spid="6"/>
                                        </p:tgtEl>
                                      </p:cBhvr>
                                    </p:animEffect>
                                    <p:anim calcmode="lin" valueType="num">
                                      <p:cBhvr>
                                        <p:cTn id="36" dur="1000" fill="hold"/>
                                        <p:tgtEl>
                                          <p:spTgt spid="6"/>
                                        </p:tgtEl>
                                        <p:attrNameLst>
                                          <p:attrName>ppt_x</p:attrName>
                                        </p:attrNameLst>
                                      </p:cBhvr>
                                      <p:tavLst>
                                        <p:tav tm="0">
                                          <p:val>
                                            <p:strVal val="#ppt_x"/>
                                          </p:val>
                                        </p:tav>
                                        <p:tav tm="100000">
                                          <p:val>
                                            <p:strVal val="#ppt_x"/>
                                          </p:val>
                                        </p:tav>
                                      </p:tavLst>
                                    </p:anim>
                                    <p:anim calcmode="lin" valueType="num">
                                      <p:cBhvr>
                                        <p:cTn id="37"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7"/>
                                        </p:tgtEl>
                                        <p:attrNameLst>
                                          <p:attrName>style.visibility</p:attrName>
                                        </p:attrNameLst>
                                      </p:cBhvr>
                                      <p:to>
                                        <p:strVal val="visible"/>
                                      </p:to>
                                    </p:set>
                                    <p:animEffect transition="in" filter="fade">
                                      <p:cBhvr>
                                        <p:cTn id="42" dur="1000"/>
                                        <p:tgtEl>
                                          <p:spTgt spid="7"/>
                                        </p:tgtEl>
                                      </p:cBhvr>
                                    </p:animEffect>
                                    <p:anim calcmode="lin" valueType="num">
                                      <p:cBhvr>
                                        <p:cTn id="43" dur="1000" fill="hold"/>
                                        <p:tgtEl>
                                          <p:spTgt spid="7"/>
                                        </p:tgtEl>
                                        <p:attrNameLst>
                                          <p:attrName>ppt_x</p:attrName>
                                        </p:attrNameLst>
                                      </p:cBhvr>
                                      <p:tavLst>
                                        <p:tav tm="0">
                                          <p:val>
                                            <p:strVal val="#ppt_x"/>
                                          </p:val>
                                        </p:tav>
                                        <p:tav tm="100000">
                                          <p:val>
                                            <p:strVal val="#ppt_x"/>
                                          </p:val>
                                        </p:tav>
                                      </p:tavLst>
                                    </p:anim>
                                    <p:anim calcmode="lin" valueType="num">
                                      <p:cBhvr>
                                        <p:cTn id="44"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8"/>
                                        </p:tgtEl>
                                        <p:attrNameLst>
                                          <p:attrName>style.visibility</p:attrName>
                                        </p:attrNameLst>
                                      </p:cBhvr>
                                      <p:to>
                                        <p:strVal val="visible"/>
                                      </p:to>
                                    </p:set>
                                    <p:animEffect transition="in" filter="fade">
                                      <p:cBhvr>
                                        <p:cTn id="49" dur="1000"/>
                                        <p:tgtEl>
                                          <p:spTgt spid="8"/>
                                        </p:tgtEl>
                                      </p:cBhvr>
                                    </p:animEffect>
                                    <p:anim calcmode="lin" valueType="num">
                                      <p:cBhvr>
                                        <p:cTn id="50" dur="1000" fill="hold"/>
                                        <p:tgtEl>
                                          <p:spTgt spid="8"/>
                                        </p:tgtEl>
                                        <p:attrNameLst>
                                          <p:attrName>ppt_x</p:attrName>
                                        </p:attrNameLst>
                                      </p:cBhvr>
                                      <p:tavLst>
                                        <p:tav tm="0">
                                          <p:val>
                                            <p:strVal val="#ppt_x"/>
                                          </p:val>
                                        </p:tav>
                                        <p:tav tm="100000">
                                          <p:val>
                                            <p:strVal val="#ppt_x"/>
                                          </p:val>
                                        </p:tav>
                                      </p:tavLst>
                                    </p:anim>
                                    <p:anim calcmode="lin" valueType="num">
                                      <p:cBhvr>
                                        <p:cTn id="51"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16" presetClass="entr" presetSubtype="21" fill="hold" nodeType="clickEffect">
                                  <p:stCondLst>
                                    <p:cond delay="0"/>
                                  </p:stCondLst>
                                  <p:childTnLst>
                                    <p:set>
                                      <p:cBhvr>
                                        <p:cTn id="55" dur="1" fill="hold">
                                          <p:stCondLst>
                                            <p:cond delay="0"/>
                                          </p:stCondLst>
                                        </p:cTn>
                                        <p:tgtEl>
                                          <p:spTgt spid="9"/>
                                        </p:tgtEl>
                                        <p:attrNameLst>
                                          <p:attrName>style.visibility</p:attrName>
                                        </p:attrNameLst>
                                      </p:cBhvr>
                                      <p:to>
                                        <p:strVal val="visible"/>
                                      </p:to>
                                    </p:set>
                                    <p:animEffect transition="in" filter="barn(inVertical)">
                                      <p:cBhvr>
                                        <p:cTn id="56" dur="500"/>
                                        <p:tgtEl>
                                          <p:spTgt spid="9"/>
                                        </p:tgtEl>
                                      </p:cBhvr>
                                    </p:animEffect>
                                  </p:childTnLst>
                                </p:cTn>
                              </p:par>
                            </p:childTnLst>
                          </p:cTn>
                        </p:par>
                      </p:childTnLst>
                    </p:cTn>
                  </p:par>
                  <p:par>
                    <p:cTn id="57" fill="hold">
                      <p:stCondLst>
                        <p:cond delay="indefinite"/>
                      </p:stCondLst>
                      <p:childTnLst>
                        <p:par>
                          <p:cTn id="58" fill="hold">
                            <p:stCondLst>
                              <p:cond delay="0"/>
                            </p:stCondLst>
                            <p:childTnLst>
                              <p:par>
                                <p:cTn id="59" presetID="16" presetClass="entr" presetSubtype="21" fill="hold" nodeType="clickEffect">
                                  <p:stCondLst>
                                    <p:cond delay="0"/>
                                  </p:stCondLst>
                                  <p:childTnLst>
                                    <p:set>
                                      <p:cBhvr>
                                        <p:cTn id="60" dur="1" fill="hold">
                                          <p:stCondLst>
                                            <p:cond delay="0"/>
                                          </p:stCondLst>
                                        </p:cTn>
                                        <p:tgtEl>
                                          <p:spTgt spid="10"/>
                                        </p:tgtEl>
                                        <p:attrNameLst>
                                          <p:attrName>style.visibility</p:attrName>
                                        </p:attrNameLst>
                                      </p:cBhvr>
                                      <p:to>
                                        <p:strVal val="visible"/>
                                      </p:to>
                                    </p:set>
                                    <p:animEffect transition="in" filter="barn(inVertical)">
                                      <p:cBhvr>
                                        <p:cTn id="61" dur="500"/>
                                        <p:tgtEl>
                                          <p:spTgt spid="10"/>
                                        </p:tgtEl>
                                      </p:cBhvr>
                                    </p:animEffect>
                                  </p:childTnLst>
                                </p:cTn>
                              </p:par>
                            </p:childTnLst>
                          </p:cTn>
                        </p:par>
                      </p:childTnLst>
                    </p:cTn>
                  </p:par>
                  <p:par>
                    <p:cTn id="62" fill="hold">
                      <p:stCondLst>
                        <p:cond delay="indefinite"/>
                      </p:stCondLst>
                      <p:childTnLst>
                        <p:par>
                          <p:cTn id="63" fill="hold">
                            <p:stCondLst>
                              <p:cond delay="0"/>
                            </p:stCondLst>
                            <p:childTnLst>
                              <p:par>
                                <p:cTn id="64" presetID="16" presetClass="entr" presetSubtype="21" fill="hold" nodeType="clickEffect">
                                  <p:stCondLst>
                                    <p:cond delay="0"/>
                                  </p:stCondLst>
                                  <p:childTnLst>
                                    <p:set>
                                      <p:cBhvr>
                                        <p:cTn id="65" dur="1" fill="hold">
                                          <p:stCondLst>
                                            <p:cond delay="0"/>
                                          </p:stCondLst>
                                        </p:cTn>
                                        <p:tgtEl>
                                          <p:spTgt spid="11"/>
                                        </p:tgtEl>
                                        <p:attrNameLst>
                                          <p:attrName>style.visibility</p:attrName>
                                        </p:attrNameLst>
                                      </p:cBhvr>
                                      <p:to>
                                        <p:strVal val="visible"/>
                                      </p:to>
                                    </p:set>
                                    <p:animEffect transition="in" filter="barn(inVertical)">
                                      <p:cBhvr>
                                        <p:cTn id="66" dur="500"/>
                                        <p:tgtEl>
                                          <p:spTgt spid="11"/>
                                        </p:tgtEl>
                                      </p:cBhvr>
                                    </p:animEffect>
                                  </p:childTnLst>
                                </p:cTn>
                              </p:par>
                            </p:childTnLst>
                          </p:cTn>
                        </p:par>
                      </p:childTnLst>
                    </p:cTn>
                  </p:par>
                  <p:par>
                    <p:cTn id="67" fill="hold">
                      <p:stCondLst>
                        <p:cond delay="indefinite"/>
                      </p:stCondLst>
                      <p:childTnLst>
                        <p:par>
                          <p:cTn id="68" fill="hold">
                            <p:stCondLst>
                              <p:cond delay="0"/>
                            </p:stCondLst>
                            <p:childTnLst>
                              <p:par>
                                <p:cTn id="69" presetID="16" presetClass="entr" presetSubtype="21" fill="hold" nodeType="clickEffect">
                                  <p:stCondLst>
                                    <p:cond delay="0"/>
                                  </p:stCondLst>
                                  <p:childTnLst>
                                    <p:set>
                                      <p:cBhvr>
                                        <p:cTn id="70" dur="1" fill="hold">
                                          <p:stCondLst>
                                            <p:cond delay="0"/>
                                          </p:stCondLst>
                                        </p:cTn>
                                        <p:tgtEl>
                                          <p:spTgt spid="12"/>
                                        </p:tgtEl>
                                        <p:attrNameLst>
                                          <p:attrName>style.visibility</p:attrName>
                                        </p:attrNameLst>
                                      </p:cBhvr>
                                      <p:to>
                                        <p:strVal val="visible"/>
                                      </p:to>
                                    </p:set>
                                    <p:animEffect transition="in" filter="barn(inVertical)">
                                      <p:cBhvr>
                                        <p:cTn id="7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504355" y="1734489"/>
            <a:ext cx="2657475" cy="323850"/>
          </a:xfrm>
          <a:prstGeom prst="rect">
            <a:avLst/>
          </a:prstGeom>
        </p:spPr>
      </p:pic>
      <p:pic>
        <p:nvPicPr>
          <p:cNvPr id="3" name="Picture 2"/>
          <p:cNvPicPr>
            <a:picLocks noChangeAspect="1"/>
          </p:cNvPicPr>
          <p:nvPr/>
        </p:nvPicPr>
        <p:blipFill>
          <a:blip r:embed="rId3"/>
          <a:stretch>
            <a:fillRect/>
          </a:stretch>
        </p:blipFill>
        <p:spPr>
          <a:xfrm>
            <a:off x="2774525" y="2164924"/>
            <a:ext cx="7142207" cy="4373015"/>
          </a:xfrm>
          <a:prstGeom prst="rect">
            <a:avLst/>
          </a:prstGeom>
        </p:spPr>
      </p:pic>
    </p:spTree>
    <p:extLst>
      <p:ext uri="{BB962C8B-B14F-4D97-AF65-F5344CB8AC3E}">
        <p14:creationId xmlns:p14="http://schemas.microsoft.com/office/powerpoint/2010/main" val="16152865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301360" y="1702358"/>
            <a:ext cx="7692646" cy="4893068"/>
          </a:xfrm>
          <a:prstGeom prst="rect">
            <a:avLst/>
          </a:prstGeom>
        </p:spPr>
      </p:pic>
    </p:spTree>
    <p:extLst>
      <p:ext uri="{BB962C8B-B14F-4D97-AF65-F5344CB8AC3E}">
        <p14:creationId xmlns:p14="http://schemas.microsoft.com/office/powerpoint/2010/main" val="22383219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172570" y="2205237"/>
            <a:ext cx="7963169" cy="3641771"/>
          </a:xfrm>
          <a:prstGeom prst="rect">
            <a:avLst/>
          </a:prstGeom>
        </p:spPr>
      </p:pic>
    </p:spTree>
    <p:extLst>
      <p:ext uri="{BB962C8B-B14F-4D97-AF65-F5344CB8AC3E}">
        <p14:creationId xmlns:p14="http://schemas.microsoft.com/office/powerpoint/2010/main" val="24709740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723153" y="1609725"/>
            <a:ext cx="8848725" cy="5248275"/>
          </a:xfrm>
          <a:prstGeom prst="rect">
            <a:avLst/>
          </a:prstGeom>
        </p:spPr>
      </p:pic>
    </p:spTree>
    <p:extLst>
      <p:ext uri="{BB962C8B-B14F-4D97-AF65-F5344CB8AC3E}">
        <p14:creationId xmlns:p14="http://schemas.microsoft.com/office/powerpoint/2010/main" val="16511176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827492" y="1778605"/>
            <a:ext cx="3576919" cy="461665"/>
          </a:xfrm>
          <a:prstGeom prst="rect">
            <a:avLst/>
          </a:prstGeom>
        </p:spPr>
        <p:txBody>
          <a:bodyPr wrap="square">
            <a:spAutoFit/>
          </a:bodyPr>
          <a:lstStyle/>
          <a:p>
            <a:r>
              <a:rPr lang="en-US" sz="2400" dirty="0">
                <a:solidFill>
                  <a:srgbClr val="FF0000"/>
                </a:solidFill>
                <a:latin typeface="Algerian" panose="04020705040A02060702" pitchFamily="82" charset="0"/>
                <a:ea typeface="Calibri" panose="020F0502020204030204" pitchFamily="34" charset="0"/>
              </a:rPr>
              <a:t>Base Drive Control</a:t>
            </a:r>
            <a:endParaRPr lang="en-US" sz="2400" dirty="0">
              <a:solidFill>
                <a:srgbClr val="FF0000"/>
              </a:solidFill>
              <a:latin typeface="Algerian" panose="04020705040A02060702" pitchFamily="82" charset="0"/>
            </a:endParaRPr>
          </a:p>
        </p:txBody>
      </p:sp>
      <p:sp>
        <p:nvSpPr>
          <p:cNvPr id="3" name="Rectangle 2"/>
          <p:cNvSpPr/>
          <p:nvPr/>
        </p:nvSpPr>
        <p:spPr>
          <a:xfrm>
            <a:off x="295835" y="2240270"/>
            <a:ext cx="9439835" cy="707181"/>
          </a:xfrm>
          <a:prstGeom prst="rect">
            <a:avLst/>
          </a:prstGeom>
        </p:spPr>
        <p:txBody>
          <a:bodyPr wrap="square">
            <a:spAutoFit/>
          </a:bodyPr>
          <a:lstStyle/>
          <a:p>
            <a:pPr marL="1270" marR="45085" indent="229235" algn="just">
              <a:lnSpc>
                <a:spcPct val="103000"/>
              </a:lnSpc>
              <a:spcBef>
                <a:spcPts val="0"/>
              </a:spcBef>
              <a:spcAft>
                <a:spcPts val="335"/>
              </a:spcAft>
            </a:pPr>
            <a:r>
              <a:rPr lang="en-US" sz="2000" dirty="0">
                <a:solidFill>
                  <a:srgbClr val="000000"/>
                </a:solidFill>
                <a:latin typeface="Times New Roman" panose="02020603050405020304" pitchFamily="18" charset="0"/>
                <a:ea typeface="Times New Roman" panose="02020603050405020304" pitchFamily="18" charset="0"/>
              </a:rPr>
              <a:t>Following points are to be remembered when designing the base drive circuit for transistor.</a:t>
            </a:r>
          </a:p>
        </p:txBody>
      </p:sp>
      <p:sp>
        <p:nvSpPr>
          <p:cNvPr id="4" name="Rectangle 3"/>
          <p:cNvSpPr/>
          <p:nvPr/>
        </p:nvSpPr>
        <p:spPr>
          <a:xfrm>
            <a:off x="502020" y="3120445"/>
            <a:ext cx="10363204" cy="1475789"/>
          </a:xfrm>
          <a:prstGeom prst="rect">
            <a:avLst/>
          </a:prstGeom>
        </p:spPr>
        <p:txBody>
          <a:bodyPr wrap="square">
            <a:spAutoFit/>
          </a:bodyPr>
          <a:lstStyle/>
          <a:p>
            <a:pPr marL="1270" marR="45085" indent="229235" algn="just">
              <a:lnSpc>
                <a:spcPct val="103000"/>
              </a:lnSpc>
              <a:spcAft>
                <a:spcPts val="335"/>
              </a:spcAft>
            </a:pPr>
            <a:r>
              <a:rPr lang="en-US" sz="2000" dirty="0">
                <a:solidFill>
                  <a:srgbClr val="000000"/>
                </a:solidFill>
                <a:latin typeface="Times New Roman" panose="02020603050405020304" pitchFamily="18" charset="0"/>
                <a:ea typeface="Times New Roman" panose="02020603050405020304" pitchFamily="18" charset="0"/>
              </a:rPr>
              <a:t>     BJT is a current controlled device.</a:t>
            </a:r>
          </a:p>
          <a:p>
            <a:pPr marL="1270" marR="45085" lvl="0" indent="229235" algn="just" fontAlgn="base">
              <a:lnSpc>
                <a:spcPct val="103000"/>
              </a:lnSpc>
              <a:spcAft>
                <a:spcPts val="335"/>
              </a:spcAft>
              <a:buClr>
                <a:srgbClr val="000000"/>
              </a:buClr>
              <a:buSzPts val="1200"/>
            </a:pPr>
            <a:r>
              <a:rPr lang="en-US" sz="2000" dirty="0">
                <a:solidFill>
                  <a:srgbClr val="000000"/>
                </a:solidFill>
                <a:latin typeface="Times New Roman" panose="02020603050405020304" pitchFamily="18" charset="0"/>
                <a:ea typeface="Times New Roman" panose="02020603050405020304" pitchFamily="18" charset="0"/>
              </a:rPr>
              <a:t>     Power BJT is used as on/off switch in power converters.</a:t>
            </a:r>
          </a:p>
          <a:p>
            <a:pPr marL="1270" marR="45085" lvl="0" indent="229235" algn="just" fontAlgn="base">
              <a:lnSpc>
                <a:spcPct val="103000"/>
              </a:lnSpc>
              <a:spcAft>
                <a:spcPts val="335"/>
              </a:spcAft>
              <a:buClr>
                <a:srgbClr val="000000"/>
              </a:buClr>
              <a:buSzPts val="1200"/>
            </a:pPr>
            <a:r>
              <a:rPr lang="en-US" sz="2000" dirty="0">
                <a:solidFill>
                  <a:srgbClr val="000000"/>
                </a:solidFill>
                <a:latin typeface="Times New Roman" panose="02020603050405020304" pitchFamily="18" charset="0"/>
                <a:ea typeface="Times New Roman" panose="02020603050405020304" pitchFamily="18" charset="0"/>
              </a:rPr>
              <a:t>     Power BJT operates in saturation and cut-off when used as a switch.</a:t>
            </a:r>
          </a:p>
          <a:p>
            <a:pPr marL="1270" marR="45085" lvl="0" indent="229235" algn="just" fontAlgn="base">
              <a:lnSpc>
                <a:spcPct val="103000"/>
              </a:lnSpc>
              <a:spcAft>
                <a:spcPts val="335"/>
              </a:spcAft>
              <a:buClr>
                <a:srgbClr val="000000"/>
              </a:buClr>
              <a:buSzPts val="1200"/>
            </a:pPr>
            <a:r>
              <a:rPr lang="en-US" sz="2000" dirty="0">
                <a:solidFill>
                  <a:srgbClr val="000000"/>
                </a:solidFill>
                <a:latin typeface="Times New Roman" panose="02020603050405020304" pitchFamily="18" charset="0"/>
                <a:ea typeface="Times New Roman" panose="02020603050405020304" pitchFamily="18" charset="0"/>
              </a:rPr>
              <a:t>     Sufficient base current is required to drive BJT in saturation.</a:t>
            </a:r>
          </a:p>
        </p:txBody>
      </p:sp>
      <p:sp>
        <p:nvSpPr>
          <p:cNvPr id="5" name="Rectangle 4"/>
          <p:cNvSpPr/>
          <p:nvPr/>
        </p:nvSpPr>
        <p:spPr>
          <a:xfrm>
            <a:off x="1022163" y="4569173"/>
            <a:ext cx="6237798" cy="400110"/>
          </a:xfrm>
          <a:prstGeom prst="rect">
            <a:avLst/>
          </a:prstGeom>
        </p:spPr>
        <p:txBody>
          <a:bodyPr wrap="none">
            <a:spAutoFit/>
          </a:bodyPr>
          <a:lstStyle/>
          <a:p>
            <a:r>
              <a:rPr lang="en-US" sz="2000" dirty="0">
                <a:solidFill>
                  <a:srgbClr val="000000"/>
                </a:solidFill>
                <a:latin typeface="Times New Roman" panose="02020603050405020304" pitchFamily="18" charset="0"/>
                <a:ea typeface="Times New Roman" panose="02020603050405020304" pitchFamily="18" charset="0"/>
              </a:rPr>
              <a:t>Storage time determines turn on and turn off times Of BJT</a:t>
            </a:r>
          </a:p>
        </p:txBody>
      </p:sp>
    </p:spTree>
    <p:extLst>
      <p:ext uri="{BB962C8B-B14F-4D97-AF65-F5344CB8AC3E}">
        <p14:creationId xmlns:p14="http://schemas.microsoft.com/office/powerpoint/2010/main" val="12559418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xEl>
                                              <p:pRg st="0" end="0"/>
                                            </p:txEl>
                                          </p:spTgt>
                                        </p:tgtEl>
                                        <p:attrNameLst>
                                          <p:attrName>style.visibility</p:attrName>
                                        </p:attrNameLst>
                                      </p:cBhvr>
                                      <p:to>
                                        <p:strVal val="visible"/>
                                      </p:to>
                                    </p:set>
                                    <p:animEffect transition="in" filter="fade">
                                      <p:cBhvr>
                                        <p:cTn id="14" dur="1000"/>
                                        <p:tgtEl>
                                          <p:spTgt spid="4">
                                            <p:txEl>
                                              <p:pRg st="0" end="0"/>
                                            </p:txEl>
                                          </p:spTgt>
                                        </p:tgtEl>
                                      </p:cBhvr>
                                    </p:animEffect>
                                    <p:anim calcmode="lin" valueType="num">
                                      <p:cBhvr>
                                        <p:cTn id="15"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1000"/>
                                        <p:tgtEl>
                                          <p:spTgt spid="4">
                                            <p:txEl>
                                              <p:pRg st="1" end="1"/>
                                            </p:txEl>
                                          </p:spTgt>
                                        </p:tgtEl>
                                      </p:cBhvr>
                                    </p:animEffect>
                                    <p:anim calcmode="lin" valueType="num">
                                      <p:cBhvr>
                                        <p:cTn id="22"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4">
                                            <p:txEl>
                                              <p:pRg st="2" end="2"/>
                                            </p:txEl>
                                          </p:spTgt>
                                        </p:tgtEl>
                                        <p:attrNameLst>
                                          <p:attrName>style.visibility</p:attrName>
                                        </p:attrNameLst>
                                      </p:cBhvr>
                                      <p:to>
                                        <p:strVal val="visible"/>
                                      </p:to>
                                    </p:set>
                                    <p:animEffect transition="in" filter="fade">
                                      <p:cBhvr>
                                        <p:cTn id="28" dur="1000"/>
                                        <p:tgtEl>
                                          <p:spTgt spid="4">
                                            <p:txEl>
                                              <p:pRg st="2" end="2"/>
                                            </p:txEl>
                                          </p:spTgt>
                                        </p:tgtEl>
                                      </p:cBhvr>
                                    </p:animEffect>
                                    <p:anim calcmode="lin" valueType="num">
                                      <p:cBhvr>
                                        <p:cTn id="29"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4">
                                            <p:txEl>
                                              <p:pRg st="3" end="3"/>
                                            </p:txEl>
                                          </p:spTgt>
                                        </p:tgtEl>
                                        <p:attrNameLst>
                                          <p:attrName>style.visibility</p:attrName>
                                        </p:attrNameLst>
                                      </p:cBhvr>
                                      <p:to>
                                        <p:strVal val="visible"/>
                                      </p:to>
                                    </p:set>
                                    <p:animEffect transition="in" filter="fade">
                                      <p:cBhvr>
                                        <p:cTn id="35" dur="1000"/>
                                        <p:tgtEl>
                                          <p:spTgt spid="4">
                                            <p:txEl>
                                              <p:pRg st="3" end="3"/>
                                            </p:txEl>
                                          </p:spTgt>
                                        </p:tgtEl>
                                      </p:cBhvr>
                                    </p:animEffect>
                                    <p:anim calcmode="lin" valueType="num">
                                      <p:cBhvr>
                                        <p:cTn id="36" dur="10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4">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5">
                                            <p:txEl>
                                              <p:pRg st="0" end="0"/>
                                            </p:txEl>
                                          </p:spTgt>
                                        </p:tgtEl>
                                        <p:attrNameLst>
                                          <p:attrName>style.visibility</p:attrName>
                                        </p:attrNameLst>
                                      </p:cBhvr>
                                      <p:to>
                                        <p:strVal val="visible"/>
                                      </p:to>
                                    </p:set>
                                    <p:animEffect transition="in" filter="fade">
                                      <p:cBhvr>
                                        <p:cTn id="42" dur="1000"/>
                                        <p:tgtEl>
                                          <p:spTgt spid="5">
                                            <p:txEl>
                                              <p:pRg st="0" end="0"/>
                                            </p:txEl>
                                          </p:spTgt>
                                        </p:tgtEl>
                                      </p:cBhvr>
                                    </p:animEffect>
                                    <p:anim calcmode="lin" valueType="num">
                                      <p:cBhvr>
                                        <p:cTn id="43"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44"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2"/>
                                        </p:tgtEl>
                                        <p:attrNameLst>
                                          <p:attrName>style.visibility</p:attrName>
                                        </p:attrNameLst>
                                      </p:cBhvr>
                                      <p:to>
                                        <p:strVal val="visible"/>
                                      </p:to>
                                    </p:set>
                                    <p:animEffect transition="in" filter="fade">
                                      <p:cBhvr>
                                        <p:cTn id="49" dur="1000"/>
                                        <p:tgtEl>
                                          <p:spTgt spid="2"/>
                                        </p:tgtEl>
                                      </p:cBhvr>
                                    </p:animEffect>
                                    <p:anim calcmode="lin" valueType="num">
                                      <p:cBhvr>
                                        <p:cTn id="50" dur="1000" fill="hold"/>
                                        <p:tgtEl>
                                          <p:spTgt spid="2"/>
                                        </p:tgtEl>
                                        <p:attrNameLst>
                                          <p:attrName>ppt_x</p:attrName>
                                        </p:attrNameLst>
                                      </p:cBhvr>
                                      <p:tavLst>
                                        <p:tav tm="0">
                                          <p:val>
                                            <p:strVal val="#ppt_x"/>
                                          </p:val>
                                        </p:tav>
                                        <p:tav tm="100000">
                                          <p:val>
                                            <p:strVal val="#ppt_x"/>
                                          </p:val>
                                        </p:tav>
                                      </p:tavLst>
                                    </p:anim>
                                    <p:anim calcmode="lin" valueType="num">
                                      <p:cBhvr>
                                        <p:cTn id="51"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52318" y="1966863"/>
            <a:ext cx="5840060" cy="369332"/>
          </a:xfrm>
          <a:prstGeom prst="rect">
            <a:avLst/>
          </a:prstGeom>
        </p:spPr>
        <p:txBody>
          <a:bodyPr wrap="none">
            <a:spAutoFit/>
          </a:bodyPr>
          <a:lstStyle/>
          <a:p>
            <a:r>
              <a:rPr lang="en-US" dirty="0">
                <a:solidFill>
                  <a:srgbClr val="000000"/>
                </a:solidFill>
                <a:latin typeface="Times New Roman" panose="02020603050405020304" pitchFamily="18" charset="0"/>
                <a:ea typeface="Times New Roman" panose="02020603050405020304" pitchFamily="18" charset="0"/>
              </a:rPr>
              <a:t>Figure. shows the base drive circuit for turn on of a transistor</a:t>
            </a:r>
            <a:endParaRPr lang="en-US" dirty="0"/>
          </a:p>
        </p:txBody>
      </p:sp>
      <p:pic>
        <p:nvPicPr>
          <p:cNvPr id="3" name="Picture 2"/>
          <p:cNvPicPr>
            <a:picLocks noChangeAspect="1"/>
          </p:cNvPicPr>
          <p:nvPr/>
        </p:nvPicPr>
        <p:blipFill>
          <a:blip r:embed="rId2"/>
          <a:stretch>
            <a:fillRect/>
          </a:stretch>
        </p:blipFill>
        <p:spPr>
          <a:xfrm>
            <a:off x="2725178" y="2786343"/>
            <a:ext cx="4267200" cy="2038350"/>
          </a:xfrm>
          <a:prstGeom prst="rect">
            <a:avLst/>
          </a:prstGeom>
        </p:spPr>
      </p:pic>
      <p:pic>
        <p:nvPicPr>
          <p:cNvPr id="4" name="Picture 3"/>
          <p:cNvPicPr>
            <a:picLocks noChangeAspect="1"/>
          </p:cNvPicPr>
          <p:nvPr/>
        </p:nvPicPr>
        <p:blipFill>
          <a:blip r:embed="rId3"/>
          <a:stretch>
            <a:fillRect/>
          </a:stretch>
        </p:blipFill>
        <p:spPr>
          <a:xfrm>
            <a:off x="3797954" y="4928347"/>
            <a:ext cx="2390775" cy="228600"/>
          </a:xfrm>
          <a:prstGeom prst="rect">
            <a:avLst/>
          </a:prstGeom>
        </p:spPr>
      </p:pic>
      <p:pic>
        <p:nvPicPr>
          <p:cNvPr id="5" name="Picture 4"/>
          <p:cNvPicPr>
            <a:picLocks noChangeAspect="1"/>
          </p:cNvPicPr>
          <p:nvPr/>
        </p:nvPicPr>
        <p:blipFill>
          <a:blip r:embed="rId4"/>
          <a:stretch>
            <a:fillRect/>
          </a:stretch>
        </p:blipFill>
        <p:spPr>
          <a:xfrm>
            <a:off x="7208184" y="2786343"/>
            <a:ext cx="4552950" cy="2228850"/>
          </a:xfrm>
          <a:prstGeom prst="rect">
            <a:avLst/>
          </a:prstGeom>
        </p:spPr>
      </p:pic>
      <p:sp>
        <p:nvSpPr>
          <p:cNvPr id="6" name="Rectangle 5"/>
          <p:cNvSpPr/>
          <p:nvPr/>
        </p:nvSpPr>
        <p:spPr>
          <a:xfrm>
            <a:off x="0" y="2601677"/>
            <a:ext cx="2979662" cy="369332"/>
          </a:xfrm>
          <a:prstGeom prst="rect">
            <a:avLst/>
          </a:prstGeom>
        </p:spPr>
        <p:txBody>
          <a:bodyPr wrap="none">
            <a:spAutoFit/>
          </a:bodyPr>
          <a:lstStyle/>
          <a:p>
            <a:r>
              <a:rPr lang="en-US" dirty="0">
                <a:solidFill>
                  <a:srgbClr val="000000"/>
                </a:solidFill>
                <a:latin typeface="Times New Roman" panose="02020603050405020304" pitchFamily="18" charset="0"/>
                <a:ea typeface="Times New Roman" panose="02020603050405020304" pitchFamily="18" charset="0"/>
              </a:rPr>
              <a:t>when base drive V</a:t>
            </a:r>
            <a:r>
              <a:rPr lang="en-US" sz="1400" dirty="0">
                <a:solidFill>
                  <a:srgbClr val="000000"/>
                </a:solidFill>
                <a:latin typeface="Times New Roman" panose="02020603050405020304" pitchFamily="18" charset="0"/>
                <a:ea typeface="Times New Roman" panose="02020603050405020304" pitchFamily="18" charset="0"/>
              </a:rPr>
              <a:t>B</a:t>
            </a:r>
            <a:r>
              <a:rPr lang="en-US" dirty="0">
                <a:solidFill>
                  <a:srgbClr val="000000"/>
                </a:solidFill>
                <a:latin typeface="Times New Roman" panose="02020603050405020304" pitchFamily="18" charset="0"/>
                <a:ea typeface="Times New Roman" panose="02020603050405020304" pitchFamily="18" charset="0"/>
              </a:rPr>
              <a:t> is applied</a:t>
            </a:r>
          </a:p>
        </p:txBody>
      </p:sp>
      <p:sp>
        <p:nvSpPr>
          <p:cNvPr id="7" name="Rectangle 6"/>
          <p:cNvSpPr/>
          <p:nvPr/>
        </p:nvSpPr>
        <p:spPr>
          <a:xfrm>
            <a:off x="-6303" y="4418283"/>
            <a:ext cx="3294529" cy="1477328"/>
          </a:xfrm>
          <a:prstGeom prst="rect">
            <a:avLst/>
          </a:prstGeom>
        </p:spPr>
        <p:txBody>
          <a:bodyPr wrap="square">
            <a:spAutoFit/>
          </a:bodyPr>
          <a:lstStyle/>
          <a:p>
            <a:endParaRPr lang="en-US" dirty="0"/>
          </a:p>
          <a:p>
            <a:r>
              <a:rPr lang="en-US" dirty="0"/>
              <a:t> </a:t>
            </a:r>
          </a:p>
          <a:p>
            <a:r>
              <a:rPr lang="en-US" dirty="0">
                <a:solidFill>
                  <a:srgbClr val="000000"/>
                </a:solidFill>
                <a:latin typeface="Times New Roman" panose="02020603050405020304" pitchFamily="18" charset="0"/>
                <a:ea typeface="Times New Roman" panose="02020603050405020304" pitchFamily="18" charset="0"/>
              </a:rPr>
              <a:t>Capacitor C1 acts as a short. </a:t>
            </a:r>
          </a:p>
          <a:p>
            <a:endParaRPr lang="en-US" dirty="0">
              <a:solidFill>
                <a:srgbClr val="000000"/>
              </a:solidFill>
              <a:latin typeface="Times New Roman" panose="02020603050405020304" pitchFamily="18" charset="0"/>
              <a:ea typeface="Times New Roman" panose="02020603050405020304" pitchFamily="18" charset="0"/>
            </a:endParaRPr>
          </a:p>
          <a:p>
            <a:r>
              <a:rPr lang="en-US" dirty="0">
                <a:solidFill>
                  <a:srgbClr val="000000"/>
                </a:solidFill>
                <a:latin typeface="Times New Roman" panose="02020603050405020304" pitchFamily="18" charset="0"/>
                <a:ea typeface="Times New Roman" panose="02020603050405020304" pitchFamily="18" charset="0"/>
              </a:rPr>
              <a:t>R2 is virtually bypassed</a:t>
            </a:r>
          </a:p>
        </p:txBody>
      </p:sp>
      <p:sp>
        <p:nvSpPr>
          <p:cNvPr id="8" name="Rectangle 7"/>
          <p:cNvSpPr/>
          <p:nvPr/>
        </p:nvSpPr>
        <p:spPr>
          <a:xfrm>
            <a:off x="0" y="5999265"/>
            <a:ext cx="6536857" cy="369332"/>
          </a:xfrm>
          <a:prstGeom prst="rect">
            <a:avLst/>
          </a:prstGeom>
        </p:spPr>
        <p:txBody>
          <a:bodyPr wrap="square">
            <a:spAutoFit/>
          </a:bodyPr>
          <a:lstStyle/>
          <a:p>
            <a:r>
              <a:rPr lang="en-US" dirty="0">
                <a:solidFill>
                  <a:srgbClr val="000000"/>
                </a:solidFill>
                <a:latin typeface="Times New Roman" panose="02020603050405020304" pitchFamily="18" charset="0"/>
                <a:ea typeface="Times New Roman" panose="02020603050405020304" pitchFamily="18" charset="0"/>
              </a:rPr>
              <a:t>Initial value of base current is only limited by R1 and it is given as,</a:t>
            </a:r>
          </a:p>
        </p:txBody>
      </p:sp>
      <p:pic>
        <p:nvPicPr>
          <p:cNvPr id="9" name="Picture 8"/>
          <p:cNvPicPr>
            <a:picLocks noChangeAspect="1"/>
          </p:cNvPicPr>
          <p:nvPr/>
        </p:nvPicPr>
        <p:blipFill>
          <a:blip r:embed="rId5"/>
          <a:stretch>
            <a:fillRect/>
          </a:stretch>
        </p:blipFill>
        <p:spPr>
          <a:xfrm>
            <a:off x="6992378" y="5999266"/>
            <a:ext cx="2291167" cy="659760"/>
          </a:xfrm>
          <a:prstGeom prst="rect">
            <a:avLst/>
          </a:prstGeom>
        </p:spPr>
      </p:pic>
    </p:spTree>
    <p:extLst>
      <p:ext uri="{BB962C8B-B14F-4D97-AF65-F5344CB8AC3E}">
        <p14:creationId xmlns:p14="http://schemas.microsoft.com/office/powerpoint/2010/main" val="22980285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6">
                                            <p:txEl>
                                              <p:pRg st="0" end="0"/>
                                            </p:txEl>
                                          </p:spTgt>
                                        </p:tgtEl>
                                        <p:attrNameLst>
                                          <p:attrName>style.visibility</p:attrName>
                                        </p:attrNameLst>
                                      </p:cBhvr>
                                      <p:to>
                                        <p:strVal val="visible"/>
                                      </p:to>
                                    </p:set>
                                    <p:animEffect transition="in" filter="fade">
                                      <p:cBhvr>
                                        <p:cTn id="14" dur="1000"/>
                                        <p:tgtEl>
                                          <p:spTgt spid="6">
                                            <p:txEl>
                                              <p:pRg st="0" end="0"/>
                                            </p:txEl>
                                          </p:spTgt>
                                        </p:tgtEl>
                                      </p:cBhvr>
                                    </p:animEffect>
                                    <p:anim calcmode="lin" valueType="num">
                                      <p:cBhvr>
                                        <p:cTn id="15"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1000"/>
                                        <p:tgtEl>
                                          <p:spTgt spid="3"/>
                                        </p:tgtEl>
                                      </p:cBhvr>
                                    </p:animEffect>
                                    <p:anim calcmode="lin" valueType="num">
                                      <p:cBhvr>
                                        <p:cTn id="22" dur="1000" fill="hold"/>
                                        <p:tgtEl>
                                          <p:spTgt spid="3"/>
                                        </p:tgtEl>
                                        <p:attrNameLst>
                                          <p:attrName>ppt_x</p:attrName>
                                        </p:attrNameLst>
                                      </p:cBhvr>
                                      <p:tavLst>
                                        <p:tav tm="0">
                                          <p:val>
                                            <p:strVal val="#ppt_x"/>
                                          </p:val>
                                        </p:tav>
                                        <p:tav tm="100000">
                                          <p:val>
                                            <p:strVal val="#ppt_x"/>
                                          </p:val>
                                        </p:tav>
                                      </p:tavLst>
                                    </p:anim>
                                    <p:anim calcmode="lin" valueType="num">
                                      <p:cBhvr>
                                        <p:cTn id="23" dur="1000" fill="hold"/>
                                        <p:tgtEl>
                                          <p:spTgt spid="3"/>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fade">
                                      <p:cBhvr>
                                        <p:cTn id="26" dur="1000"/>
                                        <p:tgtEl>
                                          <p:spTgt spid="4"/>
                                        </p:tgtEl>
                                      </p:cBhvr>
                                    </p:animEffect>
                                    <p:anim calcmode="lin" valueType="num">
                                      <p:cBhvr>
                                        <p:cTn id="27" dur="1000" fill="hold"/>
                                        <p:tgtEl>
                                          <p:spTgt spid="4"/>
                                        </p:tgtEl>
                                        <p:attrNameLst>
                                          <p:attrName>ppt_x</p:attrName>
                                        </p:attrNameLst>
                                      </p:cBhvr>
                                      <p:tavLst>
                                        <p:tav tm="0">
                                          <p:val>
                                            <p:strVal val="#ppt_x"/>
                                          </p:val>
                                        </p:tav>
                                        <p:tav tm="100000">
                                          <p:val>
                                            <p:strVal val="#ppt_x"/>
                                          </p:val>
                                        </p:tav>
                                      </p:tavLst>
                                    </p:anim>
                                    <p:anim calcmode="lin" valueType="num">
                                      <p:cBhvr>
                                        <p:cTn id="28"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5"/>
                                        </p:tgtEl>
                                        <p:attrNameLst>
                                          <p:attrName>style.visibility</p:attrName>
                                        </p:attrNameLst>
                                      </p:cBhvr>
                                      <p:to>
                                        <p:strVal val="visible"/>
                                      </p:to>
                                    </p:set>
                                    <p:animEffect transition="in" filter="fade">
                                      <p:cBhvr>
                                        <p:cTn id="33" dur="1000"/>
                                        <p:tgtEl>
                                          <p:spTgt spid="5"/>
                                        </p:tgtEl>
                                      </p:cBhvr>
                                    </p:animEffect>
                                    <p:anim calcmode="lin" valueType="num">
                                      <p:cBhvr>
                                        <p:cTn id="34" dur="1000" fill="hold"/>
                                        <p:tgtEl>
                                          <p:spTgt spid="5"/>
                                        </p:tgtEl>
                                        <p:attrNameLst>
                                          <p:attrName>ppt_x</p:attrName>
                                        </p:attrNameLst>
                                      </p:cBhvr>
                                      <p:tavLst>
                                        <p:tav tm="0">
                                          <p:val>
                                            <p:strVal val="#ppt_x"/>
                                          </p:val>
                                        </p:tav>
                                        <p:tav tm="100000">
                                          <p:val>
                                            <p:strVal val="#ppt_x"/>
                                          </p:val>
                                        </p:tav>
                                      </p:tavLst>
                                    </p:anim>
                                    <p:anim calcmode="lin" valueType="num">
                                      <p:cBhvr>
                                        <p:cTn id="35"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grpId="0" nodeType="clickEffect">
                                  <p:stCondLst>
                                    <p:cond delay="0"/>
                                  </p:stCondLst>
                                  <p:childTnLst>
                                    <p:set>
                                      <p:cBhvr>
                                        <p:cTn id="39" dur="1" fill="hold">
                                          <p:stCondLst>
                                            <p:cond delay="0"/>
                                          </p:stCondLst>
                                        </p:cTn>
                                        <p:tgtEl>
                                          <p:spTgt spid="7"/>
                                        </p:tgtEl>
                                        <p:attrNameLst>
                                          <p:attrName>style.visibility</p:attrName>
                                        </p:attrNameLst>
                                      </p:cBhvr>
                                      <p:to>
                                        <p:strVal val="visible"/>
                                      </p:to>
                                    </p:set>
                                    <p:animEffect transition="in" filter="fade">
                                      <p:cBhvr>
                                        <p:cTn id="40" dur="1000"/>
                                        <p:tgtEl>
                                          <p:spTgt spid="7"/>
                                        </p:tgtEl>
                                      </p:cBhvr>
                                    </p:animEffect>
                                    <p:anim calcmode="lin" valueType="num">
                                      <p:cBhvr>
                                        <p:cTn id="41" dur="1000" fill="hold"/>
                                        <p:tgtEl>
                                          <p:spTgt spid="7"/>
                                        </p:tgtEl>
                                        <p:attrNameLst>
                                          <p:attrName>ppt_x</p:attrName>
                                        </p:attrNameLst>
                                      </p:cBhvr>
                                      <p:tavLst>
                                        <p:tav tm="0">
                                          <p:val>
                                            <p:strVal val="#ppt_x"/>
                                          </p:val>
                                        </p:tav>
                                        <p:tav tm="100000">
                                          <p:val>
                                            <p:strVal val="#ppt_x"/>
                                          </p:val>
                                        </p:tav>
                                      </p:tavLst>
                                    </p:anim>
                                    <p:anim calcmode="lin" valueType="num">
                                      <p:cBhvr>
                                        <p:cTn id="42"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grpId="0" nodeType="click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fade">
                                      <p:cBhvr>
                                        <p:cTn id="47" dur="1000"/>
                                        <p:tgtEl>
                                          <p:spTgt spid="8"/>
                                        </p:tgtEl>
                                      </p:cBhvr>
                                    </p:animEffect>
                                    <p:anim calcmode="lin" valueType="num">
                                      <p:cBhvr>
                                        <p:cTn id="48" dur="1000" fill="hold"/>
                                        <p:tgtEl>
                                          <p:spTgt spid="8"/>
                                        </p:tgtEl>
                                        <p:attrNameLst>
                                          <p:attrName>ppt_x</p:attrName>
                                        </p:attrNameLst>
                                      </p:cBhvr>
                                      <p:tavLst>
                                        <p:tav tm="0">
                                          <p:val>
                                            <p:strVal val="#ppt_x"/>
                                          </p:val>
                                        </p:tav>
                                        <p:tav tm="100000">
                                          <p:val>
                                            <p:strVal val="#ppt_x"/>
                                          </p:val>
                                        </p:tav>
                                      </p:tavLst>
                                    </p:anim>
                                    <p:anim calcmode="lin" valueType="num">
                                      <p:cBhvr>
                                        <p:cTn id="4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42" presetClass="entr" presetSubtype="0" fill="hold" nodeType="clickEffect">
                                  <p:stCondLst>
                                    <p:cond delay="0"/>
                                  </p:stCondLst>
                                  <p:childTnLst>
                                    <p:set>
                                      <p:cBhvr>
                                        <p:cTn id="53" dur="1" fill="hold">
                                          <p:stCondLst>
                                            <p:cond delay="0"/>
                                          </p:stCondLst>
                                        </p:cTn>
                                        <p:tgtEl>
                                          <p:spTgt spid="9"/>
                                        </p:tgtEl>
                                        <p:attrNameLst>
                                          <p:attrName>style.visibility</p:attrName>
                                        </p:attrNameLst>
                                      </p:cBhvr>
                                      <p:to>
                                        <p:strVal val="visible"/>
                                      </p:to>
                                    </p:set>
                                    <p:animEffect transition="in" filter="fade">
                                      <p:cBhvr>
                                        <p:cTn id="54" dur="1000"/>
                                        <p:tgtEl>
                                          <p:spTgt spid="9"/>
                                        </p:tgtEl>
                                      </p:cBhvr>
                                    </p:animEffect>
                                    <p:anim calcmode="lin" valueType="num">
                                      <p:cBhvr>
                                        <p:cTn id="55" dur="1000" fill="hold"/>
                                        <p:tgtEl>
                                          <p:spTgt spid="9"/>
                                        </p:tgtEl>
                                        <p:attrNameLst>
                                          <p:attrName>ppt_x</p:attrName>
                                        </p:attrNameLst>
                                      </p:cBhvr>
                                      <p:tavLst>
                                        <p:tav tm="0">
                                          <p:val>
                                            <p:strVal val="#ppt_x"/>
                                          </p:val>
                                        </p:tav>
                                        <p:tav tm="100000">
                                          <p:val>
                                            <p:strVal val="#ppt_x"/>
                                          </p:val>
                                        </p:tav>
                                      </p:tavLst>
                                    </p:anim>
                                    <p:anim calcmode="lin" valueType="num">
                                      <p:cBhvr>
                                        <p:cTn id="56"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P spid="8"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91258" y="1845840"/>
            <a:ext cx="5906425" cy="369332"/>
          </a:xfrm>
          <a:prstGeom prst="rect">
            <a:avLst/>
          </a:prstGeom>
        </p:spPr>
        <p:txBody>
          <a:bodyPr wrap="none">
            <a:spAutoFit/>
          </a:bodyPr>
          <a:lstStyle/>
          <a:p>
            <a:r>
              <a:rPr lang="en-US" dirty="0">
                <a:solidFill>
                  <a:srgbClr val="000000"/>
                </a:solidFill>
                <a:latin typeface="Times New Roman" panose="02020603050405020304" pitchFamily="18" charset="0"/>
                <a:ea typeface="Times New Roman" panose="02020603050405020304" pitchFamily="18" charset="0"/>
              </a:rPr>
              <a:t>The capacitor Cl starts charging and base current starts falling</a:t>
            </a:r>
            <a:endParaRPr lang="en-US" dirty="0"/>
          </a:p>
        </p:txBody>
      </p:sp>
      <p:pic>
        <p:nvPicPr>
          <p:cNvPr id="3" name="Picture 2"/>
          <p:cNvPicPr>
            <a:picLocks noChangeAspect="1"/>
          </p:cNvPicPr>
          <p:nvPr/>
        </p:nvPicPr>
        <p:blipFill>
          <a:blip r:embed="rId2"/>
          <a:stretch>
            <a:fillRect/>
          </a:stretch>
        </p:blipFill>
        <p:spPr>
          <a:xfrm>
            <a:off x="2725178" y="2786343"/>
            <a:ext cx="4267200" cy="2038350"/>
          </a:xfrm>
          <a:prstGeom prst="rect">
            <a:avLst/>
          </a:prstGeom>
        </p:spPr>
      </p:pic>
      <p:pic>
        <p:nvPicPr>
          <p:cNvPr id="4" name="Picture 3"/>
          <p:cNvPicPr>
            <a:picLocks noChangeAspect="1"/>
          </p:cNvPicPr>
          <p:nvPr/>
        </p:nvPicPr>
        <p:blipFill>
          <a:blip r:embed="rId3"/>
          <a:stretch>
            <a:fillRect/>
          </a:stretch>
        </p:blipFill>
        <p:spPr>
          <a:xfrm>
            <a:off x="7208184" y="2786343"/>
            <a:ext cx="4552950" cy="2228850"/>
          </a:xfrm>
          <a:prstGeom prst="rect">
            <a:avLst/>
          </a:prstGeom>
        </p:spPr>
      </p:pic>
      <p:pic>
        <p:nvPicPr>
          <p:cNvPr id="5" name="Picture 4"/>
          <p:cNvPicPr>
            <a:picLocks noChangeAspect="1"/>
          </p:cNvPicPr>
          <p:nvPr/>
        </p:nvPicPr>
        <p:blipFill>
          <a:blip r:embed="rId4"/>
          <a:stretch>
            <a:fillRect/>
          </a:stretch>
        </p:blipFill>
        <p:spPr>
          <a:xfrm>
            <a:off x="5583233" y="5511613"/>
            <a:ext cx="1825627" cy="714376"/>
          </a:xfrm>
          <a:prstGeom prst="rect">
            <a:avLst/>
          </a:prstGeom>
        </p:spPr>
      </p:pic>
      <p:sp>
        <p:nvSpPr>
          <p:cNvPr id="6" name="Rectangle 5"/>
          <p:cNvSpPr/>
          <p:nvPr/>
        </p:nvSpPr>
        <p:spPr>
          <a:xfrm>
            <a:off x="1398963" y="5693412"/>
            <a:ext cx="3100849" cy="377667"/>
          </a:xfrm>
          <a:prstGeom prst="rect">
            <a:avLst/>
          </a:prstGeom>
        </p:spPr>
        <p:txBody>
          <a:bodyPr wrap="none">
            <a:spAutoFit/>
          </a:bodyPr>
          <a:lstStyle/>
          <a:p>
            <a:pPr marL="45720" marR="45085" indent="238125" algn="just">
              <a:lnSpc>
                <a:spcPct val="103000"/>
              </a:lnSpc>
              <a:spcBef>
                <a:spcPts val="0"/>
              </a:spcBef>
              <a:spcAft>
                <a:spcPts val="335"/>
              </a:spcAft>
            </a:pPr>
            <a:r>
              <a:rPr lang="en-US" dirty="0">
                <a:solidFill>
                  <a:srgbClr val="000000"/>
                </a:solidFill>
                <a:latin typeface="Times New Roman" panose="02020603050405020304" pitchFamily="18" charset="0"/>
                <a:ea typeface="Times New Roman" panose="02020603050405020304" pitchFamily="18" charset="0"/>
              </a:rPr>
              <a:t>Then the current reduces to,</a:t>
            </a:r>
          </a:p>
        </p:txBody>
      </p:sp>
    </p:spTree>
    <p:extLst>
      <p:ext uri="{BB962C8B-B14F-4D97-AF65-F5344CB8AC3E}">
        <p14:creationId xmlns:p14="http://schemas.microsoft.com/office/powerpoint/2010/main" val="6373945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fade">
                                      <p:cBhvr>
                                        <p:cTn id="28" dur="1000"/>
                                        <p:tgtEl>
                                          <p:spTgt spid="6"/>
                                        </p:tgtEl>
                                      </p:cBhvr>
                                    </p:animEffect>
                                    <p:anim calcmode="lin" valueType="num">
                                      <p:cBhvr>
                                        <p:cTn id="29" dur="1000" fill="hold"/>
                                        <p:tgtEl>
                                          <p:spTgt spid="6"/>
                                        </p:tgtEl>
                                        <p:attrNameLst>
                                          <p:attrName>ppt_x</p:attrName>
                                        </p:attrNameLst>
                                      </p:cBhvr>
                                      <p:tavLst>
                                        <p:tav tm="0">
                                          <p:val>
                                            <p:strVal val="#ppt_x"/>
                                          </p:val>
                                        </p:tav>
                                        <p:tav tm="100000">
                                          <p:val>
                                            <p:strVal val="#ppt_x"/>
                                          </p:val>
                                        </p:tav>
                                      </p:tavLst>
                                    </p:anim>
                                    <p:anim calcmode="lin" valueType="num">
                                      <p:cBhvr>
                                        <p:cTn id="30"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fade">
                                      <p:cBhvr>
                                        <p:cTn id="35" dur="1000"/>
                                        <p:tgtEl>
                                          <p:spTgt spid="5"/>
                                        </p:tgtEl>
                                      </p:cBhvr>
                                    </p:animEffect>
                                    <p:anim calcmode="lin" valueType="num">
                                      <p:cBhvr>
                                        <p:cTn id="36" dur="1000" fill="hold"/>
                                        <p:tgtEl>
                                          <p:spTgt spid="5"/>
                                        </p:tgtEl>
                                        <p:attrNameLst>
                                          <p:attrName>ppt_x</p:attrName>
                                        </p:attrNameLst>
                                      </p:cBhvr>
                                      <p:tavLst>
                                        <p:tav tm="0">
                                          <p:val>
                                            <p:strVal val="#ppt_x"/>
                                          </p:val>
                                        </p:tav>
                                        <p:tav tm="100000">
                                          <p:val>
                                            <p:strVal val="#ppt_x"/>
                                          </p:val>
                                        </p:tav>
                                      </p:tavLst>
                                    </p:anim>
                                    <p:anim calcmode="lin" valueType="num">
                                      <p:cBhvr>
                                        <p:cTn id="37"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80870" y="1926522"/>
            <a:ext cx="4932119" cy="369332"/>
          </a:xfrm>
          <a:prstGeom prst="rect">
            <a:avLst/>
          </a:prstGeom>
        </p:spPr>
        <p:txBody>
          <a:bodyPr wrap="none">
            <a:spAutoFit/>
          </a:bodyPr>
          <a:lstStyle/>
          <a:p>
            <a:r>
              <a:rPr lang="en-US" dirty="0">
                <a:solidFill>
                  <a:srgbClr val="000000"/>
                </a:solidFill>
                <a:latin typeface="Times New Roman" panose="02020603050405020304" pitchFamily="18" charset="0"/>
                <a:ea typeface="Times New Roman" panose="02020603050405020304" pitchFamily="18" charset="0"/>
              </a:rPr>
              <a:t>To turn-off the transistor, base voltage is made zero</a:t>
            </a:r>
            <a:endParaRPr lang="en-US" dirty="0"/>
          </a:p>
        </p:txBody>
      </p:sp>
      <p:sp>
        <p:nvSpPr>
          <p:cNvPr id="3" name="Rectangle 2"/>
          <p:cNvSpPr/>
          <p:nvPr/>
        </p:nvSpPr>
        <p:spPr>
          <a:xfrm>
            <a:off x="980870" y="2295854"/>
            <a:ext cx="6764636" cy="369332"/>
          </a:xfrm>
          <a:prstGeom prst="rect">
            <a:avLst/>
          </a:prstGeom>
        </p:spPr>
        <p:txBody>
          <a:bodyPr wrap="square">
            <a:spAutoFit/>
          </a:bodyPr>
          <a:lstStyle/>
          <a:p>
            <a:r>
              <a:rPr lang="en-US" dirty="0">
                <a:solidFill>
                  <a:srgbClr val="000000"/>
                </a:solidFill>
                <a:latin typeface="Times New Roman" panose="02020603050405020304" pitchFamily="18" charset="0"/>
                <a:ea typeface="Times New Roman" panose="02020603050405020304" pitchFamily="18" charset="0"/>
              </a:rPr>
              <a:t>Capacitor voltage appears as negative voltage across base-emitter</a:t>
            </a:r>
            <a:endParaRPr lang="en-US" dirty="0"/>
          </a:p>
        </p:txBody>
      </p:sp>
      <p:sp>
        <p:nvSpPr>
          <p:cNvPr id="4" name="Rectangle 3"/>
          <p:cNvSpPr/>
          <p:nvPr/>
        </p:nvSpPr>
        <p:spPr>
          <a:xfrm>
            <a:off x="980870" y="2665186"/>
            <a:ext cx="5209759" cy="369332"/>
          </a:xfrm>
          <a:prstGeom prst="rect">
            <a:avLst/>
          </a:prstGeom>
        </p:spPr>
        <p:txBody>
          <a:bodyPr wrap="square">
            <a:spAutoFit/>
          </a:bodyPr>
          <a:lstStyle/>
          <a:p>
            <a:r>
              <a:rPr lang="en-US" dirty="0">
                <a:solidFill>
                  <a:srgbClr val="000000"/>
                </a:solidFill>
                <a:latin typeface="Times New Roman" panose="02020603050405020304" pitchFamily="18" charset="0"/>
                <a:ea typeface="Times New Roman" panose="02020603050405020304" pitchFamily="18" charset="0"/>
              </a:rPr>
              <a:t>Suddenly base current is reversed as shown in Figure.</a:t>
            </a:r>
            <a:endParaRPr lang="en-US" dirty="0"/>
          </a:p>
        </p:txBody>
      </p:sp>
      <p:pic>
        <p:nvPicPr>
          <p:cNvPr id="5" name="Picture 4"/>
          <p:cNvPicPr>
            <a:picLocks noChangeAspect="1"/>
          </p:cNvPicPr>
          <p:nvPr/>
        </p:nvPicPr>
        <p:blipFill>
          <a:blip r:embed="rId2"/>
          <a:stretch>
            <a:fillRect/>
          </a:stretch>
        </p:blipFill>
        <p:spPr>
          <a:xfrm>
            <a:off x="7342655" y="2849852"/>
            <a:ext cx="4552950" cy="2228850"/>
          </a:xfrm>
          <a:prstGeom prst="rect">
            <a:avLst/>
          </a:prstGeom>
        </p:spPr>
      </p:pic>
      <p:sp>
        <p:nvSpPr>
          <p:cNvPr id="6" name="Rectangle 5"/>
          <p:cNvSpPr/>
          <p:nvPr/>
        </p:nvSpPr>
        <p:spPr>
          <a:xfrm>
            <a:off x="980870" y="3053302"/>
            <a:ext cx="4000134" cy="369332"/>
          </a:xfrm>
          <a:prstGeom prst="rect">
            <a:avLst/>
          </a:prstGeom>
        </p:spPr>
        <p:txBody>
          <a:bodyPr wrap="square">
            <a:spAutoFit/>
          </a:bodyPr>
          <a:lstStyle/>
          <a:p>
            <a:r>
              <a:rPr lang="en-US" dirty="0">
                <a:solidFill>
                  <a:srgbClr val="000000"/>
                </a:solidFill>
                <a:latin typeface="Times New Roman" panose="02020603050405020304" pitchFamily="18" charset="0"/>
                <a:ea typeface="Times New Roman" panose="02020603050405020304" pitchFamily="18" charset="0"/>
              </a:rPr>
              <a:t>Capacitor Cl then discharges through R2</a:t>
            </a:r>
            <a:endParaRPr lang="en-US" dirty="0"/>
          </a:p>
        </p:txBody>
      </p:sp>
      <p:sp>
        <p:nvSpPr>
          <p:cNvPr id="7" name="Rectangle 6"/>
          <p:cNvSpPr/>
          <p:nvPr/>
        </p:nvSpPr>
        <p:spPr>
          <a:xfrm>
            <a:off x="1791009" y="3779611"/>
            <a:ext cx="2623475" cy="369332"/>
          </a:xfrm>
          <a:prstGeom prst="rect">
            <a:avLst/>
          </a:prstGeom>
        </p:spPr>
        <p:txBody>
          <a:bodyPr wrap="none">
            <a:spAutoFit/>
          </a:bodyPr>
          <a:lstStyle/>
          <a:p>
            <a:r>
              <a:rPr lang="en-US" dirty="0">
                <a:solidFill>
                  <a:srgbClr val="000000"/>
                </a:solidFill>
                <a:latin typeface="Times New Roman" panose="02020603050405020304" pitchFamily="18" charset="0"/>
                <a:ea typeface="Times New Roman" panose="02020603050405020304" pitchFamily="18" charset="0"/>
              </a:rPr>
              <a:t>Discharge time constant is</a:t>
            </a:r>
            <a:endParaRPr lang="en-US" dirty="0"/>
          </a:p>
        </p:txBody>
      </p:sp>
      <p:pic>
        <p:nvPicPr>
          <p:cNvPr id="8" name="Picture 7"/>
          <p:cNvPicPr>
            <a:picLocks noChangeAspect="1"/>
          </p:cNvPicPr>
          <p:nvPr/>
        </p:nvPicPr>
        <p:blipFill>
          <a:blip r:embed="rId3"/>
          <a:stretch>
            <a:fillRect/>
          </a:stretch>
        </p:blipFill>
        <p:spPr>
          <a:xfrm>
            <a:off x="3102745" y="4305895"/>
            <a:ext cx="1375023" cy="481258"/>
          </a:xfrm>
          <a:prstGeom prst="rect">
            <a:avLst/>
          </a:prstGeom>
        </p:spPr>
      </p:pic>
      <p:pic>
        <p:nvPicPr>
          <p:cNvPr id="9" name="Picture 8"/>
          <p:cNvPicPr>
            <a:picLocks noChangeAspect="1"/>
          </p:cNvPicPr>
          <p:nvPr/>
        </p:nvPicPr>
        <p:blipFill>
          <a:blip r:embed="rId4"/>
          <a:stretch>
            <a:fillRect/>
          </a:stretch>
        </p:blipFill>
        <p:spPr>
          <a:xfrm>
            <a:off x="3120673" y="5788392"/>
            <a:ext cx="1476375" cy="600075"/>
          </a:xfrm>
          <a:prstGeom prst="rect">
            <a:avLst/>
          </a:prstGeom>
        </p:spPr>
      </p:pic>
      <p:sp>
        <p:nvSpPr>
          <p:cNvPr id="10" name="Rectangle 9"/>
          <p:cNvSpPr/>
          <p:nvPr/>
        </p:nvSpPr>
        <p:spPr>
          <a:xfrm>
            <a:off x="1561601" y="5084039"/>
            <a:ext cx="4457310" cy="369332"/>
          </a:xfrm>
          <a:prstGeom prst="rect">
            <a:avLst/>
          </a:prstGeom>
        </p:spPr>
        <p:txBody>
          <a:bodyPr wrap="none">
            <a:spAutoFit/>
          </a:bodyPr>
          <a:lstStyle/>
          <a:p>
            <a:r>
              <a:rPr lang="en-US" dirty="0">
                <a:solidFill>
                  <a:srgbClr val="000000"/>
                </a:solidFill>
                <a:latin typeface="Times New Roman" panose="02020603050405020304" pitchFamily="18" charset="0"/>
                <a:ea typeface="Times New Roman" panose="02020603050405020304" pitchFamily="18" charset="0"/>
              </a:rPr>
              <a:t>The charging time constant of the capacitor is</a:t>
            </a:r>
            <a:endParaRPr lang="en-US" dirty="0"/>
          </a:p>
        </p:txBody>
      </p:sp>
    </p:spTree>
    <p:extLst>
      <p:ext uri="{BB962C8B-B14F-4D97-AF65-F5344CB8AC3E}">
        <p14:creationId xmlns:p14="http://schemas.microsoft.com/office/powerpoint/2010/main" val="16532394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1000"/>
                                        <p:tgtEl>
                                          <p:spTgt spid="3"/>
                                        </p:tgtEl>
                                      </p:cBhvr>
                                    </p:animEffect>
                                    <p:anim calcmode="lin" valueType="num">
                                      <p:cBhvr>
                                        <p:cTn id="22" dur="1000" fill="hold"/>
                                        <p:tgtEl>
                                          <p:spTgt spid="3"/>
                                        </p:tgtEl>
                                        <p:attrNameLst>
                                          <p:attrName>ppt_x</p:attrName>
                                        </p:attrNameLst>
                                      </p:cBhvr>
                                      <p:tavLst>
                                        <p:tav tm="0">
                                          <p:val>
                                            <p:strVal val="#ppt_x"/>
                                          </p:val>
                                        </p:tav>
                                        <p:tav tm="100000">
                                          <p:val>
                                            <p:strVal val="#ppt_x"/>
                                          </p:val>
                                        </p:tav>
                                      </p:tavLst>
                                    </p:anim>
                                    <p:anim calcmode="lin" valueType="num">
                                      <p:cBhvr>
                                        <p:cTn id="2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fade">
                                      <p:cBhvr>
                                        <p:cTn id="28" dur="1000"/>
                                        <p:tgtEl>
                                          <p:spTgt spid="4"/>
                                        </p:tgtEl>
                                      </p:cBhvr>
                                    </p:animEffect>
                                    <p:anim calcmode="lin" valueType="num">
                                      <p:cBhvr>
                                        <p:cTn id="29" dur="1000" fill="hold"/>
                                        <p:tgtEl>
                                          <p:spTgt spid="4"/>
                                        </p:tgtEl>
                                        <p:attrNameLst>
                                          <p:attrName>ppt_x</p:attrName>
                                        </p:attrNameLst>
                                      </p:cBhvr>
                                      <p:tavLst>
                                        <p:tav tm="0">
                                          <p:val>
                                            <p:strVal val="#ppt_x"/>
                                          </p:val>
                                        </p:tav>
                                        <p:tav tm="100000">
                                          <p:val>
                                            <p:strVal val="#ppt_x"/>
                                          </p:val>
                                        </p:tav>
                                      </p:tavLst>
                                    </p:anim>
                                    <p:anim calcmode="lin" valueType="num">
                                      <p:cBhvr>
                                        <p:cTn id="30"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fade">
                                      <p:cBhvr>
                                        <p:cTn id="35" dur="1000"/>
                                        <p:tgtEl>
                                          <p:spTgt spid="6"/>
                                        </p:tgtEl>
                                      </p:cBhvr>
                                    </p:animEffect>
                                    <p:anim calcmode="lin" valueType="num">
                                      <p:cBhvr>
                                        <p:cTn id="36" dur="1000" fill="hold"/>
                                        <p:tgtEl>
                                          <p:spTgt spid="6"/>
                                        </p:tgtEl>
                                        <p:attrNameLst>
                                          <p:attrName>ppt_x</p:attrName>
                                        </p:attrNameLst>
                                      </p:cBhvr>
                                      <p:tavLst>
                                        <p:tav tm="0">
                                          <p:val>
                                            <p:strVal val="#ppt_x"/>
                                          </p:val>
                                        </p:tav>
                                        <p:tav tm="100000">
                                          <p:val>
                                            <p:strVal val="#ppt_x"/>
                                          </p:val>
                                        </p:tav>
                                      </p:tavLst>
                                    </p:anim>
                                    <p:anim calcmode="lin" valueType="num">
                                      <p:cBhvr>
                                        <p:cTn id="37"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7"/>
                                        </p:tgtEl>
                                        <p:attrNameLst>
                                          <p:attrName>style.visibility</p:attrName>
                                        </p:attrNameLst>
                                      </p:cBhvr>
                                      <p:to>
                                        <p:strVal val="visible"/>
                                      </p:to>
                                    </p:set>
                                    <p:animEffect transition="in" filter="fade">
                                      <p:cBhvr>
                                        <p:cTn id="42" dur="1000"/>
                                        <p:tgtEl>
                                          <p:spTgt spid="7"/>
                                        </p:tgtEl>
                                      </p:cBhvr>
                                    </p:animEffect>
                                    <p:anim calcmode="lin" valueType="num">
                                      <p:cBhvr>
                                        <p:cTn id="43" dur="1000" fill="hold"/>
                                        <p:tgtEl>
                                          <p:spTgt spid="7"/>
                                        </p:tgtEl>
                                        <p:attrNameLst>
                                          <p:attrName>ppt_x</p:attrName>
                                        </p:attrNameLst>
                                      </p:cBhvr>
                                      <p:tavLst>
                                        <p:tav tm="0">
                                          <p:val>
                                            <p:strVal val="#ppt_x"/>
                                          </p:val>
                                        </p:tav>
                                        <p:tav tm="100000">
                                          <p:val>
                                            <p:strVal val="#ppt_x"/>
                                          </p:val>
                                        </p:tav>
                                      </p:tavLst>
                                    </p:anim>
                                    <p:anim calcmode="lin" valueType="num">
                                      <p:cBhvr>
                                        <p:cTn id="44"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8"/>
                                        </p:tgtEl>
                                        <p:attrNameLst>
                                          <p:attrName>style.visibility</p:attrName>
                                        </p:attrNameLst>
                                      </p:cBhvr>
                                      <p:to>
                                        <p:strVal val="visible"/>
                                      </p:to>
                                    </p:set>
                                    <p:animEffect transition="in" filter="fade">
                                      <p:cBhvr>
                                        <p:cTn id="49" dur="1000"/>
                                        <p:tgtEl>
                                          <p:spTgt spid="8"/>
                                        </p:tgtEl>
                                      </p:cBhvr>
                                    </p:animEffect>
                                    <p:anim calcmode="lin" valueType="num">
                                      <p:cBhvr>
                                        <p:cTn id="50" dur="1000" fill="hold"/>
                                        <p:tgtEl>
                                          <p:spTgt spid="8"/>
                                        </p:tgtEl>
                                        <p:attrNameLst>
                                          <p:attrName>ppt_x</p:attrName>
                                        </p:attrNameLst>
                                      </p:cBhvr>
                                      <p:tavLst>
                                        <p:tav tm="0">
                                          <p:val>
                                            <p:strVal val="#ppt_x"/>
                                          </p:val>
                                        </p:tav>
                                        <p:tav tm="100000">
                                          <p:val>
                                            <p:strVal val="#ppt_x"/>
                                          </p:val>
                                        </p:tav>
                                      </p:tavLst>
                                    </p:anim>
                                    <p:anim calcmode="lin" valueType="num">
                                      <p:cBhvr>
                                        <p:cTn id="51"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10"/>
                                        </p:tgtEl>
                                        <p:attrNameLst>
                                          <p:attrName>style.visibility</p:attrName>
                                        </p:attrNameLst>
                                      </p:cBhvr>
                                      <p:to>
                                        <p:strVal val="visible"/>
                                      </p:to>
                                    </p:set>
                                    <p:animEffect transition="in" filter="fade">
                                      <p:cBhvr>
                                        <p:cTn id="56" dur="1000"/>
                                        <p:tgtEl>
                                          <p:spTgt spid="10"/>
                                        </p:tgtEl>
                                      </p:cBhvr>
                                    </p:animEffect>
                                    <p:anim calcmode="lin" valueType="num">
                                      <p:cBhvr>
                                        <p:cTn id="57" dur="1000" fill="hold"/>
                                        <p:tgtEl>
                                          <p:spTgt spid="10"/>
                                        </p:tgtEl>
                                        <p:attrNameLst>
                                          <p:attrName>ppt_x</p:attrName>
                                        </p:attrNameLst>
                                      </p:cBhvr>
                                      <p:tavLst>
                                        <p:tav tm="0">
                                          <p:val>
                                            <p:strVal val="#ppt_x"/>
                                          </p:val>
                                        </p:tav>
                                        <p:tav tm="100000">
                                          <p:val>
                                            <p:strVal val="#ppt_x"/>
                                          </p:val>
                                        </p:tav>
                                      </p:tavLst>
                                    </p:anim>
                                    <p:anim calcmode="lin" valueType="num">
                                      <p:cBhvr>
                                        <p:cTn id="58"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nodeType="clickEffect">
                                  <p:stCondLst>
                                    <p:cond delay="0"/>
                                  </p:stCondLst>
                                  <p:childTnLst>
                                    <p:set>
                                      <p:cBhvr>
                                        <p:cTn id="62" dur="1" fill="hold">
                                          <p:stCondLst>
                                            <p:cond delay="0"/>
                                          </p:stCondLst>
                                        </p:cTn>
                                        <p:tgtEl>
                                          <p:spTgt spid="9"/>
                                        </p:tgtEl>
                                        <p:attrNameLst>
                                          <p:attrName>style.visibility</p:attrName>
                                        </p:attrNameLst>
                                      </p:cBhvr>
                                      <p:to>
                                        <p:strVal val="visible"/>
                                      </p:to>
                                    </p:set>
                                    <p:animEffect transition="in" filter="fade">
                                      <p:cBhvr>
                                        <p:cTn id="63" dur="1000"/>
                                        <p:tgtEl>
                                          <p:spTgt spid="9"/>
                                        </p:tgtEl>
                                      </p:cBhvr>
                                    </p:animEffect>
                                    <p:anim calcmode="lin" valueType="num">
                                      <p:cBhvr>
                                        <p:cTn id="64" dur="1000" fill="hold"/>
                                        <p:tgtEl>
                                          <p:spTgt spid="9"/>
                                        </p:tgtEl>
                                        <p:attrNameLst>
                                          <p:attrName>ppt_x</p:attrName>
                                        </p:attrNameLst>
                                      </p:cBhvr>
                                      <p:tavLst>
                                        <p:tav tm="0">
                                          <p:val>
                                            <p:strVal val="#ppt_x"/>
                                          </p:val>
                                        </p:tav>
                                        <p:tav tm="100000">
                                          <p:val>
                                            <p:strVal val="#ppt_x"/>
                                          </p:val>
                                        </p:tav>
                                      </p:tavLst>
                                    </p:anim>
                                    <p:anim calcmode="lin" valueType="num">
                                      <p:cBhvr>
                                        <p:cTn id="65"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6" grpId="0"/>
      <p:bldP spid="7" grpId="0"/>
      <p:bldP spid="10"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963985" y="1863538"/>
            <a:ext cx="8838566" cy="1229286"/>
          </a:xfrm>
          <a:prstGeom prst="rect">
            <a:avLst/>
          </a:prstGeom>
        </p:spPr>
      </p:pic>
      <p:pic>
        <p:nvPicPr>
          <p:cNvPr id="3" name="Picture 2"/>
          <p:cNvPicPr>
            <a:picLocks noChangeAspect="1"/>
          </p:cNvPicPr>
          <p:nvPr/>
        </p:nvPicPr>
        <p:blipFill>
          <a:blip r:embed="rId3"/>
          <a:stretch>
            <a:fillRect/>
          </a:stretch>
        </p:blipFill>
        <p:spPr>
          <a:xfrm>
            <a:off x="2094938" y="3534615"/>
            <a:ext cx="5210543" cy="754997"/>
          </a:xfrm>
          <a:prstGeom prst="rect">
            <a:avLst/>
          </a:prstGeom>
        </p:spPr>
      </p:pic>
      <p:pic>
        <p:nvPicPr>
          <p:cNvPr id="4" name="Picture 3"/>
          <p:cNvPicPr>
            <a:picLocks noChangeAspect="1"/>
          </p:cNvPicPr>
          <p:nvPr/>
        </p:nvPicPr>
        <p:blipFill>
          <a:blip r:embed="rId4"/>
          <a:stretch>
            <a:fillRect/>
          </a:stretch>
        </p:blipFill>
        <p:spPr>
          <a:xfrm>
            <a:off x="2273393" y="4881562"/>
            <a:ext cx="6350315" cy="900673"/>
          </a:xfrm>
          <a:prstGeom prst="rect">
            <a:avLst/>
          </a:prstGeom>
        </p:spPr>
      </p:pic>
      <p:pic>
        <p:nvPicPr>
          <p:cNvPr id="5" name="Picture 4"/>
          <p:cNvPicPr>
            <a:picLocks noChangeAspect="1"/>
          </p:cNvPicPr>
          <p:nvPr/>
        </p:nvPicPr>
        <p:blipFill>
          <a:blip r:embed="rId5"/>
          <a:stretch>
            <a:fillRect/>
          </a:stretch>
        </p:blipFill>
        <p:spPr>
          <a:xfrm>
            <a:off x="7305481" y="2797688"/>
            <a:ext cx="4552950" cy="2228850"/>
          </a:xfrm>
          <a:prstGeom prst="rect">
            <a:avLst/>
          </a:prstGeom>
        </p:spPr>
      </p:pic>
    </p:spTree>
    <p:extLst>
      <p:ext uri="{BB962C8B-B14F-4D97-AF65-F5344CB8AC3E}">
        <p14:creationId xmlns:p14="http://schemas.microsoft.com/office/powerpoint/2010/main" val="16708838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1000"/>
                                        <p:tgtEl>
                                          <p:spTgt spid="3"/>
                                        </p:tgtEl>
                                      </p:cBhvr>
                                    </p:animEffect>
                                    <p:anim calcmode="lin" valueType="num">
                                      <p:cBhvr>
                                        <p:cTn id="22" dur="1000" fill="hold"/>
                                        <p:tgtEl>
                                          <p:spTgt spid="3"/>
                                        </p:tgtEl>
                                        <p:attrNameLst>
                                          <p:attrName>ppt_x</p:attrName>
                                        </p:attrNameLst>
                                      </p:cBhvr>
                                      <p:tavLst>
                                        <p:tav tm="0">
                                          <p:val>
                                            <p:strVal val="#ppt_x"/>
                                          </p:val>
                                        </p:tav>
                                        <p:tav tm="100000">
                                          <p:val>
                                            <p:strVal val="#ppt_x"/>
                                          </p:val>
                                        </p:tav>
                                      </p:tavLst>
                                    </p:anim>
                                    <p:anim calcmode="lin" valueType="num">
                                      <p:cBhvr>
                                        <p:cTn id="2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fade">
                                      <p:cBhvr>
                                        <p:cTn id="28" dur="1000"/>
                                        <p:tgtEl>
                                          <p:spTgt spid="4"/>
                                        </p:tgtEl>
                                      </p:cBhvr>
                                    </p:animEffect>
                                    <p:anim calcmode="lin" valueType="num">
                                      <p:cBhvr>
                                        <p:cTn id="29" dur="1000" fill="hold"/>
                                        <p:tgtEl>
                                          <p:spTgt spid="4"/>
                                        </p:tgtEl>
                                        <p:attrNameLst>
                                          <p:attrName>ppt_x</p:attrName>
                                        </p:attrNameLst>
                                      </p:cBhvr>
                                      <p:tavLst>
                                        <p:tav tm="0">
                                          <p:val>
                                            <p:strVal val="#ppt_x"/>
                                          </p:val>
                                        </p:tav>
                                        <p:tav tm="100000">
                                          <p:val>
                                            <p:strVal val="#ppt_x"/>
                                          </p:val>
                                        </p:tav>
                                      </p:tavLst>
                                    </p:anim>
                                    <p:anim calcmode="lin" valueType="num">
                                      <p:cBhvr>
                                        <p:cTn id="30"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6981825" y="2697654"/>
            <a:ext cx="5210175" cy="2905125"/>
          </a:xfrm>
          <a:prstGeom prst="rect">
            <a:avLst/>
          </a:prstGeom>
        </p:spPr>
      </p:pic>
      <p:pic>
        <p:nvPicPr>
          <p:cNvPr id="3" name="Picture 2"/>
          <p:cNvPicPr>
            <a:picLocks noChangeAspect="1"/>
          </p:cNvPicPr>
          <p:nvPr/>
        </p:nvPicPr>
        <p:blipFill>
          <a:blip r:embed="rId3"/>
          <a:stretch>
            <a:fillRect/>
          </a:stretch>
        </p:blipFill>
        <p:spPr>
          <a:xfrm>
            <a:off x="7156696" y="5602779"/>
            <a:ext cx="3752850" cy="257175"/>
          </a:xfrm>
          <a:prstGeom prst="rect">
            <a:avLst/>
          </a:prstGeom>
        </p:spPr>
      </p:pic>
      <p:sp>
        <p:nvSpPr>
          <p:cNvPr id="4" name="Rectangle 3"/>
          <p:cNvSpPr/>
          <p:nvPr/>
        </p:nvSpPr>
        <p:spPr>
          <a:xfrm>
            <a:off x="446468" y="2051323"/>
            <a:ext cx="6096000" cy="646331"/>
          </a:xfrm>
          <a:prstGeom prst="rect">
            <a:avLst/>
          </a:prstGeom>
        </p:spPr>
        <p:txBody>
          <a:bodyPr>
            <a:spAutoFit/>
          </a:bodyPr>
          <a:lstStyle/>
          <a:p>
            <a:r>
              <a:rPr lang="en-US" dirty="0">
                <a:solidFill>
                  <a:srgbClr val="000000"/>
                </a:solidFill>
                <a:latin typeface="Times New Roman" panose="02020603050405020304" pitchFamily="18" charset="0"/>
                <a:ea typeface="Times New Roman" panose="02020603050405020304" pitchFamily="18" charset="0"/>
              </a:rPr>
              <a:t>When gate to source voltage is less than threshold gate source voltage, MOSFET is off, i.e. in cut-off region</a:t>
            </a:r>
            <a:endParaRPr lang="en-US" dirty="0"/>
          </a:p>
        </p:txBody>
      </p:sp>
      <p:sp>
        <p:nvSpPr>
          <p:cNvPr id="5" name="Rectangle 4"/>
          <p:cNvSpPr/>
          <p:nvPr/>
        </p:nvSpPr>
        <p:spPr>
          <a:xfrm>
            <a:off x="439194" y="2896604"/>
            <a:ext cx="6000682" cy="369332"/>
          </a:xfrm>
          <a:prstGeom prst="rect">
            <a:avLst/>
          </a:prstGeom>
        </p:spPr>
        <p:txBody>
          <a:bodyPr wrap="none">
            <a:spAutoFit/>
          </a:bodyPr>
          <a:lstStyle/>
          <a:p>
            <a:r>
              <a:rPr lang="en-US" dirty="0">
                <a:solidFill>
                  <a:srgbClr val="000000"/>
                </a:solidFill>
                <a:latin typeface="Times New Roman" panose="02020603050405020304" pitchFamily="18" charset="0"/>
                <a:ea typeface="Times New Roman" panose="02020603050405020304" pitchFamily="18" charset="0"/>
              </a:rPr>
              <a:t>The MOSFET is driven into </a:t>
            </a:r>
            <a:r>
              <a:rPr lang="en-US" dirty="0" err="1">
                <a:solidFill>
                  <a:srgbClr val="000000"/>
                </a:solidFill>
                <a:latin typeface="Times New Roman" panose="02020603050405020304" pitchFamily="18" charset="0"/>
                <a:ea typeface="Times New Roman" panose="02020603050405020304" pitchFamily="18" charset="0"/>
              </a:rPr>
              <a:t>ohmic</a:t>
            </a:r>
            <a:r>
              <a:rPr lang="en-US" dirty="0">
                <a:solidFill>
                  <a:srgbClr val="000000"/>
                </a:solidFill>
                <a:latin typeface="Times New Roman" panose="02020603050405020304" pitchFamily="18" charset="0"/>
                <a:ea typeface="Times New Roman" panose="02020603050405020304" pitchFamily="18" charset="0"/>
              </a:rPr>
              <a:t> region when V</a:t>
            </a:r>
            <a:r>
              <a:rPr lang="en-US" sz="1100" dirty="0">
                <a:solidFill>
                  <a:srgbClr val="000000"/>
                </a:solidFill>
                <a:latin typeface="Times New Roman" panose="02020603050405020304" pitchFamily="18" charset="0"/>
                <a:ea typeface="Times New Roman" panose="02020603050405020304" pitchFamily="18" charset="0"/>
              </a:rPr>
              <a:t>GS</a:t>
            </a:r>
            <a:r>
              <a:rPr lang="en-US" dirty="0">
                <a:solidFill>
                  <a:srgbClr val="000000"/>
                </a:solidFill>
                <a:latin typeface="Times New Roman" panose="02020603050405020304" pitchFamily="18" charset="0"/>
                <a:ea typeface="Times New Roman" panose="02020603050405020304" pitchFamily="18" charset="0"/>
              </a:rPr>
              <a:t>&gt;&gt; V</a:t>
            </a:r>
            <a:r>
              <a:rPr lang="en-US" sz="1200" dirty="0">
                <a:solidFill>
                  <a:srgbClr val="000000"/>
                </a:solidFill>
                <a:latin typeface="Times New Roman" panose="02020603050405020304" pitchFamily="18" charset="0"/>
                <a:ea typeface="Times New Roman" panose="02020603050405020304" pitchFamily="18" charset="0"/>
              </a:rPr>
              <a:t>GS(</a:t>
            </a:r>
            <a:r>
              <a:rPr lang="en-US" sz="1200" dirty="0" err="1">
                <a:solidFill>
                  <a:srgbClr val="000000"/>
                </a:solidFill>
                <a:latin typeface="Times New Roman" panose="02020603050405020304" pitchFamily="18" charset="0"/>
                <a:ea typeface="Times New Roman" panose="02020603050405020304" pitchFamily="18" charset="0"/>
              </a:rPr>
              <a:t>th</a:t>
            </a:r>
            <a:r>
              <a:rPr lang="en-US" sz="1200" dirty="0">
                <a:solidFill>
                  <a:srgbClr val="000000"/>
                </a:solidFill>
                <a:latin typeface="Times New Roman" panose="02020603050405020304" pitchFamily="18" charset="0"/>
                <a:ea typeface="Times New Roman" panose="02020603050405020304" pitchFamily="18" charset="0"/>
              </a:rPr>
              <a:t>). </a:t>
            </a:r>
          </a:p>
        </p:txBody>
      </p:sp>
      <p:sp>
        <p:nvSpPr>
          <p:cNvPr id="6" name="Rectangle 5"/>
          <p:cNvSpPr/>
          <p:nvPr/>
        </p:nvSpPr>
        <p:spPr>
          <a:xfrm>
            <a:off x="446468" y="3446709"/>
            <a:ext cx="6096000" cy="646331"/>
          </a:xfrm>
          <a:prstGeom prst="rect">
            <a:avLst/>
          </a:prstGeom>
        </p:spPr>
        <p:txBody>
          <a:bodyPr>
            <a:spAutoFit/>
          </a:bodyPr>
          <a:lstStyle/>
          <a:p>
            <a:r>
              <a:rPr lang="en-US" dirty="0">
                <a:solidFill>
                  <a:srgbClr val="000000"/>
                </a:solidFill>
                <a:latin typeface="Times New Roman" panose="02020603050405020304" pitchFamily="18" charset="0"/>
                <a:ea typeface="Times New Roman" panose="02020603050405020304" pitchFamily="18" charset="0"/>
              </a:rPr>
              <a:t>In the </a:t>
            </a:r>
            <a:r>
              <a:rPr lang="en-US" dirty="0" err="1">
                <a:solidFill>
                  <a:srgbClr val="000000"/>
                </a:solidFill>
                <a:latin typeface="Times New Roman" panose="02020603050405020304" pitchFamily="18" charset="0"/>
                <a:ea typeface="Times New Roman" panose="02020603050405020304" pitchFamily="18" charset="0"/>
              </a:rPr>
              <a:t>ohmic</a:t>
            </a:r>
            <a:r>
              <a:rPr lang="en-US" dirty="0">
                <a:solidFill>
                  <a:srgbClr val="000000"/>
                </a:solidFill>
                <a:latin typeface="Times New Roman" panose="02020603050405020304" pitchFamily="18" charset="0"/>
                <a:ea typeface="Times New Roman" panose="02020603050405020304" pitchFamily="18" charset="0"/>
              </a:rPr>
              <a:t> region, the MOSFET conducts heavily. Hence it is said to be 'on' in the </a:t>
            </a:r>
            <a:r>
              <a:rPr lang="en-US" dirty="0" err="1">
                <a:solidFill>
                  <a:srgbClr val="000000"/>
                </a:solidFill>
                <a:latin typeface="Times New Roman" panose="02020603050405020304" pitchFamily="18" charset="0"/>
                <a:ea typeface="Times New Roman" panose="02020603050405020304" pitchFamily="18" charset="0"/>
              </a:rPr>
              <a:t>ohmic</a:t>
            </a:r>
            <a:r>
              <a:rPr lang="en-US" dirty="0">
                <a:solidFill>
                  <a:srgbClr val="000000"/>
                </a:solidFill>
                <a:latin typeface="Times New Roman" panose="02020603050405020304" pitchFamily="18" charset="0"/>
                <a:ea typeface="Times New Roman" panose="02020603050405020304" pitchFamily="18" charset="0"/>
              </a:rPr>
              <a:t> region</a:t>
            </a:r>
            <a:endParaRPr lang="en-US" dirty="0"/>
          </a:p>
        </p:txBody>
      </p:sp>
      <p:sp>
        <p:nvSpPr>
          <p:cNvPr id="7" name="Rectangle 6"/>
          <p:cNvSpPr/>
          <p:nvPr/>
        </p:nvSpPr>
        <p:spPr>
          <a:xfrm>
            <a:off x="439194" y="4273813"/>
            <a:ext cx="6096000" cy="646331"/>
          </a:xfrm>
          <a:prstGeom prst="rect">
            <a:avLst/>
          </a:prstGeom>
        </p:spPr>
        <p:txBody>
          <a:bodyPr>
            <a:spAutoFit/>
          </a:bodyPr>
          <a:lstStyle/>
          <a:p>
            <a:r>
              <a:rPr lang="en-US" dirty="0">
                <a:solidFill>
                  <a:srgbClr val="000000"/>
                </a:solidFill>
                <a:latin typeface="Times New Roman" panose="02020603050405020304" pitchFamily="18" charset="0"/>
                <a:ea typeface="Times New Roman" panose="02020603050405020304" pitchFamily="18" charset="0"/>
              </a:rPr>
              <a:t>By applying heavy gate to source voltage, MOSFET can be turned on.</a:t>
            </a:r>
            <a:endParaRPr lang="en-US" dirty="0"/>
          </a:p>
        </p:txBody>
      </p:sp>
      <p:sp>
        <p:nvSpPr>
          <p:cNvPr id="8" name="Rectangle 7"/>
          <p:cNvSpPr/>
          <p:nvPr/>
        </p:nvSpPr>
        <p:spPr>
          <a:xfrm>
            <a:off x="439194" y="4920144"/>
            <a:ext cx="6096000" cy="646331"/>
          </a:xfrm>
          <a:prstGeom prst="rect">
            <a:avLst/>
          </a:prstGeom>
        </p:spPr>
        <p:txBody>
          <a:bodyPr>
            <a:spAutoFit/>
          </a:bodyPr>
          <a:lstStyle/>
          <a:p>
            <a:r>
              <a:rPr lang="en-US" dirty="0">
                <a:solidFill>
                  <a:srgbClr val="000000"/>
                </a:solidFill>
                <a:latin typeface="Times New Roman" panose="02020603050405020304" pitchFamily="18" charset="0"/>
                <a:ea typeface="Times New Roman" panose="02020603050405020304" pitchFamily="18" charset="0"/>
              </a:rPr>
              <a:t>MOSFET is never operated in the active region. In active region it acts as an amplifier</a:t>
            </a:r>
            <a:endParaRPr lang="en-US" dirty="0"/>
          </a:p>
        </p:txBody>
      </p:sp>
      <p:sp>
        <p:nvSpPr>
          <p:cNvPr id="9" name="Rectangle 8"/>
          <p:cNvSpPr/>
          <p:nvPr/>
        </p:nvSpPr>
        <p:spPr>
          <a:xfrm>
            <a:off x="446468" y="5708828"/>
            <a:ext cx="6096000" cy="646331"/>
          </a:xfrm>
          <a:prstGeom prst="rect">
            <a:avLst/>
          </a:prstGeom>
        </p:spPr>
        <p:txBody>
          <a:bodyPr>
            <a:spAutoFit/>
          </a:bodyPr>
          <a:lstStyle/>
          <a:p>
            <a:r>
              <a:rPr lang="en-US" dirty="0">
                <a:solidFill>
                  <a:srgbClr val="000000"/>
                </a:solidFill>
                <a:latin typeface="Times New Roman" panose="02020603050405020304" pitchFamily="18" charset="0"/>
                <a:ea typeface="Times New Roman" panose="02020603050405020304" pitchFamily="18" charset="0"/>
              </a:rPr>
              <a:t>For switching applications, MOSFET is operated only in </a:t>
            </a:r>
            <a:r>
              <a:rPr lang="en-US" dirty="0" err="1">
                <a:solidFill>
                  <a:srgbClr val="000000"/>
                </a:solidFill>
                <a:latin typeface="Times New Roman" panose="02020603050405020304" pitchFamily="18" charset="0"/>
                <a:ea typeface="Times New Roman" panose="02020603050405020304" pitchFamily="18" charset="0"/>
              </a:rPr>
              <a:t>ohmic</a:t>
            </a:r>
            <a:r>
              <a:rPr lang="en-US" dirty="0">
                <a:solidFill>
                  <a:srgbClr val="000000"/>
                </a:solidFill>
                <a:latin typeface="Times New Roman" panose="02020603050405020304" pitchFamily="18" charset="0"/>
                <a:ea typeface="Times New Roman" panose="02020603050405020304" pitchFamily="18" charset="0"/>
              </a:rPr>
              <a:t> and cut-off regions.</a:t>
            </a:r>
            <a:endParaRPr lang="en-US" dirty="0"/>
          </a:p>
        </p:txBody>
      </p:sp>
    </p:spTree>
    <p:extLst>
      <p:ext uri="{BB962C8B-B14F-4D97-AF65-F5344CB8AC3E}">
        <p14:creationId xmlns:p14="http://schemas.microsoft.com/office/powerpoint/2010/main" val="39394490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xEl>
                                              <p:pRg st="0" end="0"/>
                                            </p:txEl>
                                          </p:spTgt>
                                        </p:tgtEl>
                                        <p:attrNameLst>
                                          <p:attrName>style.visibility</p:attrName>
                                        </p:attrNameLst>
                                      </p:cBhvr>
                                      <p:to>
                                        <p:strVal val="visible"/>
                                      </p:to>
                                    </p:set>
                                    <p:animEffect transition="in" filter="fade">
                                      <p:cBhvr>
                                        <p:cTn id="14" dur="1000"/>
                                        <p:tgtEl>
                                          <p:spTgt spid="4">
                                            <p:txEl>
                                              <p:pRg st="0" end="0"/>
                                            </p:txEl>
                                          </p:spTgt>
                                        </p:tgtEl>
                                      </p:cBhvr>
                                    </p:animEffect>
                                    <p:anim calcmode="lin" valueType="num">
                                      <p:cBhvr>
                                        <p:cTn id="15"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Effect transition="in" filter="fade">
                                      <p:cBhvr>
                                        <p:cTn id="21" dur="1000"/>
                                        <p:tgtEl>
                                          <p:spTgt spid="5">
                                            <p:txEl>
                                              <p:pRg st="0" end="0"/>
                                            </p:txEl>
                                          </p:spTgt>
                                        </p:tgtEl>
                                      </p:cBhvr>
                                    </p:animEffect>
                                    <p:anim calcmode="lin" valueType="num">
                                      <p:cBhvr>
                                        <p:cTn id="22"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23"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fade">
                                      <p:cBhvr>
                                        <p:cTn id="28" dur="1000"/>
                                        <p:tgtEl>
                                          <p:spTgt spid="6"/>
                                        </p:tgtEl>
                                      </p:cBhvr>
                                    </p:animEffect>
                                    <p:anim calcmode="lin" valueType="num">
                                      <p:cBhvr>
                                        <p:cTn id="29" dur="1000" fill="hold"/>
                                        <p:tgtEl>
                                          <p:spTgt spid="6"/>
                                        </p:tgtEl>
                                        <p:attrNameLst>
                                          <p:attrName>ppt_x</p:attrName>
                                        </p:attrNameLst>
                                      </p:cBhvr>
                                      <p:tavLst>
                                        <p:tav tm="0">
                                          <p:val>
                                            <p:strVal val="#ppt_x"/>
                                          </p:val>
                                        </p:tav>
                                        <p:tav tm="100000">
                                          <p:val>
                                            <p:strVal val="#ppt_x"/>
                                          </p:val>
                                        </p:tav>
                                      </p:tavLst>
                                    </p:anim>
                                    <p:anim calcmode="lin" valueType="num">
                                      <p:cBhvr>
                                        <p:cTn id="30"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fade">
                                      <p:cBhvr>
                                        <p:cTn id="35" dur="1000"/>
                                        <p:tgtEl>
                                          <p:spTgt spid="7"/>
                                        </p:tgtEl>
                                      </p:cBhvr>
                                    </p:animEffect>
                                    <p:anim calcmode="lin" valueType="num">
                                      <p:cBhvr>
                                        <p:cTn id="36" dur="1000" fill="hold"/>
                                        <p:tgtEl>
                                          <p:spTgt spid="7"/>
                                        </p:tgtEl>
                                        <p:attrNameLst>
                                          <p:attrName>ppt_x</p:attrName>
                                        </p:attrNameLst>
                                      </p:cBhvr>
                                      <p:tavLst>
                                        <p:tav tm="0">
                                          <p:val>
                                            <p:strVal val="#ppt_x"/>
                                          </p:val>
                                        </p:tav>
                                        <p:tav tm="100000">
                                          <p:val>
                                            <p:strVal val="#ppt_x"/>
                                          </p:val>
                                        </p:tav>
                                      </p:tavLst>
                                    </p:anim>
                                    <p:anim calcmode="lin" valueType="num">
                                      <p:cBhvr>
                                        <p:cTn id="37"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fade">
                                      <p:cBhvr>
                                        <p:cTn id="42" dur="1000"/>
                                        <p:tgtEl>
                                          <p:spTgt spid="8"/>
                                        </p:tgtEl>
                                      </p:cBhvr>
                                    </p:animEffect>
                                    <p:anim calcmode="lin" valueType="num">
                                      <p:cBhvr>
                                        <p:cTn id="43" dur="1000" fill="hold"/>
                                        <p:tgtEl>
                                          <p:spTgt spid="8"/>
                                        </p:tgtEl>
                                        <p:attrNameLst>
                                          <p:attrName>ppt_x</p:attrName>
                                        </p:attrNameLst>
                                      </p:cBhvr>
                                      <p:tavLst>
                                        <p:tav tm="0">
                                          <p:val>
                                            <p:strVal val="#ppt_x"/>
                                          </p:val>
                                        </p:tav>
                                        <p:tav tm="100000">
                                          <p:val>
                                            <p:strVal val="#ppt_x"/>
                                          </p:val>
                                        </p:tav>
                                      </p:tavLst>
                                    </p:anim>
                                    <p:anim calcmode="lin" valueType="num">
                                      <p:cBhvr>
                                        <p:cTn id="44"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9"/>
                                        </p:tgtEl>
                                        <p:attrNameLst>
                                          <p:attrName>style.visibility</p:attrName>
                                        </p:attrNameLst>
                                      </p:cBhvr>
                                      <p:to>
                                        <p:strVal val="visible"/>
                                      </p:to>
                                    </p:set>
                                    <p:animEffect transition="in" filter="fade">
                                      <p:cBhvr>
                                        <p:cTn id="49" dur="1000"/>
                                        <p:tgtEl>
                                          <p:spTgt spid="9"/>
                                        </p:tgtEl>
                                      </p:cBhvr>
                                    </p:animEffect>
                                    <p:anim calcmode="lin" valueType="num">
                                      <p:cBhvr>
                                        <p:cTn id="50" dur="1000" fill="hold"/>
                                        <p:tgtEl>
                                          <p:spTgt spid="9"/>
                                        </p:tgtEl>
                                        <p:attrNameLst>
                                          <p:attrName>ppt_x</p:attrName>
                                        </p:attrNameLst>
                                      </p:cBhvr>
                                      <p:tavLst>
                                        <p:tav tm="0">
                                          <p:val>
                                            <p:strVal val="#ppt_x"/>
                                          </p:val>
                                        </p:tav>
                                        <p:tav tm="100000">
                                          <p:val>
                                            <p:strVal val="#ppt_x"/>
                                          </p:val>
                                        </p:tav>
                                      </p:tavLst>
                                    </p:anim>
                                    <p:anim calcmode="lin" valueType="num">
                                      <p:cBhvr>
                                        <p:cTn id="51"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462368" y="1825998"/>
            <a:ext cx="4991100" cy="247650"/>
          </a:xfrm>
          <a:prstGeom prst="rect">
            <a:avLst/>
          </a:prstGeom>
        </p:spPr>
      </p:pic>
      <p:pic>
        <p:nvPicPr>
          <p:cNvPr id="3" name="Picture 2"/>
          <p:cNvPicPr>
            <a:picLocks noChangeAspect="1"/>
          </p:cNvPicPr>
          <p:nvPr/>
        </p:nvPicPr>
        <p:blipFill>
          <a:blip r:embed="rId3"/>
          <a:stretch>
            <a:fillRect/>
          </a:stretch>
        </p:blipFill>
        <p:spPr>
          <a:xfrm>
            <a:off x="1462368" y="2073648"/>
            <a:ext cx="6257925" cy="247650"/>
          </a:xfrm>
          <a:prstGeom prst="rect">
            <a:avLst/>
          </a:prstGeom>
        </p:spPr>
      </p:pic>
      <p:pic>
        <p:nvPicPr>
          <p:cNvPr id="4" name="Picture 3"/>
          <p:cNvPicPr>
            <a:picLocks noChangeAspect="1"/>
          </p:cNvPicPr>
          <p:nvPr/>
        </p:nvPicPr>
        <p:blipFill>
          <a:blip r:embed="rId4"/>
          <a:stretch>
            <a:fillRect/>
          </a:stretch>
        </p:blipFill>
        <p:spPr>
          <a:xfrm>
            <a:off x="1452843" y="2349873"/>
            <a:ext cx="6267450" cy="219075"/>
          </a:xfrm>
          <a:prstGeom prst="rect">
            <a:avLst/>
          </a:prstGeom>
        </p:spPr>
      </p:pic>
      <p:pic>
        <p:nvPicPr>
          <p:cNvPr id="5" name="Picture 4"/>
          <p:cNvPicPr>
            <a:picLocks noChangeAspect="1"/>
          </p:cNvPicPr>
          <p:nvPr/>
        </p:nvPicPr>
        <p:blipFill>
          <a:blip r:embed="rId5"/>
          <a:stretch>
            <a:fillRect/>
          </a:stretch>
        </p:blipFill>
        <p:spPr>
          <a:xfrm>
            <a:off x="1462368" y="2597523"/>
            <a:ext cx="3886200" cy="257175"/>
          </a:xfrm>
          <a:prstGeom prst="rect">
            <a:avLst/>
          </a:prstGeom>
        </p:spPr>
      </p:pic>
      <p:pic>
        <p:nvPicPr>
          <p:cNvPr id="6" name="Picture 5"/>
          <p:cNvPicPr>
            <a:picLocks noChangeAspect="1"/>
          </p:cNvPicPr>
          <p:nvPr/>
        </p:nvPicPr>
        <p:blipFill>
          <a:blip r:embed="rId6"/>
          <a:stretch>
            <a:fillRect/>
          </a:stretch>
        </p:blipFill>
        <p:spPr>
          <a:xfrm>
            <a:off x="6981825" y="3070131"/>
            <a:ext cx="4171950" cy="2600325"/>
          </a:xfrm>
          <a:prstGeom prst="rect">
            <a:avLst/>
          </a:prstGeom>
        </p:spPr>
      </p:pic>
      <p:pic>
        <p:nvPicPr>
          <p:cNvPr id="7" name="Picture 6"/>
          <p:cNvPicPr>
            <a:picLocks noChangeAspect="1"/>
          </p:cNvPicPr>
          <p:nvPr/>
        </p:nvPicPr>
        <p:blipFill>
          <a:blip r:embed="rId7"/>
          <a:stretch>
            <a:fillRect/>
          </a:stretch>
        </p:blipFill>
        <p:spPr>
          <a:xfrm>
            <a:off x="1452843" y="3070131"/>
            <a:ext cx="2933700" cy="3000375"/>
          </a:xfrm>
          <a:prstGeom prst="rect">
            <a:avLst/>
          </a:prstGeom>
        </p:spPr>
      </p:pic>
    </p:spTree>
    <p:extLst>
      <p:ext uri="{BB962C8B-B14F-4D97-AF65-F5344CB8AC3E}">
        <p14:creationId xmlns:p14="http://schemas.microsoft.com/office/powerpoint/2010/main" val="37711334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1000"/>
                                        <p:tgtEl>
                                          <p:spTgt spid="3"/>
                                        </p:tgtEl>
                                      </p:cBhvr>
                                    </p:animEffect>
                                    <p:anim calcmode="lin" valueType="num">
                                      <p:cBhvr>
                                        <p:cTn id="18" dur="1000" fill="hold"/>
                                        <p:tgtEl>
                                          <p:spTgt spid="3"/>
                                        </p:tgtEl>
                                        <p:attrNameLst>
                                          <p:attrName>ppt_x</p:attrName>
                                        </p:attrNameLst>
                                      </p:cBhvr>
                                      <p:tavLst>
                                        <p:tav tm="0">
                                          <p:val>
                                            <p:strVal val="#ppt_x"/>
                                          </p:val>
                                        </p:tav>
                                        <p:tav tm="100000">
                                          <p:val>
                                            <p:strVal val="#ppt_x"/>
                                          </p:val>
                                        </p:tav>
                                      </p:tavLst>
                                    </p:anim>
                                    <p:anim calcmode="lin" valueType="num">
                                      <p:cBhvr>
                                        <p:cTn id="19" dur="1000" fill="hold"/>
                                        <p:tgtEl>
                                          <p:spTgt spid="3"/>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1000"/>
                                        <p:tgtEl>
                                          <p:spTgt spid="4"/>
                                        </p:tgtEl>
                                      </p:cBhvr>
                                    </p:animEffect>
                                    <p:anim calcmode="lin" valueType="num">
                                      <p:cBhvr>
                                        <p:cTn id="23" dur="1000" fill="hold"/>
                                        <p:tgtEl>
                                          <p:spTgt spid="4"/>
                                        </p:tgtEl>
                                        <p:attrNameLst>
                                          <p:attrName>ppt_x</p:attrName>
                                        </p:attrNameLst>
                                      </p:cBhvr>
                                      <p:tavLst>
                                        <p:tav tm="0">
                                          <p:val>
                                            <p:strVal val="#ppt_x"/>
                                          </p:val>
                                        </p:tav>
                                        <p:tav tm="100000">
                                          <p:val>
                                            <p:strVal val="#ppt_x"/>
                                          </p:val>
                                        </p:tav>
                                      </p:tavLst>
                                    </p:anim>
                                    <p:anim calcmode="lin" valueType="num">
                                      <p:cBhvr>
                                        <p:cTn id="2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nodeType="click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fade">
                                      <p:cBhvr>
                                        <p:cTn id="29" dur="1000"/>
                                        <p:tgtEl>
                                          <p:spTgt spid="6"/>
                                        </p:tgtEl>
                                      </p:cBhvr>
                                    </p:animEffect>
                                    <p:anim calcmode="lin" valueType="num">
                                      <p:cBhvr>
                                        <p:cTn id="30" dur="1000" fill="hold"/>
                                        <p:tgtEl>
                                          <p:spTgt spid="6"/>
                                        </p:tgtEl>
                                        <p:attrNameLst>
                                          <p:attrName>ppt_x</p:attrName>
                                        </p:attrNameLst>
                                      </p:cBhvr>
                                      <p:tavLst>
                                        <p:tav tm="0">
                                          <p:val>
                                            <p:strVal val="#ppt_x"/>
                                          </p:val>
                                        </p:tav>
                                        <p:tav tm="100000">
                                          <p:val>
                                            <p:strVal val="#ppt_x"/>
                                          </p:val>
                                        </p:tav>
                                      </p:tavLst>
                                    </p:anim>
                                    <p:anim calcmode="lin" valueType="num">
                                      <p:cBhvr>
                                        <p:cTn id="31"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nodeType="click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fade">
                                      <p:cBhvr>
                                        <p:cTn id="36" dur="1000"/>
                                        <p:tgtEl>
                                          <p:spTgt spid="7"/>
                                        </p:tgtEl>
                                      </p:cBhvr>
                                    </p:animEffect>
                                    <p:anim calcmode="lin" valueType="num">
                                      <p:cBhvr>
                                        <p:cTn id="37" dur="1000" fill="hold"/>
                                        <p:tgtEl>
                                          <p:spTgt spid="7"/>
                                        </p:tgtEl>
                                        <p:attrNameLst>
                                          <p:attrName>ppt_x</p:attrName>
                                        </p:attrNameLst>
                                      </p:cBhvr>
                                      <p:tavLst>
                                        <p:tav tm="0">
                                          <p:val>
                                            <p:strVal val="#ppt_x"/>
                                          </p:val>
                                        </p:tav>
                                        <p:tav tm="100000">
                                          <p:val>
                                            <p:strVal val="#ppt_x"/>
                                          </p:val>
                                        </p:tav>
                                      </p:tavLst>
                                    </p:anim>
                                    <p:anim calcmode="lin" valueType="num">
                                      <p:cBhvr>
                                        <p:cTn id="38"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719698" y="1863818"/>
            <a:ext cx="3114675" cy="333375"/>
          </a:xfrm>
          <a:prstGeom prst="rect">
            <a:avLst/>
          </a:prstGeom>
        </p:spPr>
      </p:pic>
      <p:pic>
        <p:nvPicPr>
          <p:cNvPr id="3" name="Picture 2"/>
          <p:cNvPicPr>
            <a:picLocks noChangeAspect="1"/>
          </p:cNvPicPr>
          <p:nvPr/>
        </p:nvPicPr>
        <p:blipFill>
          <a:blip r:embed="rId3"/>
          <a:stretch>
            <a:fillRect/>
          </a:stretch>
        </p:blipFill>
        <p:spPr>
          <a:xfrm>
            <a:off x="2411506" y="2670303"/>
            <a:ext cx="2120153" cy="673590"/>
          </a:xfrm>
          <a:prstGeom prst="rect">
            <a:avLst/>
          </a:prstGeom>
        </p:spPr>
      </p:pic>
      <p:pic>
        <p:nvPicPr>
          <p:cNvPr id="4" name="Picture 3"/>
          <p:cNvPicPr>
            <a:picLocks noChangeAspect="1"/>
          </p:cNvPicPr>
          <p:nvPr/>
        </p:nvPicPr>
        <p:blipFill>
          <a:blip r:embed="rId4"/>
          <a:stretch>
            <a:fillRect/>
          </a:stretch>
        </p:blipFill>
        <p:spPr>
          <a:xfrm>
            <a:off x="1392891" y="2191285"/>
            <a:ext cx="3138768" cy="352542"/>
          </a:xfrm>
          <a:prstGeom prst="rect">
            <a:avLst/>
          </a:prstGeom>
        </p:spPr>
      </p:pic>
      <p:pic>
        <p:nvPicPr>
          <p:cNvPr id="5" name="Picture 4"/>
          <p:cNvPicPr>
            <a:picLocks noChangeAspect="1"/>
          </p:cNvPicPr>
          <p:nvPr/>
        </p:nvPicPr>
        <p:blipFill>
          <a:blip r:embed="rId5"/>
          <a:stretch>
            <a:fillRect/>
          </a:stretch>
        </p:blipFill>
        <p:spPr>
          <a:xfrm>
            <a:off x="2733255" y="3403953"/>
            <a:ext cx="1528061" cy="577267"/>
          </a:xfrm>
          <a:prstGeom prst="rect">
            <a:avLst/>
          </a:prstGeom>
        </p:spPr>
      </p:pic>
      <p:pic>
        <p:nvPicPr>
          <p:cNvPr id="6" name="Picture 5"/>
          <p:cNvPicPr>
            <a:picLocks noChangeAspect="1"/>
          </p:cNvPicPr>
          <p:nvPr/>
        </p:nvPicPr>
        <p:blipFill>
          <a:blip r:embed="rId6"/>
          <a:stretch>
            <a:fillRect/>
          </a:stretch>
        </p:blipFill>
        <p:spPr>
          <a:xfrm>
            <a:off x="4463022" y="3549717"/>
            <a:ext cx="733425" cy="304800"/>
          </a:xfrm>
          <a:prstGeom prst="rect">
            <a:avLst/>
          </a:prstGeom>
        </p:spPr>
      </p:pic>
      <p:pic>
        <p:nvPicPr>
          <p:cNvPr id="7" name="Picture 6"/>
          <p:cNvPicPr>
            <a:picLocks noChangeAspect="1"/>
          </p:cNvPicPr>
          <p:nvPr/>
        </p:nvPicPr>
        <p:blipFill>
          <a:blip r:embed="rId7"/>
          <a:stretch>
            <a:fillRect/>
          </a:stretch>
        </p:blipFill>
        <p:spPr>
          <a:xfrm>
            <a:off x="2318426" y="4150770"/>
            <a:ext cx="1847850" cy="323850"/>
          </a:xfrm>
          <a:prstGeom prst="rect">
            <a:avLst/>
          </a:prstGeom>
        </p:spPr>
      </p:pic>
      <p:pic>
        <p:nvPicPr>
          <p:cNvPr id="8" name="Picture 7"/>
          <p:cNvPicPr>
            <a:picLocks noChangeAspect="1"/>
          </p:cNvPicPr>
          <p:nvPr/>
        </p:nvPicPr>
        <p:blipFill>
          <a:blip r:embed="rId8"/>
          <a:stretch>
            <a:fillRect/>
          </a:stretch>
        </p:blipFill>
        <p:spPr>
          <a:xfrm>
            <a:off x="4358247" y="4228474"/>
            <a:ext cx="838200" cy="247650"/>
          </a:xfrm>
          <a:prstGeom prst="rect">
            <a:avLst/>
          </a:prstGeom>
        </p:spPr>
      </p:pic>
      <p:pic>
        <p:nvPicPr>
          <p:cNvPr id="9" name="Picture 8"/>
          <p:cNvPicPr>
            <a:picLocks noChangeAspect="1"/>
          </p:cNvPicPr>
          <p:nvPr/>
        </p:nvPicPr>
        <p:blipFill>
          <a:blip r:embed="rId9"/>
          <a:stretch>
            <a:fillRect/>
          </a:stretch>
        </p:blipFill>
        <p:spPr>
          <a:xfrm>
            <a:off x="7331168" y="1892392"/>
            <a:ext cx="3419475" cy="276225"/>
          </a:xfrm>
          <a:prstGeom prst="rect">
            <a:avLst/>
          </a:prstGeom>
        </p:spPr>
      </p:pic>
      <p:pic>
        <p:nvPicPr>
          <p:cNvPr id="16" name="Picture 15"/>
          <p:cNvPicPr>
            <a:picLocks noChangeAspect="1"/>
          </p:cNvPicPr>
          <p:nvPr/>
        </p:nvPicPr>
        <p:blipFill>
          <a:blip r:embed="rId10"/>
          <a:stretch>
            <a:fillRect/>
          </a:stretch>
        </p:blipFill>
        <p:spPr>
          <a:xfrm>
            <a:off x="6953250" y="2399855"/>
            <a:ext cx="4686300" cy="609600"/>
          </a:xfrm>
          <a:prstGeom prst="rect">
            <a:avLst/>
          </a:prstGeom>
        </p:spPr>
      </p:pic>
      <p:pic>
        <p:nvPicPr>
          <p:cNvPr id="17" name="Picture 16"/>
          <p:cNvPicPr>
            <a:picLocks noChangeAspect="1"/>
          </p:cNvPicPr>
          <p:nvPr/>
        </p:nvPicPr>
        <p:blipFill>
          <a:blip r:embed="rId11"/>
          <a:stretch>
            <a:fillRect/>
          </a:stretch>
        </p:blipFill>
        <p:spPr>
          <a:xfrm>
            <a:off x="8615362" y="3286263"/>
            <a:ext cx="1362075" cy="285750"/>
          </a:xfrm>
          <a:prstGeom prst="rect">
            <a:avLst/>
          </a:prstGeom>
        </p:spPr>
      </p:pic>
      <p:pic>
        <p:nvPicPr>
          <p:cNvPr id="18" name="Picture 17"/>
          <p:cNvPicPr>
            <a:picLocks noChangeAspect="1"/>
          </p:cNvPicPr>
          <p:nvPr/>
        </p:nvPicPr>
        <p:blipFill>
          <a:blip r:embed="rId12"/>
          <a:stretch>
            <a:fillRect/>
          </a:stretch>
        </p:blipFill>
        <p:spPr>
          <a:xfrm>
            <a:off x="8736105" y="3765151"/>
            <a:ext cx="609600" cy="323850"/>
          </a:xfrm>
          <a:prstGeom prst="rect">
            <a:avLst/>
          </a:prstGeom>
        </p:spPr>
      </p:pic>
      <p:pic>
        <p:nvPicPr>
          <p:cNvPr id="20" name="Picture 19"/>
          <p:cNvPicPr>
            <a:picLocks noChangeAspect="1"/>
          </p:cNvPicPr>
          <p:nvPr/>
        </p:nvPicPr>
        <p:blipFill>
          <a:blip r:embed="rId13"/>
          <a:stretch>
            <a:fillRect/>
          </a:stretch>
        </p:blipFill>
        <p:spPr>
          <a:xfrm>
            <a:off x="6554880" y="4049498"/>
            <a:ext cx="4972050" cy="561975"/>
          </a:xfrm>
          <a:prstGeom prst="rect">
            <a:avLst/>
          </a:prstGeom>
        </p:spPr>
      </p:pic>
      <p:pic>
        <p:nvPicPr>
          <p:cNvPr id="21" name="Picture 20"/>
          <p:cNvPicPr>
            <a:picLocks noChangeAspect="1"/>
          </p:cNvPicPr>
          <p:nvPr/>
        </p:nvPicPr>
        <p:blipFill>
          <a:blip r:embed="rId14"/>
          <a:stretch>
            <a:fillRect/>
          </a:stretch>
        </p:blipFill>
        <p:spPr>
          <a:xfrm>
            <a:off x="1278242" y="5430484"/>
            <a:ext cx="2628900" cy="742950"/>
          </a:xfrm>
          <a:prstGeom prst="rect">
            <a:avLst/>
          </a:prstGeom>
        </p:spPr>
      </p:pic>
      <p:pic>
        <p:nvPicPr>
          <p:cNvPr id="22" name="Picture 21"/>
          <p:cNvPicPr>
            <a:picLocks noChangeAspect="1"/>
          </p:cNvPicPr>
          <p:nvPr/>
        </p:nvPicPr>
        <p:blipFill>
          <a:blip r:embed="rId15"/>
          <a:stretch>
            <a:fillRect/>
          </a:stretch>
        </p:blipFill>
        <p:spPr>
          <a:xfrm>
            <a:off x="4115919" y="5678530"/>
            <a:ext cx="676275" cy="542925"/>
          </a:xfrm>
          <a:prstGeom prst="rect">
            <a:avLst/>
          </a:prstGeom>
        </p:spPr>
      </p:pic>
      <p:pic>
        <p:nvPicPr>
          <p:cNvPr id="23" name="Picture 22"/>
          <p:cNvPicPr>
            <a:picLocks noChangeAspect="1"/>
          </p:cNvPicPr>
          <p:nvPr/>
        </p:nvPicPr>
        <p:blipFill>
          <a:blip r:embed="rId16"/>
          <a:stretch>
            <a:fillRect/>
          </a:stretch>
        </p:blipFill>
        <p:spPr>
          <a:xfrm>
            <a:off x="4011425" y="6293115"/>
            <a:ext cx="561975" cy="305196"/>
          </a:xfrm>
          <a:prstGeom prst="rect">
            <a:avLst/>
          </a:prstGeom>
        </p:spPr>
      </p:pic>
      <p:pic>
        <p:nvPicPr>
          <p:cNvPr id="24" name="Picture 23"/>
          <p:cNvPicPr>
            <a:picLocks noChangeAspect="1"/>
          </p:cNvPicPr>
          <p:nvPr/>
        </p:nvPicPr>
        <p:blipFill>
          <a:blip r:embed="rId17"/>
          <a:stretch>
            <a:fillRect/>
          </a:stretch>
        </p:blipFill>
        <p:spPr>
          <a:xfrm>
            <a:off x="1242173" y="4738284"/>
            <a:ext cx="2924175" cy="352425"/>
          </a:xfrm>
          <a:prstGeom prst="rect">
            <a:avLst/>
          </a:prstGeom>
        </p:spPr>
      </p:pic>
      <p:pic>
        <p:nvPicPr>
          <p:cNvPr id="34" name="Picture 33"/>
          <p:cNvPicPr>
            <a:picLocks noChangeAspect="1"/>
          </p:cNvPicPr>
          <p:nvPr/>
        </p:nvPicPr>
        <p:blipFill>
          <a:blip r:embed="rId18"/>
          <a:stretch>
            <a:fillRect/>
          </a:stretch>
        </p:blipFill>
        <p:spPr>
          <a:xfrm>
            <a:off x="6326280" y="4878034"/>
            <a:ext cx="5429250" cy="1847850"/>
          </a:xfrm>
          <a:prstGeom prst="rect">
            <a:avLst/>
          </a:prstGeom>
        </p:spPr>
      </p:pic>
    </p:spTree>
    <p:extLst>
      <p:ext uri="{BB962C8B-B14F-4D97-AF65-F5344CB8AC3E}">
        <p14:creationId xmlns:p14="http://schemas.microsoft.com/office/powerpoint/2010/main" val="26592542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1000"/>
                                        <p:tgtEl>
                                          <p:spTgt spid="3"/>
                                        </p:tgtEl>
                                      </p:cBhvr>
                                    </p:animEffect>
                                    <p:anim calcmode="lin" valueType="num">
                                      <p:cBhvr>
                                        <p:cTn id="22" dur="1000" fill="hold"/>
                                        <p:tgtEl>
                                          <p:spTgt spid="3"/>
                                        </p:tgtEl>
                                        <p:attrNameLst>
                                          <p:attrName>ppt_x</p:attrName>
                                        </p:attrNameLst>
                                      </p:cBhvr>
                                      <p:tavLst>
                                        <p:tav tm="0">
                                          <p:val>
                                            <p:strVal val="#ppt_x"/>
                                          </p:val>
                                        </p:tav>
                                        <p:tav tm="100000">
                                          <p:val>
                                            <p:strVal val="#ppt_x"/>
                                          </p:val>
                                        </p:tav>
                                      </p:tavLst>
                                    </p:anim>
                                    <p:anim calcmode="lin" valueType="num">
                                      <p:cBhvr>
                                        <p:cTn id="2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fade">
                                      <p:cBhvr>
                                        <p:cTn id="28" dur="1000"/>
                                        <p:tgtEl>
                                          <p:spTgt spid="5"/>
                                        </p:tgtEl>
                                      </p:cBhvr>
                                    </p:animEffect>
                                    <p:anim calcmode="lin" valueType="num">
                                      <p:cBhvr>
                                        <p:cTn id="29" dur="1000" fill="hold"/>
                                        <p:tgtEl>
                                          <p:spTgt spid="5"/>
                                        </p:tgtEl>
                                        <p:attrNameLst>
                                          <p:attrName>ppt_x</p:attrName>
                                        </p:attrNameLst>
                                      </p:cBhvr>
                                      <p:tavLst>
                                        <p:tav tm="0">
                                          <p:val>
                                            <p:strVal val="#ppt_x"/>
                                          </p:val>
                                        </p:tav>
                                        <p:tav tm="100000">
                                          <p:val>
                                            <p:strVal val="#ppt_x"/>
                                          </p:val>
                                        </p:tav>
                                      </p:tavLst>
                                    </p:anim>
                                    <p:anim calcmode="lin" valueType="num">
                                      <p:cBhvr>
                                        <p:cTn id="30"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fade">
                                      <p:cBhvr>
                                        <p:cTn id="35" dur="1000"/>
                                        <p:tgtEl>
                                          <p:spTgt spid="6"/>
                                        </p:tgtEl>
                                      </p:cBhvr>
                                    </p:animEffect>
                                    <p:anim calcmode="lin" valueType="num">
                                      <p:cBhvr>
                                        <p:cTn id="36" dur="1000" fill="hold"/>
                                        <p:tgtEl>
                                          <p:spTgt spid="6"/>
                                        </p:tgtEl>
                                        <p:attrNameLst>
                                          <p:attrName>ppt_x</p:attrName>
                                        </p:attrNameLst>
                                      </p:cBhvr>
                                      <p:tavLst>
                                        <p:tav tm="0">
                                          <p:val>
                                            <p:strVal val="#ppt_x"/>
                                          </p:val>
                                        </p:tav>
                                        <p:tav tm="100000">
                                          <p:val>
                                            <p:strVal val="#ppt_x"/>
                                          </p:val>
                                        </p:tav>
                                      </p:tavLst>
                                    </p:anim>
                                    <p:anim calcmode="lin" valueType="num">
                                      <p:cBhvr>
                                        <p:cTn id="37"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7"/>
                                        </p:tgtEl>
                                        <p:attrNameLst>
                                          <p:attrName>style.visibility</p:attrName>
                                        </p:attrNameLst>
                                      </p:cBhvr>
                                      <p:to>
                                        <p:strVal val="visible"/>
                                      </p:to>
                                    </p:set>
                                    <p:animEffect transition="in" filter="fade">
                                      <p:cBhvr>
                                        <p:cTn id="42" dur="1000"/>
                                        <p:tgtEl>
                                          <p:spTgt spid="7"/>
                                        </p:tgtEl>
                                      </p:cBhvr>
                                    </p:animEffect>
                                    <p:anim calcmode="lin" valueType="num">
                                      <p:cBhvr>
                                        <p:cTn id="43" dur="1000" fill="hold"/>
                                        <p:tgtEl>
                                          <p:spTgt spid="7"/>
                                        </p:tgtEl>
                                        <p:attrNameLst>
                                          <p:attrName>ppt_x</p:attrName>
                                        </p:attrNameLst>
                                      </p:cBhvr>
                                      <p:tavLst>
                                        <p:tav tm="0">
                                          <p:val>
                                            <p:strVal val="#ppt_x"/>
                                          </p:val>
                                        </p:tav>
                                        <p:tav tm="100000">
                                          <p:val>
                                            <p:strVal val="#ppt_x"/>
                                          </p:val>
                                        </p:tav>
                                      </p:tavLst>
                                    </p:anim>
                                    <p:anim calcmode="lin" valueType="num">
                                      <p:cBhvr>
                                        <p:cTn id="44"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8"/>
                                        </p:tgtEl>
                                        <p:attrNameLst>
                                          <p:attrName>style.visibility</p:attrName>
                                        </p:attrNameLst>
                                      </p:cBhvr>
                                      <p:to>
                                        <p:strVal val="visible"/>
                                      </p:to>
                                    </p:set>
                                    <p:animEffect transition="in" filter="fade">
                                      <p:cBhvr>
                                        <p:cTn id="49" dur="1000"/>
                                        <p:tgtEl>
                                          <p:spTgt spid="8"/>
                                        </p:tgtEl>
                                      </p:cBhvr>
                                    </p:animEffect>
                                    <p:anim calcmode="lin" valueType="num">
                                      <p:cBhvr>
                                        <p:cTn id="50" dur="1000" fill="hold"/>
                                        <p:tgtEl>
                                          <p:spTgt spid="8"/>
                                        </p:tgtEl>
                                        <p:attrNameLst>
                                          <p:attrName>ppt_x</p:attrName>
                                        </p:attrNameLst>
                                      </p:cBhvr>
                                      <p:tavLst>
                                        <p:tav tm="0">
                                          <p:val>
                                            <p:strVal val="#ppt_x"/>
                                          </p:val>
                                        </p:tav>
                                        <p:tav tm="100000">
                                          <p:val>
                                            <p:strVal val="#ppt_x"/>
                                          </p:val>
                                        </p:tav>
                                      </p:tavLst>
                                    </p:anim>
                                    <p:anim calcmode="lin" valueType="num">
                                      <p:cBhvr>
                                        <p:cTn id="51"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 presetClass="entr" presetSubtype="4" fill="hold" nodeType="clickEffect">
                                  <p:stCondLst>
                                    <p:cond delay="0"/>
                                  </p:stCondLst>
                                  <p:childTnLst>
                                    <p:set>
                                      <p:cBhvr>
                                        <p:cTn id="55" dur="1" fill="hold">
                                          <p:stCondLst>
                                            <p:cond delay="0"/>
                                          </p:stCondLst>
                                        </p:cTn>
                                        <p:tgtEl>
                                          <p:spTgt spid="9"/>
                                        </p:tgtEl>
                                        <p:attrNameLst>
                                          <p:attrName>style.visibility</p:attrName>
                                        </p:attrNameLst>
                                      </p:cBhvr>
                                      <p:to>
                                        <p:strVal val="visible"/>
                                      </p:to>
                                    </p:set>
                                    <p:anim calcmode="lin" valueType="num">
                                      <p:cBhvr additive="base">
                                        <p:cTn id="56" dur="500" fill="hold"/>
                                        <p:tgtEl>
                                          <p:spTgt spid="9"/>
                                        </p:tgtEl>
                                        <p:attrNameLst>
                                          <p:attrName>ppt_x</p:attrName>
                                        </p:attrNameLst>
                                      </p:cBhvr>
                                      <p:tavLst>
                                        <p:tav tm="0">
                                          <p:val>
                                            <p:strVal val="#ppt_x"/>
                                          </p:val>
                                        </p:tav>
                                        <p:tav tm="100000">
                                          <p:val>
                                            <p:strVal val="#ppt_x"/>
                                          </p:val>
                                        </p:tav>
                                      </p:tavLst>
                                    </p:anim>
                                    <p:anim calcmode="lin" valueType="num">
                                      <p:cBhvr additive="base">
                                        <p:cTn id="57"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42" presetClass="entr" presetSubtype="0" fill="hold" nodeType="clickEffect">
                                  <p:stCondLst>
                                    <p:cond delay="0"/>
                                  </p:stCondLst>
                                  <p:childTnLst>
                                    <p:set>
                                      <p:cBhvr>
                                        <p:cTn id="61" dur="1" fill="hold">
                                          <p:stCondLst>
                                            <p:cond delay="0"/>
                                          </p:stCondLst>
                                        </p:cTn>
                                        <p:tgtEl>
                                          <p:spTgt spid="16"/>
                                        </p:tgtEl>
                                        <p:attrNameLst>
                                          <p:attrName>style.visibility</p:attrName>
                                        </p:attrNameLst>
                                      </p:cBhvr>
                                      <p:to>
                                        <p:strVal val="visible"/>
                                      </p:to>
                                    </p:set>
                                    <p:animEffect transition="in" filter="fade">
                                      <p:cBhvr>
                                        <p:cTn id="62" dur="1000"/>
                                        <p:tgtEl>
                                          <p:spTgt spid="16"/>
                                        </p:tgtEl>
                                      </p:cBhvr>
                                    </p:animEffect>
                                    <p:anim calcmode="lin" valueType="num">
                                      <p:cBhvr>
                                        <p:cTn id="63" dur="1000" fill="hold"/>
                                        <p:tgtEl>
                                          <p:spTgt spid="16"/>
                                        </p:tgtEl>
                                        <p:attrNameLst>
                                          <p:attrName>ppt_x</p:attrName>
                                        </p:attrNameLst>
                                      </p:cBhvr>
                                      <p:tavLst>
                                        <p:tav tm="0">
                                          <p:val>
                                            <p:strVal val="#ppt_x"/>
                                          </p:val>
                                        </p:tav>
                                        <p:tav tm="100000">
                                          <p:val>
                                            <p:strVal val="#ppt_x"/>
                                          </p:val>
                                        </p:tav>
                                      </p:tavLst>
                                    </p:anim>
                                    <p:anim calcmode="lin" valueType="num">
                                      <p:cBhvr>
                                        <p:cTn id="64"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42" presetClass="entr" presetSubtype="0" fill="hold" nodeType="clickEffect">
                                  <p:stCondLst>
                                    <p:cond delay="0"/>
                                  </p:stCondLst>
                                  <p:childTnLst>
                                    <p:set>
                                      <p:cBhvr>
                                        <p:cTn id="68" dur="1" fill="hold">
                                          <p:stCondLst>
                                            <p:cond delay="0"/>
                                          </p:stCondLst>
                                        </p:cTn>
                                        <p:tgtEl>
                                          <p:spTgt spid="17"/>
                                        </p:tgtEl>
                                        <p:attrNameLst>
                                          <p:attrName>style.visibility</p:attrName>
                                        </p:attrNameLst>
                                      </p:cBhvr>
                                      <p:to>
                                        <p:strVal val="visible"/>
                                      </p:to>
                                    </p:set>
                                    <p:animEffect transition="in" filter="fade">
                                      <p:cBhvr>
                                        <p:cTn id="69" dur="1000"/>
                                        <p:tgtEl>
                                          <p:spTgt spid="17"/>
                                        </p:tgtEl>
                                      </p:cBhvr>
                                    </p:animEffect>
                                    <p:anim calcmode="lin" valueType="num">
                                      <p:cBhvr>
                                        <p:cTn id="70" dur="1000" fill="hold"/>
                                        <p:tgtEl>
                                          <p:spTgt spid="17"/>
                                        </p:tgtEl>
                                        <p:attrNameLst>
                                          <p:attrName>ppt_x</p:attrName>
                                        </p:attrNameLst>
                                      </p:cBhvr>
                                      <p:tavLst>
                                        <p:tav tm="0">
                                          <p:val>
                                            <p:strVal val="#ppt_x"/>
                                          </p:val>
                                        </p:tav>
                                        <p:tav tm="100000">
                                          <p:val>
                                            <p:strVal val="#ppt_x"/>
                                          </p:val>
                                        </p:tav>
                                      </p:tavLst>
                                    </p:anim>
                                    <p:anim calcmode="lin" valueType="num">
                                      <p:cBhvr>
                                        <p:cTn id="71"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72" fill="hold">
                      <p:stCondLst>
                        <p:cond delay="indefinite"/>
                      </p:stCondLst>
                      <p:childTnLst>
                        <p:par>
                          <p:cTn id="73" fill="hold">
                            <p:stCondLst>
                              <p:cond delay="0"/>
                            </p:stCondLst>
                            <p:childTnLst>
                              <p:par>
                                <p:cTn id="74" presetID="42" presetClass="entr" presetSubtype="0" fill="hold" nodeType="clickEffect">
                                  <p:stCondLst>
                                    <p:cond delay="0"/>
                                  </p:stCondLst>
                                  <p:childTnLst>
                                    <p:set>
                                      <p:cBhvr>
                                        <p:cTn id="75" dur="1" fill="hold">
                                          <p:stCondLst>
                                            <p:cond delay="0"/>
                                          </p:stCondLst>
                                        </p:cTn>
                                        <p:tgtEl>
                                          <p:spTgt spid="18"/>
                                        </p:tgtEl>
                                        <p:attrNameLst>
                                          <p:attrName>style.visibility</p:attrName>
                                        </p:attrNameLst>
                                      </p:cBhvr>
                                      <p:to>
                                        <p:strVal val="visible"/>
                                      </p:to>
                                    </p:set>
                                    <p:animEffect transition="in" filter="fade">
                                      <p:cBhvr>
                                        <p:cTn id="76" dur="1000"/>
                                        <p:tgtEl>
                                          <p:spTgt spid="18"/>
                                        </p:tgtEl>
                                      </p:cBhvr>
                                    </p:animEffect>
                                    <p:anim calcmode="lin" valueType="num">
                                      <p:cBhvr>
                                        <p:cTn id="77" dur="1000" fill="hold"/>
                                        <p:tgtEl>
                                          <p:spTgt spid="18"/>
                                        </p:tgtEl>
                                        <p:attrNameLst>
                                          <p:attrName>ppt_x</p:attrName>
                                        </p:attrNameLst>
                                      </p:cBhvr>
                                      <p:tavLst>
                                        <p:tav tm="0">
                                          <p:val>
                                            <p:strVal val="#ppt_x"/>
                                          </p:val>
                                        </p:tav>
                                        <p:tav tm="100000">
                                          <p:val>
                                            <p:strVal val="#ppt_x"/>
                                          </p:val>
                                        </p:tav>
                                      </p:tavLst>
                                    </p:anim>
                                    <p:anim calcmode="lin" valueType="num">
                                      <p:cBhvr>
                                        <p:cTn id="78"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79" fill="hold">
                      <p:stCondLst>
                        <p:cond delay="indefinite"/>
                      </p:stCondLst>
                      <p:childTnLst>
                        <p:par>
                          <p:cTn id="80" fill="hold">
                            <p:stCondLst>
                              <p:cond delay="0"/>
                            </p:stCondLst>
                            <p:childTnLst>
                              <p:par>
                                <p:cTn id="81" presetID="42" presetClass="entr" presetSubtype="0" fill="hold" nodeType="clickEffect">
                                  <p:stCondLst>
                                    <p:cond delay="0"/>
                                  </p:stCondLst>
                                  <p:childTnLst>
                                    <p:set>
                                      <p:cBhvr>
                                        <p:cTn id="82" dur="1" fill="hold">
                                          <p:stCondLst>
                                            <p:cond delay="0"/>
                                          </p:stCondLst>
                                        </p:cTn>
                                        <p:tgtEl>
                                          <p:spTgt spid="20"/>
                                        </p:tgtEl>
                                        <p:attrNameLst>
                                          <p:attrName>style.visibility</p:attrName>
                                        </p:attrNameLst>
                                      </p:cBhvr>
                                      <p:to>
                                        <p:strVal val="visible"/>
                                      </p:to>
                                    </p:set>
                                    <p:animEffect transition="in" filter="fade">
                                      <p:cBhvr>
                                        <p:cTn id="83" dur="1000"/>
                                        <p:tgtEl>
                                          <p:spTgt spid="20"/>
                                        </p:tgtEl>
                                      </p:cBhvr>
                                    </p:animEffect>
                                    <p:anim calcmode="lin" valueType="num">
                                      <p:cBhvr>
                                        <p:cTn id="84" dur="1000" fill="hold"/>
                                        <p:tgtEl>
                                          <p:spTgt spid="20"/>
                                        </p:tgtEl>
                                        <p:attrNameLst>
                                          <p:attrName>ppt_x</p:attrName>
                                        </p:attrNameLst>
                                      </p:cBhvr>
                                      <p:tavLst>
                                        <p:tav tm="0">
                                          <p:val>
                                            <p:strVal val="#ppt_x"/>
                                          </p:val>
                                        </p:tav>
                                        <p:tav tm="100000">
                                          <p:val>
                                            <p:strVal val="#ppt_x"/>
                                          </p:val>
                                        </p:tav>
                                      </p:tavLst>
                                    </p:anim>
                                    <p:anim calcmode="lin" valueType="num">
                                      <p:cBhvr>
                                        <p:cTn id="85"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86" fill="hold">
                      <p:stCondLst>
                        <p:cond delay="indefinite"/>
                      </p:stCondLst>
                      <p:childTnLst>
                        <p:par>
                          <p:cTn id="87" fill="hold">
                            <p:stCondLst>
                              <p:cond delay="0"/>
                            </p:stCondLst>
                            <p:childTnLst>
                              <p:par>
                                <p:cTn id="88" presetID="42" presetClass="entr" presetSubtype="0" fill="hold" nodeType="clickEffect">
                                  <p:stCondLst>
                                    <p:cond delay="0"/>
                                  </p:stCondLst>
                                  <p:childTnLst>
                                    <p:set>
                                      <p:cBhvr>
                                        <p:cTn id="89" dur="1" fill="hold">
                                          <p:stCondLst>
                                            <p:cond delay="0"/>
                                          </p:stCondLst>
                                        </p:cTn>
                                        <p:tgtEl>
                                          <p:spTgt spid="34"/>
                                        </p:tgtEl>
                                        <p:attrNameLst>
                                          <p:attrName>style.visibility</p:attrName>
                                        </p:attrNameLst>
                                      </p:cBhvr>
                                      <p:to>
                                        <p:strVal val="visible"/>
                                      </p:to>
                                    </p:set>
                                    <p:animEffect transition="in" filter="fade">
                                      <p:cBhvr>
                                        <p:cTn id="90" dur="1000"/>
                                        <p:tgtEl>
                                          <p:spTgt spid="34"/>
                                        </p:tgtEl>
                                      </p:cBhvr>
                                    </p:animEffect>
                                    <p:anim calcmode="lin" valueType="num">
                                      <p:cBhvr>
                                        <p:cTn id="91" dur="1000" fill="hold"/>
                                        <p:tgtEl>
                                          <p:spTgt spid="34"/>
                                        </p:tgtEl>
                                        <p:attrNameLst>
                                          <p:attrName>ppt_x</p:attrName>
                                        </p:attrNameLst>
                                      </p:cBhvr>
                                      <p:tavLst>
                                        <p:tav tm="0">
                                          <p:val>
                                            <p:strVal val="#ppt_x"/>
                                          </p:val>
                                        </p:tav>
                                        <p:tav tm="100000">
                                          <p:val>
                                            <p:strVal val="#ppt_x"/>
                                          </p:val>
                                        </p:tav>
                                      </p:tavLst>
                                    </p:anim>
                                    <p:anim calcmode="lin" valueType="num">
                                      <p:cBhvr>
                                        <p:cTn id="92"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42" presetClass="entr" presetSubtype="0" fill="hold" nodeType="clickEffect">
                                  <p:stCondLst>
                                    <p:cond delay="0"/>
                                  </p:stCondLst>
                                  <p:childTnLst>
                                    <p:set>
                                      <p:cBhvr>
                                        <p:cTn id="96" dur="1" fill="hold">
                                          <p:stCondLst>
                                            <p:cond delay="0"/>
                                          </p:stCondLst>
                                        </p:cTn>
                                        <p:tgtEl>
                                          <p:spTgt spid="24"/>
                                        </p:tgtEl>
                                        <p:attrNameLst>
                                          <p:attrName>style.visibility</p:attrName>
                                        </p:attrNameLst>
                                      </p:cBhvr>
                                      <p:to>
                                        <p:strVal val="visible"/>
                                      </p:to>
                                    </p:set>
                                    <p:animEffect transition="in" filter="fade">
                                      <p:cBhvr>
                                        <p:cTn id="97" dur="1000"/>
                                        <p:tgtEl>
                                          <p:spTgt spid="24"/>
                                        </p:tgtEl>
                                      </p:cBhvr>
                                    </p:animEffect>
                                    <p:anim calcmode="lin" valueType="num">
                                      <p:cBhvr>
                                        <p:cTn id="98" dur="1000" fill="hold"/>
                                        <p:tgtEl>
                                          <p:spTgt spid="24"/>
                                        </p:tgtEl>
                                        <p:attrNameLst>
                                          <p:attrName>ppt_x</p:attrName>
                                        </p:attrNameLst>
                                      </p:cBhvr>
                                      <p:tavLst>
                                        <p:tav tm="0">
                                          <p:val>
                                            <p:strVal val="#ppt_x"/>
                                          </p:val>
                                        </p:tav>
                                        <p:tav tm="100000">
                                          <p:val>
                                            <p:strVal val="#ppt_x"/>
                                          </p:val>
                                        </p:tav>
                                      </p:tavLst>
                                    </p:anim>
                                    <p:anim calcmode="lin" valueType="num">
                                      <p:cBhvr>
                                        <p:cTn id="99"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100" fill="hold">
                      <p:stCondLst>
                        <p:cond delay="indefinite"/>
                      </p:stCondLst>
                      <p:childTnLst>
                        <p:par>
                          <p:cTn id="101" fill="hold">
                            <p:stCondLst>
                              <p:cond delay="0"/>
                            </p:stCondLst>
                            <p:childTnLst>
                              <p:par>
                                <p:cTn id="102" presetID="42" presetClass="entr" presetSubtype="0" fill="hold" nodeType="clickEffect">
                                  <p:stCondLst>
                                    <p:cond delay="0"/>
                                  </p:stCondLst>
                                  <p:childTnLst>
                                    <p:set>
                                      <p:cBhvr>
                                        <p:cTn id="103" dur="1" fill="hold">
                                          <p:stCondLst>
                                            <p:cond delay="0"/>
                                          </p:stCondLst>
                                        </p:cTn>
                                        <p:tgtEl>
                                          <p:spTgt spid="21"/>
                                        </p:tgtEl>
                                        <p:attrNameLst>
                                          <p:attrName>style.visibility</p:attrName>
                                        </p:attrNameLst>
                                      </p:cBhvr>
                                      <p:to>
                                        <p:strVal val="visible"/>
                                      </p:to>
                                    </p:set>
                                    <p:animEffect transition="in" filter="fade">
                                      <p:cBhvr>
                                        <p:cTn id="104" dur="1000"/>
                                        <p:tgtEl>
                                          <p:spTgt spid="21"/>
                                        </p:tgtEl>
                                      </p:cBhvr>
                                    </p:animEffect>
                                    <p:anim calcmode="lin" valueType="num">
                                      <p:cBhvr>
                                        <p:cTn id="105" dur="1000" fill="hold"/>
                                        <p:tgtEl>
                                          <p:spTgt spid="21"/>
                                        </p:tgtEl>
                                        <p:attrNameLst>
                                          <p:attrName>ppt_x</p:attrName>
                                        </p:attrNameLst>
                                      </p:cBhvr>
                                      <p:tavLst>
                                        <p:tav tm="0">
                                          <p:val>
                                            <p:strVal val="#ppt_x"/>
                                          </p:val>
                                        </p:tav>
                                        <p:tav tm="100000">
                                          <p:val>
                                            <p:strVal val="#ppt_x"/>
                                          </p:val>
                                        </p:tav>
                                      </p:tavLst>
                                    </p:anim>
                                    <p:anim calcmode="lin" valueType="num">
                                      <p:cBhvr>
                                        <p:cTn id="106"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107" fill="hold">
                      <p:stCondLst>
                        <p:cond delay="indefinite"/>
                      </p:stCondLst>
                      <p:childTnLst>
                        <p:par>
                          <p:cTn id="108" fill="hold">
                            <p:stCondLst>
                              <p:cond delay="0"/>
                            </p:stCondLst>
                            <p:childTnLst>
                              <p:par>
                                <p:cTn id="109" presetID="42" presetClass="entr" presetSubtype="0" fill="hold" nodeType="clickEffect">
                                  <p:stCondLst>
                                    <p:cond delay="0"/>
                                  </p:stCondLst>
                                  <p:childTnLst>
                                    <p:set>
                                      <p:cBhvr>
                                        <p:cTn id="110" dur="1" fill="hold">
                                          <p:stCondLst>
                                            <p:cond delay="0"/>
                                          </p:stCondLst>
                                        </p:cTn>
                                        <p:tgtEl>
                                          <p:spTgt spid="22"/>
                                        </p:tgtEl>
                                        <p:attrNameLst>
                                          <p:attrName>style.visibility</p:attrName>
                                        </p:attrNameLst>
                                      </p:cBhvr>
                                      <p:to>
                                        <p:strVal val="visible"/>
                                      </p:to>
                                    </p:set>
                                    <p:animEffect transition="in" filter="fade">
                                      <p:cBhvr>
                                        <p:cTn id="111" dur="1000"/>
                                        <p:tgtEl>
                                          <p:spTgt spid="22"/>
                                        </p:tgtEl>
                                      </p:cBhvr>
                                    </p:animEffect>
                                    <p:anim calcmode="lin" valueType="num">
                                      <p:cBhvr>
                                        <p:cTn id="112" dur="1000" fill="hold"/>
                                        <p:tgtEl>
                                          <p:spTgt spid="22"/>
                                        </p:tgtEl>
                                        <p:attrNameLst>
                                          <p:attrName>ppt_x</p:attrName>
                                        </p:attrNameLst>
                                      </p:cBhvr>
                                      <p:tavLst>
                                        <p:tav tm="0">
                                          <p:val>
                                            <p:strVal val="#ppt_x"/>
                                          </p:val>
                                        </p:tav>
                                        <p:tav tm="100000">
                                          <p:val>
                                            <p:strVal val="#ppt_x"/>
                                          </p:val>
                                        </p:tav>
                                      </p:tavLst>
                                    </p:anim>
                                    <p:anim calcmode="lin" valueType="num">
                                      <p:cBhvr>
                                        <p:cTn id="113"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114" fill="hold">
                      <p:stCondLst>
                        <p:cond delay="indefinite"/>
                      </p:stCondLst>
                      <p:childTnLst>
                        <p:par>
                          <p:cTn id="115" fill="hold">
                            <p:stCondLst>
                              <p:cond delay="0"/>
                            </p:stCondLst>
                            <p:childTnLst>
                              <p:par>
                                <p:cTn id="116" presetID="42" presetClass="entr" presetSubtype="0" fill="hold" nodeType="clickEffect">
                                  <p:stCondLst>
                                    <p:cond delay="0"/>
                                  </p:stCondLst>
                                  <p:childTnLst>
                                    <p:set>
                                      <p:cBhvr>
                                        <p:cTn id="117" dur="1" fill="hold">
                                          <p:stCondLst>
                                            <p:cond delay="0"/>
                                          </p:stCondLst>
                                        </p:cTn>
                                        <p:tgtEl>
                                          <p:spTgt spid="23"/>
                                        </p:tgtEl>
                                        <p:attrNameLst>
                                          <p:attrName>style.visibility</p:attrName>
                                        </p:attrNameLst>
                                      </p:cBhvr>
                                      <p:to>
                                        <p:strVal val="visible"/>
                                      </p:to>
                                    </p:set>
                                    <p:animEffect transition="in" filter="fade">
                                      <p:cBhvr>
                                        <p:cTn id="118" dur="1000"/>
                                        <p:tgtEl>
                                          <p:spTgt spid="23"/>
                                        </p:tgtEl>
                                      </p:cBhvr>
                                    </p:animEffect>
                                    <p:anim calcmode="lin" valueType="num">
                                      <p:cBhvr>
                                        <p:cTn id="119" dur="1000" fill="hold"/>
                                        <p:tgtEl>
                                          <p:spTgt spid="23"/>
                                        </p:tgtEl>
                                        <p:attrNameLst>
                                          <p:attrName>ppt_x</p:attrName>
                                        </p:attrNameLst>
                                      </p:cBhvr>
                                      <p:tavLst>
                                        <p:tav tm="0">
                                          <p:val>
                                            <p:strVal val="#ppt_x"/>
                                          </p:val>
                                        </p:tav>
                                        <p:tav tm="100000">
                                          <p:val>
                                            <p:strVal val="#ppt_x"/>
                                          </p:val>
                                        </p:tav>
                                      </p:tavLst>
                                    </p:anim>
                                    <p:anim calcmode="lin" valueType="num">
                                      <p:cBhvr>
                                        <p:cTn id="120"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157736" y="1845840"/>
            <a:ext cx="1930337" cy="461665"/>
          </a:xfrm>
          <a:prstGeom prst="rect">
            <a:avLst/>
          </a:prstGeom>
        </p:spPr>
        <p:txBody>
          <a:bodyPr wrap="none">
            <a:spAutoFit/>
          </a:bodyPr>
          <a:lstStyle/>
          <a:p>
            <a:r>
              <a:rPr lang="en-US" sz="2400" dirty="0">
                <a:solidFill>
                  <a:srgbClr val="FF0000"/>
                </a:solidFill>
                <a:latin typeface="Algerian" panose="04020705040A02060702" pitchFamily="82" charset="0"/>
                <a:ea typeface="Times New Roman" panose="02020603050405020304" pitchFamily="18" charset="0"/>
              </a:rPr>
              <a:t>Gate Drive</a:t>
            </a:r>
            <a:endParaRPr lang="en-US" sz="2400" dirty="0">
              <a:solidFill>
                <a:srgbClr val="FF0000"/>
              </a:solidFill>
              <a:latin typeface="Algerian" panose="04020705040A02060702" pitchFamily="82" charset="0"/>
            </a:endParaRPr>
          </a:p>
        </p:txBody>
      </p:sp>
      <p:sp>
        <p:nvSpPr>
          <p:cNvPr id="3" name="Rectangle 2"/>
          <p:cNvSpPr>
            <a:spLocks noChangeArrowheads="1"/>
          </p:cNvSpPr>
          <p:nvPr/>
        </p:nvSpPr>
        <p:spPr bwMode="auto">
          <a:xfrm>
            <a:off x="224858" y="2374180"/>
            <a:ext cx="1053205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rgbClr val="000000"/>
                </a:solidFill>
                <a:effectLst/>
                <a:latin typeface="Algerian" panose="04020705040A02060702" pitchFamily="82" charset="0"/>
                <a:ea typeface="Times New Roman" panose="02020603050405020304" pitchFamily="18" charset="0"/>
              </a:rPr>
              <a:t>The gate drive circuit for MOSFET should satisfy the following requirement</a:t>
            </a:r>
            <a:r>
              <a:rPr kumimoji="0" lang="en-US" altLang="en-US" sz="1200" b="0" i="0" u="none" strike="noStrike" cap="none" normalizeH="0" baseline="0" dirty="0">
                <a:ln>
                  <a:noFill/>
                </a:ln>
                <a:solidFill>
                  <a:srgbClr val="000000"/>
                </a:solidFill>
                <a:effectLst/>
                <a:latin typeface="Arial" panose="020B0604020202020204" pitchFamily="34" charset="0"/>
                <a:ea typeface="Times New Roman" panose="02020603050405020304" pitchFamily="18" charset="0"/>
              </a:rPr>
              <a:t>s</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pic>
        <p:nvPicPr>
          <p:cNvPr id="1025" name="Picture 1048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3035" y="3429000"/>
            <a:ext cx="19050" cy="66675"/>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a:spLocks noChangeArrowheads="1"/>
          </p:cNvSpPr>
          <p:nvPr/>
        </p:nvSpPr>
        <p:spPr bwMode="auto">
          <a:xfrm>
            <a:off x="191920" y="2970784"/>
            <a:ext cx="12000080" cy="15081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b="0" i="0" u="none" strike="noStrike" cap="none" normalizeH="0" baseline="0" dirty="0">
                <a:ln>
                  <a:noFill/>
                </a:ln>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The gate-source input capacitance should be charged quickly.</a:t>
            </a:r>
          </a:p>
          <a:p>
            <a:pPr marL="0" marR="0" lvl="0" indent="0" algn="l" defTabSz="914400" rtl="0" eaLnBrk="0" fontAlgn="base" latinLnBrk="0" hangingPunct="0">
              <a:lnSpc>
                <a:spcPct val="100000"/>
              </a:lnSpc>
              <a:spcBef>
                <a:spcPct val="0"/>
              </a:spcBef>
              <a:spcAft>
                <a:spcPct val="0"/>
              </a:spcAft>
              <a:buClrTx/>
              <a:buSzTx/>
              <a:tabLst/>
            </a:pPr>
            <a:endParaRPr kumimoji="0" lang="en-US" altLang="en-US"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b="0" i="0" u="none" strike="noStrike" cap="none" normalizeH="0" baseline="0" dirty="0">
                <a:ln>
                  <a:noFill/>
                </a:ln>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MOSFET turns on when gate-source input capacitance is charged to sufficient level.</a:t>
            </a: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n-US" altLang="en-US"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b="0" i="0" u="none" strike="noStrike" cap="none" normalizeH="0" baseline="0" dirty="0">
                <a:ln>
                  <a:noFill/>
                </a:ln>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To turn off </a:t>
            </a:r>
            <a:r>
              <a:rPr kumimoji="0" lang="en-US" altLang="en-US" sz="2000" b="0" i="0" u="none" strike="noStrike" cap="none" normalizeH="0" baseline="0" dirty="0">
                <a:ln>
                  <a:noFill/>
                </a:ln>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MOSFET</a:t>
            </a:r>
            <a:r>
              <a:rPr kumimoji="0" lang="en-US" altLang="en-US" b="0" i="0" u="none" strike="noStrike" cap="none" normalizeH="0" baseline="0" dirty="0">
                <a:ln>
                  <a:noFill/>
                </a:ln>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quickly, the negative gate current should be sufficiently high to discharge gate-source input capacitance.</a:t>
            </a:r>
            <a:endParaRPr kumimoji="0" lang="en-US" altLang="en-US"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pic>
        <p:nvPicPr>
          <p:cNvPr id="5" name="Picture 4"/>
          <p:cNvPicPr>
            <a:picLocks noChangeAspect="1"/>
          </p:cNvPicPr>
          <p:nvPr/>
        </p:nvPicPr>
        <p:blipFill>
          <a:blip r:embed="rId3"/>
          <a:stretch>
            <a:fillRect/>
          </a:stretch>
        </p:blipFill>
        <p:spPr>
          <a:xfrm>
            <a:off x="7431181" y="4478889"/>
            <a:ext cx="4350416" cy="2365664"/>
          </a:xfrm>
          <a:prstGeom prst="rect">
            <a:avLst/>
          </a:prstGeom>
        </p:spPr>
      </p:pic>
      <p:sp>
        <p:nvSpPr>
          <p:cNvPr id="6" name="Rectangle 5"/>
          <p:cNvSpPr/>
          <p:nvPr/>
        </p:nvSpPr>
        <p:spPr>
          <a:xfrm>
            <a:off x="629092" y="4937105"/>
            <a:ext cx="5211683" cy="369332"/>
          </a:xfrm>
          <a:prstGeom prst="rect">
            <a:avLst/>
          </a:prstGeom>
        </p:spPr>
        <p:txBody>
          <a:bodyPr wrap="none">
            <a:spAutoFit/>
          </a:bodyPr>
          <a:lstStyle/>
          <a:p>
            <a:r>
              <a:rPr lang="en-US" dirty="0">
                <a:solidFill>
                  <a:srgbClr val="000000"/>
                </a:solidFill>
                <a:latin typeface="Times New Roman" panose="02020603050405020304" pitchFamily="18" charset="0"/>
                <a:ea typeface="Times New Roman" panose="02020603050405020304" pitchFamily="18" charset="0"/>
              </a:rPr>
              <a:t>Figure shows the gate drive as per above requirements</a:t>
            </a:r>
            <a:endParaRPr lang="en-US" dirty="0"/>
          </a:p>
        </p:txBody>
      </p:sp>
    </p:spTree>
    <p:extLst>
      <p:ext uri="{BB962C8B-B14F-4D97-AF65-F5344CB8AC3E}">
        <p14:creationId xmlns:p14="http://schemas.microsoft.com/office/powerpoint/2010/main" val="16989033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1000"/>
                                        <p:tgtEl>
                                          <p:spTgt spid="4">
                                            <p:txEl>
                                              <p:pRg st="0" end="0"/>
                                            </p:txEl>
                                          </p:spTgt>
                                        </p:tgtEl>
                                      </p:cBhvr>
                                    </p:animEffect>
                                    <p:anim calcmode="lin" valueType="num">
                                      <p:cBhvr>
                                        <p:cTn id="22"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23"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4">
                                            <p:txEl>
                                              <p:pRg st="2" end="2"/>
                                            </p:txEl>
                                          </p:spTgt>
                                        </p:tgtEl>
                                        <p:attrNameLst>
                                          <p:attrName>style.visibility</p:attrName>
                                        </p:attrNameLst>
                                      </p:cBhvr>
                                      <p:to>
                                        <p:strVal val="visible"/>
                                      </p:to>
                                    </p:set>
                                    <p:animEffect transition="in" filter="fade">
                                      <p:cBhvr>
                                        <p:cTn id="28" dur="1000"/>
                                        <p:tgtEl>
                                          <p:spTgt spid="4">
                                            <p:txEl>
                                              <p:pRg st="2" end="2"/>
                                            </p:txEl>
                                          </p:spTgt>
                                        </p:tgtEl>
                                      </p:cBhvr>
                                    </p:animEffect>
                                    <p:anim calcmode="lin" valueType="num">
                                      <p:cBhvr>
                                        <p:cTn id="29"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4">
                                            <p:txEl>
                                              <p:pRg st="4" end="4"/>
                                            </p:txEl>
                                          </p:spTgt>
                                        </p:tgtEl>
                                        <p:attrNameLst>
                                          <p:attrName>style.visibility</p:attrName>
                                        </p:attrNameLst>
                                      </p:cBhvr>
                                      <p:to>
                                        <p:strVal val="visible"/>
                                      </p:to>
                                    </p:set>
                                    <p:animEffect transition="in" filter="fade">
                                      <p:cBhvr>
                                        <p:cTn id="35" dur="1000"/>
                                        <p:tgtEl>
                                          <p:spTgt spid="4">
                                            <p:txEl>
                                              <p:pRg st="4" end="4"/>
                                            </p:txEl>
                                          </p:spTgt>
                                        </p:tgtEl>
                                      </p:cBhvr>
                                    </p:animEffect>
                                    <p:anim calcmode="lin" valueType="num">
                                      <p:cBhvr>
                                        <p:cTn id="36"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6"/>
                                        </p:tgtEl>
                                        <p:attrNameLst>
                                          <p:attrName>style.visibility</p:attrName>
                                        </p:attrNameLst>
                                      </p:cBhvr>
                                      <p:to>
                                        <p:strVal val="visible"/>
                                      </p:to>
                                    </p:set>
                                    <p:animEffect transition="in" filter="fade">
                                      <p:cBhvr>
                                        <p:cTn id="42" dur="1000"/>
                                        <p:tgtEl>
                                          <p:spTgt spid="6"/>
                                        </p:tgtEl>
                                      </p:cBhvr>
                                    </p:animEffect>
                                    <p:anim calcmode="lin" valueType="num">
                                      <p:cBhvr>
                                        <p:cTn id="43" dur="1000" fill="hold"/>
                                        <p:tgtEl>
                                          <p:spTgt spid="6"/>
                                        </p:tgtEl>
                                        <p:attrNameLst>
                                          <p:attrName>ppt_x</p:attrName>
                                        </p:attrNameLst>
                                      </p:cBhvr>
                                      <p:tavLst>
                                        <p:tav tm="0">
                                          <p:val>
                                            <p:strVal val="#ppt_x"/>
                                          </p:val>
                                        </p:tav>
                                        <p:tav tm="100000">
                                          <p:val>
                                            <p:strVal val="#ppt_x"/>
                                          </p:val>
                                        </p:tav>
                                      </p:tavLst>
                                    </p:anim>
                                    <p:anim calcmode="lin" valueType="num">
                                      <p:cBhvr>
                                        <p:cTn id="4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5"/>
                                        </p:tgtEl>
                                        <p:attrNameLst>
                                          <p:attrName>style.visibility</p:attrName>
                                        </p:attrNameLst>
                                      </p:cBhvr>
                                      <p:to>
                                        <p:strVal val="visible"/>
                                      </p:to>
                                    </p:set>
                                    <p:animEffect transition="in" filter="fade">
                                      <p:cBhvr>
                                        <p:cTn id="49" dur="1000"/>
                                        <p:tgtEl>
                                          <p:spTgt spid="5"/>
                                        </p:tgtEl>
                                      </p:cBhvr>
                                    </p:animEffect>
                                    <p:anim calcmode="lin" valueType="num">
                                      <p:cBhvr>
                                        <p:cTn id="50" dur="1000" fill="hold"/>
                                        <p:tgtEl>
                                          <p:spTgt spid="5"/>
                                        </p:tgtEl>
                                        <p:attrNameLst>
                                          <p:attrName>ppt_x</p:attrName>
                                        </p:attrNameLst>
                                      </p:cBhvr>
                                      <p:tavLst>
                                        <p:tav tm="0">
                                          <p:val>
                                            <p:strVal val="#ppt_x"/>
                                          </p:val>
                                        </p:tav>
                                        <p:tav tm="100000">
                                          <p:val>
                                            <p:strVal val="#ppt_x"/>
                                          </p:val>
                                        </p:tav>
                                      </p:tavLst>
                                    </p:anim>
                                    <p:anim calcmode="lin" valueType="num">
                                      <p:cBhvr>
                                        <p:cTn id="51"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6"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6891996" y="2385733"/>
            <a:ext cx="4861293" cy="2643468"/>
          </a:xfrm>
          <a:prstGeom prst="rect">
            <a:avLst/>
          </a:prstGeom>
        </p:spPr>
      </p:pic>
      <p:sp>
        <p:nvSpPr>
          <p:cNvPr id="3" name="Rectangle 2"/>
          <p:cNvSpPr/>
          <p:nvPr/>
        </p:nvSpPr>
        <p:spPr>
          <a:xfrm>
            <a:off x="903572" y="2076014"/>
            <a:ext cx="6096000" cy="2862322"/>
          </a:xfrm>
          <a:prstGeom prst="rect">
            <a:avLst/>
          </a:prstGeom>
        </p:spPr>
        <p:txBody>
          <a:bodyPr>
            <a:spAutoFit/>
          </a:bodyPr>
          <a:lstStyle/>
          <a:p>
            <a:r>
              <a:rPr lang="en-US" dirty="0">
                <a:solidFill>
                  <a:srgbClr val="000000"/>
                </a:solidFill>
                <a:latin typeface="Times New Roman" panose="02020603050405020304" pitchFamily="18" charset="0"/>
                <a:ea typeface="Times New Roman" panose="02020603050405020304" pitchFamily="18" charset="0"/>
              </a:rPr>
              <a:t>The gate drive is applied across the terminals a-b. </a:t>
            </a:r>
          </a:p>
          <a:p>
            <a:endParaRPr lang="en-US" dirty="0">
              <a:solidFill>
                <a:srgbClr val="000000"/>
              </a:solidFill>
              <a:latin typeface="Times New Roman" panose="02020603050405020304" pitchFamily="18" charset="0"/>
              <a:ea typeface="Times New Roman" panose="02020603050405020304" pitchFamily="18" charset="0"/>
            </a:endParaRPr>
          </a:p>
          <a:p>
            <a:r>
              <a:rPr lang="en-US" dirty="0">
                <a:solidFill>
                  <a:srgbClr val="000000"/>
                </a:solidFill>
                <a:latin typeface="Times New Roman" panose="02020603050405020304" pitchFamily="18" charset="0"/>
                <a:ea typeface="Times New Roman" panose="02020603050405020304" pitchFamily="18" charset="0"/>
              </a:rPr>
              <a:t>Initially the resistance R1 is bypassed by Cl and full voltage is applied through the gate </a:t>
            </a:r>
          </a:p>
          <a:p>
            <a:endParaRPr lang="en-US" dirty="0">
              <a:solidFill>
                <a:srgbClr val="000000"/>
              </a:solidFill>
              <a:latin typeface="Times New Roman" panose="02020603050405020304" pitchFamily="18" charset="0"/>
            </a:endParaRPr>
          </a:p>
          <a:p>
            <a:r>
              <a:rPr lang="en-US" dirty="0">
                <a:solidFill>
                  <a:srgbClr val="000000"/>
                </a:solidFill>
                <a:latin typeface="Times New Roman" panose="02020603050405020304" pitchFamily="18" charset="0"/>
                <a:ea typeface="Times New Roman" panose="02020603050405020304" pitchFamily="18" charset="0"/>
              </a:rPr>
              <a:t>Required gate current is very small</a:t>
            </a:r>
          </a:p>
          <a:p>
            <a:endParaRPr lang="en-US" dirty="0">
              <a:solidFill>
                <a:srgbClr val="000000"/>
              </a:solidFill>
              <a:latin typeface="Times New Roman" panose="02020603050405020304" pitchFamily="18" charset="0"/>
              <a:ea typeface="Times New Roman" panose="02020603050405020304" pitchFamily="18" charset="0"/>
            </a:endParaRPr>
          </a:p>
          <a:p>
            <a:r>
              <a:rPr lang="en-US" dirty="0">
                <a:solidFill>
                  <a:srgbClr val="000000"/>
                </a:solidFill>
                <a:latin typeface="Times New Roman" panose="02020603050405020304" pitchFamily="18" charset="0"/>
                <a:ea typeface="Times New Roman" panose="02020603050405020304" pitchFamily="18" charset="0"/>
              </a:rPr>
              <a:t>When MOSFET is to be turned off, the voltage made zero</a:t>
            </a:r>
          </a:p>
          <a:p>
            <a:endParaRPr lang="en-US" dirty="0">
              <a:solidFill>
                <a:srgbClr val="000000"/>
              </a:solidFill>
              <a:latin typeface="Times New Roman" panose="02020603050405020304" pitchFamily="18" charset="0"/>
              <a:ea typeface="Times New Roman" panose="02020603050405020304" pitchFamily="18" charset="0"/>
            </a:endParaRPr>
          </a:p>
          <a:p>
            <a:r>
              <a:rPr lang="en-US" dirty="0">
                <a:solidFill>
                  <a:srgbClr val="000000"/>
                </a:solidFill>
                <a:latin typeface="Times New Roman" panose="02020603050405020304" pitchFamily="18" charset="0"/>
                <a:ea typeface="Times New Roman" panose="02020603050405020304" pitchFamily="18" charset="0"/>
              </a:rPr>
              <a:t>Capacitor voltage across gate-source in negative direction</a:t>
            </a:r>
          </a:p>
        </p:txBody>
      </p:sp>
      <p:pic>
        <p:nvPicPr>
          <p:cNvPr id="2049" name="Picture 398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576" y="13447"/>
            <a:ext cx="228600" cy="104775"/>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3"/>
          <p:cNvSpPr>
            <a:spLocks noChangeArrowheads="1"/>
          </p:cNvSpPr>
          <p:nvPr/>
        </p:nvSpPr>
        <p:spPr bwMode="auto">
          <a:xfrm>
            <a:off x="107576" y="118222"/>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Arial" panose="020B0604020202020204" pitchFamily="34" charset="0"/>
                <a:ea typeface="Times New Roman" panose="02020603050405020304" pitchFamily="18" charset="0"/>
              </a:rPr>
              <a:t>is made zero.</a:t>
            </a:r>
            <a:r>
              <a:rPr kumimoji="0" lang="en-US" altLang="en-US" sz="1100" b="0" i="0" u="none" strike="noStrike" cap="none" normalizeH="0" baseline="0" dirty="0">
                <a:ln>
                  <a:noFill/>
                </a:ln>
                <a:solidFill>
                  <a:schemeClr val="tx1"/>
                </a:solidFill>
                <a:effectLst/>
                <a:latin typeface="Arial" panose="020B0604020202020204" pitchFamily="34" charset="0"/>
              </a:rPr>
              <a:t> </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2157700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1000"/>
                                        <p:tgtEl>
                                          <p:spTgt spid="3">
                                            <p:txEl>
                                              <p:pRg st="4" end="4"/>
                                            </p:txEl>
                                          </p:spTgt>
                                        </p:tgtEl>
                                      </p:cBhvr>
                                    </p:animEffect>
                                    <p:anim calcmode="lin" valueType="num">
                                      <p:cBhvr>
                                        <p:cTn id="2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fade">
                                      <p:cBhvr>
                                        <p:cTn id="28" dur="1000"/>
                                        <p:tgtEl>
                                          <p:spTgt spid="3">
                                            <p:txEl>
                                              <p:pRg st="6" end="6"/>
                                            </p:txEl>
                                          </p:spTgt>
                                        </p:tgtEl>
                                      </p:cBhvr>
                                    </p:animEffect>
                                    <p:anim calcmode="lin" valueType="num">
                                      <p:cBhvr>
                                        <p:cTn id="29"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animEffect transition="in" filter="fade">
                                      <p:cBhvr>
                                        <p:cTn id="35" dur="1000"/>
                                        <p:tgtEl>
                                          <p:spTgt spid="3">
                                            <p:txEl>
                                              <p:pRg st="8" end="8"/>
                                            </p:txEl>
                                          </p:spTgt>
                                        </p:tgtEl>
                                      </p:cBhvr>
                                    </p:animEffect>
                                    <p:anim calcmode="lin" valueType="num">
                                      <p:cBhvr>
                                        <p:cTn id="36"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2"/>
                                        </p:tgtEl>
                                        <p:attrNameLst>
                                          <p:attrName>style.visibility</p:attrName>
                                        </p:attrNameLst>
                                      </p:cBhvr>
                                      <p:to>
                                        <p:strVal val="visible"/>
                                      </p:to>
                                    </p:set>
                                    <p:animEffect transition="in" filter="fade">
                                      <p:cBhvr>
                                        <p:cTn id="42" dur="1000"/>
                                        <p:tgtEl>
                                          <p:spTgt spid="2"/>
                                        </p:tgtEl>
                                      </p:cBhvr>
                                    </p:animEffect>
                                    <p:anim calcmode="lin" valueType="num">
                                      <p:cBhvr>
                                        <p:cTn id="43" dur="1000" fill="hold"/>
                                        <p:tgtEl>
                                          <p:spTgt spid="2"/>
                                        </p:tgtEl>
                                        <p:attrNameLst>
                                          <p:attrName>ppt_x</p:attrName>
                                        </p:attrNameLst>
                                      </p:cBhvr>
                                      <p:tavLst>
                                        <p:tav tm="0">
                                          <p:val>
                                            <p:strVal val="#ppt_x"/>
                                          </p:val>
                                        </p:tav>
                                        <p:tav tm="100000">
                                          <p:val>
                                            <p:strVal val="#ppt_x"/>
                                          </p:val>
                                        </p:tav>
                                      </p:tavLst>
                                    </p:anim>
                                    <p:anim calcmode="lin" valueType="num">
                                      <p:cBhvr>
                                        <p:cTn id="44"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357317" y="1899628"/>
            <a:ext cx="4496744" cy="461665"/>
          </a:xfrm>
          <a:prstGeom prst="rect">
            <a:avLst/>
          </a:prstGeom>
        </p:spPr>
        <p:txBody>
          <a:bodyPr wrap="none">
            <a:spAutoFit/>
          </a:bodyPr>
          <a:lstStyle/>
          <a:p>
            <a:r>
              <a:rPr lang="en-US" sz="2400" dirty="0">
                <a:solidFill>
                  <a:srgbClr val="FF0000"/>
                </a:solidFill>
                <a:latin typeface="Bodoni MT Black" panose="02070A03080606020203" pitchFamily="18" charset="0"/>
                <a:ea typeface="Calibri" panose="020F0502020204030204" pitchFamily="34" charset="0"/>
              </a:rPr>
              <a:t>di/</a:t>
            </a:r>
            <a:r>
              <a:rPr lang="en-US" sz="2400" dirty="0" err="1">
                <a:solidFill>
                  <a:srgbClr val="FF0000"/>
                </a:solidFill>
                <a:latin typeface="Bodoni MT Black" panose="02070A03080606020203" pitchFamily="18" charset="0"/>
                <a:ea typeface="Calibri" panose="020F0502020204030204" pitchFamily="34" charset="0"/>
              </a:rPr>
              <a:t>dt</a:t>
            </a:r>
            <a:r>
              <a:rPr lang="en-US" sz="2400" dirty="0">
                <a:solidFill>
                  <a:srgbClr val="FF0000"/>
                </a:solidFill>
                <a:latin typeface="Bodoni MT Black" panose="02070A03080606020203" pitchFamily="18" charset="0"/>
                <a:ea typeface="Calibri" panose="020F0502020204030204" pitchFamily="34" charset="0"/>
              </a:rPr>
              <a:t> and dv/</a:t>
            </a:r>
            <a:r>
              <a:rPr lang="en-US" sz="2400" dirty="0" err="1">
                <a:solidFill>
                  <a:srgbClr val="FF0000"/>
                </a:solidFill>
                <a:latin typeface="Bodoni MT Black" panose="02070A03080606020203" pitchFamily="18" charset="0"/>
                <a:ea typeface="Calibri" panose="020F0502020204030204" pitchFamily="34" charset="0"/>
              </a:rPr>
              <a:t>dt</a:t>
            </a:r>
            <a:r>
              <a:rPr lang="en-US" sz="2400" dirty="0">
                <a:solidFill>
                  <a:srgbClr val="FF0000"/>
                </a:solidFill>
                <a:latin typeface="Bodoni MT Black" panose="02070A03080606020203" pitchFamily="18" charset="0"/>
                <a:ea typeface="Calibri" panose="020F0502020204030204" pitchFamily="34" charset="0"/>
              </a:rPr>
              <a:t> Limitation</a:t>
            </a:r>
            <a:r>
              <a:rPr lang="en-US" dirty="0">
                <a:solidFill>
                  <a:srgbClr val="FF0000"/>
                </a:solidFill>
                <a:latin typeface="Bodoni MT Black" panose="02070A03080606020203" pitchFamily="18" charset="0"/>
                <a:ea typeface="Calibri" panose="020F0502020204030204" pitchFamily="34" charset="0"/>
              </a:rPr>
              <a:t> </a:t>
            </a:r>
            <a:endParaRPr lang="en-US" dirty="0">
              <a:solidFill>
                <a:srgbClr val="FF0000"/>
              </a:solidFill>
              <a:latin typeface="Bodoni MT Black" panose="02070A03080606020203" pitchFamily="18" charset="0"/>
            </a:endParaRPr>
          </a:p>
        </p:txBody>
      </p:sp>
      <p:pic>
        <p:nvPicPr>
          <p:cNvPr id="3" name="Picture 2"/>
          <p:cNvPicPr>
            <a:picLocks noChangeAspect="1"/>
          </p:cNvPicPr>
          <p:nvPr/>
        </p:nvPicPr>
        <p:blipFill>
          <a:blip r:embed="rId2"/>
          <a:stretch>
            <a:fillRect/>
          </a:stretch>
        </p:blipFill>
        <p:spPr>
          <a:xfrm>
            <a:off x="1097615" y="2361293"/>
            <a:ext cx="3460937" cy="2446524"/>
          </a:xfrm>
          <a:prstGeom prst="rect">
            <a:avLst/>
          </a:prstGeom>
        </p:spPr>
      </p:pic>
      <p:pic>
        <p:nvPicPr>
          <p:cNvPr id="4" name="Picture 3"/>
          <p:cNvPicPr>
            <a:picLocks noChangeAspect="1"/>
          </p:cNvPicPr>
          <p:nvPr/>
        </p:nvPicPr>
        <p:blipFill>
          <a:blip r:embed="rId3"/>
          <a:stretch>
            <a:fillRect/>
          </a:stretch>
        </p:blipFill>
        <p:spPr>
          <a:xfrm>
            <a:off x="6979864" y="2361293"/>
            <a:ext cx="4557713" cy="3928682"/>
          </a:xfrm>
          <a:prstGeom prst="rect">
            <a:avLst/>
          </a:prstGeom>
        </p:spPr>
      </p:pic>
      <p:pic>
        <p:nvPicPr>
          <p:cNvPr id="5" name="Picture 4"/>
          <p:cNvPicPr>
            <a:picLocks noChangeAspect="1"/>
          </p:cNvPicPr>
          <p:nvPr/>
        </p:nvPicPr>
        <p:blipFill>
          <a:blip r:embed="rId4"/>
          <a:stretch>
            <a:fillRect/>
          </a:stretch>
        </p:blipFill>
        <p:spPr>
          <a:xfrm>
            <a:off x="1245533" y="4896692"/>
            <a:ext cx="3111784" cy="332557"/>
          </a:xfrm>
          <a:prstGeom prst="rect">
            <a:avLst/>
          </a:prstGeom>
        </p:spPr>
      </p:pic>
      <p:sp>
        <p:nvSpPr>
          <p:cNvPr id="7" name="Rectangle 6"/>
          <p:cNvSpPr/>
          <p:nvPr/>
        </p:nvSpPr>
        <p:spPr>
          <a:xfrm>
            <a:off x="504053" y="5364616"/>
            <a:ext cx="2685351" cy="369332"/>
          </a:xfrm>
          <a:prstGeom prst="rect">
            <a:avLst/>
          </a:prstGeom>
        </p:spPr>
        <p:txBody>
          <a:bodyPr wrap="none">
            <a:spAutoFit/>
          </a:bodyPr>
          <a:lstStyle/>
          <a:p>
            <a:r>
              <a:rPr lang="en-US" dirty="0">
                <a:solidFill>
                  <a:srgbClr val="000000"/>
                </a:solidFill>
                <a:latin typeface="Times New Roman" panose="02020603050405020304" pitchFamily="18" charset="0"/>
                <a:ea typeface="Times New Roman" panose="02020603050405020304" pitchFamily="18" charset="0"/>
              </a:rPr>
              <a:t>When base drive is applied</a:t>
            </a:r>
            <a:endParaRPr lang="en-US" dirty="0"/>
          </a:p>
        </p:txBody>
      </p:sp>
      <p:sp>
        <p:nvSpPr>
          <p:cNvPr id="8" name="Rectangle 7"/>
          <p:cNvSpPr/>
          <p:nvPr/>
        </p:nvSpPr>
        <p:spPr>
          <a:xfrm>
            <a:off x="958194" y="5826905"/>
            <a:ext cx="4030665" cy="369332"/>
          </a:xfrm>
          <a:prstGeom prst="rect">
            <a:avLst/>
          </a:prstGeom>
        </p:spPr>
        <p:txBody>
          <a:bodyPr wrap="square">
            <a:spAutoFit/>
          </a:bodyPr>
          <a:lstStyle/>
          <a:p>
            <a:r>
              <a:rPr lang="en-US" dirty="0">
                <a:solidFill>
                  <a:srgbClr val="000000"/>
                </a:solidFill>
                <a:latin typeface="Times New Roman" panose="02020603050405020304" pitchFamily="18" charset="0"/>
                <a:ea typeface="Times New Roman" panose="02020603050405020304" pitchFamily="18" charset="0"/>
              </a:rPr>
              <a:t>V</a:t>
            </a:r>
            <a:r>
              <a:rPr lang="en-US" sz="1200" dirty="0">
                <a:solidFill>
                  <a:srgbClr val="000000"/>
                </a:solidFill>
                <a:latin typeface="Times New Roman" panose="02020603050405020304" pitchFamily="18" charset="0"/>
                <a:ea typeface="Times New Roman" panose="02020603050405020304" pitchFamily="18" charset="0"/>
              </a:rPr>
              <a:t>CE</a:t>
            </a:r>
            <a:r>
              <a:rPr lang="en-US" dirty="0">
                <a:solidFill>
                  <a:srgbClr val="000000"/>
                </a:solidFill>
                <a:latin typeface="Times New Roman" panose="02020603050405020304" pitchFamily="18" charset="0"/>
                <a:ea typeface="Times New Roman" panose="02020603050405020304" pitchFamily="18" charset="0"/>
              </a:rPr>
              <a:t> starts falling and </a:t>
            </a:r>
            <a:r>
              <a:rPr lang="en-US" dirty="0" err="1">
                <a:solidFill>
                  <a:srgbClr val="000000"/>
                </a:solidFill>
                <a:latin typeface="Times New Roman" panose="02020603050405020304" pitchFamily="18" charset="0"/>
                <a:ea typeface="Times New Roman" panose="02020603050405020304" pitchFamily="18" charset="0"/>
              </a:rPr>
              <a:t>ic</a:t>
            </a:r>
            <a:r>
              <a:rPr lang="en-US" dirty="0">
                <a:solidFill>
                  <a:srgbClr val="000000"/>
                </a:solidFill>
                <a:latin typeface="Times New Roman" panose="02020603050405020304" pitchFamily="18" charset="0"/>
                <a:ea typeface="Times New Roman" panose="02020603050405020304" pitchFamily="18" charset="0"/>
              </a:rPr>
              <a:t> starts increasing</a:t>
            </a:r>
            <a:endParaRPr lang="en-US" dirty="0"/>
          </a:p>
        </p:txBody>
      </p:sp>
      <p:sp>
        <p:nvSpPr>
          <p:cNvPr id="9" name="Rectangle 8"/>
          <p:cNvSpPr/>
          <p:nvPr/>
        </p:nvSpPr>
        <p:spPr>
          <a:xfrm>
            <a:off x="401956" y="6331604"/>
            <a:ext cx="6683240" cy="369332"/>
          </a:xfrm>
          <a:prstGeom prst="rect">
            <a:avLst/>
          </a:prstGeom>
        </p:spPr>
        <p:txBody>
          <a:bodyPr wrap="none">
            <a:spAutoFit/>
          </a:bodyPr>
          <a:lstStyle/>
          <a:p>
            <a:r>
              <a:rPr lang="en-US" dirty="0">
                <a:solidFill>
                  <a:srgbClr val="000000"/>
                </a:solidFill>
                <a:latin typeface="Times New Roman" panose="02020603050405020304" pitchFamily="18" charset="0"/>
                <a:ea typeface="Times New Roman" panose="02020603050405020304" pitchFamily="18" charset="0"/>
              </a:rPr>
              <a:t>The rate of change of collector current during turn-on is called </a:t>
            </a:r>
            <a:r>
              <a:rPr lang="en-US" dirty="0">
                <a:solidFill>
                  <a:srgbClr val="FF0000"/>
                </a:solidFill>
                <a:latin typeface="Bodoni MT Black" panose="02070A03080606020203" pitchFamily="18" charset="0"/>
                <a:ea typeface="Calibri" panose="020F0502020204030204" pitchFamily="34" charset="0"/>
              </a:rPr>
              <a:t>di/</a:t>
            </a:r>
            <a:r>
              <a:rPr lang="en-US" dirty="0" err="1">
                <a:solidFill>
                  <a:srgbClr val="FF0000"/>
                </a:solidFill>
                <a:latin typeface="Bodoni MT Black" panose="02070A03080606020203" pitchFamily="18" charset="0"/>
                <a:ea typeface="Calibri" panose="020F0502020204030204" pitchFamily="34" charset="0"/>
              </a:rPr>
              <a:t>dt</a:t>
            </a:r>
            <a:r>
              <a:rPr lang="en-US" dirty="0">
                <a:solidFill>
                  <a:srgbClr val="000000"/>
                </a:solidFill>
                <a:latin typeface="Times New Roman" panose="02020603050405020304" pitchFamily="18" charset="0"/>
                <a:ea typeface="Times New Roman" panose="02020603050405020304" pitchFamily="18" charset="0"/>
              </a:rPr>
              <a:t> </a:t>
            </a:r>
            <a:endParaRPr lang="en-US" dirty="0"/>
          </a:p>
        </p:txBody>
      </p:sp>
    </p:spTree>
    <p:extLst>
      <p:ext uri="{BB962C8B-B14F-4D97-AF65-F5344CB8AC3E}">
        <p14:creationId xmlns:p14="http://schemas.microsoft.com/office/powerpoint/2010/main" val="42547556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fade">
                                      <p:cBhvr>
                                        <p:cTn id="28" dur="1000"/>
                                        <p:tgtEl>
                                          <p:spTgt spid="5"/>
                                        </p:tgtEl>
                                      </p:cBhvr>
                                    </p:animEffect>
                                    <p:anim calcmode="lin" valueType="num">
                                      <p:cBhvr>
                                        <p:cTn id="29" dur="1000" fill="hold"/>
                                        <p:tgtEl>
                                          <p:spTgt spid="5"/>
                                        </p:tgtEl>
                                        <p:attrNameLst>
                                          <p:attrName>ppt_x</p:attrName>
                                        </p:attrNameLst>
                                      </p:cBhvr>
                                      <p:tavLst>
                                        <p:tav tm="0">
                                          <p:val>
                                            <p:strVal val="#ppt_x"/>
                                          </p:val>
                                        </p:tav>
                                        <p:tav tm="100000">
                                          <p:val>
                                            <p:strVal val="#ppt_x"/>
                                          </p:val>
                                        </p:tav>
                                      </p:tavLst>
                                    </p:anim>
                                    <p:anim calcmode="lin" valueType="num">
                                      <p:cBhvr>
                                        <p:cTn id="30"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fade">
                                      <p:cBhvr>
                                        <p:cTn id="35" dur="1000"/>
                                        <p:tgtEl>
                                          <p:spTgt spid="7"/>
                                        </p:tgtEl>
                                      </p:cBhvr>
                                    </p:animEffect>
                                    <p:anim calcmode="lin" valueType="num">
                                      <p:cBhvr>
                                        <p:cTn id="36" dur="1000" fill="hold"/>
                                        <p:tgtEl>
                                          <p:spTgt spid="7"/>
                                        </p:tgtEl>
                                        <p:attrNameLst>
                                          <p:attrName>ppt_x</p:attrName>
                                        </p:attrNameLst>
                                      </p:cBhvr>
                                      <p:tavLst>
                                        <p:tav tm="0">
                                          <p:val>
                                            <p:strVal val="#ppt_x"/>
                                          </p:val>
                                        </p:tav>
                                        <p:tav tm="100000">
                                          <p:val>
                                            <p:strVal val="#ppt_x"/>
                                          </p:val>
                                        </p:tav>
                                      </p:tavLst>
                                    </p:anim>
                                    <p:anim calcmode="lin" valueType="num">
                                      <p:cBhvr>
                                        <p:cTn id="37"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fade">
                                      <p:cBhvr>
                                        <p:cTn id="42" dur="1000"/>
                                        <p:tgtEl>
                                          <p:spTgt spid="8"/>
                                        </p:tgtEl>
                                      </p:cBhvr>
                                    </p:animEffect>
                                    <p:anim calcmode="lin" valueType="num">
                                      <p:cBhvr>
                                        <p:cTn id="43" dur="1000" fill="hold"/>
                                        <p:tgtEl>
                                          <p:spTgt spid="8"/>
                                        </p:tgtEl>
                                        <p:attrNameLst>
                                          <p:attrName>ppt_x</p:attrName>
                                        </p:attrNameLst>
                                      </p:cBhvr>
                                      <p:tavLst>
                                        <p:tav tm="0">
                                          <p:val>
                                            <p:strVal val="#ppt_x"/>
                                          </p:val>
                                        </p:tav>
                                        <p:tav tm="100000">
                                          <p:val>
                                            <p:strVal val="#ppt_x"/>
                                          </p:val>
                                        </p:tav>
                                      </p:tavLst>
                                    </p:anim>
                                    <p:anim calcmode="lin" valueType="num">
                                      <p:cBhvr>
                                        <p:cTn id="44"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9"/>
                                        </p:tgtEl>
                                        <p:attrNameLst>
                                          <p:attrName>style.visibility</p:attrName>
                                        </p:attrNameLst>
                                      </p:cBhvr>
                                      <p:to>
                                        <p:strVal val="visible"/>
                                      </p:to>
                                    </p:set>
                                    <p:animEffect transition="in" filter="fade">
                                      <p:cBhvr>
                                        <p:cTn id="49" dur="1000"/>
                                        <p:tgtEl>
                                          <p:spTgt spid="9"/>
                                        </p:tgtEl>
                                      </p:cBhvr>
                                    </p:animEffect>
                                    <p:anim calcmode="lin" valueType="num">
                                      <p:cBhvr>
                                        <p:cTn id="50" dur="1000" fill="hold"/>
                                        <p:tgtEl>
                                          <p:spTgt spid="9"/>
                                        </p:tgtEl>
                                        <p:attrNameLst>
                                          <p:attrName>ppt_x</p:attrName>
                                        </p:attrNameLst>
                                      </p:cBhvr>
                                      <p:tavLst>
                                        <p:tav tm="0">
                                          <p:val>
                                            <p:strVal val="#ppt_x"/>
                                          </p:val>
                                        </p:tav>
                                        <p:tav tm="100000">
                                          <p:val>
                                            <p:strVal val="#ppt_x"/>
                                          </p:val>
                                        </p:tav>
                                      </p:tavLst>
                                    </p:anim>
                                    <p:anim calcmode="lin" valueType="num">
                                      <p:cBhvr>
                                        <p:cTn id="51"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P spid="8" grpId="0"/>
      <p:bldP spid="9"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11624" y="1949388"/>
            <a:ext cx="9202270" cy="369332"/>
          </a:xfrm>
          <a:prstGeom prst="rect">
            <a:avLst/>
          </a:prstGeom>
        </p:spPr>
        <p:txBody>
          <a:bodyPr wrap="square">
            <a:spAutoFit/>
          </a:bodyPr>
          <a:lstStyle/>
          <a:p>
            <a:r>
              <a:rPr lang="en-US" dirty="0">
                <a:solidFill>
                  <a:srgbClr val="000000"/>
                </a:solidFill>
                <a:latin typeface="Times New Roman" panose="02020603050405020304" pitchFamily="18" charset="0"/>
                <a:ea typeface="Times New Roman" panose="02020603050405020304" pitchFamily="18" charset="0"/>
              </a:rPr>
              <a:t>The fast rate of rise of collector current causes local heating of the BJT and it can be damaged</a:t>
            </a:r>
            <a:endParaRPr lang="en-US" dirty="0"/>
          </a:p>
        </p:txBody>
      </p:sp>
      <p:sp>
        <p:nvSpPr>
          <p:cNvPr id="3" name="Rectangle 2"/>
          <p:cNvSpPr/>
          <p:nvPr/>
        </p:nvSpPr>
        <p:spPr>
          <a:xfrm>
            <a:off x="865094" y="2318720"/>
            <a:ext cx="8996082" cy="485646"/>
          </a:xfrm>
          <a:prstGeom prst="rect">
            <a:avLst/>
          </a:prstGeom>
        </p:spPr>
        <p:txBody>
          <a:bodyPr wrap="square">
            <a:spAutoFit/>
          </a:bodyPr>
          <a:lstStyle/>
          <a:p>
            <a:pPr marL="79375" marR="88900" indent="233045" algn="just">
              <a:lnSpc>
                <a:spcPct val="142000"/>
              </a:lnSpc>
              <a:spcBef>
                <a:spcPts val="0"/>
              </a:spcBef>
              <a:spcAft>
                <a:spcPts val="145"/>
              </a:spcAft>
            </a:pPr>
            <a:r>
              <a:rPr lang="en-US" dirty="0">
                <a:solidFill>
                  <a:srgbClr val="000000"/>
                </a:solidFill>
                <a:latin typeface="Times New Roman" panose="02020603050405020304" pitchFamily="18" charset="0"/>
                <a:ea typeface="Times New Roman" panose="02020603050405020304" pitchFamily="18" charset="0"/>
              </a:rPr>
              <a:t>Hence  rating of the transistor should not be exceeded </a:t>
            </a:r>
            <a:r>
              <a:rPr lang="en-US" dirty="0">
                <a:solidFill>
                  <a:srgbClr val="FF0000"/>
                </a:solidFill>
                <a:latin typeface="Bodoni MT Black" panose="02070A03080606020203" pitchFamily="18" charset="0"/>
                <a:ea typeface="Calibri" panose="020F0502020204030204" pitchFamily="34" charset="0"/>
              </a:rPr>
              <a:t>di/</a:t>
            </a:r>
            <a:r>
              <a:rPr lang="en-US" dirty="0" err="1">
                <a:solidFill>
                  <a:srgbClr val="FF0000"/>
                </a:solidFill>
                <a:latin typeface="Bodoni MT Black" panose="02070A03080606020203" pitchFamily="18" charset="0"/>
                <a:ea typeface="Calibri" panose="020F0502020204030204" pitchFamily="34" charset="0"/>
              </a:rPr>
              <a:t>dt</a:t>
            </a:r>
            <a:endParaRPr lang="en-US" dirty="0"/>
          </a:p>
        </p:txBody>
      </p:sp>
      <p:sp>
        <p:nvSpPr>
          <p:cNvPr id="4" name="Rectangle 3"/>
          <p:cNvSpPr/>
          <p:nvPr/>
        </p:nvSpPr>
        <p:spPr>
          <a:xfrm>
            <a:off x="1111624" y="2989032"/>
            <a:ext cx="6238439" cy="369332"/>
          </a:xfrm>
          <a:prstGeom prst="rect">
            <a:avLst/>
          </a:prstGeom>
        </p:spPr>
        <p:txBody>
          <a:bodyPr wrap="none">
            <a:spAutoFit/>
          </a:bodyPr>
          <a:lstStyle/>
          <a:p>
            <a:r>
              <a:rPr lang="en-US" dirty="0">
                <a:solidFill>
                  <a:srgbClr val="000000"/>
                </a:solidFill>
                <a:latin typeface="Times New Roman" panose="02020603050405020304" pitchFamily="18" charset="0"/>
                <a:ea typeface="Times New Roman" panose="02020603050405020304" pitchFamily="18" charset="0"/>
              </a:rPr>
              <a:t>We can observe that </a:t>
            </a:r>
            <a:r>
              <a:rPr lang="en-US" dirty="0" err="1">
                <a:solidFill>
                  <a:srgbClr val="000000"/>
                </a:solidFill>
                <a:latin typeface="Times New Roman" panose="02020603050405020304" pitchFamily="18" charset="0"/>
                <a:ea typeface="Times New Roman" panose="02020603050405020304" pitchFamily="18" charset="0"/>
              </a:rPr>
              <a:t>ic</a:t>
            </a:r>
            <a:r>
              <a:rPr lang="en-US" dirty="0">
                <a:solidFill>
                  <a:srgbClr val="000000"/>
                </a:solidFill>
                <a:latin typeface="Times New Roman" panose="02020603050405020304" pitchFamily="18" charset="0"/>
                <a:ea typeface="Times New Roman" panose="02020603050405020304" pitchFamily="18" charset="0"/>
              </a:rPr>
              <a:t> changes from 0 to </a:t>
            </a:r>
            <a:r>
              <a:rPr lang="en-US" dirty="0" err="1">
                <a:solidFill>
                  <a:srgbClr val="000000"/>
                </a:solidFill>
                <a:latin typeface="Times New Roman" panose="02020603050405020304" pitchFamily="18" charset="0"/>
                <a:ea typeface="Times New Roman" panose="02020603050405020304" pitchFamily="18" charset="0"/>
              </a:rPr>
              <a:t>Ic</a:t>
            </a:r>
            <a:r>
              <a:rPr lang="en-US" dirty="0">
                <a:solidFill>
                  <a:srgbClr val="000000"/>
                </a:solidFill>
                <a:latin typeface="Times New Roman" panose="02020603050405020304" pitchFamily="18" charset="0"/>
                <a:ea typeface="Times New Roman" panose="02020603050405020304" pitchFamily="18" charset="0"/>
              </a:rPr>
              <a:t>(max) during times tr. </a:t>
            </a:r>
            <a:endParaRPr lang="en-US" dirty="0"/>
          </a:p>
        </p:txBody>
      </p:sp>
      <p:pic>
        <p:nvPicPr>
          <p:cNvPr id="5" name="Picture 4"/>
          <p:cNvPicPr>
            <a:picLocks noChangeAspect="1"/>
          </p:cNvPicPr>
          <p:nvPr/>
        </p:nvPicPr>
        <p:blipFill>
          <a:blip r:embed="rId2"/>
          <a:stretch>
            <a:fillRect/>
          </a:stretch>
        </p:blipFill>
        <p:spPr>
          <a:xfrm>
            <a:off x="3014102" y="3671887"/>
            <a:ext cx="3132216" cy="980795"/>
          </a:xfrm>
          <a:prstGeom prst="rect">
            <a:avLst/>
          </a:prstGeom>
        </p:spPr>
      </p:pic>
      <p:pic>
        <p:nvPicPr>
          <p:cNvPr id="6" name="Picture 5"/>
          <p:cNvPicPr>
            <a:picLocks noChangeAspect="1"/>
          </p:cNvPicPr>
          <p:nvPr/>
        </p:nvPicPr>
        <p:blipFill>
          <a:blip r:embed="rId3"/>
          <a:stretch>
            <a:fillRect/>
          </a:stretch>
        </p:blipFill>
        <p:spPr>
          <a:xfrm>
            <a:off x="7350063" y="2561543"/>
            <a:ext cx="4557713" cy="3928682"/>
          </a:xfrm>
          <a:prstGeom prst="rect">
            <a:avLst/>
          </a:prstGeom>
        </p:spPr>
      </p:pic>
      <p:pic>
        <p:nvPicPr>
          <p:cNvPr id="7" name="Picture 6"/>
          <p:cNvPicPr>
            <a:picLocks noChangeAspect="1"/>
          </p:cNvPicPr>
          <p:nvPr/>
        </p:nvPicPr>
        <p:blipFill>
          <a:blip r:embed="rId4"/>
          <a:stretch>
            <a:fillRect/>
          </a:stretch>
        </p:blipFill>
        <p:spPr>
          <a:xfrm>
            <a:off x="865094" y="4411476"/>
            <a:ext cx="3460937" cy="2446524"/>
          </a:xfrm>
          <a:prstGeom prst="rect">
            <a:avLst/>
          </a:prstGeom>
        </p:spPr>
      </p:pic>
    </p:spTree>
    <p:extLst>
      <p:ext uri="{BB962C8B-B14F-4D97-AF65-F5344CB8AC3E}">
        <p14:creationId xmlns:p14="http://schemas.microsoft.com/office/powerpoint/2010/main" val="18620221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1000"/>
                                        <p:tgtEl>
                                          <p:spTgt spid="6"/>
                                        </p:tgtEl>
                                      </p:cBhvr>
                                    </p:animEffect>
                                    <p:anim calcmode="lin" valueType="num">
                                      <p:cBhvr>
                                        <p:cTn id="22" dur="1000" fill="hold"/>
                                        <p:tgtEl>
                                          <p:spTgt spid="6"/>
                                        </p:tgtEl>
                                        <p:attrNameLst>
                                          <p:attrName>ppt_x</p:attrName>
                                        </p:attrNameLst>
                                      </p:cBhvr>
                                      <p:tavLst>
                                        <p:tav tm="0">
                                          <p:val>
                                            <p:strVal val="#ppt_x"/>
                                          </p:val>
                                        </p:tav>
                                        <p:tav tm="100000">
                                          <p:val>
                                            <p:strVal val="#ppt_x"/>
                                          </p:val>
                                        </p:tav>
                                      </p:tavLst>
                                    </p:anim>
                                    <p:anim calcmode="lin" valueType="num">
                                      <p:cBhvr>
                                        <p:cTn id="2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fade">
                                      <p:cBhvr>
                                        <p:cTn id="28" dur="1000"/>
                                        <p:tgtEl>
                                          <p:spTgt spid="4"/>
                                        </p:tgtEl>
                                      </p:cBhvr>
                                    </p:animEffect>
                                    <p:anim calcmode="lin" valueType="num">
                                      <p:cBhvr>
                                        <p:cTn id="29" dur="1000" fill="hold"/>
                                        <p:tgtEl>
                                          <p:spTgt spid="4"/>
                                        </p:tgtEl>
                                        <p:attrNameLst>
                                          <p:attrName>ppt_x</p:attrName>
                                        </p:attrNameLst>
                                      </p:cBhvr>
                                      <p:tavLst>
                                        <p:tav tm="0">
                                          <p:val>
                                            <p:strVal val="#ppt_x"/>
                                          </p:val>
                                        </p:tav>
                                        <p:tav tm="100000">
                                          <p:val>
                                            <p:strVal val="#ppt_x"/>
                                          </p:val>
                                        </p:tav>
                                      </p:tavLst>
                                    </p:anim>
                                    <p:anim calcmode="lin" valueType="num">
                                      <p:cBhvr>
                                        <p:cTn id="30"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fade">
                                      <p:cBhvr>
                                        <p:cTn id="35" dur="1000"/>
                                        <p:tgtEl>
                                          <p:spTgt spid="5"/>
                                        </p:tgtEl>
                                      </p:cBhvr>
                                    </p:animEffect>
                                    <p:anim calcmode="lin" valueType="num">
                                      <p:cBhvr>
                                        <p:cTn id="36" dur="1000" fill="hold"/>
                                        <p:tgtEl>
                                          <p:spTgt spid="5"/>
                                        </p:tgtEl>
                                        <p:attrNameLst>
                                          <p:attrName>ppt_x</p:attrName>
                                        </p:attrNameLst>
                                      </p:cBhvr>
                                      <p:tavLst>
                                        <p:tav tm="0">
                                          <p:val>
                                            <p:strVal val="#ppt_x"/>
                                          </p:val>
                                        </p:tav>
                                        <p:tav tm="100000">
                                          <p:val>
                                            <p:strVal val="#ppt_x"/>
                                          </p:val>
                                        </p:tav>
                                      </p:tavLst>
                                    </p:anim>
                                    <p:anim calcmode="lin" valueType="num">
                                      <p:cBhvr>
                                        <p:cTn id="37"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7"/>
                                        </p:tgtEl>
                                        <p:attrNameLst>
                                          <p:attrName>style.visibility</p:attrName>
                                        </p:attrNameLst>
                                      </p:cBhvr>
                                      <p:to>
                                        <p:strVal val="visible"/>
                                      </p:to>
                                    </p:set>
                                    <p:animEffect transition="in" filter="fade">
                                      <p:cBhvr>
                                        <p:cTn id="42" dur="1000"/>
                                        <p:tgtEl>
                                          <p:spTgt spid="7"/>
                                        </p:tgtEl>
                                      </p:cBhvr>
                                    </p:animEffect>
                                    <p:anim calcmode="lin" valueType="num">
                                      <p:cBhvr>
                                        <p:cTn id="43" dur="1000" fill="hold"/>
                                        <p:tgtEl>
                                          <p:spTgt spid="7"/>
                                        </p:tgtEl>
                                        <p:attrNameLst>
                                          <p:attrName>ppt_x</p:attrName>
                                        </p:attrNameLst>
                                      </p:cBhvr>
                                      <p:tavLst>
                                        <p:tav tm="0">
                                          <p:val>
                                            <p:strVal val="#ppt_x"/>
                                          </p:val>
                                        </p:tav>
                                        <p:tav tm="100000">
                                          <p:val>
                                            <p:strVal val="#ppt_x"/>
                                          </p:val>
                                        </p:tav>
                                      </p:tavLst>
                                    </p:anim>
                                    <p:anim calcmode="lin" valueType="num">
                                      <p:cBhvr>
                                        <p:cTn id="44"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80842" y="1899628"/>
            <a:ext cx="1565493" cy="369332"/>
          </a:xfrm>
          <a:prstGeom prst="rect">
            <a:avLst/>
          </a:prstGeom>
        </p:spPr>
        <p:txBody>
          <a:bodyPr wrap="none">
            <a:spAutoFit/>
          </a:bodyPr>
          <a:lstStyle/>
          <a:p>
            <a:r>
              <a:rPr lang="en-US" dirty="0">
                <a:solidFill>
                  <a:srgbClr val="000000"/>
                </a:solidFill>
                <a:latin typeface="Times New Roman" panose="02020603050405020304" pitchFamily="18" charset="0"/>
                <a:ea typeface="Times New Roman" panose="02020603050405020304" pitchFamily="18" charset="0"/>
              </a:rPr>
              <a:t>BJT is on-state</a:t>
            </a:r>
            <a:endParaRPr lang="en-US" dirty="0"/>
          </a:p>
        </p:txBody>
      </p:sp>
      <p:sp>
        <p:nvSpPr>
          <p:cNvPr id="3" name="Rectangle 2"/>
          <p:cNvSpPr/>
          <p:nvPr/>
        </p:nvSpPr>
        <p:spPr>
          <a:xfrm>
            <a:off x="1480842" y="2370275"/>
            <a:ext cx="4245778" cy="369332"/>
          </a:xfrm>
          <a:prstGeom prst="rect">
            <a:avLst/>
          </a:prstGeom>
        </p:spPr>
        <p:txBody>
          <a:bodyPr wrap="none">
            <a:spAutoFit/>
          </a:bodyPr>
          <a:lstStyle/>
          <a:p>
            <a:r>
              <a:rPr lang="en-US" dirty="0">
                <a:solidFill>
                  <a:srgbClr val="000000"/>
                </a:solidFill>
                <a:latin typeface="Times New Roman" panose="02020603050405020304" pitchFamily="18" charset="0"/>
                <a:ea typeface="Times New Roman" panose="02020603050405020304" pitchFamily="18" charset="0"/>
              </a:rPr>
              <a:t>Voltage across collector emitter will be zero</a:t>
            </a:r>
            <a:endParaRPr lang="en-US" dirty="0"/>
          </a:p>
        </p:txBody>
      </p:sp>
      <p:sp>
        <p:nvSpPr>
          <p:cNvPr id="4" name="Rectangle 3"/>
          <p:cNvSpPr/>
          <p:nvPr/>
        </p:nvSpPr>
        <p:spPr>
          <a:xfrm>
            <a:off x="1480842" y="2840922"/>
            <a:ext cx="9599534" cy="646331"/>
          </a:xfrm>
          <a:prstGeom prst="rect">
            <a:avLst/>
          </a:prstGeom>
        </p:spPr>
        <p:txBody>
          <a:bodyPr wrap="square">
            <a:spAutoFit/>
          </a:bodyPr>
          <a:lstStyle/>
          <a:p>
            <a:r>
              <a:rPr lang="en-US" dirty="0">
                <a:solidFill>
                  <a:srgbClr val="000000"/>
                </a:solidFill>
                <a:latin typeface="Times New Roman" panose="02020603050405020304" pitchFamily="18" charset="0"/>
                <a:ea typeface="Times New Roman" panose="02020603050405020304" pitchFamily="18" charset="0"/>
              </a:rPr>
              <a:t>Full load current will be flowing when the base drive is removed, then collector current starts reducing and collector Emitter voltage starts rising</a:t>
            </a:r>
          </a:p>
        </p:txBody>
      </p:sp>
      <p:pic>
        <p:nvPicPr>
          <p:cNvPr id="5" name="Picture 4"/>
          <p:cNvPicPr>
            <a:picLocks noChangeAspect="1"/>
          </p:cNvPicPr>
          <p:nvPr/>
        </p:nvPicPr>
        <p:blipFill>
          <a:blip r:embed="rId2"/>
          <a:stretch>
            <a:fillRect/>
          </a:stretch>
        </p:blipFill>
        <p:spPr>
          <a:xfrm>
            <a:off x="1994647" y="4716662"/>
            <a:ext cx="2962275" cy="2114550"/>
          </a:xfrm>
          <a:prstGeom prst="rect">
            <a:avLst/>
          </a:prstGeom>
        </p:spPr>
      </p:pic>
      <p:pic>
        <p:nvPicPr>
          <p:cNvPr id="6" name="Picture 5"/>
          <p:cNvPicPr>
            <a:picLocks noChangeAspect="1"/>
          </p:cNvPicPr>
          <p:nvPr/>
        </p:nvPicPr>
        <p:blipFill>
          <a:blip r:embed="rId3"/>
          <a:stretch>
            <a:fillRect/>
          </a:stretch>
        </p:blipFill>
        <p:spPr>
          <a:xfrm>
            <a:off x="7171765" y="3164087"/>
            <a:ext cx="3657600" cy="3667125"/>
          </a:xfrm>
          <a:prstGeom prst="rect">
            <a:avLst/>
          </a:prstGeom>
        </p:spPr>
      </p:pic>
      <p:sp>
        <p:nvSpPr>
          <p:cNvPr id="7" name="Rectangle 6"/>
          <p:cNvSpPr/>
          <p:nvPr/>
        </p:nvSpPr>
        <p:spPr>
          <a:xfrm>
            <a:off x="1075765" y="3536913"/>
            <a:ext cx="6096000" cy="646331"/>
          </a:xfrm>
          <a:prstGeom prst="rect">
            <a:avLst/>
          </a:prstGeom>
        </p:spPr>
        <p:txBody>
          <a:bodyPr>
            <a:spAutoFit/>
          </a:bodyPr>
          <a:lstStyle/>
          <a:p>
            <a:r>
              <a:rPr lang="en-US" dirty="0">
                <a:solidFill>
                  <a:srgbClr val="000000"/>
                </a:solidFill>
                <a:latin typeface="Times New Roman" panose="02020603050405020304" pitchFamily="18" charset="0"/>
                <a:ea typeface="Times New Roman" panose="02020603050405020304" pitchFamily="18" charset="0"/>
              </a:rPr>
              <a:t>The rate Of change Of voltage across the device during turn Off is called </a:t>
            </a:r>
            <a:r>
              <a:rPr lang="en-US" dirty="0">
                <a:solidFill>
                  <a:srgbClr val="FF0000"/>
                </a:solidFill>
                <a:latin typeface="Bodoni MT Black" panose="02070A03080606020203" pitchFamily="18" charset="0"/>
                <a:ea typeface="Calibri" panose="020F0502020204030204" pitchFamily="34" charset="0"/>
              </a:rPr>
              <a:t>dv/</a:t>
            </a:r>
            <a:r>
              <a:rPr lang="en-US" dirty="0" err="1">
                <a:solidFill>
                  <a:srgbClr val="FF0000"/>
                </a:solidFill>
                <a:latin typeface="Bodoni MT Black" panose="02070A03080606020203" pitchFamily="18" charset="0"/>
                <a:ea typeface="Calibri" panose="020F0502020204030204" pitchFamily="34" charset="0"/>
              </a:rPr>
              <a:t>dt</a:t>
            </a:r>
            <a:endParaRPr lang="en-US" dirty="0"/>
          </a:p>
        </p:txBody>
      </p:sp>
    </p:spTree>
    <p:extLst>
      <p:ext uri="{BB962C8B-B14F-4D97-AF65-F5344CB8AC3E}">
        <p14:creationId xmlns:p14="http://schemas.microsoft.com/office/powerpoint/2010/main" val="11708999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fade">
                                      <p:cBhvr>
                                        <p:cTn id="28" dur="1000"/>
                                        <p:tgtEl>
                                          <p:spTgt spid="7"/>
                                        </p:tgtEl>
                                      </p:cBhvr>
                                    </p:animEffect>
                                    <p:anim calcmode="lin" valueType="num">
                                      <p:cBhvr>
                                        <p:cTn id="29" dur="1000" fill="hold"/>
                                        <p:tgtEl>
                                          <p:spTgt spid="7"/>
                                        </p:tgtEl>
                                        <p:attrNameLst>
                                          <p:attrName>ppt_x</p:attrName>
                                        </p:attrNameLst>
                                      </p:cBhvr>
                                      <p:tavLst>
                                        <p:tav tm="0">
                                          <p:val>
                                            <p:strVal val="#ppt_x"/>
                                          </p:val>
                                        </p:tav>
                                        <p:tav tm="100000">
                                          <p:val>
                                            <p:strVal val="#ppt_x"/>
                                          </p:val>
                                        </p:tav>
                                      </p:tavLst>
                                    </p:anim>
                                    <p:anim calcmode="lin" valueType="num">
                                      <p:cBhvr>
                                        <p:cTn id="30"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fade">
                                      <p:cBhvr>
                                        <p:cTn id="35" dur="1000"/>
                                        <p:tgtEl>
                                          <p:spTgt spid="6"/>
                                        </p:tgtEl>
                                      </p:cBhvr>
                                    </p:animEffect>
                                    <p:anim calcmode="lin" valueType="num">
                                      <p:cBhvr>
                                        <p:cTn id="36" dur="1000" fill="hold"/>
                                        <p:tgtEl>
                                          <p:spTgt spid="6"/>
                                        </p:tgtEl>
                                        <p:attrNameLst>
                                          <p:attrName>ppt_x</p:attrName>
                                        </p:attrNameLst>
                                      </p:cBhvr>
                                      <p:tavLst>
                                        <p:tav tm="0">
                                          <p:val>
                                            <p:strVal val="#ppt_x"/>
                                          </p:val>
                                        </p:tav>
                                        <p:tav tm="100000">
                                          <p:val>
                                            <p:strVal val="#ppt_x"/>
                                          </p:val>
                                        </p:tav>
                                      </p:tavLst>
                                    </p:anim>
                                    <p:anim calcmode="lin" valueType="num">
                                      <p:cBhvr>
                                        <p:cTn id="37"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1000"/>
                                        <p:tgtEl>
                                          <p:spTgt spid="5"/>
                                        </p:tgtEl>
                                      </p:cBhvr>
                                    </p:animEffect>
                                    <p:anim calcmode="lin" valueType="num">
                                      <p:cBhvr>
                                        <p:cTn id="43" dur="1000" fill="hold"/>
                                        <p:tgtEl>
                                          <p:spTgt spid="5"/>
                                        </p:tgtEl>
                                        <p:attrNameLst>
                                          <p:attrName>ppt_x</p:attrName>
                                        </p:attrNameLst>
                                      </p:cBhvr>
                                      <p:tavLst>
                                        <p:tav tm="0">
                                          <p:val>
                                            <p:strVal val="#ppt_x"/>
                                          </p:val>
                                        </p:tav>
                                        <p:tav tm="100000">
                                          <p:val>
                                            <p:strVal val="#ppt_x"/>
                                          </p:val>
                                        </p:tav>
                                      </p:tavLst>
                                    </p:anim>
                                    <p:anim calcmode="lin" valueType="num">
                                      <p:cBhvr>
                                        <p:cTn id="4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7"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88894" y="1845880"/>
            <a:ext cx="9161930" cy="757130"/>
          </a:xfrm>
          <a:prstGeom prst="rect">
            <a:avLst/>
          </a:prstGeom>
        </p:spPr>
        <p:txBody>
          <a:bodyPr wrap="square">
            <a:spAutoFit/>
          </a:bodyPr>
          <a:lstStyle/>
          <a:p>
            <a:pPr marL="33020" marR="33020" indent="236855" algn="just">
              <a:lnSpc>
                <a:spcPct val="120000"/>
              </a:lnSpc>
              <a:spcBef>
                <a:spcPts val="0"/>
              </a:spcBef>
              <a:spcAft>
                <a:spcPts val="685"/>
              </a:spcAft>
            </a:pPr>
            <a:r>
              <a:rPr lang="en-US" dirty="0">
                <a:solidFill>
                  <a:srgbClr val="000000"/>
                </a:solidFill>
                <a:latin typeface="Times New Roman" panose="02020603050405020304" pitchFamily="18" charset="0"/>
                <a:ea typeface="Times New Roman" panose="02020603050405020304" pitchFamily="18" charset="0"/>
              </a:rPr>
              <a:t>A fast rate Of rise of collector-emitter voltage may damage the BJT. Hence it should not be exceeded</a:t>
            </a:r>
            <a:endParaRPr lang="en-US" dirty="0"/>
          </a:p>
        </p:txBody>
      </p:sp>
      <p:pic>
        <p:nvPicPr>
          <p:cNvPr id="3" name="Picture 2"/>
          <p:cNvPicPr>
            <a:picLocks noChangeAspect="1"/>
          </p:cNvPicPr>
          <p:nvPr/>
        </p:nvPicPr>
        <p:blipFill>
          <a:blip r:embed="rId2"/>
          <a:stretch>
            <a:fillRect/>
          </a:stretch>
        </p:blipFill>
        <p:spPr>
          <a:xfrm>
            <a:off x="7803776" y="2501154"/>
            <a:ext cx="3987199" cy="3997582"/>
          </a:xfrm>
          <a:prstGeom prst="rect">
            <a:avLst/>
          </a:prstGeom>
        </p:spPr>
      </p:pic>
      <p:sp>
        <p:nvSpPr>
          <p:cNvPr id="4" name="Rectangle 3"/>
          <p:cNvSpPr/>
          <p:nvPr/>
        </p:nvSpPr>
        <p:spPr>
          <a:xfrm>
            <a:off x="896471" y="2850341"/>
            <a:ext cx="6096000" cy="646331"/>
          </a:xfrm>
          <a:prstGeom prst="rect">
            <a:avLst/>
          </a:prstGeom>
        </p:spPr>
        <p:txBody>
          <a:bodyPr>
            <a:spAutoFit/>
          </a:bodyPr>
          <a:lstStyle/>
          <a:p>
            <a:r>
              <a:rPr lang="en-US" dirty="0">
                <a:solidFill>
                  <a:srgbClr val="000000"/>
                </a:solidFill>
                <a:latin typeface="Times New Roman" panose="02020603050405020304" pitchFamily="18" charset="0"/>
                <a:ea typeface="Times New Roman" panose="02020603050405020304" pitchFamily="18" charset="0"/>
              </a:rPr>
              <a:t>We observe that the collector-emitter voltage changes from zero to Vs during time '</a:t>
            </a:r>
            <a:r>
              <a:rPr lang="en-US" dirty="0" err="1">
                <a:solidFill>
                  <a:srgbClr val="000000"/>
                </a:solidFill>
                <a:latin typeface="Times New Roman" panose="02020603050405020304" pitchFamily="18" charset="0"/>
                <a:ea typeface="Times New Roman" panose="02020603050405020304" pitchFamily="18" charset="0"/>
              </a:rPr>
              <a:t>t</a:t>
            </a:r>
            <a:r>
              <a:rPr lang="en-US" sz="1400" dirty="0" err="1">
                <a:solidFill>
                  <a:srgbClr val="000000"/>
                </a:solidFill>
                <a:latin typeface="Times New Roman" panose="02020603050405020304" pitchFamily="18" charset="0"/>
                <a:ea typeface="Times New Roman" panose="02020603050405020304" pitchFamily="18" charset="0"/>
              </a:rPr>
              <a:t>f</a:t>
            </a:r>
            <a:r>
              <a:rPr lang="en-US" dirty="0">
                <a:solidFill>
                  <a:srgbClr val="000000"/>
                </a:solidFill>
                <a:latin typeface="Times New Roman" panose="02020603050405020304" pitchFamily="18" charset="0"/>
                <a:ea typeface="Times New Roman" panose="02020603050405020304" pitchFamily="18" charset="0"/>
              </a:rPr>
              <a:t>'</a:t>
            </a:r>
            <a:endParaRPr lang="en-US" dirty="0"/>
          </a:p>
        </p:txBody>
      </p:sp>
      <p:pic>
        <p:nvPicPr>
          <p:cNvPr id="5" name="Picture 4"/>
          <p:cNvPicPr>
            <a:picLocks noChangeAspect="1"/>
          </p:cNvPicPr>
          <p:nvPr/>
        </p:nvPicPr>
        <p:blipFill>
          <a:blip r:embed="rId3"/>
          <a:stretch>
            <a:fillRect/>
          </a:stretch>
        </p:blipFill>
        <p:spPr>
          <a:xfrm>
            <a:off x="2953871" y="3941272"/>
            <a:ext cx="1322294" cy="813719"/>
          </a:xfrm>
          <a:prstGeom prst="rect">
            <a:avLst/>
          </a:prstGeom>
        </p:spPr>
      </p:pic>
    </p:spTree>
    <p:extLst>
      <p:ext uri="{BB962C8B-B14F-4D97-AF65-F5344CB8AC3E}">
        <p14:creationId xmlns:p14="http://schemas.microsoft.com/office/powerpoint/2010/main" val="1608034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fade">
                                      <p:cBhvr>
                                        <p:cTn id="28" dur="1000"/>
                                        <p:tgtEl>
                                          <p:spTgt spid="5"/>
                                        </p:tgtEl>
                                      </p:cBhvr>
                                    </p:animEffect>
                                    <p:anim calcmode="lin" valueType="num">
                                      <p:cBhvr>
                                        <p:cTn id="29" dur="1000" fill="hold"/>
                                        <p:tgtEl>
                                          <p:spTgt spid="5"/>
                                        </p:tgtEl>
                                        <p:attrNameLst>
                                          <p:attrName>ppt_x</p:attrName>
                                        </p:attrNameLst>
                                      </p:cBhvr>
                                      <p:tavLst>
                                        <p:tav tm="0">
                                          <p:val>
                                            <p:strVal val="#ppt_x"/>
                                          </p:val>
                                        </p:tav>
                                        <p:tav tm="100000">
                                          <p:val>
                                            <p:strVal val="#ppt_x"/>
                                          </p:val>
                                        </p:tav>
                                      </p:tavLst>
                                    </p:anim>
                                    <p:anim calcmode="lin" valueType="num">
                                      <p:cBhvr>
                                        <p:cTn id="30"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4238625" y="1828800"/>
            <a:ext cx="3640455" cy="742950"/>
          </a:xfrm>
          <a:prstGeom prst="rect">
            <a:avLst/>
          </a:prstGeom>
        </p:spPr>
      </p:pic>
      <p:pic>
        <p:nvPicPr>
          <p:cNvPr id="3" name="Picture 2"/>
          <p:cNvPicPr>
            <a:picLocks noChangeAspect="1"/>
          </p:cNvPicPr>
          <p:nvPr/>
        </p:nvPicPr>
        <p:blipFill>
          <a:blip r:embed="rId3"/>
          <a:stretch>
            <a:fillRect/>
          </a:stretch>
        </p:blipFill>
        <p:spPr>
          <a:xfrm>
            <a:off x="1091301" y="2966757"/>
            <a:ext cx="4547500" cy="2533090"/>
          </a:xfrm>
          <a:prstGeom prst="rect">
            <a:avLst/>
          </a:prstGeom>
        </p:spPr>
      </p:pic>
      <p:sp>
        <p:nvSpPr>
          <p:cNvPr id="4" name="Rectangle 3"/>
          <p:cNvSpPr/>
          <p:nvPr/>
        </p:nvSpPr>
        <p:spPr>
          <a:xfrm>
            <a:off x="5992905" y="2643591"/>
            <a:ext cx="6387353" cy="923330"/>
          </a:xfrm>
          <a:prstGeom prst="rect">
            <a:avLst/>
          </a:prstGeom>
        </p:spPr>
        <p:txBody>
          <a:bodyPr wrap="square">
            <a:spAutoFit/>
          </a:bodyPr>
          <a:lstStyle/>
          <a:p>
            <a:r>
              <a:rPr lang="en-US" dirty="0">
                <a:solidFill>
                  <a:srgbClr val="000000"/>
                </a:solidFill>
                <a:latin typeface="Times New Roman" panose="02020603050405020304" pitchFamily="18" charset="0"/>
                <a:ea typeface="Times New Roman" panose="02020603050405020304" pitchFamily="18" charset="0"/>
              </a:rPr>
              <a:t>The series inductance (Ls) reduces the fast rise in collector current. It protects the device against </a:t>
            </a:r>
            <a:r>
              <a:rPr lang="en-US" dirty="0">
                <a:solidFill>
                  <a:srgbClr val="FF0000"/>
                </a:solidFill>
                <a:latin typeface="Bodoni MT Black" panose="02070A03080606020203" pitchFamily="18" charset="0"/>
                <a:ea typeface="Calibri" panose="020F0502020204030204" pitchFamily="34" charset="0"/>
              </a:rPr>
              <a:t>di/</a:t>
            </a:r>
            <a:r>
              <a:rPr lang="en-US" dirty="0" err="1">
                <a:solidFill>
                  <a:srgbClr val="FF0000"/>
                </a:solidFill>
                <a:latin typeface="Bodoni MT Black" panose="02070A03080606020203" pitchFamily="18" charset="0"/>
                <a:ea typeface="Calibri" panose="020F0502020204030204" pitchFamily="34" charset="0"/>
              </a:rPr>
              <a:t>dt</a:t>
            </a:r>
            <a:endParaRPr lang="en-US" dirty="0"/>
          </a:p>
          <a:p>
            <a:endParaRPr lang="en-US" dirty="0"/>
          </a:p>
        </p:txBody>
      </p:sp>
      <p:sp>
        <p:nvSpPr>
          <p:cNvPr id="5" name="Rectangle 4"/>
          <p:cNvSpPr/>
          <p:nvPr/>
        </p:nvSpPr>
        <p:spPr>
          <a:xfrm>
            <a:off x="5743300" y="3369617"/>
            <a:ext cx="5035353" cy="538289"/>
          </a:xfrm>
          <a:prstGeom prst="rect">
            <a:avLst/>
          </a:prstGeom>
        </p:spPr>
        <p:txBody>
          <a:bodyPr wrap="none">
            <a:spAutoFit/>
          </a:bodyPr>
          <a:lstStyle/>
          <a:p>
            <a:pPr marL="79375" marR="103505" indent="233045" algn="just">
              <a:lnSpc>
                <a:spcPct val="161000"/>
              </a:lnSpc>
              <a:spcBef>
                <a:spcPts val="0"/>
              </a:spcBef>
              <a:spcAft>
                <a:spcPts val="0"/>
              </a:spcAft>
            </a:pPr>
            <a:r>
              <a:rPr lang="en-US" dirty="0">
                <a:solidFill>
                  <a:srgbClr val="000000"/>
                </a:solidFill>
                <a:latin typeface="Times New Roman" panose="02020603050405020304" pitchFamily="18" charset="0"/>
                <a:ea typeface="Times New Roman" panose="02020603050405020304" pitchFamily="18" charset="0"/>
              </a:rPr>
              <a:t>The value of this inductance can be obtained as,</a:t>
            </a:r>
          </a:p>
        </p:txBody>
      </p:sp>
      <p:pic>
        <p:nvPicPr>
          <p:cNvPr id="6" name="Picture 5"/>
          <p:cNvPicPr>
            <a:picLocks noChangeAspect="1"/>
          </p:cNvPicPr>
          <p:nvPr/>
        </p:nvPicPr>
        <p:blipFill>
          <a:blip r:embed="rId4"/>
          <a:stretch>
            <a:fillRect/>
          </a:stretch>
        </p:blipFill>
        <p:spPr>
          <a:xfrm>
            <a:off x="7737100" y="4143798"/>
            <a:ext cx="1205193" cy="646422"/>
          </a:xfrm>
          <a:prstGeom prst="rect">
            <a:avLst/>
          </a:prstGeom>
        </p:spPr>
      </p:pic>
      <p:pic>
        <p:nvPicPr>
          <p:cNvPr id="7" name="Picture 6"/>
          <p:cNvPicPr>
            <a:picLocks noChangeAspect="1"/>
          </p:cNvPicPr>
          <p:nvPr/>
        </p:nvPicPr>
        <p:blipFill>
          <a:blip r:embed="rId5"/>
          <a:stretch>
            <a:fillRect/>
          </a:stretch>
        </p:blipFill>
        <p:spPr>
          <a:xfrm>
            <a:off x="6102163" y="4950479"/>
            <a:ext cx="1171575" cy="238125"/>
          </a:xfrm>
          <a:prstGeom prst="rect">
            <a:avLst/>
          </a:prstGeom>
        </p:spPr>
      </p:pic>
      <p:pic>
        <p:nvPicPr>
          <p:cNvPr id="8" name="Picture 7"/>
          <p:cNvPicPr>
            <a:picLocks noChangeAspect="1"/>
          </p:cNvPicPr>
          <p:nvPr/>
        </p:nvPicPr>
        <p:blipFill>
          <a:blip r:embed="rId6"/>
          <a:stretch>
            <a:fillRect/>
          </a:stretch>
        </p:blipFill>
        <p:spPr>
          <a:xfrm>
            <a:off x="7759511" y="5188604"/>
            <a:ext cx="1219480" cy="669095"/>
          </a:xfrm>
          <a:prstGeom prst="rect">
            <a:avLst/>
          </a:prstGeom>
        </p:spPr>
      </p:pic>
      <p:pic>
        <p:nvPicPr>
          <p:cNvPr id="9" name="Picture 8"/>
          <p:cNvPicPr>
            <a:picLocks noChangeAspect="1"/>
          </p:cNvPicPr>
          <p:nvPr/>
        </p:nvPicPr>
        <p:blipFill>
          <a:blip r:embed="rId7"/>
          <a:stretch>
            <a:fillRect/>
          </a:stretch>
        </p:blipFill>
        <p:spPr>
          <a:xfrm>
            <a:off x="7759511" y="6070918"/>
            <a:ext cx="1209675" cy="695325"/>
          </a:xfrm>
          <a:prstGeom prst="rect">
            <a:avLst/>
          </a:prstGeom>
        </p:spPr>
      </p:pic>
    </p:spTree>
    <p:extLst>
      <p:ext uri="{BB962C8B-B14F-4D97-AF65-F5344CB8AC3E}">
        <p14:creationId xmlns:p14="http://schemas.microsoft.com/office/powerpoint/2010/main" val="10102448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fade">
                                      <p:cBhvr>
                                        <p:cTn id="28" dur="1000"/>
                                        <p:tgtEl>
                                          <p:spTgt spid="5"/>
                                        </p:tgtEl>
                                      </p:cBhvr>
                                    </p:animEffect>
                                    <p:anim calcmode="lin" valueType="num">
                                      <p:cBhvr>
                                        <p:cTn id="29" dur="1000" fill="hold"/>
                                        <p:tgtEl>
                                          <p:spTgt spid="5"/>
                                        </p:tgtEl>
                                        <p:attrNameLst>
                                          <p:attrName>ppt_x</p:attrName>
                                        </p:attrNameLst>
                                      </p:cBhvr>
                                      <p:tavLst>
                                        <p:tav tm="0">
                                          <p:val>
                                            <p:strVal val="#ppt_x"/>
                                          </p:val>
                                        </p:tav>
                                        <p:tav tm="100000">
                                          <p:val>
                                            <p:strVal val="#ppt_x"/>
                                          </p:val>
                                        </p:tav>
                                      </p:tavLst>
                                    </p:anim>
                                    <p:anim calcmode="lin" valueType="num">
                                      <p:cBhvr>
                                        <p:cTn id="30"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fade">
                                      <p:cBhvr>
                                        <p:cTn id="35" dur="1000"/>
                                        <p:tgtEl>
                                          <p:spTgt spid="6"/>
                                        </p:tgtEl>
                                      </p:cBhvr>
                                    </p:animEffect>
                                    <p:anim calcmode="lin" valueType="num">
                                      <p:cBhvr>
                                        <p:cTn id="36" dur="1000" fill="hold"/>
                                        <p:tgtEl>
                                          <p:spTgt spid="6"/>
                                        </p:tgtEl>
                                        <p:attrNameLst>
                                          <p:attrName>ppt_x</p:attrName>
                                        </p:attrNameLst>
                                      </p:cBhvr>
                                      <p:tavLst>
                                        <p:tav tm="0">
                                          <p:val>
                                            <p:strVal val="#ppt_x"/>
                                          </p:val>
                                        </p:tav>
                                        <p:tav tm="100000">
                                          <p:val>
                                            <p:strVal val="#ppt_x"/>
                                          </p:val>
                                        </p:tav>
                                      </p:tavLst>
                                    </p:anim>
                                    <p:anim calcmode="lin" valueType="num">
                                      <p:cBhvr>
                                        <p:cTn id="37"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16" presetClass="entr" presetSubtype="21" fill="hold" nodeType="clickEffect">
                                  <p:stCondLst>
                                    <p:cond delay="0"/>
                                  </p:stCondLst>
                                  <p:childTnLst>
                                    <p:set>
                                      <p:cBhvr>
                                        <p:cTn id="41" dur="1" fill="hold">
                                          <p:stCondLst>
                                            <p:cond delay="0"/>
                                          </p:stCondLst>
                                        </p:cTn>
                                        <p:tgtEl>
                                          <p:spTgt spid="7"/>
                                        </p:tgtEl>
                                        <p:attrNameLst>
                                          <p:attrName>style.visibility</p:attrName>
                                        </p:attrNameLst>
                                      </p:cBhvr>
                                      <p:to>
                                        <p:strVal val="visible"/>
                                      </p:to>
                                    </p:set>
                                    <p:animEffect transition="in" filter="barn(inVertical)">
                                      <p:cBhvr>
                                        <p:cTn id="42" dur="500"/>
                                        <p:tgtEl>
                                          <p:spTgt spid="7"/>
                                        </p:tgtEl>
                                      </p:cBhvr>
                                    </p:animEffect>
                                  </p:childTnLst>
                                </p:cTn>
                              </p:par>
                            </p:childTnLst>
                          </p:cTn>
                        </p:par>
                      </p:childTnLst>
                    </p:cTn>
                  </p:par>
                  <p:par>
                    <p:cTn id="43" fill="hold">
                      <p:stCondLst>
                        <p:cond delay="indefinite"/>
                      </p:stCondLst>
                      <p:childTnLst>
                        <p:par>
                          <p:cTn id="44" fill="hold">
                            <p:stCondLst>
                              <p:cond delay="0"/>
                            </p:stCondLst>
                            <p:childTnLst>
                              <p:par>
                                <p:cTn id="45" presetID="16" presetClass="entr" presetSubtype="21" fill="hold" nodeType="click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barn(inVertical)">
                                      <p:cBhvr>
                                        <p:cTn id="47" dur="500"/>
                                        <p:tgtEl>
                                          <p:spTgt spid="8"/>
                                        </p:tgtEl>
                                      </p:cBhvr>
                                    </p:animEffect>
                                  </p:childTnLst>
                                </p:cTn>
                              </p:par>
                            </p:childTnLst>
                          </p:cTn>
                        </p:par>
                      </p:childTnLst>
                    </p:cTn>
                  </p:par>
                  <p:par>
                    <p:cTn id="48" fill="hold">
                      <p:stCondLst>
                        <p:cond delay="indefinite"/>
                      </p:stCondLst>
                      <p:childTnLst>
                        <p:par>
                          <p:cTn id="49" fill="hold">
                            <p:stCondLst>
                              <p:cond delay="0"/>
                            </p:stCondLst>
                            <p:childTnLst>
                              <p:par>
                                <p:cTn id="50" presetID="16" presetClass="entr" presetSubtype="21" fill="hold" nodeType="clickEffect">
                                  <p:stCondLst>
                                    <p:cond delay="0"/>
                                  </p:stCondLst>
                                  <p:childTnLst>
                                    <p:set>
                                      <p:cBhvr>
                                        <p:cTn id="51" dur="1" fill="hold">
                                          <p:stCondLst>
                                            <p:cond delay="0"/>
                                          </p:stCondLst>
                                        </p:cTn>
                                        <p:tgtEl>
                                          <p:spTgt spid="9"/>
                                        </p:tgtEl>
                                        <p:attrNameLst>
                                          <p:attrName>style.visibility</p:attrName>
                                        </p:attrNameLst>
                                      </p:cBhvr>
                                      <p:to>
                                        <p:strVal val="visible"/>
                                      </p:to>
                                    </p:set>
                                    <p:animEffect transition="in" filter="barn(inVertical)">
                                      <p:cBhvr>
                                        <p:cTn id="5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88894" y="2016624"/>
            <a:ext cx="7588624" cy="369332"/>
          </a:xfrm>
          <a:prstGeom prst="rect">
            <a:avLst/>
          </a:prstGeom>
        </p:spPr>
        <p:txBody>
          <a:bodyPr wrap="square">
            <a:spAutoFit/>
          </a:bodyPr>
          <a:lstStyle/>
          <a:p>
            <a:r>
              <a:rPr lang="en-US" dirty="0">
                <a:solidFill>
                  <a:srgbClr val="000000"/>
                </a:solidFill>
                <a:latin typeface="Times New Roman" panose="02020603050405020304" pitchFamily="18" charset="0"/>
                <a:ea typeface="Times New Roman" panose="02020603050405020304" pitchFamily="18" charset="0"/>
              </a:rPr>
              <a:t>When the BJT turns off the fast rise across collector-emitter is reduced by Cs </a:t>
            </a:r>
            <a:endParaRPr lang="en-US" dirty="0"/>
          </a:p>
        </p:txBody>
      </p:sp>
      <p:sp>
        <p:nvSpPr>
          <p:cNvPr id="3" name="Rectangle 2"/>
          <p:cNvSpPr/>
          <p:nvPr/>
        </p:nvSpPr>
        <p:spPr>
          <a:xfrm>
            <a:off x="788893" y="2594846"/>
            <a:ext cx="7198659" cy="369332"/>
          </a:xfrm>
          <a:prstGeom prst="rect">
            <a:avLst/>
          </a:prstGeom>
        </p:spPr>
        <p:txBody>
          <a:bodyPr wrap="square">
            <a:spAutoFit/>
          </a:bodyPr>
          <a:lstStyle/>
          <a:p>
            <a:r>
              <a:rPr lang="en-US" dirty="0">
                <a:solidFill>
                  <a:srgbClr val="000000"/>
                </a:solidFill>
                <a:latin typeface="Times New Roman" panose="02020603050405020304" pitchFamily="18" charset="0"/>
                <a:ea typeface="Times New Roman" panose="02020603050405020304" pitchFamily="18" charset="0"/>
              </a:rPr>
              <a:t>When BJT turns on, the capacitor discharges through BJT and </a:t>
            </a:r>
            <a:r>
              <a:rPr lang="en-US" dirty="0" err="1">
                <a:solidFill>
                  <a:srgbClr val="000000"/>
                </a:solidFill>
                <a:latin typeface="Times New Roman" panose="02020603050405020304" pitchFamily="18" charset="0"/>
                <a:ea typeface="Times New Roman" panose="02020603050405020304" pitchFamily="18" charset="0"/>
              </a:rPr>
              <a:t>Rs</a:t>
            </a:r>
            <a:endParaRPr lang="en-US" dirty="0"/>
          </a:p>
        </p:txBody>
      </p:sp>
      <p:sp>
        <p:nvSpPr>
          <p:cNvPr id="4" name="Rectangle 3"/>
          <p:cNvSpPr/>
          <p:nvPr/>
        </p:nvSpPr>
        <p:spPr>
          <a:xfrm>
            <a:off x="788893" y="3173068"/>
            <a:ext cx="4393190" cy="369332"/>
          </a:xfrm>
          <a:prstGeom prst="rect">
            <a:avLst/>
          </a:prstGeom>
        </p:spPr>
        <p:txBody>
          <a:bodyPr wrap="none">
            <a:spAutoFit/>
          </a:bodyPr>
          <a:lstStyle/>
          <a:p>
            <a:r>
              <a:rPr lang="en-US" dirty="0" err="1">
                <a:solidFill>
                  <a:srgbClr val="000000"/>
                </a:solidFill>
                <a:latin typeface="Times New Roman" panose="02020603050405020304" pitchFamily="18" charset="0"/>
                <a:ea typeface="Times New Roman" panose="02020603050405020304" pitchFamily="18" charset="0"/>
              </a:rPr>
              <a:t>Rs</a:t>
            </a:r>
            <a:r>
              <a:rPr lang="en-US" dirty="0">
                <a:solidFill>
                  <a:srgbClr val="000000"/>
                </a:solidFill>
                <a:latin typeface="Times New Roman" panose="02020603050405020304" pitchFamily="18" charset="0"/>
                <a:ea typeface="Times New Roman" panose="02020603050405020304" pitchFamily="18" charset="0"/>
              </a:rPr>
              <a:t> is used to limit the discharge current of Cs</a:t>
            </a:r>
            <a:endParaRPr lang="en-US" dirty="0"/>
          </a:p>
        </p:txBody>
      </p:sp>
      <p:pic>
        <p:nvPicPr>
          <p:cNvPr id="5" name="Picture 4"/>
          <p:cNvPicPr>
            <a:picLocks noChangeAspect="1"/>
          </p:cNvPicPr>
          <p:nvPr/>
        </p:nvPicPr>
        <p:blipFill>
          <a:blip r:embed="rId2"/>
          <a:stretch>
            <a:fillRect/>
          </a:stretch>
        </p:blipFill>
        <p:spPr>
          <a:xfrm>
            <a:off x="2421871" y="3602376"/>
            <a:ext cx="866775" cy="514350"/>
          </a:xfrm>
          <a:prstGeom prst="rect">
            <a:avLst/>
          </a:prstGeom>
        </p:spPr>
      </p:pic>
      <p:pic>
        <p:nvPicPr>
          <p:cNvPr id="6" name="Picture 5"/>
          <p:cNvPicPr>
            <a:picLocks noChangeAspect="1"/>
          </p:cNvPicPr>
          <p:nvPr/>
        </p:nvPicPr>
        <p:blipFill>
          <a:blip r:embed="rId3"/>
          <a:stretch>
            <a:fillRect/>
          </a:stretch>
        </p:blipFill>
        <p:spPr>
          <a:xfrm>
            <a:off x="6994560" y="2964178"/>
            <a:ext cx="4547500" cy="2533090"/>
          </a:xfrm>
          <a:prstGeom prst="rect">
            <a:avLst/>
          </a:prstGeom>
        </p:spPr>
      </p:pic>
      <p:pic>
        <p:nvPicPr>
          <p:cNvPr id="7" name="Picture 6"/>
          <p:cNvPicPr>
            <a:picLocks noChangeAspect="1"/>
          </p:cNvPicPr>
          <p:nvPr/>
        </p:nvPicPr>
        <p:blipFill>
          <a:blip r:embed="rId4"/>
          <a:stretch>
            <a:fillRect/>
          </a:stretch>
        </p:blipFill>
        <p:spPr>
          <a:xfrm>
            <a:off x="2421871" y="4226423"/>
            <a:ext cx="847725" cy="485775"/>
          </a:xfrm>
          <a:prstGeom prst="rect">
            <a:avLst/>
          </a:prstGeom>
        </p:spPr>
      </p:pic>
      <p:pic>
        <p:nvPicPr>
          <p:cNvPr id="8" name="Picture 7"/>
          <p:cNvPicPr>
            <a:picLocks noChangeAspect="1"/>
          </p:cNvPicPr>
          <p:nvPr/>
        </p:nvPicPr>
        <p:blipFill>
          <a:blip r:embed="rId5"/>
          <a:stretch>
            <a:fillRect/>
          </a:stretch>
        </p:blipFill>
        <p:spPr>
          <a:xfrm>
            <a:off x="948577" y="4821895"/>
            <a:ext cx="2495550" cy="723900"/>
          </a:xfrm>
          <a:prstGeom prst="rect">
            <a:avLst/>
          </a:prstGeom>
        </p:spPr>
      </p:pic>
      <p:pic>
        <p:nvPicPr>
          <p:cNvPr id="9" name="Picture 8"/>
          <p:cNvPicPr>
            <a:picLocks noChangeAspect="1"/>
          </p:cNvPicPr>
          <p:nvPr/>
        </p:nvPicPr>
        <p:blipFill>
          <a:blip r:embed="rId6"/>
          <a:stretch>
            <a:fillRect/>
          </a:stretch>
        </p:blipFill>
        <p:spPr>
          <a:xfrm>
            <a:off x="588589" y="5625117"/>
            <a:ext cx="3457575" cy="371475"/>
          </a:xfrm>
          <a:prstGeom prst="rect">
            <a:avLst/>
          </a:prstGeom>
        </p:spPr>
      </p:pic>
      <p:pic>
        <p:nvPicPr>
          <p:cNvPr id="10" name="Picture 9"/>
          <p:cNvPicPr>
            <a:picLocks noChangeAspect="1"/>
          </p:cNvPicPr>
          <p:nvPr/>
        </p:nvPicPr>
        <p:blipFill>
          <a:blip r:embed="rId7"/>
          <a:stretch>
            <a:fillRect/>
          </a:stretch>
        </p:blipFill>
        <p:spPr>
          <a:xfrm>
            <a:off x="1836083" y="6086503"/>
            <a:ext cx="1171575" cy="533400"/>
          </a:xfrm>
          <a:prstGeom prst="rect">
            <a:avLst/>
          </a:prstGeom>
        </p:spPr>
      </p:pic>
      <p:pic>
        <p:nvPicPr>
          <p:cNvPr id="11" name="Picture 10"/>
          <p:cNvPicPr>
            <a:picLocks noChangeAspect="1"/>
          </p:cNvPicPr>
          <p:nvPr/>
        </p:nvPicPr>
        <p:blipFill>
          <a:blip r:embed="rId8"/>
          <a:stretch>
            <a:fillRect/>
          </a:stretch>
        </p:blipFill>
        <p:spPr>
          <a:xfrm>
            <a:off x="3497356" y="6024590"/>
            <a:ext cx="1085850" cy="657225"/>
          </a:xfrm>
          <a:prstGeom prst="rect">
            <a:avLst/>
          </a:prstGeom>
        </p:spPr>
      </p:pic>
    </p:spTree>
    <p:extLst>
      <p:ext uri="{BB962C8B-B14F-4D97-AF65-F5344CB8AC3E}">
        <p14:creationId xmlns:p14="http://schemas.microsoft.com/office/powerpoint/2010/main" val="11090117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1000"/>
                                        <p:tgtEl>
                                          <p:spTgt spid="3"/>
                                        </p:tgtEl>
                                      </p:cBhvr>
                                    </p:animEffect>
                                    <p:anim calcmode="lin" valueType="num">
                                      <p:cBhvr>
                                        <p:cTn id="22" dur="1000" fill="hold"/>
                                        <p:tgtEl>
                                          <p:spTgt spid="3"/>
                                        </p:tgtEl>
                                        <p:attrNameLst>
                                          <p:attrName>ppt_x</p:attrName>
                                        </p:attrNameLst>
                                      </p:cBhvr>
                                      <p:tavLst>
                                        <p:tav tm="0">
                                          <p:val>
                                            <p:strVal val="#ppt_x"/>
                                          </p:val>
                                        </p:tav>
                                        <p:tav tm="100000">
                                          <p:val>
                                            <p:strVal val="#ppt_x"/>
                                          </p:val>
                                        </p:tav>
                                      </p:tavLst>
                                    </p:anim>
                                    <p:anim calcmode="lin" valueType="num">
                                      <p:cBhvr>
                                        <p:cTn id="2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fade">
                                      <p:cBhvr>
                                        <p:cTn id="28" dur="1000"/>
                                        <p:tgtEl>
                                          <p:spTgt spid="4"/>
                                        </p:tgtEl>
                                      </p:cBhvr>
                                    </p:animEffect>
                                    <p:anim calcmode="lin" valueType="num">
                                      <p:cBhvr>
                                        <p:cTn id="29" dur="1000" fill="hold"/>
                                        <p:tgtEl>
                                          <p:spTgt spid="4"/>
                                        </p:tgtEl>
                                        <p:attrNameLst>
                                          <p:attrName>ppt_x</p:attrName>
                                        </p:attrNameLst>
                                      </p:cBhvr>
                                      <p:tavLst>
                                        <p:tav tm="0">
                                          <p:val>
                                            <p:strVal val="#ppt_x"/>
                                          </p:val>
                                        </p:tav>
                                        <p:tav tm="100000">
                                          <p:val>
                                            <p:strVal val="#ppt_x"/>
                                          </p:val>
                                        </p:tav>
                                      </p:tavLst>
                                    </p:anim>
                                    <p:anim calcmode="lin" valueType="num">
                                      <p:cBhvr>
                                        <p:cTn id="30"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fade">
                                      <p:cBhvr>
                                        <p:cTn id="35" dur="1000"/>
                                        <p:tgtEl>
                                          <p:spTgt spid="5"/>
                                        </p:tgtEl>
                                      </p:cBhvr>
                                    </p:animEffect>
                                    <p:anim calcmode="lin" valueType="num">
                                      <p:cBhvr>
                                        <p:cTn id="36" dur="1000" fill="hold"/>
                                        <p:tgtEl>
                                          <p:spTgt spid="5"/>
                                        </p:tgtEl>
                                        <p:attrNameLst>
                                          <p:attrName>ppt_x</p:attrName>
                                        </p:attrNameLst>
                                      </p:cBhvr>
                                      <p:tavLst>
                                        <p:tav tm="0">
                                          <p:val>
                                            <p:strVal val="#ppt_x"/>
                                          </p:val>
                                        </p:tav>
                                        <p:tav tm="100000">
                                          <p:val>
                                            <p:strVal val="#ppt_x"/>
                                          </p:val>
                                        </p:tav>
                                      </p:tavLst>
                                    </p:anim>
                                    <p:anim calcmode="lin" valueType="num">
                                      <p:cBhvr>
                                        <p:cTn id="37"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7"/>
                                        </p:tgtEl>
                                        <p:attrNameLst>
                                          <p:attrName>style.visibility</p:attrName>
                                        </p:attrNameLst>
                                      </p:cBhvr>
                                      <p:to>
                                        <p:strVal val="visible"/>
                                      </p:to>
                                    </p:set>
                                    <p:animEffect transition="in" filter="fade">
                                      <p:cBhvr>
                                        <p:cTn id="42" dur="1000"/>
                                        <p:tgtEl>
                                          <p:spTgt spid="7"/>
                                        </p:tgtEl>
                                      </p:cBhvr>
                                    </p:animEffect>
                                    <p:anim calcmode="lin" valueType="num">
                                      <p:cBhvr>
                                        <p:cTn id="43" dur="1000" fill="hold"/>
                                        <p:tgtEl>
                                          <p:spTgt spid="7"/>
                                        </p:tgtEl>
                                        <p:attrNameLst>
                                          <p:attrName>ppt_x</p:attrName>
                                        </p:attrNameLst>
                                      </p:cBhvr>
                                      <p:tavLst>
                                        <p:tav tm="0">
                                          <p:val>
                                            <p:strVal val="#ppt_x"/>
                                          </p:val>
                                        </p:tav>
                                        <p:tav tm="100000">
                                          <p:val>
                                            <p:strVal val="#ppt_x"/>
                                          </p:val>
                                        </p:tav>
                                      </p:tavLst>
                                    </p:anim>
                                    <p:anim calcmode="lin" valueType="num">
                                      <p:cBhvr>
                                        <p:cTn id="44"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8"/>
                                        </p:tgtEl>
                                        <p:attrNameLst>
                                          <p:attrName>style.visibility</p:attrName>
                                        </p:attrNameLst>
                                      </p:cBhvr>
                                      <p:to>
                                        <p:strVal val="visible"/>
                                      </p:to>
                                    </p:set>
                                    <p:animEffect transition="in" filter="fade">
                                      <p:cBhvr>
                                        <p:cTn id="49" dur="1000"/>
                                        <p:tgtEl>
                                          <p:spTgt spid="8"/>
                                        </p:tgtEl>
                                      </p:cBhvr>
                                    </p:animEffect>
                                    <p:anim calcmode="lin" valueType="num">
                                      <p:cBhvr>
                                        <p:cTn id="50" dur="1000" fill="hold"/>
                                        <p:tgtEl>
                                          <p:spTgt spid="8"/>
                                        </p:tgtEl>
                                        <p:attrNameLst>
                                          <p:attrName>ppt_x</p:attrName>
                                        </p:attrNameLst>
                                      </p:cBhvr>
                                      <p:tavLst>
                                        <p:tav tm="0">
                                          <p:val>
                                            <p:strVal val="#ppt_x"/>
                                          </p:val>
                                        </p:tav>
                                        <p:tav tm="100000">
                                          <p:val>
                                            <p:strVal val="#ppt_x"/>
                                          </p:val>
                                        </p:tav>
                                      </p:tavLst>
                                    </p:anim>
                                    <p:anim calcmode="lin" valueType="num">
                                      <p:cBhvr>
                                        <p:cTn id="51"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9"/>
                                        </p:tgtEl>
                                        <p:attrNameLst>
                                          <p:attrName>style.visibility</p:attrName>
                                        </p:attrNameLst>
                                      </p:cBhvr>
                                      <p:to>
                                        <p:strVal val="visible"/>
                                      </p:to>
                                    </p:set>
                                    <p:animEffect transition="in" filter="fade">
                                      <p:cBhvr>
                                        <p:cTn id="56" dur="1000"/>
                                        <p:tgtEl>
                                          <p:spTgt spid="9"/>
                                        </p:tgtEl>
                                      </p:cBhvr>
                                    </p:animEffect>
                                    <p:anim calcmode="lin" valueType="num">
                                      <p:cBhvr>
                                        <p:cTn id="57" dur="1000" fill="hold"/>
                                        <p:tgtEl>
                                          <p:spTgt spid="9"/>
                                        </p:tgtEl>
                                        <p:attrNameLst>
                                          <p:attrName>ppt_x</p:attrName>
                                        </p:attrNameLst>
                                      </p:cBhvr>
                                      <p:tavLst>
                                        <p:tav tm="0">
                                          <p:val>
                                            <p:strVal val="#ppt_x"/>
                                          </p:val>
                                        </p:tav>
                                        <p:tav tm="100000">
                                          <p:val>
                                            <p:strVal val="#ppt_x"/>
                                          </p:val>
                                        </p:tav>
                                      </p:tavLst>
                                    </p:anim>
                                    <p:anim calcmode="lin" valueType="num">
                                      <p:cBhvr>
                                        <p:cTn id="58"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nodeType="clickEffect">
                                  <p:stCondLst>
                                    <p:cond delay="0"/>
                                  </p:stCondLst>
                                  <p:childTnLst>
                                    <p:set>
                                      <p:cBhvr>
                                        <p:cTn id="62" dur="1" fill="hold">
                                          <p:stCondLst>
                                            <p:cond delay="0"/>
                                          </p:stCondLst>
                                        </p:cTn>
                                        <p:tgtEl>
                                          <p:spTgt spid="10"/>
                                        </p:tgtEl>
                                        <p:attrNameLst>
                                          <p:attrName>style.visibility</p:attrName>
                                        </p:attrNameLst>
                                      </p:cBhvr>
                                      <p:to>
                                        <p:strVal val="visible"/>
                                      </p:to>
                                    </p:set>
                                    <p:animEffect transition="in" filter="fade">
                                      <p:cBhvr>
                                        <p:cTn id="63" dur="1000"/>
                                        <p:tgtEl>
                                          <p:spTgt spid="10"/>
                                        </p:tgtEl>
                                      </p:cBhvr>
                                    </p:animEffect>
                                    <p:anim calcmode="lin" valueType="num">
                                      <p:cBhvr>
                                        <p:cTn id="64" dur="1000" fill="hold"/>
                                        <p:tgtEl>
                                          <p:spTgt spid="10"/>
                                        </p:tgtEl>
                                        <p:attrNameLst>
                                          <p:attrName>ppt_x</p:attrName>
                                        </p:attrNameLst>
                                      </p:cBhvr>
                                      <p:tavLst>
                                        <p:tav tm="0">
                                          <p:val>
                                            <p:strVal val="#ppt_x"/>
                                          </p:val>
                                        </p:tav>
                                        <p:tav tm="100000">
                                          <p:val>
                                            <p:strVal val="#ppt_x"/>
                                          </p:val>
                                        </p:tav>
                                      </p:tavLst>
                                    </p:anim>
                                    <p:anim calcmode="lin" valueType="num">
                                      <p:cBhvr>
                                        <p:cTn id="65"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nodeType="clickEffect">
                                  <p:stCondLst>
                                    <p:cond delay="0"/>
                                  </p:stCondLst>
                                  <p:childTnLst>
                                    <p:set>
                                      <p:cBhvr>
                                        <p:cTn id="69" dur="1" fill="hold">
                                          <p:stCondLst>
                                            <p:cond delay="0"/>
                                          </p:stCondLst>
                                        </p:cTn>
                                        <p:tgtEl>
                                          <p:spTgt spid="11"/>
                                        </p:tgtEl>
                                        <p:attrNameLst>
                                          <p:attrName>style.visibility</p:attrName>
                                        </p:attrNameLst>
                                      </p:cBhvr>
                                      <p:to>
                                        <p:strVal val="visible"/>
                                      </p:to>
                                    </p:set>
                                    <p:animEffect transition="in" filter="fade">
                                      <p:cBhvr>
                                        <p:cTn id="70" dur="1000"/>
                                        <p:tgtEl>
                                          <p:spTgt spid="11"/>
                                        </p:tgtEl>
                                      </p:cBhvr>
                                    </p:animEffect>
                                    <p:anim calcmode="lin" valueType="num">
                                      <p:cBhvr>
                                        <p:cTn id="71" dur="1000" fill="hold"/>
                                        <p:tgtEl>
                                          <p:spTgt spid="11"/>
                                        </p:tgtEl>
                                        <p:attrNameLst>
                                          <p:attrName>ppt_x</p:attrName>
                                        </p:attrNameLst>
                                      </p:cBhvr>
                                      <p:tavLst>
                                        <p:tav tm="0">
                                          <p:val>
                                            <p:strVal val="#ppt_x"/>
                                          </p:val>
                                        </p:tav>
                                        <p:tav tm="100000">
                                          <p:val>
                                            <p:strVal val="#ppt_x"/>
                                          </p:val>
                                        </p:tav>
                                      </p:tavLst>
                                    </p:anim>
                                    <p:anim calcmode="lin" valueType="num">
                                      <p:cBhvr>
                                        <p:cTn id="72"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387785" y="1763263"/>
            <a:ext cx="7492757" cy="461665"/>
          </a:xfrm>
          <a:prstGeom prst="rect">
            <a:avLst/>
          </a:prstGeom>
        </p:spPr>
        <p:txBody>
          <a:bodyPr wrap="none">
            <a:spAutoFit/>
          </a:bodyPr>
          <a:lstStyle/>
          <a:p>
            <a:pPr algn="ctr"/>
            <a:r>
              <a:rPr lang="en-US" sz="2400" dirty="0">
                <a:solidFill>
                  <a:srgbClr val="FF0000"/>
                </a:solidFill>
                <a:latin typeface="Algerian" panose="04020705040A02060702" pitchFamily="82" charset="0"/>
              </a:rPr>
              <a:t>Merits, Demerits and Applications of MOSFETs</a:t>
            </a:r>
          </a:p>
        </p:txBody>
      </p:sp>
      <p:sp>
        <p:nvSpPr>
          <p:cNvPr id="3" name="Rectangle 2"/>
          <p:cNvSpPr/>
          <p:nvPr/>
        </p:nvSpPr>
        <p:spPr>
          <a:xfrm>
            <a:off x="1347989" y="2622409"/>
            <a:ext cx="6096000" cy="2926827"/>
          </a:xfrm>
          <a:prstGeom prst="rect">
            <a:avLst/>
          </a:prstGeom>
        </p:spPr>
        <p:txBody>
          <a:bodyPr>
            <a:spAutoFit/>
          </a:bodyPr>
          <a:lstStyle/>
          <a:p>
            <a:pPr marL="8255" marR="0">
              <a:lnSpc>
                <a:spcPct val="107000"/>
              </a:lnSpc>
              <a:spcBef>
                <a:spcPts val="0"/>
              </a:spcBef>
              <a:spcAft>
                <a:spcPts val="155"/>
              </a:spcAft>
            </a:pPr>
            <a:r>
              <a:rPr lang="en-US" dirty="0">
                <a:solidFill>
                  <a:srgbClr val="000000"/>
                </a:solidFill>
                <a:latin typeface="Segoe Script" panose="020B0504020000000003" pitchFamily="34" charset="0"/>
                <a:ea typeface="Times New Roman" panose="02020603050405020304" pitchFamily="18" charset="0"/>
              </a:rPr>
              <a:t>Merits of MOSFETs</a:t>
            </a:r>
          </a:p>
          <a:p>
            <a:pPr marL="342900" marR="0" lvl="0" indent="-342900" fontAlgn="base">
              <a:lnSpc>
                <a:spcPct val="105000"/>
              </a:lnSpc>
              <a:spcBef>
                <a:spcPts val="0"/>
              </a:spcBef>
              <a:spcAft>
                <a:spcPts val="300"/>
              </a:spcAft>
              <a:buClr>
                <a:srgbClr val="000000"/>
              </a:buClr>
              <a:buSzPts val="1200"/>
              <a:buFont typeface="+mj-lt"/>
              <a:buAutoNum type="romanLcParenR"/>
            </a:pPr>
            <a:r>
              <a:rPr lang="en-US" dirty="0">
                <a:solidFill>
                  <a:srgbClr val="000000"/>
                </a:solidFill>
                <a:latin typeface="Times New Roman" panose="02020603050405020304" pitchFamily="18" charset="0"/>
                <a:ea typeface="Times New Roman" panose="02020603050405020304" pitchFamily="18" charset="0"/>
              </a:rPr>
              <a:t>MOSFETs are majority carrier devices.</a:t>
            </a:r>
          </a:p>
          <a:p>
            <a:pPr marL="342900" marR="0" lvl="0" indent="-342900" fontAlgn="base">
              <a:lnSpc>
                <a:spcPct val="105000"/>
              </a:lnSpc>
              <a:spcBef>
                <a:spcPts val="0"/>
              </a:spcBef>
              <a:spcAft>
                <a:spcPts val="465"/>
              </a:spcAft>
              <a:buClr>
                <a:srgbClr val="000000"/>
              </a:buClr>
              <a:buSzPts val="1200"/>
              <a:buFont typeface="+mj-lt"/>
              <a:buAutoNum type="romanLcParenR"/>
            </a:pPr>
            <a:r>
              <a:rPr lang="en-US" dirty="0">
                <a:solidFill>
                  <a:srgbClr val="000000"/>
                </a:solidFill>
                <a:latin typeface="Times New Roman" panose="02020603050405020304" pitchFamily="18" charset="0"/>
                <a:ea typeface="Times New Roman" panose="02020603050405020304" pitchFamily="18" charset="0"/>
              </a:rPr>
              <a:t>MOSFETs have positive temperature coefficient, hence their paralleling is easy.</a:t>
            </a:r>
          </a:p>
          <a:p>
            <a:pPr marL="342900" marR="0" lvl="0" indent="-342900" fontAlgn="base">
              <a:lnSpc>
                <a:spcPct val="105000"/>
              </a:lnSpc>
              <a:spcBef>
                <a:spcPts val="0"/>
              </a:spcBef>
              <a:spcAft>
                <a:spcPts val="300"/>
              </a:spcAft>
              <a:buClr>
                <a:srgbClr val="000000"/>
              </a:buClr>
              <a:buSzPts val="1200"/>
              <a:buFont typeface="+mj-lt"/>
              <a:buAutoNum type="romanLcParenR"/>
            </a:pPr>
            <a:r>
              <a:rPr lang="en-US" dirty="0">
                <a:solidFill>
                  <a:srgbClr val="000000"/>
                </a:solidFill>
                <a:latin typeface="Times New Roman" panose="02020603050405020304" pitchFamily="18" charset="0"/>
                <a:ea typeface="Times New Roman" panose="02020603050405020304" pitchFamily="18" charset="0"/>
              </a:rPr>
              <a:t>MOSFETs have very simple drive circuits.</a:t>
            </a:r>
          </a:p>
          <a:p>
            <a:pPr marL="342900" marR="0" lvl="0" indent="-342900" fontAlgn="base">
              <a:lnSpc>
                <a:spcPct val="105000"/>
              </a:lnSpc>
              <a:spcBef>
                <a:spcPts val="0"/>
              </a:spcBef>
              <a:spcAft>
                <a:spcPts val="300"/>
              </a:spcAft>
              <a:buClr>
                <a:srgbClr val="000000"/>
              </a:buClr>
              <a:buSzPts val="1200"/>
              <a:buFont typeface="+mj-lt"/>
              <a:buAutoNum type="romanLcParenR"/>
            </a:pPr>
            <a:r>
              <a:rPr lang="en-US" dirty="0">
                <a:solidFill>
                  <a:srgbClr val="000000"/>
                </a:solidFill>
                <a:latin typeface="Times New Roman" panose="02020603050405020304" pitchFamily="18" charset="0"/>
                <a:ea typeface="Times New Roman" panose="02020603050405020304" pitchFamily="18" charset="0"/>
              </a:rPr>
              <a:t>MOSFETs have short turn on and turn Off times, hence they operate at high frequencies.</a:t>
            </a:r>
          </a:p>
          <a:p>
            <a:pPr marL="342900" marR="0" lvl="0" indent="-342900" fontAlgn="base">
              <a:lnSpc>
                <a:spcPct val="105000"/>
              </a:lnSpc>
              <a:spcBef>
                <a:spcPts val="0"/>
              </a:spcBef>
              <a:spcAft>
                <a:spcPts val="300"/>
              </a:spcAft>
              <a:buClr>
                <a:srgbClr val="000000"/>
              </a:buClr>
              <a:buSzPts val="1200"/>
              <a:buFont typeface="+mj-lt"/>
              <a:buAutoNum type="romanLcParenR"/>
            </a:pPr>
            <a:r>
              <a:rPr lang="en-US" dirty="0">
                <a:solidFill>
                  <a:srgbClr val="000000"/>
                </a:solidFill>
                <a:latin typeface="Times New Roman" panose="02020603050405020304" pitchFamily="18" charset="0"/>
                <a:ea typeface="Times New Roman" panose="02020603050405020304" pitchFamily="18" charset="0"/>
              </a:rPr>
              <a:t>MOSFETs do not require commutation circuits.</a:t>
            </a:r>
          </a:p>
          <a:p>
            <a:pPr marL="342900" marR="0" lvl="0" indent="-342900" fontAlgn="base">
              <a:lnSpc>
                <a:spcPct val="105000"/>
              </a:lnSpc>
              <a:spcBef>
                <a:spcPts val="0"/>
              </a:spcBef>
              <a:spcAft>
                <a:spcPts val="1455"/>
              </a:spcAft>
              <a:buClr>
                <a:srgbClr val="000000"/>
              </a:buClr>
              <a:buSzPts val="1200"/>
              <a:buFont typeface="+mj-lt"/>
              <a:buAutoNum type="romanLcParenR"/>
            </a:pPr>
            <a:r>
              <a:rPr lang="en-US" dirty="0">
                <a:solidFill>
                  <a:srgbClr val="000000"/>
                </a:solidFill>
                <a:latin typeface="Times New Roman" panose="02020603050405020304" pitchFamily="18" charset="0"/>
                <a:ea typeface="Times New Roman" panose="02020603050405020304" pitchFamily="18" charset="0"/>
              </a:rPr>
              <a:t>Gate has full control over the operation of MOSFET.</a:t>
            </a:r>
          </a:p>
        </p:txBody>
      </p:sp>
    </p:spTree>
    <p:extLst>
      <p:ext uri="{BB962C8B-B14F-4D97-AF65-F5344CB8AC3E}">
        <p14:creationId xmlns:p14="http://schemas.microsoft.com/office/powerpoint/2010/main" val="33651382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fade">
                                      <p:cBhvr>
                                        <p:cTn id="28" dur="1000"/>
                                        <p:tgtEl>
                                          <p:spTgt spid="3">
                                            <p:txEl>
                                              <p:pRg st="4" end="4"/>
                                            </p:txEl>
                                          </p:spTgt>
                                        </p:tgtEl>
                                      </p:cBhvr>
                                    </p:animEffect>
                                    <p:anim calcmode="lin" valueType="num">
                                      <p:cBhvr>
                                        <p:cTn id="29"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Effect transition="in" filter="fade">
                                      <p:cBhvr>
                                        <p:cTn id="35" dur="1000"/>
                                        <p:tgtEl>
                                          <p:spTgt spid="3">
                                            <p:txEl>
                                              <p:pRg st="5" end="5"/>
                                            </p:txEl>
                                          </p:spTgt>
                                        </p:tgtEl>
                                      </p:cBhvr>
                                    </p:animEffect>
                                    <p:anim calcmode="lin" valueType="num">
                                      <p:cBhvr>
                                        <p:cTn id="36"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8" presetID="42" presetClass="entr" presetSubtype="0" fill="hold" nodeType="withEffect">
                                  <p:stCondLst>
                                    <p:cond delay="0"/>
                                  </p:stCondLst>
                                  <p:childTnLst>
                                    <p:set>
                                      <p:cBhvr>
                                        <p:cTn id="39" dur="1" fill="hold">
                                          <p:stCondLst>
                                            <p:cond delay="0"/>
                                          </p:stCondLst>
                                        </p:cTn>
                                        <p:tgtEl>
                                          <p:spTgt spid="3">
                                            <p:txEl>
                                              <p:pRg st="6" end="6"/>
                                            </p:txEl>
                                          </p:spTgt>
                                        </p:tgtEl>
                                        <p:attrNameLst>
                                          <p:attrName>style.visibility</p:attrName>
                                        </p:attrNameLst>
                                      </p:cBhvr>
                                      <p:to>
                                        <p:strVal val="visible"/>
                                      </p:to>
                                    </p:set>
                                    <p:animEffect transition="in" filter="fade">
                                      <p:cBhvr>
                                        <p:cTn id="40" dur="1000"/>
                                        <p:tgtEl>
                                          <p:spTgt spid="3">
                                            <p:txEl>
                                              <p:pRg st="6" end="6"/>
                                            </p:txEl>
                                          </p:spTgt>
                                        </p:tgtEl>
                                      </p:cBhvr>
                                    </p:animEffect>
                                    <p:anim calcmode="lin" valueType="num">
                                      <p:cBhvr>
                                        <p:cTn id="41"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2"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977433" y="1803026"/>
            <a:ext cx="5019675" cy="266700"/>
          </a:xfrm>
          <a:prstGeom prst="rect">
            <a:avLst/>
          </a:prstGeom>
        </p:spPr>
      </p:pic>
      <p:pic>
        <p:nvPicPr>
          <p:cNvPr id="3" name="Picture 2"/>
          <p:cNvPicPr>
            <a:picLocks noChangeAspect="1"/>
          </p:cNvPicPr>
          <p:nvPr/>
        </p:nvPicPr>
        <p:blipFill>
          <a:blip r:embed="rId3"/>
          <a:stretch>
            <a:fillRect/>
          </a:stretch>
        </p:blipFill>
        <p:spPr>
          <a:xfrm>
            <a:off x="977433" y="2069726"/>
            <a:ext cx="6381750" cy="1295400"/>
          </a:xfrm>
          <a:prstGeom prst="rect">
            <a:avLst/>
          </a:prstGeom>
        </p:spPr>
      </p:pic>
      <p:pic>
        <p:nvPicPr>
          <p:cNvPr id="4" name="Picture 3"/>
          <p:cNvPicPr>
            <a:picLocks noChangeAspect="1"/>
          </p:cNvPicPr>
          <p:nvPr/>
        </p:nvPicPr>
        <p:blipFill>
          <a:blip r:embed="rId4"/>
          <a:stretch>
            <a:fillRect/>
          </a:stretch>
        </p:blipFill>
        <p:spPr>
          <a:xfrm>
            <a:off x="7332009" y="3041276"/>
            <a:ext cx="895350" cy="323850"/>
          </a:xfrm>
          <a:prstGeom prst="rect">
            <a:avLst/>
          </a:prstGeom>
        </p:spPr>
      </p:pic>
      <p:pic>
        <p:nvPicPr>
          <p:cNvPr id="5" name="Picture 4"/>
          <p:cNvPicPr>
            <a:picLocks noChangeAspect="1"/>
          </p:cNvPicPr>
          <p:nvPr/>
        </p:nvPicPr>
        <p:blipFill>
          <a:blip r:embed="rId5"/>
          <a:stretch>
            <a:fillRect/>
          </a:stretch>
        </p:blipFill>
        <p:spPr>
          <a:xfrm>
            <a:off x="6882093" y="3631826"/>
            <a:ext cx="4667250" cy="3028950"/>
          </a:xfrm>
          <a:prstGeom prst="rect">
            <a:avLst/>
          </a:prstGeom>
        </p:spPr>
      </p:pic>
      <p:pic>
        <p:nvPicPr>
          <p:cNvPr id="6" name="Picture 5"/>
          <p:cNvPicPr>
            <a:picLocks noChangeAspect="1"/>
          </p:cNvPicPr>
          <p:nvPr/>
        </p:nvPicPr>
        <p:blipFill>
          <a:blip r:embed="rId6"/>
          <a:stretch>
            <a:fillRect/>
          </a:stretch>
        </p:blipFill>
        <p:spPr>
          <a:xfrm>
            <a:off x="1362915" y="3631826"/>
            <a:ext cx="3495675" cy="2390775"/>
          </a:xfrm>
          <a:prstGeom prst="rect">
            <a:avLst/>
          </a:prstGeom>
        </p:spPr>
      </p:pic>
    </p:spTree>
    <p:extLst>
      <p:ext uri="{BB962C8B-B14F-4D97-AF65-F5344CB8AC3E}">
        <p14:creationId xmlns:p14="http://schemas.microsoft.com/office/powerpoint/2010/main" val="22192238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1000"/>
                                        <p:tgtEl>
                                          <p:spTgt spid="5"/>
                                        </p:tgtEl>
                                      </p:cBhvr>
                                    </p:animEffect>
                                    <p:anim calcmode="lin" valueType="num">
                                      <p:cBhvr>
                                        <p:cTn id="25" dur="1000" fill="hold"/>
                                        <p:tgtEl>
                                          <p:spTgt spid="5"/>
                                        </p:tgtEl>
                                        <p:attrNameLst>
                                          <p:attrName>ppt_x</p:attrName>
                                        </p:attrNameLst>
                                      </p:cBhvr>
                                      <p:tavLst>
                                        <p:tav tm="0">
                                          <p:val>
                                            <p:strVal val="#ppt_x"/>
                                          </p:val>
                                        </p:tav>
                                        <p:tav tm="100000">
                                          <p:val>
                                            <p:strVal val="#ppt_x"/>
                                          </p:val>
                                        </p:tav>
                                      </p:tavLst>
                                    </p:anim>
                                    <p:anim calcmode="lin" valueType="num">
                                      <p:cBhvr>
                                        <p:cTn id="2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fade">
                                      <p:cBhvr>
                                        <p:cTn id="31" dur="1000"/>
                                        <p:tgtEl>
                                          <p:spTgt spid="6"/>
                                        </p:tgtEl>
                                      </p:cBhvr>
                                    </p:animEffect>
                                    <p:anim calcmode="lin" valueType="num">
                                      <p:cBhvr>
                                        <p:cTn id="32" dur="1000" fill="hold"/>
                                        <p:tgtEl>
                                          <p:spTgt spid="6"/>
                                        </p:tgtEl>
                                        <p:attrNameLst>
                                          <p:attrName>ppt_x</p:attrName>
                                        </p:attrNameLst>
                                      </p:cBhvr>
                                      <p:tavLst>
                                        <p:tav tm="0">
                                          <p:val>
                                            <p:strVal val="#ppt_x"/>
                                          </p:val>
                                        </p:tav>
                                        <p:tav tm="100000">
                                          <p:val>
                                            <p:strVal val="#ppt_x"/>
                                          </p:val>
                                        </p:tav>
                                      </p:tavLst>
                                    </p:anim>
                                    <p:anim calcmode="lin" valueType="num">
                                      <p:cBhvr>
                                        <p:cTn id="3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132354" y="1828240"/>
            <a:ext cx="1885950" cy="323850"/>
          </a:xfrm>
          <a:prstGeom prst="rect">
            <a:avLst/>
          </a:prstGeom>
        </p:spPr>
      </p:pic>
      <p:pic>
        <p:nvPicPr>
          <p:cNvPr id="3" name="Picture 2"/>
          <p:cNvPicPr>
            <a:picLocks noChangeAspect="1"/>
          </p:cNvPicPr>
          <p:nvPr/>
        </p:nvPicPr>
        <p:blipFill>
          <a:blip r:embed="rId3"/>
          <a:stretch>
            <a:fillRect/>
          </a:stretch>
        </p:blipFill>
        <p:spPr>
          <a:xfrm>
            <a:off x="1689566" y="2497791"/>
            <a:ext cx="2657475" cy="571500"/>
          </a:xfrm>
          <a:prstGeom prst="rect">
            <a:avLst/>
          </a:prstGeom>
        </p:spPr>
      </p:pic>
      <p:pic>
        <p:nvPicPr>
          <p:cNvPr id="4" name="Picture 3"/>
          <p:cNvPicPr>
            <a:picLocks noChangeAspect="1"/>
          </p:cNvPicPr>
          <p:nvPr/>
        </p:nvPicPr>
        <p:blipFill>
          <a:blip r:embed="rId4"/>
          <a:stretch>
            <a:fillRect/>
          </a:stretch>
        </p:blipFill>
        <p:spPr>
          <a:xfrm>
            <a:off x="4661367" y="2631141"/>
            <a:ext cx="771525" cy="304800"/>
          </a:xfrm>
          <a:prstGeom prst="rect">
            <a:avLst/>
          </a:prstGeom>
        </p:spPr>
      </p:pic>
      <p:pic>
        <p:nvPicPr>
          <p:cNvPr id="5" name="Picture 4"/>
          <p:cNvPicPr>
            <a:picLocks noChangeAspect="1"/>
          </p:cNvPicPr>
          <p:nvPr/>
        </p:nvPicPr>
        <p:blipFill>
          <a:blip r:embed="rId5"/>
          <a:stretch>
            <a:fillRect/>
          </a:stretch>
        </p:blipFill>
        <p:spPr>
          <a:xfrm>
            <a:off x="1689566" y="3414992"/>
            <a:ext cx="2495550" cy="495300"/>
          </a:xfrm>
          <a:prstGeom prst="rect">
            <a:avLst/>
          </a:prstGeom>
        </p:spPr>
      </p:pic>
      <p:pic>
        <p:nvPicPr>
          <p:cNvPr id="6" name="Picture 5"/>
          <p:cNvPicPr>
            <a:picLocks noChangeAspect="1"/>
          </p:cNvPicPr>
          <p:nvPr/>
        </p:nvPicPr>
        <p:blipFill>
          <a:blip r:embed="rId6"/>
          <a:stretch>
            <a:fillRect/>
          </a:stretch>
        </p:blipFill>
        <p:spPr>
          <a:xfrm>
            <a:off x="4347041" y="3548342"/>
            <a:ext cx="885825" cy="361950"/>
          </a:xfrm>
          <a:prstGeom prst="rect">
            <a:avLst/>
          </a:prstGeom>
        </p:spPr>
      </p:pic>
      <p:pic>
        <p:nvPicPr>
          <p:cNvPr id="7" name="Picture 6"/>
          <p:cNvPicPr>
            <a:picLocks noChangeAspect="1"/>
          </p:cNvPicPr>
          <p:nvPr/>
        </p:nvPicPr>
        <p:blipFill>
          <a:blip r:embed="rId7"/>
          <a:stretch>
            <a:fillRect/>
          </a:stretch>
        </p:blipFill>
        <p:spPr>
          <a:xfrm>
            <a:off x="1132354" y="4397468"/>
            <a:ext cx="3162300" cy="295275"/>
          </a:xfrm>
          <a:prstGeom prst="rect">
            <a:avLst/>
          </a:prstGeom>
        </p:spPr>
      </p:pic>
      <p:pic>
        <p:nvPicPr>
          <p:cNvPr id="8" name="Picture 7"/>
          <p:cNvPicPr>
            <a:picLocks noChangeAspect="1"/>
          </p:cNvPicPr>
          <p:nvPr/>
        </p:nvPicPr>
        <p:blipFill>
          <a:blip r:embed="rId8"/>
          <a:stretch>
            <a:fillRect/>
          </a:stretch>
        </p:blipFill>
        <p:spPr>
          <a:xfrm>
            <a:off x="1803866" y="5179919"/>
            <a:ext cx="2266950" cy="581025"/>
          </a:xfrm>
          <a:prstGeom prst="rect">
            <a:avLst/>
          </a:prstGeom>
        </p:spPr>
      </p:pic>
      <p:pic>
        <p:nvPicPr>
          <p:cNvPr id="9" name="Picture 8"/>
          <p:cNvPicPr>
            <a:picLocks noChangeAspect="1"/>
          </p:cNvPicPr>
          <p:nvPr/>
        </p:nvPicPr>
        <p:blipFill>
          <a:blip r:embed="rId9"/>
          <a:stretch>
            <a:fillRect/>
          </a:stretch>
        </p:blipFill>
        <p:spPr>
          <a:xfrm>
            <a:off x="4404192" y="5322793"/>
            <a:ext cx="514350" cy="295275"/>
          </a:xfrm>
          <a:prstGeom prst="rect">
            <a:avLst/>
          </a:prstGeom>
        </p:spPr>
      </p:pic>
      <p:pic>
        <p:nvPicPr>
          <p:cNvPr id="10" name="Picture 9"/>
          <p:cNvPicPr>
            <a:picLocks noChangeAspect="1"/>
          </p:cNvPicPr>
          <p:nvPr/>
        </p:nvPicPr>
        <p:blipFill>
          <a:blip r:embed="rId10"/>
          <a:stretch>
            <a:fillRect/>
          </a:stretch>
        </p:blipFill>
        <p:spPr>
          <a:xfrm>
            <a:off x="6715965" y="1990165"/>
            <a:ext cx="3305175" cy="342900"/>
          </a:xfrm>
          <a:prstGeom prst="rect">
            <a:avLst/>
          </a:prstGeom>
        </p:spPr>
      </p:pic>
      <p:pic>
        <p:nvPicPr>
          <p:cNvPr id="11" name="Picture 10"/>
          <p:cNvPicPr>
            <a:picLocks noChangeAspect="1"/>
          </p:cNvPicPr>
          <p:nvPr/>
        </p:nvPicPr>
        <p:blipFill>
          <a:blip r:embed="rId11"/>
          <a:stretch>
            <a:fillRect/>
          </a:stretch>
        </p:blipFill>
        <p:spPr>
          <a:xfrm>
            <a:off x="7443787" y="2497791"/>
            <a:ext cx="2333625" cy="371475"/>
          </a:xfrm>
          <a:prstGeom prst="rect">
            <a:avLst/>
          </a:prstGeom>
        </p:spPr>
      </p:pic>
      <p:pic>
        <p:nvPicPr>
          <p:cNvPr id="12" name="Picture 11"/>
          <p:cNvPicPr>
            <a:picLocks noChangeAspect="1"/>
          </p:cNvPicPr>
          <p:nvPr/>
        </p:nvPicPr>
        <p:blipFill>
          <a:blip r:embed="rId12"/>
          <a:stretch>
            <a:fillRect/>
          </a:stretch>
        </p:blipFill>
        <p:spPr>
          <a:xfrm>
            <a:off x="7635127" y="3091142"/>
            <a:ext cx="1466850" cy="457200"/>
          </a:xfrm>
          <a:prstGeom prst="rect">
            <a:avLst/>
          </a:prstGeom>
        </p:spPr>
      </p:pic>
      <p:pic>
        <p:nvPicPr>
          <p:cNvPr id="13" name="Picture 12"/>
          <p:cNvPicPr>
            <a:picLocks noChangeAspect="1"/>
          </p:cNvPicPr>
          <p:nvPr/>
        </p:nvPicPr>
        <p:blipFill>
          <a:blip r:embed="rId13"/>
          <a:stretch>
            <a:fillRect/>
          </a:stretch>
        </p:blipFill>
        <p:spPr>
          <a:xfrm>
            <a:off x="9382965" y="3244662"/>
            <a:ext cx="638175" cy="276225"/>
          </a:xfrm>
          <a:prstGeom prst="rect">
            <a:avLst/>
          </a:prstGeom>
        </p:spPr>
      </p:pic>
      <p:pic>
        <p:nvPicPr>
          <p:cNvPr id="14" name="Picture 13"/>
          <p:cNvPicPr>
            <a:picLocks noChangeAspect="1"/>
          </p:cNvPicPr>
          <p:nvPr/>
        </p:nvPicPr>
        <p:blipFill>
          <a:blip r:embed="rId14"/>
          <a:stretch>
            <a:fillRect/>
          </a:stretch>
        </p:blipFill>
        <p:spPr>
          <a:xfrm>
            <a:off x="6715965" y="4021791"/>
            <a:ext cx="2143125" cy="266700"/>
          </a:xfrm>
          <a:prstGeom prst="rect">
            <a:avLst/>
          </a:prstGeom>
        </p:spPr>
      </p:pic>
      <p:pic>
        <p:nvPicPr>
          <p:cNvPr id="15" name="Picture 14"/>
          <p:cNvPicPr>
            <a:picLocks noChangeAspect="1"/>
          </p:cNvPicPr>
          <p:nvPr/>
        </p:nvPicPr>
        <p:blipFill>
          <a:blip r:embed="rId15"/>
          <a:stretch>
            <a:fillRect/>
          </a:stretch>
        </p:blipFill>
        <p:spPr>
          <a:xfrm>
            <a:off x="7787527" y="4673412"/>
            <a:ext cx="1590675" cy="304800"/>
          </a:xfrm>
          <a:prstGeom prst="rect">
            <a:avLst/>
          </a:prstGeom>
        </p:spPr>
      </p:pic>
      <p:pic>
        <p:nvPicPr>
          <p:cNvPr id="16" name="Picture 15"/>
          <p:cNvPicPr>
            <a:picLocks noChangeAspect="1"/>
          </p:cNvPicPr>
          <p:nvPr/>
        </p:nvPicPr>
        <p:blipFill>
          <a:blip r:embed="rId16"/>
          <a:stretch>
            <a:fillRect/>
          </a:stretch>
        </p:blipFill>
        <p:spPr>
          <a:xfrm>
            <a:off x="7387477" y="5448578"/>
            <a:ext cx="2943225" cy="285750"/>
          </a:xfrm>
          <a:prstGeom prst="rect">
            <a:avLst/>
          </a:prstGeom>
        </p:spPr>
      </p:pic>
      <p:pic>
        <p:nvPicPr>
          <p:cNvPr id="17" name="Picture 16"/>
          <p:cNvPicPr>
            <a:picLocks noChangeAspect="1"/>
          </p:cNvPicPr>
          <p:nvPr/>
        </p:nvPicPr>
        <p:blipFill>
          <a:blip r:embed="rId17"/>
          <a:stretch>
            <a:fillRect/>
          </a:stretch>
        </p:blipFill>
        <p:spPr>
          <a:xfrm>
            <a:off x="8115299" y="6127093"/>
            <a:ext cx="990600" cy="342900"/>
          </a:xfrm>
          <a:prstGeom prst="rect">
            <a:avLst/>
          </a:prstGeom>
        </p:spPr>
      </p:pic>
    </p:spTree>
    <p:extLst>
      <p:ext uri="{BB962C8B-B14F-4D97-AF65-F5344CB8AC3E}">
        <p14:creationId xmlns:p14="http://schemas.microsoft.com/office/powerpoint/2010/main" val="10549605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fade">
                                      <p:cBhvr>
                                        <p:cTn id="28" dur="1000"/>
                                        <p:tgtEl>
                                          <p:spTgt spid="5"/>
                                        </p:tgtEl>
                                      </p:cBhvr>
                                    </p:animEffect>
                                    <p:anim calcmode="lin" valueType="num">
                                      <p:cBhvr>
                                        <p:cTn id="29" dur="1000" fill="hold"/>
                                        <p:tgtEl>
                                          <p:spTgt spid="5"/>
                                        </p:tgtEl>
                                        <p:attrNameLst>
                                          <p:attrName>ppt_x</p:attrName>
                                        </p:attrNameLst>
                                      </p:cBhvr>
                                      <p:tavLst>
                                        <p:tav tm="0">
                                          <p:val>
                                            <p:strVal val="#ppt_x"/>
                                          </p:val>
                                        </p:tav>
                                        <p:tav tm="100000">
                                          <p:val>
                                            <p:strVal val="#ppt_x"/>
                                          </p:val>
                                        </p:tav>
                                      </p:tavLst>
                                    </p:anim>
                                    <p:anim calcmode="lin" valueType="num">
                                      <p:cBhvr>
                                        <p:cTn id="30"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fade">
                                      <p:cBhvr>
                                        <p:cTn id="35" dur="1000"/>
                                        <p:tgtEl>
                                          <p:spTgt spid="6"/>
                                        </p:tgtEl>
                                      </p:cBhvr>
                                    </p:animEffect>
                                    <p:anim calcmode="lin" valueType="num">
                                      <p:cBhvr>
                                        <p:cTn id="36" dur="1000" fill="hold"/>
                                        <p:tgtEl>
                                          <p:spTgt spid="6"/>
                                        </p:tgtEl>
                                        <p:attrNameLst>
                                          <p:attrName>ppt_x</p:attrName>
                                        </p:attrNameLst>
                                      </p:cBhvr>
                                      <p:tavLst>
                                        <p:tav tm="0">
                                          <p:val>
                                            <p:strVal val="#ppt_x"/>
                                          </p:val>
                                        </p:tav>
                                        <p:tav tm="100000">
                                          <p:val>
                                            <p:strVal val="#ppt_x"/>
                                          </p:val>
                                        </p:tav>
                                      </p:tavLst>
                                    </p:anim>
                                    <p:anim calcmode="lin" valueType="num">
                                      <p:cBhvr>
                                        <p:cTn id="37"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7"/>
                                        </p:tgtEl>
                                        <p:attrNameLst>
                                          <p:attrName>style.visibility</p:attrName>
                                        </p:attrNameLst>
                                      </p:cBhvr>
                                      <p:to>
                                        <p:strVal val="visible"/>
                                      </p:to>
                                    </p:set>
                                    <p:animEffect transition="in" filter="fade">
                                      <p:cBhvr>
                                        <p:cTn id="42" dur="1000"/>
                                        <p:tgtEl>
                                          <p:spTgt spid="7"/>
                                        </p:tgtEl>
                                      </p:cBhvr>
                                    </p:animEffect>
                                    <p:anim calcmode="lin" valueType="num">
                                      <p:cBhvr>
                                        <p:cTn id="43" dur="1000" fill="hold"/>
                                        <p:tgtEl>
                                          <p:spTgt spid="7"/>
                                        </p:tgtEl>
                                        <p:attrNameLst>
                                          <p:attrName>ppt_x</p:attrName>
                                        </p:attrNameLst>
                                      </p:cBhvr>
                                      <p:tavLst>
                                        <p:tav tm="0">
                                          <p:val>
                                            <p:strVal val="#ppt_x"/>
                                          </p:val>
                                        </p:tav>
                                        <p:tav tm="100000">
                                          <p:val>
                                            <p:strVal val="#ppt_x"/>
                                          </p:val>
                                        </p:tav>
                                      </p:tavLst>
                                    </p:anim>
                                    <p:anim calcmode="lin" valueType="num">
                                      <p:cBhvr>
                                        <p:cTn id="44"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8"/>
                                        </p:tgtEl>
                                        <p:attrNameLst>
                                          <p:attrName>style.visibility</p:attrName>
                                        </p:attrNameLst>
                                      </p:cBhvr>
                                      <p:to>
                                        <p:strVal val="visible"/>
                                      </p:to>
                                    </p:set>
                                    <p:animEffect transition="in" filter="fade">
                                      <p:cBhvr>
                                        <p:cTn id="49" dur="1000"/>
                                        <p:tgtEl>
                                          <p:spTgt spid="8"/>
                                        </p:tgtEl>
                                      </p:cBhvr>
                                    </p:animEffect>
                                    <p:anim calcmode="lin" valueType="num">
                                      <p:cBhvr>
                                        <p:cTn id="50" dur="1000" fill="hold"/>
                                        <p:tgtEl>
                                          <p:spTgt spid="8"/>
                                        </p:tgtEl>
                                        <p:attrNameLst>
                                          <p:attrName>ppt_x</p:attrName>
                                        </p:attrNameLst>
                                      </p:cBhvr>
                                      <p:tavLst>
                                        <p:tav tm="0">
                                          <p:val>
                                            <p:strVal val="#ppt_x"/>
                                          </p:val>
                                        </p:tav>
                                        <p:tav tm="100000">
                                          <p:val>
                                            <p:strVal val="#ppt_x"/>
                                          </p:val>
                                        </p:tav>
                                      </p:tavLst>
                                    </p:anim>
                                    <p:anim calcmode="lin" valueType="num">
                                      <p:cBhvr>
                                        <p:cTn id="51"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9"/>
                                        </p:tgtEl>
                                        <p:attrNameLst>
                                          <p:attrName>style.visibility</p:attrName>
                                        </p:attrNameLst>
                                      </p:cBhvr>
                                      <p:to>
                                        <p:strVal val="visible"/>
                                      </p:to>
                                    </p:set>
                                    <p:animEffect transition="in" filter="fade">
                                      <p:cBhvr>
                                        <p:cTn id="56" dur="1000"/>
                                        <p:tgtEl>
                                          <p:spTgt spid="9"/>
                                        </p:tgtEl>
                                      </p:cBhvr>
                                    </p:animEffect>
                                    <p:anim calcmode="lin" valueType="num">
                                      <p:cBhvr>
                                        <p:cTn id="57" dur="1000" fill="hold"/>
                                        <p:tgtEl>
                                          <p:spTgt spid="9"/>
                                        </p:tgtEl>
                                        <p:attrNameLst>
                                          <p:attrName>ppt_x</p:attrName>
                                        </p:attrNameLst>
                                      </p:cBhvr>
                                      <p:tavLst>
                                        <p:tav tm="0">
                                          <p:val>
                                            <p:strVal val="#ppt_x"/>
                                          </p:val>
                                        </p:tav>
                                        <p:tav tm="100000">
                                          <p:val>
                                            <p:strVal val="#ppt_x"/>
                                          </p:val>
                                        </p:tav>
                                      </p:tavLst>
                                    </p:anim>
                                    <p:anim calcmode="lin" valueType="num">
                                      <p:cBhvr>
                                        <p:cTn id="58"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nodeType="clickEffect">
                                  <p:stCondLst>
                                    <p:cond delay="0"/>
                                  </p:stCondLst>
                                  <p:childTnLst>
                                    <p:set>
                                      <p:cBhvr>
                                        <p:cTn id="62" dur="1" fill="hold">
                                          <p:stCondLst>
                                            <p:cond delay="0"/>
                                          </p:stCondLst>
                                        </p:cTn>
                                        <p:tgtEl>
                                          <p:spTgt spid="10"/>
                                        </p:tgtEl>
                                        <p:attrNameLst>
                                          <p:attrName>style.visibility</p:attrName>
                                        </p:attrNameLst>
                                      </p:cBhvr>
                                      <p:to>
                                        <p:strVal val="visible"/>
                                      </p:to>
                                    </p:set>
                                    <p:animEffect transition="in" filter="fade">
                                      <p:cBhvr>
                                        <p:cTn id="63" dur="1000"/>
                                        <p:tgtEl>
                                          <p:spTgt spid="10"/>
                                        </p:tgtEl>
                                      </p:cBhvr>
                                    </p:animEffect>
                                    <p:anim calcmode="lin" valueType="num">
                                      <p:cBhvr>
                                        <p:cTn id="64" dur="1000" fill="hold"/>
                                        <p:tgtEl>
                                          <p:spTgt spid="10"/>
                                        </p:tgtEl>
                                        <p:attrNameLst>
                                          <p:attrName>ppt_x</p:attrName>
                                        </p:attrNameLst>
                                      </p:cBhvr>
                                      <p:tavLst>
                                        <p:tav tm="0">
                                          <p:val>
                                            <p:strVal val="#ppt_x"/>
                                          </p:val>
                                        </p:tav>
                                        <p:tav tm="100000">
                                          <p:val>
                                            <p:strVal val="#ppt_x"/>
                                          </p:val>
                                        </p:tav>
                                      </p:tavLst>
                                    </p:anim>
                                    <p:anim calcmode="lin" valueType="num">
                                      <p:cBhvr>
                                        <p:cTn id="65"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nodeType="clickEffect">
                                  <p:stCondLst>
                                    <p:cond delay="0"/>
                                  </p:stCondLst>
                                  <p:childTnLst>
                                    <p:set>
                                      <p:cBhvr>
                                        <p:cTn id="69" dur="1" fill="hold">
                                          <p:stCondLst>
                                            <p:cond delay="0"/>
                                          </p:stCondLst>
                                        </p:cTn>
                                        <p:tgtEl>
                                          <p:spTgt spid="11"/>
                                        </p:tgtEl>
                                        <p:attrNameLst>
                                          <p:attrName>style.visibility</p:attrName>
                                        </p:attrNameLst>
                                      </p:cBhvr>
                                      <p:to>
                                        <p:strVal val="visible"/>
                                      </p:to>
                                    </p:set>
                                    <p:animEffect transition="in" filter="fade">
                                      <p:cBhvr>
                                        <p:cTn id="70" dur="1000"/>
                                        <p:tgtEl>
                                          <p:spTgt spid="11"/>
                                        </p:tgtEl>
                                      </p:cBhvr>
                                    </p:animEffect>
                                    <p:anim calcmode="lin" valueType="num">
                                      <p:cBhvr>
                                        <p:cTn id="71" dur="1000" fill="hold"/>
                                        <p:tgtEl>
                                          <p:spTgt spid="11"/>
                                        </p:tgtEl>
                                        <p:attrNameLst>
                                          <p:attrName>ppt_x</p:attrName>
                                        </p:attrNameLst>
                                      </p:cBhvr>
                                      <p:tavLst>
                                        <p:tav tm="0">
                                          <p:val>
                                            <p:strVal val="#ppt_x"/>
                                          </p:val>
                                        </p:tav>
                                        <p:tav tm="100000">
                                          <p:val>
                                            <p:strVal val="#ppt_x"/>
                                          </p:val>
                                        </p:tav>
                                      </p:tavLst>
                                    </p:anim>
                                    <p:anim calcmode="lin" valueType="num">
                                      <p:cBhvr>
                                        <p:cTn id="72"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42" presetClass="entr" presetSubtype="0" fill="hold" nodeType="clickEffect">
                                  <p:stCondLst>
                                    <p:cond delay="0"/>
                                  </p:stCondLst>
                                  <p:childTnLst>
                                    <p:set>
                                      <p:cBhvr>
                                        <p:cTn id="76" dur="1" fill="hold">
                                          <p:stCondLst>
                                            <p:cond delay="0"/>
                                          </p:stCondLst>
                                        </p:cTn>
                                        <p:tgtEl>
                                          <p:spTgt spid="12"/>
                                        </p:tgtEl>
                                        <p:attrNameLst>
                                          <p:attrName>style.visibility</p:attrName>
                                        </p:attrNameLst>
                                      </p:cBhvr>
                                      <p:to>
                                        <p:strVal val="visible"/>
                                      </p:to>
                                    </p:set>
                                    <p:animEffect transition="in" filter="fade">
                                      <p:cBhvr>
                                        <p:cTn id="77" dur="1000"/>
                                        <p:tgtEl>
                                          <p:spTgt spid="12"/>
                                        </p:tgtEl>
                                      </p:cBhvr>
                                    </p:animEffect>
                                    <p:anim calcmode="lin" valueType="num">
                                      <p:cBhvr>
                                        <p:cTn id="78" dur="1000" fill="hold"/>
                                        <p:tgtEl>
                                          <p:spTgt spid="12"/>
                                        </p:tgtEl>
                                        <p:attrNameLst>
                                          <p:attrName>ppt_x</p:attrName>
                                        </p:attrNameLst>
                                      </p:cBhvr>
                                      <p:tavLst>
                                        <p:tav tm="0">
                                          <p:val>
                                            <p:strVal val="#ppt_x"/>
                                          </p:val>
                                        </p:tav>
                                        <p:tav tm="100000">
                                          <p:val>
                                            <p:strVal val="#ppt_x"/>
                                          </p:val>
                                        </p:tav>
                                      </p:tavLst>
                                    </p:anim>
                                    <p:anim calcmode="lin" valueType="num">
                                      <p:cBhvr>
                                        <p:cTn id="7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42" presetClass="entr" presetSubtype="0" fill="hold" nodeType="clickEffect">
                                  <p:stCondLst>
                                    <p:cond delay="0"/>
                                  </p:stCondLst>
                                  <p:childTnLst>
                                    <p:set>
                                      <p:cBhvr>
                                        <p:cTn id="83" dur="1" fill="hold">
                                          <p:stCondLst>
                                            <p:cond delay="0"/>
                                          </p:stCondLst>
                                        </p:cTn>
                                        <p:tgtEl>
                                          <p:spTgt spid="13"/>
                                        </p:tgtEl>
                                        <p:attrNameLst>
                                          <p:attrName>style.visibility</p:attrName>
                                        </p:attrNameLst>
                                      </p:cBhvr>
                                      <p:to>
                                        <p:strVal val="visible"/>
                                      </p:to>
                                    </p:set>
                                    <p:animEffect transition="in" filter="fade">
                                      <p:cBhvr>
                                        <p:cTn id="84" dur="1000"/>
                                        <p:tgtEl>
                                          <p:spTgt spid="13"/>
                                        </p:tgtEl>
                                      </p:cBhvr>
                                    </p:animEffect>
                                    <p:anim calcmode="lin" valueType="num">
                                      <p:cBhvr>
                                        <p:cTn id="85" dur="1000" fill="hold"/>
                                        <p:tgtEl>
                                          <p:spTgt spid="13"/>
                                        </p:tgtEl>
                                        <p:attrNameLst>
                                          <p:attrName>ppt_x</p:attrName>
                                        </p:attrNameLst>
                                      </p:cBhvr>
                                      <p:tavLst>
                                        <p:tav tm="0">
                                          <p:val>
                                            <p:strVal val="#ppt_x"/>
                                          </p:val>
                                        </p:tav>
                                        <p:tav tm="100000">
                                          <p:val>
                                            <p:strVal val="#ppt_x"/>
                                          </p:val>
                                        </p:tav>
                                      </p:tavLst>
                                    </p:anim>
                                    <p:anim calcmode="lin" valueType="num">
                                      <p:cBhvr>
                                        <p:cTn id="86"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42" presetClass="entr" presetSubtype="0" fill="hold" nodeType="clickEffect">
                                  <p:stCondLst>
                                    <p:cond delay="0"/>
                                  </p:stCondLst>
                                  <p:childTnLst>
                                    <p:set>
                                      <p:cBhvr>
                                        <p:cTn id="90" dur="1" fill="hold">
                                          <p:stCondLst>
                                            <p:cond delay="0"/>
                                          </p:stCondLst>
                                        </p:cTn>
                                        <p:tgtEl>
                                          <p:spTgt spid="14"/>
                                        </p:tgtEl>
                                        <p:attrNameLst>
                                          <p:attrName>style.visibility</p:attrName>
                                        </p:attrNameLst>
                                      </p:cBhvr>
                                      <p:to>
                                        <p:strVal val="visible"/>
                                      </p:to>
                                    </p:set>
                                    <p:animEffect transition="in" filter="fade">
                                      <p:cBhvr>
                                        <p:cTn id="91" dur="1000"/>
                                        <p:tgtEl>
                                          <p:spTgt spid="14"/>
                                        </p:tgtEl>
                                      </p:cBhvr>
                                    </p:animEffect>
                                    <p:anim calcmode="lin" valueType="num">
                                      <p:cBhvr>
                                        <p:cTn id="92" dur="1000" fill="hold"/>
                                        <p:tgtEl>
                                          <p:spTgt spid="14"/>
                                        </p:tgtEl>
                                        <p:attrNameLst>
                                          <p:attrName>ppt_x</p:attrName>
                                        </p:attrNameLst>
                                      </p:cBhvr>
                                      <p:tavLst>
                                        <p:tav tm="0">
                                          <p:val>
                                            <p:strVal val="#ppt_x"/>
                                          </p:val>
                                        </p:tav>
                                        <p:tav tm="100000">
                                          <p:val>
                                            <p:strVal val="#ppt_x"/>
                                          </p:val>
                                        </p:tav>
                                      </p:tavLst>
                                    </p:anim>
                                    <p:anim calcmode="lin" valueType="num">
                                      <p:cBhvr>
                                        <p:cTn id="93"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94" fill="hold">
                      <p:stCondLst>
                        <p:cond delay="indefinite"/>
                      </p:stCondLst>
                      <p:childTnLst>
                        <p:par>
                          <p:cTn id="95" fill="hold">
                            <p:stCondLst>
                              <p:cond delay="0"/>
                            </p:stCondLst>
                            <p:childTnLst>
                              <p:par>
                                <p:cTn id="96" presetID="42" presetClass="entr" presetSubtype="0" fill="hold" nodeType="clickEffect">
                                  <p:stCondLst>
                                    <p:cond delay="0"/>
                                  </p:stCondLst>
                                  <p:childTnLst>
                                    <p:set>
                                      <p:cBhvr>
                                        <p:cTn id="97" dur="1" fill="hold">
                                          <p:stCondLst>
                                            <p:cond delay="0"/>
                                          </p:stCondLst>
                                        </p:cTn>
                                        <p:tgtEl>
                                          <p:spTgt spid="15"/>
                                        </p:tgtEl>
                                        <p:attrNameLst>
                                          <p:attrName>style.visibility</p:attrName>
                                        </p:attrNameLst>
                                      </p:cBhvr>
                                      <p:to>
                                        <p:strVal val="visible"/>
                                      </p:to>
                                    </p:set>
                                    <p:animEffect transition="in" filter="fade">
                                      <p:cBhvr>
                                        <p:cTn id="98" dur="1000"/>
                                        <p:tgtEl>
                                          <p:spTgt spid="15"/>
                                        </p:tgtEl>
                                      </p:cBhvr>
                                    </p:animEffect>
                                    <p:anim calcmode="lin" valueType="num">
                                      <p:cBhvr>
                                        <p:cTn id="99" dur="1000" fill="hold"/>
                                        <p:tgtEl>
                                          <p:spTgt spid="15"/>
                                        </p:tgtEl>
                                        <p:attrNameLst>
                                          <p:attrName>ppt_x</p:attrName>
                                        </p:attrNameLst>
                                      </p:cBhvr>
                                      <p:tavLst>
                                        <p:tav tm="0">
                                          <p:val>
                                            <p:strVal val="#ppt_x"/>
                                          </p:val>
                                        </p:tav>
                                        <p:tav tm="100000">
                                          <p:val>
                                            <p:strVal val="#ppt_x"/>
                                          </p:val>
                                        </p:tav>
                                      </p:tavLst>
                                    </p:anim>
                                    <p:anim calcmode="lin" valueType="num">
                                      <p:cBhvr>
                                        <p:cTn id="100"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101" fill="hold">
                      <p:stCondLst>
                        <p:cond delay="indefinite"/>
                      </p:stCondLst>
                      <p:childTnLst>
                        <p:par>
                          <p:cTn id="102" fill="hold">
                            <p:stCondLst>
                              <p:cond delay="0"/>
                            </p:stCondLst>
                            <p:childTnLst>
                              <p:par>
                                <p:cTn id="103" presetID="42" presetClass="entr" presetSubtype="0" fill="hold" nodeType="clickEffect">
                                  <p:stCondLst>
                                    <p:cond delay="0"/>
                                  </p:stCondLst>
                                  <p:childTnLst>
                                    <p:set>
                                      <p:cBhvr>
                                        <p:cTn id="104" dur="1" fill="hold">
                                          <p:stCondLst>
                                            <p:cond delay="0"/>
                                          </p:stCondLst>
                                        </p:cTn>
                                        <p:tgtEl>
                                          <p:spTgt spid="16"/>
                                        </p:tgtEl>
                                        <p:attrNameLst>
                                          <p:attrName>style.visibility</p:attrName>
                                        </p:attrNameLst>
                                      </p:cBhvr>
                                      <p:to>
                                        <p:strVal val="visible"/>
                                      </p:to>
                                    </p:set>
                                    <p:animEffect transition="in" filter="fade">
                                      <p:cBhvr>
                                        <p:cTn id="105" dur="1000"/>
                                        <p:tgtEl>
                                          <p:spTgt spid="16"/>
                                        </p:tgtEl>
                                      </p:cBhvr>
                                    </p:animEffect>
                                    <p:anim calcmode="lin" valueType="num">
                                      <p:cBhvr>
                                        <p:cTn id="106" dur="1000" fill="hold"/>
                                        <p:tgtEl>
                                          <p:spTgt spid="16"/>
                                        </p:tgtEl>
                                        <p:attrNameLst>
                                          <p:attrName>ppt_x</p:attrName>
                                        </p:attrNameLst>
                                      </p:cBhvr>
                                      <p:tavLst>
                                        <p:tav tm="0">
                                          <p:val>
                                            <p:strVal val="#ppt_x"/>
                                          </p:val>
                                        </p:tav>
                                        <p:tav tm="100000">
                                          <p:val>
                                            <p:strVal val="#ppt_x"/>
                                          </p:val>
                                        </p:tav>
                                      </p:tavLst>
                                    </p:anim>
                                    <p:anim calcmode="lin" valueType="num">
                                      <p:cBhvr>
                                        <p:cTn id="107"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108" fill="hold">
                      <p:stCondLst>
                        <p:cond delay="indefinite"/>
                      </p:stCondLst>
                      <p:childTnLst>
                        <p:par>
                          <p:cTn id="109" fill="hold">
                            <p:stCondLst>
                              <p:cond delay="0"/>
                            </p:stCondLst>
                            <p:childTnLst>
                              <p:par>
                                <p:cTn id="110" presetID="42" presetClass="entr" presetSubtype="0" fill="hold" nodeType="clickEffect">
                                  <p:stCondLst>
                                    <p:cond delay="0"/>
                                  </p:stCondLst>
                                  <p:childTnLst>
                                    <p:set>
                                      <p:cBhvr>
                                        <p:cTn id="111" dur="1" fill="hold">
                                          <p:stCondLst>
                                            <p:cond delay="0"/>
                                          </p:stCondLst>
                                        </p:cTn>
                                        <p:tgtEl>
                                          <p:spTgt spid="17"/>
                                        </p:tgtEl>
                                        <p:attrNameLst>
                                          <p:attrName>style.visibility</p:attrName>
                                        </p:attrNameLst>
                                      </p:cBhvr>
                                      <p:to>
                                        <p:strVal val="visible"/>
                                      </p:to>
                                    </p:set>
                                    <p:animEffect transition="in" filter="fade">
                                      <p:cBhvr>
                                        <p:cTn id="112" dur="1000"/>
                                        <p:tgtEl>
                                          <p:spTgt spid="17"/>
                                        </p:tgtEl>
                                      </p:cBhvr>
                                    </p:animEffect>
                                    <p:anim calcmode="lin" valueType="num">
                                      <p:cBhvr>
                                        <p:cTn id="113" dur="1000" fill="hold"/>
                                        <p:tgtEl>
                                          <p:spTgt spid="17"/>
                                        </p:tgtEl>
                                        <p:attrNameLst>
                                          <p:attrName>ppt_x</p:attrName>
                                        </p:attrNameLst>
                                      </p:cBhvr>
                                      <p:tavLst>
                                        <p:tav tm="0">
                                          <p:val>
                                            <p:strVal val="#ppt_x"/>
                                          </p:val>
                                        </p:tav>
                                        <p:tav tm="100000">
                                          <p:val>
                                            <p:strVal val="#ppt_x"/>
                                          </p:val>
                                        </p:tav>
                                      </p:tavLst>
                                    </p:anim>
                                    <p:anim calcmode="lin" valueType="num">
                                      <p:cBhvr>
                                        <p:cTn id="114"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454441" y="1867503"/>
            <a:ext cx="4981575" cy="238125"/>
          </a:xfrm>
          <a:prstGeom prst="rect">
            <a:avLst/>
          </a:prstGeom>
        </p:spPr>
      </p:pic>
      <p:pic>
        <p:nvPicPr>
          <p:cNvPr id="3" name="Picture 2"/>
          <p:cNvPicPr>
            <a:picLocks noChangeAspect="1"/>
          </p:cNvPicPr>
          <p:nvPr/>
        </p:nvPicPr>
        <p:blipFill>
          <a:blip r:embed="rId3"/>
          <a:stretch>
            <a:fillRect/>
          </a:stretch>
        </p:blipFill>
        <p:spPr>
          <a:xfrm>
            <a:off x="1454441" y="2105628"/>
            <a:ext cx="6305550" cy="838200"/>
          </a:xfrm>
          <a:prstGeom prst="rect">
            <a:avLst/>
          </a:prstGeom>
        </p:spPr>
      </p:pic>
      <p:pic>
        <p:nvPicPr>
          <p:cNvPr id="4" name="Picture 3"/>
          <p:cNvPicPr>
            <a:picLocks noChangeAspect="1"/>
          </p:cNvPicPr>
          <p:nvPr/>
        </p:nvPicPr>
        <p:blipFill>
          <a:blip r:embed="rId4"/>
          <a:stretch>
            <a:fillRect/>
          </a:stretch>
        </p:blipFill>
        <p:spPr>
          <a:xfrm>
            <a:off x="7166824" y="3444629"/>
            <a:ext cx="4838700" cy="2905125"/>
          </a:xfrm>
          <a:prstGeom prst="rect">
            <a:avLst/>
          </a:prstGeom>
        </p:spPr>
      </p:pic>
      <p:pic>
        <p:nvPicPr>
          <p:cNvPr id="5" name="Picture 4"/>
          <p:cNvPicPr>
            <a:picLocks noChangeAspect="1"/>
          </p:cNvPicPr>
          <p:nvPr/>
        </p:nvPicPr>
        <p:blipFill>
          <a:blip r:embed="rId5"/>
          <a:stretch>
            <a:fillRect/>
          </a:stretch>
        </p:blipFill>
        <p:spPr>
          <a:xfrm>
            <a:off x="1335781" y="3157067"/>
            <a:ext cx="2076450" cy="2009775"/>
          </a:xfrm>
          <a:prstGeom prst="rect">
            <a:avLst/>
          </a:prstGeom>
        </p:spPr>
      </p:pic>
      <p:pic>
        <p:nvPicPr>
          <p:cNvPr id="6" name="Picture 5"/>
          <p:cNvPicPr>
            <a:picLocks noChangeAspect="1"/>
          </p:cNvPicPr>
          <p:nvPr/>
        </p:nvPicPr>
        <p:blipFill>
          <a:blip r:embed="rId6"/>
          <a:stretch>
            <a:fillRect/>
          </a:stretch>
        </p:blipFill>
        <p:spPr>
          <a:xfrm>
            <a:off x="1126231" y="5386051"/>
            <a:ext cx="1247775" cy="276225"/>
          </a:xfrm>
          <a:prstGeom prst="rect">
            <a:avLst/>
          </a:prstGeom>
        </p:spPr>
      </p:pic>
      <p:pic>
        <p:nvPicPr>
          <p:cNvPr id="7" name="Picture 6"/>
          <p:cNvPicPr>
            <a:picLocks noChangeAspect="1"/>
          </p:cNvPicPr>
          <p:nvPr/>
        </p:nvPicPr>
        <p:blipFill>
          <a:blip r:embed="rId7"/>
          <a:stretch>
            <a:fillRect/>
          </a:stretch>
        </p:blipFill>
        <p:spPr>
          <a:xfrm>
            <a:off x="1335781" y="5899193"/>
            <a:ext cx="1238250" cy="638175"/>
          </a:xfrm>
          <a:prstGeom prst="rect">
            <a:avLst/>
          </a:prstGeom>
        </p:spPr>
      </p:pic>
      <p:pic>
        <p:nvPicPr>
          <p:cNvPr id="8" name="Picture 7"/>
          <p:cNvPicPr>
            <a:picLocks noChangeAspect="1"/>
          </p:cNvPicPr>
          <p:nvPr/>
        </p:nvPicPr>
        <p:blipFill>
          <a:blip r:embed="rId8"/>
          <a:stretch>
            <a:fillRect/>
          </a:stretch>
        </p:blipFill>
        <p:spPr>
          <a:xfrm>
            <a:off x="2755006" y="5937292"/>
            <a:ext cx="1314450" cy="561975"/>
          </a:xfrm>
          <a:prstGeom prst="rect">
            <a:avLst/>
          </a:prstGeom>
        </p:spPr>
      </p:pic>
      <p:pic>
        <p:nvPicPr>
          <p:cNvPr id="9" name="Picture 8"/>
          <p:cNvPicPr>
            <a:picLocks noChangeAspect="1"/>
          </p:cNvPicPr>
          <p:nvPr/>
        </p:nvPicPr>
        <p:blipFill>
          <a:blip r:embed="rId9"/>
          <a:stretch>
            <a:fillRect/>
          </a:stretch>
        </p:blipFill>
        <p:spPr>
          <a:xfrm>
            <a:off x="4156052" y="6057095"/>
            <a:ext cx="714375" cy="285750"/>
          </a:xfrm>
          <a:prstGeom prst="rect">
            <a:avLst/>
          </a:prstGeom>
        </p:spPr>
      </p:pic>
    </p:spTree>
    <p:extLst>
      <p:ext uri="{BB962C8B-B14F-4D97-AF65-F5344CB8AC3E}">
        <p14:creationId xmlns:p14="http://schemas.microsoft.com/office/powerpoint/2010/main" val="30579372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anim calcmode="lin" valueType="num">
                                      <p:cBhvr>
                                        <p:cTn id="20" dur="1000" fill="hold"/>
                                        <p:tgtEl>
                                          <p:spTgt spid="4"/>
                                        </p:tgtEl>
                                        <p:attrNameLst>
                                          <p:attrName>ppt_x</p:attrName>
                                        </p:attrNameLst>
                                      </p:cBhvr>
                                      <p:tavLst>
                                        <p:tav tm="0">
                                          <p:val>
                                            <p:strVal val="#ppt_x"/>
                                          </p:val>
                                        </p:tav>
                                        <p:tav tm="100000">
                                          <p:val>
                                            <p:strVal val="#ppt_x"/>
                                          </p:val>
                                        </p:tav>
                                      </p:tavLst>
                                    </p:anim>
                                    <p:anim calcmode="lin" valueType="num">
                                      <p:cBhvr>
                                        <p:cTn id="21"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fade">
                                      <p:cBhvr>
                                        <p:cTn id="26" dur="1000"/>
                                        <p:tgtEl>
                                          <p:spTgt spid="5"/>
                                        </p:tgtEl>
                                      </p:cBhvr>
                                    </p:animEffect>
                                    <p:anim calcmode="lin" valueType="num">
                                      <p:cBhvr>
                                        <p:cTn id="27" dur="1000" fill="hold"/>
                                        <p:tgtEl>
                                          <p:spTgt spid="5"/>
                                        </p:tgtEl>
                                        <p:attrNameLst>
                                          <p:attrName>ppt_x</p:attrName>
                                        </p:attrNameLst>
                                      </p:cBhvr>
                                      <p:tavLst>
                                        <p:tav tm="0">
                                          <p:val>
                                            <p:strVal val="#ppt_x"/>
                                          </p:val>
                                        </p:tav>
                                        <p:tav tm="100000">
                                          <p:val>
                                            <p:strVal val="#ppt_x"/>
                                          </p:val>
                                        </p:tav>
                                      </p:tavLst>
                                    </p:anim>
                                    <p:anim calcmode="lin" valueType="num">
                                      <p:cBhvr>
                                        <p:cTn id="28"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6"/>
                                        </p:tgtEl>
                                        <p:attrNameLst>
                                          <p:attrName>style.visibility</p:attrName>
                                        </p:attrNameLst>
                                      </p:cBhvr>
                                      <p:to>
                                        <p:strVal val="visible"/>
                                      </p:to>
                                    </p:set>
                                    <p:animEffect transition="in" filter="fade">
                                      <p:cBhvr>
                                        <p:cTn id="33" dur="1000"/>
                                        <p:tgtEl>
                                          <p:spTgt spid="6"/>
                                        </p:tgtEl>
                                      </p:cBhvr>
                                    </p:animEffect>
                                    <p:anim calcmode="lin" valueType="num">
                                      <p:cBhvr>
                                        <p:cTn id="34" dur="1000" fill="hold"/>
                                        <p:tgtEl>
                                          <p:spTgt spid="6"/>
                                        </p:tgtEl>
                                        <p:attrNameLst>
                                          <p:attrName>ppt_x</p:attrName>
                                        </p:attrNameLst>
                                      </p:cBhvr>
                                      <p:tavLst>
                                        <p:tav tm="0">
                                          <p:val>
                                            <p:strVal val="#ppt_x"/>
                                          </p:val>
                                        </p:tav>
                                        <p:tav tm="100000">
                                          <p:val>
                                            <p:strVal val="#ppt_x"/>
                                          </p:val>
                                        </p:tav>
                                      </p:tavLst>
                                    </p:anim>
                                    <p:anim calcmode="lin" valueType="num">
                                      <p:cBhvr>
                                        <p:cTn id="35"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nodeType="clickEffect">
                                  <p:stCondLst>
                                    <p:cond delay="0"/>
                                  </p:stCondLst>
                                  <p:childTnLst>
                                    <p:set>
                                      <p:cBhvr>
                                        <p:cTn id="39" dur="1" fill="hold">
                                          <p:stCondLst>
                                            <p:cond delay="0"/>
                                          </p:stCondLst>
                                        </p:cTn>
                                        <p:tgtEl>
                                          <p:spTgt spid="7"/>
                                        </p:tgtEl>
                                        <p:attrNameLst>
                                          <p:attrName>style.visibility</p:attrName>
                                        </p:attrNameLst>
                                      </p:cBhvr>
                                      <p:to>
                                        <p:strVal val="visible"/>
                                      </p:to>
                                    </p:set>
                                    <p:animEffect transition="in" filter="fade">
                                      <p:cBhvr>
                                        <p:cTn id="40" dur="1000"/>
                                        <p:tgtEl>
                                          <p:spTgt spid="7"/>
                                        </p:tgtEl>
                                      </p:cBhvr>
                                    </p:animEffect>
                                    <p:anim calcmode="lin" valueType="num">
                                      <p:cBhvr>
                                        <p:cTn id="41" dur="1000" fill="hold"/>
                                        <p:tgtEl>
                                          <p:spTgt spid="7"/>
                                        </p:tgtEl>
                                        <p:attrNameLst>
                                          <p:attrName>ppt_x</p:attrName>
                                        </p:attrNameLst>
                                      </p:cBhvr>
                                      <p:tavLst>
                                        <p:tav tm="0">
                                          <p:val>
                                            <p:strVal val="#ppt_x"/>
                                          </p:val>
                                        </p:tav>
                                        <p:tav tm="100000">
                                          <p:val>
                                            <p:strVal val="#ppt_x"/>
                                          </p:val>
                                        </p:tav>
                                      </p:tavLst>
                                    </p:anim>
                                    <p:anim calcmode="lin" valueType="num">
                                      <p:cBhvr>
                                        <p:cTn id="42"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nodeType="click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fade">
                                      <p:cBhvr>
                                        <p:cTn id="47" dur="1000"/>
                                        <p:tgtEl>
                                          <p:spTgt spid="8"/>
                                        </p:tgtEl>
                                      </p:cBhvr>
                                    </p:animEffect>
                                    <p:anim calcmode="lin" valueType="num">
                                      <p:cBhvr>
                                        <p:cTn id="48" dur="1000" fill="hold"/>
                                        <p:tgtEl>
                                          <p:spTgt spid="8"/>
                                        </p:tgtEl>
                                        <p:attrNameLst>
                                          <p:attrName>ppt_x</p:attrName>
                                        </p:attrNameLst>
                                      </p:cBhvr>
                                      <p:tavLst>
                                        <p:tav tm="0">
                                          <p:val>
                                            <p:strVal val="#ppt_x"/>
                                          </p:val>
                                        </p:tav>
                                        <p:tav tm="100000">
                                          <p:val>
                                            <p:strVal val="#ppt_x"/>
                                          </p:val>
                                        </p:tav>
                                      </p:tavLst>
                                    </p:anim>
                                    <p:anim calcmode="lin" valueType="num">
                                      <p:cBhvr>
                                        <p:cTn id="4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42" presetClass="entr" presetSubtype="0" fill="hold" nodeType="clickEffect">
                                  <p:stCondLst>
                                    <p:cond delay="0"/>
                                  </p:stCondLst>
                                  <p:childTnLst>
                                    <p:set>
                                      <p:cBhvr>
                                        <p:cTn id="53" dur="1" fill="hold">
                                          <p:stCondLst>
                                            <p:cond delay="0"/>
                                          </p:stCondLst>
                                        </p:cTn>
                                        <p:tgtEl>
                                          <p:spTgt spid="9"/>
                                        </p:tgtEl>
                                        <p:attrNameLst>
                                          <p:attrName>style.visibility</p:attrName>
                                        </p:attrNameLst>
                                      </p:cBhvr>
                                      <p:to>
                                        <p:strVal val="visible"/>
                                      </p:to>
                                    </p:set>
                                    <p:animEffect transition="in" filter="fade">
                                      <p:cBhvr>
                                        <p:cTn id="54" dur="1000"/>
                                        <p:tgtEl>
                                          <p:spTgt spid="9"/>
                                        </p:tgtEl>
                                      </p:cBhvr>
                                    </p:animEffect>
                                    <p:anim calcmode="lin" valueType="num">
                                      <p:cBhvr>
                                        <p:cTn id="55" dur="1000" fill="hold"/>
                                        <p:tgtEl>
                                          <p:spTgt spid="9"/>
                                        </p:tgtEl>
                                        <p:attrNameLst>
                                          <p:attrName>ppt_x</p:attrName>
                                        </p:attrNameLst>
                                      </p:cBhvr>
                                      <p:tavLst>
                                        <p:tav tm="0">
                                          <p:val>
                                            <p:strVal val="#ppt_x"/>
                                          </p:val>
                                        </p:tav>
                                        <p:tav tm="100000">
                                          <p:val>
                                            <p:strVal val="#ppt_x"/>
                                          </p:val>
                                        </p:tav>
                                      </p:tavLst>
                                    </p:anim>
                                    <p:anim calcmode="lin" valueType="num">
                                      <p:cBhvr>
                                        <p:cTn id="56"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024139" y="1905268"/>
            <a:ext cx="1257300" cy="342900"/>
          </a:xfrm>
          <a:prstGeom prst="rect">
            <a:avLst/>
          </a:prstGeom>
        </p:spPr>
      </p:pic>
      <p:pic>
        <p:nvPicPr>
          <p:cNvPr id="3" name="Picture 2"/>
          <p:cNvPicPr>
            <a:picLocks noChangeAspect="1"/>
          </p:cNvPicPr>
          <p:nvPr/>
        </p:nvPicPr>
        <p:blipFill>
          <a:blip r:embed="rId3"/>
          <a:stretch>
            <a:fillRect/>
          </a:stretch>
        </p:blipFill>
        <p:spPr>
          <a:xfrm>
            <a:off x="1652789" y="2527344"/>
            <a:ext cx="952500" cy="438150"/>
          </a:xfrm>
          <a:prstGeom prst="rect">
            <a:avLst/>
          </a:prstGeom>
        </p:spPr>
      </p:pic>
      <p:pic>
        <p:nvPicPr>
          <p:cNvPr id="4" name="Picture 3"/>
          <p:cNvPicPr>
            <a:picLocks noChangeAspect="1"/>
          </p:cNvPicPr>
          <p:nvPr/>
        </p:nvPicPr>
        <p:blipFill>
          <a:blip r:embed="rId4"/>
          <a:stretch>
            <a:fillRect/>
          </a:stretch>
        </p:blipFill>
        <p:spPr>
          <a:xfrm>
            <a:off x="2605289" y="2489244"/>
            <a:ext cx="1352550" cy="476250"/>
          </a:xfrm>
          <a:prstGeom prst="rect">
            <a:avLst/>
          </a:prstGeom>
        </p:spPr>
      </p:pic>
      <p:pic>
        <p:nvPicPr>
          <p:cNvPr id="5" name="Picture 4"/>
          <p:cNvPicPr>
            <a:picLocks noChangeAspect="1"/>
          </p:cNvPicPr>
          <p:nvPr/>
        </p:nvPicPr>
        <p:blipFill>
          <a:blip r:embed="rId5"/>
          <a:stretch>
            <a:fillRect/>
          </a:stretch>
        </p:blipFill>
        <p:spPr>
          <a:xfrm>
            <a:off x="4062614" y="2584494"/>
            <a:ext cx="847725" cy="285750"/>
          </a:xfrm>
          <a:prstGeom prst="rect">
            <a:avLst/>
          </a:prstGeom>
        </p:spPr>
      </p:pic>
      <p:pic>
        <p:nvPicPr>
          <p:cNvPr id="6" name="Picture 5"/>
          <p:cNvPicPr>
            <a:picLocks noChangeAspect="1"/>
          </p:cNvPicPr>
          <p:nvPr/>
        </p:nvPicPr>
        <p:blipFill>
          <a:blip r:embed="rId6"/>
          <a:stretch>
            <a:fillRect/>
          </a:stretch>
        </p:blipFill>
        <p:spPr>
          <a:xfrm>
            <a:off x="1024139" y="3466429"/>
            <a:ext cx="3143250" cy="285750"/>
          </a:xfrm>
          <a:prstGeom prst="rect">
            <a:avLst/>
          </a:prstGeom>
        </p:spPr>
      </p:pic>
      <p:pic>
        <p:nvPicPr>
          <p:cNvPr id="7" name="Picture 6"/>
          <p:cNvPicPr>
            <a:picLocks noChangeAspect="1"/>
          </p:cNvPicPr>
          <p:nvPr/>
        </p:nvPicPr>
        <p:blipFill>
          <a:blip r:embed="rId7"/>
          <a:stretch>
            <a:fillRect/>
          </a:stretch>
        </p:blipFill>
        <p:spPr>
          <a:xfrm>
            <a:off x="1652789" y="4038801"/>
            <a:ext cx="1190625" cy="619125"/>
          </a:xfrm>
          <a:prstGeom prst="rect">
            <a:avLst/>
          </a:prstGeom>
        </p:spPr>
      </p:pic>
      <p:pic>
        <p:nvPicPr>
          <p:cNvPr id="8" name="Picture 7"/>
          <p:cNvPicPr>
            <a:picLocks noChangeAspect="1"/>
          </p:cNvPicPr>
          <p:nvPr/>
        </p:nvPicPr>
        <p:blipFill>
          <a:blip r:embed="rId8"/>
          <a:stretch>
            <a:fillRect/>
          </a:stretch>
        </p:blipFill>
        <p:spPr>
          <a:xfrm>
            <a:off x="2843414" y="4057850"/>
            <a:ext cx="1457325" cy="581025"/>
          </a:xfrm>
          <a:prstGeom prst="rect">
            <a:avLst/>
          </a:prstGeom>
        </p:spPr>
      </p:pic>
      <p:pic>
        <p:nvPicPr>
          <p:cNvPr id="9" name="Picture 8"/>
          <p:cNvPicPr>
            <a:picLocks noChangeAspect="1"/>
          </p:cNvPicPr>
          <p:nvPr/>
        </p:nvPicPr>
        <p:blipFill>
          <a:blip r:embed="rId9"/>
          <a:stretch>
            <a:fillRect/>
          </a:stretch>
        </p:blipFill>
        <p:spPr>
          <a:xfrm>
            <a:off x="4462664" y="4186437"/>
            <a:ext cx="895350" cy="323850"/>
          </a:xfrm>
          <a:prstGeom prst="rect">
            <a:avLst/>
          </a:prstGeom>
        </p:spPr>
      </p:pic>
      <p:pic>
        <p:nvPicPr>
          <p:cNvPr id="10" name="Picture 9"/>
          <p:cNvPicPr>
            <a:picLocks noChangeAspect="1"/>
          </p:cNvPicPr>
          <p:nvPr/>
        </p:nvPicPr>
        <p:blipFill>
          <a:blip r:embed="rId10"/>
          <a:stretch>
            <a:fillRect/>
          </a:stretch>
        </p:blipFill>
        <p:spPr>
          <a:xfrm>
            <a:off x="1024139" y="5070117"/>
            <a:ext cx="2886075" cy="323850"/>
          </a:xfrm>
          <a:prstGeom prst="rect">
            <a:avLst/>
          </a:prstGeom>
        </p:spPr>
      </p:pic>
      <p:pic>
        <p:nvPicPr>
          <p:cNvPr id="11" name="Picture 10"/>
          <p:cNvPicPr>
            <a:picLocks noChangeAspect="1"/>
          </p:cNvPicPr>
          <p:nvPr/>
        </p:nvPicPr>
        <p:blipFill>
          <a:blip r:embed="rId11"/>
          <a:stretch>
            <a:fillRect/>
          </a:stretch>
        </p:blipFill>
        <p:spPr>
          <a:xfrm>
            <a:off x="1652789" y="5683607"/>
            <a:ext cx="2933700" cy="323850"/>
          </a:xfrm>
          <a:prstGeom prst="rect">
            <a:avLst/>
          </a:prstGeom>
        </p:spPr>
      </p:pic>
      <p:pic>
        <p:nvPicPr>
          <p:cNvPr id="12" name="Picture 11"/>
          <p:cNvPicPr>
            <a:picLocks noChangeAspect="1"/>
          </p:cNvPicPr>
          <p:nvPr/>
        </p:nvPicPr>
        <p:blipFill>
          <a:blip r:embed="rId12"/>
          <a:stretch>
            <a:fillRect/>
          </a:stretch>
        </p:blipFill>
        <p:spPr>
          <a:xfrm>
            <a:off x="1652789" y="6191049"/>
            <a:ext cx="1171575" cy="495300"/>
          </a:xfrm>
          <a:prstGeom prst="rect">
            <a:avLst/>
          </a:prstGeom>
        </p:spPr>
      </p:pic>
      <p:pic>
        <p:nvPicPr>
          <p:cNvPr id="13" name="Picture 12"/>
          <p:cNvPicPr>
            <a:picLocks noChangeAspect="1"/>
          </p:cNvPicPr>
          <p:nvPr/>
        </p:nvPicPr>
        <p:blipFill>
          <a:blip r:embed="rId13"/>
          <a:stretch>
            <a:fillRect/>
          </a:stretch>
        </p:blipFill>
        <p:spPr>
          <a:xfrm>
            <a:off x="3410151" y="6200574"/>
            <a:ext cx="1000125" cy="476250"/>
          </a:xfrm>
          <a:prstGeom prst="rect">
            <a:avLst/>
          </a:prstGeom>
        </p:spPr>
      </p:pic>
      <p:pic>
        <p:nvPicPr>
          <p:cNvPr id="14" name="Picture 13"/>
          <p:cNvPicPr>
            <a:picLocks noChangeAspect="1"/>
          </p:cNvPicPr>
          <p:nvPr/>
        </p:nvPicPr>
        <p:blipFill>
          <a:blip r:embed="rId14"/>
          <a:stretch>
            <a:fillRect/>
          </a:stretch>
        </p:blipFill>
        <p:spPr>
          <a:xfrm>
            <a:off x="4462664" y="6200574"/>
            <a:ext cx="752475" cy="333375"/>
          </a:xfrm>
          <a:prstGeom prst="rect">
            <a:avLst/>
          </a:prstGeom>
        </p:spPr>
      </p:pic>
    </p:spTree>
    <p:extLst>
      <p:ext uri="{BB962C8B-B14F-4D97-AF65-F5344CB8AC3E}">
        <p14:creationId xmlns:p14="http://schemas.microsoft.com/office/powerpoint/2010/main" val="38064451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fade">
                                      <p:cBhvr>
                                        <p:cTn id="28" dur="1000"/>
                                        <p:tgtEl>
                                          <p:spTgt spid="5"/>
                                        </p:tgtEl>
                                      </p:cBhvr>
                                    </p:animEffect>
                                    <p:anim calcmode="lin" valueType="num">
                                      <p:cBhvr>
                                        <p:cTn id="29" dur="1000" fill="hold"/>
                                        <p:tgtEl>
                                          <p:spTgt spid="5"/>
                                        </p:tgtEl>
                                        <p:attrNameLst>
                                          <p:attrName>ppt_x</p:attrName>
                                        </p:attrNameLst>
                                      </p:cBhvr>
                                      <p:tavLst>
                                        <p:tav tm="0">
                                          <p:val>
                                            <p:strVal val="#ppt_x"/>
                                          </p:val>
                                        </p:tav>
                                        <p:tav tm="100000">
                                          <p:val>
                                            <p:strVal val="#ppt_x"/>
                                          </p:val>
                                        </p:tav>
                                      </p:tavLst>
                                    </p:anim>
                                    <p:anim calcmode="lin" valueType="num">
                                      <p:cBhvr>
                                        <p:cTn id="30"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fade">
                                      <p:cBhvr>
                                        <p:cTn id="35" dur="1000"/>
                                        <p:tgtEl>
                                          <p:spTgt spid="6"/>
                                        </p:tgtEl>
                                      </p:cBhvr>
                                    </p:animEffect>
                                    <p:anim calcmode="lin" valueType="num">
                                      <p:cBhvr>
                                        <p:cTn id="36" dur="1000" fill="hold"/>
                                        <p:tgtEl>
                                          <p:spTgt spid="6"/>
                                        </p:tgtEl>
                                        <p:attrNameLst>
                                          <p:attrName>ppt_x</p:attrName>
                                        </p:attrNameLst>
                                      </p:cBhvr>
                                      <p:tavLst>
                                        <p:tav tm="0">
                                          <p:val>
                                            <p:strVal val="#ppt_x"/>
                                          </p:val>
                                        </p:tav>
                                        <p:tav tm="100000">
                                          <p:val>
                                            <p:strVal val="#ppt_x"/>
                                          </p:val>
                                        </p:tav>
                                      </p:tavLst>
                                    </p:anim>
                                    <p:anim calcmode="lin" valueType="num">
                                      <p:cBhvr>
                                        <p:cTn id="37"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7"/>
                                        </p:tgtEl>
                                        <p:attrNameLst>
                                          <p:attrName>style.visibility</p:attrName>
                                        </p:attrNameLst>
                                      </p:cBhvr>
                                      <p:to>
                                        <p:strVal val="visible"/>
                                      </p:to>
                                    </p:set>
                                    <p:animEffect transition="in" filter="fade">
                                      <p:cBhvr>
                                        <p:cTn id="42" dur="1000"/>
                                        <p:tgtEl>
                                          <p:spTgt spid="7"/>
                                        </p:tgtEl>
                                      </p:cBhvr>
                                    </p:animEffect>
                                    <p:anim calcmode="lin" valueType="num">
                                      <p:cBhvr>
                                        <p:cTn id="43" dur="1000" fill="hold"/>
                                        <p:tgtEl>
                                          <p:spTgt spid="7"/>
                                        </p:tgtEl>
                                        <p:attrNameLst>
                                          <p:attrName>ppt_x</p:attrName>
                                        </p:attrNameLst>
                                      </p:cBhvr>
                                      <p:tavLst>
                                        <p:tav tm="0">
                                          <p:val>
                                            <p:strVal val="#ppt_x"/>
                                          </p:val>
                                        </p:tav>
                                        <p:tav tm="100000">
                                          <p:val>
                                            <p:strVal val="#ppt_x"/>
                                          </p:val>
                                        </p:tav>
                                      </p:tavLst>
                                    </p:anim>
                                    <p:anim calcmode="lin" valueType="num">
                                      <p:cBhvr>
                                        <p:cTn id="44"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8"/>
                                        </p:tgtEl>
                                        <p:attrNameLst>
                                          <p:attrName>style.visibility</p:attrName>
                                        </p:attrNameLst>
                                      </p:cBhvr>
                                      <p:to>
                                        <p:strVal val="visible"/>
                                      </p:to>
                                    </p:set>
                                    <p:animEffect transition="in" filter="fade">
                                      <p:cBhvr>
                                        <p:cTn id="49" dur="1000"/>
                                        <p:tgtEl>
                                          <p:spTgt spid="8"/>
                                        </p:tgtEl>
                                      </p:cBhvr>
                                    </p:animEffect>
                                    <p:anim calcmode="lin" valueType="num">
                                      <p:cBhvr>
                                        <p:cTn id="50" dur="1000" fill="hold"/>
                                        <p:tgtEl>
                                          <p:spTgt spid="8"/>
                                        </p:tgtEl>
                                        <p:attrNameLst>
                                          <p:attrName>ppt_x</p:attrName>
                                        </p:attrNameLst>
                                      </p:cBhvr>
                                      <p:tavLst>
                                        <p:tav tm="0">
                                          <p:val>
                                            <p:strVal val="#ppt_x"/>
                                          </p:val>
                                        </p:tav>
                                        <p:tav tm="100000">
                                          <p:val>
                                            <p:strVal val="#ppt_x"/>
                                          </p:val>
                                        </p:tav>
                                      </p:tavLst>
                                    </p:anim>
                                    <p:anim calcmode="lin" valueType="num">
                                      <p:cBhvr>
                                        <p:cTn id="51"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9"/>
                                        </p:tgtEl>
                                        <p:attrNameLst>
                                          <p:attrName>style.visibility</p:attrName>
                                        </p:attrNameLst>
                                      </p:cBhvr>
                                      <p:to>
                                        <p:strVal val="visible"/>
                                      </p:to>
                                    </p:set>
                                    <p:animEffect transition="in" filter="fade">
                                      <p:cBhvr>
                                        <p:cTn id="56" dur="1000"/>
                                        <p:tgtEl>
                                          <p:spTgt spid="9"/>
                                        </p:tgtEl>
                                      </p:cBhvr>
                                    </p:animEffect>
                                    <p:anim calcmode="lin" valueType="num">
                                      <p:cBhvr>
                                        <p:cTn id="57" dur="1000" fill="hold"/>
                                        <p:tgtEl>
                                          <p:spTgt spid="9"/>
                                        </p:tgtEl>
                                        <p:attrNameLst>
                                          <p:attrName>ppt_x</p:attrName>
                                        </p:attrNameLst>
                                      </p:cBhvr>
                                      <p:tavLst>
                                        <p:tav tm="0">
                                          <p:val>
                                            <p:strVal val="#ppt_x"/>
                                          </p:val>
                                        </p:tav>
                                        <p:tav tm="100000">
                                          <p:val>
                                            <p:strVal val="#ppt_x"/>
                                          </p:val>
                                        </p:tav>
                                      </p:tavLst>
                                    </p:anim>
                                    <p:anim calcmode="lin" valueType="num">
                                      <p:cBhvr>
                                        <p:cTn id="58"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nodeType="clickEffect">
                                  <p:stCondLst>
                                    <p:cond delay="0"/>
                                  </p:stCondLst>
                                  <p:childTnLst>
                                    <p:set>
                                      <p:cBhvr>
                                        <p:cTn id="62" dur="1" fill="hold">
                                          <p:stCondLst>
                                            <p:cond delay="0"/>
                                          </p:stCondLst>
                                        </p:cTn>
                                        <p:tgtEl>
                                          <p:spTgt spid="10"/>
                                        </p:tgtEl>
                                        <p:attrNameLst>
                                          <p:attrName>style.visibility</p:attrName>
                                        </p:attrNameLst>
                                      </p:cBhvr>
                                      <p:to>
                                        <p:strVal val="visible"/>
                                      </p:to>
                                    </p:set>
                                    <p:animEffect transition="in" filter="fade">
                                      <p:cBhvr>
                                        <p:cTn id="63" dur="1000"/>
                                        <p:tgtEl>
                                          <p:spTgt spid="10"/>
                                        </p:tgtEl>
                                      </p:cBhvr>
                                    </p:animEffect>
                                    <p:anim calcmode="lin" valueType="num">
                                      <p:cBhvr>
                                        <p:cTn id="64" dur="1000" fill="hold"/>
                                        <p:tgtEl>
                                          <p:spTgt spid="10"/>
                                        </p:tgtEl>
                                        <p:attrNameLst>
                                          <p:attrName>ppt_x</p:attrName>
                                        </p:attrNameLst>
                                      </p:cBhvr>
                                      <p:tavLst>
                                        <p:tav tm="0">
                                          <p:val>
                                            <p:strVal val="#ppt_x"/>
                                          </p:val>
                                        </p:tav>
                                        <p:tav tm="100000">
                                          <p:val>
                                            <p:strVal val="#ppt_x"/>
                                          </p:val>
                                        </p:tav>
                                      </p:tavLst>
                                    </p:anim>
                                    <p:anim calcmode="lin" valueType="num">
                                      <p:cBhvr>
                                        <p:cTn id="65"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nodeType="clickEffect">
                                  <p:stCondLst>
                                    <p:cond delay="0"/>
                                  </p:stCondLst>
                                  <p:childTnLst>
                                    <p:set>
                                      <p:cBhvr>
                                        <p:cTn id="69" dur="1" fill="hold">
                                          <p:stCondLst>
                                            <p:cond delay="0"/>
                                          </p:stCondLst>
                                        </p:cTn>
                                        <p:tgtEl>
                                          <p:spTgt spid="11"/>
                                        </p:tgtEl>
                                        <p:attrNameLst>
                                          <p:attrName>style.visibility</p:attrName>
                                        </p:attrNameLst>
                                      </p:cBhvr>
                                      <p:to>
                                        <p:strVal val="visible"/>
                                      </p:to>
                                    </p:set>
                                    <p:animEffect transition="in" filter="fade">
                                      <p:cBhvr>
                                        <p:cTn id="70" dur="1000"/>
                                        <p:tgtEl>
                                          <p:spTgt spid="11"/>
                                        </p:tgtEl>
                                      </p:cBhvr>
                                    </p:animEffect>
                                    <p:anim calcmode="lin" valueType="num">
                                      <p:cBhvr>
                                        <p:cTn id="71" dur="1000" fill="hold"/>
                                        <p:tgtEl>
                                          <p:spTgt spid="11"/>
                                        </p:tgtEl>
                                        <p:attrNameLst>
                                          <p:attrName>ppt_x</p:attrName>
                                        </p:attrNameLst>
                                      </p:cBhvr>
                                      <p:tavLst>
                                        <p:tav tm="0">
                                          <p:val>
                                            <p:strVal val="#ppt_x"/>
                                          </p:val>
                                        </p:tav>
                                        <p:tav tm="100000">
                                          <p:val>
                                            <p:strVal val="#ppt_x"/>
                                          </p:val>
                                        </p:tav>
                                      </p:tavLst>
                                    </p:anim>
                                    <p:anim calcmode="lin" valueType="num">
                                      <p:cBhvr>
                                        <p:cTn id="72"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42" presetClass="entr" presetSubtype="0" fill="hold" nodeType="clickEffect">
                                  <p:stCondLst>
                                    <p:cond delay="0"/>
                                  </p:stCondLst>
                                  <p:childTnLst>
                                    <p:set>
                                      <p:cBhvr>
                                        <p:cTn id="76" dur="1" fill="hold">
                                          <p:stCondLst>
                                            <p:cond delay="0"/>
                                          </p:stCondLst>
                                        </p:cTn>
                                        <p:tgtEl>
                                          <p:spTgt spid="12"/>
                                        </p:tgtEl>
                                        <p:attrNameLst>
                                          <p:attrName>style.visibility</p:attrName>
                                        </p:attrNameLst>
                                      </p:cBhvr>
                                      <p:to>
                                        <p:strVal val="visible"/>
                                      </p:to>
                                    </p:set>
                                    <p:animEffect transition="in" filter="fade">
                                      <p:cBhvr>
                                        <p:cTn id="77" dur="1000"/>
                                        <p:tgtEl>
                                          <p:spTgt spid="12"/>
                                        </p:tgtEl>
                                      </p:cBhvr>
                                    </p:animEffect>
                                    <p:anim calcmode="lin" valueType="num">
                                      <p:cBhvr>
                                        <p:cTn id="78" dur="1000" fill="hold"/>
                                        <p:tgtEl>
                                          <p:spTgt spid="12"/>
                                        </p:tgtEl>
                                        <p:attrNameLst>
                                          <p:attrName>ppt_x</p:attrName>
                                        </p:attrNameLst>
                                      </p:cBhvr>
                                      <p:tavLst>
                                        <p:tav tm="0">
                                          <p:val>
                                            <p:strVal val="#ppt_x"/>
                                          </p:val>
                                        </p:tav>
                                        <p:tav tm="100000">
                                          <p:val>
                                            <p:strVal val="#ppt_x"/>
                                          </p:val>
                                        </p:tav>
                                      </p:tavLst>
                                    </p:anim>
                                    <p:anim calcmode="lin" valueType="num">
                                      <p:cBhvr>
                                        <p:cTn id="7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42" presetClass="entr" presetSubtype="0" fill="hold" nodeType="clickEffect">
                                  <p:stCondLst>
                                    <p:cond delay="0"/>
                                  </p:stCondLst>
                                  <p:childTnLst>
                                    <p:set>
                                      <p:cBhvr>
                                        <p:cTn id="83" dur="1" fill="hold">
                                          <p:stCondLst>
                                            <p:cond delay="0"/>
                                          </p:stCondLst>
                                        </p:cTn>
                                        <p:tgtEl>
                                          <p:spTgt spid="13"/>
                                        </p:tgtEl>
                                        <p:attrNameLst>
                                          <p:attrName>style.visibility</p:attrName>
                                        </p:attrNameLst>
                                      </p:cBhvr>
                                      <p:to>
                                        <p:strVal val="visible"/>
                                      </p:to>
                                    </p:set>
                                    <p:animEffect transition="in" filter="fade">
                                      <p:cBhvr>
                                        <p:cTn id="84" dur="1000"/>
                                        <p:tgtEl>
                                          <p:spTgt spid="13"/>
                                        </p:tgtEl>
                                      </p:cBhvr>
                                    </p:animEffect>
                                    <p:anim calcmode="lin" valueType="num">
                                      <p:cBhvr>
                                        <p:cTn id="85" dur="1000" fill="hold"/>
                                        <p:tgtEl>
                                          <p:spTgt spid="13"/>
                                        </p:tgtEl>
                                        <p:attrNameLst>
                                          <p:attrName>ppt_x</p:attrName>
                                        </p:attrNameLst>
                                      </p:cBhvr>
                                      <p:tavLst>
                                        <p:tav tm="0">
                                          <p:val>
                                            <p:strVal val="#ppt_x"/>
                                          </p:val>
                                        </p:tav>
                                        <p:tav tm="100000">
                                          <p:val>
                                            <p:strVal val="#ppt_x"/>
                                          </p:val>
                                        </p:tav>
                                      </p:tavLst>
                                    </p:anim>
                                    <p:anim calcmode="lin" valueType="num">
                                      <p:cBhvr>
                                        <p:cTn id="86"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42" presetClass="entr" presetSubtype="0" fill="hold" nodeType="clickEffect">
                                  <p:stCondLst>
                                    <p:cond delay="0"/>
                                  </p:stCondLst>
                                  <p:childTnLst>
                                    <p:set>
                                      <p:cBhvr>
                                        <p:cTn id="90" dur="1" fill="hold">
                                          <p:stCondLst>
                                            <p:cond delay="0"/>
                                          </p:stCondLst>
                                        </p:cTn>
                                        <p:tgtEl>
                                          <p:spTgt spid="14"/>
                                        </p:tgtEl>
                                        <p:attrNameLst>
                                          <p:attrName>style.visibility</p:attrName>
                                        </p:attrNameLst>
                                      </p:cBhvr>
                                      <p:to>
                                        <p:strVal val="visible"/>
                                      </p:to>
                                    </p:set>
                                    <p:animEffect transition="in" filter="fade">
                                      <p:cBhvr>
                                        <p:cTn id="91" dur="1000"/>
                                        <p:tgtEl>
                                          <p:spTgt spid="14"/>
                                        </p:tgtEl>
                                      </p:cBhvr>
                                    </p:animEffect>
                                    <p:anim calcmode="lin" valueType="num">
                                      <p:cBhvr>
                                        <p:cTn id="92" dur="1000" fill="hold"/>
                                        <p:tgtEl>
                                          <p:spTgt spid="14"/>
                                        </p:tgtEl>
                                        <p:attrNameLst>
                                          <p:attrName>ppt_x</p:attrName>
                                        </p:attrNameLst>
                                      </p:cBhvr>
                                      <p:tavLst>
                                        <p:tav tm="0">
                                          <p:val>
                                            <p:strVal val="#ppt_x"/>
                                          </p:val>
                                        </p:tav>
                                        <p:tav tm="100000">
                                          <p:val>
                                            <p:strVal val="#ppt_x"/>
                                          </p:val>
                                        </p:tav>
                                      </p:tavLst>
                                    </p:anim>
                                    <p:anim calcmode="lin" valueType="num">
                                      <p:cBhvr>
                                        <p:cTn id="93"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347637" y="1724627"/>
            <a:ext cx="5676554" cy="461665"/>
          </a:xfrm>
          <a:prstGeom prst="rect">
            <a:avLst/>
          </a:prstGeom>
        </p:spPr>
        <p:txBody>
          <a:bodyPr wrap="none">
            <a:spAutoFit/>
          </a:bodyPr>
          <a:lstStyle/>
          <a:p>
            <a:r>
              <a:rPr lang="en-US" sz="2400" dirty="0">
                <a:solidFill>
                  <a:srgbClr val="FF0000"/>
                </a:solidFill>
                <a:latin typeface="Algerian" panose="04020705040A02060702" pitchFamily="82" charset="0"/>
                <a:ea typeface="Times New Roman" panose="02020603050405020304" pitchFamily="18" charset="0"/>
              </a:rPr>
              <a:t>Isolation of Gate and Base Drives</a:t>
            </a:r>
            <a:endParaRPr lang="en-US" sz="2400" dirty="0">
              <a:solidFill>
                <a:srgbClr val="FF0000"/>
              </a:solidFill>
              <a:latin typeface="Algerian" panose="04020705040A02060702" pitchFamily="82" charset="0"/>
            </a:endParaRPr>
          </a:p>
        </p:txBody>
      </p:sp>
      <p:sp>
        <p:nvSpPr>
          <p:cNvPr id="4" name="Rectangle 3"/>
          <p:cNvSpPr/>
          <p:nvPr/>
        </p:nvSpPr>
        <p:spPr>
          <a:xfrm>
            <a:off x="451696" y="2392354"/>
            <a:ext cx="2927404" cy="388696"/>
          </a:xfrm>
          <a:prstGeom prst="rect">
            <a:avLst/>
          </a:prstGeom>
        </p:spPr>
        <p:txBody>
          <a:bodyPr wrap="none">
            <a:spAutoFit/>
          </a:bodyPr>
          <a:lstStyle/>
          <a:p>
            <a:pPr>
              <a:lnSpc>
                <a:spcPct val="107000"/>
              </a:lnSpc>
              <a:spcAft>
                <a:spcPts val="800"/>
              </a:spcAft>
            </a:pPr>
            <a:r>
              <a:rPr lang="en-US" dirty="0">
                <a:solidFill>
                  <a:srgbClr val="FF0000"/>
                </a:solidFill>
                <a:latin typeface="Algerian" panose="04020705040A02060702" pitchFamily="82" charset="0"/>
                <a:ea typeface="Times New Roman" panose="02020603050405020304" pitchFamily="18" charset="0"/>
              </a:rPr>
              <a:t>Necessity of Isolation </a:t>
            </a:r>
          </a:p>
        </p:txBody>
      </p:sp>
      <p:sp>
        <p:nvSpPr>
          <p:cNvPr id="5" name="Rectangle 4"/>
          <p:cNvSpPr/>
          <p:nvPr/>
        </p:nvSpPr>
        <p:spPr>
          <a:xfrm>
            <a:off x="440473" y="2822655"/>
            <a:ext cx="6575839" cy="400110"/>
          </a:xfrm>
          <a:prstGeom prst="rect">
            <a:avLst/>
          </a:prstGeom>
        </p:spPr>
        <p:txBody>
          <a:bodyPr wrap="none">
            <a:spAutoFit/>
          </a:bodyPr>
          <a:lstStyle/>
          <a:p>
            <a:r>
              <a:rPr lang="en-US" sz="2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Driver circuits operate at very low power levels (</a:t>
            </a:r>
            <a:r>
              <a:rPr lang="en-US" sz="2000" dirty="0">
                <a:latin typeface="Times New Roman" panose="02020603050405020304" pitchFamily="18" charset="0"/>
                <a:cs typeface="Times New Roman" panose="02020603050405020304" pitchFamily="18" charset="0"/>
              </a:rPr>
              <a:t>3 to 12 volts)</a:t>
            </a:r>
          </a:p>
        </p:txBody>
      </p:sp>
      <p:sp>
        <p:nvSpPr>
          <p:cNvPr id="6" name="Rectangle 5"/>
          <p:cNvSpPr/>
          <p:nvPr/>
        </p:nvSpPr>
        <p:spPr>
          <a:xfrm>
            <a:off x="451694" y="3492209"/>
            <a:ext cx="6618805" cy="707886"/>
          </a:xfrm>
          <a:prstGeom prst="rect">
            <a:avLst/>
          </a:prstGeom>
        </p:spPr>
        <p:txBody>
          <a:bodyPr wrap="square">
            <a:spAutoFit/>
          </a:bodyPr>
          <a:lstStyle/>
          <a:p>
            <a:r>
              <a:rPr lang="en-US" sz="2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Digital circuits and microprocessors are also used in the triggering circuits</a:t>
            </a:r>
          </a:p>
        </p:txBody>
      </p:sp>
      <p:pic>
        <p:nvPicPr>
          <p:cNvPr id="7" name="Picture 6"/>
          <p:cNvPicPr>
            <a:picLocks noChangeAspect="1"/>
          </p:cNvPicPr>
          <p:nvPr/>
        </p:nvPicPr>
        <p:blipFill>
          <a:blip r:embed="rId2"/>
          <a:stretch>
            <a:fillRect/>
          </a:stretch>
        </p:blipFill>
        <p:spPr>
          <a:xfrm>
            <a:off x="7212746" y="2612460"/>
            <a:ext cx="4979254" cy="2539090"/>
          </a:xfrm>
          <a:prstGeom prst="rect">
            <a:avLst/>
          </a:prstGeom>
        </p:spPr>
      </p:pic>
      <p:sp>
        <p:nvSpPr>
          <p:cNvPr id="8" name="Rectangle 7"/>
          <p:cNvSpPr/>
          <p:nvPr/>
        </p:nvSpPr>
        <p:spPr>
          <a:xfrm>
            <a:off x="451694" y="4511122"/>
            <a:ext cx="6361229" cy="707886"/>
          </a:xfrm>
          <a:prstGeom prst="rect">
            <a:avLst/>
          </a:prstGeom>
        </p:spPr>
        <p:txBody>
          <a:bodyPr wrap="square">
            <a:spAutoFit/>
          </a:bodyPr>
          <a:lstStyle/>
          <a:p>
            <a:r>
              <a:rPr lang="en-US" sz="2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The gate and base drives are connected to power devices which operate at high power levels</a:t>
            </a:r>
          </a:p>
        </p:txBody>
      </p:sp>
      <p:sp>
        <p:nvSpPr>
          <p:cNvPr id="9" name="Rectangle 8"/>
          <p:cNvSpPr/>
          <p:nvPr/>
        </p:nvSpPr>
        <p:spPr>
          <a:xfrm>
            <a:off x="440473" y="5465777"/>
            <a:ext cx="4758419" cy="400110"/>
          </a:xfrm>
          <a:prstGeom prst="rect">
            <a:avLst/>
          </a:prstGeom>
        </p:spPr>
        <p:txBody>
          <a:bodyPr wrap="none">
            <a:spAutoFit/>
          </a:bodyPr>
          <a:lstStyle/>
          <a:p>
            <a:r>
              <a:rPr lang="en-US" sz="2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Collector of BJT can have voltages of 200 V</a:t>
            </a:r>
          </a:p>
        </p:txBody>
      </p:sp>
      <p:sp>
        <p:nvSpPr>
          <p:cNvPr id="10" name="Rectangle 9"/>
          <p:cNvSpPr/>
          <p:nvPr/>
        </p:nvSpPr>
        <p:spPr>
          <a:xfrm>
            <a:off x="440473" y="6081764"/>
            <a:ext cx="6372450" cy="400110"/>
          </a:xfrm>
          <a:prstGeom prst="rect">
            <a:avLst/>
          </a:prstGeom>
        </p:spPr>
        <p:txBody>
          <a:bodyPr wrap="none">
            <a:spAutoFit/>
          </a:bodyPr>
          <a:lstStyle/>
          <a:p>
            <a:r>
              <a:rPr lang="en-US" sz="2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Base is connected to trigger circuit that have voltages of 5 V</a:t>
            </a:r>
          </a:p>
        </p:txBody>
      </p:sp>
    </p:spTree>
    <p:extLst>
      <p:ext uri="{BB962C8B-B14F-4D97-AF65-F5344CB8AC3E}">
        <p14:creationId xmlns:p14="http://schemas.microsoft.com/office/powerpoint/2010/main" val="29286458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1000"/>
                                        <p:tgtEl>
                                          <p:spTgt spid="7"/>
                                        </p:tgtEl>
                                      </p:cBhvr>
                                    </p:animEffect>
                                    <p:anim calcmode="lin" valueType="num">
                                      <p:cBhvr>
                                        <p:cTn id="15" dur="1000" fill="hold"/>
                                        <p:tgtEl>
                                          <p:spTgt spid="7"/>
                                        </p:tgtEl>
                                        <p:attrNameLst>
                                          <p:attrName>ppt_x</p:attrName>
                                        </p:attrNameLst>
                                      </p:cBhvr>
                                      <p:tavLst>
                                        <p:tav tm="0">
                                          <p:val>
                                            <p:strVal val="#ppt_x"/>
                                          </p:val>
                                        </p:tav>
                                        <p:tav tm="100000">
                                          <p:val>
                                            <p:strVal val="#ppt_x"/>
                                          </p:val>
                                        </p:tav>
                                      </p:tavLst>
                                    </p:anim>
                                    <p:anim calcmode="lin" valueType="num">
                                      <p:cBhvr>
                                        <p:cTn id="16"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fade">
                                      <p:cBhvr>
                                        <p:cTn id="28" dur="1000"/>
                                        <p:tgtEl>
                                          <p:spTgt spid="5"/>
                                        </p:tgtEl>
                                      </p:cBhvr>
                                    </p:animEffect>
                                    <p:anim calcmode="lin" valueType="num">
                                      <p:cBhvr>
                                        <p:cTn id="29" dur="1000" fill="hold"/>
                                        <p:tgtEl>
                                          <p:spTgt spid="5"/>
                                        </p:tgtEl>
                                        <p:attrNameLst>
                                          <p:attrName>ppt_x</p:attrName>
                                        </p:attrNameLst>
                                      </p:cBhvr>
                                      <p:tavLst>
                                        <p:tav tm="0">
                                          <p:val>
                                            <p:strVal val="#ppt_x"/>
                                          </p:val>
                                        </p:tav>
                                        <p:tav tm="100000">
                                          <p:val>
                                            <p:strVal val="#ppt_x"/>
                                          </p:val>
                                        </p:tav>
                                      </p:tavLst>
                                    </p:anim>
                                    <p:anim calcmode="lin" valueType="num">
                                      <p:cBhvr>
                                        <p:cTn id="30"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6">
                                            <p:txEl>
                                              <p:pRg st="0" end="0"/>
                                            </p:txEl>
                                          </p:spTgt>
                                        </p:tgtEl>
                                        <p:attrNameLst>
                                          <p:attrName>style.visibility</p:attrName>
                                        </p:attrNameLst>
                                      </p:cBhvr>
                                      <p:to>
                                        <p:strVal val="visible"/>
                                      </p:to>
                                    </p:set>
                                    <p:animEffect transition="in" filter="fade">
                                      <p:cBhvr>
                                        <p:cTn id="35" dur="1000"/>
                                        <p:tgtEl>
                                          <p:spTgt spid="6">
                                            <p:txEl>
                                              <p:pRg st="0" end="0"/>
                                            </p:txEl>
                                          </p:spTgt>
                                        </p:tgtEl>
                                      </p:cBhvr>
                                    </p:animEffect>
                                    <p:anim calcmode="lin" valueType="num">
                                      <p:cBhvr>
                                        <p:cTn id="36"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37"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fade">
                                      <p:cBhvr>
                                        <p:cTn id="42" dur="1000"/>
                                        <p:tgtEl>
                                          <p:spTgt spid="8"/>
                                        </p:tgtEl>
                                      </p:cBhvr>
                                    </p:animEffect>
                                    <p:anim calcmode="lin" valueType="num">
                                      <p:cBhvr>
                                        <p:cTn id="43" dur="1000" fill="hold"/>
                                        <p:tgtEl>
                                          <p:spTgt spid="8"/>
                                        </p:tgtEl>
                                        <p:attrNameLst>
                                          <p:attrName>ppt_x</p:attrName>
                                        </p:attrNameLst>
                                      </p:cBhvr>
                                      <p:tavLst>
                                        <p:tav tm="0">
                                          <p:val>
                                            <p:strVal val="#ppt_x"/>
                                          </p:val>
                                        </p:tav>
                                        <p:tav tm="100000">
                                          <p:val>
                                            <p:strVal val="#ppt_x"/>
                                          </p:val>
                                        </p:tav>
                                      </p:tavLst>
                                    </p:anim>
                                    <p:anim calcmode="lin" valueType="num">
                                      <p:cBhvr>
                                        <p:cTn id="44"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9"/>
                                        </p:tgtEl>
                                        <p:attrNameLst>
                                          <p:attrName>style.visibility</p:attrName>
                                        </p:attrNameLst>
                                      </p:cBhvr>
                                      <p:to>
                                        <p:strVal val="visible"/>
                                      </p:to>
                                    </p:set>
                                    <p:animEffect transition="in" filter="fade">
                                      <p:cBhvr>
                                        <p:cTn id="49" dur="1000"/>
                                        <p:tgtEl>
                                          <p:spTgt spid="9"/>
                                        </p:tgtEl>
                                      </p:cBhvr>
                                    </p:animEffect>
                                    <p:anim calcmode="lin" valueType="num">
                                      <p:cBhvr>
                                        <p:cTn id="50" dur="1000" fill="hold"/>
                                        <p:tgtEl>
                                          <p:spTgt spid="9"/>
                                        </p:tgtEl>
                                        <p:attrNameLst>
                                          <p:attrName>ppt_x</p:attrName>
                                        </p:attrNameLst>
                                      </p:cBhvr>
                                      <p:tavLst>
                                        <p:tav tm="0">
                                          <p:val>
                                            <p:strVal val="#ppt_x"/>
                                          </p:val>
                                        </p:tav>
                                        <p:tav tm="100000">
                                          <p:val>
                                            <p:strVal val="#ppt_x"/>
                                          </p:val>
                                        </p:tav>
                                      </p:tavLst>
                                    </p:anim>
                                    <p:anim calcmode="lin" valueType="num">
                                      <p:cBhvr>
                                        <p:cTn id="51"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10"/>
                                        </p:tgtEl>
                                        <p:attrNameLst>
                                          <p:attrName>style.visibility</p:attrName>
                                        </p:attrNameLst>
                                      </p:cBhvr>
                                      <p:to>
                                        <p:strVal val="visible"/>
                                      </p:to>
                                    </p:set>
                                    <p:animEffect transition="in" filter="fade">
                                      <p:cBhvr>
                                        <p:cTn id="56" dur="1000"/>
                                        <p:tgtEl>
                                          <p:spTgt spid="10"/>
                                        </p:tgtEl>
                                      </p:cBhvr>
                                    </p:animEffect>
                                    <p:anim calcmode="lin" valueType="num">
                                      <p:cBhvr>
                                        <p:cTn id="57" dur="1000" fill="hold"/>
                                        <p:tgtEl>
                                          <p:spTgt spid="10"/>
                                        </p:tgtEl>
                                        <p:attrNameLst>
                                          <p:attrName>ppt_x</p:attrName>
                                        </p:attrNameLst>
                                      </p:cBhvr>
                                      <p:tavLst>
                                        <p:tav tm="0">
                                          <p:val>
                                            <p:strVal val="#ppt_x"/>
                                          </p:val>
                                        </p:tav>
                                        <p:tav tm="100000">
                                          <p:val>
                                            <p:strVal val="#ppt_x"/>
                                          </p:val>
                                        </p:tav>
                                      </p:tavLst>
                                    </p:anim>
                                    <p:anim calcmode="lin" valueType="num">
                                      <p:cBhvr>
                                        <p:cTn id="58"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8" grpId="0"/>
      <p:bldP spid="9" grpId="0"/>
      <p:bldP spid="10" grpId="0"/>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16923" y="1833994"/>
            <a:ext cx="7383888" cy="1015663"/>
          </a:xfrm>
          <a:prstGeom prst="rect">
            <a:avLst/>
          </a:prstGeom>
        </p:spPr>
        <p:txBody>
          <a:bodyPr wrap="square">
            <a:spAutoFit/>
          </a:bodyPr>
          <a:lstStyle/>
          <a:p>
            <a:r>
              <a:rPr lang="en-US" sz="2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If BJT is damaged and collector-base gets shorted, then high voltage will get connected to trigger circuit, This will damage the trigger circuit</a:t>
            </a:r>
            <a:endParaRPr lang="en-US" sz="2000" dirty="0">
              <a:latin typeface="Times New Roman" panose="02020603050405020304" pitchFamily="18" charset="0"/>
              <a:cs typeface="Times New Roman" panose="02020603050405020304" pitchFamily="18" charset="0"/>
            </a:endParaRPr>
          </a:p>
        </p:txBody>
      </p:sp>
      <p:pic>
        <p:nvPicPr>
          <p:cNvPr id="3" name="Picture 2"/>
          <p:cNvPicPr>
            <a:picLocks noChangeAspect="1"/>
          </p:cNvPicPr>
          <p:nvPr/>
        </p:nvPicPr>
        <p:blipFill>
          <a:blip r:embed="rId2"/>
          <a:stretch>
            <a:fillRect/>
          </a:stretch>
        </p:blipFill>
        <p:spPr>
          <a:xfrm>
            <a:off x="6942290" y="3076099"/>
            <a:ext cx="4979254" cy="2539090"/>
          </a:xfrm>
          <a:prstGeom prst="rect">
            <a:avLst/>
          </a:prstGeom>
        </p:spPr>
      </p:pic>
      <p:sp>
        <p:nvSpPr>
          <p:cNvPr id="4" name="Rectangle 3"/>
          <p:cNvSpPr/>
          <p:nvPr/>
        </p:nvSpPr>
        <p:spPr>
          <a:xfrm>
            <a:off x="716923" y="3022632"/>
            <a:ext cx="6096000" cy="707886"/>
          </a:xfrm>
          <a:prstGeom prst="rect">
            <a:avLst/>
          </a:prstGeom>
        </p:spPr>
        <p:txBody>
          <a:bodyPr>
            <a:spAutoFit/>
          </a:bodyPr>
          <a:lstStyle/>
          <a:p>
            <a:r>
              <a:rPr lang="en-US" sz="2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This means trigger circuit is damage ----- Control / power levels due to device damage. </a:t>
            </a:r>
          </a:p>
        </p:txBody>
      </p:sp>
      <p:sp>
        <p:nvSpPr>
          <p:cNvPr id="5" name="Rectangle 4"/>
          <p:cNvSpPr/>
          <p:nvPr/>
        </p:nvSpPr>
        <p:spPr>
          <a:xfrm>
            <a:off x="716923" y="3976312"/>
            <a:ext cx="5487400" cy="400110"/>
          </a:xfrm>
          <a:prstGeom prst="rect">
            <a:avLst/>
          </a:prstGeom>
        </p:spPr>
        <p:txBody>
          <a:bodyPr wrap="none">
            <a:spAutoFit/>
          </a:bodyPr>
          <a:lstStyle/>
          <a:p>
            <a:r>
              <a:rPr lang="en-US" sz="2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Electric isolation between control and power circuit</a:t>
            </a:r>
          </a:p>
        </p:txBody>
      </p:sp>
    </p:spTree>
    <p:extLst>
      <p:ext uri="{BB962C8B-B14F-4D97-AF65-F5344CB8AC3E}">
        <p14:creationId xmlns:p14="http://schemas.microsoft.com/office/powerpoint/2010/main" val="18733349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fade">
                                      <p:cBhvr>
                                        <p:cTn id="28" dur="1000"/>
                                        <p:tgtEl>
                                          <p:spTgt spid="5"/>
                                        </p:tgtEl>
                                      </p:cBhvr>
                                    </p:animEffect>
                                    <p:anim calcmode="lin" valueType="num">
                                      <p:cBhvr>
                                        <p:cTn id="29" dur="1000" fill="hold"/>
                                        <p:tgtEl>
                                          <p:spTgt spid="5"/>
                                        </p:tgtEl>
                                        <p:attrNameLst>
                                          <p:attrName>ppt_x</p:attrName>
                                        </p:attrNameLst>
                                      </p:cBhvr>
                                      <p:tavLst>
                                        <p:tav tm="0">
                                          <p:val>
                                            <p:strVal val="#ppt_x"/>
                                          </p:val>
                                        </p:tav>
                                        <p:tav tm="100000">
                                          <p:val>
                                            <p:strVal val="#ppt_x"/>
                                          </p:val>
                                        </p:tav>
                                      </p:tavLst>
                                    </p:anim>
                                    <p:anim calcmode="lin" valueType="num">
                                      <p:cBhvr>
                                        <p:cTn id="30"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5" grpId="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8263884" y="2402111"/>
            <a:ext cx="3012710" cy="3058531"/>
          </a:xfrm>
          <a:prstGeom prst="rect">
            <a:avLst/>
          </a:prstGeom>
        </p:spPr>
      </p:pic>
      <p:sp>
        <p:nvSpPr>
          <p:cNvPr id="3" name="Rectangle 2"/>
          <p:cNvSpPr/>
          <p:nvPr/>
        </p:nvSpPr>
        <p:spPr>
          <a:xfrm>
            <a:off x="678286" y="1920978"/>
            <a:ext cx="7989195" cy="400110"/>
          </a:xfrm>
          <a:prstGeom prst="rect">
            <a:avLst/>
          </a:prstGeom>
        </p:spPr>
        <p:txBody>
          <a:bodyPr wrap="square">
            <a:spAutoFit/>
          </a:bodyPr>
          <a:lstStyle/>
          <a:p>
            <a:r>
              <a:rPr lang="en-US" sz="2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Consider that the trigger circuit is deriving the two devices as shown in Fig.</a:t>
            </a:r>
            <a:endParaRPr lang="en-US" sz="2000" dirty="0">
              <a:latin typeface="Times New Roman" panose="02020603050405020304" pitchFamily="18" charset="0"/>
              <a:cs typeface="Times New Roman" panose="02020603050405020304" pitchFamily="18" charset="0"/>
            </a:endParaRPr>
          </a:p>
        </p:txBody>
      </p:sp>
      <p:sp>
        <p:nvSpPr>
          <p:cNvPr id="5" name="Rectangle 4"/>
          <p:cNvSpPr/>
          <p:nvPr/>
        </p:nvSpPr>
        <p:spPr>
          <a:xfrm>
            <a:off x="688688" y="3208100"/>
            <a:ext cx="3613490" cy="400110"/>
          </a:xfrm>
          <a:prstGeom prst="rect">
            <a:avLst/>
          </a:prstGeom>
        </p:spPr>
        <p:txBody>
          <a:bodyPr wrap="none">
            <a:spAutoFit/>
          </a:bodyPr>
          <a:lstStyle/>
          <a:p>
            <a:r>
              <a:rPr lang="en-US" sz="2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T2 is given the drive between c-d</a:t>
            </a:r>
          </a:p>
        </p:txBody>
      </p:sp>
      <p:sp>
        <p:nvSpPr>
          <p:cNvPr id="6" name="Rectangle 5"/>
          <p:cNvSpPr/>
          <p:nvPr/>
        </p:nvSpPr>
        <p:spPr>
          <a:xfrm>
            <a:off x="678286" y="3901304"/>
            <a:ext cx="4852610" cy="400110"/>
          </a:xfrm>
          <a:prstGeom prst="rect">
            <a:avLst/>
          </a:prstGeom>
        </p:spPr>
        <p:txBody>
          <a:bodyPr wrap="none">
            <a:spAutoFit/>
          </a:bodyPr>
          <a:lstStyle/>
          <a:p>
            <a:r>
              <a:rPr lang="en-US" sz="2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The trigger circuit must isolate the two drives</a:t>
            </a:r>
          </a:p>
        </p:txBody>
      </p:sp>
      <p:sp>
        <p:nvSpPr>
          <p:cNvPr id="7" name="Rectangle 6"/>
          <p:cNvSpPr/>
          <p:nvPr/>
        </p:nvSpPr>
        <p:spPr>
          <a:xfrm>
            <a:off x="712270" y="4680594"/>
            <a:ext cx="7538434" cy="1631216"/>
          </a:xfrm>
          <a:prstGeom prst="rect">
            <a:avLst/>
          </a:prstGeom>
        </p:spPr>
        <p:txBody>
          <a:bodyPr wrap="square">
            <a:spAutoFit/>
          </a:bodyPr>
          <a:lstStyle/>
          <a:p>
            <a:r>
              <a:rPr lang="en-US" sz="2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The points ‘b’ and ‘d’ may be shorted due to common ground of the trigger circuit.</a:t>
            </a:r>
          </a:p>
          <a:p>
            <a:r>
              <a:rPr lang="en-US" sz="2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p>
          <a:p>
            <a:r>
              <a:rPr lang="en-US" sz="2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Isolation can be obtained with the help of </a:t>
            </a:r>
            <a:r>
              <a:rPr lang="en-US" sz="2000" dirty="0">
                <a:solidFill>
                  <a:srgbClr val="FF0000"/>
                </a:solidFill>
                <a:latin typeface="Times New Roman" panose="02020603050405020304" pitchFamily="18" charset="0"/>
                <a:ea typeface="Calibri" panose="020F0502020204030204" pitchFamily="34" charset="0"/>
                <a:cs typeface="Times New Roman" panose="02020603050405020304" pitchFamily="18" charset="0"/>
              </a:rPr>
              <a:t>Pulse Transformers </a:t>
            </a:r>
            <a:r>
              <a:rPr lang="en-US" sz="2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and </a:t>
            </a:r>
            <a:r>
              <a:rPr lang="en-US" sz="2000" dirty="0" err="1">
                <a:solidFill>
                  <a:srgbClr val="FF0000"/>
                </a:solidFill>
                <a:latin typeface="Times New Roman" panose="02020603050405020304" pitchFamily="18" charset="0"/>
                <a:ea typeface="Calibri" panose="020F0502020204030204" pitchFamily="34" charset="0"/>
                <a:cs typeface="Times New Roman" panose="02020603050405020304" pitchFamily="18" charset="0"/>
              </a:rPr>
              <a:t>Optocouplers</a:t>
            </a:r>
            <a:r>
              <a:rPr lang="en-US" sz="2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p>
        </p:txBody>
      </p:sp>
      <p:sp>
        <p:nvSpPr>
          <p:cNvPr id="8" name="Rectangle 7"/>
          <p:cNvSpPr/>
          <p:nvPr/>
        </p:nvSpPr>
        <p:spPr>
          <a:xfrm>
            <a:off x="678286" y="2614182"/>
            <a:ext cx="3613490" cy="400110"/>
          </a:xfrm>
          <a:prstGeom prst="rect">
            <a:avLst/>
          </a:prstGeom>
        </p:spPr>
        <p:txBody>
          <a:bodyPr wrap="none">
            <a:spAutoFit/>
          </a:bodyPr>
          <a:lstStyle/>
          <a:p>
            <a:r>
              <a:rPr lang="en-US" sz="2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T1 is given the drive between a-b</a:t>
            </a:r>
          </a:p>
        </p:txBody>
      </p:sp>
    </p:spTree>
    <p:extLst>
      <p:ext uri="{BB962C8B-B14F-4D97-AF65-F5344CB8AC3E}">
        <p14:creationId xmlns:p14="http://schemas.microsoft.com/office/powerpoint/2010/main" val="37204912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1000"/>
                                        <p:tgtEl>
                                          <p:spTgt spid="8"/>
                                        </p:tgtEl>
                                      </p:cBhvr>
                                    </p:animEffect>
                                    <p:anim calcmode="lin" valueType="num">
                                      <p:cBhvr>
                                        <p:cTn id="22" dur="1000" fill="hold"/>
                                        <p:tgtEl>
                                          <p:spTgt spid="8"/>
                                        </p:tgtEl>
                                        <p:attrNameLst>
                                          <p:attrName>ppt_x</p:attrName>
                                        </p:attrNameLst>
                                      </p:cBhvr>
                                      <p:tavLst>
                                        <p:tav tm="0">
                                          <p:val>
                                            <p:strVal val="#ppt_x"/>
                                          </p:val>
                                        </p:tav>
                                        <p:tav tm="100000">
                                          <p:val>
                                            <p:strVal val="#ppt_x"/>
                                          </p:val>
                                        </p:tav>
                                      </p:tavLst>
                                    </p:anim>
                                    <p:anim calcmode="lin" valueType="num">
                                      <p:cBhvr>
                                        <p:cTn id="23"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fade">
                                      <p:cBhvr>
                                        <p:cTn id="28" dur="1000"/>
                                        <p:tgtEl>
                                          <p:spTgt spid="5"/>
                                        </p:tgtEl>
                                      </p:cBhvr>
                                    </p:animEffect>
                                    <p:anim calcmode="lin" valueType="num">
                                      <p:cBhvr>
                                        <p:cTn id="29" dur="1000" fill="hold"/>
                                        <p:tgtEl>
                                          <p:spTgt spid="5"/>
                                        </p:tgtEl>
                                        <p:attrNameLst>
                                          <p:attrName>ppt_x</p:attrName>
                                        </p:attrNameLst>
                                      </p:cBhvr>
                                      <p:tavLst>
                                        <p:tav tm="0">
                                          <p:val>
                                            <p:strVal val="#ppt_x"/>
                                          </p:val>
                                        </p:tav>
                                        <p:tav tm="100000">
                                          <p:val>
                                            <p:strVal val="#ppt_x"/>
                                          </p:val>
                                        </p:tav>
                                      </p:tavLst>
                                    </p:anim>
                                    <p:anim calcmode="lin" valueType="num">
                                      <p:cBhvr>
                                        <p:cTn id="30"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fade">
                                      <p:cBhvr>
                                        <p:cTn id="35" dur="1000"/>
                                        <p:tgtEl>
                                          <p:spTgt spid="6"/>
                                        </p:tgtEl>
                                      </p:cBhvr>
                                    </p:animEffect>
                                    <p:anim calcmode="lin" valueType="num">
                                      <p:cBhvr>
                                        <p:cTn id="36" dur="1000" fill="hold"/>
                                        <p:tgtEl>
                                          <p:spTgt spid="6"/>
                                        </p:tgtEl>
                                        <p:attrNameLst>
                                          <p:attrName>ppt_x</p:attrName>
                                        </p:attrNameLst>
                                      </p:cBhvr>
                                      <p:tavLst>
                                        <p:tav tm="0">
                                          <p:val>
                                            <p:strVal val="#ppt_x"/>
                                          </p:val>
                                        </p:tav>
                                        <p:tav tm="100000">
                                          <p:val>
                                            <p:strVal val="#ppt_x"/>
                                          </p:val>
                                        </p:tav>
                                      </p:tavLst>
                                    </p:anim>
                                    <p:anim calcmode="lin" valueType="num">
                                      <p:cBhvr>
                                        <p:cTn id="37"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1000"/>
                                        <p:tgtEl>
                                          <p:spTgt spid="7">
                                            <p:txEl>
                                              <p:pRg st="0" end="0"/>
                                            </p:txEl>
                                          </p:spTgt>
                                        </p:tgtEl>
                                      </p:cBhvr>
                                    </p:animEffect>
                                    <p:anim calcmode="lin" valueType="num">
                                      <p:cBhvr>
                                        <p:cTn id="43"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44" dur="1000" fill="hold"/>
                                        <p:tgtEl>
                                          <p:spTgt spid="7">
                                            <p:txEl>
                                              <p:pRg st="0" end="0"/>
                                            </p:txEl>
                                          </p:spTgt>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0"/>
                                  </p:stCondLst>
                                  <p:childTnLst>
                                    <p:set>
                                      <p:cBhvr>
                                        <p:cTn id="46" dur="1" fill="hold">
                                          <p:stCondLst>
                                            <p:cond delay="0"/>
                                          </p:stCondLst>
                                        </p:cTn>
                                        <p:tgtEl>
                                          <p:spTgt spid="7">
                                            <p:txEl>
                                              <p:pRg st="1" end="1"/>
                                            </p:txEl>
                                          </p:spTgt>
                                        </p:tgtEl>
                                        <p:attrNameLst>
                                          <p:attrName>style.visibility</p:attrName>
                                        </p:attrNameLst>
                                      </p:cBhvr>
                                      <p:to>
                                        <p:strVal val="visible"/>
                                      </p:to>
                                    </p:set>
                                    <p:animEffect transition="in" filter="fade">
                                      <p:cBhvr>
                                        <p:cTn id="47" dur="1000"/>
                                        <p:tgtEl>
                                          <p:spTgt spid="7">
                                            <p:txEl>
                                              <p:pRg st="1" end="1"/>
                                            </p:txEl>
                                          </p:spTgt>
                                        </p:tgtEl>
                                      </p:cBhvr>
                                    </p:animEffect>
                                    <p:anim calcmode="lin" valueType="num">
                                      <p:cBhvr>
                                        <p:cTn id="48" dur="1000" fill="hold"/>
                                        <p:tgtEl>
                                          <p:spTgt spid="7">
                                            <p:txEl>
                                              <p:pRg st="1" end="1"/>
                                            </p:txEl>
                                          </p:spTgt>
                                        </p:tgtEl>
                                        <p:attrNameLst>
                                          <p:attrName>ppt_x</p:attrName>
                                        </p:attrNameLst>
                                      </p:cBhvr>
                                      <p:tavLst>
                                        <p:tav tm="0">
                                          <p:val>
                                            <p:strVal val="#ppt_x"/>
                                          </p:val>
                                        </p:tav>
                                        <p:tav tm="100000">
                                          <p:val>
                                            <p:strVal val="#ppt_x"/>
                                          </p:val>
                                        </p:tav>
                                      </p:tavLst>
                                    </p:anim>
                                    <p:anim calcmode="lin" valueType="num">
                                      <p:cBhvr>
                                        <p:cTn id="49" dur="1000" fill="hold"/>
                                        <p:tgtEl>
                                          <p:spTgt spid="7">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42" presetClass="entr" presetSubtype="0" fill="hold" nodeType="clickEffect">
                                  <p:stCondLst>
                                    <p:cond delay="0"/>
                                  </p:stCondLst>
                                  <p:childTnLst>
                                    <p:set>
                                      <p:cBhvr>
                                        <p:cTn id="53" dur="1" fill="hold">
                                          <p:stCondLst>
                                            <p:cond delay="0"/>
                                          </p:stCondLst>
                                        </p:cTn>
                                        <p:tgtEl>
                                          <p:spTgt spid="7">
                                            <p:txEl>
                                              <p:pRg st="2" end="2"/>
                                            </p:txEl>
                                          </p:spTgt>
                                        </p:tgtEl>
                                        <p:attrNameLst>
                                          <p:attrName>style.visibility</p:attrName>
                                        </p:attrNameLst>
                                      </p:cBhvr>
                                      <p:to>
                                        <p:strVal val="visible"/>
                                      </p:to>
                                    </p:set>
                                    <p:animEffect transition="in" filter="fade">
                                      <p:cBhvr>
                                        <p:cTn id="54" dur="1000"/>
                                        <p:tgtEl>
                                          <p:spTgt spid="7">
                                            <p:txEl>
                                              <p:pRg st="2" end="2"/>
                                            </p:txEl>
                                          </p:spTgt>
                                        </p:tgtEl>
                                      </p:cBhvr>
                                    </p:animEffect>
                                    <p:anim calcmode="lin" valueType="num">
                                      <p:cBhvr>
                                        <p:cTn id="55" dur="1000" fill="hold"/>
                                        <p:tgtEl>
                                          <p:spTgt spid="7">
                                            <p:txEl>
                                              <p:pRg st="2" end="2"/>
                                            </p:txEl>
                                          </p:spTgt>
                                        </p:tgtEl>
                                        <p:attrNameLst>
                                          <p:attrName>ppt_x</p:attrName>
                                        </p:attrNameLst>
                                      </p:cBhvr>
                                      <p:tavLst>
                                        <p:tav tm="0">
                                          <p:val>
                                            <p:strVal val="#ppt_x"/>
                                          </p:val>
                                        </p:tav>
                                        <p:tav tm="100000">
                                          <p:val>
                                            <p:strVal val="#ppt_x"/>
                                          </p:val>
                                        </p:tav>
                                      </p:tavLst>
                                    </p:anim>
                                    <p:anim calcmode="lin" valueType="num">
                                      <p:cBhvr>
                                        <p:cTn id="56" dur="1000" fill="hold"/>
                                        <p:tgtEl>
                                          <p:spTgt spid="7">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8" grpId="0"/>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936008400"/>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262906250"/>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5869842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57837" y="1809993"/>
            <a:ext cx="6096000" cy="1821909"/>
          </a:xfrm>
          <a:prstGeom prst="rect">
            <a:avLst/>
          </a:prstGeom>
        </p:spPr>
        <p:txBody>
          <a:bodyPr>
            <a:spAutoFit/>
          </a:bodyPr>
          <a:lstStyle/>
          <a:p>
            <a:pPr marL="103505" marR="0" indent="-6350">
              <a:lnSpc>
                <a:spcPct val="107000"/>
              </a:lnSpc>
              <a:spcBef>
                <a:spcPts val="0"/>
              </a:spcBef>
              <a:spcAft>
                <a:spcPts val="475"/>
              </a:spcAft>
            </a:pPr>
            <a:r>
              <a:rPr lang="en-US" dirty="0">
                <a:solidFill>
                  <a:srgbClr val="000000"/>
                </a:solidFill>
                <a:latin typeface="Segoe Script" panose="020B0504020000000003" pitchFamily="34" charset="0"/>
                <a:ea typeface="Times New Roman" panose="02020603050405020304" pitchFamily="18" charset="0"/>
              </a:rPr>
              <a:t>Demerits Of MOSFET</a:t>
            </a:r>
          </a:p>
          <a:p>
            <a:pPr marL="342900" marR="657860" lvl="0" indent="-342900" fontAlgn="base">
              <a:lnSpc>
                <a:spcPct val="112000"/>
              </a:lnSpc>
              <a:spcBef>
                <a:spcPts val="0"/>
              </a:spcBef>
              <a:spcAft>
                <a:spcPts val="20"/>
              </a:spcAft>
              <a:buClr>
                <a:srgbClr val="000000"/>
              </a:buClr>
              <a:buSzPts val="1400"/>
              <a:buFont typeface="+mj-lt"/>
              <a:buAutoNum type="romanLcParenR"/>
            </a:pPr>
            <a:r>
              <a:rPr lang="en-US" dirty="0">
                <a:solidFill>
                  <a:srgbClr val="000000"/>
                </a:solidFill>
                <a:latin typeface="Times New Roman" panose="02020603050405020304" pitchFamily="18" charset="0"/>
                <a:ea typeface="Times New Roman" panose="02020603050405020304" pitchFamily="18" charset="0"/>
              </a:rPr>
              <a:t>On-state losses in MOSFETs are high.</a:t>
            </a:r>
          </a:p>
          <a:p>
            <a:pPr marL="342900" marR="657860" lvl="0" indent="-342900" fontAlgn="base">
              <a:lnSpc>
                <a:spcPct val="112000"/>
              </a:lnSpc>
              <a:spcBef>
                <a:spcPts val="0"/>
              </a:spcBef>
              <a:spcAft>
                <a:spcPts val="960"/>
              </a:spcAft>
              <a:buClr>
                <a:srgbClr val="000000"/>
              </a:buClr>
              <a:buSzPts val="1400"/>
              <a:buFont typeface="+mj-lt"/>
              <a:buAutoNum type="romanLcParenR"/>
            </a:pPr>
            <a:r>
              <a:rPr lang="en-US" dirty="0">
                <a:solidFill>
                  <a:srgbClr val="000000"/>
                </a:solidFill>
                <a:latin typeface="Times New Roman" panose="02020603050405020304" pitchFamily="18" charset="0"/>
                <a:ea typeface="Times New Roman" panose="02020603050405020304" pitchFamily="18" charset="0"/>
              </a:rPr>
              <a:t>MOSFETs are used only for IOW power applications.</a:t>
            </a:r>
          </a:p>
          <a:p>
            <a:pPr marR="657860" lvl="0" fontAlgn="base">
              <a:lnSpc>
                <a:spcPct val="112000"/>
              </a:lnSpc>
              <a:spcBef>
                <a:spcPts val="0"/>
              </a:spcBef>
              <a:spcAft>
                <a:spcPts val="960"/>
              </a:spcAft>
              <a:buClr>
                <a:srgbClr val="000000"/>
              </a:buClr>
              <a:buSzPts val="1400"/>
            </a:pPr>
            <a:r>
              <a:rPr lang="en-US" dirty="0">
                <a:solidFill>
                  <a:srgbClr val="000000"/>
                </a:solidFill>
                <a:latin typeface="Times New Roman" panose="02020603050405020304" pitchFamily="18" charset="0"/>
                <a:ea typeface="Times New Roman" panose="02020603050405020304" pitchFamily="18" charset="0"/>
              </a:rPr>
              <a:t>iii) MOSFETs suffer from static charge.</a:t>
            </a:r>
          </a:p>
        </p:txBody>
      </p:sp>
      <p:sp>
        <p:nvSpPr>
          <p:cNvPr id="3" name="Rectangle 2"/>
          <p:cNvSpPr/>
          <p:nvPr/>
        </p:nvSpPr>
        <p:spPr>
          <a:xfrm>
            <a:off x="1257837" y="4320759"/>
            <a:ext cx="6096000" cy="1668021"/>
          </a:xfrm>
          <a:prstGeom prst="rect">
            <a:avLst/>
          </a:prstGeom>
        </p:spPr>
        <p:txBody>
          <a:bodyPr>
            <a:spAutoFit/>
          </a:bodyPr>
          <a:lstStyle/>
          <a:p>
            <a:pPr marL="103505" marR="0" indent="-6350">
              <a:lnSpc>
                <a:spcPct val="107000"/>
              </a:lnSpc>
              <a:spcBef>
                <a:spcPts val="0"/>
              </a:spcBef>
              <a:spcAft>
                <a:spcPts val="65"/>
              </a:spcAft>
            </a:pPr>
            <a:r>
              <a:rPr lang="en-US" dirty="0">
                <a:solidFill>
                  <a:srgbClr val="000000"/>
                </a:solidFill>
                <a:latin typeface="Segoe Script" panose="020B0504020000000003" pitchFamily="34" charset="0"/>
                <a:ea typeface="Times New Roman" panose="02020603050405020304" pitchFamily="18" charset="0"/>
              </a:rPr>
              <a:t>Applications of MOSFETs</a:t>
            </a:r>
          </a:p>
          <a:p>
            <a:pPr marL="342900" marR="657860" lvl="0" indent="-342900" fontAlgn="base">
              <a:lnSpc>
                <a:spcPct val="112000"/>
              </a:lnSpc>
              <a:spcBef>
                <a:spcPts val="0"/>
              </a:spcBef>
              <a:spcAft>
                <a:spcPts val="20"/>
              </a:spcAft>
              <a:buClr>
                <a:srgbClr val="000000"/>
              </a:buClr>
              <a:buSzPts val="1400"/>
              <a:buFont typeface="+mj-lt"/>
              <a:buAutoNum type="romanLcParenR"/>
            </a:pPr>
            <a:r>
              <a:rPr lang="en-US" dirty="0">
                <a:solidFill>
                  <a:srgbClr val="000000"/>
                </a:solidFill>
                <a:latin typeface="Times New Roman" panose="02020603050405020304" pitchFamily="18" charset="0"/>
                <a:ea typeface="Times New Roman" panose="02020603050405020304" pitchFamily="18" charset="0"/>
              </a:rPr>
              <a:t>High frequency and low power inverters.</a:t>
            </a:r>
          </a:p>
          <a:p>
            <a:pPr marL="342900" marR="657860" lvl="0" indent="-342900" fontAlgn="base">
              <a:lnSpc>
                <a:spcPct val="112000"/>
              </a:lnSpc>
              <a:spcBef>
                <a:spcPts val="0"/>
              </a:spcBef>
              <a:spcAft>
                <a:spcPts val="150"/>
              </a:spcAft>
              <a:buClr>
                <a:srgbClr val="000000"/>
              </a:buClr>
              <a:buSzPts val="1400"/>
              <a:buFont typeface="+mj-lt"/>
              <a:buAutoNum type="romanLcParenR"/>
            </a:pPr>
            <a:r>
              <a:rPr lang="en-US" dirty="0">
                <a:solidFill>
                  <a:srgbClr val="000000"/>
                </a:solidFill>
                <a:latin typeface="Times New Roman" panose="02020603050405020304" pitchFamily="18" charset="0"/>
                <a:ea typeface="Times New Roman" panose="02020603050405020304" pitchFamily="18" charset="0"/>
              </a:rPr>
              <a:t>High frequency SMPS.</a:t>
            </a:r>
          </a:p>
          <a:p>
            <a:pPr marL="342900" marR="657860" lvl="0" indent="-342900" fontAlgn="base">
              <a:lnSpc>
                <a:spcPct val="112000"/>
              </a:lnSpc>
              <a:spcBef>
                <a:spcPts val="0"/>
              </a:spcBef>
              <a:spcAft>
                <a:spcPts val="20"/>
              </a:spcAft>
              <a:buClr>
                <a:srgbClr val="000000"/>
              </a:buClr>
              <a:buSzPts val="1400"/>
              <a:buFont typeface="+mj-lt"/>
              <a:buAutoNum type="romanLcParenR"/>
            </a:pPr>
            <a:r>
              <a:rPr lang="en-US" dirty="0">
                <a:solidFill>
                  <a:srgbClr val="000000"/>
                </a:solidFill>
                <a:latin typeface="Times New Roman" panose="02020603050405020304" pitchFamily="18" charset="0"/>
                <a:ea typeface="Times New Roman" panose="02020603050405020304" pitchFamily="18" charset="0"/>
              </a:rPr>
              <a:t>High frequency inverters and choppers, </a:t>
            </a:r>
          </a:p>
          <a:p>
            <a:pPr marR="657860" lvl="0" fontAlgn="base">
              <a:lnSpc>
                <a:spcPct val="112000"/>
              </a:lnSpc>
              <a:spcBef>
                <a:spcPts val="0"/>
              </a:spcBef>
              <a:spcAft>
                <a:spcPts val="20"/>
              </a:spcAft>
              <a:buClr>
                <a:srgbClr val="000000"/>
              </a:buClr>
              <a:buSzPts val="1400"/>
            </a:pPr>
            <a:r>
              <a:rPr lang="en-US" dirty="0">
                <a:solidFill>
                  <a:srgbClr val="000000"/>
                </a:solidFill>
                <a:latin typeface="Times New Roman" panose="02020603050405020304" pitchFamily="18" charset="0"/>
                <a:ea typeface="Times New Roman" panose="02020603050405020304" pitchFamily="18" charset="0"/>
              </a:rPr>
              <a:t>iv) Low power AC and DC drives.</a:t>
            </a:r>
          </a:p>
        </p:txBody>
      </p:sp>
    </p:spTree>
    <p:extLst>
      <p:ext uri="{BB962C8B-B14F-4D97-AF65-F5344CB8AC3E}">
        <p14:creationId xmlns:p14="http://schemas.microsoft.com/office/powerpoint/2010/main" val="15002991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Effect transition="in" filter="fade">
                                      <p:cBhvr>
                                        <p:cTn id="7" dur="1000"/>
                                        <p:tgtEl>
                                          <p:spTgt spid="2">
                                            <p:txEl>
                                              <p:pRg st="1" end="1"/>
                                            </p:txEl>
                                          </p:spTgt>
                                        </p:tgtEl>
                                      </p:cBhvr>
                                    </p:animEffect>
                                    <p:anim calcmode="lin" valueType="num">
                                      <p:cBhvr>
                                        <p:cTn id="8"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
                                            <p:txEl>
                                              <p:pRg st="2" end="2"/>
                                            </p:txEl>
                                          </p:spTgt>
                                        </p:tgtEl>
                                        <p:attrNameLst>
                                          <p:attrName>style.visibility</p:attrName>
                                        </p:attrNameLst>
                                      </p:cBhvr>
                                      <p:to>
                                        <p:strVal val="visible"/>
                                      </p:to>
                                    </p:set>
                                    <p:animEffect transition="in" filter="fade">
                                      <p:cBhvr>
                                        <p:cTn id="14" dur="1000"/>
                                        <p:tgtEl>
                                          <p:spTgt spid="2">
                                            <p:txEl>
                                              <p:pRg st="2" end="2"/>
                                            </p:txEl>
                                          </p:spTgt>
                                        </p:tgtEl>
                                      </p:cBhvr>
                                    </p:animEffect>
                                    <p:anim calcmode="lin" valueType="num">
                                      <p:cBhvr>
                                        <p:cTn id="15"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2">
                                            <p:txEl>
                                              <p:pRg st="3" end="3"/>
                                            </p:txEl>
                                          </p:spTgt>
                                        </p:tgtEl>
                                        <p:attrNameLst>
                                          <p:attrName>style.visibility</p:attrName>
                                        </p:attrNameLst>
                                      </p:cBhvr>
                                      <p:to>
                                        <p:strVal val="visible"/>
                                      </p:to>
                                    </p:set>
                                    <p:animEffect transition="in" filter="fade">
                                      <p:cBhvr>
                                        <p:cTn id="21" dur="1000"/>
                                        <p:tgtEl>
                                          <p:spTgt spid="2">
                                            <p:txEl>
                                              <p:pRg st="3" end="3"/>
                                            </p:txEl>
                                          </p:spTgt>
                                        </p:tgtEl>
                                      </p:cBhvr>
                                    </p:animEffect>
                                    <p:anim calcmode="lin" valueType="num">
                                      <p:cBhvr>
                                        <p:cTn id="22"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2">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0" end="0"/>
                                            </p:txEl>
                                          </p:spTgt>
                                        </p:tgtEl>
                                        <p:attrNameLst>
                                          <p:attrName>style.visibility</p:attrName>
                                        </p:attrNameLst>
                                      </p:cBhvr>
                                      <p:to>
                                        <p:strVal val="visible"/>
                                      </p:to>
                                    </p:set>
                                    <p:animEffect transition="in" filter="fade">
                                      <p:cBhvr>
                                        <p:cTn id="28" dur="1000"/>
                                        <p:tgtEl>
                                          <p:spTgt spid="3">
                                            <p:txEl>
                                              <p:pRg st="0" end="0"/>
                                            </p:txEl>
                                          </p:spTgt>
                                        </p:tgtEl>
                                      </p:cBhvr>
                                    </p:animEffect>
                                    <p:anim calcmode="lin" valueType="num">
                                      <p:cBhvr>
                                        <p:cTn id="29"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1" end="1"/>
                                            </p:txEl>
                                          </p:spTgt>
                                        </p:tgtEl>
                                        <p:attrNameLst>
                                          <p:attrName>style.visibility</p:attrName>
                                        </p:attrNameLst>
                                      </p:cBhvr>
                                      <p:to>
                                        <p:strVal val="visible"/>
                                      </p:to>
                                    </p:set>
                                    <p:animEffect transition="in" filter="fade">
                                      <p:cBhvr>
                                        <p:cTn id="35" dur="1000"/>
                                        <p:tgtEl>
                                          <p:spTgt spid="3">
                                            <p:txEl>
                                              <p:pRg st="1" end="1"/>
                                            </p:txEl>
                                          </p:spTgt>
                                        </p:tgtEl>
                                      </p:cBhvr>
                                    </p:animEffect>
                                    <p:anim calcmode="lin" valueType="num">
                                      <p:cBhvr>
                                        <p:cTn id="36"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3">
                                            <p:txEl>
                                              <p:pRg st="2" end="2"/>
                                            </p:txEl>
                                          </p:spTgt>
                                        </p:tgtEl>
                                        <p:attrNameLst>
                                          <p:attrName>style.visibility</p:attrName>
                                        </p:attrNameLst>
                                      </p:cBhvr>
                                      <p:to>
                                        <p:strVal val="visible"/>
                                      </p:to>
                                    </p:set>
                                    <p:animEffect transition="in" filter="fade">
                                      <p:cBhvr>
                                        <p:cTn id="42" dur="1000"/>
                                        <p:tgtEl>
                                          <p:spTgt spid="3">
                                            <p:txEl>
                                              <p:pRg st="2" end="2"/>
                                            </p:txEl>
                                          </p:spTgt>
                                        </p:tgtEl>
                                      </p:cBhvr>
                                    </p:animEffect>
                                    <p:anim calcmode="lin" valueType="num">
                                      <p:cBhvr>
                                        <p:cTn id="43"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3">
                                            <p:txEl>
                                              <p:pRg st="3" end="3"/>
                                            </p:txEl>
                                          </p:spTgt>
                                        </p:tgtEl>
                                        <p:attrNameLst>
                                          <p:attrName>style.visibility</p:attrName>
                                        </p:attrNameLst>
                                      </p:cBhvr>
                                      <p:to>
                                        <p:strVal val="visible"/>
                                      </p:to>
                                    </p:set>
                                    <p:animEffect transition="in" filter="fade">
                                      <p:cBhvr>
                                        <p:cTn id="49" dur="1000"/>
                                        <p:tgtEl>
                                          <p:spTgt spid="3">
                                            <p:txEl>
                                              <p:pRg st="3" end="3"/>
                                            </p:txEl>
                                          </p:spTgt>
                                        </p:tgtEl>
                                      </p:cBhvr>
                                    </p:animEffect>
                                    <p:anim calcmode="lin" valueType="num">
                                      <p:cBhvr>
                                        <p:cTn id="50"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3">
                                            <p:txEl>
                                              <p:pRg st="4" end="4"/>
                                            </p:txEl>
                                          </p:spTgt>
                                        </p:tgtEl>
                                        <p:attrNameLst>
                                          <p:attrName>style.visibility</p:attrName>
                                        </p:attrNameLst>
                                      </p:cBhvr>
                                      <p:to>
                                        <p:strVal val="visible"/>
                                      </p:to>
                                    </p:set>
                                    <p:animEffect transition="in" filter="fade">
                                      <p:cBhvr>
                                        <p:cTn id="56" dur="1000"/>
                                        <p:tgtEl>
                                          <p:spTgt spid="3">
                                            <p:txEl>
                                              <p:pRg st="4" end="4"/>
                                            </p:txEl>
                                          </p:spTgt>
                                        </p:tgtEl>
                                      </p:cBhvr>
                                    </p:animEffect>
                                    <p:anim calcmode="lin" valueType="num">
                                      <p:cBhvr>
                                        <p:cTn id="57"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5" name="Picture 393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63662" y="2311757"/>
            <a:ext cx="9525" cy="1905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3"/>
          <p:cNvSpPr>
            <a:spLocks noChangeArrowheads="1"/>
          </p:cNvSpPr>
          <p:nvPr/>
        </p:nvSpPr>
        <p:spPr bwMode="auto">
          <a:xfrm>
            <a:off x="3863662" y="2330807"/>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2500" b="0" i="0" u="none" strike="noStrike" cap="none" normalizeH="0" baseline="0">
              <a:ln>
                <a:noFill/>
              </a:ln>
              <a:solidFill>
                <a:srgbClr val="000000"/>
              </a:solidFill>
              <a:effectLst/>
              <a:latin typeface="Arial" panose="020B0604020202020204" pitchFamily="34" charset="0"/>
              <a:ea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 name="Rectangle 3"/>
          <p:cNvSpPr/>
          <p:nvPr/>
        </p:nvSpPr>
        <p:spPr>
          <a:xfrm>
            <a:off x="3241861" y="1638310"/>
            <a:ext cx="5803192" cy="461665"/>
          </a:xfrm>
          <a:prstGeom prst="rect">
            <a:avLst/>
          </a:prstGeom>
        </p:spPr>
        <p:txBody>
          <a:bodyPr wrap="none">
            <a:spAutoFit/>
          </a:bodyPr>
          <a:lstStyle/>
          <a:p>
            <a:r>
              <a:rPr lang="en-US" altLang="en-US" sz="2400" dirty="0">
                <a:solidFill>
                  <a:srgbClr val="FF0000"/>
                </a:solidFill>
                <a:latin typeface="Algerian" panose="04020705040A02060702" pitchFamily="82" charset="0"/>
                <a:ea typeface="Times New Roman" panose="02020603050405020304" pitchFamily="18" charset="0"/>
              </a:rPr>
              <a:t>Isolation using Pulse Transformer</a:t>
            </a:r>
            <a:endParaRPr lang="en-US" sz="2400" dirty="0">
              <a:solidFill>
                <a:srgbClr val="FF0000"/>
              </a:solidFill>
              <a:latin typeface="Algerian" panose="04020705040A02060702" pitchFamily="82" charset="0"/>
              <a:ea typeface="Times New Roman" panose="02020603050405020304" pitchFamily="18" charset="0"/>
            </a:endParaRPr>
          </a:p>
        </p:txBody>
      </p:sp>
      <p:sp>
        <p:nvSpPr>
          <p:cNvPr id="5" name="Rectangle 4"/>
          <p:cNvSpPr/>
          <p:nvPr/>
        </p:nvSpPr>
        <p:spPr>
          <a:xfrm>
            <a:off x="652530" y="2099975"/>
            <a:ext cx="6804338" cy="1643591"/>
          </a:xfrm>
          <a:prstGeom prst="rect">
            <a:avLst/>
          </a:prstGeom>
        </p:spPr>
        <p:txBody>
          <a:bodyPr wrap="square">
            <a:spAutoFit/>
          </a:bodyPr>
          <a:lstStyle/>
          <a:p>
            <a:pPr marL="28575" marR="0" indent="381000" algn="just">
              <a:lnSpc>
                <a:spcPct val="102000"/>
              </a:lnSpc>
              <a:spcBef>
                <a:spcPts val="0"/>
              </a:spcBef>
              <a:spcAft>
                <a:spcPts val="40"/>
              </a:spcAft>
            </a:pPr>
            <a:r>
              <a:rPr lang="en-US" sz="2000" dirty="0">
                <a:solidFill>
                  <a:srgbClr val="000000"/>
                </a:solidFill>
                <a:latin typeface="Times New Roman" panose="02020603050405020304" pitchFamily="18" charset="0"/>
                <a:ea typeface="Times New Roman" panose="02020603050405020304" pitchFamily="18" charset="0"/>
              </a:rPr>
              <a:t>Pulse transformer has one primary and one or more secondary windings.</a:t>
            </a:r>
          </a:p>
          <a:p>
            <a:pPr marL="28575" marR="0" indent="381000" algn="just">
              <a:lnSpc>
                <a:spcPct val="102000"/>
              </a:lnSpc>
              <a:spcBef>
                <a:spcPts val="0"/>
              </a:spcBef>
              <a:spcAft>
                <a:spcPts val="40"/>
              </a:spcAft>
            </a:pPr>
            <a:endParaRPr lang="en-US" sz="2000" dirty="0">
              <a:solidFill>
                <a:srgbClr val="000000"/>
              </a:solidFill>
              <a:latin typeface="Times New Roman" panose="02020603050405020304" pitchFamily="18" charset="0"/>
              <a:ea typeface="Times New Roman" panose="02020603050405020304" pitchFamily="18" charset="0"/>
            </a:endParaRPr>
          </a:p>
          <a:p>
            <a:pPr marL="28575" marR="0" indent="381000" algn="just">
              <a:lnSpc>
                <a:spcPct val="102000"/>
              </a:lnSpc>
              <a:spcBef>
                <a:spcPts val="0"/>
              </a:spcBef>
              <a:spcAft>
                <a:spcPts val="40"/>
              </a:spcAft>
            </a:pPr>
            <a:r>
              <a:rPr lang="en-US" sz="2000" dirty="0">
                <a:solidFill>
                  <a:srgbClr val="000000"/>
                </a:solidFill>
                <a:latin typeface="Times New Roman" panose="02020603050405020304" pitchFamily="18" charset="0"/>
                <a:ea typeface="Times New Roman" panose="02020603050405020304" pitchFamily="18" charset="0"/>
              </a:rPr>
              <a:t>It is normally used for pulsed mode of triggering. Figure shows the isolation using pulse transformer</a:t>
            </a:r>
          </a:p>
        </p:txBody>
      </p:sp>
      <p:sp>
        <p:nvSpPr>
          <p:cNvPr id="6" name="Rectangle 5"/>
          <p:cNvSpPr/>
          <p:nvPr/>
        </p:nvSpPr>
        <p:spPr>
          <a:xfrm>
            <a:off x="549499" y="3835706"/>
            <a:ext cx="6096000" cy="1348061"/>
          </a:xfrm>
          <a:prstGeom prst="rect">
            <a:avLst/>
          </a:prstGeom>
        </p:spPr>
        <p:txBody>
          <a:bodyPr>
            <a:spAutoFit/>
          </a:bodyPr>
          <a:lstStyle/>
          <a:p>
            <a:pPr marL="28575" indent="381000" algn="just">
              <a:lnSpc>
                <a:spcPct val="102000"/>
              </a:lnSpc>
              <a:spcAft>
                <a:spcPts val="40"/>
              </a:spcAft>
            </a:pPr>
            <a:r>
              <a:rPr lang="en-US" sz="2000" dirty="0">
                <a:solidFill>
                  <a:srgbClr val="000000"/>
                </a:solidFill>
                <a:latin typeface="Times New Roman" panose="02020603050405020304" pitchFamily="18" charset="0"/>
                <a:ea typeface="Times New Roman" panose="02020603050405020304" pitchFamily="18" charset="0"/>
              </a:rPr>
              <a:t>Triggering circuit is electrically isolated from BJT.</a:t>
            </a:r>
          </a:p>
          <a:p>
            <a:pPr marL="28575" indent="381000" algn="just">
              <a:lnSpc>
                <a:spcPct val="102000"/>
              </a:lnSpc>
              <a:spcAft>
                <a:spcPts val="40"/>
              </a:spcAft>
            </a:pPr>
            <a:r>
              <a:rPr lang="en-US" sz="2000" dirty="0">
                <a:solidFill>
                  <a:srgbClr val="000000"/>
                </a:solidFill>
                <a:latin typeface="Times New Roman" panose="02020603050405020304" pitchFamily="18" charset="0"/>
                <a:ea typeface="Times New Roman" panose="02020603050405020304" pitchFamily="18" charset="0"/>
              </a:rPr>
              <a:t>  </a:t>
            </a:r>
          </a:p>
          <a:p>
            <a:pPr marL="28575" indent="381000" algn="just">
              <a:lnSpc>
                <a:spcPct val="102000"/>
              </a:lnSpc>
              <a:spcAft>
                <a:spcPts val="40"/>
              </a:spcAft>
            </a:pPr>
            <a:r>
              <a:rPr lang="en-US" sz="2000" dirty="0">
                <a:solidFill>
                  <a:srgbClr val="000000"/>
                </a:solidFill>
                <a:latin typeface="Times New Roman" panose="02020603050405020304" pitchFamily="18" charset="0"/>
                <a:ea typeface="Times New Roman" panose="02020603050405020304" pitchFamily="18" charset="0"/>
              </a:rPr>
              <a:t>If there is any electric damage to BJT, there will be no effect on triggering circuit.</a:t>
            </a:r>
          </a:p>
        </p:txBody>
      </p:sp>
      <p:pic>
        <p:nvPicPr>
          <p:cNvPr id="7" name="Picture 6"/>
          <p:cNvPicPr>
            <a:picLocks noChangeAspect="1"/>
          </p:cNvPicPr>
          <p:nvPr/>
        </p:nvPicPr>
        <p:blipFill>
          <a:blip r:embed="rId3"/>
          <a:stretch>
            <a:fillRect/>
          </a:stretch>
        </p:blipFill>
        <p:spPr>
          <a:xfrm>
            <a:off x="7146418" y="3743566"/>
            <a:ext cx="5045582" cy="2732055"/>
          </a:xfrm>
          <a:prstGeom prst="rect">
            <a:avLst/>
          </a:prstGeom>
        </p:spPr>
      </p:pic>
    </p:spTree>
    <p:extLst>
      <p:ext uri="{BB962C8B-B14F-4D97-AF65-F5344CB8AC3E}">
        <p14:creationId xmlns:p14="http://schemas.microsoft.com/office/powerpoint/2010/main" val="16402527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1000"/>
                                        <p:tgtEl>
                                          <p:spTgt spid="7"/>
                                        </p:tgtEl>
                                      </p:cBhvr>
                                    </p:animEffect>
                                    <p:anim calcmode="lin" valueType="num">
                                      <p:cBhvr>
                                        <p:cTn id="15" dur="1000" fill="hold"/>
                                        <p:tgtEl>
                                          <p:spTgt spid="7"/>
                                        </p:tgtEl>
                                        <p:attrNameLst>
                                          <p:attrName>ppt_x</p:attrName>
                                        </p:attrNameLst>
                                      </p:cBhvr>
                                      <p:tavLst>
                                        <p:tav tm="0">
                                          <p:val>
                                            <p:strVal val="#ppt_x"/>
                                          </p:val>
                                        </p:tav>
                                        <p:tav tm="100000">
                                          <p:val>
                                            <p:strVal val="#ppt_x"/>
                                          </p:val>
                                        </p:tav>
                                      </p:tavLst>
                                    </p:anim>
                                    <p:anim calcmode="lin" valueType="num">
                                      <p:cBhvr>
                                        <p:cTn id="16"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5">
                                            <p:txEl>
                                              <p:pRg st="2" end="2"/>
                                            </p:txEl>
                                          </p:spTgt>
                                        </p:tgtEl>
                                        <p:attrNameLst>
                                          <p:attrName>style.visibility</p:attrName>
                                        </p:attrNameLst>
                                      </p:cBhvr>
                                      <p:to>
                                        <p:strVal val="visible"/>
                                      </p:to>
                                    </p:set>
                                    <p:animEffect transition="in" filter="fade">
                                      <p:cBhvr>
                                        <p:cTn id="21" dur="1000"/>
                                        <p:tgtEl>
                                          <p:spTgt spid="5">
                                            <p:txEl>
                                              <p:pRg st="2" end="2"/>
                                            </p:txEl>
                                          </p:spTgt>
                                        </p:tgtEl>
                                      </p:cBhvr>
                                    </p:animEffect>
                                    <p:anim calcmode="lin" valueType="num">
                                      <p:cBhvr>
                                        <p:cTn id="22"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6">
                                            <p:txEl>
                                              <p:pRg st="0" end="0"/>
                                            </p:txEl>
                                          </p:spTgt>
                                        </p:tgtEl>
                                        <p:attrNameLst>
                                          <p:attrName>style.visibility</p:attrName>
                                        </p:attrNameLst>
                                      </p:cBhvr>
                                      <p:to>
                                        <p:strVal val="visible"/>
                                      </p:to>
                                    </p:set>
                                    <p:animEffect transition="in" filter="fade">
                                      <p:cBhvr>
                                        <p:cTn id="28" dur="1000"/>
                                        <p:tgtEl>
                                          <p:spTgt spid="6">
                                            <p:txEl>
                                              <p:pRg st="0" end="0"/>
                                            </p:txEl>
                                          </p:spTgt>
                                        </p:tgtEl>
                                      </p:cBhvr>
                                    </p:animEffect>
                                    <p:anim calcmode="lin" valueType="num">
                                      <p:cBhvr>
                                        <p:cTn id="29"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30"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6">
                                            <p:txEl>
                                              <p:pRg st="2" end="2"/>
                                            </p:txEl>
                                          </p:spTgt>
                                        </p:tgtEl>
                                        <p:attrNameLst>
                                          <p:attrName>style.visibility</p:attrName>
                                        </p:attrNameLst>
                                      </p:cBhvr>
                                      <p:to>
                                        <p:strVal val="visible"/>
                                      </p:to>
                                    </p:set>
                                    <p:animEffect transition="in" filter="fade">
                                      <p:cBhvr>
                                        <p:cTn id="35" dur="1000"/>
                                        <p:tgtEl>
                                          <p:spTgt spid="6">
                                            <p:txEl>
                                              <p:pRg st="2" end="2"/>
                                            </p:txEl>
                                          </p:spTgt>
                                        </p:tgtEl>
                                      </p:cBhvr>
                                    </p:animEffect>
                                    <p:anim calcmode="lin" valueType="num">
                                      <p:cBhvr>
                                        <p:cTn id="36" dur="10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37" dur="10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89397" y="1951929"/>
            <a:ext cx="8654603" cy="3732304"/>
          </a:xfrm>
          <a:prstGeom prst="rect">
            <a:avLst/>
          </a:prstGeom>
        </p:spPr>
        <p:txBody>
          <a:bodyPr wrap="square">
            <a:spAutoFit/>
          </a:bodyPr>
          <a:lstStyle/>
          <a:p>
            <a:pPr marL="44450" marR="0" indent="-6350">
              <a:lnSpc>
                <a:spcPct val="107000"/>
              </a:lnSpc>
              <a:spcBef>
                <a:spcPts val="0"/>
              </a:spcBef>
              <a:spcAft>
                <a:spcPts val="325"/>
              </a:spcAft>
            </a:pPr>
            <a:r>
              <a:rPr lang="en-US" sz="2000" b="1" dirty="0">
                <a:solidFill>
                  <a:srgbClr val="FF0000"/>
                </a:solidFill>
                <a:latin typeface="Algerian" panose="04020705040A02060702" pitchFamily="82" charset="0"/>
                <a:ea typeface="Times New Roman" panose="02020603050405020304" pitchFamily="18" charset="0"/>
              </a:rPr>
              <a:t>Advantages</a:t>
            </a:r>
          </a:p>
          <a:p>
            <a:pPr marL="1029335" marR="1601470" indent="-514350" algn="just">
              <a:lnSpc>
                <a:spcPct val="123000"/>
              </a:lnSpc>
              <a:spcBef>
                <a:spcPts val="0"/>
              </a:spcBef>
              <a:spcAft>
                <a:spcPts val="1510"/>
              </a:spcAft>
              <a:buAutoNum type="romanLcParenR"/>
            </a:pPr>
            <a:r>
              <a:rPr lang="en-US" sz="2000" dirty="0">
                <a:solidFill>
                  <a:srgbClr val="000000"/>
                </a:solidFill>
                <a:latin typeface="Times New Roman" panose="02020603050405020304" pitchFamily="18" charset="0"/>
                <a:ea typeface="Times New Roman" panose="02020603050405020304" pitchFamily="18" charset="0"/>
              </a:rPr>
              <a:t>Pulse transformer does not need external power for its operation. </a:t>
            </a:r>
          </a:p>
          <a:p>
            <a:pPr marL="1029335" marR="1601470" indent="-514350" algn="just">
              <a:lnSpc>
                <a:spcPct val="123000"/>
              </a:lnSpc>
              <a:spcBef>
                <a:spcPts val="0"/>
              </a:spcBef>
              <a:spcAft>
                <a:spcPts val="1510"/>
              </a:spcAft>
              <a:buAutoNum type="romanLcParenR"/>
            </a:pPr>
            <a:r>
              <a:rPr lang="en-US" sz="2000" dirty="0">
                <a:solidFill>
                  <a:srgbClr val="000000"/>
                </a:solidFill>
                <a:latin typeface="Times New Roman" panose="02020603050405020304" pitchFamily="18" charset="0"/>
                <a:ea typeface="Times New Roman" panose="02020603050405020304" pitchFamily="18" charset="0"/>
              </a:rPr>
              <a:t>It is very simple to use,</a:t>
            </a:r>
          </a:p>
          <a:p>
            <a:pPr marL="44450" indent="-6350">
              <a:lnSpc>
                <a:spcPct val="107000"/>
              </a:lnSpc>
              <a:spcAft>
                <a:spcPts val="325"/>
              </a:spcAft>
            </a:pPr>
            <a:r>
              <a:rPr lang="en-US" sz="2000" b="1" dirty="0">
                <a:solidFill>
                  <a:srgbClr val="FF0000"/>
                </a:solidFill>
                <a:latin typeface="Algerian" panose="04020705040A02060702" pitchFamily="82" charset="0"/>
                <a:ea typeface="Times New Roman" panose="02020603050405020304" pitchFamily="18" charset="0"/>
              </a:rPr>
              <a:t>Disadvantages</a:t>
            </a:r>
          </a:p>
          <a:p>
            <a:pPr marL="342900" marR="0" lvl="0" indent="-342900" algn="just" fontAlgn="base">
              <a:lnSpc>
                <a:spcPct val="102000"/>
              </a:lnSpc>
              <a:spcBef>
                <a:spcPts val="0"/>
              </a:spcBef>
              <a:spcAft>
                <a:spcPts val="520"/>
              </a:spcAft>
              <a:buClr>
                <a:srgbClr val="000000"/>
              </a:buClr>
              <a:buSzPts val="1800"/>
              <a:buFont typeface="+mj-lt"/>
              <a:buAutoNum type="romanLcParenR"/>
            </a:pPr>
            <a:r>
              <a:rPr lang="en-US" sz="2000" dirty="0">
                <a:solidFill>
                  <a:srgbClr val="000000"/>
                </a:solidFill>
                <a:latin typeface="Times New Roman" panose="02020603050405020304" pitchFamily="18" charset="0"/>
                <a:ea typeface="Times New Roman" panose="02020603050405020304" pitchFamily="18" charset="0"/>
              </a:rPr>
              <a:t>Pulse transformer saturates at low frequencies hence it can be used only for high frequencies.</a:t>
            </a:r>
          </a:p>
          <a:p>
            <a:pPr marL="342900" marR="0" lvl="0" indent="-342900" algn="just" fontAlgn="base">
              <a:lnSpc>
                <a:spcPct val="102000"/>
              </a:lnSpc>
              <a:spcBef>
                <a:spcPts val="0"/>
              </a:spcBef>
              <a:spcAft>
                <a:spcPts val="520"/>
              </a:spcAft>
              <a:buClr>
                <a:srgbClr val="000000"/>
              </a:buClr>
              <a:buSzPts val="1800"/>
              <a:buFont typeface="+mj-lt"/>
              <a:buAutoNum type="romanLcParenR"/>
            </a:pPr>
            <a:endParaRPr lang="en-US" sz="2000" dirty="0">
              <a:solidFill>
                <a:srgbClr val="000000"/>
              </a:solidFill>
              <a:latin typeface="Times New Roman" panose="02020603050405020304" pitchFamily="18" charset="0"/>
              <a:ea typeface="Times New Roman" panose="02020603050405020304" pitchFamily="18" charset="0"/>
            </a:endParaRPr>
          </a:p>
          <a:p>
            <a:pPr marL="342900" marR="0" lvl="0" indent="-342900" algn="just" fontAlgn="base">
              <a:lnSpc>
                <a:spcPct val="102000"/>
              </a:lnSpc>
              <a:spcBef>
                <a:spcPts val="0"/>
              </a:spcBef>
              <a:spcAft>
                <a:spcPts val="2295"/>
              </a:spcAft>
              <a:buClr>
                <a:srgbClr val="000000"/>
              </a:buClr>
              <a:buSzPts val="1800"/>
              <a:buFont typeface="+mj-lt"/>
              <a:buAutoNum type="romanLcParenR"/>
            </a:pPr>
            <a:r>
              <a:rPr lang="en-US" sz="2000" dirty="0">
                <a:solidFill>
                  <a:srgbClr val="000000"/>
                </a:solidFill>
                <a:latin typeface="Times New Roman" panose="02020603050405020304" pitchFamily="18" charset="0"/>
                <a:ea typeface="Times New Roman" panose="02020603050405020304" pitchFamily="18" charset="0"/>
              </a:rPr>
              <a:t>Due to magnetic coupling, the signal is distorted.</a:t>
            </a:r>
          </a:p>
        </p:txBody>
      </p:sp>
    </p:spTree>
    <p:extLst>
      <p:ext uri="{BB962C8B-B14F-4D97-AF65-F5344CB8AC3E}">
        <p14:creationId xmlns:p14="http://schemas.microsoft.com/office/powerpoint/2010/main" val="29763028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
                                            <p:txEl>
                                              <p:pRg st="1" end="1"/>
                                            </p:txEl>
                                          </p:spTgt>
                                        </p:tgtEl>
                                        <p:attrNameLst>
                                          <p:attrName>style.visibility</p:attrName>
                                        </p:attrNameLst>
                                      </p:cBhvr>
                                      <p:to>
                                        <p:strVal val="visible"/>
                                      </p:to>
                                    </p:set>
                                    <p:animEffect transition="in" filter="fade">
                                      <p:cBhvr>
                                        <p:cTn id="14" dur="1000"/>
                                        <p:tgtEl>
                                          <p:spTgt spid="2">
                                            <p:txEl>
                                              <p:pRg st="1" end="1"/>
                                            </p:txEl>
                                          </p:spTgt>
                                        </p:tgtEl>
                                      </p:cBhvr>
                                    </p:animEffect>
                                    <p:anim calcmode="lin" valueType="num">
                                      <p:cBhvr>
                                        <p:cTn id="15"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2">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2">
                                            <p:txEl>
                                              <p:pRg st="2" end="2"/>
                                            </p:txEl>
                                          </p:spTgt>
                                        </p:tgtEl>
                                        <p:attrNameLst>
                                          <p:attrName>style.visibility</p:attrName>
                                        </p:attrNameLst>
                                      </p:cBhvr>
                                      <p:to>
                                        <p:strVal val="visible"/>
                                      </p:to>
                                    </p:set>
                                    <p:animEffect transition="in" filter="fade">
                                      <p:cBhvr>
                                        <p:cTn id="21" dur="1000"/>
                                        <p:tgtEl>
                                          <p:spTgt spid="2">
                                            <p:txEl>
                                              <p:pRg st="2" end="2"/>
                                            </p:txEl>
                                          </p:spTgt>
                                        </p:tgtEl>
                                      </p:cBhvr>
                                    </p:animEffect>
                                    <p:anim calcmode="lin" valueType="num">
                                      <p:cBhvr>
                                        <p:cTn id="22"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2">
                                            <p:txEl>
                                              <p:pRg st="3" end="3"/>
                                            </p:txEl>
                                          </p:spTgt>
                                        </p:tgtEl>
                                        <p:attrNameLst>
                                          <p:attrName>style.visibility</p:attrName>
                                        </p:attrNameLst>
                                      </p:cBhvr>
                                      <p:to>
                                        <p:strVal val="visible"/>
                                      </p:to>
                                    </p:set>
                                    <p:animEffect transition="in" filter="fade">
                                      <p:cBhvr>
                                        <p:cTn id="28" dur="1000"/>
                                        <p:tgtEl>
                                          <p:spTgt spid="2">
                                            <p:txEl>
                                              <p:pRg st="3" end="3"/>
                                            </p:txEl>
                                          </p:spTgt>
                                        </p:tgtEl>
                                      </p:cBhvr>
                                    </p:animEffect>
                                    <p:anim calcmode="lin" valueType="num">
                                      <p:cBhvr>
                                        <p:cTn id="29"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2">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2">
                                            <p:txEl>
                                              <p:pRg st="4" end="4"/>
                                            </p:txEl>
                                          </p:spTgt>
                                        </p:tgtEl>
                                        <p:attrNameLst>
                                          <p:attrName>style.visibility</p:attrName>
                                        </p:attrNameLst>
                                      </p:cBhvr>
                                      <p:to>
                                        <p:strVal val="visible"/>
                                      </p:to>
                                    </p:set>
                                    <p:animEffect transition="in" filter="fade">
                                      <p:cBhvr>
                                        <p:cTn id="35" dur="1000"/>
                                        <p:tgtEl>
                                          <p:spTgt spid="2">
                                            <p:txEl>
                                              <p:pRg st="4" end="4"/>
                                            </p:txEl>
                                          </p:spTgt>
                                        </p:tgtEl>
                                      </p:cBhvr>
                                    </p:animEffect>
                                    <p:anim calcmode="lin" valueType="num">
                                      <p:cBhvr>
                                        <p:cTn id="36" dur="10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2">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fade">
                                      <p:cBhvr>
                                        <p:cTn id="42" dur="1000"/>
                                        <p:tgtEl>
                                          <p:spTgt spid="2">
                                            <p:txEl>
                                              <p:pRg st="6" end="6"/>
                                            </p:txEl>
                                          </p:spTgt>
                                        </p:tgtEl>
                                      </p:cBhvr>
                                    </p:animEffect>
                                    <p:anim calcmode="lin" valueType="num">
                                      <p:cBhvr>
                                        <p:cTn id="43" dur="10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4" dur="1000" fill="hold"/>
                                        <p:tgtEl>
                                          <p:spTgt spid="2">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742689" y="1724628"/>
            <a:ext cx="4908716" cy="461665"/>
          </a:xfrm>
          <a:prstGeom prst="rect">
            <a:avLst/>
          </a:prstGeom>
        </p:spPr>
        <p:txBody>
          <a:bodyPr wrap="none">
            <a:spAutoFit/>
          </a:bodyPr>
          <a:lstStyle/>
          <a:p>
            <a:r>
              <a:rPr lang="en-US" sz="2400" dirty="0">
                <a:solidFill>
                  <a:srgbClr val="FF0000"/>
                </a:solidFill>
                <a:latin typeface="Algerian" panose="04020705040A02060702" pitchFamily="82" charset="0"/>
                <a:ea typeface="Times New Roman" panose="02020603050405020304" pitchFamily="18" charset="0"/>
              </a:rPr>
              <a:t>Isolation using </a:t>
            </a:r>
            <a:r>
              <a:rPr lang="en-US" sz="2400" dirty="0" err="1">
                <a:solidFill>
                  <a:srgbClr val="FF0000"/>
                </a:solidFill>
                <a:latin typeface="Algerian" panose="04020705040A02060702" pitchFamily="82" charset="0"/>
                <a:ea typeface="Times New Roman" panose="02020603050405020304" pitchFamily="18" charset="0"/>
              </a:rPr>
              <a:t>Optocouplers</a:t>
            </a:r>
            <a:endParaRPr lang="en-US" sz="2400" dirty="0">
              <a:solidFill>
                <a:srgbClr val="FF0000"/>
              </a:solidFill>
              <a:latin typeface="Algerian" panose="04020705040A02060702" pitchFamily="82" charset="0"/>
              <a:ea typeface="Times New Roman" panose="02020603050405020304" pitchFamily="18" charset="0"/>
            </a:endParaRPr>
          </a:p>
        </p:txBody>
      </p:sp>
      <p:sp>
        <p:nvSpPr>
          <p:cNvPr id="3" name="Rectangle 2"/>
          <p:cNvSpPr/>
          <p:nvPr/>
        </p:nvSpPr>
        <p:spPr>
          <a:xfrm>
            <a:off x="244698" y="2186293"/>
            <a:ext cx="9672033" cy="2214517"/>
          </a:xfrm>
          <a:prstGeom prst="rect">
            <a:avLst/>
          </a:prstGeom>
        </p:spPr>
        <p:txBody>
          <a:bodyPr wrap="square">
            <a:spAutoFit/>
          </a:bodyPr>
          <a:lstStyle/>
          <a:p>
            <a:pPr marL="28575" marR="0" indent="381000" algn="just">
              <a:lnSpc>
                <a:spcPct val="102000"/>
              </a:lnSpc>
              <a:spcBef>
                <a:spcPts val="0"/>
              </a:spcBef>
              <a:spcAft>
                <a:spcPts val="2295"/>
              </a:spcAft>
            </a:pPr>
            <a:r>
              <a:rPr lang="en-US" sz="2000" dirty="0" err="1">
                <a:solidFill>
                  <a:srgbClr val="000000"/>
                </a:solidFill>
                <a:latin typeface="Times New Roman" panose="02020603050405020304" pitchFamily="18" charset="0"/>
                <a:ea typeface="Times New Roman" panose="02020603050405020304" pitchFamily="18" charset="0"/>
              </a:rPr>
              <a:t>Optocoupler</a:t>
            </a:r>
            <a:r>
              <a:rPr lang="en-US" sz="2000" dirty="0">
                <a:solidFill>
                  <a:srgbClr val="000000"/>
                </a:solidFill>
                <a:latin typeface="Times New Roman" panose="02020603050405020304" pitchFamily="18" charset="0"/>
                <a:ea typeface="Times New Roman" panose="02020603050405020304" pitchFamily="18" charset="0"/>
              </a:rPr>
              <a:t> consists of a pair of infrared LED and phototransistor. </a:t>
            </a:r>
          </a:p>
          <a:p>
            <a:pPr marL="28575" marR="0" indent="381000" algn="just">
              <a:lnSpc>
                <a:spcPct val="102000"/>
              </a:lnSpc>
              <a:spcBef>
                <a:spcPts val="0"/>
              </a:spcBef>
              <a:spcAft>
                <a:spcPts val="2295"/>
              </a:spcAft>
            </a:pPr>
            <a:r>
              <a:rPr lang="en-US" sz="2000" dirty="0">
                <a:solidFill>
                  <a:srgbClr val="000000"/>
                </a:solidFill>
                <a:latin typeface="Times New Roman" panose="02020603050405020304" pitchFamily="18" charset="0"/>
                <a:ea typeface="Times New Roman" panose="02020603050405020304" pitchFamily="18" charset="0"/>
              </a:rPr>
              <a:t>When the signal is applied to the infrared LED, it turns-on. </a:t>
            </a:r>
          </a:p>
          <a:p>
            <a:pPr marL="28575" marR="0" indent="381000" algn="just">
              <a:lnSpc>
                <a:spcPct val="102000"/>
              </a:lnSpc>
              <a:spcBef>
                <a:spcPts val="0"/>
              </a:spcBef>
              <a:spcAft>
                <a:spcPts val="2295"/>
              </a:spcAft>
            </a:pPr>
            <a:r>
              <a:rPr lang="en-US" sz="2000" dirty="0">
                <a:solidFill>
                  <a:srgbClr val="000000"/>
                </a:solidFill>
                <a:latin typeface="Times New Roman" panose="02020603050405020304" pitchFamily="18" charset="0"/>
                <a:ea typeface="Times New Roman" panose="02020603050405020304" pitchFamily="18" charset="0"/>
              </a:rPr>
              <a:t>It's light falls on phototransistor. Phototransistor also starts conducting. </a:t>
            </a:r>
          </a:p>
          <a:p>
            <a:pPr marL="28575" marR="0" indent="381000" algn="just">
              <a:lnSpc>
                <a:spcPct val="102000"/>
              </a:lnSpc>
              <a:spcBef>
                <a:spcPts val="0"/>
              </a:spcBef>
              <a:spcAft>
                <a:spcPts val="2295"/>
              </a:spcAft>
            </a:pPr>
            <a:r>
              <a:rPr lang="en-US" sz="2000" dirty="0">
                <a:solidFill>
                  <a:srgbClr val="000000"/>
                </a:solidFill>
                <a:latin typeface="Times New Roman" panose="02020603050405020304" pitchFamily="18" charset="0"/>
                <a:ea typeface="Times New Roman" panose="02020603050405020304" pitchFamily="18" charset="0"/>
              </a:rPr>
              <a:t>There is no electric connection between LED and phototransistor.</a:t>
            </a:r>
            <a:endParaRPr lang="en-US" sz="2000" dirty="0">
              <a:solidFill>
                <a:srgbClr val="000000"/>
              </a:solidFill>
              <a:effectLst/>
              <a:latin typeface="Times New Roman" panose="02020603050405020304" pitchFamily="18" charset="0"/>
              <a:ea typeface="Times New Roman" panose="02020603050405020304" pitchFamily="18" charset="0"/>
            </a:endParaRPr>
          </a:p>
        </p:txBody>
      </p:sp>
      <p:pic>
        <p:nvPicPr>
          <p:cNvPr id="4" name="Picture 3"/>
          <p:cNvPicPr>
            <a:picLocks noChangeAspect="1"/>
          </p:cNvPicPr>
          <p:nvPr/>
        </p:nvPicPr>
        <p:blipFill>
          <a:blip r:embed="rId2"/>
          <a:stretch>
            <a:fillRect/>
          </a:stretch>
        </p:blipFill>
        <p:spPr>
          <a:xfrm>
            <a:off x="8023941" y="2327991"/>
            <a:ext cx="3562350" cy="2305050"/>
          </a:xfrm>
          <a:prstGeom prst="rect">
            <a:avLst/>
          </a:prstGeom>
        </p:spPr>
      </p:pic>
    </p:spTree>
    <p:extLst>
      <p:ext uri="{BB962C8B-B14F-4D97-AF65-F5344CB8AC3E}">
        <p14:creationId xmlns:p14="http://schemas.microsoft.com/office/powerpoint/2010/main" val="42863960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0" end="0"/>
                                            </p:txEl>
                                          </p:spTgt>
                                        </p:tgtEl>
                                        <p:attrNameLst>
                                          <p:attrName>style.visibility</p:attrName>
                                        </p:attrNameLst>
                                      </p:cBhvr>
                                      <p:to>
                                        <p:strVal val="visible"/>
                                      </p:to>
                                    </p:set>
                                    <p:animEffect transition="in" filter="fade">
                                      <p:cBhvr>
                                        <p:cTn id="21" dur="1000"/>
                                        <p:tgtEl>
                                          <p:spTgt spid="3">
                                            <p:txEl>
                                              <p:pRg st="0" end="0"/>
                                            </p:txEl>
                                          </p:spTgt>
                                        </p:tgtEl>
                                      </p:cBhvr>
                                    </p:animEffect>
                                    <p:anim calcmode="lin" valueType="num">
                                      <p:cBhvr>
                                        <p:cTn id="22"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1" end="1"/>
                                            </p:txEl>
                                          </p:spTgt>
                                        </p:tgtEl>
                                        <p:attrNameLst>
                                          <p:attrName>style.visibility</p:attrName>
                                        </p:attrNameLst>
                                      </p:cBhvr>
                                      <p:to>
                                        <p:strVal val="visible"/>
                                      </p:to>
                                    </p:set>
                                    <p:animEffect transition="in" filter="fade">
                                      <p:cBhvr>
                                        <p:cTn id="28" dur="1000"/>
                                        <p:tgtEl>
                                          <p:spTgt spid="3">
                                            <p:txEl>
                                              <p:pRg st="1" end="1"/>
                                            </p:txEl>
                                          </p:spTgt>
                                        </p:tgtEl>
                                      </p:cBhvr>
                                    </p:animEffect>
                                    <p:anim calcmode="lin" valueType="num">
                                      <p:cBhvr>
                                        <p:cTn id="29"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2" end="2"/>
                                            </p:txEl>
                                          </p:spTgt>
                                        </p:tgtEl>
                                        <p:attrNameLst>
                                          <p:attrName>style.visibility</p:attrName>
                                        </p:attrNameLst>
                                      </p:cBhvr>
                                      <p:to>
                                        <p:strVal val="visible"/>
                                      </p:to>
                                    </p:set>
                                    <p:animEffect transition="in" filter="fade">
                                      <p:cBhvr>
                                        <p:cTn id="35" dur="1000"/>
                                        <p:tgtEl>
                                          <p:spTgt spid="3">
                                            <p:txEl>
                                              <p:pRg st="2" end="2"/>
                                            </p:txEl>
                                          </p:spTgt>
                                        </p:tgtEl>
                                      </p:cBhvr>
                                    </p:animEffect>
                                    <p:anim calcmode="lin" valueType="num">
                                      <p:cBhvr>
                                        <p:cTn id="36"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3">
                                            <p:txEl>
                                              <p:pRg st="3" end="3"/>
                                            </p:txEl>
                                          </p:spTgt>
                                        </p:tgtEl>
                                        <p:attrNameLst>
                                          <p:attrName>style.visibility</p:attrName>
                                        </p:attrNameLst>
                                      </p:cBhvr>
                                      <p:to>
                                        <p:strVal val="visible"/>
                                      </p:to>
                                    </p:set>
                                    <p:animEffect transition="in" filter="fade">
                                      <p:cBhvr>
                                        <p:cTn id="42" dur="1000"/>
                                        <p:tgtEl>
                                          <p:spTgt spid="3">
                                            <p:txEl>
                                              <p:pRg st="3" end="3"/>
                                            </p:txEl>
                                          </p:spTgt>
                                        </p:tgtEl>
                                      </p:cBhvr>
                                    </p:animEffect>
                                    <p:anim calcmode="lin" valueType="num">
                                      <p:cBhvr>
                                        <p:cTn id="4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 y="1654284"/>
            <a:ext cx="8706118" cy="5229124"/>
          </a:xfrm>
          <a:prstGeom prst="rect">
            <a:avLst/>
          </a:prstGeom>
        </p:spPr>
        <p:txBody>
          <a:bodyPr wrap="square">
            <a:spAutoFit/>
          </a:bodyPr>
          <a:lstStyle/>
          <a:p>
            <a:pPr marL="38100" marR="0" indent="381000" algn="just">
              <a:lnSpc>
                <a:spcPct val="104000"/>
              </a:lnSpc>
              <a:spcBef>
                <a:spcPts val="0"/>
              </a:spcBef>
              <a:spcAft>
                <a:spcPts val="1805"/>
              </a:spcAft>
            </a:pPr>
            <a:r>
              <a:rPr lang="en-US" sz="2000" dirty="0">
                <a:solidFill>
                  <a:srgbClr val="000000"/>
                </a:solidFill>
                <a:latin typeface="Times New Roman" panose="02020603050405020304" pitchFamily="18" charset="0"/>
                <a:ea typeface="Times New Roman" panose="02020603050405020304" pitchFamily="18" charset="0"/>
              </a:rPr>
              <a:t>Figure shows the triggering circuit that uses </a:t>
            </a:r>
            <a:r>
              <a:rPr lang="en-US" sz="2000" dirty="0" err="1">
                <a:solidFill>
                  <a:srgbClr val="000000"/>
                </a:solidFill>
                <a:latin typeface="Times New Roman" panose="02020603050405020304" pitchFamily="18" charset="0"/>
                <a:ea typeface="Times New Roman" panose="02020603050405020304" pitchFamily="18" charset="0"/>
              </a:rPr>
              <a:t>optocoupler</a:t>
            </a:r>
            <a:endParaRPr lang="en-US" sz="2000" dirty="0">
              <a:solidFill>
                <a:srgbClr val="000000"/>
              </a:solidFill>
              <a:latin typeface="Times New Roman" panose="02020603050405020304" pitchFamily="18" charset="0"/>
              <a:ea typeface="Times New Roman" panose="02020603050405020304" pitchFamily="18" charset="0"/>
            </a:endParaRPr>
          </a:p>
          <a:p>
            <a:pPr marL="38100" marR="0" indent="381000" algn="just">
              <a:lnSpc>
                <a:spcPct val="104000"/>
              </a:lnSpc>
              <a:spcBef>
                <a:spcPts val="0"/>
              </a:spcBef>
              <a:spcAft>
                <a:spcPts val="1805"/>
              </a:spcAft>
            </a:pPr>
            <a:r>
              <a:rPr lang="en-US" sz="2000" dirty="0">
                <a:solidFill>
                  <a:srgbClr val="000000"/>
                </a:solidFill>
                <a:latin typeface="Times New Roman" panose="02020603050405020304" pitchFamily="18" charset="0"/>
                <a:ea typeface="Times New Roman" panose="02020603050405020304" pitchFamily="18" charset="0"/>
              </a:rPr>
              <a:t> In this circuit the triggering pulses are given to the input (LED) of </a:t>
            </a:r>
            <a:r>
              <a:rPr lang="en-US" sz="2000" dirty="0" err="1">
                <a:solidFill>
                  <a:srgbClr val="000000"/>
                </a:solidFill>
                <a:latin typeface="Times New Roman" panose="02020603050405020304" pitchFamily="18" charset="0"/>
                <a:ea typeface="Times New Roman" panose="02020603050405020304" pitchFamily="18" charset="0"/>
              </a:rPr>
              <a:t>optocoupler</a:t>
            </a:r>
            <a:r>
              <a:rPr lang="en-US" sz="2000" dirty="0">
                <a:solidFill>
                  <a:srgbClr val="000000"/>
                </a:solidFill>
                <a:latin typeface="Times New Roman" panose="02020603050405020304" pitchFamily="18" charset="0"/>
                <a:ea typeface="Times New Roman" panose="02020603050405020304" pitchFamily="18" charset="0"/>
              </a:rPr>
              <a:t>. </a:t>
            </a:r>
          </a:p>
          <a:p>
            <a:pPr marL="38100" marR="0" indent="381000" algn="just">
              <a:lnSpc>
                <a:spcPct val="104000"/>
              </a:lnSpc>
              <a:spcBef>
                <a:spcPts val="0"/>
              </a:spcBef>
              <a:spcAft>
                <a:spcPts val="1805"/>
              </a:spcAft>
            </a:pPr>
            <a:r>
              <a:rPr lang="en-US" sz="2000" dirty="0">
                <a:solidFill>
                  <a:srgbClr val="000000"/>
                </a:solidFill>
                <a:latin typeface="Times New Roman" panose="02020603050405020304" pitchFamily="18" charset="0"/>
                <a:ea typeface="Times New Roman" panose="02020603050405020304" pitchFamily="18" charset="0"/>
              </a:rPr>
              <a:t>When 'Vg' is positive, LED turns-on. It's light falls on phototransistor,               it turns-on. </a:t>
            </a:r>
          </a:p>
          <a:p>
            <a:pPr marL="38100" marR="0" indent="381000" algn="just">
              <a:lnSpc>
                <a:spcPct val="104000"/>
              </a:lnSpc>
              <a:spcBef>
                <a:spcPts val="0"/>
              </a:spcBef>
              <a:spcAft>
                <a:spcPts val="1805"/>
              </a:spcAft>
            </a:pPr>
            <a:r>
              <a:rPr lang="en-US" sz="2000" dirty="0">
                <a:solidFill>
                  <a:srgbClr val="000000"/>
                </a:solidFill>
                <a:latin typeface="Times New Roman" panose="02020603050405020304" pitchFamily="18" charset="0"/>
                <a:ea typeface="Times New Roman" panose="02020603050405020304" pitchFamily="18" charset="0"/>
              </a:rPr>
              <a:t>Base Of T1 is connected to zero volts through phototransistor. </a:t>
            </a:r>
          </a:p>
          <a:p>
            <a:pPr marL="38100" marR="0" indent="381000" algn="just">
              <a:lnSpc>
                <a:spcPct val="104000"/>
              </a:lnSpc>
              <a:spcBef>
                <a:spcPts val="0"/>
              </a:spcBef>
              <a:spcAft>
                <a:spcPts val="1805"/>
              </a:spcAft>
            </a:pPr>
            <a:r>
              <a:rPr lang="en-US" sz="2000" dirty="0">
                <a:solidFill>
                  <a:srgbClr val="000000"/>
                </a:solidFill>
                <a:latin typeface="Times New Roman" panose="02020603050405020304" pitchFamily="18" charset="0"/>
                <a:ea typeface="Times New Roman" panose="02020603050405020304" pitchFamily="18" charset="0"/>
              </a:rPr>
              <a:t>Due to this, Tl turns-</a:t>
            </a:r>
            <a:r>
              <a:rPr lang="en-US" sz="2000" dirty="0" err="1">
                <a:solidFill>
                  <a:srgbClr val="000000"/>
                </a:solidFill>
                <a:latin typeface="Times New Roman" panose="02020603050405020304" pitchFamily="18" charset="0"/>
                <a:ea typeface="Times New Roman" panose="02020603050405020304" pitchFamily="18" charset="0"/>
              </a:rPr>
              <a:t>on.Voltage</a:t>
            </a:r>
            <a:r>
              <a:rPr lang="en-US" sz="2000" dirty="0">
                <a:solidFill>
                  <a:srgbClr val="000000"/>
                </a:solidFill>
                <a:latin typeface="Times New Roman" panose="02020603050405020304" pitchFamily="18" charset="0"/>
                <a:ea typeface="Times New Roman" panose="02020603050405020304" pitchFamily="18" charset="0"/>
              </a:rPr>
              <a:t> </a:t>
            </a:r>
            <a:r>
              <a:rPr lang="en-US" sz="2000" dirty="0" err="1">
                <a:solidFill>
                  <a:srgbClr val="000000"/>
                </a:solidFill>
                <a:latin typeface="Times New Roman" panose="02020603050405020304" pitchFamily="18" charset="0"/>
                <a:ea typeface="Times New Roman" panose="02020603050405020304" pitchFamily="18" charset="0"/>
              </a:rPr>
              <a:t>Vcc</a:t>
            </a:r>
            <a:r>
              <a:rPr lang="en-US" sz="2000" dirty="0">
                <a:solidFill>
                  <a:srgbClr val="000000"/>
                </a:solidFill>
                <a:latin typeface="Times New Roman" panose="02020603050405020304" pitchFamily="18" charset="0"/>
                <a:ea typeface="Times New Roman" panose="02020603050405020304" pitchFamily="18" charset="0"/>
              </a:rPr>
              <a:t> is applied to gate of the MOSFET. </a:t>
            </a:r>
          </a:p>
          <a:p>
            <a:pPr marL="38100" marR="0" indent="381000" algn="just">
              <a:lnSpc>
                <a:spcPct val="104000"/>
              </a:lnSpc>
              <a:spcBef>
                <a:spcPts val="0"/>
              </a:spcBef>
              <a:spcAft>
                <a:spcPts val="1805"/>
              </a:spcAft>
            </a:pPr>
            <a:r>
              <a:rPr lang="en-US" sz="2000" dirty="0">
                <a:solidFill>
                  <a:srgbClr val="000000"/>
                </a:solidFill>
                <a:latin typeface="Times New Roman" panose="02020603050405020304" pitchFamily="18" charset="0"/>
                <a:ea typeface="Times New Roman" panose="02020603050405020304" pitchFamily="18" charset="0"/>
              </a:rPr>
              <a:t>Hence MOSFET turns-on. </a:t>
            </a:r>
          </a:p>
          <a:p>
            <a:pPr marL="38100" marR="0" indent="381000" algn="just">
              <a:lnSpc>
                <a:spcPct val="104000"/>
              </a:lnSpc>
              <a:spcBef>
                <a:spcPts val="0"/>
              </a:spcBef>
              <a:spcAft>
                <a:spcPts val="1805"/>
              </a:spcAft>
            </a:pPr>
            <a:r>
              <a:rPr lang="en-US" sz="2000" dirty="0">
                <a:solidFill>
                  <a:srgbClr val="000000"/>
                </a:solidFill>
                <a:latin typeface="Times New Roman" panose="02020603050405020304" pitchFamily="18" charset="0"/>
                <a:ea typeface="Times New Roman" panose="02020603050405020304" pitchFamily="18" charset="0"/>
              </a:rPr>
              <a:t>When  the LED turns-off, phototransistor also turn-off. Therefore base drive of Tl goes to </a:t>
            </a:r>
            <a:r>
              <a:rPr lang="en-US" sz="2000" dirty="0" err="1">
                <a:solidFill>
                  <a:srgbClr val="000000"/>
                </a:solidFill>
                <a:latin typeface="Times New Roman" panose="02020603050405020304" pitchFamily="18" charset="0"/>
                <a:ea typeface="Times New Roman" panose="02020603050405020304" pitchFamily="18" charset="0"/>
              </a:rPr>
              <a:t>Vcc</a:t>
            </a:r>
            <a:r>
              <a:rPr lang="en-US" sz="2000" dirty="0">
                <a:solidFill>
                  <a:srgbClr val="000000"/>
                </a:solidFill>
                <a:latin typeface="Times New Roman" panose="02020603050405020304" pitchFamily="18" charset="0"/>
                <a:ea typeface="Times New Roman" panose="02020603050405020304" pitchFamily="18" charset="0"/>
              </a:rPr>
              <a:t> and it turn-off. </a:t>
            </a:r>
          </a:p>
          <a:p>
            <a:pPr marL="38100" marR="0" indent="381000" algn="just">
              <a:lnSpc>
                <a:spcPct val="104000"/>
              </a:lnSpc>
              <a:spcBef>
                <a:spcPts val="0"/>
              </a:spcBef>
              <a:spcAft>
                <a:spcPts val="1805"/>
              </a:spcAft>
            </a:pPr>
            <a:r>
              <a:rPr lang="en-US" sz="2000" dirty="0">
                <a:solidFill>
                  <a:srgbClr val="000000"/>
                </a:solidFill>
                <a:latin typeface="Times New Roman" panose="02020603050405020304" pitchFamily="18" charset="0"/>
                <a:ea typeface="Times New Roman" panose="02020603050405020304" pitchFamily="18" charset="0"/>
              </a:rPr>
              <a:t>When Tl turns-off, MOSFET gate voltage becomes zero. Therefore MOSFET turns-off. Thus gate drive circuit using </a:t>
            </a:r>
            <a:r>
              <a:rPr lang="en-US" sz="2000" dirty="0" err="1">
                <a:solidFill>
                  <a:srgbClr val="000000"/>
                </a:solidFill>
                <a:latin typeface="Times New Roman" panose="02020603050405020304" pitchFamily="18" charset="0"/>
                <a:ea typeface="Times New Roman" panose="02020603050405020304" pitchFamily="18" charset="0"/>
              </a:rPr>
              <a:t>Optocoupler</a:t>
            </a:r>
            <a:r>
              <a:rPr lang="en-US" sz="2000" dirty="0">
                <a:solidFill>
                  <a:srgbClr val="000000"/>
                </a:solidFill>
                <a:latin typeface="Times New Roman" panose="02020603050405020304" pitchFamily="18" charset="0"/>
                <a:ea typeface="Times New Roman" panose="02020603050405020304" pitchFamily="18" charset="0"/>
              </a:rPr>
              <a:t> works.</a:t>
            </a:r>
            <a:endParaRPr lang="en-US" sz="2000" dirty="0">
              <a:solidFill>
                <a:srgbClr val="000000"/>
              </a:solidFill>
              <a:effectLst/>
              <a:latin typeface="Times New Roman" panose="02020603050405020304" pitchFamily="18" charset="0"/>
              <a:ea typeface="Times New Roman" panose="02020603050405020304" pitchFamily="18" charset="0"/>
            </a:endParaRPr>
          </a:p>
        </p:txBody>
      </p:sp>
      <p:pic>
        <p:nvPicPr>
          <p:cNvPr id="3" name="Picture 2"/>
          <p:cNvPicPr>
            <a:picLocks noChangeAspect="1"/>
          </p:cNvPicPr>
          <p:nvPr/>
        </p:nvPicPr>
        <p:blipFill>
          <a:blip r:embed="rId2"/>
          <a:stretch>
            <a:fillRect/>
          </a:stretch>
        </p:blipFill>
        <p:spPr>
          <a:xfrm>
            <a:off x="8706119" y="3348507"/>
            <a:ext cx="3442813" cy="2420728"/>
          </a:xfrm>
          <a:prstGeom prst="rect">
            <a:avLst/>
          </a:prstGeom>
        </p:spPr>
      </p:pic>
    </p:spTree>
    <p:extLst>
      <p:ext uri="{BB962C8B-B14F-4D97-AF65-F5344CB8AC3E}">
        <p14:creationId xmlns:p14="http://schemas.microsoft.com/office/powerpoint/2010/main" val="27607218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
                                            <p:txEl>
                                              <p:pRg st="0" end="0"/>
                                            </p:txEl>
                                          </p:spTgt>
                                        </p:tgtEl>
                                        <p:attrNameLst>
                                          <p:attrName>style.visibility</p:attrName>
                                        </p:attrNameLst>
                                      </p:cBhvr>
                                      <p:to>
                                        <p:strVal val="visible"/>
                                      </p:to>
                                    </p:set>
                                    <p:animEffect transition="in" filter="fade">
                                      <p:cBhvr>
                                        <p:cTn id="14" dur="1000"/>
                                        <p:tgtEl>
                                          <p:spTgt spid="2">
                                            <p:txEl>
                                              <p:pRg st="0" end="0"/>
                                            </p:txEl>
                                          </p:spTgt>
                                        </p:tgtEl>
                                      </p:cBhvr>
                                    </p:animEffect>
                                    <p:anim calcmode="lin" valueType="num">
                                      <p:cBhvr>
                                        <p:cTn id="15"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2">
                                            <p:txEl>
                                              <p:pRg st="1" end="1"/>
                                            </p:txEl>
                                          </p:spTgt>
                                        </p:tgtEl>
                                        <p:attrNameLst>
                                          <p:attrName>style.visibility</p:attrName>
                                        </p:attrNameLst>
                                      </p:cBhvr>
                                      <p:to>
                                        <p:strVal val="visible"/>
                                      </p:to>
                                    </p:set>
                                    <p:animEffect transition="in" filter="fade">
                                      <p:cBhvr>
                                        <p:cTn id="21" dur="1000"/>
                                        <p:tgtEl>
                                          <p:spTgt spid="2">
                                            <p:txEl>
                                              <p:pRg st="1" end="1"/>
                                            </p:txEl>
                                          </p:spTgt>
                                        </p:tgtEl>
                                      </p:cBhvr>
                                    </p:animEffect>
                                    <p:anim calcmode="lin" valueType="num">
                                      <p:cBhvr>
                                        <p:cTn id="22"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2">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2">
                                            <p:txEl>
                                              <p:pRg st="2" end="2"/>
                                            </p:txEl>
                                          </p:spTgt>
                                        </p:tgtEl>
                                        <p:attrNameLst>
                                          <p:attrName>style.visibility</p:attrName>
                                        </p:attrNameLst>
                                      </p:cBhvr>
                                      <p:to>
                                        <p:strVal val="visible"/>
                                      </p:to>
                                    </p:set>
                                    <p:animEffect transition="in" filter="fade">
                                      <p:cBhvr>
                                        <p:cTn id="28" dur="1000"/>
                                        <p:tgtEl>
                                          <p:spTgt spid="2">
                                            <p:txEl>
                                              <p:pRg st="2" end="2"/>
                                            </p:txEl>
                                          </p:spTgt>
                                        </p:tgtEl>
                                      </p:cBhvr>
                                    </p:animEffect>
                                    <p:anim calcmode="lin" valueType="num">
                                      <p:cBhvr>
                                        <p:cTn id="29"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2">
                                            <p:txEl>
                                              <p:pRg st="3" end="3"/>
                                            </p:txEl>
                                          </p:spTgt>
                                        </p:tgtEl>
                                        <p:attrNameLst>
                                          <p:attrName>style.visibility</p:attrName>
                                        </p:attrNameLst>
                                      </p:cBhvr>
                                      <p:to>
                                        <p:strVal val="visible"/>
                                      </p:to>
                                    </p:set>
                                    <p:animEffect transition="in" filter="fade">
                                      <p:cBhvr>
                                        <p:cTn id="35" dur="1000"/>
                                        <p:tgtEl>
                                          <p:spTgt spid="2">
                                            <p:txEl>
                                              <p:pRg st="3" end="3"/>
                                            </p:txEl>
                                          </p:spTgt>
                                        </p:tgtEl>
                                      </p:cBhvr>
                                    </p:animEffect>
                                    <p:anim calcmode="lin" valueType="num">
                                      <p:cBhvr>
                                        <p:cTn id="36"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2">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2">
                                            <p:txEl>
                                              <p:pRg st="4" end="4"/>
                                            </p:txEl>
                                          </p:spTgt>
                                        </p:tgtEl>
                                        <p:attrNameLst>
                                          <p:attrName>style.visibility</p:attrName>
                                        </p:attrNameLst>
                                      </p:cBhvr>
                                      <p:to>
                                        <p:strVal val="visible"/>
                                      </p:to>
                                    </p:set>
                                    <p:animEffect transition="in" filter="fade">
                                      <p:cBhvr>
                                        <p:cTn id="42" dur="1000"/>
                                        <p:tgtEl>
                                          <p:spTgt spid="2">
                                            <p:txEl>
                                              <p:pRg st="4" end="4"/>
                                            </p:txEl>
                                          </p:spTgt>
                                        </p:tgtEl>
                                      </p:cBhvr>
                                    </p:animEffect>
                                    <p:anim calcmode="lin" valueType="num">
                                      <p:cBhvr>
                                        <p:cTn id="43" dur="10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44" dur="1000" fill="hold"/>
                                        <p:tgtEl>
                                          <p:spTgt spid="2">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2">
                                            <p:txEl>
                                              <p:pRg st="5" end="5"/>
                                            </p:txEl>
                                          </p:spTgt>
                                        </p:tgtEl>
                                        <p:attrNameLst>
                                          <p:attrName>style.visibility</p:attrName>
                                        </p:attrNameLst>
                                      </p:cBhvr>
                                      <p:to>
                                        <p:strVal val="visible"/>
                                      </p:to>
                                    </p:set>
                                    <p:animEffect transition="in" filter="fade">
                                      <p:cBhvr>
                                        <p:cTn id="49" dur="1000"/>
                                        <p:tgtEl>
                                          <p:spTgt spid="2">
                                            <p:txEl>
                                              <p:pRg st="5" end="5"/>
                                            </p:txEl>
                                          </p:spTgt>
                                        </p:tgtEl>
                                      </p:cBhvr>
                                    </p:animEffect>
                                    <p:anim calcmode="lin" valueType="num">
                                      <p:cBhvr>
                                        <p:cTn id="50" dur="10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51" dur="1000" fill="hold"/>
                                        <p:tgtEl>
                                          <p:spTgt spid="2">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2">
                                            <p:txEl>
                                              <p:pRg st="6" end="6"/>
                                            </p:txEl>
                                          </p:spTgt>
                                        </p:tgtEl>
                                        <p:attrNameLst>
                                          <p:attrName>style.visibility</p:attrName>
                                        </p:attrNameLst>
                                      </p:cBhvr>
                                      <p:to>
                                        <p:strVal val="visible"/>
                                      </p:to>
                                    </p:set>
                                    <p:animEffect transition="in" filter="fade">
                                      <p:cBhvr>
                                        <p:cTn id="56" dur="1000"/>
                                        <p:tgtEl>
                                          <p:spTgt spid="2">
                                            <p:txEl>
                                              <p:pRg st="6" end="6"/>
                                            </p:txEl>
                                          </p:spTgt>
                                        </p:tgtEl>
                                      </p:cBhvr>
                                    </p:animEffect>
                                    <p:anim calcmode="lin" valueType="num">
                                      <p:cBhvr>
                                        <p:cTn id="57" dur="10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58" dur="1000" fill="hold"/>
                                        <p:tgtEl>
                                          <p:spTgt spid="2">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nodeType="clickEffect">
                                  <p:stCondLst>
                                    <p:cond delay="0"/>
                                  </p:stCondLst>
                                  <p:childTnLst>
                                    <p:set>
                                      <p:cBhvr>
                                        <p:cTn id="62" dur="1" fill="hold">
                                          <p:stCondLst>
                                            <p:cond delay="0"/>
                                          </p:stCondLst>
                                        </p:cTn>
                                        <p:tgtEl>
                                          <p:spTgt spid="2">
                                            <p:txEl>
                                              <p:pRg st="7" end="7"/>
                                            </p:txEl>
                                          </p:spTgt>
                                        </p:tgtEl>
                                        <p:attrNameLst>
                                          <p:attrName>style.visibility</p:attrName>
                                        </p:attrNameLst>
                                      </p:cBhvr>
                                      <p:to>
                                        <p:strVal val="visible"/>
                                      </p:to>
                                    </p:set>
                                    <p:animEffect transition="in" filter="fade">
                                      <p:cBhvr>
                                        <p:cTn id="63" dur="1000"/>
                                        <p:tgtEl>
                                          <p:spTgt spid="2">
                                            <p:txEl>
                                              <p:pRg st="7" end="7"/>
                                            </p:txEl>
                                          </p:spTgt>
                                        </p:tgtEl>
                                      </p:cBhvr>
                                    </p:animEffect>
                                    <p:anim calcmode="lin" valueType="num">
                                      <p:cBhvr>
                                        <p:cTn id="64" dur="10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65" dur="1000" fill="hold"/>
                                        <p:tgtEl>
                                          <p:spTgt spid="2">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9" name="Picture 589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3640" y="3316310"/>
            <a:ext cx="28575" cy="3810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924982" y="1823084"/>
            <a:ext cx="1864613" cy="400110"/>
          </a:xfrm>
          <a:prstGeom prst="rect">
            <a:avLst/>
          </a:prstGeom>
        </p:spPr>
        <p:txBody>
          <a:bodyPr wrap="none">
            <a:spAutoFit/>
          </a:bodyPr>
          <a:lstStyle/>
          <a:p>
            <a:pPr lvl="0" indent="3175" eaLnBrk="0" fontAlgn="base" hangingPunct="0">
              <a:spcBef>
                <a:spcPct val="0"/>
              </a:spcBef>
              <a:spcAft>
                <a:spcPct val="0"/>
              </a:spcAft>
            </a:pPr>
            <a:r>
              <a:rPr lang="en-US" altLang="en-US" sz="2000" b="1" dirty="0">
                <a:solidFill>
                  <a:srgbClr val="FF0000"/>
                </a:solidFill>
                <a:latin typeface="Algerian" panose="04020705040A02060702" pitchFamily="82" charset="0"/>
                <a:ea typeface="Times New Roman" panose="02020603050405020304" pitchFamily="18" charset="0"/>
              </a:rPr>
              <a:t>Advantages</a:t>
            </a:r>
          </a:p>
        </p:txBody>
      </p:sp>
      <p:sp>
        <p:nvSpPr>
          <p:cNvPr id="5" name="Rectangle 4"/>
          <p:cNvSpPr/>
          <p:nvPr/>
        </p:nvSpPr>
        <p:spPr>
          <a:xfrm>
            <a:off x="969109" y="2291592"/>
            <a:ext cx="4147739" cy="400110"/>
          </a:xfrm>
          <a:prstGeom prst="rect">
            <a:avLst/>
          </a:prstGeom>
        </p:spPr>
        <p:txBody>
          <a:bodyPr wrap="none">
            <a:spAutoFit/>
          </a:bodyPr>
          <a:lstStyle/>
          <a:p>
            <a:r>
              <a:rPr lang="en-US" altLang="en-US" sz="2000" dirty="0">
                <a:solidFill>
                  <a:srgbClr val="000000"/>
                </a:solidFill>
                <a:latin typeface="Times New Roman" panose="02020603050405020304" pitchFamily="18" charset="0"/>
                <a:ea typeface="Times New Roman" panose="02020603050405020304" pitchFamily="18" charset="0"/>
              </a:rPr>
              <a:t>Very good response at low frequencies</a:t>
            </a:r>
            <a:endParaRPr lang="en-US" sz="2000" dirty="0">
              <a:solidFill>
                <a:srgbClr val="000000"/>
              </a:solidFill>
              <a:latin typeface="Times New Roman" panose="02020603050405020304" pitchFamily="18" charset="0"/>
              <a:ea typeface="Times New Roman" panose="02020603050405020304" pitchFamily="18" charset="0"/>
            </a:endParaRPr>
          </a:p>
        </p:txBody>
      </p:sp>
      <p:sp>
        <p:nvSpPr>
          <p:cNvPr id="6" name="Rectangle 5"/>
          <p:cNvSpPr/>
          <p:nvPr/>
        </p:nvSpPr>
        <p:spPr>
          <a:xfrm>
            <a:off x="924982" y="2837707"/>
            <a:ext cx="5944256" cy="400110"/>
          </a:xfrm>
          <a:prstGeom prst="rect">
            <a:avLst/>
          </a:prstGeom>
        </p:spPr>
        <p:txBody>
          <a:bodyPr wrap="none">
            <a:spAutoFit/>
          </a:bodyPr>
          <a:lstStyle/>
          <a:p>
            <a:r>
              <a:rPr lang="en-US" altLang="en-US" sz="2000" dirty="0">
                <a:solidFill>
                  <a:srgbClr val="000000"/>
                </a:solidFill>
                <a:latin typeface="Times New Roman" panose="02020603050405020304" pitchFamily="18" charset="0"/>
                <a:ea typeface="Times New Roman" panose="02020603050405020304" pitchFamily="18" charset="0"/>
              </a:rPr>
              <a:t>Compact and cheaper </a:t>
            </a:r>
            <a:r>
              <a:rPr lang="en-US" altLang="en-US" sz="2000" dirty="0" err="1">
                <a:solidFill>
                  <a:srgbClr val="000000"/>
                </a:solidFill>
                <a:latin typeface="Times New Roman" panose="02020603050405020304" pitchFamily="18" charset="0"/>
                <a:ea typeface="Times New Roman" panose="02020603050405020304" pitchFamily="18" charset="0"/>
              </a:rPr>
              <a:t>optocoupler</a:t>
            </a:r>
            <a:r>
              <a:rPr lang="en-US" altLang="en-US" sz="2000" dirty="0">
                <a:solidFill>
                  <a:srgbClr val="000000"/>
                </a:solidFill>
                <a:latin typeface="Times New Roman" panose="02020603050405020304" pitchFamily="18" charset="0"/>
                <a:ea typeface="Times New Roman" panose="02020603050405020304" pitchFamily="18" charset="0"/>
              </a:rPr>
              <a:t> devices are available</a:t>
            </a:r>
            <a:endParaRPr lang="en-US" sz="2000" dirty="0">
              <a:solidFill>
                <a:srgbClr val="000000"/>
              </a:solidFill>
              <a:latin typeface="Times New Roman" panose="02020603050405020304" pitchFamily="18" charset="0"/>
              <a:ea typeface="Times New Roman" panose="02020603050405020304" pitchFamily="18" charset="0"/>
            </a:endParaRPr>
          </a:p>
        </p:txBody>
      </p:sp>
      <p:sp>
        <p:nvSpPr>
          <p:cNvPr id="7" name="Rectangle 6"/>
          <p:cNvSpPr/>
          <p:nvPr/>
        </p:nvSpPr>
        <p:spPr>
          <a:xfrm>
            <a:off x="969109" y="3601457"/>
            <a:ext cx="2241319" cy="400110"/>
          </a:xfrm>
          <a:prstGeom prst="rect">
            <a:avLst/>
          </a:prstGeom>
        </p:spPr>
        <p:txBody>
          <a:bodyPr wrap="none">
            <a:spAutoFit/>
          </a:bodyPr>
          <a:lstStyle/>
          <a:p>
            <a:pPr indent="3175" eaLnBrk="0" fontAlgn="base" hangingPunct="0">
              <a:spcBef>
                <a:spcPct val="0"/>
              </a:spcBef>
              <a:spcAft>
                <a:spcPct val="0"/>
              </a:spcAft>
            </a:pPr>
            <a:r>
              <a:rPr lang="en-US" altLang="en-US" sz="2000" b="1" dirty="0">
                <a:solidFill>
                  <a:srgbClr val="FF0000"/>
                </a:solidFill>
                <a:latin typeface="Algerian" panose="04020705040A02060702" pitchFamily="82" charset="0"/>
                <a:ea typeface="Times New Roman" panose="02020603050405020304" pitchFamily="18" charset="0"/>
              </a:rPr>
              <a:t>Disadvantages</a:t>
            </a:r>
          </a:p>
        </p:txBody>
      </p:sp>
      <p:sp>
        <p:nvSpPr>
          <p:cNvPr id="8" name="Rectangle 7"/>
          <p:cNvSpPr/>
          <p:nvPr/>
        </p:nvSpPr>
        <p:spPr>
          <a:xfrm>
            <a:off x="969109" y="4002718"/>
            <a:ext cx="6096000" cy="1323439"/>
          </a:xfrm>
          <a:prstGeom prst="rect">
            <a:avLst/>
          </a:prstGeom>
        </p:spPr>
        <p:txBody>
          <a:bodyPr>
            <a:spAutoFit/>
          </a:bodyPr>
          <a:lstStyle/>
          <a:p>
            <a:pPr lvl="0" indent="3175" fontAlgn="base">
              <a:spcBef>
                <a:spcPct val="0"/>
              </a:spcBef>
              <a:spcAft>
                <a:spcPct val="0"/>
              </a:spcAft>
            </a:pPr>
            <a:r>
              <a:rPr lang="en-US" altLang="en-US" sz="2000" dirty="0" err="1">
                <a:solidFill>
                  <a:srgbClr val="000000"/>
                </a:solidFill>
                <a:latin typeface="Times New Roman" panose="02020603050405020304" pitchFamily="18" charset="0"/>
                <a:ea typeface="Times New Roman" panose="02020603050405020304" pitchFamily="18" charset="0"/>
              </a:rPr>
              <a:t>Optocoupler</a:t>
            </a:r>
            <a:r>
              <a:rPr lang="en-US" altLang="en-US" sz="2000" dirty="0">
                <a:solidFill>
                  <a:srgbClr val="000000"/>
                </a:solidFill>
                <a:latin typeface="Times New Roman" panose="02020603050405020304" pitchFamily="18" charset="0"/>
                <a:ea typeface="Times New Roman" panose="02020603050405020304" pitchFamily="18" charset="0"/>
              </a:rPr>
              <a:t> need, external biasing voltage for their operation. </a:t>
            </a:r>
          </a:p>
          <a:p>
            <a:pPr lvl="0" indent="3175" fontAlgn="base">
              <a:spcBef>
                <a:spcPct val="0"/>
              </a:spcBef>
              <a:spcAft>
                <a:spcPct val="0"/>
              </a:spcAft>
            </a:pPr>
            <a:endParaRPr lang="en-US" altLang="en-US" sz="2000" dirty="0">
              <a:solidFill>
                <a:srgbClr val="000000"/>
              </a:solidFill>
              <a:latin typeface="Times New Roman" panose="02020603050405020304" pitchFamily="18" charset="0"/>
              <a:ea typeface="Times New Roman" panose="02020603050405020304" pitchFamily="18" charset="0"/>
            </a:endParaRPr>
          </a:p>
          <a:p>
            <a:pPr lvl="0" indent="3175" fontAlgn="base">
              <a:spcBef>
                <a:spcPct val="0"/>
              </a:spcBef>
              <a:spcAft>
                <a:spcPct val="0"/>
              </a:spcAft>
            </a:pPr>
            <a:r>
              <a:rPr lang="en-US" altLang="en-US" sz="2000" dirty="0">
                <a:solidFill>
                  <a:srgbClr val="000000"/>
                </a:solidFill>
                <a:latin typeface="Times New Roman" panose="02020603050405020304" pitchFamily="18" charset="0"/>
                <a:ea typeface="Times New Roman" panose="02020603050405020304" pitchFamily="18" charset="0"/>
              </a:rPr>
              <a:t>High frequency response is poor</a:t>
            </a:r>
          </a:p>
        </p:txBody>
      </p:sp>
      <p:sp>
        <p:nvSpPr>
          <p:cNvPr id="9" name="Rectangle 8"/>
          <p:cNvSpPr/>
          <p:nvPr/>
        </p:nvSpPr>
        <p:spPr>
          <a:xfrm>
            <a:off x="924982" y="5326157"/>
            <a:ext cx="5815858" cy="1015663"/>
          </a:xfrm>
          <a:prstGeom prst="rect">
            <a:avLst/>
          </a:prstGeom>
        </p:spPr>
        <p:txBody>
          <a:bodyPr wrap="square">
            <a:spAutoFit/>
          </a:bodyPr>
          <a:lstStyle/>
          <a:p>
            <a:pPr lvl="0" indent="3175" eaLnBrk="0" fontAlgn="base" hangingPunct="0">
              <a:spcBef>
                <a:spcPct val="0"/>
              </a:spcBef>
              <a:spcAft>
                <a:spcPct val="0"/>
              </a:spcAft>
            </a:pPr>
            <a:r>
              <a:rPr lang="en-US" altLang="en-US" sz="2000" b="1" dirty="0">
                <a:solidFill>
                  <a:srgbClr val="FF0000"/>
                </a:solidFill>
                <a:latin typeface="Algerian" panose="04020705040A02060702" pitchFamily="82" charset="0"/>
                <a:ea typeface="Times New Roman" panose="02020603050405020304" pitchFamily="18" charset="0"/>
              </a:rPr>
              <a:t>Applications</a:t>
            </a:r>
          </a:p>
          <a:p>
            <a:pPr lvl="0" indent="3175" eaLnBrk="0" fontAlgn="base" hangingPunct="0">
              <a:spcBef>
                <a:spcPct val="0"/>
              </a:spcBef>
              <a:spcAft>
                <a:spcPct val="0"/>
              </a:spcAft>
            </a:pPr>
            <a:r>
              <a:rPr lang="en-US" altLang="en-US" sz="2000" dirty="0">
                <a:solidFill>
                  <a:srgbClr val="000000"/>
                </a:solidFill>
                <a:latin typeface="Times New Roman" panose="02020603050405020304" pitchFamily="18" charset="0"/>
                <a:ea typeface="Times New Roman" panose="02020603050405020304" pitchFamily="18" charset="0"/>
              </a:rPr>
              <a:t>Inverters, SMPS, Choppers, AC motor drives use </a:t>
            </a:r>
            <a:r>
              <a:rPr lang="en-US" altLang="en-US" sz="2000" dirty="0" err="1">
                <a:solidFill>
                  <a:srgbClr val="000000"/>
                </a:solidFill>
                <a:latin typeface="Times New Roman" panose="02020603050405020304" pitchFamily="18" charset="0"/>
                <a:ea typeface="Times New Roman" panose="02020603050405020304" pitchFamily="18" charset="0"/>
              </a:rPr>
              <a:t>optocouplers</a:t>
            </a:r>
            <a:r>
              <a:rPr lang="en-US" altLang="en-US" sz="2000" dirty="0">
                <a:solidFill>
                  <a:srgbClr val="000000"/>
                </a:solidFill>
                <a:latin typeface="Times New Roman" panose="02020603050405020304" pitchFamily="18" charset="0"/>
                <a:ea typeface="Times New Roman" panose="02020603050405020304" pitchFamily="18" charset="0"/>
              </a:rPr>
              <a:t>.</a:t>
            </a:r>
          </a:p>
        </p:txBody>
      </p:sp>
    </p:spTree>
    <p:extLst>
      <p:ext uri="{BB962C8B-B14F-4D97-AF65-F5344CB8AC3E}">
        <p14:creationId xmlns:p14="http://schemas.microsoft.com/office/powerpoint/2010/main" val="32033882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1000"/>
                                        <p:tgtEl>
                                          <p:spTgt spid="6"/>
                                        </p:tgtEl>
                                      </p:cBhvr>
                                    </p:animEffect>
                                    <p:anim calcmode="lin" valueType="num">
                                      <p:cBhvr>
                                        <p:cTn id="22" dur="1000" fill="hold"/>
                                        <p:tgtEl>
                                          <p:spTgt spid="6"/>
                                        </p:tgtEl>
                                        <p:attrNameLst>
                                          <p:attrName>ppt_x</p:attrName>
                                        </p:attrNameLst>
                                      </p:cBhvr>
                                      <p:tavLst>
                                        <p:tav tm="0">
                                          <p:val>
                                            <p:strVal val="#ppt_x"/>
                                          </p:val>
                                        </p:tav>
                                        <p:tav tm="100000">
                                          <p:val>
                                            <p:strVal val="#ppt_x"/>
                                          </p:val>
                                        </p:tav>
                                      </p:tavLst>
                                    </p:anim>
                                    <p:anim calcmode="lin" valueType="num">
                                      <p:cBhvr>
                                        <p:cTn id="2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fade">
                                      <p:cBhvr>
                                        <p:cTn id="28" dur="1000"/>
                                        <p:tgtEl>
                                          <p:spTgt spid="7"/>
                                        </p:tgtEl>
                                      </p:cBhvr>
                                    </p:animEffect>
                                    <p:anim calcmode="lin" valueType="num">
                                      <p:cBhvr>
                                        <p:cTn id="29" dur="1000" fill="hold"/>
                                        <p:tgtEl>
                                          <p:spTgt spid="7"/>
                                        </p:tgtEl>
                                        <p:attrNameLst>
                                          <p:attrName>ppt_x</p:attrName>
                                        </p:attrNameLst>
                                      </p:cBhvr>
                                      <p:tavLst>
                                        <p:tav tm="0">
                                          <p:val>
                                            <p:strVal val="#ppt_x"/>
                                          </p:val>
                                        </p:tav>
                                        <p:tav tm="100000">
                                          <p:val>
                                            <p:strVal val="#ppt_x"/>
                                          </p:val>
                                        </p:tav>
                                      </p:tavLst>
                                    </p:anim>
                                    <p:anim calcmode="lin" valueType="num">
                                      <p:cBhvr>
                                        <p:cTn id="30"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8">
                                            <p:txEl>
                                              <p:pRg st="0" end="0"/>
                                            </p:txEl>
                                          </p:spTgt>
                                        </p:tgtEl>
                                        <p:attrNameLst>
                                          <p:attrName>style.visibility</p:attrName>
                                        </p:attrNameLst>
                                      </p:cBhvr>
                                      <p:to>
                                        <p:strVal val="visible"/>
                                      </p:to>
                                    </p:set>
                                    <p:animEffect transition="in" filter="fade">
                                      <p:cBhvr>
                                        <p:cTn id="35" dur="1000"/>
                                        <p:tgtEl>
                                          <p:spTgt spid="8">
                                            <p:txEl>
                                              <p:pRg st="0" end="0"/>
                                            </p:txEl>
                                          </p:spTgt>
                                        </p:tgtEl>
                                      </p:cBhvr>
                                    </p:animEffect>
                                    <p:anim calcmode="lin" valueType="num">
                                      <p:cBhvr>
                                        <p:cTn id="36" dur="10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37" dur="1000" fill="hold"/>
                                        <p:tgtEl>
                                          <p:spTgt spid="8">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8">
                                            <p:txEl>
                                              <p:pRg st="2" end="2"/>
                                            </p:txEl>
                                          </p:spTgt>
                                        </p:tgtEl>
                                        <p:attrNameLst>
                                          <p:attrName>style.visibility</p:attrName>
                                        </p:attrNameLst>
                                      </p:cBhvr>
                                      <p:to>
                                        <p:strVal val="visible"/>
                                      </p:to>
                                    </p:set>
                                    <p:animEffect transition="in" filter="fade">
                                      <p:cBhvr>
                                        <p:cTn id="42" dur="1000"/>
                                        <p:tgtEl>
                                          <p:spTgt spid="8">
                                            <p:txEl>
                                              <p:pRg st="2" end="2"/>
                                            </p:txEl>
                                          </p:spTgt>
                                        </p:tgtEl>
                                      </p:cBhvr>
                                    </p:animEffect>
                                    <p:anim calcmode="lin" valueType="num">
                                      <p:cBhvr>
                                        <p:cTn id="43" dur="1000" fill="hold"/>
                                        <p:tgtEl>
                                          <p:spTgt spid="8">
                                            <p:txEl>
                                              <p:pRg st="2" end="2"/>
                                            </p:txEl>
                                          </p:spTgt>
                                        </p:tgtEl>
                                        <p:attrNameLst>
                                          <p:attrName>ppt_x</p:attrName>
                                        </p:attrNameLst>
                                      </p:cBhvr>
                                      <p:tavLst>
                                        <p:tav tm="0">
                                          <p:val>
                                            <p:strVal val="#ppt_x"/>
                                          </p:val>
                                        </p:tav>
                                        <p:tav tm="100000">
                                          <p:val>
                                            <p:strVal val="#ppt_x"/>
                                          </p:val>
                                        </p:tav>
                                      </p:tavLst>
                                    </p:anim>
                                    <p:anim calcmode="lin" valueType="num">
                                      <p:cBhvr>
                                        <p:cTn id="44" dur="1000" fill="hold"/>
                                        <p:tgtEl>
                                          <p:spTgt spid="8">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9">
                                            <p:txEl>
                                              <p:pRg st="0" end="0"/>
                                            </p:txEl>
                                          </p:spTgt>
                                        </p:tgtEl>
                                        <p:attrNameLst>
                                          <p:attrName>style.visibility</p:attrName>
                                        </p:attrNameLst>
                                      </p:cBhvr>
                                      <p:to>
                                        <p:strVal val="visible"/>
                                      </p:to>
                                    </p:set>
                                    <p:animEffect transition="in" filter="fade">
                                      <p:cBhvr>
                                        <p:cTn id="49" dur="1000"/>
                                        <p:tgtEl>
                                          <p:spTgt spid="9">
                                            <p:txEl>
                                              <p:pRg st="0" end="0"/>
                                            </p:txEl>
                                          </p:spTgt>
                                        </p:tgtEl>
                                      </p:cBhvr>
                                    </p:animEffect>
                                    <p:anim calcmode="lin" valueType="num">
                                      <p:cBhvr>
                                        <p:cTn id="50" dur="10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51" dur="10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9">
                                            <p:txEl>
                                              <p:pRg st="1" end="1"/>
                                            </p:txEl>
                                          </p:spTgt>
                                        </p:tgtEl>
                                        <p:attrNameLst>
                                          <p:attrName>style.visibility</p:attrName>
                                        </p:attrNameLst>
                                      </p:cBhvr>
                                      <p:to>
                                        <p:strVal val="visible"/>
                                      </p:to>
                                    </p:set>
                                    <p:animEffect transition="in" filter="fade">
                                      <p:cBhvr>
                                        <p:cTn id="56" dur="1000"/>
                                        <p:tgtEl>
                                          <p:spTgt spid="9">
                                            <p:txEl>
                                              <p:pRg st="1" end="1"/>
                                            </p:txEl>
                                          </p:spTgt>
                                        </p:tgtEl>
                                      </p:cBhvr>
                                    </p:animEffect>
                                    <p:anim calcmode="lin" valueType="num">
                                      <p:cBhvr>
                                        <p:cTn id="57" dur="1000" fill="hold"/>
                                        <p:tgtEl>
                                          <p:spTgt spid="9">
                                            <p:txEl>
                                              <p:pRg st="1" end="1"/>
                                            </p:txEl>
                                          </p:spTgt>
                                        </p:tgtEl>
                                        <p:attrNameLst>
                                          <p:attrName>ppt_x</p:attrName>
                                        </p:attrNameLst>
                                      </p:cBhvr>
                                      <p:tavLst>
                                        <p:tav tm="0">
                                          <p:val>
                                            <p:strVal val="#ppt_x"/>
                                          </p:val>
                                        </p:tav>
                                        <p:tav tm="100000">
                                          <p:val>
                                            <p:strVal val="#ppt_x"/>
                                          </p:val>
                                        </p:tav>
                                      </p:tavLst>
                                    </p:anim>
                                    <p:anim calcmode="lin" valueType="num">
                                      <p:cBhvr>
                                        <p:cTn id="58" dur="1000" fill="hold"/>
                                        <p:tgtEl>
                                          <p:spTgt spid="9">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031566" y="5209772"/>
            <a:ext cx="5819775" cy="1409700"/>
          </a:xfrm>
          <a:prstGeom prst="rect">
            <a:avLst/>
          </a:prstGeom>
        </p:spPr>
      </p:pic>
      <p:pic>
        <p:nvPicPr>
          <p:cNvPr id="3" name="Picture 2"/>
          <p:cNvPicPr/>
          <p:nvPr/>
        </p:nvPicPr>
        <p:blipFill>
          <a:blip r:embed="rId3"/>
          <a:stretch>
            <a:fillRect/>
          </a:stretch>
        </p:blipFill>
        <p:spPr>
          <a:xfrm>
            <a:off x="3031566" y="2714222"/>
            <a:ext cx="5810250" cy="2495550"/>
          </a:xfrm>
          <a:prstGeom prst="rect">
            <a:avLst/>
          </a:prstGeom>
        </p:spPr>
      </p:pic>
      <p:pic>
        <p:nvPicPr>
          <p:cNvPr id="4" name="Picture 3"/>
          <p:cNvPicPr>
            <a:picLocks noChangeAspect="1"/>
          </p:cNvPicPr>
          <p:nvPr/>
        </p:nvPicPr>
        <p:blipFill>
          <a:blip r:embed="rId4"/>
          <a:stretch>
            <a:fillRect/>
          </a:stretch>
        </p:blipFill>
        <p:spPr>
          <a:xfrm>
            <a:off x="4723864" y="2208995"/>
            <a:ext cx="2667000" cy="247650"/>
          </a:xfrm>
          <a:prstGeom prst="rect">
            <a:avLst/>
          </a:prstGeom>
        </p:spPr>
      </p:pic>
    </p:spTree>
    <p:extLst>
      <p:ext uri="{BB962C8B-B14F-4D97-AF65-F5344CB8AC3E}">
        <p14:creationId xmlns:p14="http://schemas.microsoft.com/office/powerpoint/2010/main" val="9395754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1000"/>
                                        <p:tgtEl>
                                          <p:spTgt spid="2"/>
                                        </p:tgtEl>
                                      </p:cBhvr>
                                    </p:animEffect>
                                    <p:anim calcmode="lin" valueType="num">
                                      <p:cBhvr>
                                        <p:cTn id="20" dur="1000" fill="hold"/>
                                        <p:tgtEl>
                                          <p:spTgt spid="2"/>
                                        </p:tgtEl>
                                        <p:attrNameLst>
                                          <p:attrName>ppt_x</p:attrName>
                                        </p:attrNameLst>
                                      </p:cBhvr>
                                      <p:tavLst>
                                        <p:tav tm="0">
                                          <p:val>
                                            <p:strVal val="#ppt_x"/>
                                          </p:val>
                                        </p:tav>
                                        <p:tav tm="100000">
                                          <p:val>
                                            <p:strVal val="#ppt_x"/>
                                          </p:val>
                                        </p:tav>
                                      </p:tavLst>
                                    </p:anim>
                                    <p:anim calcmode="lin" valueType="num">
                                      <p:cBhvr>
                                        <p:cTn id="21"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A8916E61324B0D4888D52FD99CDE35ED" ma:contentTypeVersion="10" ma:contentTypeDescription="Create a new document." ma:contentTypeScope="" ma:versionID="b4e67184abd86ebe85f88cf7b0a7f86b">
  <xsd:schema xmlns:xsd="http://www.w3.org/2001/XMLSchema" xmlns:xs="http://www.w3.org/2001/XMLSchema" xmlns:p="http://schemas.microsoft.com/office/2006/metadata/properties" xmlns:ns2="cb28f4c6-b012-4287-86a5-6321dd8e8a00" xmlns:ns3="2495b634-8949-4cc3-96a8-02057b36cbc3" targetNamespace="http://schemas.microsoft.com/office/2006/metadata/properties" ma:root="true" ma:fieldsID="014c4f38b39a602592dce0c26381c811" ns2:_="" ns3:_="">
    <xsd:import namespace="cb28f4c6-b012-4287-86a5-6321dd8e8a00"/>
    <xsd:import namespace="2495b634-8949-4cc3-96a8-02057b36cbc3"/>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OCR" minOccurs="0"/>
                <xsd:element ref="ns3:MediaServiceGenerationTime" minOccurs="0"/>
                <xsd:element ref="ns3:MediaServiceEventHashCode" minOccurs="0"/>
                <xsd:element ref="ns3:MediaServiceDateTaken"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b28f4c6-b012-4287-86a5-6321dd8e8a00"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495b634-8949-4cc3-96a8-02057b36cbc3"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dexed="true" ma:internalName="MediaServiceDateTaken"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7FB12C5-A0B5-4399-A0E0-92761372E58E}">
  <ds:schemaRefs>
    <ds:schemaRef ds:uri="http://schemas.microsoft.com/sharepoint/v3/contenttype/forms"/>
  </ds:schemaRefs>
</ds:datastoreItem>
</file>

<file path=customXml/itemProps2.xml><?xml version="1.0" encoding="utf-8"?>
<ds:datastoreItem xmlns:ds="http://schemas.openxmlformats.org/officeDocument/2006/customXml" ds:itemID="{18B0C963-F5D6-44DA-89B9-E9BC9121DF38}">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E8A009E7-7B6D-4474-9A50-895B067B6BD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b28f4c6-b012-4287-86a5-6321dd8e8a00"/>
    <ds:schemaRef ds:uri="2495b634-8949-4cc3-96a8-02057b36cbc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711</TotalTime>
  <Words>2591</Words>
  <Application>Microsoft Office PowerPoint</Application>
  <PresentationFormat>Widescreen</PresentationFormat>
  <Paragraphs>241</Paragraphs>
  <Slides>84</Slides>
  <Notes>0</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84</vt:i4>
      </vt:variant>
    </vt:vector>
  </HeadingPairs>
  <TitlesOfParts>
    <vt:vector size="96" baseType="lpstr">
      <vt:lpstr>Algerian</vt:lpstr>
      <vt:lpstr>Arial</vt:lpstr>
      <vt:lpstr>Bodoni MT Black</vt:lpstr>
      <vt:lpstr>Bookman Old Style</vt:lpstr>
      <vt:lpstr>Calibri</vt:lpstr>
      <vt:lpstr>Montserrat</vt:lpstr>
      <vt:lpstr>palatino linotype</vt:lpstr>
      <vt:lpstr>Segoe Script</vt:lpstr>
      <vt:lpstr>Times New Roman</vt:lpstr>
      <vt:lpstr>Verdana</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admin</dc:creator>
  <cp:lastModifiedBy>Sowmyashree K S</cp:lastModifiedBy>
  <cp:revision>81</cp:revision>
  <dcterms:created xsi:type="dcterms:W3CDTF">2020-08-25T09:49:25Z</dcterms:created>
  <dcterms:modified xsi:type="dcterms:W3CDTF">2024-09-30T09:18:05Z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0x010100A8916E61324B0D4888D52FD99CDE35ED</vt:lpwstr>
  </property>
</Properties>
</file>