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6" r:id="rId5"/>
    <p:sldId id="263" r:id="rId6"/>
    <p:sldId id="257" r:id="rId7"/>
    <p:sldId id="258" r:id="rId8"/>
    <p:sldId id="259" r:id="rId9"/>
    <p:sldId id="260" r:id="rId10"/>
    <p:sldId id="261" r:id="rId11"/>
    <p:sldId id="26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887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895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663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567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254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009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448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001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299624"/>
            <a:ext cx="120031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993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28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678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1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4" t="9660" r="3165" b="11572"/>
          <a:stretch>
            <a:fillRect/>
          </a:stretch>
        </p:blipFill>
        <p:spPr bwMode="auto">
          <a:xfrm>
            <a:off x="300977" y="314215"/>
            <a:ext cx="2674043" cy="973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1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99" t="4800" r="11200" b="6400"/>
          <a:stretch>
            <a:fillRect/>
          </a:stretch>
        </p:blipFill>
        <p:spPr bwMode="auto">
          <a:xfrm>
            <a:off x="10869769" y="228632"/>
            <a:ext cx="1004552" cy="1059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 userDrawn="1"/>
        </p:nvSpPr>
        <p:spPr>
          <a:xfrm>
            <a:off x="1" y="1287887"/>
            <a:ext cx="1219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Department of Electrical and Electronics Engineering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6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97449" y="3244334"/>
            <a:ext cx="6545703" cy="20697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21535" marR="1530350" indent="-541655" algn="ctr">
              <a:spcBef>
                <a:spcPts val="1690"/>
              </a:spcBef>
            </a:pPr>
            <a:r>
              <a:rPr lang="en-US" sz="3200" dirty="0">
                <a:solidFill>
                  <a:srgbClr val="FF0000"/>
                </a:solidFill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Course </a:t>
            </a:r>
            <a:r>
              <a:rPr lang="en-US" sz="3200" dirty="0" smtClean="0">
                <a:solidFill>
                  <a:srgbClr val="FF0000"/>
                </a:solidFill>
                <a:latin typeface="Algerian" panose="04020705040A02060702" pitchFamily="82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Details</a:t>
            </a:r>
          </a:p>
          <a:p>
            <a:pPr marL="2121535" marR="1530350" indent="-541655" algn="ctr">
              <a:spcBef>
                <a:spcPts val="1690"/>
              </a:spcBef>
            </a:pPr>
            <a:r>
              <a:rPr lang="en-US" dirty="0" smtClean="0">
                <a:solidFill>
                  <a:srgbClr val="FF0000"/>
                </a:solidFill>
                <a:latin typeface="Algerian" panose="04020705040A02060702" pitchFamily="82" charset="0"/>
              </a:rPr>
              <a:t>Academic </a:t>
            </a:r>
            <a:r>
              <a:rPr lang="en-US" dirty="0">
                <a:solidFill>
                  <a:srgbClr val="FF0000"/>
                </a:solidFill>
                <a:latin typeface="Algerian" panose="04020705040A02060702" pitchFamily="82" charset="0"/>
              </a:rPr>
              <a:t>Year: </a:t>
            </a:r>
            <a:r>
              <a:rPr lang="en-US" dirty="0" smtClean="0">
                <a:solidFill>
                  <a:srgbClr val="FF0000"/>
                </a:solidFill>
                <a:latin typeface="Algerian" panose="04020705040A02060702" pitchFamily="82" charset="0"/>
              </a:rPr>
              <a:t>2020-21</a:t>
            </a:r>
          </a:p>
          <a:p>
            <a:pPr marL="2121535" marR="1530350" indent="-541655" algn="ctr">
              <a:spcBef>
                <a:spcPts val="1690"/>
              </a:spcBef>
            </a:pPr>
            <a:r>
              <a:rPr lang="en-US" dirty="0" smtClean="0">
                <a:solidFill>
                  <a:srgbClr val="FF0000"/>
                </a:solidFill>
                <a:latin typeface="Algerian" panose="04020705040A02060702" pitchFamily="82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Algerian" panose="04020705040A02060702" pitchFamily="82" charset="0"/>
              </a:rPr>
              <a:t>Year: </a:t>
            </a:r>
            <a:r>
              <a:rPr lang="en-US" dirty="0" smtClean="0">
                <a:solidFill>
                  <a:srgbClr val="FF0000"/>
                </a:solidFill>
                <a:latin typeface="Algerian" panose="04020705040A02060702" pitchFamily="82" charset="0"/>
              </a:rPr>
              <a:t>III</a:t>
            </a:r>
            <a:endParaRPr lang="en-US" dirty="0">
              <a:solidFill>
                <a:srgbClr val="FF0000"/>
              </a:solidFill>
              <a:latin typeface="Algerian" panose="04020705040A02060702" pitchFamily="82" charset="0"/>
            </a:endParaRPr>
          </a:p>
          <a:p>
            <a:pPr marL="2121535" marR="1530350" indent="-541655">
              <a:spcBef>
                <a:spcPts val="1690"/>
              </a:spcBef>
              <a:spcAft>
                <a:spcPts val="0"/>
              </a:spcAft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31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1767223" y="1915665"/>
            <a:ext cx="2990850" cy="219075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2634601" y="2385475"/>
            <a:ext cx="3857625" cy="180975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2634601" y="2817185"/>
            <a:ext cx="1581150" cy="20955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5"/>
          <a:stretch>
            <a:fillRect/>
          </a:stretch>
        </p:blipFill>
        <p:spPr>
          <a:xfrm>
            <a:off x="2634601" y="3182220"/>
            <a:ext cx="3800475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310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1139713" y="1868912"/>
            <a:ext cx="3267075" cy="209550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2505343" y="2365017"/>
            <a:ext cx="819150" cy="247650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2517617" y="3429601"/>
            <a:ext cx="904875" cy="19050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5"/>
          <a:stretch>
            <a:fillRect/>
          </a:stretch>
        </p:blipFill>
        <p:spPr>
          <a:xfrm>
            <a:off x="2517617" y="2909818"/>
            <a:ext cx="847725" cy="22860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6"/>
          <a:stretch>
            <a:fillRect/>
          </a:stretch>
        </p:blipFill>
        <p:spPr>
          <a:xfrm>
            <a:off x="2481930" y="3963806"/>
            <a:ext cx="990600" cy="21907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7"/>
          <a:stretch>
            <a:fillRect/>
          </a:stretch>
        </p:blipFill>
        <p:spPr>
          <a:xfrm>
            <a:off x="2481930" y="5108416"/>
            <a:ext cx="1543050" cy="20002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8"/>
          <a:stretch>
            <a:fillRect/>
          </a:stretch>
        </p:blipFill>
        <p:spPr>
          <a:xfrm>
            <a:off x="2481930" y="4526586"/>
            <a:ext cx="1152525" cy="238125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9"/>
          <a:stretch>
            <a:fillRect/>
          </a:stretch>
        </p:blipFill>
        <p:spPr>
          <a:xfrm>
            <a:off x="2481930" y="5601095"/>
            <a:ext cx="1266825" cy="2571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19746" y="2020705"/>
            <a:ext cx="4743450" cy="41052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41067" y="6268724"/>
            <a:ext cx="3009900" cy="21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150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4370422"/>
              </p:ext>
            </p:extLst>
          </p:nvPr>
        </p:nvGraphicFramePr>
        <p:xfrm>
          <a:off x="1146220" y="2821495"/>
          <a:ext cx="9903853" cy="230429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999475">
                  <a:extLst>
                    <a:ext uri="{9D8B030D-6E8A-4147-A177-3AD203B41FA5}">
                      <a16:colId xmlns:a16="http://schemas.microsoft.com/office/drawing/2014/main" val="1916262514"/>
                    </a:ext>
                  </a:extLst>
                </a:gridCol>
                <a:gridCol w="995305">
                  <a:extLst>
                    <a:ext uri="{9D8B030D-6E8A-4147-A177-3AD203B41FA5}">
                      <a16:colId xmlns:a16="http://schemas.microsoft.com/office/drawing/2014/main" val="990359562"/>
                    </a:ext>
                  </a:extLst>
                </a:gridCol>
                <a:gridCol w="941603">
                  <a:extLst>
                    <a:ext uri="{9D8B030D-6E8A-4147-A177-3AD203B41FA5}">
                      <a16:colId xmlns:a16="http://schemas.microsoft.com/office/drawing/2014/main" val="247492271"/>
                    </a:ext>
                  </a:extLst>
                </a:gridCol>
                <a:gridCol w="1566133">
                  <a:extLst>
                    <a:ext uri="{9D8B030D-6E8A-4147-A177-3AD203B41FA5}">
                      <a16:colId xmlns:a16="http://schemas.microsoft.com/office/drawing/2014/main" val="1390468358"/>
                    </a:ext>
                  </a:extLst>
                </a:gridCol>
                <a:gridCol w="892361">
                  <a:extLst>
                    <a:ext uri="{9D8B030D-6E8A-4147-A177-3AD203B41FA5}">
                      <a16:colId xmlns:a16="http://schemas.microsoft.com/office/drawing/2014/main" val="1804937939"/>
                    </a:ext>
                  </a:extLst>
                </a:gridCol>
                <a:gridCol w="1057569">
                  <a:extLst>
                    <a:ext uri="{9D8B030D-6E8A-4147-A177-3AD203B41FA5}">
                      <a16:colId xmlns:a16="http://schemas.microsoft.com/office/drawing/2014/main" val="826354713"/>
                    </a:ext>
                  </a:extLst>
                </a:gridCol>
                <a:gridCol w="890139">
                  <a:extLst>
                    <a:ext uri="{9D8B030D-6E8A-4147-A177-3AD203B41FA5}">
                      <a16:colId xmlns:a16="http://schemas.microsoft.com/office/drawing/2014/main" val="1427565986"/>
                    </a:ext>
                  </a:extLst>
                </a:gridCol>
                <a:gridCol w="830796">
                  <a:extLst>
                    <a:ext uri="{9D8B030D-6E8A-4147-A177-3AD203B41FA5}">
                      <a16:colId xmlns:a16="http://schemas.microsoft.com/office/drawing/2014/main" val="2697226802"/>
                    </a:ext>
                  </a:extLst>
                </a:gridCol>
                <a:gridCol w="830796">
                  <a:extLst>
                    <a:ext uri="{9D8B030D-6E8A-4147-A177-3AD203B41FA5}">
                      <a16:colId xmlns:a16="http://schemas.microsoft.com/office/drawing/2014/main" val="1015249492"/>
                    </a:ext>
                  </a:extLst>
                </a:gridCol>
                <a:gridCol w="899676">
                  <a:extLst>
                    <a:ext uri="{9D8B030D-6E8A-4147-A177-3AD203B41FA5}">
                      <a16:colId xmlns:a16="http://schemas.microsoft.com/office/drawing/2014/main" val="3801654755"/>
                    </a:ext>
                  </a:extLst>
                </a:gridCol>
              </a:tblGrid>
              <a:tr h="1110833">
                <a:tc>
                  <a:txBody>
                    <a:bodyPr/>
                    <a:lstStyle/>
                    <a:p>
                      <a:pPr marL="54610" marR="508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SL No</a:t>
                      </a:r>
                      <a:r>
                        <a:rPr lang="en-US" sz="1600" dirty="0">
                          <a:effectLst/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.</a:t>
                      </a:r>
                      <a:endParaRPr lang="en-US" sz="1600" dirty="0">
                        <a:effectLst/>
                        <a:latin typeface="Aharoni" panose="02010803020104030203" pitchFamily="2" charset="-79"/>
                        <a:ea typeface="Times New Roman" panose="02020603050405020304" pitchFamily="18" charset="0"/>
                        <a:cs typeface="Aharoni" panose="02010803020104030203" pitchFamily="2" charset="-79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3830" marR="92710" indent="-53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Course Code</a:t>
                      </a:r>
                      <a:endParaRPr lang="en-US" sz="1600" dirty="0">
                        <a:effectLst/>
                        <a:latin typeface="Aharoni" panose="02010803020104030203" pitchFamily="2" charset="-79"/>
                        <a:ea typeface="Times New Roman" panose="02020603050405020304" pitchFamily="18" charset="0"/>
                        <a:cs typeface="Aharoni" panose="02010803020104030203" pitchFamily="2" charset="-79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 </a:t>
                      </a:r>
                    </a:p>
                    <a:p>
                      <a:pPr marL="138430" marR="0" indent="-5651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Course Type</a:t>
                      </a:r>
                      <a:endParaRPr lang="en-US" sz="1600" dirty="0">
                        <a:effectLst/>
                        <a:latin typeface="Aharoni" panose="02010803020104030203" pitchFamily="2" charset="-79"/>
                        <a:ea typeface="Times New Roman" panose="02020603050405020304" pitchFamily="18" charset="0"/>
                        <a:cs typeface="Aharoni" panose="02010803020104030203" pitchFamily="2" charset="-79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7940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Course</a:t>
                      </a:r>
                      <a:endParaRPr lang="en-US" sz="1600" dirty="0">
                        <a:effectLst/>
                        <a:latin typeface="Aharoni" panose="02010803020104030203" pitchFamily="2" charset="-79"/>
                        <a:ea typeface="Times New Roman" panose="02020603050405020304" pitchFamily="18" charset="0"/>
                        <a:cs typeface="Aharoni" panose="02010803020104030203" pitchFamily="2" charset="-79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1120" marR="6286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Teaching Hours</a:t>
                      </a:r>
                    </a:p>
                    <a:p>
                      <a:pPr marL="69215" marR="62865" algn="ctr">
                        <a:lnSpc>
                          <a:spcPts val="114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/Week</a:t>
                      </a:r>
                      <a:endParaRPr lang="en-US" sz="1600" dirty="0">
                        <a:effectLst/>
                        <a:latin typeface="Aharoni" panose="02010803020104030203" pitchFamily="2" charset="-79"/>
                        <a:ea typeface="Times New Roman" panose="02020603050405020304" pitchFamily="18" charset="0"/>
                        <a:cs typeface="Aharoni" panose="02010803020104030203" pitchFamily="2" charset="-79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1120" marR="49530" indent="8826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Exam Duration in Hours</a:t>
                      </a:r>
                      <a:endParaRPr lang="en-US" sz="1600" dirty="0">
                        <a:effectLst/>
                        <a:latin typeface="Aharoni" panose="02010803020104030203" pitchFamily="2" charset="-79"/>
                        <a:ea typeface="Times New Roman" panose="02020603050405020304" pitchFamily="18" charset="0"/>
                        <a:cs typeface="Aharoni" panose="02010803020104030203" pitchFamily="2" charset="-79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8265" marR="0" indent="-18415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Theory Marks</a:t>
                      </a:r>
                      <a:endParaRPr lang="en-US" sz="1600" dirty="0">
                        <a:effectLst/>
                        <a:latin typeface="Aharoni" panose="02010803020104030203" pitchFamily="2" charset="-79"/>
                        <a:ea typeface="Times New Roman" panose="02020603050405020304" pitchFamily="18" charset="0"/>
                        <a:cs typeface="Aharoni" panose="02010803020104030203" pitchFamily="2" charset="-79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7150" marR="4635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I.A</a:t>
                      </a:r>
                    </a:p>
                    <a:p>
                      <a:pPr marL="57150" marR="48895" algn="ctr">
                        <a:spcBef>
                          <a:spcPts val="8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Marks</a:t>
                      </a:r>
                      <a:endParaRPr lang="en-US" sz="1600" dirty="0">
                        <a:effectLst/>
                        <a:latin typeface="Aharoni" panose="02010803020104030203" pitchFamily="2" charset="-79"/>
                        <a:ea typeface="Times New Roman" panose="02020603050405020304" pitchFamily="18" charset="0"/>
                        <a:cs typeface="Aharoni" panose="02010803020104030203" pitchFamily="2" charset="-79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1120" marR="0" indent="34925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Total Marks</a:t>
                      </a:r>
                      <a:endParaRPr lang="en-US" sz="1600" dirty="0">
                        <a:effectLst/>
                        <a:latin typeface="Aharoni" panose="02010803020104030203" pitchFamily="2" charset="-79"/>
                        <a:ea typeface="Times New Roman" panose="02020603050405020304" pitchFamily="18" charset="0"/>
                        <a:cs typeface="Aharoni" panose="02010803020104030203" pitchFamily="2" charset="-79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7785" marR="4635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Credits</a:t>
                      </a:r>
                      <a:endParaRPr lang="en-US" sz="1600" dirty="0">
                        <a:effectLst/>
                        <a:latin typeface="Aharoni" panose="02010803020104030203" pitchFamily="2" charset="-79"/>
                        <a:ea typeface="Times New Roman" panose="02020603050405020304" pitchFamily="18" charset="0"/>
                        <a:cs typeface="Aharoni" panose="02010803020104030203" pitchFamily="2" charset="-79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59353582"/>
                  </a:ext>
                </a:extLst>
              </a:tr>
              <a:tr h="1193464">
                <a:tc>
                  <a:txBody>
                    <a:bodyPr/>
                    <a:lstStyle/>
                    <a:p>
                      <a:pPr marL="381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1</a:t>
                      </a:r>
                      <a:endParaRPr lang="en-US" sz="2000" dirty="0">
                        <a:effectLst/>
                        <a:latin typeface="Aharoni" panose="02010803020104030203" pitchFamily="2" charset="-79"/>
                        <a:ea typeface="Times New Roman" panose="02020603050405020304" pitchFamily="18" charset="0"/>
                        <a:cs typeface="Aharoni" panose="02010803020104030203" pitchFamily="2" charset="-79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794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18EE53</a:t>
                      </a:r>
                      <a:endParaRPr lang="en-US" sz="2000" dirty="0">
                        <a:effectLst/>
                        <a:latin typeface="Aharoni" panose="02010803020104030203" pitchFamily="2" charset="-79"/>
                        <a:ea typeface="Times New Roman" panose="02020603050405020304" pitchFamily="18" charset="0"/>
                        <a:cs typeface="Aharoni" panose="02010803020104030203" pitchFamily="2" charset="-79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858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Core</a:t>
                      </a:r>
                      <a:endParaRPr lang="en-US" sz="2000" dirty="0">
                        <a:effectLst/>
                        <a:latin typeface="Aharoni" panose="02010803020104030203" pitchFamily="2" charset="-79"/>
                        <a:ea typeface="Times New Roman" panose="02020603050405020304" pitchFamily="18" charset="0"/>
                        <a:cs typeface="Aharoni" panose="02010803020104030203" pitchFamily="2" charset="-79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8580" marR="48895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Aharoni" panose="02010803020104030203" pitchFamily="2" charset="-79"/>
                          <a:ea typeface="Times New Roman" panose="02020603050405020304" pitchFamily="18" charset="0"/>
                          <a:cs typeface="Aharoni" panose="02010803020104030203" pitchFamily="2" charset="-79"/>
                        </a:rPr>
                        <a:t>Power</a:t>
                      </a:r>
                      <a:r>
                        <a:rPr lang="en-US" sz="2000" baseline="0" dirty="0" smtClean="0">
                          <a:effectLst/>
                          <a:latin typeface="Aharoni" panose="02010803020104030203" pitchFamily="2" charset="-79"/>
                          <a:ea typeface="Times New Roman" panose="02020603050405020304" pitchFamily="18" charset="0"/>
                          <a:cs typeface="Aharoni" panose="02010803020104030203" pitchFamily="2" charset="-79"/>
                        </a:rPr>
                        <a:t> Electronics</a:t>
                      </a:r>
                      <a:endParaRPr lang="en-US" sz="2000" dirty="0">
                        <a:effectLst/>
                        <a:latin typeface="Aharoni" panose="02010803020104030203" pitchFamily="2" charset="-79"/>
                        <a:ea typeface="Times New Roman" panose="02020603050405020304" pitchFamily="18" charset="0"/>
                        <a:cs typeface="Aharoni" panose="02010803020104030203" pitchFamily="2" charset="-79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985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3+2</a:t>
                      </a:r>
                      <a:endParaRPr lang="en-US" sz="2000" dirty="0">
                        <a:effectLst/>
                        <a:latin typeface="Aharoni" panose="02010803020104030203" pitchFamily="2" charset="-79"/>
                        <a:ea typeface="Times New Roman" panose="02020603050405020304" pitchFamily="18" charset="0"/>
                        <a:cs typeface="Aharoni" panose="02010803020104030203" pitchFamily="2" charset="-79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89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3</a:t>
                      </a:r>
                      <a:endParaRPr lang="en-US" sz="2000" dirty="0">
                        <a:effectLst/>
                        <a:latin typeface="Aharoni" panose="02010803020104030203" pitchFamily="2" charset="-79"/>
                        <a:ea typeface="Times New Roman" panose="02020603050405020304" pitchFamily="18" charset="0"/>
                        <a:cs typeface="Aharoni" panose="02010803020104030203" pitchFamily="2" charset="-79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91770" marR="18288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60</a:t>
                      </a:r>
                      <a:endParaRPr lang="en-US" sz="2000" dirty="0">
                        <a:effectLst/>
                        <a:latin typeface="Aharoni" panose="02010803020104030203" pitchFamily="2" charset="-79"/>
                        <a:ea typeface="Times New Roman" panose="02020603050405020304" pitchFamily="18" charset="0"/>
                        <a:cs typeface="Aharoni" panose="02010803020104030203" pitchFamily="2" charset="-79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7150" marR="4508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40</a:t>
                      </a:r>
                      <a:endParaRPr lang="en-US" sz="2000" dirty="0">
                        <a:effectLst/>
                        <a:latin typeface="Aharoni" panose="02010803020104030203" pitchFamily="2" charset="-79"/>
                        <a:ea typeface="Times New Roman" panose="02020603050405020304" pitchFamily="18" charset="0"/>
                        <a:cs typeface="Aharoni" panose="02010803020104030203" pitchFamily="2" charset="-79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5621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100</a:t>
                      </a:r>
                      <a:endParaRPr lang="en-US" sz="2000" dirty="0">
                        <a:effectLst/>
                        <a:latin typeface="Aharoni" panose="02010803020104030203" pitchFamily="2" charset="-79"/>
                        <a:ea typeface="Times New Roman" panose="02020603050405020304" pitchFamily="18" charset="0"/>
                        <a:cs typeface="Aharoni" panose="02010803020104030203" pitchFamily="2" charset="-79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065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Aharoni" panose="02010803020104030203" pitchFamily="2" charset="-79"/>
                          <a:ea typeface="+mn-ea"/>
                          <a:cs typeface="Aharoni" panose="02010803020104030203" pitchFamily="2" charset="-79"/>
                        </a:rPr>
                        <a:t>4</a:t>
                      </a:r>
                      <a:endParaRPr lang="en-US" sz="2000" dirty="0">
                        <a:effectLst/>
                        <a:latin typeface="Aharoni" panose="02010803020104030203" pitchFamily="2" charset="-79"/>
                        <a:ea typeface="Times New Roman" panose="02020603050405020304" pitchFamily="18" charset="0"/>
                        <a:cs typeface="Aharoni" panose="02010803020104030203" pitchFamily="2" charset="-79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354732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02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4336837"/>
              </p:ext>
            </p:extLst>
          </p:nvPr>
        </p:nvGraphicFramePr>
        <p:xfrm>
          <a:off x="1506827" y="1735854"/>
          <a:ext cx="9749308" cy="323642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988872">
                  <a:extLst>
                    <a:ext uri="{9D8B030D-6E8A-4147-A177-3AD203B41FA5}">
                      <a16:colId xmlns:a16="http://schemas.microsoft.com/office/drawing/2014/main" val="1499784060"/>
                    </a:ext>
                  </a:extLst>
                </a:gridCol>
                <a:gridCol w="6760436">
                  <a:extLst>
                    <a:ext uri="{9D8B030D-6E8A-4147-A177-3AD203B41FA5}">
                      <a16:colId xmlns:a16="http://schemas.microsoft.com/office/drawing/2014/main" val="2979943019"/>
                    </a:ext>
                  </a:extLst>
                </a:gridCol>
              </a:tblGrid>
              <a:tr h="523705">
                <a:tc>
                  <a:txBody>
                    <a:bodyPr/>
                    <a:lstStyle/>
                    <a:p>
                      <a:pPr marL="324485" marR="18923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Duration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4485" marR="18923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Wee1 to Week 3: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890556704"/>
                  </a:ext>
                </a:extLst>
              </a:tr>
              <a:tr h="1848800">
                <a:tc>
                  <a:txBody>
                    <a:bodyPr/>
                    <a:lstStyle/>
                    <a:p>
                      <a:pPr marL="324485" marR="18796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sng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Module </a:t>
                      </a:r>
                      <a:r>
                        <a:rPr lang="en-US" sz="1600" b="1" u="sng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1:Introduction, Power</a:t>
                      </a:r>
                      <a:r>
                        <a:rPr lang="en-US" sz="1600" b="1" u="sng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Diode, Diode Rectifiers</a:t>
                      </a:r>
                      <a:endParaRPr lang="en-US" sz="1600" b="1" u="sng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1" u="sng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Introduction: </a:t>
                      </a: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Applications of Power Electronics, Types of Power Electronic Circuits, Peripheral Effects, Characteristics and Specifications of Switches. </a:t>
                      </a:r>
                    </a:p>
                    <a:p>
                      <a:pPr algn="just"/>
                      <a:endParaRPr lang="en-US" sz="16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en-US" sz="1600" b="1" u="sng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Power Diodes</a:t>
                      </a: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Introduction, Diode Characteristics, Reverse Recovery Characteristics, Power Diode Types, Silicon Carbide Diodes, Silicon Carbide </a:t>
                      </a:r>
                      <a:r>
                        <a:rPr lang="en-US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Schottky</a:t>
                      </a: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Diodes, Diode Switched </a:t>
                      </a:r>
                      <a:r>
                        <a:rPr lang="en-US" sz="1600" b="1" i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RL </a:t>
                      </a: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Load, Freewheeling Diodes with Switched RL Load. </a:t>
                      </a:r>
                    </a:p>
                    <a:p>
                      <a:pPr algn="just"/>
                      <a:endParaRPr lang="en-US" sz="16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en-US" sz="1600" b="1" u="sng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Diode Rectifiers</a:t>
                      </a: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Introduction, Single-Phase Full-Wave Rectifiers, Single-Phase Full-Wave Rectifier with RL Load, Single-Phase Full-Wave Rectifier with a Highly Inductive Load</a:t>
                      </a:r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6027007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3436983"/>
              </p:ext>
            </p:extLst>
          </p:nvPr>
        </p:nvGraphicFramePr>
        <p:xfrm>
          <a:off x="1506829" y="5164428"/>
          <a:ext cx="8693237" cy="86288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917820">
                  <a:extLst>
                    <a:ext uri="{9D8B030D-6E8A-4147-A177-3AD203B41FA5}">
                      <a16:colId xmlns:a16="http://schemas.microsoft.com/office/drawing/2014/main" val="3088890714"/>
                    </a:ext>
                  </a:extLst>
                </a:gridCol>
                <a:gridCol w="7775417">
                  <a:extLst>
                    <a:ext uri="{9D8B030D-6E8A-4147-A177-3AD203B41FA5}">
                      <a16:colId xmlns:a16="http://schemas.microsoft.com/office/drawing/2014/main" val="1039964580"/>
                    </a:ext>
                  </a:extLst>
                </a:gridCol>
              </a:tblGrid>
              <a:tr h="322314">
                <a:tc gridSpan="2">
                  <a:txBody>
                    <a:bodyPr/>
                    <a:lstStyle/>
                    <a:p>
                      <a:pPr marL="67945" marR="0" algn="ctr" defTabSz="914400" rtl="0" eaLnBrk="1" latinLnBrk="0" hangingPunct="1">
                        <a:lnSpc>
                          <a:spcPts val="11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List of Text Books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61615"/>
                  </a:ext>
                </a:extLst>
              </a:tr>
              <a:tr h="540571">
                <a:tc>
                  <a:txBody>
                    <a:bodyPr/>
                    <a:lstStyle/>
                    <a:p>
                      <a:pPr marL="67945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marR="0" algn="l">
                        <a:lnSpc>
                          <a:spcPts val="11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“Power Electronics: Circuit Devices and Applications”, Mohammad H Rashid, 4th Edition 2014</a:t>
                      </a:r>
                      <a:endParaRPr lang="en-US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711304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88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79804" y="1737506"/>
            <a:ext cx="22156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Algerian" panose="04020705040A02060702" pitchFamily="82" charset="0"/>
              </a:rPr>
              <a:t>Course Outcomes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2022517"/>
              </p:ext>
            </p:extLst>
          </p:nvPr>
        </p:nvGraphicFramePr>
        <p:xfrm>
          <a:off x="1858850" y="2302143"/>
          <a:ext cx="7756037" cy="31842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36342">
                  <a:extLst>
                    <a:ext uri="{9D8B030D-6E8A-4147-A177-3AD203B41FA5}">
                      <a16:colId xmlns:a16="http://schemas.microsoft.com/office/drawing/2014/main" val="4258325772"/>
                    </a:ext>
                  </a:extLst>
                </a:gridCol>
                <a:gridCol w="6619695">
                  <a:extLst>
                    <a:ext uri="{9D8B030D-6E8A-4147-A177-3AD203B41FA5}">
                      <a16:colId xmlns:a16="http://schemas.microsoft.com/office/drawing/2014/main" val="3395729409"/>
                    </a:ext>
                  </a:extLst>
                </a:gridCol>
              </a:tblGrid>
              <a:tr h="6213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Design and analyse single phase diode rectifier circuits with the characteristics of power diodes. 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30516684"/>
                  </a:ext>
                </a:extLst>
              </a:tr>
              <a:tr h="6310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Analyse the steady state, switching characteristics and gate control requirements of     power transistors. </a:t>
                      </a:r>
                      <a:endParaRPr kumimoji="0" lang="en-US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74374856"/>
                  </a:ext>
                </a:extLst>
              </a:tr>
              <a:tr h="5929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Analyse the gate characteristics and gate control requirements of power </a:t>
                      </a:r>
                      <a:r>
                        <a:rPr kumimoji="0" lang="en-GB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thyristors</a:t>
                      </a:r>
                      <a:r>
                        <a:rPr kumimoji="0" lang="en-GB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kumimoji="0" lang="en-US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13074594"/>
                  </a:ext>
                </a:extLst>
              </a:tr>
              <a:tr h="5462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Analyse and design of controlled rectifiers and AC voltage controllers. </a:t>
                      </a:r>
                      <a:endParaRPr kumimoji="0" lang="en-US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1683213"/>
                  </a:ext>
                </a:extLst>
              </a:tr>
              <a:tr h="3409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Analyse and design of DC-DC converters and DC-AC Converters. </a:t>
                      </a:r>
                      <a:endParaRPr kumimoji="0" 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59421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87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37893" y="3105835"/>
            <a:ext cx="882202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Power Electronics_18EE53 </a:t>
            </a:r>
          </a:p>
          <a:p>
            <a:pPr marL="324485" marR="187960" lvl="0" algn="ctr"/>
            <a:r>
              <a:rPr lang="en-US" sz="3200" dirty="0">
                <a:solidFill>
                  <a:srgbClr val="FF000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Module-1:Introduction, Power Diode, Diode Rectifiers</a:t>
            </a:r>
          </a:p>
        </p:txBody>
      </p:sp>
    </p:spTree>
    <p:extLst>
      <p:ext uri="{BB962C8B-B14F-4D97-AF65-F5344CB8AC3E}">
        <p14:creationId xmlns:p14="http://schemas.microsoft.com/office/powerpoint/2010/main" val="132194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328709" y="1952893"/>
            <a:ext cx="3019425" cy="247650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2634801" y="2759033"/>
            <a:ext cx="7333447" cy="250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19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2969653" y="1841680"/>
            <a:ext cx="5943600" cy="3115873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2969653" y="4957553"/>
            <a:ext cx="5943600" cy="1804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80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3175716" y="2089678"/>
            <a:ext cx="5943600" cy="3760470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3175716" y="5850148"/>
            <a:ext cx="5943600" cy="852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15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1716042" y="1965773"/>
            <a:ext cx="2809875" cy="247650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3497217" y="2541968"/>
            <a:ext cx="1028700" cy="228600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3497217" y="3099113"/>
            <a:ext cx="1038225" cy="180975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5"/>
          <a:stretch>
            <a:fillRect/>
          </a:stretch>
        </p:blipFill>
        <p:spPr>
          <a:xfrm>
            <a:off x="3459117" y="3608633"/>
            <a:ext cx="2133600" cy="200025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6"/>
          <a:stretch>
            <a:fillRect/>
          </a:stretch>
        </p:blipFill>
        <p:spPr>
          <a:xfrm>
            <a:off x="3497217" y="4137203"/>
            <a:ext cx="1590675" cy="209550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7"/>
          <a:stretch>
            <a:fillRect/>
          </a:stretch>
        </p:blipFill>
        <p:spPr>
          <a:xfrm>
            <a:off x="3497217" y="4675298"/>
            <a:ext cx="1390650" cy="20955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8"/>
          <a:stretch>
            <a:fillRect/>
          </a:stretch>
        </p:blipFill>
        <p:spPr>
          <a:xfrm>
            <a:off x="3497217" y="5213393"/>
            <a:ext cx="3438525" cy="20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5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916E61324B0D4888D52FD99CDE35ED" ma:contentTypeVersion="10" ma:contentTypeDescription="Create a new document." ma:contentTypeScope="" ma:versionID="b4e67184abd86ebe85f88cf7b0a7f86b">
  <xsd:schema xmlns:xsd="http://www.w3.org/2001/XMLSchema" xmlns:xs="http://www.w3.org/2001/XMLSchema" xmlns:p="http://schemas.microsoft.com/office/2006/metadata/properties" xmlns:ns2="cb28f4c6-b012-4287-86a5-6321dd8e8a00" xmlns:ns3="2495b634-8949-4cc3-96a8-02057b36cbc3" targetNamespace="http://schemas.microsoft.com/office/2006/metadata/properties" ma:root="true" ma:fieldsID="014c4f38b39a602592dce0c26381c811" ns2:_="" ns3:_="">
    <xsd:import namespace="cb28f4c6-b012-4287-86a5-6321dd8e8a00"/>
    <xsd:import namespace="2495b634-8949-4cc3-96a8-02057b36cbc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28f4c6-b012-4287-86a5-6321dd8e8a0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95b634-8949-4cc3-96a8-02057b36cb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8532667-5BE1-433C-B93D-6B9E38A42B4B}"/>
</file>

<file path=customXml/itemProps2.xml><?xml version="1.0" encoding="utf-8"?>
<ds:datastoreItem xmlns:ds="http://schemas.openxmlformats.org/officeDocument/2006/customXml" ds:itemID="{1A1B7245-391C-4A5F-ACD6-9067BCF4B1C1}"/>
</file>

<file path=customXml/itemProps3.xml><?xml version="1.0" encoding="utf-8"?>
<ds:datastoreItem xmlns:ds="http://schemas.openxmlformats.org/officeDocument/2006/customXml" ds:itemID="{D93F7041-2B64-4495-8018-A2B72A63784D}"/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241</Words>
  <Application>Microsoft Office PowerPoint</Application>
  <PresentationFormat>Widescreen</PresentationFormat>
  <Paragraphs>50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Aharoni</vt:lpstr>
      <vt:lpstr>Algerian</vt:lpstr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11</cp:revision>
  <dcterms:created xsi:type="dcterms:W3CDTF">2020-08-25T09:49:25Z</dcterms:created>
  <dcterms:modified xsi:type="dcterms:W3CDTF">2020-09-15T04:26:26Z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0x010100A8916E61324B0D4888D52FD99CDE35ED</vt:lpwstr>
  </property>
</Properties>
</file>