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75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</p:sldIdLst>
  <p:sldSz cx="11887200" cy="6400800"/>
  <p:notesSz cx="6858000" cy="9144000"/>
  <p:defaultTextStyle>
    <a:defPPr>
      <a:defRPr lang="en-US"/>
    </a:defPPr>
    <a:lvl1pPr marL="0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41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13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96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16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132" autoAdjust="0"/>
    <p:restoredTop sz="78853" autoAdjust="0"/>
  </p:normalViewPr>
  <p:slideViewPr>
    <p:cSldViewPr>
      <p:cViewPr>
        <p:scale>
          <a:sx n="80" d="100"/>
          <a:sy n="80" d="100"/>
        </p:scale>
        <p:origin x="-330" y="-60"/>
      </p:cViewPr>
      <p:guideLst>
        <p:guide orient="horz" pos="2016"/>
        <p:guide pos="37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A4183-1534-40E2-B415-F085B33C010E}" type="datetimeFigureOut">
              <a:rPr lang="en-US" smtClean="0"/>
              <a:pPr/>
              <a:t>9/28/2024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063" y="685800"/>
            <a:ext cx="63658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C9F03-BE61-4939-B2EE-F56F1855A5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6426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13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6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0EA98-5831-4853-B862-C702E6EB345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1988399"/>
            <a:ext cx="10104120" cy="137202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3080" y="3627120"/>
            <a:ext cx="8321040" cy="16357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3FEC-7070-40BD-A788-937034C7A47F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578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8FF9-2598-4831-869C-61ED423F3989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572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204100" y="238550"/>
            <a:ext cx="3477418" cy="50984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846" y="238550"/>
            <a:ext cx="10234137" cy="50984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726A-F417-4123-A6AC-8309B3E7E084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90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80A1-EFC8-4F24-84AB-0343B3C67DA1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4990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07" y="4113107"/>
            <a:ext cx="10104120" cy="127127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07" y="2712933"/>
            <a:ext cx="10104120" cy="1400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1FDB-4AE1-4E9E-8A25-6A96A4FA7DA0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602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845" y="1394251"/>
            <a:ext cx="6855778" cy="3942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25741" y="1394251"/>
            <a:ext cx="6855778" cy="3942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25CC-9373-49A1-8806-F484FAC406B1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8449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256329"/>
            <a:ext cx="10698480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3" y="1432772"/>
            <a:ext cx="5252243" cy="5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6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3" y="2029883"/>
            <a:ext cx="5252243" cy="36878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535" y="1432772"/>
            <a:ext cx="5254308" cy="5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6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535" y="2029883"/>
            <a:ext cx="5254308" cy="36878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55FC-9C5E-4D52-90CF-DB61004423CF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131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E2C3-4FF1-4B4A-8E47-E16A098395BC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6867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85BB3-6D23-49A7-99A3-FA6882582342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0987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3" y="254847"/>
            <a:ext cx="3910807" cy="108458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568" y="254849"/>
            <a:ext cx="6645275" cy="54629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3" y="1339429"/>
            <a:ext cx="3910807" cy="4378325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6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6903-29E3-4B06-9B9B-9E16C9B5664F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4655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9973" y="4480561"/>
            <a:ext cx="7132320" cy="5289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29973" y="571923"/>
            <a:ext cx="7132320" cy="3840480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1" indent="0">
              <a:buNone/>
              <a:defRPr sz="2400"/>
            </a:lvl3pPr>
            <a:lvl4pPr marL="1371513" indent="0">
              <a:buNone/>
              <a:defRPr sz="2000"/>
            </a:lvl4pPr>
            <a:lvl5pPr marL="1828683" indent="0">
              <a:buNone/>
              <a:defRPr sz="2000"/>
            </a:lvl5pPr>
            <a:lvl6pPr marL="2285854" indent="0">
              <a:buNone/>
              <a:defRPr sz="2000"/>
            </a:lvl6pPr>
            <a:lvl7pPr marL="2743024" indent="0">
              <a:buNone/>
              <a:defRPr sz="2000"/>
            </a:lvl7pPr>
            <a:lvl8pPr marL="3200196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9973" y="5009517"/>
            <a:ext cx="7132320" cy="751205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6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C8534-0107-4B53-81D9-E68B849C42CD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77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"/>
            <a:lum/>
          </a:blip>
          <a:srcRect/>
          <a:stretch>
            <a:fillRect l="20000" t="30000" r="20000" b="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256329"/>
            <a:ext cx="10698480" cy="1066800"/>
          </a:xfrm>
          <a:prstGeom prst="rect">
            <a:avLst/>
          </a:prstGeom>
        </p:spPr>
        <p:txBody>
          <a:bodyPr vert="horz" lIns="91434" tIns="45717" rIns="91434" bIns="457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493521"/>
            <a:ext cx="10698480" cy="4224232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360" y="5932596"/>
            <a:ext cx="2773680" cy="340783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14203-6B9D-46B2-A6E0-90B615BD06C5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1460" y="5932596"/>
            <a:ext cx="3764280" cy="340783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9160" y="5932596"/>
            <a:ext cx="2773680" cy="340783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9961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34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8" indent="-342878" algn="l" defTabSz="91434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3" indent="-285732" algn="l" defTabSz="91434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6" algn="l" defTabSz="91434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7" indent="-228586" algn="l" defTabSz="91434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6" algn="l" defTabSz="91434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6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6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0" indent="-228586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6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6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Title 1"/>
          <p:cNvSpPr>
            <a:spLocks noGrp="1"/>
          </p:cNvSpPr>
          <p:nvPr>
            <p:ph type="ctrTitle"/>
          </p:nvPr>
        </p:nvSpPr>
        <p:spPr>
          <a:xfrm>
            <a:off x="990600" y="533381"/>
            <a:ext cx="10104120" cy="1400185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 Advancement in Renewable Energy</a:t>
            </a:r>
            <a:b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</a:br>
            <a:endParaRPr lang="en-US" sz="36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097152" name="Picture 3" descr="Deccan Herald-7125193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28890" y="2414582"/>
            <a:ext cx="5447646" cy="1778000"/>
          </a:xfrm>
          <a:prstGeom prst="rect">
            <a:avLst/>
          </a:prstGeom>
        </p:spPr>
      </p:pic>
      <p:pic>
        <p:nvPicPr>
          <p:cNvPr id="6" name="Picture 5" descr="BANNER7672-ATME Logo Banner 1600 x 3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22" y="0"/>
            <a:ext cx="4586278" cy="102636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6806" y="0"/>
            <a:ext cx="857032" cy="8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oogle Shape;55;p13"/>
          <p:cNvPicPr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658376" y="0"/>
            <a:ext cx="814393" cy="84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87070" y="1"/>
            <a:ext cx="1300130" cy="8429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Content Placeholder 3"/>
          <p:cNvSpPr>
            <a:spLocks noGrp="1"/>
          </p:cNvSpPr>
          <p:nvPr>
            <p:ph idx="1"/>
          </p:nvPr>
        </p:nvSpPr>
        <p:spPr>
          <a:xfrm>
            <a:off x="514312" y="1700202"/>
            <a:ext cx="6934200" cy="5049520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Wind Solar Hybrid Street Lighting Systems are independent and stand alone systems.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Does not require external wiring or cabling. 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Economical to construct and maintenance free.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Available with various light sources like High power LED, Metal Halide bulbs, Low pressure sodium vapor bulbs or CFL bulbs. 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Equipped with a suitable wind generator and sufficient Solar PV module.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Automatic On-Off operation.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Suitable for highways, parks, recreational areas etc.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1600" dirty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T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he distinction of installing the first hybrid street light in India for Tamil Nadu Tourism at Rain Drop Boat house, Mudhaliar Kuppam, Tamil Nadu.</a:t>
            </a:r>
            <a:endParaRPr lang="en-US" sz="1600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48650" name="Title 2"/>
          <p:cNvSpPr>
            <a:spLocks noGrp="1"/>
          </p:cNvSpPr>
          <p:nvPr>
            <p:ph type="title"/>
          </p:nvPr>
        </p:nvSpPr>
        <p:spPr>
          <a:xfrm>
            <a:off x="442874" y="1057260"/>
            <a:ext cx="1069848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dirty="0" smtClean="0">
                <a:latin typeface="Aharoni" pitchFamily="2" charset="-79"/>
                <a:cs typeface="Aharoni" pitchFamily="2" charset="-79"/>
              </a:rPr>
              <a:t>Hybrid Street Lighting System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dirty="0"/>
          </a:p>
        </p:txBody>
      </p:sp>
      <p:pic>
        <p:nvPicPr>
          <p:cNvPr id="2097176" name="Picture 8"/>
          <p:cNvPicPr>
            <a:picLocks noChangeAspect="1" noChangeArrowheads="1"/>
          </p:cNvPicPr>
          <p:nvPr/>
        </p:nvPicPr>
        <p:blipFill>
          <a:blip r:embed="rId2"/>
          <a:srcRect l="55624" t="5821" r="24376" b="5943"/>
          <a:stretch>
            <a:fillRect/>
          </a:stretch>
        </p:blipFill>
        <p:spPr bwMode="auto">
          <a:xfrm>
            <a:off x="7872426" y="1600200"/>
            <a:ext cx="3101817" cy="4386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6E9C-4ABD-4CCE-8368-33461281474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 descr="BANNER7672-ATME Logo Banner 1600 x 3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22" y="0"/>
            <a:ext cx="4586278" cy="102636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6806" y="0"/>
            <a:ext cx="857032" cy="8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oogle Shape;55;p13"/>
          <p:cNvPicPr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58376" y="0"/>
            <a:ext cx="814393" cy="84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87070" y="1"/>
            <a:ext cx="1300130" cy="8429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Content Placeholder 1"/>
          <p:cNvSpPr>
            <a:spLocks noGrp="1"/>
          </p:cNvSpPr>
          <p:nvPr>
            <p:ph idx="1"/>
          </p:nvPr>
        </p:nvSpPr>
        <p:spPr>
          <a:xfrm>
            <a:off x="585750" y="1700202"/>
            <a:ext cx="10698480" cy="2386787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2000" dirty="0" smtClean="0">
                <a:latin typeface="Franklin Gothic Medium Cond" pitchFamily="34" charset="0"/>
              </a:rPr>
              <a:t>BioMethane is a renewable energy/fuel, with properties similar to natural gas, produced from "biomass.“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2000" dirty="0" smtClean="0">
                <a:latin typeface="Franklin Gothic Medium Cond" pitchFamily="34" charset="0"/>
              </a:rPr>
              <a:t>For ages, cow’s excreta traditionally have been used as manure in the fields, but they are also a source of viable energy- bio gas, which can reduce greenhouse emissions, significantly.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2000" dirty="0" smtClean="0">
                <a:latin typeface="Franklin Gothic Medium Cond" pitchFamily="34" charset="0"/>
              </a:rPr>
              <a:t>Biomass has a lot of potential to reduce </a:t>
            </a:r>
            <a:r>
              <a:rPr lang="en-US" sz="2000" b="1" dirty="0" smtClean="0">
                <a:latin typeface="Franklin Gothic Medium Cond" pitchFamily="34" charset="0"/>
              </a:rPr>
              <a:t>Carbon Footprint.</a:t>
            </a:r>
            <a:r>
              <a:rPr lang="en-US" sz="2000" dirty="0" smtClean="0">
                <a:latin typeface="Franklin Gothic Medium Cond" pitchFamily="34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endParaRPr lang="en-US" sz="2000" dirty="0">
              <a:latin typeface="Franklin Gothic Medium Cond" pitchFamily="34" charset="0"/>
            </a:endParaRPr>
          </a:p>
        </p:txBody>
      </p:sp>
      <p:sp>
        <p:nvSpPr>
          <p:cNvPr id="1048652" name="Title 2"/>
          <p:cNvSpPr>
            <a:spLocks noGrp="1"/>
          </p:cNvSpPr>
          <p:nvPr>
            <p:ph type="title"/>
          </p:nvPr>
        </p:nvSpPr>
        <p:spPr>
          <a:xfrm>
            <a:off x="585750" y="1057260"/>
            <a:ext cx="10698480" cy="10668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Bio Mass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- Introduction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US" sz="2800" b="1" dirty="0"/>
          </a:p>
        </p:txBody>
      </p:sp>
      <p:pic>
        <p:nvPicPr>
          <p:cNvPr id="2097177" name="Picture 9" descr="bio_methanation_project"/>
          <p:cNvPicPr>
            <a:picLocks noChangeAspect="1" noChangeArrowheads="1"/>
          </p:cNvPicPr>
          <p:nvPr/>
        </p:nvPicPr>
        <p:blipFill>
          <a:blip r:embed="rId2"/>
          <a:srcRect t="19200"/>
          <a:stretch>
            <a:fillRect/>
          </a:stretch>
        </p:blipFill>
        <p:spPr bwMode="auto">
          <a:xfrm>
            <a:off x="1584960" y="3595827"/>
            <a:ext cx="8556308" cy="199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6E9C-4ABD-4CCE-8368-334612814740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 descr="BANNER7672-ATME Logo Banner 1600 x 3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22" y="0"/>
            <a:ext cx="4586278" cy="102636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6806" y="0"/>
            <a:ext cx="857032" cy="8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oogle Shape;55;p13"/>
          <p:cNvPicPr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58376" y="0"/>
            <a:ext cx="814393" cy="84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87070" y="1"/>
            <a:ext cx="1300130" cy="84294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Title 3"/>
          <p:cNvSpPr>
            <a:spLocks noGrp="1"/>
          </p:cNvSpPr>
          <p:nvPr>
            <p:ph type="title"/>
          </p:nvPr>
        </p:nvSpPr>
        <p:spPr>
          <a:xfrm>
            <a:off x="594360" y="243883"/>
            <a:ext cx="10698480" cy="81047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solidFill>
                  <a:schemeClr val="accent3">
                    <a:lumMod val="75000"/>
                  </a:schemeClr>
                </a:solidFill>
                <a:latin typeface="Eras Demi ITC" pitchFamily="34" charset="0"/>
              </a:rPr>
              <a:t>Bio Methanation Plant Setup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1048655" name="Line 129"/>
          <p:cNvSpPr>
            <a:spLocks noChangeShapeType="1"/>
          </p:cNvSpPr>
          <p:nvPr/>
        </p:nvSpPr>
        <p:spPr bwMode="auto">
          <a:xfrm flipH="1">
            <a:off x="6178868" y="4480560"/>
            <a:ext cx="594360" cy="0"/>
          </a:xfrm>
          <a:prstGeom prst="line">
            <a:avLst/>
          </a:prstGeom>
          <a:noFill/>
          <a:ln w="38100">
            <a:solidFill>
              <a:srgbClr val="CC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656" name="Line 69"/>
          <p:cNvSpPr>
            <a:spLocks noChangeShapeType="1"/>
          </p:cNvSpPr>
          <p:nvPr/>
        </p:nvSpPr>
        <p:spPr bwMode="auto">
          <a:xfrm>
            <a:off x="5510213" y="4658360"/>
            <a:ext cx="1721168" cy="417830"/>
          </a:xfrm>
          <a:prstGeom prst="line">
            <a:avLst/>
          </a:prstGeom>
          <a:noFill/>
          <a:ln w="38100">
            <a:solidFill>
              <a:srgbClr val="8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657" name="Line 128"/>
          <p:cNvSpPr>
            <a:spLocks noChangeShapeType="1"/>
          </p:cNvSpPr>
          <p:nvPr/>
        </p:nvSpPr>
        <p:spPr bwMode="auto">
          <a:xfrm flipH="1">
            <a:off x="8160068" y="4480560"/>
            <a:ext cx="495300" cy="0"/>
          </a:xfrm>
          <a:prstGeom prst="line">
            <a:avLst/>
          </a:prstGeom>
          <a:noFill/>
          <a:ln w="38100">
            <a:solidFill>
              <a:srgbClr val="CC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658" name="Line 100"/>
          <p:cNvSpPr>
            <a:spLocks noChangeShapeType="1"/>
          </p:cNvSpPr>
          <p:nvPr/>
        </p:nvSpPr>
        <p:spPr bwMode="auto">
          <a:xfrm flipH="1">
            <a:off x="2711768" y="3893820"/>
            <a:ext cx="4953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659" name="Rectangle 127"/>
          <p:cNvSpPr>
            <a:spLocks noChangeArrowheads="1"/>
          </p:cNvSpPr>
          <p:nvPr/>
        </p:nvSpPr>
        <p:spPr bwMode="auto">
          <a:xfrm>
            <a:off x="3590925" y="4836160"/>
            <a:ext cx="1659255" cy="42672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97178" name="Picture 14" descr="biodigester-Layout"/>
          <p:cNvPicPr>
            <a:picLocks noChangeAspect="1" noChangeArrowheads="1"/>
          </p:cNvPicPr>
          <p:nvPr/>
        </p:nvPicPr>
        <p:blipFill>
          <a:blip r:embed="rId2"/>
          <a:srcRect l="3896" t="8786" r="77922" b="75107"/>
          <a:stretch>
            <a:fillRect/>
          </a:stretch>
        </p:blipFill>
        <p:spPr bwMode="auto">
          <a:xfrm>
            <a:off x="1485900" y="1152737"/>
            <a:ext cx="1783080" cy="1006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7179" name="Picture 15" descr="cows"/>
          <p:cNvPicPr>
            <a:picLocks noChangeAspect="1" noChangeArrowheads="1"/>
          </p:cNvPicPr>
          <p:nvPr/>
        </p:nvPicPr>
        <p:blipFill>
          <a:blip r:embed="rId3"/>
          <a:srcRect t="8430" r="6876" b="12061"/>
          <a:stretch>
            <a:fillRect/>
          </a:stretch>
        </p:blipFill>
        <p:spPr bwMode="auto">
          <a:xfrm>
            <a:off x="594360" y="2489200"/>
            <a:ext cx="1783080" cy="7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7180" name="Picture 16" descr="5-pigs"/>
          <p:cNvPicPr>
            <a:picLocks noChangeAspect="1" noChangeArrowheads="1"/>
          </p:cNvPicPr>
          <p:nvPr/>
        </p:nvPicPr>
        <p:blipFill>
          <a:blip r:embed="rId4"/>
          <a:srcRect t="4373" r="2499"/>
          <a:stretch>
            <a:fillRect/>
          </a:stretch>
        </p:blipFill>
        <p:spPr bwMode="auto">
          <a:xfrm>
            <a:off x="3467100" y="1280160"/>
            <a:ext cx="1882140" cy="72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7181" name="Picture 17" descr="biodigester-Layout"/>
          <p:cNvPicPr>
            <a:picLocks noChangeAspect="1" noChangeArrowheads="1"/>
          </p:cNvPicPr>
          <p:nvPr/>
        </p:nvPicPr>
        <p:blipFill>
          <a:blip r:embed="rId2"/>
          <a:srcRect l="3896" t="43452" r="69392" b="47772"/>
          <a:stretch>
            <a:fillRect/>
          </a:stretch>
        </p:blipFill>
        <p:spPr bwMode="auto">
          <a:xfrm>
            <a:off x="3751898" y="2471420"/>
            <a:ext cx="2080260" cy="43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1"/>
          <p:cNvGrpSpPr/>
          <p:nvPr/>
        </p:nvGrpSpPr>
        <p:grpSpPr bwMode="auto">
          <a:xfrm>
            <a:off x="7033260" y="2382520"/>
            <a:ext cx="594360" cy="426720"/>
            <a:chOff x="1680" y="2064"/>
            <a:chExt cx="288" cy="288"/>
          </a:xfrm>
        </p:grpSpPr>
        <p:sp>
          <p:nvSpPr>
            <p:cNvPr id="1048660" name="Oval 18"/>
            <p:cNvSpPr>
              <a:spLocks noChangeArrowheads="1"/>
            </p:cNvSpPr>
            <p:nvPr/>
          </p:nvSpPr>
          <p:spPr bwMode="auto">
            <a:xfrm>
              <a:off x="1680" y="2064"/>
              <a:ext cx="288" cy="2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8661" name="Line 19"/>
            <p:cNvSpPr>
              <a:spLocks noChangeShapeType="1"/>
            </p:cNvSpPr>
            <p:nvPr/>
          </p:nvSpPr>
          <p:spPr bwMode="auto">
            <a:xfrm>
              <a:off x="1728" y="2112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8662" name="Line 20"/>
            <p:cNvSpPr>
              <a:spLocks noChangeShapeType="1"/>
            </p:cNvSpPr>
            <p:nvPr/>
          </p:nvSpPr>
          <p:spPr bwMode="auto">
            <a:xfrm flipH="1">
              <a:off x="1728" y="2112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8663" name="Text Box 25"/>
          <p:cNvSpPr txBox="1">
            <a:spLocks noChangeArrowheads="1"/>
          </p:cNvSpPr>
          <p:nvPr/>
        </p:nvSpPr>
        <p:spPr bwMode="auto">
          <a:xfrm>
            <a:off x="594360" y="1137920"/>
            <a:ext cx="178308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Kitchen Waste, Human Excreta</a:t>
            </a:r>
          </a:p>
        </p:txBody>
      </p:sp>
      <p:sp>
        <p:nvSpPr>
          <p:cNvPr id="1048664" name="Line 27"/>
          <p:cNvSpPr>
            <a:spLocks noChangeShapeType="1"/>
          </p:cNvSpPr>
          <p:nvPr/>
        </p:nvSpPr>
        <p:spPr bwMode="auto">
          <a:xfrm>
            <a:off x="2971800" y="2062480"/>
            <a:ext cx="1485900" cy="4267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665" name="Line 28"/>
          <p:cNvSpPr>
            <a:spLocks noChangeShapeType="1"/>
          </p:cNvSpPr>
          <p:nvPr/>
        </p:nvSpPr>
        <p:spPr bwMode="auto">
          <a:xfrm flipV="1">
            <a:off x="2179320" y="2489200"/>
            <a:ext cx="2179320" cy="2133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666" name="Line 29"/>
          <p:cNvSpPr>
            <a:spLocks noChangeShapeType="1"/>
          </p:cNvSpPr>
          <p:nvPr/>
        </p:nvSpPr>
        <p:spPr bwMode="auto">
          <a:xfrm flipH="1">
            <a:off x="4457700" y="1991360"/>
            <a:ext cx="99060" cy="4978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667" name="AutoShape 30"/>
          <p:cNvSpPr>
            <a:spLocks noChangeArrowheads="1"/>
          </p:cNvSpPr>
          <p:nvPr/>
        </p:nvSpPr>
        <p:spPr bwMode="auto">
          <a:xfrm>
            <a:off x="5807393" y="2551430"/>
            <a:ext cx="1238250" cy="97790"/>
          </a:xfrm>
          <a:prstGeom prst="rightArrow">
            <a:avLst>
              <a:gd name="adj1" fmla="val 50000"/>
              <a:gd name="adj2" fmla="val 22727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8668" name="Text Box 32"/>
          <p:cNvSpPr txBox="1">
            <a:spLocks noChangeArrowheads="1"/>
          </p:cNvSpPr>
          <p:nvPr/>
        </p:nvSpPr>
        <p:spPr bwMode="auto">
          <a:xfrm>
            <a:off x="6748463" y="2151380"/>
            <a:ext cx="11887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Shredder</a:t>
            </a:r>
          </a:p>
        </p:txBody>
      </p:sp>
      <p:sp>
        <p:nvSpPr>
          <p:cNvPr id="1048669" name="Text Box 33"/>
          <p:cNvSpPr txBox="1">
            <a:spLocks noChangeArrowheads="1"/>
          </p:cNvSpPr>
          <p:nvPr/>
        </p:nvSpPr>
        <p:spPr bwMode="auto">
          <a:xfrm>
            <a:off x="359093" y="2151380"/>
            <a:ext cx="22783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Excreta from Cattle (Cows, Calves, Sheep, Goat etc)</a:t>
            </a:r>
          </a:p>
        </p:txBody>
      </p:sp>
      <p:sp>
        <p:nvSpPr>
          <p:cNvPr id="1048670" name="Text Box 34"/>
          <p:cNvSpPr txBox="1">
            <a:spLocks noChangeArrowheads="1"/>
          </p:cNvSpPr>
          <p:nvPr/>
        </p:nvSpPr>
        <p:spPr bwMode="auto">
          <a:xfrm>
            <a:off x="3368040" y="1066800"/>
            <a:ext cx="178308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Excreta from Pigs</a:t>
            </a:r>
          </a:p>
        </p:txBody>
      </p:sp>
      <p:grpSp>
        <p:nvGrpSpPr>
          <p:cNvPr id="4" name="Group 43"/>
          <p:cNvGrpSpPr/>
          <p:nvPr/>
        </p:nvGrpSpPr>
        <p:grpSpPr bwMode="auto">
          <a:xfrm>
            <a:off x="8395335" y="2106930"/>
            <a:ext cx="2674620" cy="1591310"/>
            <a:chOff x="3936" y="2352"/>
            <a:chExt cx="1296" cy="960"/>
          </a:xfrm>
        </p:grpSpPr>
        <p:pic>
          <p:nvPicPr>
            <p:cNvPr id="2097182" name="Picture 39" descr="biodigester-Layout"/>
            <p:cNvPicPr>
              <a:picLocks noChangeAspect="1" noChangeArrowheads="1"/>
            </p:cNvPicPr>
            <p:nvPr/>
          </p:nvPicPr>
          <p:blipFill>
            <a:blip r:embed="rId2"/>
            <a:srcRect l="51135" t="36607" r="15097" b="35571"/>
            <a:stretch>
              <a:fillRect/>
            </a:stretch>
          </p:blipFill>
          <p:spPr bwMode="auto">
            <a:xfrm>
              <a:off x="3984" y="2352"/>
              <a:ext cx="1248" cy="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48671" name="Rectangle 40"/>
            <p:cNvSpPr>
              <a:spLocks noChangeArrowheads="1"/>
            </p:cNvSpPr>
            <p:nvPr/>
          </p:nvSpPr>
          <p:spPr bwMode="auto">
            <a:xfrm>
              <a:off x="4320" y="2352"/>
              <a:ext cx="38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8672" name="Rectangle 41"/>
            <p:cNvSpPr>
              <a:spLocks noChangeArrowheads="1"/>
            </p:cNvSpPr>
            <p:nvPr/>
          </p:nvSpPr>
          <p:spPr bwMode="auto">
            <a:xfrm>
              <a:off x="3990" y="2550"/>
              <a:ext cx="384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8673" name="Rectangle 42"/>
            <p:cNvSpPr>
              <a:spLocks noChangeArrowheads="1"/>
            </p:cNvSpPr>
            <p:nvPr/>
          </p:nvSpPr>
          <p:spPr bwMode="auto">
            <a:xfrm>
              <a:off x="3936" y="3120"/>
              <a:ext cx="624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48674" name="AutoShape 31"/>
          <p:cNvSpPr>
            <a:spLocks noChangeArrowheads="1"/>
          </p:cNvSpPr>
          <p:nvPr/>
        </p:nvSpPr>
        <p:spPr bwMode="auto">
          <a:xfrm>
            <a:off x="7627620" y="2560320"/>
            <a:ext cx="1287780" cy="88900"/>
          </a:xfrm>
          <a:prstGeom prst="rightArrow">
            <a:avLst>
              <a:gd name="adj1" fmla="val 50000"/>
              <a:gd name="adj2" fmla="val 26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56"/>
          <p:cNvGrpSpPr/>
          <p:nvPr/>
        </p:nvGrpSpPr>
        <p:grpSpPr bwMode="auto">
          <a:xfrm>
            <a:off x="8618220" y="3475990"/>
            <a:ext cx="1399223" cy="1173480"/>
            <a:chOff x="4176" y="2184"/>
            <a:chExt cx="678" cy="792"/>
          </a:xfrm>
        </p:grpSpPr>
        <p:grpSp>
          <p:nvGrpSpPr>
            <p:cNvPr id="6" name="Group 46"/>
            <p:cNvGrpSpPr/>
            <p:nvPr/>
          </p:nvGrpSpPr>
          <p:grpSpPr bwMode="auto">
            <a:xfrm>
              <a:off x="4176" y="2184"/>
              <a:ext cx="678" cy="792"/>
              <a:chOff x="4224" y="2232"/>
              <a:chExt cx="528" cy="744"/>
            </a:xfrm>
          </p:grpSpPr>
          <p:sp>
            <p:nvSpPr>
              <p:cNvPr id="1048675" name="Oval 45"/>
              <p:cNvSpPr>
                <a:spLocks noChangeArrowheads="1"/>
              </p:cNvSpPr>
              <p:nvPr/>
            </p:nvSpPr>
            <p:spPr bwMode="auto">
              <a:xfrm>
                <a:off x="4230" y="2232"/>
                <a:ext cx="522" cy="384"/>
              </a:xfrm>
              <a:prstGeom prst="ellipse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8676" name="Rectangle 44"/>
              <p:cNvSpPr>
                <a:spLocks noChangeArrowheads="1"/>
              </p:cNvSpPr>
              <p:nvPr/>
            </p:nvSpPr>
            <p:spPr bwMode="auto">
              <a:xfrm>
                <a:off x="4224" y="2352"/>
                <a:ext cx="528" cy="624"/>
              </a:xfrm>
              <a:prstGeom prst="rect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48677" name="Text Box 53"/>
            <p:cNvSpPr txBox="1">
              <a:spLocks noChangeArrowheads="1"/>
            </p:cNvSpPr>
            <p:nvPr/>
          </p:nvSpPr>
          <p:spPr bwMode="auto">
            <a:xfrm>
              <a:off x="4176" y="2460"/>
              <a:ext cx="67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/>
                <a:t>Digester</a:t>
              </a:r>
            </a:p>
          </p:txBody>
        </p:sp>
      </p:grpSp>
      <p:grpSp>
        <p:nvGrpSpPr>
          <p:cNvPr id="7" name="Group 57"/>
          <p:cNvGrpSpPr/>
          <p:nvPr/>
        </p:nvGrpSpPr>
        <p:grpSpPr bwMode="auto">
          <a:xfrm>
            <a:off x="6760845" y="3484880"/>
            <a:ext cx="1399223" cy="1173480"/>
            <a:chOff x="3276" y="2190"/>
            <a:chExt cx="678" cy="792"/>
          </a:xfrm>
        </p:grpSpPr>
        <p:grpSp>
          <p:nvGrpSpPr>
            <p:cNvPr id="8" name="Group 47"/>
            <p:cNvGrpSpPr/>
            <p:nvPr/>
          </p:nvGrpSpPr>
          <p:grpSpPr bwMode="auto">
            <a:xfrm>
              <a:off x="3276" y="2190"/>
              <a:ext cx="678" cy="792"/>
              <a:chOff x="4224" y="2232"/>
              <a:chExt cx="528" cy="744"/>
            </a:xfrm>
          </p:grpSpPr>
          <p:sp>
            <p:nvSpPr>
              <p:cNvPr id="1048678" name="Oval 48"/>
              <p:cNvSpPr>
                <a:spLocks noChangeArrowheads="1"/>
              </p:cNvSpPr>
              <p:nvPr/>
            </p:nvSpPr>
            <p:spPr bwMode="auto">
              <a:xfrm>
                <a:off x="4230" y="2232"/>
                <a:ext cx="522" cy="384"/>
              </a:xfrm>
              <a:prstGeom prst="ellipse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8679" name="Rectangle 49"/>
              <p:cNvSpPr>
                <a:spLocks noChangeArrowheads="1"/>
              </p:cNvSpPr>
              <p:nvPr/>
            </p:nvSpPr>
            <p:spPr bwMode="auto">
              <a:xfrm>
                <a:off x="4224" y="2352"/>
                <a:ext cx="528" cy="624"/>
              </a:xfrm>
              <a:prstGeom prst="rect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48680" name="Text Box 54"/>
            <p:cNvSpPr txBox="1">
              <a:spLocks noChangeArrowheads="1"/>
            </p:cNvSpPr>
            <p:nvPr/>
          </p:nvSpPr>
          <p:spPr bwMode="auto">
            <a:xfrm>
              <a:off x="3282" y="2466"/>
              <a:ext cx="67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/>
                <a:t>Digester</a:t>
              </a:r>
            </a:p>
          </p:txBody>
        </p:sp>
      </p:grpSp>
      <p:grpSp>
        <p:nvGrpSpPr>
          <p:cNvPr id="9" name="Group 58"/>
          <p:cNvGrpSpPr/>
          <p:nvPr/>
        </p:nvGrpSpPr>
        <p:grpSpPr bwMode="auto">
          <a:xfrm>
            <a:off x="4754880" y="3484880"/>
            <a:ext cx="1423988" cy="1173480"/>
            <a:chOff x="2304" y="2190"/>
            <a:chExt cx="690" cy="792"/>
          </a:xfrm>
        </p:grpSpPr>
        <p:grpSp>
          <p:nvGrpSpPr>
            <p:cNvPr id="10" name="Group 50"/>
            <p:cNvGrpSpPr/>
            <p:nvPr/>
          </p:nvGrpSpPr>
          <p:grpSpPr bwMode="auto">
            <a:xfrm>
              <a:off x="2316" y="2190"/>
              <a:ext cx="678" cy="792"/>
              <a:chOff x="4224" y="2232"/>
              <a:chExt cx="528" cy="744"/>
            </a:xfrm>
          </p:grpSpPr>
          <p:sp>
            <p:nvSpPr>
              <p:cNvPr id="1048681" name="Oval 51"/>
              <p:cNvSpPr>
                <a:spLocks noChangeArrowheads="1"/>
              </p:cNvSpPr>
              <p:nvPr/>
            </p:nvSpPr>
            <p:spPr bwMode="auto">
              <a:xfrm>
                <a:off x="4230" y="2232"/>
                <a:ext cx="522" cy="384"/>
              </a:xfrm>
              <a:prstGeom prst="ellipse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8682" name="Rectangle 52"/>
              <p:cNvSpPr>
                <a:spLocks noChangeArrowheads="1"/>
              </p:cNvSpPr>
              <p:nvPr/>
            </p:nvSpPr>
            <p:spPr bwMode="auto">
              <a:xfrm>
                <a:off x="4224" y="2352"/>
                <a:ext cx="528" cy="624"/>
              </a:xfrm>
              <a:prstGeom prst="rect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48683" name="Text Box 55"/>
            <p:cNvSpPr txBox="1">
              <a:spLocks noChangeArrowheads="1"/>
            </p:cNvSpPr>
            <p:nvPr/>
          </p:nvSpPr>
          <p:spPr bwMode="auto">
            <a:xfrm>
              <a:off x="2304" y="2448"/>
              <a:ext cx="67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/>
                <a:t>Digester</a:t>
              </a:r>
            </a:p>
          </p:txBody>
        </p:sp>
      </p:grpSp>
      <p:sp>
        <p:nvSpPr>
          <p:cNvPr id="1048684" name="Text Box 67"/>
          <p:cNvSpPr txBox="1">
            <a:spLocks noChangeArrowheads="1"/>
          </p:cNvSpPr>
          <p:nvPr/>
        </p:nvSpPr>
        <p:spPr bwMode="auto">
          <a:xfrm>
            <a:off x="6649403" y="3013710"/>
            <a:ext cx="1188720" cy="310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Bio Gas</a:t>
            </a:r>
          </a:p>
        </p:txBody>
      </p:sp>
      <p:sp>
        <p:nvSpPr>
          <p:cNvPr id="1048685" name="Line 72"/>
          <p:cNvSpPr>
            <a:spLocks noChangeShapeType="1"/>
          </p:cNvSpPr>
          <p:nvPr/>
        </p:nvSpPr>
        <p:spPr bwMode="auto">
          <a:xfrm flipH="1">
            <a:off x="7627620" y="4649470"/>
            <a:ext cx="1684020" cy="426720"/>
          </a:xfrm>
          <a:prstGeom prst="line">
            <a:avLst/>
          </a:prstGeom>
          <a:noFill/>
          <a:ln w="38100">
            <a:solidFill>
              <a:srgbClr val="8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686" name="Rectangle 73"/>
          <p:cNvSpPr>
            <a:spLocks noChangeArrowheads="1"/>
          </p:cNvSpPr>
          <p:nvPr/>
        </p:nvSpPr>
        <p:spPr bwMode="auto">
          <a:xfrm>
            <a:off x="6872287" y="5085080"/>
            <a:ext cx="1089660" cy="568960"/>
          </a:xfrm>
          <a:prstGeom prst="rect">
            <a:avLst/>
          </a:prstGeom>
          <a:solidFill>
            <a:srgbClr val="8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8687" name="Text Box 74"/>
          <p:cNvSpPr txBox="1">
            <a:spLocks noChangeArrowheads="1"/>
          </p:cNvSpPr>
          <p:nvPr/>
        </p:nvSpPr>
        <p:spPr bwMode="auto">
          <a:xfrm>
            <a:off x="6835140" y="5219912"/>
            <a:ext cx="1188720" cy="28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Slurry</a:t>
            </a:r>
          </a:p>
        </p:txBody>
      </p:sp>
      <p:sp>
        <p:nvSpPr>
          <p:cNvPr id="1048688" name="Rectangle 75"/>
          <p:cNvSpPr>
            <a:spLocks noChangeArrowheads="1"/>
          </p:cNvSpPr>
          <p:nvPr/>
        </p:nvSpPr>
        <p:spPr bwMode="auto">
          <a:xfrm>
            <a:off x="8506778" y="5067300"/>
            <a:ext cx="1089660" cy="568960"/>
          </a:xfrm>
          <a:prstGeom prst="rect">
            <a:avLst/>
          </a:prstGeom>
          <a:solidFill>
            <a:srgbClr val="8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8689" name="Text Box 76"/>
          <p:cNvSpPr txBox="1">
            <a:spLocks noChangeArrowheads="1"/>
          </p:cNvSpPr>
          <p:nvPr/>
        </p:nvSpPr>
        <p:spPr bwMode="auto">
          <a:xfrm>
            <a:off x="8382953" y="5209540"/>
            <a:ext cx="1312545" cy="286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Separator</a:t>
            </a:r>
          </a:p>
        </p:txBody>
      </p:sp>
      <p:sp>
        <p:nvSpPr>
          <p:cNvPr id="1048690" name="Rectangle 78"/>
          <p:cNvSpPr>
            <a:spLocks noChangeArrowheads="1"/>
          </p:cNvSpPr>
          <p:nvPr/>
        </p:nvSpPr>
        <p:spPr bwMode="auto">
          <a:xfrm>
            <a:off x="10190798" y="5253990"/>
            <a:ext cx="1399223" cy="435610"/>
          </a:xfrm>
          <a:prstGeom prst="rect">
            <a:avLst/>
          </a:prstGeom>
          <a:solidFill>
            <a:srgbClr val="8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8691" name="Rectangle 80"/>
          <p:cNvSpPr>
            <a:spLocks noChangeArrowheads="1"/>
          </p:cNvSpPr>
          <p:nvPr/>
        </p:nvSpPr>
        <p:spPr bwMode="auto">
          <a:xfrm>
            <a:off x="10178415" y="4693920"/>
            <a:ext cx="1411605" cy="355600"/>
          </a:xfrm>
          <a:prstGeom prst="rect">
            <a:avLst/>
          </a:prstGeom>
          <a:solidFill>
            <a:srgbClr val="8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8692" name="Line 85"/>
          <p:cNvSpPr>
            <a:spLocks noChangeShapeType="1"/>
          </p:cNvSpPr>
          <p:nvPr/>
        </p:nvSpPr>
        <p:spPr bwMode="auto">
          <a:xfrm>
            <a:off x="7429500" y="4658360"/>
            <a:ext cx="0" cy="426720"/>
          </a:xfrm>
          <a:prstGeom prst="line">
            <a:avLst/>
          </a:prstGeom>
          <a:noFill/>
          <a:ln w="38100">
            <a:solidFill>
              <a:srgbClr val="8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693" name="Line 86"/>
          <p:cNvSpPr>
            <a:spLocks noChangeShapeType="1"/>
          </p:cNvSpPr>
          <p:nvPr/>
        </p:nvSpPr>
        <p:spPr bwMode="auto">
          <a:xfrm>
            <a:off x="7974330" y="5351780"/>
            <a:ext cx="544830" cy="0"/>
          </a:xfrm>
          <a:prstGeom prst="line">
            <a:avLst/>
          </a:prstGeom>
          <a:noFill/>
          <a:ln w="38100">
            <a:solidFill>
              <a:srgbClr val="8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694" name="Line 87"/>
          <p:cNvSpPr>
            <a:spLocks noChangeShapeType="1"/>
          </p:cNvSpPr>
          <p:nvPr/>
        </p:nvSpPr>
        <p:spPr bwMode="auto">
          <a:xfrm flipV="1">
            <a:off x="9608820" y="4925060"/>
            <a:ext cx="594360" cy="355600"/>
          </a:xfrm>
          <a:prstGeom prst="line">
            <a:avLst/>
          </a:prstGeom>
          <a:noFill/>
          <a:ln w="38100">
            <a:solidFill>
              <a:srgbClr val="8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695" name="Line 88"/>
          <p:cNvSpPr>
            <a:spLocks noChangeShapeType="1"/>
          </p:cNvSpPr>
          <p:nvPr/>
        </p:nvSpPr>
        <p:spPr bwMode="auto">
          <a:xfrm>
            <a:off x="9608820" y="5280660"/>
            <a:ext cx="594360" cy="213360"/>
          </a:xfrm>
          <a:prstGeom prst="line">
            <a:avLst/>
          </a:prstGeom>
          <a:noFill/>
          <a:ln w="38100">
            <a:solidFill>
              <a:srgbClr val="8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696" name="Line 90"/>
          <p:cNvSpPr>
            <a:spLocks noChangeShapeType="1"/>
          </p:cNvSpPr>
          <p:nvPr/>
        </p:nvSpPr>
        <p:spPr bwMode="auto">
          <a:xfrm flipH="1">
            <a:off x="6141720" y="3164840"/>
            <a:ext cx="59436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697" name="Line 61"/>
          <p:cNvSpPr>
            <a:spLocks noChangeShapeType="1"/>
          </p:cNvSpPr>
          <p:nvPr/>
        </p:nvSpPr>
        <p:spPr bwMode="auto">
          <a:xfrm>
            <a:off x="9286875" y="3271520"/>
            <a:ext cx="0" cy="21336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8698" name="Line 62"/>
          <p:cNvSpPr>
            <a:spLocks noChangeShapeType="1"/>
          </p:cNvSpPr>
          <p:nvPr/>
        </p:nvSpPr>
        <p:spPr bwMode="auto">
          <a:xfrm>
            <a:off x="7454265" y="3275965"/>
            <a:ext cx="0" cy="21336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8699" name="Line 63"/>
          <p:cNvSpPr>
            <a:spLocks noChangeShapeType="1"/>
          </p:cNvSpPr>
          <p:nvPr/>
        </p:nvSpPr>
        <p:spPr bwMode="auto">
          <a:xfrm>
            <a:off x="5497830" y="3275966"/>
            <a:ext cx="0" cy="20891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8700" name="Line 60"/>
          <p:cNvSpPr>
            <a:spLocks noChangeShapeType="1"/>
          </p:cNvSpPr>
          <p:nvPr/>
        </p:nvSpPr>
        <p:spPr bwMode="auto">
          <a:xfrm flipH="1">
            <a:off x="4556760" y="3270039"/>
            <a:ext cx="4754880" cy="148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8701" name="Line 89"/>
          <p:cNvSpPr>
            <a:spLocks noChangeShapeType="1"/>
          </p:cNvSpPr>
          <p:nvPr/>
        </p:nvSpPr>
        <p:spPr bwMode="auto">
          <a:xfrm>
            <a:off x="4581525" y="3271520"/>
            <a:ext cx="0" cy="64008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8702" name="Line 91"/>
          <p:cNvSpPr>
            <a:spLocks noChangeShapeType="1"/>
          </p:cNvSpPr>
          <p:nvPr/>
        </p:nvSpPr>
        <p:spPr bwMode="auto">
          <a:xfrm flipH="1">
            <a:off x="4185285" y="3893820"/>
            <a:ext cx="39624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703" name="Rectangle 94"/>
          <p:cNvSpPr>
            <a:spLocks noChangeArrowheads="1"/>
          </p:cNvSpPr>
          <p:nvPr/>
        </p:nvSpPr>
        <p:spPr bwMode="auto">
          <a:xfrm>
            <a:off x="3169920" y="3644900"/>
            <a:ext cx="1015365" cy="78232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8704" name="Text Box 96"/>
          <p:cNvSpPr txBox="1">
            <a:spLocks noChangeArrowheads="1"/>
          </p:cNvSpPr>
          <p:nvPr/>
        </p:nvSpPr>
        <p:spPr bwMode="auto">
          <a:xfrm>
            <a:off x="2996565" y="3813810"/>
            <a:ext cx="1386840" cy="286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Scrubber 1</a:t>
            </a:r>
          </a:p>
        </p:txBody>
      </p:sp>
      <p:sp>
        <p:nvSpPr>
          <p:cNvPr id="1048705" name="Rectangle 98"/>
          <p:cNvSpPr>
            <a:spLocks noChangeArrowheads="1"/>
          </p:cNvSpPr>
          <p:nvPr/>
        </p:nvSpPr>
        <p:spPr bwMode="auto">
          <a:xfrm>
            <a:off x="1634490" y="3636010"/>
            <a:ext cx="1077278" cy="78232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8706" name="Text Box 99"/>
          <p:cNvSpPr txBox="1">
            <a:spLocks noChangeArrowheads="1"/>
          </p:cNvSpPr>
          <p:nvPr/>
        </p:nvSpPr>
        <p:spPr bwMode="auto">
          <a:xfrm>
            <a:off x="1485900" y="3813810"/>
            <a:ext cx="1386840" cy="286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Scrubber 2</a:t>
            </a:r>
          </a:p>
        </p:txBody>
      </p:sp>
      <p:grpSp>
        <p:nvGrpSpPr>
          <p:cNvPr id="11" name="Group 102"/>
          <p:cNvGrpSpPr/>
          <p:nvPr/>
        </p:nvGrpSpPr>
        <p:grpSpPr bwMode="auto">
          <a:xfrm>
            <a:off x="156845" y="3601932"/>
            <a:ext cx="1069023" cy="782320"/>
            <a:chOff x="4224" y="2232"/>
            <a:chExt cx="528" cy="744"/>
          </a:xfrm>
        </p:grpSpPr>
        <p:sp>
          <p:nvSpPr>
            <p:cNvPr id="1048707" name="Oval 103"/>
            <p:cNvSpPr>
              <a:spLocks noChangeArrowheads="1"/>
            </p:cNvSpPr>
            <p:nvPr/>
          </p:nvSpPr>
          <p:spPr bwMode="auto">
            <a:xfrm>
              <a:off x="4230" y="2232"/>
              <a:ext cx="522" cy="384"/>
            </a:xfrm>
            <a:prstGeom prst="ellipse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8708" name="Rectangle 104"/>
            <p:cNvSpPr>
              <a:spLocks noChangeArrowheads="1"/>
            </p:cNvSpPr>
            <p:nvPr/>
          </p:nvSpPr>
          <p:spPr bwMode="auto">
            <a:xfrm>
              <a:off x="4224" y="2352"/>
              <a:ext cx="528" cy="624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48709" name="Text Box 105"/>
          <p:cNvSpPr txBox="1">
            <a:spLocks noChangeArrowheads="1"/>
          </p:cNvSpPr>
          <p:nvPr/>
        </p:nvSpPr>
        <p:spPr bwMode="auto">
          <a:xfrm>
            <a:off x="111443" y="3778250"/>
            <a:ext cx="11577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Gas Storage</a:t>
            </a:r>
          </a:p>
        </p:txBody>
      </p:sp>
      <p:sp>
        <p:nvSpPr>
          <p:cNvPr id="1048710" name="Line 106"/>
          <p:cNvSpPr>
            <a:spLocks noChangeShapeType="1"/>
          </p:cNvSpPr>
          <p:nvPr/>
        </p:nvSpPr>
        <p:spPr bwMode="auto">
          <a:xfrm flipH="1">
            <a:off x="1238250" y="3884930"/>
            <a:ext cx="39624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2097183" name="Picture 107" descr="gas-engine-generator-set-39013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3355" y="4791710"/>
            <a:ext cx="1009174" cy="70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7184" name="Picture 108" descr="gas-engine-generator-set-39013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86840" y="4773930"/>
            <a:ext cx="1009174" cy="70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8711" name="Line 109"/>
          <p:cNvSpPr>
            <a:spLocks noChangeShapeType="1"/>
          </p:cNvSpPr>
          <p:nvPr/>
        </p:nvSpPr>
        <p:spPr bwMode="auto">
          <a:xfrm>
            <a:off x="594360" y="4391660"/>
            <a:ext cx="0" cy="42672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712" name="Line 110"/>
          <p:cNvSpPr>
            <a:spLocks noChangeShapeType="1"/>
          </p:cNvSpPr>
          <p:nvPr/>
        </p:nvSpPr>
        <p:spPr bwMode="auto">
          <a:xfrm>
            <a:off x="581978" y="4382770"/>
            <a:ext cx="1213485" cy="444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713" name="Line 111"/>
          <p:cNvSpPr>
            <a:spLocks noChangeShapeType="1"/>
          </p:cNvSpPr>
          <p:nvPr/>
        </p:nvSpPr>
        <p:spPr bwMode="auto">
          <a:xfrm>
            <a:off x="693420" y="5414010"/>
            <a:ext cx="0" cy="20447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8714" name="Line 112"/>
          <p:cNvSpPr>
            <a:spLocks noChangeShapeType="1"/>
          </p:cNvSpPr>
          <p:nvPr/>
        </p:nvSpPr>
        <p:spPr bwMode="auto">
          <a:xfrm>
            <a:off x="1871822" y="5414010"/>
            <a:ext cx="0" cy="20447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8715" name="Line 113"/>
          <p:cNvSpPr>
            <a:spLocks noChangeShapeType="1"/>
          </p:cNvSpPr>
          <p:nvPr/>
        </p:nvSpPr>
        <p:spPr bwMode="auto">
          <a:xfrm>
            <a:off x="668655" y="5618480"/>
            <a:ext cx="2897505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716" name="Text Box 116"/>
          <p:cNvSpPr txBox="1">
            <a:spLocks noChangeArrowheads="1"/>
          </p:cNvSpPr>
          <p:nvPr/>
        </p:nvSpPr>
        <p:spPr bwMode="auto">
          <a:xfrm>
            <a:off x="2179320" y="5405120"/>
            <a:ext cx="1362075" cy="286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Electricity</a:t>
            </a:r>
          </a:p>
        </p:txBody>
      </p:sp>
      <p:sp>
        <p:nvSpPr>
          <p:cNvPr id="1048717" name="Rectangle 118"/>
          <p:cNvSpPr>
            <a:spLocks noChangeArrowheads="1"/>
          </p:cNvSpPr>
          <p:nvPr/>
        </p:nvSpPr>
        <p:spPr bwMode="auto">
          <a:xfrm>
            <a:off x="3590925" y="5440680"/>
            <a:ext cx="1684020" cy="3111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/>
              <a:t>Fed to Grid</a:t>
            </a:r>
          </a:p>
        </p:txBody>
      </p:sp>
      <p:sp>
        <p:nvSpPr>
          <p:cNvPr id="1048718" name="Line 124"/>
          <p:cNvSpPr>
            <a:spLocks noChangeShapeType="1"/>
          </p:cNvSpPr>
          <p:nvPr/>
        </p:nvSpPr>
        <p:spPr bwMode="auto">
          <a:xfrm>
            <a:off x="2278380" y="5049520"/>
            <a:ext cx="128778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719" name="Text Box 125"/>
          <p:cNvSpPr txBox="1">
            <a:spLocks noChangeArrowheads="1"/>
          </p:cNvSpPr>
          <p:nvPr/>
        </p:nvSpPr>
        <p:spPr bwMode="auto">
          <a:xfrm>
            <a:off x="2278380" y="4827270"/>
            <a:ext cx="1250633" cy="286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Hot Water</a:t>
            </a:r>
          </a:p>
        </p:txBody>
      </p:sp>
      <p:sp>
        <p:nvSpPr>
          <p:cNvPr id="1048720" name="Text Box 126"/>
          <p:cNvSpPr txBox="1">
            <a:spLocks noChangeArrowheads="1"/>
          </p:cNvSpPr>
          <p:nvPr/>
        </p:nvSpPr>
        <p:spPr bwMode="auto">
          <a:xfrm>
            <a:off x="3590925" y="4853940"/>
            <a:ext cx="17706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Room Heating, Hostel Etc</a:t>
            </a:r>
          </a:p>
        </p:txBody>
      </p:sp>
      <p:sp>
        <p:nvSpPr>
          <p:cNvPr id="1048721" name="Text Box 35"/>
          <p:cNvSpPr txBox="1">
            <a:spLocks noChangeArrowheads="1"/>
          </p:cNvSpPr>
          <p:nvPr/>
        </p:nvSpPr>
        <p:spPr bwMode="auto">
          <a:xfrm>
            <a:off x="9014460" y="2053590"/>
            <a:ext cx="1188720" cy="310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Storage</a:t>
            </a:r>
          </a:p>
        </p:txBody>
      </p:sp>
      <p:pic>
        <p:nvPicPr>
          <p:cNvPr id="2097185" name="Picture 130" descr="chicken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10213" y="1289050"/>
            <a:ext cx="92456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7186" name="Picture 131" descr="Lawn Movi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1315" y="1289050"/>
            <a:ext cx="928688" cy="728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8722" name="Line 132"/>
          <p:cNvSpPr>
            <a:spLocks noChangeShapeType="1"/>
          </p:cNvSpPr>
          <p:nvPr/>
        </p:nvSpPr>
        <p:spPr bwMode="auto">
          <a:xfrm flipH="1">
            <a:off x="4507230" y="1991360"/>
            <a:ext cx="1436370" cy="47117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723" name="Line 133"/>
          <p:cNvSpPr>
            <a:spLocks noChangeShapeType="1"/>
          </p:cNvSpPr>
          <p:nvPr/>
        </p:nvSpPr>
        <p:spPr bwMode="auto">
          <a:xfrm flipH="1">
            <a:off x="4618673" y="2009140"/>
            <a:ext cx="2501265" cy="4622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724" name="Text Box 135"/>
          <p:cNvSpPr txBox="1">
            <a:spLocks noChangeArrowheads="1"/>
          </p:cNvSpPr>
          <p:nvPr/>
        </p:nvSpPr>
        <p:spPr bwMode="auto">
          <a:xfrm>
            <a:off x="6736080" y="1066800"/>
            <a:ext cx="178308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Green Waste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6E9C-4ABD-4CCE-8368-33461281474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1" name="Rectangle 6"/>
          <p:cNvSpPr/>
          <p:nvPr/>
        </p:nvSpPr>
        <p:spPr>
          <a:xfrm>
            <a:off x="1300130" y="985822"/>
            <a:ext cx="94107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 smtClean="0">
                <a:latin typeface="Aharoni" pitchFamily="2" charset="-79"/>
                <a:cs typeface="Aharoni" pitchFamily="2" charset="-79"/>
              </a:rPr>
              <a:t>Solar Steam Cooking System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048732" name="Rectangle 7"/>
          <p:cNvSpPr/>
          <p:nvPr/>
        </p:nvSpPr>
        <p:spPr>
          <a:xfrm>
            <a:off x="396240" y="2002246"/>
            <a:ext cx="6934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Clean, hygienic, odour free, fast cooking  and 100% eco-friendly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No generation of hazardeous gases such as Carbon Dioxide, Carbon Monoxide, etc.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Cooking inside the kitchen itself. No need to get exposed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Automatic daily sun tracking system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Saves drastically on ever increasing fuel cost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Elimination of CO2. Avoids stringent law implications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Fast payback </a:t>
            </a:r>
          </a:p>
        </p:txBody>
      </p:sp>
      <p:pic>
        <p:nvPicPr>
          <p:cNvPr id="2097190" name="Picture 3" descr="D:\sathish\images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26680" y="2275841"/>
            <a:ext cx="3553778" cy="2444257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6E9C-4ABD-4CCE-8368-334612814740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 descr="BANNER7672-ATME Logo Banner 1600 x 3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22" y="0"/>
            <a:ext cx="4586278" cy="102636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6806" y="0"/>
            <a:ext cx="857032" cy="8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oogle Shape;55;p13"/>
          <p:cNvPicPr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58376" y="0"/>
            <a:ext cx="814393" cy="84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87070" y="1"/>
            <a:ext cx="1300130" cy="84294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3" name="Title 1"/>
          <p:cNvSpPr>
            <a:spLocks noGrp="1"/>
          </p:cNvSpPr>
          <p:nvPr>
            <p:ph type="title"/>
          </p:nvPr>
        </p:nvSpPr>
        <p:spPr>
          <a:xfrm>
            <a:off x="657188" y="1128698"/>
            <a:ext cx="10698480" cy="81047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 Solar Steam Cooking Layout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dirty="0"/>
          </a:p>
        </p:txBody>
      </p:sp>
      <p:grpSp>
        <p:nvGrpSpPr>
          <p:cNvPr id="3" name="Group 35"/>
          <p:cNvGrpSpPr>
            <a:grpSpLocks noGrp="1"/>
          </p:cNvGrpSpPr>
          <p:nvPr/>
        </p:nvGrpSpPr>
        <p:grpSpPr bwMode="auto">
          <a:xfrm>
            <a:off x="514312" y="1985954"/>
            <a:ext cx="10698480" cy="4224231"/>
            <a:chOff x="384" y="864"/>
            <a:chExt cx="5088" cy="2976"/>
          </a:xfrm>
        </p:grpSpPr>
        <p:grpSp>
          <p:nvGrpSpPr>
            <p:cNvPr id="4" name="Group 34"/>
            <p:cNvGrpSpPr/>
            <p:nvPr/>
          </p:nvGrpSpPr>
          <p:grpSpPr bwMode="auto">
            <a:xfrm>
              <a:off x="384" y="864"/>
              <a:ext cx="5088" cy="2976"/>
              <a:chOff x="432" y="864"/>
              <a:chExt cx="5088" cy="2976"/>
            </a:xfrm>
          </p:grpSpPr>
          <p:grpSp>
            <p:nvGrpSpPr>
              <p:cNvPr id="5" name="Group 27"/>
              <p:cNvGrpSpPr/>
              <p:nvPr/>
            </p:nvGrpSpPr>
            <p:grpSpPr bwMode="auto">
              <a:xfrm>
                <a:off x="432" y="864"/>
                <a:ext cx="5088" cy="2976"/>
                <a:chOff x="2448" y="768"/>
                <a:chExt cx="5088" cy="2976"/>
              </a:xfrm>
            </p:grpSpPr>
            <p:grpSp>
              <p:nvGrpSpPr>
                <p:cNvPr id="6" name="Group 26"/>
                <p:cNvGrpSpPr/>
                <p:nvPr/>
              </p:nvGrpSpPr>
              <p:grpSpPr bwMode="auto">
                <a:xfrm>
                  <a:off x="2448" y="768"/>
                  <a:ext cx="5088" cy="2976"/>
                  <a:chOff x="1968" y="672"/>
                  <a:chExt cx="5088" cy="2976"/>
                </a:xfrm>
              </p:grpSpPr>
              <p:grpSp>
                <p:nvGrpSpPr>
                  <p:cNvPr id="7" name="Group 25"/>
                  <p:cNvGrpSpPr/>
                  <p:nvPr/>
                </p:nvGrpSpPr>
                <p:grpSpPr bwMode="auto">
                  <a:xfrm>
                    <a:off x="1968" y="672"/>
                    <a:ext cx="5088" cy="2976"/>
                    <a:chOff x="240" y="744"/>
                    <a:chExt cx="5088" cy="2976"/>
                  </a:xfrm>
                </p:grpSpPr>
                <p:pic>
                  <p:nvPicPr>
                    <p:cNvPr id="2097191" name="Picture 8" descr="AC_Diagram_l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/>
                    <a:srcRect/>
                    <a:stretch>
                      <a:fillRect/>
                    </a:stretch>
                  </p:blipFill>
                  <p:spPr bwMode="auto">
                    <a:xfrm>
                      <a:off x="240" y="744"/>
                      <a:ext cx="5088" cy="297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</p:pic>
                <p:sp>
                  <p:nvSpPr>
                    <p:cNvPr id="1048734" name="Rectangle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" y="1488"/>
                      <a:ext cx="2640" cy="81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8735" name="Rectangle 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" y="2256"/>
                      <a:ext cx="2274" cy="86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8736" name="Rectangle 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82" y="3054"/>
                      <a:ext cx="336" cy="9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48737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3204"/>
                    <a:ext cx="2256" cy="384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48738" name="Rectangle 9"/>
                <p:cNvSpPr>
                  <a:spLocks noChangeArrowheads="1"/>
                </p:cNvSpPr>
                <p:nvPr/>
              </p:nvSpPr>
              <p:spPr bwMode="auto">
                <a:xfrm>
                  <a:off x="2616" y="768"/>
                  <a:ext cx="2640" cy="72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" name="Group 21"/>
              <p:cNvGrpSpPr/>
              <p:nvPr/>
            </p:nvGrpSpPr>
            <p:grpSpPr bwMode="auto">
              <a:xfrm>
                <a:off x="1428" y="1620"/>
                <a:ext cx="833" cy="1392"/>
                <a:chOff x="2352" y="336"/>
                <a:chExt cx="833" cy="1392"/>
              </a:xfrm>
            </p:grpSpPr>
            <p:grpSp>
              <p:nvGrpSpPr>
                <p:cNvPr id="9" name="Group 19"/>
                <p:cNvGrpSpPr/>
                <p:nvPr/>
              </p:nvGrpSpPr>
              <p:grpSpPr bwMode="auto">
                <a:xfrm>
                  <a:off x="2352" y="336"/>
                  <a:ext cx="833" cy="1392"/>
                  <a:chOff x="144" y="2688"/>
                  <a:chExt cx="833" cy="1392"/>
                </a:xfrm>
              </p:grpSpPr>
              <p:grpSp>
                <p:nvGrpSpPr>
                  <p:cNvPr id="10" name="Group 17"/>
                  <p:cNvGrpSpPr/>
                  <p:nvPr/>
                </p:nvGrpSpPr>
                <p:grpSpPr bwMode="auto">
                  <a:xfrm>
                    <a:off x="144" y="2688"/>
                    <a:ext cx="833" cy="1392"/>
                    <a:chOff x="144" y="2688"/>
                    <a:chExt cx="833" cy="1392"/>
                  </a:xfrm>
                </p:grpSpPr>
                <p:pic>
                  <p:nvPicPr>
                    <p:cNvPr id="2097192" name="Picture 11" descr="solar-boiler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/>
                    <a:srcRect l="58507" t="38983" r="12082"/>
                    <a:stretch>
                      <a:fillRect/>
                    </a:stretch>
                  </p:blipFill>
                  <p:spPr bwMode="auto">
                    <a:xfrm>
                      <a:off x="240" y="2688"/>
                      <a:ext cx="737" cy="139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</p:pic>
                <p:sp>
                  <p:nvSpPr>
                    <p:cNvPr id="1048739" name="Rectangl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80" y="3360"/>
                      <a:ext cx="192" cy="4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48740" name="Rectangle 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4" y="2880"/>
                      <a:ext cx="144" cy="41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48741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240" y="3936"/>
                    <a:ext cx="96" cy="144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48742" name="Rectangle 20"/>
                <p:cNvSpPr>
                  <a:spLocks noChangeArrowheads="1"/>
                </p:cNvSpPr>
                <p:nvPr/>
              </p:nvSpPr>
              <p:spPr bwMode="auto">
                <a:xfrm>
                  <a:off x="2448" y="1026"/>
                  <a:ext cx="96" cy="38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048743" name="Line 28"/>
              <p:cNvSpPr>
                <a:spLocks noChangeShapeType="1"/>
              </p:cNvSpPr>
              <p:nvPr/>
            </p:nvSpPr>
            <p:spPr bwMode="auto">
              <a:xfrm flipV="1">
                <a:off x="1116" y="2796"/>
                <a:ext cx="408" cy="45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744" name="Line 29"/>
              <p:cNvSpPr>
                <a:spLocks noChangeShapeType="1"/>
              </p:cNvSpPr>
              <p:nvPr/>
            </p:nvSpPr>
            <p:spPr bwMode="auto">
              <a:xfrm flipV="1">
                <a:off x="1032" y="2748"/>
                <a:ext cx="498" cy="50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745" name="Rectangle 30"/>
              <p:cNvSpPr>
                <a:spLocks noChangeArrowheads="1"/>
              </p:cNvSpPr>
              <p:nvPr/>
            </p:nvSpPr>
            <p:spPr bwMode="auto">
              <a:xfrm>
                <a:off x="1068" y="984"/>
                <a:ext cx="1584" cy="43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Main Kitchen</a:t>
                </a:r>
              </a:p>
            </p:txBody>
          </p:sp>
        </p:grpSp>
        <p:sp>
          <p:nvSpPr>
            <p:cNvPr id="1048746" name="Text Box 33"/>
            <p:cNvSpPr txBox="1">
              <a:spLocks noChangeArrowheads="1"/>
            </p:cNvSpPr>
            <p:nvPr/>
          </p:nvSpPr>
          <p:spPr bwMode="auto">
            <a:xfrm>
              <a:off x="960" y="2112"/>
              <a:ext cx="57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Boiler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6E9C-4ABD-4CCE-8368-33461281474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7" name="Picture 26" descr="BANNER7672-ATME Logo Banner 1600 x 3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22" y="0"/>
            <a:ext cx="4586278" cy="1026362"/>
          </a:xfrm>
          <a:prstGeom prst="rect">
            <a:avLst/>
          </a:prstGeom>
        </p:spPr>
      </p:pic>
      <p:pic>
        <p:nvPicPr>
          <p:cNvPr id="28" name="Picture 2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6806" y="0"/>
            <a:ext cx="857032" cy="8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Google Shape;55;p13"/>
          <p:cNvPicPr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658376" y="0"/>
            <a:ext cx="814393" cy="84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87070" y="1"/>
            <a:ext cx="1300130" cy="8429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Title 1"/>
          <p:cNvSpPr>
            <a:spLocks noGrp="1"/>
          </p:cNvSpPr>
          <p:nvPr>
            <p:ph type="ctrTitle"/>
          </p:nvPr>
        </p:nvSpPr>
        <p:spPr>
          <a:xfrm>
            <a:off x="891540" y="985822"/>
            <a:ext cx="10104120" cy="93531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solidFill>
                  <a:srgbClr val="0000CC"/>
                </a:solidFill>
                <a:latin typeface="Algerian" pitchFamily="82" charset="0"/>
              </a:rPr>
              <a:t>BIG QUESTION?</a:t>
            </a:r>
            <a:endParaRPr lang="en-US" sz="6000" dirty="0">
              <a:solidFill>
                <a:srgbClr val="0000CC"/>
              </a:solidFill>
              <a:latin typeface="Algerian" pitchFamily="82" charset="0"/>
            </a:endParaRPr>
          </a:p>
        </p:txBody>
      </p:sp>
      <p:sp>
        <p:nvSpPr>
          <p:cNvPr id="1048596" name="Subtitle 2"/>
          <p:cNvSpPr>
            <a:spLocks noGrp="1"/>
          </p:cNvSpPr>
          <p:nvPr>
            <p:ph type="subTitle" idx="1"/>
          </p:nvPr>
        </p:nvSpPr>
        <p:spPr>
          <a:xfrm>
            <a:off x="3863340" y="2844800"/>
            <a:ext cx="8023860" cy="1119724"/>
          </a:xfrm>
        </p:spPr>
        <p:txBody>
          <a:bodyPr>
            <a:normAutofit fontScale="90000" lnSpcReduction="20000"/>
          </a:bodyPr>
          <a:lstStyle/>
          <a:p>
            <a:pPr algn="ctr"/>
            <a:r>
              <a:rPr lang="en-US" sz="4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</a:rPr>
              <a:t>What is renewable Energy?</a:t>
            </a:r>
          </a:p>
          <a:p>
            <a:pPr algn="ctr"/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Eras Medium ITC" pitchFamily="34" charset="0"/>
              </a:rPr>
              <a:t>Why is it Important?</a:t>
            </a:r>
          </a:p>
          <a:p>
            <a:pPr algn="ctr"/>
            <a:endParaRPr lang="en-US" sz="4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097153" name="Picture 3" descr="images (1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" y="2429643"/>
            <a:ext cx="3169920" cy="1751330"/>
          </a:xfrm>
          <a:prstGeom prst="rect">
            <a:avLst/>
          </a:prstGeom>
        </p:spPr>
      </p:pic>
      <p:pic>
        <p:nvPicPr>
          <p:cNvPr id="13" name="Picture 12" descr="BANNER7672-ATME Logo Banner 1600 x 3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22" y="0"/>
            <a:ext cx="4586278" cy="1026362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6806" y="0"/>
            <a:ext cx="857032" cy="8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Google Shape;55;p13"/>
          <p:cNvPicPr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58376" y="0"/>
            <a:ext cx="814393" cy="84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87070" y="1"/>
            <a:ext cx="1300130" cy="84294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Content Placeholder 1"/>
          <p:cNvSpPr>
            <a:spLocks noGrp="1"/>
          </p:cNvSpPr>
          <p:nvPr>
            <p:ph idx="1"/>
          </p:nvPr>
        </p:nvSpPr>
        <p:spPr>
          <a:xfrm>
            <a:off x="594360" y="2057391"/>
            <a:ext cx="10698480" cy="3660361"/>
          </a:xfrm>
        </p:spPr>
        <p:txBody>
          <a:bodyPr>
            <a:normAutofit fontScale="89352" lnSpcReduction="20000"/>
          </a:bodyPr>
          <a:lstStyle/>
          <a:p>
            <a:r>
              <a:rPr lang="en-US" sz="3800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Renewable energy is generally defined as energy that comes from resources which are naturally replenished on a human timescale such as sunlight, wind, rain, tides, waves and geothermal heat.</a:t>
            </a:r>
          </a:p>
          <a:p>
            <a:endParaRPr lang="en-US" sz="3800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  <a:p>
            <a:r>
              <a:rPr lang="en-US" sz="3800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Renewable energy replaces conventional fuels in four distinct areas: electricity generation, hot water/space heating, motor fuels, and rural energy services.</a:t>
            </a:r>
          </a:p>
          <a:p>
            <a:endParaRPr lang="en-US" sz="3800" dirty="0" smtClean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1048603" name="Title 2"/>
          <p:cNvSpPr>
            <a:spLocks noGrp="1"/>
          </p:cNvSpPr>
          <p:nvPr>
            <p:ph type="title"/>
          </p:nvPr>
        </p:nvSpPr>
        <p:spPr>
          <a:xfrm>
            <a:off x="594360" y="1200136"/>
            <a:ext cx="10698480" cy="785818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What is Renewable Energy?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6E9C-4ABD-4CCE-8368-33461281474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22" y="0"/>
            <a:ext cx="4586278" cy="102636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86806" y="0"/>
            <a:ext cx="857032" cy="8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58376" y="0"/>
            <a:ext cx="814393" cy="84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87070" y="1"/>
            <a:ext cx="1300130" cy="8429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Title 1"/>
          <p:cNvSpPr>
            <a:spLocks noGrp="1"/>
          </p:cNvSpPr>
          <p:nvPr>
            <p:ph type="title"/>
          </p:nvPr>
        </p:nvSpPr>
        <p:spPr>
          <a:xfrm>
            <a:off x="585750" y="1128698"/>
            <a:ext cx="10698480" cy="785818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Eras Demi ITC" pitchFamily="34" charset="0"/>
              </a:rPr>
              <a:t/>
            </a:r>
            <a:b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Eras Demi ITC" pitchFamily="34" charset="0"/>
              </a:rPr>
            </a:b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Eras Demi ITC" pitchFamily="34" charset="0"/>
              </a:rPr>
              <a:t>Popular </a:t>
            </a: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  <a:latin typeface="Eras Demi ITC" pitchFamily="34" charset="0"/>
              </a:rPr>
              <a:t>Renewable Energy Solutions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dirty="0"/>
          </a:p>
        </p:txBody>
      </p:sp>
      <p:pic>
        <p:nvPicPr>
          <p:cNvPr id="2097154" name="Picture 8" descr="renewable-energy-sources(1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585750" y="2271706"/>
            <a:ext cx="5252244" cy="3351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8613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833" lnSpcReduction="10000"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800" dirty="0" smtClean="0">
                <a:latin typeface="Franklin Gothic Medium Cond" pitchFamily="34" charset="0"/>
              </a:rPr>
              <a:t>Solar Energy – Solar Photovoltaic Modules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dirty="0" smtClean="0">
                <a:latin typeface="Franklin Gothic Medium Cond" pitchFamily="34" charset="0"/>
              </a:rPr>
              <a:t>Wind Energy - Wind Generators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dirty="0" smtClean="0">
                <a:latin typeface="Franklin Gothic Medium Cond" pitchFamily="34" charset="0"/>
              </a:rPr>
              <a:t>Bio Energy - Bio Methanation &amp; Bio Gasifier Plants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dirty="0" smtClean="0">
                <a:latin typeface="Franklin Gothic Medium Cond" pitchFamily="34" charset="0"/>
              </a:rPr>
              <a:t>Solar Thermal - Solar Air Conditioning, Solar Steam Cooking, Solar Water Heating Systems etc.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 dirty="0" smtClean="0">
                <a:latin typeface="Franklin Gothic Medium Cond" pitchFamily="34" charset="0"/>
              </a:rPr>
              <a:t>Hydropower – Hydro electric power units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6E9C-4ABD-4CCE-8368-33461281474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 descr="BANNER7672-ATME Logo Banner 1600 x 3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22" y="0"/>
            <a:ext cx="4586278" cy="102636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6806" y="0"/>
            <a:ext cx="857032" cy="8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oogle Shape;55;p13"/>
          <p:cNvPicPr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58376" y="0"/>
            <a:ext cx="814393" cy="84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87070" y="1"/>
            <a:ext cx="1300130" cy="8429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Content Placeholder 1"/>
          <p:cNvSpPr>
            <a:spLocks noGrp="1"/>
          </p:cNvSpPr>
          <p:nvPr>
            <p:ph sz="half" idx="1"/>
          </p:nvPr>
        </p:nvSpPr>
        <p:spPr>
          <a:xfrm>
            <a:off x="371436" y="1628765"/>
            <a:ext cx="5500726" cy="3857652"/>
          </a:xfrm>
        </p:spPr>
        <p:txBody>
          <a:bodyPr>
            <a:normAutofit fontScale="79286" lnSpcReduction="20000"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 smtClean="0">
                <a:latin typeface="Harlow Solid Italic" pitchFamily="82" charset="0"/>
              </a:rPr>
              <a:t>Why Solar?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 smtClean="0">
                <a:latin typeface="Harlow Solid Italic" pitchFamily="82" charset="0"/>
              </a:rPr>
              <a:t>Solar Power brings a much cleaner bright new dawn and almost infinitely renewable energy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 smtClean="0">
                <a:latin typeface="Harlow Solid Italic" pitchFamily="82" charset="0"/>
              </a:rPr>
              <a:t>Sun’s energy is converted to the essential electricity needed to light and power our homes, to cook our meals and operate our appliances, to energize our working lives and leisure time. 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 smtClean="0">
                <a:latin typeface="Harlow Solid Italic" pitchFamily="82" charset="0"/>
              </a:rPr>
              <a:t>Immense potential throughout the world.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 smtClean="0">
                <a:latin typeface="Harlow Solid Italic" pitchFamily="82" charset="0"/>
              </a:rPr>
              <a:t>Solar map of India is shown as a sample.</a:t>
            </a:r>
          </a:p>
          <a:p>
            <a:endParaRPr lang="en-US" dirty="0"/>
          </a:p>
        </p:txBody>
      </p:sp>
      <p:sp>
        <p:nvSpPr>
          <p:cNvPr id="1048621" name="Title 3"/>
          <p:cNvSpPr>
            <a:spLocks noGrp="1"/>
          </p:cNvSpPr>
          <p:nvPr>
            <p:ph type="title"/>
          </p:nvPr>
        </p:nvSpPr>
        <p:spPr>
          <a:xfrm>
            <a:off x="594360" y="771507"/>
            <a:ext cx="10698480" cy="135732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Solar Energy - Solar Photovoltaic's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dirty="0"/>
          </a:p>
        </p:txBody>
      </p:sp>
      <p:pic>
        <p:nvPicPr>
          <p:cNvPr id="2097155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26875" t="14987" r="29375" b="7494"/>
          <a:stretch>
            <a:fillRect/>
          </a:stretch>
        </p:blipFill>
        <p:spPr bwMode="auto">
          <a:xfrm>
            <a:off x="6042660" y="1475221"/>
            <a:ext cx="5250180" cy="4038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6E9C-4ABD-4CCE-8368-33461281474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 descr="BANNER7672-ATME Logo Banner 1600 x 3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22" y="0"/>
            <a:ext cx="4586278" cy="102636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6806" y="0"/>
            <a:ext cx="857032" cy="8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oogle Shape;55;p13"/>
          <p:cNvPicPr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58376" y="0"/>
            <a:ext cx="814393" cy="84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87070" y="1"/>
            <a:ext cx="1300130" cy="8429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5" name="Content Placeholder 1"/>
          <p:cNvSpPr>
            <a:spLocks noGrp="1"/>
          </p:cNvSpPr>
          <p:nvPr>
            <p:ph sz="half" idx="1"/>
          </p:nvPr>
        </p:nvSpPr>
        <p:spPr>
          <a:xfrm>
            <a:off x="371436" y="2128830"/>
            <a:ext cx="5572164" cy="3942715"/>
          </a:xfrm>
        </p:spPr>
        <p:txBody>
          <a:bodyPr>
            <a:normAutofit fontScale="64286" lnSpcReduction="20000"/>
          </a:bodyPr>
          <a:lstStyle/>
          <a:p>
            <a:pPr>
              <a:spcAft>
                <a:spcPct val="50000"/>
              </a:spcAft>
              <a:buFont typeface="Wingdings" pitchFamily="2" charset="2"/>
              <a:buChar char="v"/>
            </a:pPr>
            <a:r>
              <a:rPr lang="en-US" dirty="0" smtClean="0">
                <a:latin typeface="Eras Demi ITC" pitchFamily="34" charset="0"/>
              </a:rPr>
              <a:t>Solar Power Generation Systems begin with the solar module. </a:t>
            </a:r>
          </a:p>
          <a:p>
            <a:pPr>
              <a:spcAft>
                <a:spcPct val="50000"/>
              </a:spcAft>
              <a:buFont typeface="Wingdings" pitchFamily="2" charset="2"/>
              <a:buChar char="v"/>
            </a:pPr>
            <a:r>
              <a:rPr lang="en-US" dirty="0" smtClean="0">
                <a:latin typeface="Eras Demi ITC" pitchFamily="34" charset="0"/>
              </a:rPr>
              <a:t>The  Solar PV modules generate DC electricity - or direct current - sending it to the inverter. </a:t>
            </a:r>
          </a:p>
          <a:p>
            <a:pPr>
              <a:spcAft>
                <a:spcPct val="50000"/>
              </a:spcAft>
              <a:buFont typeface="Wingdings" pitchFamily="2" charset="2"/>
              <a:buChar char="v"/>
            </a:pPr>
            <a:r>
              <a:rPr lang="en-US" dirty="0" smtClean="0">
                <a:latin typeface="Eras Demi ITC" pitchFamily="34" charset="0"/>
              </a:rPr>
              <a:t>The charge controller regulates the charge of batteries. </a:t>
            </a:r>
          </a:p>
          <a:p>
            <a:pPr>
              <a:spcAft>
                <a:spcPct val="50000"/>
              </a:spcAft>
              <a:buFont typeface="Wingdings" pitchFamily="2" charset="2"/>
              <a:buChar char="v"/>
            </a:pPr>
            <a:r>
              <a:rPr lang="en-US" dirty="0" smtClean="0">
                <a:latin typeface="Eras Demi ITC" pitchFamily="34" charset="0"/>
              </a:rPr>
              <a:t>The inverter transforms the DC power into AC electricity. </a:t>
            </a:r>
          </a:p>
          <a:p>
            <a:pPr>
              <a:spcAft>
                <a:spcPct val="50000"/>
              </a:spcAft>
              <a:buFont typeface="Wingdings" pitchFamily="2" charset="2"/>
              <a:buChar char="v"/>
            </a:pPr>
            <a:r>
              <a:rPr lang="en-US" dirty="0" smtClean="0">
                <a:latin typeface="Eras Demi ITC" pitchFamily="34" charset="0"/>
              </a:rPr>
              <a:t>Can be connected with the existing power grid which opens the option to sell excessive electricity back to the grid</a:t>
            </a:r>
          </a:p>
          <a:p>
            <a:endParaRPr lang="en-US" dirty="0"/>
          </a:p>
        </p:txBody>
      </p:sp>
      <p:sp>
        <p:nvSpPr>
          <p:cNvPr id="1048626" name="Title 3"/>
          <p:cNvSpPr>
            <a:spLocks noGrp="1"/>
          </p:cNvSpPr>
          <p:nvPr>
            <p:ph type="title"/>
          </p:nvPr>
        </p:nvSpPr>
        <p:spPr>
          <a:xfrm>
            <a:off x="514312" y="1057260"/>
            <a:ext cx="1069848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latin typeface="Georgia" pitchFamily="18" charset="0"/>
              </a:rPr>
              <a:t>Solar Photovoltaic System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dirty="0"/>
          </a:p>
        </p:txBody>
      </p:sp>
      <p:pic>
        <p:nvPicPr>
          <p:cNvPr id="2097157" name="Picture 8" descr="solar-how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57914" y="2200268"/>
            <a:ext cx="5250180" cy="37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6E9C-4ABD-4CCE-8368-33461281474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 descr="BANNER7672-ATME Logo Banner 1600 x 3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22" y="0"/>
            <a:ext cx="4586278" cy="102636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6806" y="0"/>
            <a:ext cx="857032" cy="8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oogle Shape;55;p13"/>
          <p:cNvPicPr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58376" y="0"/>
            <a:ext cx="814393" cy="84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87070" y="1"/>
            <a:ext cx="1300130" cy="8429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Content Placeholder 5"/>
          <p:cNvSpPr>
            <a:spLocks noGrp="1"/>
          </p:cNvSpPr>
          <p:nvPr>
            <p:ph sz="half" idx="1"/>
          </p:nvPr>
        </p:nvSpPr>
        <p:spPr>
          <a:xfrm>
            <a:off x="585750" y="1628764"/>
            <a:ext cx="10698480" cy="1419538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FFC000"/>
                </a:solidFill>
              </a:rPr>
              <a:t>Air has mass, and when it is in motion, it contains the energy of that motion ("kinetic energy"). 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FFC000"/>
                </a:solidFill>
              </a:rPr>
              <a:t>A wind energy system transforms the kinetic energy of the wind into mechanical or electrical energy that can be harnessed for practical use .</a:t>
            </a:r>
          </a:p>
          <a:p>
            <a:pPr>
              <a:buFont typeface="Wingdings" pitchFamily="2" charset="2"/>
              <a:buChar char="v"/>
            </a:pPr>
            <a:endParaRPr lang="en-US" sz="2400" dirty="0">
              <a:solidFill>
                <a:srgbClr val="FFC000"/>
              </a:solidFill>
            </a:endParaRPr>
          </a:p>
        </p:txBody>
      </p:sp>
      <p:sp>
        <p:nvSpPr>
          <p:cNvPr id="1048640" name="Title 4"/>
          <p:cNvSpPr>
            <a:spLocks noGrp="1"/>
          </p:cNvSpPr>
          <p:nvPr>
            <p:ph type="title"/>
          </p:nvPr>
        </p:nvSpPr>
        <p:spPr>
          <a:xfrm>
            <a:off x="800064" y="1128698"/>
            <a:ext cx="1069848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92D050"/>
                </a:solidFill>
              </a:rPr>
              <a:t>Wind Generators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1048641" name="Content Placeholder 6"/>
          <p:cNvSpPr>
            <a:spLocks noGrp="1"/>
          </p:cNvSpPr>
          <p:nvPr>
            <p:ph sz="half" idx="2"/>
          </p:nvPr>
        </p:nvSpPr>
        <p:spPr>
          <a:xfrm>
            <a:off x="396240" y="3700466"/>
            <a:ext cx="5844540" cy="2415854"/>
          </a:xfrm>
        </p:spPr>
        <p:txBody>
          <a:bodyPr>
            <a:normAutofit fontScale="93214"/>
          </a:bodyPr>
          <a:lstStyle/>
          <a:p>
            <a:pPr>
              <a:buFont typeface="Wingdings" pitchFamily="2" charset="2"/>
              <a:buChar char="v"/>
            </a:pPr>
            <a:r>
              <a:rPr lang="en-US" sz="2100" dirty="0" smtClean="0">
                <a:latin typeface="Eras Demi ITC" pitchFamily="34" charset="0"/>
              </a:rPr>
              <a:t>There are two basic designs of wind electric turbines:</a:t>
            </a:r>
          </a:p>
          <a:p>
            <a:pPr>
              <a:buFont typeface="Wingdings" pitchFamily="2" charset="2"/>
              <a:buChar char="v"/>
            </a:pPr>
            <a:r>
              <a:rPr lang="en-US" sz="2100" dirty="0" smtClean="0">
                <a:latin typeface="Eras Demi ITC" pitchFamily="34" charset="0"/>
              </a:rPr>
              <a:t>vertical-axis, or "egg-beater" style</a:t>
            </a:r>
          </a:p>
          <a:p>
            <a:pPr>
              <a:buFont typeface="Wingdings" pitchFamily="2" charset="2"/>
              <a:buChar char="v"/>
            </a:pPr>
            <a:r>
              <a:rPr lang="en-US" sz="2100" dirty="0" smtClean="0">
                <a:latin typeface="Eras Demi ITC" pitchFamily="34" charset="0"/>
              </a:rPr>
              <a:t>horizontal-axis (propeller-style) machines. </a:t>
            </a:r>
          </a:p>
          <a:p>
            <a:pPr>
              <a:buFont typeface="Wingdings" pitchFamily="2" charset="2"/>
              <a:buChar char="v"/>
            </a:pPr>
            <a:r>
              <a:rPr lang="en-US" sz="2100" dirty="0" smtClean="0">
                <a:latin typeface="Eras Demi ITC" pitchFamily="34" charset="0"/>
              </a:rPr>
              <a:t>Horizontal-axis wind turbines are most common today </a:t>
            </a:r>
          </a:p>
          <a:p>
            <a:endParaRPr lang="en-US" dirty="0"/>
          </a:p>
        </p:txBody>
      </p:sp>
      <p:pic>
        <p:nvPicPr>
          <p:cNvPr id="2097164" name="Picture 11" descr="wtconf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1720" y="3200400"/>
            <a:ext cx="5349240" cy="2773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6E9C-4ABD-4CCE-8368-33461281474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 descr="BANNER7672-ATME Logo Banner 1600 x 3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22" y="0"/>
            <a:ext cx="4586278" cy="102636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6806" y="0"/>
            <a:ext cx="857032" cy="8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Google Shape;55;p13"/>
          <p:cNvPicPr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58376" y="0"/>
            <a:ext cx="814393" cy="84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87070" y="1"/>
            <a:ext cx="1300130" cy="84294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Content Placeholder 6"/>
          <p:cNvSpPr>
            <a:spLocks noGrp="1"/>
          </p:cNvSpPr>
          <p:nvPr>
            <p:ph sz="half" idx="1"/>
          </p:nvPr>
        </p:nvSpPr>
        <p:spPr>
          <a:xfrm>
            <a:off x="594360" y="1771640"/>
            <a:ext cx="10698480" cy="1397467"/>
          </a:xfrm>
        </p:spPr>
        <p:txBody>
          <a:bodyPr>
            <a:normAutofit fontScale="94286" lnSpcReduction="10000"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2500" dirty="0" smtClean="0"/>
              <a:t>Wind Solar Hybrid Systems are highly reliable and economical power systems.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en-US" sz="2500" dirty="0" smtClean="0"/>
              <a:t>Stand alone hybrid farms can easily supplement household power or provide power to remote locations. </a:t>
            </a:r>
          </a:p>
          <a:p>
            <a:endParaRPr lang="en-US" dirty="0"/>
          </a:p>
        </p:txBody>
      </p:sp>
      <p:sp>
        <p:nvSpPr>
          <p:cNvPr id="1048645" name="Content Placeholder 10"/>
          <p:cNvSpPr>
            <a:spLocks noGrp="1"/>
          </p:cNvSpPr>
          <p:nvPr>
            <p:ph sz="half" idx="2"/>
          </p:nvPr>
        </p:nvSpPr>
        <p:spPr>
          <a:xfrm>
            <a:off x="442874" y="2986086"/>
            <a:ext cx="5250180" cy="3058160"/>
          </a:xfrm>
        </p:spPr>
        <p:txBody>
          <a:bodyPr>
            <a:normAutofit fontScale="94286" lnSpcReduction="10000"/>
          </a:bodyPr>
          <a:lstStyle/>
          <a:p>
            <a:pPr>
              <a:spcAft>
                <a:spcPct val="50000"/>
              </a:spcAft>
              <a:buFont typeface="Wingdings" pitchFamily="2" charset="2"/>
              <a:buChar char="v"/>
            </a:pPr>
            <a:r>
              <a:rPr lang="en-US" sz="2300" dirty="0" smtClean="0"/>
              <a:t>Wind and solar energies are complimentary throughout the year hence highly reliable.</a:t>
            </a:r>
          </a:p>
          <a:p>
            <a:pPr>
              <a:spcAft>
                <a:spcPct val="50000"/>
              </a:spcAft>
              <a:buFont typeface="Wingdings" pitchFamily="2" charset="2"/>
              <a:buChar char="v"/>
            </a:pPr>
            <a:r>
              <a:rPr lang="en-US" sz="2300" dirty="0" smtClean="0"/>
              <a:t>Designed and built using wind generators and Solar PV module. </a:t>
            </a:r>
          </a:p>
          <a:p>
            <a:pPr>
              <a:spcAft>
                <a:spcPct val="50000"/>
              </a:spcAft>
              <a:buFont typeface="Wingdings" pitchFamily="2" charset="2"/>
              <a:buChar char="v"/>
            </a:pPr>
            <a:r>
              <a:rPr lang="en-US" sz="2300" dirty="0" smtClean="0"/>
              <a:t>Can be used as stand alone or grid connected systems.</a:t>
            </a:r>
          </a:p>
          <a:p>
            <a:pPr>
              <a:spcBef>
                <a:spcPct val="50000"/>
              </a:spcBef>
            </a:pPr>
            <a:endParaRPr lang="en-US" dirty="0" smtClean="0"/>
          </a:p>
          <a:p>
            <a:endParaRPr lang="en-US" dirty="0"/>
          </a:p>
        </p:txBody>
      </p:sp>
      <p:sp>
        <p:nvSpPr>
          <p:cNvPr id="1048646" name="Title 4"/>
          <p:cNvSpPr>
            <a:spLocks noGrp="1"/>
          </p:cNvSpPr>
          <p:nvPr>
            <p:ph type="title"/>
          </p:nvPr>
        </p:nvSpPr>
        <p:spPr>
          <a:xfrm>
            <a:off x="585750" y="1128698"/>
            <a:ext cx="10698480" cy="50006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Eras Demi ITC" pitchFamily="34" charset="0"/>
              </a:rPr>
              <a:t>Wind Solar Hybrid Systems</a:t>
            </a:r>
            <a:r>
              <a:rPr lang="en-US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en-US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en-US" sz="28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097171" name="Picture 11" descr="wind-turbine-rooftop-wind-solar-hybrid"/>
          <p:cNvPicPr>
            <a:picLocks noChangeAspect="1" noChangeArrowheads="1"/>
          </p:cNvPicPr>
          <p:nvPr/>
        </p:nvPicPr>
        <p:blipFill>
          <a:blip r:embed="rId2"/>
          <a:srcRect t="11778" b="12666"/>
          <a:stretch>
            <a:fillRect/>
          </a:stretch>
        </p:blipFill>
        <p:spPr bwMode="auto">
          <a:xfrm>
            <a:off x="5800724" y="3200400"/>
            <a:ext cx="5955983" cy="272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6E9C-4ABD-4CCE-8368-33461281474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 descr="BANNER7672-ATME Logo Banner 1600 x 3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22" y="0"/>
            <a:ext cx="4586278" cy="1026362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6806" y="0"/>
            <a:ext cx="857032" cy="8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Google Shape;55;p13"/>
          <p:cNvPicPr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58376" y="0"/>
            <a:ext cx="814393" cy="84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87070" y="1"/>
            <a:ext cx="1300130" cy="84294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Content Placeholder 1048646"/>
          <p:cNvSpPr>
            <a:spLocks noGrp="1"/>
          </p:cNvSpPr>
          <p:nvPr>
            <p:ph idx="1"/>
          </p:nvPr>
        </p:nvSpPr>
        <p:spPr>
          <a:xfrm>
            <a:off x="2353482" y="3202724"/>
            <a:ext cx="5804399" cy="1055125"/>
          </a:xfrm>
        </p:spPr>
        <p:txBody>
          <a:bodyPr/>
          <a:lstStyle/>
          <a:p>
            <a:endParaRPr lang="en-US"/>
          </a:p>
        </p:txBody>
      </p:sp>
      <p:sp>
        <p:nvSpPr>
          <p:cNvPr id="1048648" name="Title 1"/>
          <p:cNvSpPr>
            <a:spLocks noGrp="1"/>
          </p:cNvSpPr>
          <p:nvPr>
            <p:ph type="title"/>
          </p:nvPr>
        </p:nvSpPr>
        <p:spPr>
          <a:xfrm>
            <a:off x="442874" y="985822"/>
            <a:ext cx="10698480" cy="10668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latin typeface="Algerian" pitchFamily="82" charset="0"/>
              </a:rPr>
              <a:t>Wind Solar Hybrid System - Illustration</a:t>
            </a:r>
            <a:r>
              <a:rPr lang="en-US" sz="3600" dirty="0" smtClean="0">
                <a:latin typeface="Algerian" pitchFamily="82" charset="0"/>
              </a:rPr>
              <a:t/>
            </a:r>
            <a:br>
              <a:rPr lang="en-US" sz="3600" dirty="0" smtClean="0">
                <a:latin typeface="Algerian" pitchFamily="82" charset="0"/>
              </a:rPr>
            </a:br>
            <a:endParaRPr lang="en-US" sz="3600" dirty="0">
              <a:latin typeface="Algerian" pitchFamily="82" charset="0"/>
            </a:endParaRPr>
          </a:p>
        </p:txBody>
      </p:sp>
      <p:grpSp>
        <p:nvGrpSpPr>
          <p:cNvPr id="3" name="Group 20"/>
          <p:cNvGrpSpPr/>
          <p:nvPr/>
        </p:nvGrpSpPr>
        <p:grpSpPr bwMode="auto">
          <a:xfrm>
            <a:off x="1085816" y="2271706"/>
            <a:ext cx="9212580" cy="3840480"/>
            <a:chOff x="152" y="872"/>
            <a:chExt cx="3672" cy="2574"/>
          </a:xfrm>
        </p:grpSpPr>
        <p:grpSp>
          <p:nvGrpSpPr>
            <p:cNvPr id="4" name="Group 16"/>
            <p:cNvGrpSpPr/>
            <p:nvPr/>
          </p:nvGrpSpPr>
          <p:grpSpPr bwMode="auto">
            <a:xfrm>
              <a:off x="152" y="872"/>
              <a:ext cx="3672" cy="2574"/>
              <a:chOff x="936" y="1008"/>
              <a:chExt cx="3672" cy="2574"/>
            </a:xfrm>
          </p:grpSpPr>
          <p:grpSp>
            <p:nvGrpSpPr>
              <p:cNvPr id="5" name="Group 15"/>
              <p:cNvGrpSpPr/>
              <p:nvPr/>
            </p:nvGrpSpPr>
            <p:grpSpPr bwMode="auto">
              <a:xfrm>
                <a:off x="936" y="1008"/>
                <a:ext cx="3672" cy="1728"/>
                <a:chOff x="936" y="1008"/>
                <a:chExt cx="3672" cy="1728"/>
              </a:xfrm>
            </p:grpSpPr>
            <p:pic>
              <p:nvPicPr>
                <p:cNvPr id="2097172" name="Picture 8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l="24878" t="12402" r="10625" b="35779"/>
                <a:stretch>
                  <a:fillRect/>
                </a:stretch>
              </p:blipFill>
              <p:spPr bwMode="auto">
                <a:xfrm>
                  <a:off x="952" y="1008"/>
                  <a:ext cx="3656" cy="1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7173" name="Picture 1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l="10625" t="12402" r="74980" b="35779"/>
                <a:stretch>
                  <a:fillRect/>
                </a:stretch>
              </p:blipFill>
              <p:spPr bwMode="auto">
                <a:xfrm>
                  <a:off x="936" y="1008"/>
                  <a:ext cx="816" cy="17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2097174" name="Picture 14"/>
              <p:cNvPicPr>
                <a:picLocks noChangeAspect="1" noChangeArrowheads="1"/>
              </p:cNvPicPr>
              <p:nvPr/>
            </p:nvPicPr>
            <p:blipFill>
              <a:blip r:embed="rId2"/>
              <a:srcRect l="21632" t="62781" r="48730" b="8011"/>
              <a:stretch>
                <a:fillRect/>
              </a:stretch>
            </p:blipFill>
            <p:spPr bwMode="auto">
              <a:xfrm>
                <a:off x="1176" y="2608"/>
                <a:ext cx="1680" cy="9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097175" name="Picture 18"/>
            <p:cNvPicPr>
              <a:picLocks noChangeAspect="1" noChangeArrowheads="1"/>
            </p:cNvPicPr>
            <p:nvPr/>
          </p:nvPicPr>
          <p:blipFill>
            <a:blip r:embed="rId2"/>
            <a:srcRect l="69052" t="64221" r="10625" b="8011"/>
            <a:stretch>
              <a:fillRect/>
            </a:stretch>
          </p:blipFill>
          <p:spPr bwMode="auto">
            <a:xfrm>
              <a:off x="2672" y="2512"/>
              <a:ext cx="1152" cy="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6E9C-4ABD-4CCE-8368-33461281474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2" name="Picture 11" descr="BANNER7672-ATME Logo Banner 1600 x 3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22" y="0"/>
            <a:ext cx="4586278" cy="1026362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6806" y="0"/>
            <a:ext cx="857032" cy="8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Google Shape;55;p13"/>
          <p:cNvPicPr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58376" y="0"/>
            <a:ext cx="814393" cy="84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87070" y="1"/>
            <a:ext cx="1300130" cy="8429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4488623</TotalTime>
  <Words>728</Words>
  <Application>Microsoft Office PowerPoint</Application>
  <PresentationFormat>Custom</PresentationFormat>
  <Paragraphs>97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    Advancement in Renewable Energy </vt:lpstr>
      <vt:lpstr>BIG QUESTION?</vt:lpstr>
      <vt:lpstr>What is Renewable Energy? </vt:lpstr>
      <vt:lpstr> Popular Renewable Energy Solutions </vt:lpstr>
      <vt:lpstr>Solar Energy - Solar Photovoltaic's </vt:lpstr>
      <vt:lpstr>Solar Photovoltaic System </vt:lpstr>
      <vt:lpstr>Wind Generators </vt:lpstr>
      <vt:lpstr>Wind Solar Hybrid Systems </vt:lpstr>
      <vt:lpstr>Wind Solar Hybrid System - Illustration </vt:lpstr>
      <vt:lpstr>Hybrid Street Lighting System </vt:lpstr>
      <vt:lpstr>Bio Mass - Introduction </vt:lpstr>
      <vt:lpstr>Bio Methanation Plant Setup </vt:lpstr>
      <vt:lpstr>Slide 13</vt:lpstr>
      <vt:lpstr> Solar Steam Cooking Layout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ADMIN</cp:lastModifiedBy>
  <cp:revision>1768</cp:revision>
  <dcterms:created xsi:type="dcterms:W3CDTF">2018-07-11T04:11:02Z</dcterms:created>
  <dcterms:modified xsi:type="dcterms:W3CDTF">2024-09-28T06:21:36Z</dcterms:modified>
</cp:coreProperties>
</file>