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64" r:id="rId2"/>
    <p:sldId id="265" r:id="rId3"/>
    <p:sldId id="288" r:id="rId4"/>
    <p:sldId id="289" r:id="rId5"/>
    <p:sldId id="290" r:id="rId6"/>
    <p:sldId id="291" r:id="rId7"/>
    <p:sldId id="292" r:id="rId8"/>
    <p:sldId id="293" r:id="rId9"/>
    <p:sldId id="294" r:id="rId10"/>
    <p:sldId id="266" r:id="rId11"/>
    <p:sldId id="287" r:id="rId12"/>
    <p:sldId id="286" r:id="rId13"/>
    <p:sldId id="268" r:id="rId14"/>
    <p:sldId id="269" r:id="rId15"/>
    <p:sldId id="258" r:id="rId16"/>
    <p:sldId id="270" r:id="rId17"/>
    <p:sldId id="271" r:id="rId18"/>
    <p:sldId id="272" r:id="rId19"/>
    <p:sldId id="313" r:id="rId20"/>
    <p:sldId id="296" r:id="rId21"/>
    <p:sldId id="297" r:id="rId22"/>
    <p:sldId id="298" r:id="rId23"/>
    <p:sldId id="257" r:id="rId24"/>
    <p:sldId id="275" r:id="rId25"/>
    <p:sldId id="274" r:id="rId26"/>
    <p:sldId id="260" r:id="rId27"/>
    <p:sldId id="277" r:id="rId28"/>
    <p:sldId id="276" r:id="rId29"/>
    <p:sldId id="299" r:id="rId30"/>
    <p:sldId id="300" r:id="rId31"/>
    <p:sldId id="302" r:id="rId32"/>
    <p:sldId id="303" r:id="rId33"/>
    <p:sldId id="262" r:id="rId34"/>
    <p:sldId id="304" r:id="rId35"/>
    <p:sldId id="278" r:id="rId36"/>
    <p:sldId id="279" r:id="rId37"/>
    <p:sldId id="281" r:id="rId38"/>
    <p:sldId id="305" r:id="rId39"/>
    <p:sldId id="306" r:id="rId40"/>
    <p:sldId id="307" r:id="rId41"/>
    <p:sldId id="263" r:id="rId42"/>
    <p:sldId id="283" r:id="rId43"/>
    <p:sldId id="309" r:id="rId44"/>
    <p:sldId id="311" r:id="rId45"/>
    <p:sldId id="312" r:id="rId46"/>
    <p:sldId id="280" r:id="rId47"/>
    <p:sldId id="282"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946" autoAdjust="0"/>
  </p:normalViewPr>
  <p:slideViewPr>
    <p:cSldViewPr>
      <p:cViewPr>
        <p:scale>
          <a:sx n="100" d="100"/>
          <a:sy n="100" d="100"/>
        </p:scale>
        <p:origin x="-432" y="21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5DC1DC-CB5F-4B55-A905-4FF76E3CC472}" type="datetimeFigureOut">
              <a:rPr lang="en-US" smtClean="0"/>
              <a:pPr/>
              <a:t>5/4/2022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33E4ED-872D-48ED-B042-F1318C516600}" type="slidenum">
              <a:rPr lang="en-US" smtClean="0"/>
              <a:pPr/>
              <a:t>‹#›</a:t>
            </a:fld>
            <a:endParaRPr lang="en-US"/>
          </a:p>
        </p:txBody>
      </p:sp>
    </p:spTree>
    <p:extLst>
      <p:ext uri="{BB962C8B-B14F-4D97-AF65-F5344CB8AC3E}">
        <p14:creationId xmlns:p14="http://schemas.microsoft.com/office/powerpoint/2010/main" val="38943368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1</a:t>
            </a:fld>
            <a:endParaRPr lang="en-US"/>
          </a:p>
        </p:txBody>
      </p:sp>
    </p:spTree>
    <p:extLst>
      <p:ext uri="{BB962C8B-B14F-4D97-AF65-F5344CB8AC3E}">
        <p14:creationId xmlns:p14="http://schemas.microsoft.com/office/powerpoint/2010/main" val="2470515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Picture</a:t>
            </a:r>
            <a:r>
              <a:rPr lang="en-US" baseline="0" dirty="0" smtClean="0"/>
              <a:t> of compost: http://greenliving.nationalgeographic.com/compost-correctly-2358.html</a:t>
            </a:r>
          </a:p>
          <a:p>
            <a:r>
              <a:rPr lang="en-US" baseline="0" dirty="0" smtClean="0"/>
              <a:t>Solid waste management in Ukraine: http://investukraine.com/sectors/solid-domestic-waste-management</a:t>
            </a:r>
            <a:endParaRPr lang="en-US" dirty="0" smtClean="0"/>
          </a:p>
        </p:txBody>
      </p:sp>
      <p:sp>
        <p:nvSpPr>
          <p:cNvPr id="4" name="Slide Number Placeholder 3"/>
          <p:cNvSpPr>
            <a:spLocks noGrp="1"/>
          </p:cNvSpPr>
          <p:nvPr>
            <p:ph type="sldNum" sz="quarter" idx="10"/>
          </p:nvPr>
        </p:nvSpPr>
        <p:spPr/>
        <p:txBody>
          <a:bodyPr/>
          <a:lstStyle/>
          <a:p>
            <a:fld id="{A033E4ED-872D-48ED-B042-F1318C516600}" type="slidenum">
              <a:rPr lang="en-US" smtClean="0"/>
              <a:pPr/>
              <a:t>10</a:t>
            </a:fld>
            <a:endParaRPr lang="en-US"/>
          </a:p>
        </p:txBody>
      </p:sp>
    </p:spTree>
    <p:extLst>
      <p:ext uri="{BB962C8B-B14F-4D97-AF65-F5344CB8AC3E}">
        <p14:creationId xmlns:p14="http://schemas.microsoft.com/office/powerpoint/2010/main" val="2470515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Chart: http://www.epa.gov/epawaste/nonhaz/municipal/images/index_msw_generation_rates_900px.jpg</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11</a:t>
            </a:fld>
            <a:endParaRPr lang="en-US"/>
          </a:p>
        </p:txBody>
      </p:sp>
    </p:spTree>
    <p:extLst>
      <p:ext uri="{BB962C8B-B14F-4D97-AF65-F5344CB8AC3E}">
        <p14:creationId xmlns:p14="http://schemas.microsoft.com/office/powerpoint/2010/main" val="14529551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Chart: http://www.epa.gov/epawaste/nonhaz/municipal/images/index_msw_generation_rates_900px.jpg</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12</a:t>
            </a:fld>
            <a:endParaRPr lang="en-US"/>
          </a:p>
        </p:txBody>
      </p:sp>
    </p:spTree>
    <p:extLst>
      <p:ext uri="{BB962C8B-B14F-4D97-AF65-F5344CB8AC3E}">
        <p14:creationId xmlns:p14="http://schemas.microsoft.com/office/powerpoint/2010/main" val="14529551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Picture</a:t>
            </a:r>
            <a:r>
              <a:rPr lang="en-US" baseline="0" dirty="0" smtClean="0"/>
              <a:t> of kid walking on top of waste: http://knowledge.allianz.com/environment/pollution/?511/saving-waste-the-lives-of-indias-rag-pickers</a:t>
            </a:r>
          </a:p>
          <a:p>
            <a:r>
              <a:rPr lang="en-US" baseline="0" dirty="0" smtClean="0"/>
              <a:t>Picture of the oil in the ditch: http://www.bluepeacemaldives.org/blog/category/pollution</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13</a:t>
            </a:fld>
            <a:endParaRPr lang="en-US"/>
          </a:p>
        </p:txBody>
      </p:sp>
    </p:spTree>
    <p:extLst>
      <p:ext uri="{BB962C8B-B14F-4D97-AF65-F5344CB8AC3E}">
        <p14:creationId xmlns:p14="http://schemas.microsoft.com/office/powerpoint/2010/main" val="14529551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Haiti: http://photoblog.nbcnews.com/_news/2010/11/22/5510903-water-use-in-haiti-shows-potential-for-disease-transmission?lite</a:t>
            </a:r>
          </a:p>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14</a:t>
            </a:fld>
            <a:endParaRPr lang="en-US"/>
          </a:p>
        </p:txBody>
      </p:sp>
    </p:spTree>
    <p:extLst>
      <p:ext uri="{BB962C8B-B14F-4D97-AF65-F5344CB8AC3E}">
        <p14:creationId xmlns:p14="http://schemas.microsoft.com/office/powerpoint/2010/main" val="37417966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Could you make this table</a:t>
            </a:r>
            <a:r>
              <a:rPr lang="en-US" baseline="0" dirty="0" smtClean="0"/>
              <a:t> interactive by showing a pie chart? Or whatever you consider best, thanks!</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15</a:t>
            </a:fld>
            <a:endParaRPr lang="en-US"/>
          </a:p>
        </p:txBody>
      </p:sp>
    </p:spTree>
    <p:extLst>
      <p:ext uri="{BB962C8B-B14F-4D97-AF65-F5344CB8AC3E}">
        <p14:creationId xmlns:p14="http://schemas.microsoft.com/office/powerpoint/2010/main" val="27516346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Activity – Compare the amount of waste generated (second column), and the amount of waste recovered (third column, which is reflected as a percentage on column 4). What would be a good target to consider for an integrated solid waste management? </a:t>
            </a:r>
          </a:p>
          <a:p>
            <a:r>
              <a:rPr lang="en-US" dirty="0" smtClean="0"/>
              <a:t>Hint: Materials that are currently poorly recycled or composted. </a:t>
            </a:r>
          </a:p>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16</a:t>
            </a:fld>
            <a:endParaRPr lang="en-US"/>
          </a:p>
        </p:txBody>
      </p:sp>
    </p:spTree>
    <p:extLst>
      <p:ext uri="{BB962C8B-B14F-4D97-AF65-F5344CB8AC3E}">
        <p14:creationId xmlns:p14="http://schemas.microsoft.com/office/powerpoint/2010/main" val="27516346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Table source: Solid</a:t>
            </a:r>
            <a:r>
              <a:rPr lang="en-US" baseline="0" dirty="0" smtClean="0"/>
              <a:t> waste management: Principles and practice. By </a:t>
            </a:r>
            <a:r>
              <a:rPr lang="en-US" baseline="0" dirty="0" err="1" smtClean="0"/>
              <a:t>Ramesha</a:t>
            </a:r>
            <a:r>
              <a:rPr lang="en-US" baseline="0" dirty="0" smtClean="0"/>
              <a:t> </a:t>
            </a:r>
            <a:r>
              <a:rPr lang="en-US" baseline="0" dirty="0" err="1" smtClean="0"/>
              <a:t>Chandrappa</a:t>
            </a:r>
            <a:r>
              <a:rPr lang="en-US" baseline="0" dirty="0" smtClean="0"/>
              <a:t> and </a:t>
            </a:r>
            <a:r>
              <a:rPr lang="en-US" baseline="0" dirty="0" err="1" smtClean="0"/>
              <a:t>Diganta</a:t>
            </a:r>
            <a:r>
              <a:rPr lang="en-US" baseline="0" dirty="0" smtClean="0"/>
              <a:t> </a:t>
            </a:r>
            <a:r>
              <a:rPr lang="en-US" baseline="0" dirty="0" err="1" smtClean="0"/>
              <a:t>Bhusan</a:t>
            </a:r>
            <a:r>
              <a:rPr lang="en-US" baseline="0" dirty="0" smtClean="0"/>
              <a:t> Das. Springer, 2012. </a:t>
            </a:r>
            <a:r>
              <a:rPr lang="en-US" baseline="0" dirty="0" err="1" smtClean="0"/>
              <a:t>pp</a:t>
            </a:r>
            <a:r>
              <a:rPr lang="en-US" baseline="0" dirty="0" smtClean="0"/>
              <a:t> 61</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17</a:t>
            </a:fld>
            <a:endParaRPr lang="en-US"/>
          </a:p>
        </p:txBody>
      </p:sp>
    </p:spTree>
    <p:extLst>
      <p:ext uri="{BB962C8B-B14F-4D97-AF65-F5344CB8AC3E}">
        <p14:creationId xmlns:p14="http://schemas.microsoft.com/office/powerpoint/2010/main" val="2751634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Slaughter house http://www.peta.org/b/thepetafiles/archive/tags/USDA+report/default.aspx</a:t>
            </a:r>
          </a:p>
          <a:p>
            <a:r>
              <a:rPr lang="en-US" dirty="0" smtClean="0"/>
              <a:t>Article cited: http://www.vri.cz/docs/vetmed/49-9-343.pdf</a:t>
            </a:r>
          </a:p>
          <a:p>
            <a:r>
              <a:rPr lang="en-US" dirty="0" smtClean="0"/>
              <a:t>Fish market: http://sicilyguide.com/2010/10/20/suzanne-hancock-and-the-fish-market-in-catania-from-the-globe-and-mail/</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18</a:t>
            </a:fld>
            <a:endParaRPr lang="en-US"/>
          </a:p>
        </p:txBody>
      </p:sp>
    </p:spTree>
    <p:extLst>
      <p:ext uri="{BB962C8B-B14F-4D97-AF65-F5344CB8AC3E}">
        <p14:creationId xmlns:p14="http://schemas.microsoft.com/office/powerpoint/2010/main" val="27516346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http://blog.heritage-enviro.com/</a:t>
            </a:r>
          </a:p>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19</a:t>
            </a:fld>
            <a:endParaRPr lang="en-US"/>
          </a:p>
        </p:txBody>
      </p:sp>
    </p:spTree>
    <p:extLst>
      <p:ext uri="{BB962C8B-B14F-4D97-AF65-F5344CB8AC3E}">
        <p14:creationId xmlns:p14="http://schemas.microsoft.com/office/powerpoint/2010/main" val="2751634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2</a:t>
            </a:fld>
            <a:endParaRPr lang="en-US"/>
          </a:p>
        </p:txBody>
      </p:sp>
    </p:spTree>
    <p:extLst>
      <p:ext uri="{BB962C8B-B14F-4D97-AF65-F5344CB8AC3E}">
        <p14:creationId xmlns:p14="http://schemas.microsoft.com/office/powerpoint/2010/main" val="2470515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http://www.in.gov/idem/5043.htm#step3</a:t>
            </a:r>
          </a:p>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20</a:t>
            </a:fld>
            <a:endParaRPr lang="en-US"/>
          </a:p>
        </p:txBody>
      </p:sp>
    </p:spTree>
    <p:extLst>
      <p:ext uri="{BB962C8B-B14F-4D97-AF65-F5344CB8AC3E}">
        <p14:creationId xmlns:p14="http://schemas.microsoft.com/office/powerpoint/2010/main" val="13046391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http://blog.heritage-enviro.com/</a:t>
            </a:r>
          </a:p>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21</a:t>
            </a:fld>
            <a:endParaRPr lang="en-US"/>
          </a:p>
        </p:txBody>
      </p:sp>
    </p:spTree>
    <p:extLst>
      <p:ext uri="{BB962C8B-B14F-4D97-AF65-F5344CB8AC3E}">
        <p14:creationId xmlns:p14="http://schemas.microsoft.com/office/powerpoint/2010/main" val="27516346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http://blog.heritage-enviro.com/</a:t>
            </a:r>
          </a:p>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22</a:t>
            </a:fld>
            <a:endParaRPr lang="en-US"/>
          </a:p>
        </p:txBody>
      </p:sp>
    </p:spTree>
    <p:extLst>
      <p:ext uri="{BB962C8B-B14F-4D97-AF65-F5344CB8AC3E}">
        <p14:creationId xmlns:p14="http://schemas.microsoft.com/office/powerpoint/2010/main" val="27516346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following</a:t>
            </a:r>
            <a:r>
              <a:rPr lang="en-US" baseline="0" dirty="0" smtClean="0"/>
              <a:t> slides should be linked to this figure</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23</a:t>
            </a:fld>
            <a:endParaRPr lang="en-US"/>
          </a:p>
        </p:txBody>
      </p:sp>
    </p:spTree>
    <p:extLst>
      <p:ext uri="{BB962C8B-B14F-4D97-AF65-F5344CB8AC3E}">
        <p14:creationId xmlns:p14="http://schemas.microsoft.com/office/powerpoint/2010/main" val="24161862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Table source: Solid</a:t>
            </a:r>
            <a:r>
              <a:rPr lang="en-US" baseline="0" dirty="0" smtClean="0"/>
              <a:t> waste management: Principles and practice. By </a:t>
            </a:r>
            <a:r>
              <a:rPr lang="en-US" baseline="0" dirty="0" err="1" smtClean="0"/>
              <a:t>Ramesha</a:t>
            </a:r>
            <a:r>
              <a:rPr lang="en-US" baseline="0" dirty="0" smtClean="0"/>
              <a:t> </a:t>
            </a:r>
            <a:r>
              <a:rPr lang="en-US" baseline="0" dirty="0" err="1" smtClean="0"/>
              <a:t>Chandrappa</a:t>
            </a:r>
            <a:r>
              <a:rPr lang="en-US" baseline="0" dirty="0" smtClean="0"/>
              <a:t> and </a:t>
            </a:r>
            <a:r>
              <a:rPr lang="en-US" baseline="0" dirty="0" err="1" smtClean="0"/>
              <a:t>Diganta</a:t>
            </a:r>
            <a:r>
              <a:rPr lang="en-US" baseline="0" dirty="0" smtClean="0"/>
              <a:t> </a:t>
            </a:r>
            <a:r>
              <a:rPr lang="en-US" baseline="0" dirty="0" err="1" smtClean="0"/>
              <a:t>Bhusan</a:t>
            </a:r>
            <a:r>
              <a:rPr lang="en-US" baseline="0" dirty="0" smtClean="0"/>
              <a:t> Das. Springer, 2012. </a:t>
            </a:r>
            <a:r>
              <a:rPr lang="en-US" baseline="0" dirty="0" err="1" smtClean="0"/>
              <a:t>pp</a:t>
            </a:r>
            <a:r>
              <a:rPr lang="en-US" baseline="0" smtClean="0"/>
              <a:t> 65</a:t>
            </a:r>
            <a:endParaRPr lang="en-US" smtClean="0"/>
          </a:p>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24</a:t>
            </a:fld>
            <a:endParaRPr lang="en-US"/>
          </a:p>
        </p:txBody>
      </p:sp>
    </p:spTree>
    <p:extLst>
      <p:ext uri="{BB962C8B-B14F-4D97-AF65-F5344CB8AC3E}">
        <p14:creationId xmlns:p14="http://schemas.microsoft.com/office/powerpoint/2010/main" val="4269473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Rubbish</a:t>
            </a:r>
            <a:r>
              <a:rPr lang="en-US" baseline="0" dirty="0" smtClean="0"/>
              <a:t> skip http://rubbish-removal-newcastle.street-directory.com.au/</a:t>
            </a:r>
          </a:p>
          <a:p>
            <a:r>
              <a:rPr lang="en-US" baseline="0" dirty="0" smtClean="0"/>
              <a:t>Dumpster: http://www.digitalxmodels.com/product/detail/7/3d_model_Vol.%2003%20-%20Street_collection</a:t>
            </a:r>
          </a:p>
          <a:p>
            <a:r>
              <a:rPr lang="en-US" baseline="0" dirty="0" smtClean="0"/>
              <a:t>Waste: http://iloveperunews.com/2012/07/29/idb-approves-15-million-solid-waste-management-peru/2776</a:t>
            </a:r>
          </a:p>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25</a:t>
            </a:fld>
            <a:endParaRPr lang="en-US"/>
          </a:p>
        </p:txBody>
      </p:sp>
    </p:spTree>
    <p:extLst>
      <p:ext uri="{BB962C8B-B14F-4D97-AF65-F5344CB8AC3E}">
        <p14:creationId xmlns:p14="http://schemas.microsoft.com/office/powerpoint/2010/main" val="4269473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Storage building”: http://www.globalspec.com/Supplier/Profile/USChemicalStorage?id=-1356089972&amp;uh=fd6cd2&amp;email=rmflores%40mtu.edu&amp;md=130325&amp;mh=3b7a90&amp;Vol=Vol8Issue4&amp;Pub=56&amp;LinkId=1266204&amp;keyword=link_1266204&amp;vid=186329&amp;frmtrk=newsletter</a:t>
            </a:r>
          </a:p>
          <a:p>
            <a:r>
              <a:rPr lang="en-US" dirty="0" smtClean="0"/>
              <a:t>Blue</a:t>
            </a:r>
            <a:r>
              <a:rPr lang="en-US" baseline="0" dirty="0" smtClean="0"/>
              <a:t> container picture: http://normanswei.wordpress.com/tag/hazardous-waste-management/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26</a:t>
            </a:fld>
            <a:endParaRPr lang="en-US"/>
          </a:p>
        </p:txBody>
      </p:sp>
    </p:spTree>
    <p:extLst>
      <p:ext uri="{BB962C8B-B14F-4D97-AF65-F5344CB8AC3E}">
        <p14:creationId xmlns:p14="http://schemas.microsoft.com/office/powerpoint/2010/main" val="18730870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http://www.westernsystem.com/news3.htm</a:t>
            </a:r>
          </a:p>
          <a:p>
            <a:r>
              <a:rPr lang="en-US" dirty="0" smtClean="0"/>
              <a:t>2) http://www.jpmascaro.com/transportation.php</a:t>
            </a:r>
          </a:p>
          <a:p>
            <a:r>
              <a:rPr lang="en-US" dirty="0" smtClean="0"/>
              <a:t>3) http://www.acedisposal.com/commercial.aspx</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27</a:t>
            </a:fld>
            <a:endParaRPr lang="en-US"/>
          </a:p>
        </p:txBody>
      </p:sp>
    </p:spTree>
    <p:extLst>
      <p:ext uri="{BB962C8B-B14F-4D97-AF65-F5344CB8AC3E}">
        <p14:creationId xmlns:p14="http://schemas.microsoft.com/office/powerpoint/2010/main" val="4176069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http://www.ppiaf.org/page/sectors/water-and-sanitation/solid-waste-management</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28</a:t>
            </a:fld>
            <a:endParaRPr lang="en-US"/>
          </a:p>
        </p:txBody>
      </p:sp>
    </p:spTree>
    <p:extLst>
      <p:ext uri="{BB962C8B-B14F-4D97-AF65-F5344CB8AC3E}">
        <p14:creationId xmlns:p14="http://schemas.microsoft.com/office/powerpoint/2010/main" val="34823837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http://www.ppiaf.org/page/sectors/water-and-sanitation/solid-waste-management</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29</a:t>
            </a:fld>
            <a:endParaRPr lang="en-US"/>
          </a:p>
        </p:txBody>
      </p:sp>
    </p:spTree>
    <p:extLst>
      <p:ext uri="{BB962C8B-B14F-4D97-AF65-F5344CB8AC3E}">
        <p14:creationId xmlns:p14="http://schemas.microsoft.com/office/powerpoint/2010/main" val="3482383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3</a:t>
            </a:fld>
            <a:endParaRPr lang="en-US"/>
          </a:p>
        </p:txBody>
      </p:sp>
    </p:spTree>
    <p:extLst>
      <p:ext uri="{BB962C8B-B14F-4D97-AF65-F5344CB8AC3E}">
        <p14:creationId xmlns:p14="http://schemas.microsoft.com/office/powerpoint/2010/main" val="2470515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http://www.ppiaf.org/page/sectors/water-and-sanitation/solid-waste-management</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30</a:t>
            </a:fld>
            <a:endParaRPr lang="en-US"/>
          </a:p>
        </p:txBody>
      </p:sp>
    </p:spTree>
    <p:extLst>
      <p:ext uri="{BB962C8B-B14F-4D97-AF65-F5344CB8AC3E}">
        <p14:creationId xmlns:p14="http://schemas.microsoft.com/office/powerpoint/2010/main" val="34823837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http://www.ppiaf.org/page/sectors/water-and-sanitation/solid-waste-management</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31</a:t>
            </a:fld>
            <a:endParaRPr lang="en-US"/>
          </a:p>
        </p:txBody>
      </p:sp>
    </p:spTree>
    <p:extLst>
      <p:ext uri="{BB962C8B-B14F-4D97-AF65-F5344CB8AC3E}">
        <p14:creationId xmlns:p14="http://schemas.microsoft.com/office/powerpoint/2010/main" val="34823837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Info: http://www.epa.gov/epawaste/conserve/composting/index.htm</a:t>
            </a:r>
          </a:p>
          <a:p>
            <a:r>
              <a:rPr lang="en-US" dirty="0" smtClean="0"/>
              <a:t>Photo: http://thegoodfoodproject.wordpress.com/composting-initiative/</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33</a:t>
            </a:fld>
            <a:endParaRPr lang="en-US"/>
          </a:p>
        </p:txBody>
      </p:sp>
    </p:spTree>
    <p:extLst>
      <p:ext uri="{BB962C8B-B14F-4D97-AF65-F5344CB8AC3E}">
        <p14:creationId xmlns:p14="http://schemas.microsoft.com/office/powerpoint/2010/main" val="39914046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Info: http://www.epa.gov/epawaste/conserve/composting/index.htm</a:t>
            </a:r>
          </a:p>
          <a:p>
            <a:r>
              <a:rPr lang="en-US" dirty="0" smtClean="0"/>
              <a:t>Photo: http://thegoodfoodproject.wordpress.com/composting-initiative/</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34</a:t>
            </a:fld>
            <a:endParaRPr lang="en-US"/>
          </a:p>
        </p:txBody>
      </p:sp>
    </p:spTree>
    <p:extLst>
      <p:ext uri="{BB962C8B-B14F-4D97-AF65-F5344CB8AC3E}">
        <p14:creationId xmlns:p14="http://schemas.microsoft.com/office/powerpoint/2010/main" val="39914046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Info: http://www.epa.gov/epawaste/conserve/composting/index.htm</a:t>
            </a:r>
          </a:p>
          <a:p>
            <a:r>
              <a:rPr lang="en-US" dirty="0" smtClean="0"/>
              <a:t>Photo: http://thegoodfoodproject.wordpress.com/composting-initiative/</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35</a:t>
            </a:fld>
            <a:endParaRPr lang="en-US"/>
          </a:p>
        </p:txBody>
      </p:sp>
    </p:spTree>
    <p:extLst>
      <p:ext uri="{BB962C8B-B14F-4D97-AF65-F5344CB8AC3E}">
        <p14:creationId xmlns:p14="http://schemas.microsoft.com/office/powerpoint/2010/main" val="39914046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36</a:t>
            </a:fld>
            <a:endParaRPr lang="en-US"/>
          </a:p>
        </p:txBody>
      </p:sp>
    </p:spTree>
    <p:extLst>
      <p:ext uri="{BB962C8B-B14F-4D97-AF65-F5344CB8AC3E}">
        <p14:creationId xmlns:p14="http://schemas.microsoft.com/office/powerpoint/2010/main" val="39914046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http://apibattery.com/services/battery-recycling/</a:t>
            </a:r>
          </a:p>
          <a:p>
            <a:r>
              <a:rPr lang="en-US" dirty="0" smtClean="0"/>
              <a:t>http://www.recylex.fr/en,nos-activites,plomb,presentation.html</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37</a:t>
            </a:fld>
            <a:endParaRPr lang="en-US"/>
          </a:p>
        </p:txBody>
      </p:sp>
    </p:spTree>
    <p:extLst>
      <p:ext uri="{BB962C8B-B14F-4D97-AF65-F5344CB8AC3E}">
        <p14:creationId xmlns:p14="http://schemas.microsoft.com/office/powerpoint/2010/main" val="39914046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http://www.scu.edu/sustainability/stewardship/officerecycling.cfm</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38</a:t>
            </a:fld>
            <a:endParaRPr lang="en-US"/>
          </a:p>
        </p:txBody>
      </p:sp>
    </p:spTree>
    <p:extLst>
      <p:ext uri="{BB962C8B-B14F-4D97-AF65-F5344CB8AC3E}">
        <p14:creationId xmlns:p14="http://schemas.microsoft.com/office/powerpoint/2010/main" val="39914046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http://www.pacificsteel.co.nz/process</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39</a:t>
            </a:fld>
            <a:endParaRPr lang="en-US"/>
          </a:p>
        </p:txBody>
      </p:sp>
    </p:spTree>
    <p:extLst>
      <p:ext uri="{BB962C8B-B14F-4D97-AF65-F5344CB8AC3E}">
        <p14:creationId xmlns:p14="http://schemas.microsoft.com/office/powerpoint/2010/main" val="39914046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http://www.tyrerecycleline.com/about-42.html</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40</a:t>
            </a:fld>
            <a:endParaRPr lang="en-US"/>
          </a:p>
        </p:txBody>
      </p:sp>
    </p:spTree>
    <p:extLst>
      <p:ext uri="{BB962C8B-B14F-4D97-AF65-F5344CB8AC3E}">
        <p14:creationId xmlns:p14="http://schemas.microsoft.com/office/powerpoint/2010/main" val="3991404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4</a:t>
            </a:fld>
            <a:endParaRPr lang="en-US"/>
          </a:p>
        </p:txBody>
      </p:sp>
    </p:spTree>
    <p:extLst>
      <p:ext uri="{BB962C8B-B14F-4D97-AF65-F5344CB8AC3E}">
        <p14:creationId xmlns:p14="http://schemas.microsoft.com/office/powerpoint/2010/main" val="2470515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http://www.sciencedirect.com/science/article/pii/S0196890405002153</a:t>
            </a:r>
          </a:p>
          <a:p>
            <a:r>
              <a:rPr lang="en-US" dirty="0" smtClean="0"/>
              <a:t>Aerobic decomposition. In this phase, wastes are digested by bacteria, in the presence of air. Heat is produced, while O</a:t>
            </a:r>
            <a:r>
              <a:rPr lang="en-US" baseline="-25000" dirty="0" smtClean="0"/>
              <a:t>2</a:t>
            </a:r>
            <a:r>
              <a:rPr lang="en-US" dirty="0" smtClean="0"/>
              <a:t> is consumed for CO</a:t>
            </a:r>
            <a:r>
              <a:rPr lang="en-US" baseline="-25000" dirty="0" smtClean="0"/>
              <a:t>2</a:t>
            </a:r>
            <a:r>
              <a:rPr lang="en-US" dirty="0" smtClean="0"/>
              <a:t> production. The time frame, depending on specific conditions, ranges from months to one year.</a:t>
            </a:r>
          </a:p>
          <a:p>
            <a:r>
              <a:rPr lang="en-US" dirty="0" smtClean="0"/>
              <a:t>2.Acidogenic. In this phase, anaerobic conditions are established. As results, H</a:t>
            </a:r>
            <a:r>
              <a:rPr lang="en-US" baseline="-25000" dirty="0" smtClean="0"/>
              <a:t>2</a:t>
            </a:r>
            <a:r>
              <a:rPr lang="en-US" dirty="0" smtClean="0"/>
              <a:t>, CO</a:t>
            </a:r>
            <a:r>
              <a:rPr lang="en-US" baseline="-25000" dirty="0" smtClean="0"/>
              <a:t>2</a:t>
            </a:r>
            <a:r>
              <a:rPr lang="en-US" dirty="0" smtClean="0"/>
              <a:t>, H</a:t>
            </a:r>
            <a:r>
              <a:rPr lang="en-US" baseline="-25000" dirty="0" smtClean="0"/>
              <a:t>2</a:t>
            </a:r>
            <a:r>
              <a:rPr lang="en-US" dirty="0" smtClean="0"/>
              <a:t>O and organic acids are produced. Because of the anaerobic conditions, the energy release rate is low. Because of acid formation, the leachate pH can drop below 5.</a:t>
            </a:r>
          </a:p>
          <a:p>
            <a:r>
              <a:rPr lang="en-US" dirty="0" smtClean="0"/>
              <a:t>3.Acetogenesis. In this phase, the oxidation of acids and alcohols to acetic acids plus CO</a:t>
            </a:r>
            <a:r>
              <a:rPr lang="en-US" baseline="-25000" dirty="0" smtClean="0"/>
              <a:t>2</a:t>
            </a:r>
            <a:r>
              <a:rPr lang="en-US" dirty="0" smtClean="0"/>
              <a:t> and H</a:t>
            </a:r>
            <a:r>
              <a:rPr lang="en-US" baseline="-25000" dirty="0" smtClean="0"/>
              <a:t>2</a:t>
            </a:r>
            <a:r>
              <a:rPr lang="en-US" dirty="0" smtClean="0"/>
              <a:t> takes place. The chemical oxygen demand (COD) noticeably increases due to the dissolution of acids and the leachate.</a:t>
            </a:r>
          </a:p>
          <a:p>
            <a:r>
              <a:rPr lang="en-US" dirty="0" smtClean="0"/>
              <a:t>4.Methanogenesis. Products of </a:t>
            </a:r>
            <a:r>
              <a:rPr lang="en-US" dirty="0" err="1" smtClean="0"/>
              <a:t>acetogensis</a:t>
            </a:r>
            <a:r>
              <a:rPr lang="en-US" dirty="0" smtClean="0"/>
              <a:t> are converted to methane and CO</a:t>
            </a:r>
            <a:r>
              <a:rPr lang="en-US" baseline="-25000" dirty="0" smtClean="0"/>
              <a:t>2</a:t>
            </a:r>
            <a:r>
              <a:rPr lang="en-US" dirty="0" smtClean="0"/>
              <a:t>, and H</a:t>
            </a:r>
            <a:r>
              <a:rPr lang="en-US" baseline="-25000" dirty="0" smtClean="0"/>
              <a:t>2</a:t>
            </a:r>
            <a:r>
              <a:rPr lang="en-US" dirty="0" smtClean="0"/>
              <a:t> is consumed. The methane content depends on the available substrates.</a:t>
            </a:r>
          </a:p>
          <a:p>
            <a:r>
              <a:rPr lang="en-US" dirty="0" smtClean="0"/>
              <a:t>5.Maturation. Because of substrate depletion, gas production drops-off.</a:t>
            </a:r>
          </a:p>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41</a:t>
            </a:fld>
            <a:endParaRPr lang="en-US"/>
          </a:p>
        </p:txBody>
      </p:sp>
    </p:spTree>
    <p:extLst>
      <p:ext uri="{BB962C8B-B14F-4D97-AF65-F5344CB8AC3E}">
        <p14:creationId xmlns:p14="http://schemas.microsoft.com/office/powerpoint/2010/main" val="1366321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http://www.wm.com/about/community/pdfs/Anatomy_of_a_Landfill.pdf</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42</a:t>
            </a:fld>
            <a:endParaRPr lang="en-US"/>
          </a:p>
        </p:txBody>
      </p:sp>
    </p:spTree>
    <p:extLst>
      <p:ext uri="{BB962C8B-B14F-4D97-AF65-F5344CB8AC3E}">
        <p14:creationId xmlns:p14="http://schemas.microsoft.com/office/powerpoint/2010/main" val="28171897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http://www.wm.com/about/community/pdfs/Anatomy_of_a_Landfill.pdf</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43</a:t>
            </a:fld>
            <a:endParaRPr lang="en-US"/>
          </a:p>
        </p:txBody>
      </p:sp>
    </p:spTree>
    <p:extLst>
      <p:ext uri="{BB962C8B-B14F-4D97-AF65-F5344CB8AC3E}">
        <p14:creationId xmlns:p14="http://schemas.microsoft.com/office/powerpoint/2010/main" val="28171897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http://www.wm.com/about/community/pdfs/Anatomy_of_a_Landfill.pdf</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44</a:t>
            </a:fld>
            <a:endParaRPr lang="en-US"/>
          </a:p>
        </p:txBody>
      </p:sp>
    </p:spTree>
    <p:extLst>
      <p:ext uri="{BB962C8B-B14F-4D97-AF65-F5344CB8AC3E}">
        <p14:creationId xmlns:p14="http://schemas.microsoft.com/office/powerpoint/2010/main" val="281718972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http://www.wm.com/about/community/pdfs/Anatomy_of_a_Landfill.pdf</a:t>
            </a:r>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45</a:t>
            </a:fld>
            <a:endParaRPr lang="en-US"/>
          </a:p>
        </p:txBody>
      </p:sp>
    </p:spTree>
    <p:extLst>
      <p:ext uri="{BB962C8B-B14F-4D97-AF65-F5344CB8AC3E}">
        <p14:creationId xmlns:p14="http://schemas.microsoft.com/office/powerpoint/2010/main" val="28171897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http://www.resistancetour.org/technical_information.htm</a:t>
            </a:r>
          </a:p>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47</a:t>
            </a:fld>
            <a:endParaRPr lang="en-US"/>
          </a:p>
        </p:txBody>
      </p:sp>
    </p:spTree>
    <p:extLst>
      <p:ext uri="{BB962C8B-B14F-4D97-AF65-F5344CB8AC3E}">
        <p14:creationId xmlns:p14="http://schemas.microsoft.com/office/powerpoint/2010/main" val="703109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5</a:t>
            </a:fld>
            <a:endParaRPr lang="en-US"/>
          </a:p>
        </p:txBody>
      </p:sp>
    </p:spTree>
    <p:extLst>
      <p:ext uri="{BB962C8B-B14F-4D97-AF65-F5344CB8AC3E}">
        <p14:creationId xmlns:p14="http://schemas.microsoft.com/office/powerpoint/2010/main" val="247051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6</a:t>
            </a:fld>
            <a:endParaRPr lang="en-US"/>
          </a:p>
        </p:txBody>
      </p:sp>
    </p:spTree>
    <p:extLst>
      <p:ext uri="{BB962C8B-B14F-4D97-AF65-F5344CB8AC3E}">
        <p14:creationId xmlns:p14="http://schemas.microsoft.com/office/powerpoint/2010/main" val="2470515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7</a:t>
            </a:fld>
            <a:endParaRPr lang="en-US"/>
          </a:p>
        </p:txBody>
      </p:sp>
    </p:spTree>
    <p:extLst>
      <p:ext uri="{BB962C8B-B14F-4D97-AF65-F5344CB8AC3E}">
        <p14:creationId xmlns:p14="http://schemas.microsoft.com/office/powerpoint/2010/main" val="247051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8</a:t>
            </a:fld>
            <a:endParaRPr lang="en-US"/>
          </a:p>
        </p:txBody>
      </p:sp>
    </p:spTree>
    <p:extLst>
      <p:ext uri="{BB962C8B-B14F-4D97-AF65-F5344CB8AC3E}">
        <p14:creationId xmlns:p14="http://schemas.microsoft.com/office/powerpoint/2010/main" val="2470515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33E4ED-872D-48ED-B042-F1318C516600}" type="slidenum">
              <a:rPr lang="en-US" smtClean="0"/>
              <a:pPr/>
              <a:t>9</a:t>
            </a:fld>
            <a:endParaRPr lang="en-US"/>
          </a:p>
        </p:txBody>
      </p:sp>
    </p:spTree>
    <p:extLst>
      <p:ext uri="{BB962C8B-B14F-4D97-AF65-F5344CB8AC3E}">
        <p14:creationId xmlns:p14="http://schemas.microsoft.com/office/powerpoint/2010/main" val="2470515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03EE72D-C955-40D3-A4B8-FCCB2ED5FDE9}" type="datetimeFigureOut">
              <a:rPr lang="en-US" smtClean="0"/>
              <a:pPr/>
              <a:t>5/4/2022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942BA1-996D-4C1E-9B13-821EA621A5EE}" type="slidenum">
              <a:rPr lang="en-US" smtClean="0"/>
              <a:pPr/>
              <a:t>‹#›</a:t>
            </a:fld>
            <a:endParaRPr lang="en-US"/>
          </a:p>
        </p:txBody>
      </p:sp>
    </p:spTree>
    <p:extLst>
      <p:ext uri="{BB962C8B-B14F-4D97-AF65-F5344CB8AC3E}">
        <p14:creationId xmlns:p14="http://schemas.microsoft.com/office/powerpoint/2010/main" val="3069713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3EE72D-C955-40D3-A4B8-FCCB2ED5FDE9}" type="datetimeFigureOut">
              <a:rPr lang="en-US" smtClean="0"/>
              <a:pPr/>
              <a:t>5/4/2022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942BA1-996D-4C1E-9B13-821EA621A5EE}" type="slidenum">
              <a:rPr lang="en-US" smtClean="0"/>
              <a:pPr/>
              <a:t>‹#›</a:t>
            </a:fld>
            <a:endParaRPr lang="en-US"/>
          </a:p>
        </p:txBody>
      </p:sp>
    </p:spTree>
    <p:extLst>
      <p:ext uri="{BB962C8B-B14F-4D97-AF65-F5344CB8AC3E}">
        <p14:creationId xmlns:p14="http://schemas.microsoft.com/office/powerpoint/2010/main" val="3850059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3EE72D-C955-40D3-A4B8-FCCB2ED5FDE9}" type="datetimeFigureOut">
              <a:rPr lang="en-US" smtClean="0"/>
              <a:pPr/>
              <a:t>5/4/2022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942BA1-996D-4C1E-9B13-821EA621A5EE}" type="slidenum">
              <a:rPr lang="en-US" smtClean="0"/>
              <a:pPr/>
              <a:t>‹#›</a:t>
            </a:fld>
            <a:endParaRPr lang="en-US"/>
          </a:p>
        </p:txBody>
      </p:sp>
    </p:spTree>
    <p:extLst>
      <p:ext uri="{BB962C8B-B14F-4D97-AF65-F5344CB8AC3E}">
        <p14:creationId xmlns:p14="http://schemas.microsoft.com/office/powerpoint/2010/main" val="6535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3EE72D-C955-40D3-A4B8-FCCB2ED5FDE9}" type="datetimeFigureOut">
              <a:rPr lang="en-US" smtClean="0"/>
              <a:pPr/>
              <a:t>5/4/2022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942BA1-996D-4C1E-9B13-821EA621A5EE}" type="slidenum">
              <a:rPr lang="en-US" smtClean="0"/>
              <a:pPr/>
              <a:t>‹#›</a:t>
            </a:fld>
            <a:endParaRPr lang="en-US"/>
          </a:p>
        </p:txBody>
      </p:sp>
    </p:spTree>
    <p:extLst>
      <p:ext uri="{BB962C8B-B14F-4D97-AF65-F5344CB8AC3E}">
        <p14:creationId xmlns:p14="http://schemas.microsoft.com/office/powerpoint/2010/main" val="7632401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03EE72D-C955-40D3-A4B8-FCCB2ED5FDE9}" type="datetimeFigureOut">
              <a:rPr lang="en-US" smtClean="0"/>
              <a:pPr/>
              <a:t>5/4/2022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942BA1-996D-4C1E-9B13-821EA621A5EE}" type="slidenum">
              <a:rPr lang="en-US" smtClean="0"/>
              <a:pPr/>
              <a:t>‹#›</a:t>
            </a:fld>
            <a:endParaRPr lang="en-US"/>
          </a:p>
        </p:txBody>
      </p:sp>
    </p:spTree>
    <p:extLst>
      <p:ext uri="{BB962C8B-B14F-4D97-AF65-F5344CB8AC3E}">
        <p14:creationId xmlns:p14="http://schemas.microsoft.com/office/powerpoint/2010/main" val="2149642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03EE72D-C955-40D3-A4B8-FCCB2ED5FDE9}" type="datetimeFigureOut">
              <a:rPr lang="en-US" smtClean="0"/>
              <a:pPr/>
              <a:t>5/4/2022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942BA1-996D-4C1E-9B13-821EA621A5EE}" type="slidenum">
              <a:rPr lang="en-US" smtClean="0"/>
              <a:pPr/>
              <a:t>‹#›</a:t>
            </a:fld>
            <a:endParaRPr lang="en-US"/>
          </a:p>
        </p:txBody>
      </p:sp>
    </p:spTree>
    <p:extLst>
      <p:ext uri="{BB962C8B-B14F-4D97-AF65-F5344CB8AC3E}">
        <p14:creationId xmlns:p14="http://schemas.microsoft.com/office/powerpoint/2010/main" val="2673980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03EE72D-C955-40D3-A4B8-FCCB2ED5FDE9}" type="datetimeFigureOut">
              <a:rPr lang="en-US" smtClean="0"/>
              <a:pPr/>
              <a:t>5/4/2022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A942BA1-996D-4C1E-9B13-821EA621A5EE}" type="slidenum">
              <a:rPr lang="en-US" smtClean="0"/>
              <a:pPr/>
              <a:t>‹#›</a:t>
            </a:fld>
            <a:endParaRPr lang="en-US"/>
          </a:p>
        </p:txBody>
      </p:sp>
    </p:spTree>
    <p:extLst>
      <p:ext uri="{BB962C8B-B14F-4D97-AF65-F5344CB8AC3E}">
        <p14:creationId xmlns:p14="http://schemas.microsoft.com/office/powerpoint/2010/main" val="633112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03EE72D-C955-40D3-A4B8-FCCB2ED5FDE9}" type="datetimeFigureOut">
              <a:rPr lang="en-US" smtClean="0"/>
              <a:pPr/>
              <a:t>5/4/2022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A942BA1-996D-4C1E-9B13-821EA621A5EE}" type="slidenum">
              <a:rPr lang="en-US" smtClean="0"/>
              <a:pPr/>
              <a:t>‹#›</a:t>
            </a:fld>
            <a:endParaRPr lang="en-US"/>
          </a:p>
        </p:txBody>
      </p:sp>
    </p:spTree>
    <p:extLst>
      <p:ext uri="{BB962C8B-B14F-4D97-AF65-F5344CB8AC3E}">
        <p14:creationId xmlns:p14="http://schemas.microsoft.com/office/powerpoint/2010/main" val="3572015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3EE72D-C955-40D3-A4B8-FCCB2ED5FDE9}" type="datetimeFigureOut">
              <a:rPr lang="en-US" smtClean="0"/>
              <a:pPr/>
              <a:t>5/4/2022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A942BA1-996D-4C1E-9B13-821EA621A5EE}" type="slidenum">
              <a:rPr lang="en-US" smtClean="0"/>
              <a:pPr/>
              <a:t>‹#›</a:t>
            </a:fld>
            <a:endParaRPr lang="en-US"/>
          </a:p>
        </p:txBody>
      </p:sp>
    </p:spTree>
    <p:extLst>
      <p:ext uri="{BB962C8B-B14F-4D97-AF65-F5344CB8AC3E}">
        <p14:creationId xmlns:p14="http://schemas.microsoft.com/office/powerpoint/2010/main" val="31527097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3EE72D-C955-40D3-A4B8-FCCB2ED5FDE9}" type="datetimeFigureOut">
              <a:rPr lang="en-US" smtClean="0"/>
              <a:pPr/>
              <a:t>5/4/2022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942BA1-996D-4C1E-9B13-821EA621A5EE}" type="slidenum">
              <a:rPr lang="en-US" smtClean="0"/>
              <a:pPr/>
              <a:t>‹#›</a:t>
            </a:fld>
            <a:endParaRPr lang="en-US"/>
          </a:p>
        </p:txBody>
      </p:sp>
    </p:spTree>
    <p:extLst>
      <p:ext uri="{BB962C8B-B14F-4D97-AF65-F5344CB8AC3E}">
        <p14:creationId xmlns:p14="http://schemas.microsoft.com/office/powerpoint/2010/main" val="19595335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3EE72D-C955-40D3-A4B8-FCCB2ED5FDE9}" type="datetimeFigureOut">
              <a:rPr lang="en-US" smtClean="0"/>
              <a:pPr/>
              <a:t>5/4/2022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942BA1-996D-4C1E-9B13-821EA621A5EE}" type="slidenum">
              <a:rPr lang="en-US" smtClean="0"/>
              <a:pPr/>
              <a:t>‹#›</a:t>
            </a:fld>
            <a:endParaRPr lang="en-US"/>
          </a:p>
        </p:txBody>
      </p:sp>
    </p:spTree>
    <p:extLst>
      <p:ext uri="{BB962C8B-B14F-4D97-AF65-F5344CB8AC3E}">
        <p14:creationId xmlns:p14="http://schemas.microsoft.com/office/powerpoint/2010/main" val="17570114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3EE72D-C955-40D3-A4B8-FCCB2ED5FDE9}" type="datetimeFigureOut">
              <a:rPr lang="en-US" smtClean="0"/>
              <a:pPr/>
              <a:t>5/4/2022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942BA1-996D-4C1E-9B13-821EA621A5EE}" type="slidenum">
              <a:rPr lang="en-US" smtClean="0"/>
              <a:pPr/>
              <a:t>‹#›</a:t>
            </a:fld>
            <a:endParaRPr lang="en-US"/>
          </a:p>
        </p:txBody>
      </p:sp>
    </p:spTree>
    <p:extLst>
      <p:ext uri="{BB962C8B-B14F-4D97-AF65-F5344CB8AC3E}">
        <p14:creationId xmlns:p14="http://schemas.microsoft.com/office/powerpoint/2010/main" val="3983808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5.jpeg"/><Relationship Id="rId7"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7.jpeg"/><Relationship Id="rId4" Type="http://schemas.openxmlformats.org/officeDocument/2006/relationships/image" Target="../media/image16.png"/><Relationship Id="rId9"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8.gif"/><Relationship Id="rId7"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9.gif"/></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1.jpeg"/><Relationship Id="rId7"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3.jpeg"/><Relationship Id="rId7"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16.png"/><Relationship Id="rId10" Type="http://schemas.openxmlformats.org/officeDocument/2006/relationships/image" Target="../media/image7.png"/><Relationship Id="rId4" Type="http://schemas.openxmlformats.org/officeDocument/2006/relationships/image" Target="../media/image24.png"/><Relationship Id="rId9"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6.jpeg"/><Relationship Id="rId7"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9.png"/><Relationship Id="rId7"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1.jpeg"/><Relationship Id="rId7"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4.jpeg"/><Relationship Id="rId7"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2.jpeg"/><Relationship Id="rId5" Type="http://schemas.openxmlformats.org/officeDocument/2006/relationships/image" Target="../media/image36.jpeg"/><Relationship Id="rId4" Type="http://schemas.openxmlformats.org/officeDocument/2006/relationships/image" Target="../media/image35.jpeg"/><Relationship Id="rId9" Type="http://schemas.openxmlformats.org/officeDocument/2006/relationships/image" Target="../media/image7.png"/></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7.jpeg"/><Relationship Id="rId7"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38.jpeg"/></Relationships>
</file>

<file path=ppt/slides/_rels/slide2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9.jpeg"/><Relationship Id="rId7"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jpeg"/><Relationship Id="rId5" Type="http://schemas.openxmlformats.org/officeDocument/2006/relationships/image" Target="../media/image41.jpeg"/><Relationship Id="rId4" Type="http://schemas.openxmlformats.org/officeDocument/2006/relationships/image" Target="../media/image40.gif"/><Relationship Id="rId9"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3.png"/><Relationship Id="rId7"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3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48.png"/><Relationship Id="rId7"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2.jpeg"/><Relationship Id="rId5" Type="http://schemas.openxmlformats.org/officeDocument/2006/relationships/image" Target="../media/image50.jpeg"/><Relationship Id="rId4" Type="http://schemas.openxmlformats.org/officeDocument/2006/relationships/image" Target="../media/image49.gif"/><Relationship Id="rId9" Type="http://schemas.openxmlformats.org/officeDocument/2006/relationships/image" Target="../media/image7.png"/></Relationships>
</file>

<file path=ppt/slides/_rels/slide3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51.jpeg"/><Relationship Id="rId7" Type="http://schemas.openxmlformats.org/officeDocument/2006/relationships/image" Target="../media/image2.jpe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54.jpeg"/><Relationship Id="rId5" Type="http://schemas.openxmlformats.org/officeDocument/2006/relationships/image" Target="../media/image53.jpeg"/><Relationship Id="rId10" Type="http://schemas.openxmlformats.org/officeDocument/2006/relationships/image" Target="../media/image7.png"/><Relationship Id="rId4" Type="http://schemas.openxmlformats.org/officeDocument/2006/relationships/image" Target="../media/image52.jpeg"/><Relationship Id="rId9"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37.xml.rels><?xml version="1.0" encoding="UTF-8" standalone="yes"?>
<Relationships xmlns="http://schemas.openxmlformats.org/package/2006/relationships"><Relationship Id="rId3" Type="http://schemas.openxmlformats.org/officeDocument/2006/relationships/image" Target="../media/image56.jpeg"/><Relationship Id="rId7"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38.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39.xml.rels><?xml version="1.0" encoding="UTF-8" standalone="yes"?>
<Relationships xmlns="http://schemas.openxmlformats.org/package/2006/relationships"><Relationship Id="rId3" Type="http://schemas.openxmlformats.org/officeDocument/2006/relationships/image" Target="../media/image58.jpeg"/><Relationship Id="rId7"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4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9.jpeg"/><Relationship Id="rId7"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60.jpeg"/></Relationships>
</file>

<file path=ppt/slides/_rels/slide41.xml.rels><?xml version="1.0" encoding="UTF-8" standalone="yes"?>
<Relationships xmlns="http://schemas.openxmlformats.org/package/2006/relationships"><Relationship Id="rId3" Type="http://schemas.openxmlformats.org/officeDocument/2006/relationships/image" Target="../media/image61.jpeg"/><Relationship Id="rId7"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42.xml.rels><?xml version="1.0" encoding="UTF-8" standalone="yes"?>
<Relationships xmlns="http://schemas.openxmlformats.org/package/2006/relationships"><Relationship Id="rId3" Type="http://schemas.openxmlformats.org/officeDocument/2006/relationships/image" Target="../media/image62.jpeg"/><Relationship Id="rId7"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4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63.png"/><Relationship Id="rId7"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64.png"/></Relationships>
</file>

<file path=ppt/slides/_rels/slide4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65.png"/><Relationship Id="rId7" Type="http://schemas.openxmlformats.org/officeDocument/2006/relationships/image" Target="../media/image3.jpe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2.jpeg"/><Relationship Id="rId5" Type="http://schemas.openxmlformats.org/officeDocument/2006/relationships/image" Target="../media/image67.png"/><Relationship Id="rId4" Type="http://schemas.openxmlformats.org/officeDocument/2006/relationships/image" Target="../media/image66.png"/><Relationship Id="rId9" Type="http://schemas.openxmlformats.org/officeDocument/2006/relationships/image" Target="../media/image7.png"/></Relationships>
</file>

<file path=ppt/slides/_rels/slide4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68.png"/><Relationship Id="rId7"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69.png"/></Relationships>
</file>

<file path=ppt/slides/_rels/slide4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image" Target="../media/image70.jpeg"/><Relationship Id="rId7"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38400" y="274639"/>
            <a:ext cx="2705484" cy="369332"/>
          </a:xfrm>
          <a:prstGeom prst="rect">
            <a:avLst/>
          </a:prstGeom>
          <a:noFill/>
        </p:spPr>
        <p:txBody>
          <a:bodyPr wrap="none" rtlCol="0">
            <a:spAutoFit/>
          </a:bodyPr>
          <a:lstStyle/>
          <a:p>
            <a:r>
              <a:rPr lang="en-US" b="1" dirty="0" smtClean="0"/>
              <a:t> Solid-Waste Management</a:t>
            </a:r>
            <a:endParaRPr lang="en-US" b="1" dirty="0"/>
          </a:p>
        </p:txBody>
      </p:sp>
      <p:sp>
        <p:nvSpPr>
          <p:cNvPr id="5" name="TextBox 4"/>
          <p:cNvSpPr txBox="1"/>
          <p:nvPr/>
        </p:nvSpPr>
        <p:spPr>
          <a:xfrm>
            <a:off x="457199" y="826532"/>
            <a:ext cx="1375569" cy="369332"/>
          </a:xfrm>
          <a:prstGeom prst="rect">
            <a:avLst/>
          </a:prstGeom>
          <a:noFill/>
        </p:spPr>
        <p:txBody>
          <a:bodyPr wrap="none" rtlCol="0">
            <a:spAutoFit/>
          </a:bodyPr>
          <a:lstStyle/>
          <a:p>
            <a:r>
              <a:rPr lang="en-US" b="1" dirty="0" smtClean="0"/>
              <a:t>Introduction</a:t>
            </a:r>
            <a:endParaRPr lang="en-US" b="1" dirty="0"/>
          </a:p>
        </p:txBody>
      </p:sp>
      <p:sp>
        <p:nvSpPr>
          <p:cNvPr id="18" name="TextBox 17"/>
          <p:cNvSpPr txBox="1"/>
          <p:nvPr/>
        </p:nvSpPr>
        <p:spPr>
          <a:xfrm>
            <a:off x="304800" y="1143000"/>
            <a:ext cx="3962400" cy="2062103"/>
          </a:xfrm>
          <a:prstGeom prst="rect">
            <a:avLst/>
          </a:prstGeom>
          <a:noFill/>
        </p:spPr>
        <p:txBody>
          <a:bodyPr wrap="square" rtlCol="0">
            <a:spAutoFit/>
          </a:bodyPr>
          <a:lstStyle/>
          <a:p>
            <a:endParaRPr lang="en-US" sz="1600" b="1" dirty="0" smtClean="0"/>
          </a:p>
          <a:p>
            <a:r>
              <a:rPr lang="en-US" sz="1600" b="1" dirty="0" smtClean="0"/>
              <a:t>SOLID WASTE</a:t>
            </a:r>
          </a:p>
          <a:p>
            <a:endParaRPr lang="en-US" sz="1600" b="1" dirty="0"/>
          </a:p>
          <a:p>
            <a:pPr marL="285750" indent="-285750">
              <a:buFont typeface="Arial" pitchFamily="34" charset="0"/>
              <a:buChar char="•"/>
            </a:pPr>
            <a:r>
              <a:rPr lang="en-US" sz="1600" b="1" dirty="0" smtClean="0"/>
              <a:t>Definition</a:t>
            </a:r>
          </a:p>
          <a:p>
            <a:pPr marL="285750" indent="-285750">
              <a:buFont typeface="Arial" pitchFamily="34" charset="0"/>
              <a:buChar char="•"/>
            </a:pPr>
            <a:r>
              <a:rPr lang="en-US" sz="1600" b="1" dirty="0" smtClean="0"/>
              <a:t>Categories</a:t>
            </a:r>
          </a:p>
          <a:p>
            <a:pPr marL="285750" indent="-285750">
              <a:buFont typeface="Arial" pitchFamily="34" charset="0"/>
              <a:buChar char="•"/>
            </a:pPr>
            <a:r>
              <a:rPr lang="en-US" sz="1600" b="1" dirty="0" smtClean="0"/>
              <a:t>Examples</a:t>
            </a:r>
          </a:p>
          <a:p>
            <a:pPr marL="285750" indent="-285750">
              <a:buFont typeface="Arial" pitchFamily="34" charset="0"/>
              <a:buChar char="•"/>
            </a:pPr>
            <a:r>
              <a:rPr lang="en-US" sz="1600" b="1" dirty="0" smtClean="0"/>
              <a:t>Municipal solid waste (MSW)</a:t>
            </a:r>
          </a:p>
          <a:p>
            <a:pPr marL="285750" indent="-285750">
              <a:buFont typeface="Arial" pitchFamily="34" charset="0"/>
              <a:buChar char="•"/>
            </a:pPr>
            <a:endParaRPr lang="en-US" sz="1600" b="1" dirty="0" smtClean="0"/>
          </a:p>
        </p:txBody>
      </p:sp>
      <p:pic>
        <p:nvPicPr>
          <p:cNvPr id="1026" name="Picture 2" descr="http://www.epa.gov/epawaste/nonhaz/municipal/images/index_pie_chrt_900px.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317" r="8317"/>
          <a:stretch/>
        </p:blipFill>
        <p:spPr bwMode="auto">
          <a:xfrm>
            <a:off x="4648200" y="1447800"/>
            <a:ext cx="4383157" cy="438150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430692" y="3038385"/>
            <a:ext cx="4572000" cy="3046988"/>
          </a:xfrm>
          <a:prstGeom prst="rect">
            <a:avLst/>
          </a:prstGeom>
        </p:spPr>
        <p:txBody>
          <a:bodyPr>
            <a:spAutoFit/>
          </a:bodyPr>
          <a:lstStyle/>
          <a:p>
            <a:endParaRPr lang="en-US" sz="1600" b="1" dirty="0" smtClean="0"/>
          </a:p>
          <a:p>
            <a:r>
              <a:rPr lang="en-US" sz="1600" b="1" dirty="0" smtClean="0"/>
              <a:t>70 </a:t>
            </a:r>
            <a:r>
              <a:rPr lang="en-US" sz="1600" b="1" dirty="0"/>
              <a:t>% of MSW (valuable material such as glass, metal, and paper) could be recycled, however, only one-third of it was recycled in 2010, the rest was either incinerated or landfilled. </a:t>
            </a:r>
            <a:endParaRPr lang="en-US" sz="1600" b="1" dirty="0" smtClean="0"/>
          </a:p>
          <a:p>
            <a:endParaRPr lang="en-US" sz="1600" b="1" dirty="0"/>
          </a:p>
          <a:p>
            <a:r>
              <a:rPr lang="en-US" sz="1600" b="1" dirty="0"/>
              <a:t>In 2010, Americans generated 250 million tons of </a:t>
            </a:r>
            <a:r>
              <a:rPr lang="en-US" sz="1600" b="1" dirty="0" smtClean="0"/>
              <a:t>trash</a:t>
            </a:r>
          </a:p>
          <a:p>
            <a:endParaRPr lang="en-US" sz="1600" b="1" dirty="0"/>
          </a:p>
          <a:p>
            <a:r>
              <a:rPr lang="en-US" sz="1600" b="1" dirty="0"/>
              <a:t>Waste disposal increased </a:t>
            </a:r>
            <a:endParaRPr lang="en-US" sz="1600" b="1" dirty="0" smtClean="0"/>
          </a:p>
          <a:p>
            <a:r>
              <a:rPr lang="en-US" sz="1600" b="1" dirty="0" smtClean="0"/>
              <a:t>1,350-1,606 </a:t>
            </a:r>
            <a:r>
              <a:rPr lang="en-US" sz="1600" b="1" dirty="0" err="1" smtClean="0"/>
              <a:t>lb</a:t>
            </a:r>
            <a:r>
              <a:rPr lang="en-US" sz="1600" b="1" dirty="0" smtClean="0"/>
              <a:t>/person/year in 1980-2010</a:t>
            </a:r>
            <a:endParaRPr lang="en-US" sz="1600" b="1" dirty="0"/>
          </a:p>
          <a:p>
            <a:endParaRPr lang="en-US" sz="1600" b="1" dirty="0"/>
          </a:p>
        </p:txBody>
      </p:sp>
      <p:pic>
        <p:nvPicPr>
          <p:cNvPr id="7" name="Picture 6" descr="BANNER7672-ATME Logo Banner 1600 x 380.jpg"/>
          <p:cNvPicPr>
            <a:picLocks noChangeAspect="1"/>
          </p:cNvPicPr>
          <p:nvPr/>
        </p:nvPicPr>
        <p:blipFill>
          <a:blip r:embed="rId4" cstate="print"/>
          <a:stretch>
            <a:fillRect/>
          </a:stretch>
        </p:blipFill>
        <p:spPr>
          <a:xfrm>
            <a:off x="239431" y="42511"/>
            <a:ext cx="827370" cy="326871"/>
          </a:xfrm>
          <a:prstGeom prst="rect">
            <a:avLst/>
          </a:prstGeom>
        </p:spPr>
      </p:pic>
      <p:pic>
        <p:nvPicPr>
          <p:cNvPr id="8" name="Picture 7"/>
          <p:cNvPicPr/>
          <p:nvPr/>
        </p:nvPicPr>
        <p:blipFill>
          <a:blip r:embed="rId5" cstate="print"/>
          <a:srcRect/>
          <a:stretch>
            <a:fillRect/>
          </a:stretch>
        </p:blipFill>
        <p:spPr bwMode="auto">
          <a:xfrm>
            <a:off x="5283201" y="44453"/>
            <a:ext cx="353888" cy="281202"/>
          </a:xfrm>
          <a:prstGeom prst="rect">
            <a:avLst/>
          </a:prstGeom>
          <a:noFill/>
          <a:ln w="9525">
            <a:noFill/>
            <a:miter lim="800000"/>
            <a:headEnd/>
            <a:tailEnd/>
          </a:ln>
        </p:spPr>
      </p:pic>
      <p:pic>
        <p:nvPicPr>
          <p:cNvPr id="9" name="Google Shape;55;p13"/>
          <p:cNvPicPr/>
          <p:nvPr/>
        </p:nvPicPr>
        <p:blipFill>
          <a:blip r:embed="rId6"/>
          <a:stretch>
            <a:fillRect/>
          </a:stretch>
        </p:blipFill>
        <p:spPr>
          <a:xfrm>
            <a:off x="6439036" y="76228"/>
            <a:ext cx="299998" cy="261793"/>
          </a:xfrm>
          <a:prstGeom prst="rect">
            <a:avLst/>
          </a:prstGeom>
          <a:noFill/>
          <a:ln>
            <a:noFill/>
          </a:ln>
        </p:spPr>
      </p:pic>
      <p:pic>
        <p:nvPicPr>
          <p:cNvPr id="10" name="Picture 9"/>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96201" y="57464"/>
            <a:ext cx="401711" cy="273255"/>
          </a:xfrm>
          <a:prstGeom prst="rect">
            <a:avLst/>
          </a:prstGeom>
          <a:noFill/>
        </p:spPr>
      </p:pic>
    </p:spTree>
    <p:extLst>
      <p:ext uri="{BB962C8B-B14F-4D97-AF65-F5344CB8AC3E}">
        <p14:creationId xmlns:p14="http://schemas.microsoft.com/office/powerpoint/2010/main" val="39950618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09600" y="1066800"/>
            <a:ext cx="7305596" cy="1569660"/>
          </a:xfrm>
          <a:prstGeom prst="rect">
            <a:avLst/>
          </a:prstGeom>
          <a:noFill/>
        </p:spPr>
        <p:txBody>
          <a:bodyPr wrap="square" rtlCol="0">
            <a:spAutoFit/>
          </a:bodyPr>
          <a:lstStyle/>
          <a:p>
            <a:r>
              <a:rPr lang="en-US" sz="1600" b="1" dirty="0" smtClean="0"/>
              <a:t>If we are running out of space and contaminating our groundwater by burying our trash, and contaminating the air by burning our waste, What can we do?</a:t>
            </a:r>
          </a:p>
          <a:p>
            <a:endParaRPr lang="en-US" sz="1600" b="1" dirty="0"/>
          </a:p>
          <a:p>
            <a:pPr marL="342900" indent="-342900">
              <a:buAutoNum type="arabicParenR"/>
            </a:pPr>
            <a:r>
              <a:rPr lang="en-US" sz="1600" b="1" dirty="0" smtClean="0"/>
              <a:t>Recycle paper, glass, and metal (pizza boxes are not recyclable!) </a:t>
            </a:r>
          </a:p>
          <a:p>
            <a:pPr marL="342900" indent="-342900">
              <a:buAutoNum type="arabicParenR"/>
            </a:pPr>
            <a:r>
              <a:rPr lang="en-US" sz="1600" b="1" dirty="0" smtClean="0"/>
              <a:t>Compost organic waste at home</a:t>
            </a:r>
          </a:p>
          <a:p>
            <a:pPr marL="342900" indent="-342900">
              <a:buAutoNum type="arabicParenR"/>
            </a:pPr>
            <a:r>
              <a:rPr lang="en-US" sz="1600" b="1" dirty="0" smtClean="0"/>
              <a:t>Consume less, 30% of our waste is composed of packaging! </a:t>
            </a:r>
            <a:endParaRPr lang="en-US" sz="1600" b="1" dirty="0"/>
          </a:p>
        </p:txBody>
      </p:sp>
      <p:pic>
        <p:nvPicPr>
          <p:cNvPr id="5122" name="Picture 2" descr="http://greenliving.nationalgeographic.com/DM-Resize/photos.demandstudios.com/getty/article/117/141/87658106.jpg?w=600&amp;h=600&amp;keep_ratio=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999" y="3276600"/>
            <a:ext cx="3352800" cy="228549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507999" y="3277220"/>
            <a:ext cx="1086195" cy="369332"/>
          </a:xfrm>
          <a:prstGeom prst="rect">
            <a:avLst/>
          </a:prstGeom>
        </p:spPr>
        <p:txBody>
          <a:bodyPr wrap="none">
            <a:spAutoFit/>
          </a:bodyPr>
          <a:lstStyle/>
          <a:p>
            <a:r>
              <a:rPr lang="en-US" b="1" dirty="0" smtClean="0">
                <a:solidFill>
                  <a:srgbClr val="FFFF00"/>
                </a:solidFill>
                <a:effectLst>
                  <a:outerShdw blurRad="38100" dist="38100" dir="2700000" algn="tl">
                    <a:srgbClr val="000000">
                      <a:alpha val="43137"/>
                    </a:srgbClr>
                  </a:outerShdw>
                </a:effectLst>
              </a:rPr>
              <a:t>Compost </a:t>
            </a:r>
            <a:endParaRPr lang="en-US" dirty="0">
              <a:solidFill>
                <a:srgbClr val="FFFF00"/>
              </a:solidFill>
              <a:effectLst>
                <a:outerShdw blurRad="38100" dist="38100" dir="2700000" algn="tl">
                  <a:srgbClr val="000000">
                    <a:alpha val="43137"/>
                  </a:srgbClr>
                </a:outerShdw>
              </a:effectLst>
            </a:endParaRPr>
          </a:p>
        </p:txBody>
      </p:sp>
      <p:pic>
        <p:nvPicPr>
          <p:cNvPr id="11" name="Picture 6" descr="C:\Users\Fistuk\AppData\Local\Microsoft\Windows\Temporary Internet Files\Content.IE5\52T7QT7M\MC900437644[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509" y="6096000"/>
            <a:ext cx="657781" cy="657781"/>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investukraine.com/wp-content/uploads/2012/05/%D0%A2%D0%9F%D0%92-300x199.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45672" y="3276600"/>
            <a:ext cx="3445464" cy="2285492"/>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4269472" y="3253413"/>
            <a:ext cx="3619965" cy="369332"/>
          </a:xfrm>
          <a:prstGeom prst="rect">
            <a:avLst/>
          </a:prstGeom>
        </p:spPr>
        <p:txBody>
          <a:bodyPr wrap="none">
            <a:spAutoFit/>
          </a:bodyPr>
          <a:lstStyle/>
          <a:p>
            <a:r>
              <a:rPr lang="en-US" b="1" dirty="0" smtClean="0">
                <a:solidFill>
                  <a:srgbClr val="FFFF00"/>
                </a:solidFill>
                <a:effectLst>
                  <a:outerShdw blurRad="38100" dist="38100" dir="2700000" algn="tl">
                    <a:srgbClr val="000000">
                      <a:alpha val="43137"/>
                    </a:srgbClr>
                  </a:outerShdw>
                </a:effectLst>
              </a:rPr>
              <a:t>Solid waste management in Ukraine</a:t>
            </a:r>
            <a:endParaRPr lang="en-US" dirty="0">
              <a:solidFill>
                <a:srgbClr val="FFFF00"/>
              </a:solidFill>
              <a:effectLst>
                <a:outerShdw blurRad="38100" dist="38100" dir="2700000" algn="tl">
                  <a:srgbClr val="000000">
                    <a:alpha val="43137"/>
                  </a:srgbClr>
                </a:outerShdw>
              </a:effectLst>
            </a:endParaRPr>
          </a:p>
        </p:txBody>
      </p:sp>
      <p:sp>
        <p:nvSpPr>
          <p:cNvPr id="10" name="Rectangle 9"/>
          <p:cNvSpPr/>
          <p:nvPr/>
        </p:nvSpPr>
        <p:spPr>
          <a:xfrm>
            <a:off x="990600" y="6101724"/>
            <a:ext cx="7086600" cy="646331"/>
          </a:xfrm>
          <a:prstGeom prst="rect">
            <a:avLst/>
          </a:prstGeom>
        </p:spPr>
        <p:txBody>
          <a:bodyPr wrap="square">
            <a:spAutoFit/>
          </a:bodyPr>
          <a:lstStyle/>
          <a:p>
            <a:r>
              <a:rPr lang="en-US" dirty="0" smtClean="0"/>
              <a:t>A useful handbook for reducing solid waste. http://www.epa.gov/epawaste/wycd/catbook/index.htm</a:t>
            </a:r>
            <a:endParaRPr lang="en-US" dirty="0"/>
          </a:p>
        </p:txBody>
      </p:sp>
      <p:pic>
        <p:nvPicPr>
          <p:cNvPr id="9" name="Picture 8" descr="BANNER7672-ATME Logo Banner 1600 x 380.jpg"/>
          <p:cNvPicPr>
            <a:picLocks noChangeAspect="1"/>
          </p:cNvPicPr>
          <p:nvPr/>
        </p:nvPicPr>
        <p:blipFill>
          <a:blip r:embed="rId6" cstate="print"/>
          <a:stretch>
            <a:fillRect/>
          </a:stretch>
        </p:blipFill>
        <p:spPr>
          <a:xfrm>
            <a:off x="239430" y="42511"/>
            <a:ext cx="1255542" cy="496030"/>
          </a:xfrm>
          <a:prstGeom prst="rect">
            <a:avLst/>
          </a:prstGeom>
        </p:spPr>
      </p:pic>
      <p:pic>
        <p:nvPicPr>
          <p:cNvPr id="12" name="Picture 11"/>
          <p:cNvPicPr/>
          <p:nvPr/>
        </p:nvPicPr>
        <p:blipFill>
          <a:blip r:embed="rId7" cstate="print"/>
          <a:srcRect/>
          <a:stretch>
            <a:fillRect/>
          </a:stretch>
        </p:blipFill>
        <p:spPr bwMode="auto">
          <a:xfrm>
            <a:off x="5283200" y="44453"/>
            <a:ext cx="537029" cy="460372"/>
          </a:xfrm>
          <a:prstGeom prst="rect">
            <a:avLst/>
          </a:prstGeom>
          <a:noFill/>
          <a:ln w="9525">
            <a:noFill/>
            <a:miter lim="800000"/>
            <a:headEnd/>
            <a:tailEnd/>
          </a:ln>
        </p:spPr>
      </p:pic>
      <p:pic>
        <p:nvPicPr>
          <p:cNvPr id="13" name="Google Shape;55;p13"/>
          <p:cNvPicPr/>
          <p:nvPr/>
        </p:nvPicPr>
        <p:blipFill>
          <a:blip r:embed="rId8"/>
          <a:stretch>
            <a:fillRect/>
          </a:stretch>
        </p:blipFill>
        <p:spPr>
          <a:xfrm>
            <a:off x="6439035" y="76228"/>
            <a:ext cx="455251" cy="428597"/>
          </a:xfrm>
          <a:prstGeom prst="rect">
            <a:avLst/>
          </a:prstGeom>
          <a:noFill/>
          <a:ln>
            <a:noFill/>
          </a:ln>
        </p:spPr>
      </p:pic>
      <p:pic>
        <p:nvPicPr>
          <p:cNvPr id="15" name="Picture 14"/>
          <p:cNvPicPr/>
          <p:nvPr/>
        </p:nvPicPr>
        <p:blipFill>
          <a:blip r:embed="rId9">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23053603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28600" y="4724400"/>
            <a:ext cx="8690586" cy="1754326"/>
          </a:xfrm>
          <a:prstGeom prst="rect">
            <a:avLst/>
          </a:prstGeom>
          <a:noFill/>
        </p:spPr>
        <p:txBody>
          <a:bodyPr wrap="square" rtlCol="0">
            <a:spAutoFit/>
          </a:bodyPr>
          <a:lstStyle/>
          <a:p>
            <a:r>
              <a:rPr lang="en-US" dirty="0" smtClean="0"/>
              <a:t>The objective of an </a:t>
            </a:r>
            <a:r>
              <a:rPr lang="en-US" b="1" u="sng" dirty="0" smtClean="0"/>
              <a:t>Integrated Solid Waste Management </a:t>
            </a:r>
            <a:r>
              <a:rPr lang="en-US" dirty="0" smtClean="0"/>
              <a:t>is to avoid the use of landfill</a:t>
            </a:r>
          </a:p>
          <a:p>
            <a:r>
              <a:rPr lang="en-US" dirty="0"/>
              <a:t>a</a:t>
            </a:r>
            <a:r>
              <a:rPr lang="en-US" dirty="0" smtClean="0"/>
              <a:t>nd incineration resources as much as possible as means of waste disposal. Thus, what it </a:t>
            </a:r>
          </a:p>
          <a:p>
            <a:r>
              <a:rPr lang="en-US" dirty="0"/>
              <a:t>p</a:t>
            </a:r>
            <a:r>
              <a:rPr lang="en-US" dirty="0" smtClean="0"/>
              <a:t>roposes is to </a:t>
            </a:r>
            <a:r>
              <a:rPr lang="en-US" u="sng" dirty="0" smtClean="0"/>
              <a:t>reduce</a:t>
            </a:r>
            <a:r>
              <a:rPr lang="en-US" dirty="0" smtClean="0"/>
              <a:t> the amount of trash we generate by consuming as less as possible and </a:t>
            </a:r>
            <a:r>
              <a:rPr lang="en-US" u="sng" dirty="0" smtClean="0"/>
              <a:t>reusing</a:t>
            </a:r>
            <a:r>
              <a:rPr lang="en-US" dirty="0" smtClean="0"/>
              <a:t> what we already own (or for instance visiting garage sales), and finding alternative programs such as </a:t>
            </a:r>
            <a:r>
              <a:rPr lang="en-US" u="sng" dirty="0" smtClean="0"/>
              <a:t>recycling</a:t>
            </a:r>
            <a:r>
              <a:rPr lang="en-US" dirty="0" smtClean="0"/>
              <a:t> and </a:t>
            </a:r>
            <a:r>
              <a:rPr lang="en-US" u="sng" dirty="0" smtClean="0"/>
              <a:t>composting</a:t>
            </a:r>
            <a:r>
              <a:rPr lang="en-US" dirty="0" smtClean="0"/>
              <a:t>. The final desired resource would be waste disposal such as incineration and landfill.</a:t>
            </a:r>
            <a:endParaRPr lang="en-US" dirty="0"/>
          </a:p>
        </p:txBody>
      </p:sp>
      <p:pic>
        <p:nvPicPr>
          <p:cNvPr id="2050" name="Picture 2" descr="http://ohioline.osu.edu/cd-fact/images/0106_1.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6800" y="838200"/>
            <a:ext cx="3127662" cy="3276600"/>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 a pie chart showing percentages of tras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7200" y="1200150"/>
            <a:ext cx="3981450" cy="25527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BANNER7672-ATME Logo Banner 1600 x 380.jpg"/>
          <p:cNvPicPr>
            <a:picLocks noChangeAspect="1"/>
          </p:cNvPicPr>
          <p:nvPr/>
        </p:nvPicPr>
        <p:blipFill>
          <a:blip r:embed="rId5" cstate="print"/>
          <a:stretch>
            <a:fillRect/>
          </a:stretch>
        </p:blipFill>
        <p:spPr>
          <a:xfrm>
            <a:off x="239430" y="42511"/>
            <a:ext cx="1255542" cy="496030"/>
          </a:xfrm>
          <a:prstGeom prst="rect">
            <a:avLst/>
          </a:prstGeom>
        </p:spPr>
      </p:pic>
      <p:pic>
        <p:nvPicPr>
          <p:cNvPr id="6" name="Picture 5"/>
          <p:cNvPicPr/>
          <p:nvPr/>
        </p:nvPicPr>
        <p:blipFill>
          <a:blip r:embed="rId6" cstate="print"/>
          <a:srcRect/>
          <a:stretch>
            <a:fillRect/>
          </a:stretch>
        </p:blipFill>
        <p:spPr bwMode="auto">
          <a:xfrm>
            <a:off x="5283200" y="44453"/>
            <a:ext cx="537029" cy="460372"/>
          </a:xfrm>
          <a:prstGeom prst="rect">
            <a:avLst/>
          </a:prstGeom>
          <a:noFill/>
          <a:ln w="9525">
            <a:noFill/>
            <a:miter lim="800000"/>
            <a:headEnd/>
            <a:tailEnd/>
          </a:ln>
        </p:spPr>
      </p:pic>
      <p:pic>
        <p:nvPicPr>
          <p:cNvPr id="7" name="Google Shape;55;p13"/>
          <p:cNvPicPr/>
          <p:nvPr/>
        </p:nvPicPr>
        <p:blipFill>
          <a:blip r:embed="rId7"/>
          <a:stretch>
            <a:fillRect/>
          </a:stretch>
        </p:blipFill>
        <p:spPr>
          <a:xfrm>
            <a:off x="6439035" y="76228"/>
            <a:ext cx="455251" cy="428597"/>
          </a:xfrm>
          <a:prstGeom prst="rect">
            <a:avLst/>
          </a:prstGeom>
          <a:noFill/>
          <a:ln>
            <a:noFill/>
          </a:ln>
        </p:spPr>
      </p:pic>
      <p:pic>
        <p:nvPicPr>
          <p:cNvPr id="9" name="Picture 8"/>
          <p:cNvPicPr/>
          <p:nvPr/>
        </p:nvPicPr>
        <p:blipFill>
          <a:blip r:embed="rId8">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5709382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epa.gov/epawaste/nonhaz/municipal/images/index_msw_generation_rates_900px.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52600" y="381000"/>
            <a:ext cx="5867400" cy="464828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04800" y="5029200"/>
            <a:ext cx="8610600" cy="1754326"/>
          </a:xfrm>
          <a:prstGeom prst="rect">
            <a:avLst/>
          </a:prstGeom>
          <a:noFill/>
        </p:spPr>
        <p:txBody>
          <a:bodyPr wrap="square" rtlCol="0">
            <a:spAutoFit/>
          </a:bodyPr>
          <a:lstStyle/>
          <a:p>
            <a:r>
              <a:rPr lang="en-US" dirty="0" smtClean="0"/>
              <a:t>In the USA, the total amount of municipal solid waste generated increased from 88 million</a:t>
            </a:r>
          </a:p>
          <a:p>
            <a:r>
              <a:rPr lang="en-US" dirty="0" smtClean="0"/>
              <a:t>of tons in 1960 (2.6 pounds/person/day) to 250 million of </a:t>
            </a:r>
            <a:r>
              <a:rPr lang="en-US" dirty="0"/>
              <a:t>tons in </a:t>
            </a:r>
            <a:r>
              <a:rPr lang="en-US" dirty="0" smtClean="0"/>
              <a:t>2010 (4.4 pounds/person/day), however you can observe in the chart above, that in 2005, the generation of waste per capita, and thus the total amount of waste generated per year, leveled off. This shows that we are doing well watching the amount of waste we generate, but there still so much work to be done.</a:t>
            </a:r>
            <a:endParaRPr lang="en-US" dirty="0"/>
          </a:p>
        </p:txBody>
      </p:sp>
      <p:pic>
        <p:nvPicPr>
          <p:cNvPr id="4" name="Picture 3"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5" name="Picture 4"/>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6" name="Google Shape;55;p13"/>
          <p:cNvPicPr/>
          <p:nvPr/>
        </p:nvPicPr>
        <p:blipFill>
          <a:blip r:embed="rId6"/>
          <a:stretch>
            <a:fillRect/>
          </a:stretch>
        </p:blipFill>
        <p:spPr>
          <a:xfrm>
            <a:off x="6439035" y="76228"/>
            <a:ext cx="455251" cy="428597"/>
          </a:xfrm>
          <a:prstGeom prst="rect">
            <a:avLst/>
          </a:prstGeom>
          <a:noFill/>
          <a:ln>
            <a:noFill/>
          </a:ln>
        </p:spPr>
      </p:pic>
      <p:pic>
        <p:nvPicPr>
          <p:cNvPr id="7" name="Picture 6"/>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3655066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A child walks through plastic waste on a sea front in India's financial capital Mumbai. Non-organic ... / Credits: Reuter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041" y="1747838"/>
            <a:ext cx="4152899" cy="2667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06127" y="609600"/>
            <a:ext cx="5109925" cy="369332"/>
          </a:xfrm>
          <a:prstGeom prst="rect">
            <a:avLst/>
          </a:prstGeom>
          <a:noFill/>
        </p:spPr>
        <p:txBody>
          <a:bodyPr wrap="none" rtlCol="0">
            <a:spAutoFit/>
          </a:bodyPr>
          <a:lstStyle/>
          <a:p>
            <a:r>
              <a:rPr lang="en-US" dirty="0" smtClean="0"/>
              <a:t>Inappropriate management of solid waste includes:</a:t>
            </a:r>
            <a:endParaRPr lang="en-US" dirty="0"/>
          </a:p>
        </p:txBody>
      </p:sp>
      <p:sp>
        <p:nvSpPr>
          <p:cNvPr id="4" name="TextBox 3"/>
          <p:cNvSpPr txBox="1"/>
          <p:nvPr/>
        </p:nvSpPr>
        <p:spPr>
          <a:xfrm>
            <a:off x="524041" y="4534972"/>
            <a:ext cx="4152899" cy="923330"/>
          </a:xfrm>
          <a:prstGeom prst="rect">
            <a:avLst/>
          </a:prstGeom>
          <a:noFill/>
        </p:spPr>
        <p:txBody>
          <a:bodyPr wrap="square" rtlCol="0">
            <a:spAutoFit/>
          </a:bodyPr>
          <a:lstStyle/>
          <a:p>
            <a:r>
              <a:rPr lang="en-US" dirty="0" smtClean="0"/>
              <a:t>Solid waste disposed in rivers reaches the ocean and finally concentrates along the beaches in Mumbai, India. </a:t>
            </a:r>
            <a:endParaRPr lang="en-US" dirty="0"/>
          </a:p>
        </p:txBody>
      </p:sp>
      <p:pic>
        <p:nvPicPr>
          <p:cNvPr id="8196" name="Picture 4" descr="http://www.bluepeacemaldives.org/blog/wp-content/uploads/2010/12/oilditch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66640" y="1752600"/>
            <a:ext cx="3982149" cy="265747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4866640" y="4543613"/>
            <a:ext cx="4152899" cy="923330"/>
          </a:xfrm>
          <a:prstGeom prst="rect">
            <a:avLst/>
          </a:prstGeom>
          <a:noFill/>
        </p:spPr>
        <p:txBody>
          <a:bodyPr wrap="square" rtlCol="0">
            <a:spAutoFit/>
          </a:bodyPr>
          <a:lstStyle/>
          <a:p>
            <a:r>
              <a:rPr lang="en-US" dirty="0" smtClean="0"/>
              <a:t>Industrial waste (used engine oil) in a ditch in Male’, Maldives contaminates the groundwater.  </a:t>
            </a:r>
            <a:endParaRPr lang="en-US" dirty="0"/>
          </a:p>
        </p:txBody>
      </p:sp>
      <p:pic>
        <p:nvPicPr>
          <p:cNvPr id="7" name="Picture 6" descr="BANNER7672-ATME Logo Banner 1600 x 380.jpg"/>
          <p:cNvPicPr>
            <a:picLocks noChangeAspect="1"/>
          </p:cNvPicPr>
          <p:nvPr/>
        </p:nvPicPr>
        <p:blipFill>
          <a:blip r:embed="rId5" cstate="print"/>
          <a:stretch>
            <a:fillRect/>
          </a:stretch>
        </p:blipFill>
        <p:spPr>
          <a:xfrm>
            <a:off x="239430" y="42511"/>
            <a:ext cx="1255542" cy="496030"/>
          </a:xfrm>
          <a:prstGeom prst="rect">
            <a:avLst/>
          </a:prstGeom>
        </p:spPr>
      </p:pic>
      <p:pic>
        <p:nvPicPr>
          <p:cNvPr id="8" name="Picture 7"/>
          <p:cNvPicPr/>
          <p:nvPr/>
        </p:nvPicPr>
        <p:blipFill>
          <a:blip r:embed="rId6" cstate="print"/>
          <a:srcRect/>
          <a:stretch>
            <a:fillRect/>
          </a:stretch>
        </p:blipFill>
        <p:spPr bwMode="auto">
          <a:xfrm>
            <a:off x="5283200" y="44453"/>
            <a:ext cx="537029" cy="460372"/>
          </a:xfrm>
          <a:prstGeom prst="rect">
            <a:avLst/>
          </a:prstGeom>
          <a:noFill/>
          <a:ln w="9525">
            <a:noFill/>
            <a:miter lim="800000"/>
            <a:headEnd/>
            <a:tailEnd/>
          </a:ln>
        </p:spPr>
      </p:pic>
      <p:pic>
        <p:nvPicPr>
          <p:cNvPr id="10" name="Google Shape;55;p13"/>
          <p:cNvPicPr/>
          <p:nvPr/>
        </p:nvPicPr>
        <p:blipFill>
          <a:blip r:embed="rId7"/>
          <a:stretch>
            <a:fillRect/>
          </a:stretch>
        </p:blipFill>
        <p:spPr>
          <a:xfrm>
            <a:off x="6439035" y="76228"/>
            <a:ext cx="455251" cy="428597"/>
          </a:xfrm>
          <a:prstGeom prst="rect">
            <a:avLst/>
          </a:prstGeom>
          <a:noFill/>
          <a:ln>
            <a:noFill/>
          </a:ln>
        </p:spPr>
      </p:pic>
      <p:pic>
        <p:nvPicPr>
          <p:cNvPr id="11" name="Picture 10"/>
          <p:cNvPicPr/>
          <p:nvPr/>
        </p:nvPicPr>
        <p:blipFill>
          <a:blip r:embed="rId8">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11308041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msnbcmedia.msn.com/j/MSNBC/Components/Photo/_new/pb-101122-cholera5-jb.photoblog9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762000"/>
            <a:ext cx="4838700" cy="298924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81000" y="3962400"/>
            <a:ext cx="4838700" cy="646331"/>
          </a:xfrm>
          <a:prstGeom prst="rect">
            <a:avLst/>
          </a:prstGeom>
          <a:noFill/>
        </p:spPr>
        <p:txBody>
          <a:bodyPr wrap="square" rtlCol="0">
            <a:spAutoFit/>
          </a:bodyPr>
          <a:lstStyle/>
          <a:p>
            <a:r>
              <a:rPr lang="en-US" dirty="0" smtClean="0"/>
              <a:t>Potential disease transmission in a local grocery and meat market beside disposed waste in Haiti.  </a:t>
            </a:r>
            <a:endParaRPr lang="en-US" dirty="0"/>
          </a:p>
        </p:txBody>
      </p:sp>
      <p:grpSp>
        <p:nvGrpSpPr>
          <p:cNvPr id="6" name="Group 5"/>
          <p:cNvGrpSpPr/>
          <p:nvPr/>
        </p:nvGrpSpPr>
        <p:grpSpPr>
          <a:xfrm>
            <a:off x="5560995" y="533400"/>
            <a:ext cx="3101557" cy="3101557"/>
            <a:chOff x="3276600" y="2308643"/>
            <a:chExt cx="3101557" cy="3101557"/>
          </a:xfrm>
        </p:grpSpPr>
        <p:pic>
          <p:nvPicPr>
            <p:cNvPr id="7" name="Picture 7" descr="C:\Users\Fistuk\AppData\Local\Microsoft\Windows\Temporary Internet Files\Content.IE5\52T7QT7M\MC900432617[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6600" y="2308643"/>
              <a:ext cx="3101557" cy="310155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141578" y="2882671"/>
              <a:ext cx="1371600" cy="954107"/>
            </a:xfrm>
            <a:prstGeom prst="rect">
              <a:avLst/>
            </a:prstGeom>
            <a:noFill/>
          </p:spPr>
          <p:txBody>
            <a:bodyPr wrap="square" rtlCol="0">
              <a:spAutoFit/>
            </a:bodyPr>
            <a:lstStyle/>
            <a:p>
              <a:pPr algn="ctr"/>
              <a:r>
                <a:rPr lang="en-US" sz="1400" b="1" dirty="0" smtClean="0"/>
                <a:t>Recycling</a:t>
              </a:r>
            </a:p>
            <a:p>
              <a:pPr algn="ctr"/>
              <a:r>
                <a:rPr lang="en-US" sz="1400" b="1" dirty="0" smtClean="0"/>
                <a:t>Increased </a:t>
              </a:r>
            </a:p>
            <a:p>
              <a:pPr algn="ctr"/>
              <a:r>
                <a:rPr lang="en-US" sz="1400" b="1" dirty="0" smtClean="0"/>
                <a:t>&lt;10% in 1980</a:t>
              </a:r>
            </a:p>
            <a:p>
              <a:pPr algn="ctr"/>
              <a:r>
                <a:rPr lang="en-US" sz="1400" b="1" dirty="0" smtClean="0"/>
                <a:t>to 34% in 2010</a:t>
              </a:r>
              <a:endParaRPr lang="en-US" sz="1400" b="1" dirty="0"/>
            </a:p>
          </p:txBody>
        </p:sp>
      </p:grpSp>
      <p:sp>
        <p:nvSpPr>
          <p:cNvPr id="4" name="Rectangle 3"/>
          <p:cNvSpPr/>
          <p:nvPr/>
        </p:nvSpPr>
        <p:spPr>
          <a:xfrm>
            <a:off x="1066800" y="5508677"/>
            <a:ext cx="3905250" cy="1200329"/>
          </a:xfrm>
          <a:prstGeom prst="rect">
            <a:avLst/>
          </a:prstGeom>
        </p:spPr>
        <p:txBody>
          <a:bodyPr wrap="square">
            <a:spAutoFit/>
          </a:bodyPr>
          <a:lstStyle/>
          <a:p>
            <a:r>
              <a:rPr lang="en-US" dirty="0" smtClean="0"/>
              <a:t>A bicycle that recycles metal! </a:t>
            </a:r>
          </a:p>
          <a:p>
            <a:r>
              <a:rPr lang="en-US" dirty="0" smtClean="0"/>
              <a:t>http://www.fastcodesign.com/1671723/a-safe-and-easy-way-to-mine-metals-from-e-waste</a:t>
            </a:r>
            <a:endParaRPr lang="en-US" dirty="0"/>
          </a:p>
        </p:txBody>
      </p:sp>
      <p:pic>
        <p:nvPicPr>
          <p:cNvPr id="10" name="Picture 6" descr="C:\Users\Fistuk\AppData\Local\Microsoft\Windows\Temporary Internet Files\Content.IE5\52T7QT7M\MC900437644[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4509" y="5779950"/>
            <a:ext cx="657781" cy="657781"/>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http://www.fastcodesign.com/multisite_files/codesign/imagecache/inline-large/inline/2013/01/1671723-inline-product-shot.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93231" y="4263573"/>
            <a:ext cx="3752849" cy="249020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BANNER7672-ATME Logo Banner 1600 x 380.jpg"/>
          <p:cNvPicPr>
            <a:picLocks noChangeAspect="1"/>
          </p:cNvPicPr>
          <p:nvPr/>
        </p:nvPicPr>
        <p:blipFill>
          <a:blip r:embed="rId7" cstate="print"/>
          <a:stretch>
            <a:fillRect/>
          </a:stretch>
        </p:blipFill>
        <p:spPr>
          <a:xfrm>
            <a:off x="239430" y="42511"/>
            <a:ext cx="1255542" cy="496030"/>
          </a:xfrm>
          <a:prstGeom prst="rect">
            <a:avLst/>
          </a:prstGeom>
        </p:spPr>
      </p:pic>
      <p:pic>
        <p:nvPicPr>
          <p:cNvPr id="12" name="Picture 11"/>
          <p:cNvPicPr/>
          <p:nvPr/>
        </p:nvPicPr>
        <p:blipFill>
          <a:blip r:embed="rId8" cstate="print"/>
          <a:srcRect/>
          <a:stretch>
            <a:fillRect/>
          </a:stretch>
        </p:blipFill>
        <p:spPr bwMode="auto">
          <a:xfrm>
            <a:off x="5283200" y="44453"/>
            <a:ext cx="537029" cy="460372"/>
          </a:xfrm>
          <a:prstGeom prst="rect">
            <a:avLst/>
          </a:prstGeom>
          <a:noFill/>
          <a:ln w="9525">
            <a:noFill/>
            <a:miter lim="800000"/>
            <a:headEnd/>
            <a:tailEnd/>
          </a:ln>
        </p:spPr>
      </p:pic>
      <p:pic>
        <p:nvPicPr>
          <p:cNvPr id="13" name="Google Shape;55;p13"/>
          <p:cNvPicPr/>
          <p:nvPr/>
        </p:nvPicPr>
        <p:blipFill>
          <a:blip r:embed="rId9"/>
          <a:stretch>
            <a:fillRect/>
          </a:stretch>
        </p:blipFill>
        <p:spPr>
          <a:xfrm>
            <a:off x="6439035" y="76228"/>
            <a:ext cx="455251" cy="428597"/>
          </a:xfrm>
          <a:prstGeom prst="rect">
            <a:avLst/>
          </a:prstGeom>
          <a:noFill/>
          <a:ln>
            <a:noFill/>
          </a:ln>
        </p:spPr>
      </p:pic>
      <p:pic>
        <p:nvPicPr>
          <p:cNvPr id="14" name="Picture 13"/>
          <p:cNvPicPr/>
          <p:nvPr/>
        </p:nvPicPr>
        <p:blipFill>
          <a:blip r:embed="rId10">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4040408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7379" y="519491"/>
            <a:ext cx="2856872" cy="369332"/>
          </a:xfrm>
          <a:prstGeom prst="rect">
            <a:avLst/>
          </a:prstGeom>
          <a:noFill/>
        </p:spPr>
        <p:txBody>
          <a:bodyPr wrap="none" rtlCol="0">
            <a:spAutoFit/>
          </a:bodyPr>
          <a:lstStyle/>
          <a:p>
            <a:r>
              <a:rPr lang="en-US" b="1" dirty="0" smtClean="0"/>
              <a:t>Solid waste characterization</a:t>
            </a:r>
            <a:endParaRPr lang="en-US" b="1" dirty="0"/>
          </a:p>
        </p:txBody>
      </p:sp>
      <p:sp>
        <p:nvSpPr>
          <p:cNvPr id="2" name="TextBox 1"/>
          <p:cNvSpPr txBox="1"/>
          <p:nvPr/>
        </p:nvSpPr>
        <p:spPr>
          <a:xfrm>
            <a:off x="458804" y="811173"/>
            <a:ext cx="8305800" cy="369332"/>
          </a:xfrm>
          <a:prstGeom prst="rect">
            <a:avLst/>
          </a:prstGeom>
          <a:noFill/>
        </p:spPr>
        <p:txBody>
          <a:bodyPr wrap="square" rtlCol="0">
            <a:spAutoFit/>
          </a:bodyPr>
          <a:lstStyle/>
          <a:p>
            <a:r>
              <a:rPr lang="en-US" dirty="0" smtClean="0"/>
              <a:t>Typical percentage that makes up municipal solid waste (MSW). </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51679883"/>
              </p:ext>
            </p:extLst>
          </p:nvPr>
        </p:nvGraphicFramePr>
        <p:xfrm>
          <a:off x="449279" y="1371600"/>
          <a:ext cx="8458199" cy="5260980"/>
        </p:xfrm>
        <a:graphic>
          <a:graphicData uri="http://schemas.openxmlformats.org/drawingml/2006/table">
            <a:tbl>
              <a:tblPr firstRow="1" bandRow="1">
                <a:tableStyleId>{5C22544A-7EE6-4342-B048-85BDC9FD1C3A}</a:tableStyleId>
              </a:tblPr>
              <a:tblGrid>
                <a:gridCol w="1066800"/>
                <a:gridCol w="3162300"/>
                <a:gridCol w="3314700"/>
                <a:gridCol w="914399"/>
              </a:tblGrid>
              <a:tr h="469425">
                <a:tc>
                  <a:txBody>
                    <a:bodyPr/>
                    <a:lstStyle/>
                    <a:p>
                      <a:r>
                        <a:rPr lang="en-US" sz="1200" dirty="0" smtClean="0"/>
                        <a:t>Source</a:t>
                      </a:r>
                      <a:endParaRPr lang="en-US" sz="1200" dirty="0"/>
                    </a:p>
                  </a:txBody>
                  <a:tcPr/>
                </a:tc>
                <a:tc>
                  <a:txBody>
                    <a:bodyPr/>
                    <a:lstStyle/>
                    <a:p>
                      <a:r>
                        <a:rPr lang="en-US" sz="1200" dirty="0" smtClean="0"/>
                        <a:t>Examples</a:t>
                      </a:r>
                      <a:endParaRPr lang="en-US" sz="1200" dirty="0"/>
                    </a:p>
                  </a:txBody>
                  <a:tcPr/>
                </a:tc>
                <a:tc>
                  <a:txBody>
                    <a:bodyPr/>
                    <a:lstStyle/>
                    <a:p>
                      <a:r>
                        <a:rPr lang="en-US" sz="1200" dirty="0" smtClean="0"/>
                        <a:t>Comments</a:t>
                      </a:r>
                      <a:endParaRPr lang="en-US" sz="1200" dirty="0"/>
                    </a:p>
                  </a:txBody>
                  <a:tcPr/>
                </a:tc>
                <a:tc>
                  <a:txBody>
                    <a:bodyPr/>
                    <a:lstStyle/>
                    <a:p>
                      <a:r>
                        <a:rPr lang="en-US" sz="1200" dirty="0" smtClean="0"/>
                        <a:t>Typical</a:t>
                      </a:r>
                      <a:r>
                        <a:rPr lang="en-US" sz="1200" baseline="0" dirty="0" smtClean="0"/>
                        <a:t> percentage of MSW </a:t>
                      </a:r>
                      <a:endParaRPr lang="en-US" sz="1200" dirty="0"/>
                    </a:p>
                  </a:txBody>
                  <a:tcPr/>
                </a:tc>
              </a:tr>
              <a:tr h="469425">
                <a:tc>
                  <a:txBody>
                    <a:bodyPr/>
                    <a:lstStyle/>
                    <a:p>
                      <a:r>
                        <a:rPr lang="en-US" sz="1200" dirty="0" smtClean="0"/>
                        <a:t>Residential</a:t>
                      </a:r>
                      <a:endParaRPr lang="en-US" sz="1200" dirty="0"/>
                    </a:p>
                  </a:txBody>
                  <a:tcPr/>
                </a:tc>
                <a:tc>
                  <a:txBody>
                    <a:bodyPr/>
                    <a:lstStyle/>
                    <a:p>
                      <a:r>
                        <a:rPr lang="en-US" sz="1200" dirty="0" smtClean="0"/>
                        <a:t>Detached homes, apartments</a:t>
                      </a:r>
                      <a:endParaRPr lang="en-US" sz="1200" dirty="0"/>
                    </a:p>
                  </a:txBody>
                  <a:tcPr/>
                </a:tc>
                <a:tc>
                  <a:txBody>
                    <a:bodyPr/>
                    <a:lstStyle/>
                    <a:p>
                      <a:r>
                        <a:rPr lang="en-US" sz="1200" dirty="0" smtClean="0"/>
                        <a:t>Food</a:t>
                      </a:r>
                      <a:r>
                        <a:rPr lang="en-US" sz="1200" baseline="0" dirty="0" smtClean="0"/>
                        <a:t> wastes, yard/garden wastes, paper, plastic, glass, metal, household hazardous wastes</a:t>
                      </a:r>
                      <a:endParaRPr lang="en-US" sz="1200" dirty="0"/>
                    </a:p>
                  </a:txBody>
                  <a:tcPr/>
                </a:tc>
                <a:tc>
                  <a:txBody>
                    <a:bodyPr/>
                    <a:lstStyle/>
                    <a:p>
                      <a:r>
                        <a:rPr lang="en-US" sz="1200" dirty="0" smtClean="0"/>
                        <a:t>30-50%</a:t>
                      </a:r>
                      <a:endParaRPr lang="en-US" sz="1200" dirty="0"/>
                    </a:p>
                  </a:txBody>
                  <a:tcPr/>
                </a:tc>
              </a:tr>
              <a:tr h="469425">
                <a:tc>
                  <a:txBody>
                    <a:bodyPr/>
                    <a:lstStyle/>
                    <a:p>
                      <a:r>
                        <a:rPr lang="en-US" sz="1200" dirty="0" smtClean="0"/>
                        <a:t>Commercial</a:t>
                      </a:r>
                      <a:endParaRPr lang="en-US" sz="1200" dirty="0"/>
                    </a:p>
                  </a:txBody>
                  <a:tcPr/>
                </a:tc>
                <a:tc>
                  <a:txBody>
                    <a:bodyPr/>
                    <a:lstStyle/>
                    <a:p>
                      <a:r>
                        <a:rPr lang="en-US" sz="1200" dirty="0" smtClean="0"/>
                        <a:t>Stores, restaurants, office buildings, motels, auto repair shops, small business</a:t>
                      </a:r>
                      <a:endParaRPr lang="en-US" sz="1200" dirty="0"/>
                    </a:p>
                  </a:txBody>
                  <a:tcPr/>
                </a:tc>
                <a:tc>
                  <a:txBody>
                    <a:bodyPr/>
                    <a:lstStyle/>
                    <a:p>
                      <a:r>
                        <a:rPr lang="en-US" sz="1200" dirty="0" smtClean="0"/>
                        <a:t>Same as above but more variable from source to source. Small quantities</a:t>
                      </a:r>
                      <a:r>
                        <a:rPr lang="en-US" sz="1200" baseline="0" dirty="0" smtClean="0"/>
                        <a:t> of specific hazardous wastes. </a:t>
                      </a:r>
                      <a:endParaRPr lang="en-US" sz="1200" dirty="0"/>
                    </a:p>
                  </a:txBody>
                  <a:tcPr/>
                </a:tc>
                <a:tc>
                  <a:txBody>
                    <a:bodyPr/>
                    <a:lstStyle/>
                    <a:p>
                      <a:r>
                        <a:rPr lang="en-US" sz="1200" dirty="0" smtClean="0"/>
                        <a:t>30-50%</a:t>
                      </a:r>
                      <a:endParaRPr lang="en-US" sz="1200" dirty="0"/>
                    </a:p>
                  </a:txBody>
                  <a:tcPr/>
                </a:tc>
              </a:tr>
              <a:tr h="469425">
                <a:tc>
                  <a:txBody>
                    <a:bodyPr/>
                    <a:lstStyle/>
                    <a:p>
                      <a:r>
                        <a:rPr lang="en-US" sz="1200" dirty="0" smtClean="0"/>
                        <a:t>Institutional</a:t>
                      </a:r>
                      <a:endParaRPr lang="en-US" sz="1200" dirty="0"/>
                    </a:p>
                  </a:txBody>
                  <a:tcPr/>
                </a:tc>
                <a:tc>
                  <a:txBody>
                    <a:bodyPr/>
                    <a:lstStyle/>
                    <a:p>
                      <a:r>
                        <a:rPr lang="en-US" sz="1200" dirty="0" smtClean="0"/>
                        <a:t>Schools, hospitals, prisons, military bases, nursing homes</a:t>
                      </a:r>
                      <a:endParaRPr lang="en-US" sz="1200" dirty="0"/>
                    </a:p>
                  </a:txBody>
                  <a:tcPr/>
                </a:tc>
                <a:tc>
                  <a:txBody>
                    <a:bodyPr/>
                    <a:lstStyle/>
                    <a:p>
                      <a:r>
                        <a:rPr lang="en-US" sz="1200" dirty="0" smtClean="0"/>
                        <a:t>Same as above; variable composition between sources.</a:t>
                      </a:r>
                      <a:endParaRPr lang="en-US" sz="1200" dirty="0"/>
                    </a:p>
                  </a:txBody>
                  <a:tcPr/>
                </a:tc>
                <a:tc>
                  <a:txBody>
                    <a:bodyPr/>
                    <a:lstStyle/>
                    <a:p>
                      <a:r>
                        <a:rPr lang="en-US" sz="1200" dirty="0" smtClean="0"/>
                        <a:t>2-5%</a:t>
                      </a:r>
                      <a:endParaRPr lang="en-US" sz="1200" dirty="0"/>
                    </a:p>
                  </a:txBody>
                  <a:tcPr/>
                </a:tc>
              </a:tr>
              <a:tr h="469425">
                <a:tc>
                  <a:txBody>
                    <a:bodyPr/>
                    <a:lstStyle/>
                    <a:p>
                      <a:r>
                        <a:rPr lang="en-US" sz="1200" dirty="0" smtClean="0"/>
                        <a:t>Construction/ demolition</a:t>
                      </a:r>
                      <a:endParaRPr lang="en-US" sz="1200" dirty="0"/>
                    </a:p>
                  </a:txBody>
                  <a:tcPr/>
                </a:tc>
                <a:tc>
                  <a:txBody>
                    <a:bodyPr/>
                    <a:lstStyle/>
                    <a:p>
                      <a:r>
                        <a:rPr lang="en-US" sz="1200" dirty="0" smtClean="0"/>
                        <a:t>Building construction</a:t>
                      </a:r>
                      <a:r>
                        <a:rPr lang="en-US" sz="1200" baseline="0" dirty="0" smtClean="0"/>
                        <a:t> or demolition sites, road construction sites</a:t>
                      </a:r>
                      <a:endParaRPr lang="en-US" sz="1200" dirty="0"/>
                    </a:p>
                  </a:txBody>
                  <a:tcPr/>
                </a:tc>
                <a:tc>
                  <a:txBody>
                    <a:bodyPr/>
                    <a:lstStyle/>
                    <a:p>
                      <a:r>
                        <a:rPr lang="en-US" sz="1200" dirty="0" smtClean="0"/>
                        <a:t>Concrete, metal wood, asphalt,</a:t>
                      </a:r>
                      <a:r>
                        <a:rPr lang="en-US" sz="1200" baseline="0" dirty="0" smtClean="0"/>
                        <a:t> wallboard, and dirt predominate. Some hazardous wastes possible.</a:t>
                      </a:r>
                      <a:endParaRPr lang="en-US" sz="1200" dirty="0"/>
                    </a:p>
                  </a:txBody>
                  <a:tcPr/>
                </a:tc>
                <a:tc>
                  <a:txBody>
                    <a:bodyPr/>
                    <a:lstStyle/>
                    <a:p>
                      <a:r>
                        <a:rPr lang="en-US" sz="1200" dirty="0" smtClean="0"/>
                        <a:t>5-20%</a:t>
                      </a:r>
                      <a:endParaRPr lang="en-US" sz="1200" dirty="0"/>
                    </a:p>
                  </a:txBody>
                  <a:tcPr/>
                </a:tc>
              </a:tr>
              <a:tr h="545460">
                <a:tc>
                  <a:txBody>
                    <a:bodyPr/>
                    <a:lstStyle/>
                    <a:p>
                      <a:r>
                        <a:rPr lang="en-US" sz="1200" dirty="0" smtClean="0"/>
                        <a:t>Municipal services</a:t>
                      </a:r>
                      <a:endParaRPr lang="en-US" sz="1200" dirty="0"/>
                    </a:p>
                  </a:txBody>
                  <a:tcPr/>
                </a:tc>
                <a:tc>
                  <a:txBody>
                    <a:bodyPr/>
                    <a:lstStyle/>
                    <a:p>
                      <a:r>
                        <a:rPr lang="en-US" sz="1200" dirty="0" smtClean="0"/>
                        <a:t>Cleaning of streets,</a:t>
                      </a:r>
                      <a:r>
                        <a:rPr lang="en-US" sz="1200" baseline="0" dirty="0" smtClean="0"/>
                        <a:t> parks, and beaches; water and wastewater treatment grit and </a:t>
                      </a:r>
                      <a:r>
                        <a:rPr lang="en-US" sz="1200" baseline="0" dirty="0" err="1" smtClean="0"/>
                        <a:t>biosolids</a:t>
                      </a:r>
                      <a:r>
                        <a:rPr lang="en-US" sz="1200" baseline="0" dirty="0" smtClean="0"/>
                        <a:t>, leaf collection, disposal of abandoned cars and dead animals</a:t>
                      </a:r>
                      <a:endParaRPr lang="en-US" sz="1200" dirty="0"/>
                    </a:p>
                  </a:txBody>
                  <a:tcPr/>
                </a:tc>
                <a:tc>
                  <a:txBody>
                    <a:bodyPr/>
                    <a:lstStyle/>
                    <a:p>
                      <a:r>
                        <a:rPr lang="en-US" sz="1200" dirty="0" smtClean="0"/>
                        <a:t>Waste</a:t>
                      </a:r>
                      <a:r>
                        <a:rPr lang="en-US" sz="1200" baseline="0" dirty="0" smtClean="0"/>
                        <a:t> sources vary among municipalities. </a:t>
                      </a:r>
                      <a:endParaRPr lang="en-US" sz="1200" dirty="0"/>
                    </a:p>
                  </a:txBody>
                  <a:tcPr/>
                </a:tc>
                <a:tc>
                  <a:txBody>
                    <a:bodyPr/>
                    <a:lstStyle/>
                    <a:p>
                      <a:r>
                        <a:rPr lang="en-US" sz="1200" dirty="0" smtClean="0"/>
                        <a:t>1-10%</a:t>
                      </a:r>
                      <a:endParaRPr lang="en-US" sz="1200" dirty="0"/>
                    </a:p>
                  </a:txBody>
                  <a:tcPr/>
                </a:tc>
              </a:tr>
              <a:tr h="530220">
                <a:tc>
                  <a:txBody>
                    <a:bodyPr/>
                    <a:lstStyle/>
                    <a:p>
                      <a:r>
                        <a:rPr lang="en-US" sz="1200" dirty="0" smtClean="0"/>
                        <a:t>Industrial</a:t>
                      </a:r>
                      <a:endParaRPr lang="en-US" sz="1200" dirty="0"/>
                    </a:p>
                  </a:txBody>
                  <a:tcPr/>
                </a:tc>
                <a:tc>
                  <a:txBody>
                    <a:bodyPr/>
                    <a:lstStyle/>
                    <a:p>
                      <a:r>
                        <a:rPr lang="en-US" sz="1200" dirty="0" smtClean="0"/>
                        <a:t>Light and heavy manufacturing, large food-processing plants, power plants, chemical plants</a:t>
                      </a:r>
                      <a:endParaRPr lang="en-US" sz="1200" dirty="0"/>
                    </a:p>
                  </a:txBody>
                  <a:tcPr/>
                </a:tc>
                <a:tc>
                  <a:txBody>
                    <a:bodyPr/>
                    <a:lstStyle/>
                    <a:p>
                      <a:r>
                        <a:rPr lang="en-US" sz="1200" dirty="0" smtClean="0"/>
                        <a:t>Can</a:t>
                      </a:r>
                      <a:r>
                        <a:rPr lang="en-US" sz="1200" baseline="0" dirty="0" smtClean="0"/>
                        <a:t> produce large quantities of relatively homogeneous wastes. Can include ashes, sands, paper mill  sludge, fruit pits, tank sludge.</a:t>
                      </a:r>
                      <a:endParaRPr lang="en-US" sz="1200" dirty="0"/>
                    </a:p>
                  </a:txBody>
                  <a:tcPr/>
                </a:tc>
                <a:tc>
                  <a:txBody>
                    <a:bodyPr/>
                    <a:lstStyle/>
                    <a:p>
                      <a:r>
                        <a:rPr lang="en-US" sz="1200" dirty="0" smtClean="0"/>
                        <a:t>Not MSW</a:t>
                      </a:r>
                      <a:endParaRPr lang="en-US" sz="1200" dirty="0"/>
                    </a:p>
                  </a:txBody>
                  <a:tcPr/>
                </a:tc>
              </a:tr>
              <a:tr h="469425">
                <a:tc>
                  <a:txBody>
                    <a:bodyPr/>
                    <a:lstStyle/>
                    <a:p>
                      <a:r>
                        <a:rPr lang="en-US" sz="1200" dirty="0" smtClean="0"/>
                        <a:t>Agricultural</a:t>
                      </a:r>
                      <a:endParaRPr lang="en-US" sz="1200" dirty="0"/>
                    </a:p>
                  </a:txBody>
                  <a:tcPr/>
                </a:tc>
                <a:tc>
                  <a:txBody>
                    <a:bodyPr/>
                    <a:lstStyle/>
                    <a:p>
                      <a:r>
                        <a:rPr lang="en-US" sz="1200" dirty="0" smtClean="0"/>
                        <a:t>Cropping</a:t>
                      </a:r>
                      <a:r>
                        <a:rPr lang="en-US" sz="1200" baseline="0" dirty="0" smtClean="0"/>
                        <a:t> farms, dairies, feedlots, orchards</a:t>
                      </a:r>
                      <a:endParaRPr lang="en-US" sz="1200" dirty="0"/>
                    </a:p>
                  </a:txBody>
                  <a:tcPr/>
                </a:tc>
                <a:tc>
                  <a:txBody>
                    <a:bodyPr/>
                    <a:lstStyle/>
                    <a:p>
                      <a:r>
                        <a:rPr lang="en-US" sz="1200" dirty="0" smtClean="0"/>
                        <a:t>Spoiled</a:t>
                      </a:r>
                      <a:r>
                        <a:rPr lang="en-US" sz="1200" baseline="0" dirty="0" smtClean="0"/>
                        <a:t> food wastes, manures, unused plant matter (e.g., straw), hazardous chemicals</a:t>
                      </a:r>
                      <a:endParaRPr lang="en-US" sz="1200" dirty="0"/>
                    </a:p>
                  </a:txBody>
                  <a:tcPr/>
                </a:tc>
                <a:tc>
                  <a:txBody>
                    <a:bodyPr/>
                    <a:lstStyle/>
                    <a:p>
                      <a:r>
                        <a:rPr lang="en-US" sz="1200" dirty="0" smtClean="0"/>
                        <a:t>Not MSW</a:t>
                      </a:r>
                      <a:endParaRPr lang="en-US" sz="1200" dirty="0"/>
                    </a:p>
                  </a:txBody>
                  <a:tcPr/>
                </a:tc>
              </a:tr>
              <a:tr h="469425">
                <a:tc>
                  <a:txBody>
                    <a:bodyPr/>
                    <a:lstStyle/>
                    <a:p>
                      <a:r>
                        <a:rPr lang="en-US" sz="1200" dirty="0" smtClean="0"/>
                        <a:t>Mining</a:t>
                      </a:r>
                      <a:endParaRPr lang="en-US" sz="1200" dirty="0"/>
                    </a:p>
                  </a:txBody>
                  <a:tcPr/>
                </a:tc>
                <a:tc>
                  <a:txBody>
                    <a:bodyPr/>
                    <a:lstStyle/>
                    <a:p>
                      <a:r>
                        <a:rPr lang="en-US" sz="1200" dirty="0" smtClean="0"/>
                        <a:t>Coal mining, uranium mining, metal</a:t>
                      </a:r>
                      <a:r>
                        <a:rPr lang="en-US" sz="1200" baseline="0" dirty="0" smtClean="0"/>
                        <a:t> mining, oil/gas exploration</a:t>
                      </a:r>
                      <a:endParaRPr lang="en-US" sz="1200" dirty="0"/>
                    </a:p>
                  </a:txBody>
                  <a:tcPr/>
                </a:tc>
                <a:tc>
                  <a:txBody>
                    <a:bodyPr/>
                    <a:lstStyle/>
                    <a:p>
                      <a:r>
                        <a:rPr lang="en-US" sz="1200" dirty="0" smtClean="0"/>
                        <a:t>Can produce vast amounts of solid waste needing specialized management</a:t>
                      </a:r>
                      <a:endParaRPr lang="en-US" sz="1200" dirty="0"/>
                    </a:p>
                  </a:txBody>
                  <a:tcPr/>
                </a:tc>
                <a:tc>
                  <a:txBody>
                    <a:bodyPr/>
                    <a:lstStyle/>
                    <a:p>
                      <a:r>
                        <a:rPr lang="en-US" sz="1200" dirty="0" smtClean="0"/>
                        <a:t>Not MSW</a:t>
                      </a:r>
                      <a:endParaRPr lang="en-US" sz="1200" dirty="0"/>
                    </a:p>
                  </a:txBody>
                  <a:tcPr/>
                </a:tc>
              </a:tr>
            </a:tbl>
          </a:graphicData>
        </a:graphic>
      </p:graphicFrame>
      <p:pic>
        <p:nvPicPr>
          <p:cNvPr id="7" name="Picture 6" descr="BANNER7672-ATME Logo Banner 1600 x 380.jpg"/>
          <p:cNvPicPr>
            <a:picLocks noChangeAspect="1"/>
          </p:cNvPicPr>
          <p:nvPr/>
        </p:nvPicPr>
        <p:blipFill>
          <a:blip r:embed="rId3" cstate="print"/>
          <a:stretch>
            <a:fillRect/>
          </a:stretch>
        </p:blipFill>
        <p:spPr>
          <a:xfrm>
            <a:off x="239430" y="42511"/>
            <a:ext cx="1255542" cy="496030"/>
          </a:xfrm>
          <a:prstGeom prst="rect">
            <a:avLst/>
          </a:prstGeom>
        </p:spPr>
      </p:pic>
      <p:pic>
        <p:nvPicPr>
          <p:cNvPr id="8" name="Picture 7"/>
          <p:cNvPicPr/>
          <p:nvPr/>
        </p:nvPicPr>
        <p:blipFill>
          <a:blip r:embed="rId4" cstate="print"/>
          <a:srcRect/>
          <a:stretch>
            <a:fillRect/>
          </a:stretch>
        </p:blipFill>
        <p:spPr bwMode="auto">
          <a:xfrm>
            <a:off x="5283200" y="44453"/>
            <a:ext cx="537029" cy="460372"/>
          </a:xfrm>
          <a:prstGeom prst="rect">
            <a:avLst/>
          </a:prstGeom>
          <a:noFill/>
          <a:ln w="9525">
            <a:noFill/>
            <a:miter lim="800000"/>
            <a:headEnd/>
            <a:tailEnd/>
          </a:ln>
        </p:spPr>
      </p:pic>
      <p:pic>
        <p:nvPicPr>
          <p:cNvPr id="9" name="Google Shape;55;p13"/>
          <p:cNvPicPr/>
          <p:nvPr/>
        </p:nvPicPr>
        <p:blipFill>
          <a:blip r:embed="rId5"/>
          <a:stretch>
            <a:fillRect/>
          </a:stretch>
        </p:blipFill>
        <p:spPr>
          <a:xfrm>
            <a:off x="6439035" y="76228"/>
            <a:ext cx="455251" cy="428597"/>
          </a:xfrm>
          <a:prstGeom prst="rect">
            <a:avLst/>
          </a:prstGeom>
          <a:noFill/>
          <a:ln>
            <a:noFill/>
          </a:ln>
        </p:spPr>
      </p:pic>
      <p:pic>
        <p:nvPicPr>
          <p:cNvPr id="10" name="Picture 9"/>
          <p:cNvPicPr/>
          <p:nvPr/>
        </p:nvPicPr>
        <p:blipFill>
          <a:blip r:embed="rId6">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20910756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5922" y="504825"/>
            <a:ext cx="2856872" cy="369332"/>
          </a:xfrm>
          <a:prstGeom prst="rect">
            <a:avLst/>
          </a:prstGeom>
          <a:noFill/>
        </p:spPr>
        <p:txBody>
          <a:bodyPr wrap="none" rtlCol="0">
            <a:spAutoFit/>
          </a:bodyPr>
          <a:lstStyle/>
          <a:p>
            <a:r>
              <a:rPr lang="en-US" b="1" dirty="0" smtClean="0"/>
              <a:t>Solid waste characterization</a:t>
            </a:r>
            <a:endParaRPr lang="en-US" b="1" dirty="0"/>
          </a:p>
        </p:txBody>
      </p:sp>
      <p:sp>
        <p:nvSpPr>
          <p:cNvPr id="2" name="TextBox 1"/>
          <p:cNvSpPr txBox="1"/>
          <p:nvPr/>
        </p:nvSpPr>
        <p:spPr>
          <a:xfrm>
            <a:off x="419100" y="842844"/>
            <a:ext cx="8263288" cy="369332"/>
          </a:xfrm>
          <a:prstGeom prst="rect">
            <a:avLst/>
          </a:prstGeom>
          <a:noFill/>
        </p:spPr>
        <p:txBody>
          <a:bodyPr wrap="square" rtlCol="0">
            <a:spAutoFit/>
          </a:bodyPr>
          <a:lstStyle/>
          <a:p>
            <a:r>
              <a:rPr lang="en-US" dirty="0" smtClean="0"/>
              <a:t>Quantities of generated and recovered waste in 2010.  </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943732665"/>
              </p:ext>
            </p:extLst>
          </p:nvPr>
        </p:nvGraphicFramePr>
        <p:xfrm>
          <a:off x="1311408" y="1371600"/>
          <a:ext cx="6478671" cy="5074925"/>
        </p:xfrm>
        <a:graphic>
          <a:graphicData uri="http://schemas.openxmlformats.org/drawingml/2006/table">
            <a:tbl>
              <a:tblPr firstRow="1" bandRow="1">
                <a:tableStyleId>{5C22544A-7EE6-4342-B048-85BDC9FD1C3A}</a:tableStyleId>
              </a:tblPr>
              <a:tblGrid>
                <a:gridCol w="1884580"/>
                <a:gridCol w="1165092"/>
                <a:gridCol w="1524000"/>
                <a:gridCol w="1904999"/>
              </a:tblGrid>
              <a:tr h="399842">
                <a:tc>
                  <a:txBody>
                    <a:bodyPr/>
                    <a:lstStyle/>
                    <a:p>
                      <a:pPr algn="ctr"/>
                      <a:r>
                        <a:rPr lang="en-US" sz="1000" dirty="0" smtClean="0"/>
                        <a:t>Material</a:t>
                      </a:r>
                      <a:endParaRPr lang="en-US" sz="1000" dirty="0"/>
                    </a:p>
                  </a:txBody>
                  <a:tcPr/>
                </a:tc>
                <a:tc>
                  <a:txBody>
                    <a:bodyPr/>
                    <a:lstStyle/>
                    <a:p>
                      <a:pPr algn="ctr"/>
                      <a:r>
                        <a:rPr lang="en-US" sz="1000" dirty="0" smtClean="0"/>
                        <a:t>Weight generated (millions</a:t>
                      </a:r>
                      <a:r>
                        <a:rPr lang="en-US" sz="1000" baseline="0" dirty="0" smtClean="0"/>
                        <a:t> of tons)</a:t>
                      </a:r>
                      <a:endParaRPr lang="en-US" sz="1000" dirty="0"/>
                    </a:p>
                  </a:txBody>
                  <a:tcPr/>
                </a:tc>
                <a:tc>
                  <a:txBody>
                    <a:bodyPr/>
                    <a:lstStyle/>
                    <a:p>
                      <a:pPr algn="ctr"/>
                      <a:r>
                        <a:rPr lang="en-US" sz="1000" dirty="0" smtClean="0"/>
                        <a:t>Weight recovered (millions</a:t>
                      </a:r>
                      <a:r>
                        <a:rPr lang="en-US" sz="1000" baseline="0" dirty="0" smtClean="0"/>
                        <a:t> of tons)</a:t>
                      </a:r>
                      <a:endParaRPr lang="en-US" sz="1000" dirty="0"/>
                    </a:p>
                  </a:txBody>
                  <a:tcPr/>
                </a:tc>
                <a:tc>
                  <a:txBody>
                    <a:bodyPr/>
                    <a:lstStyle/>
                    <a:p>
                      <a:pPr algn="ctr"/>
                      <a:r>
                        <a:rPr lang="en-US" sz="1000" dirty="0" smtClean="0"/>
                        <a:t>Recovery as percent of generation</a:t>
                      </a:r>
                      <a:r>
                        <a:rPr lang="en-US" sz="1000" baseline="0" dirty="0" smtClean="0"/>
                        <a:t> (%)</a:t>
                      </a:r>
                      <a:endParaRPr lang="en-US" sz="1000" dirty="0"/>
                    </a:p>
                  </a:txBody>
                  <a:tcPr/>
                </a:tc>
              </a:tr>
              <a:tr h="246057">
                <a:tc>
                  <a:txBody>
                    <a:bodyPr/>
                    <a:lstStyle/>
                    <a:p>
                      <a:pPr algn="ctr"/>
                      <a:r>
                        <a:rPr lang="en-US" sz="1000" dirty="0" smtClean="0"/>
                        <a:t>Paper</a:t>
                      </a:r>
                      <a:r>
                        <a:rPr lang="en-US" sz="1000" baseline="0" dirty="0" smtClean="0"/>
                        <a:t> and paperboard</a:t>
                      </a:r>
                      <a:endParaRPr lang="en-US" sz="1000" dirty="0"/>
                    </a:p>
                  </a:txBody>
                  <a:tcPr/>
                </a:tc>
                <a:tc>
                  <a:txBody>
                    <a:bodyPr/>
                    <a:lstStyle/>
                    <a:p>
                      <a:pPr algn="ctr"/>
                      <a:r>
                        <a:rPr lang="en-US" sz="1000" dirty="0" smtClean="0"/>
                        <a:t>71.31</a:t>
                      </a:r>
                      <a:endParaRPr lang="en-US" sz="1000" dirty="0"/>
                    </a:p>
                  </a:txBody>
                  <a:tcPr/>
                </a:tc>
                <a:tc>
                  <a:txBody>
                    <a:bodyPr/>
                    <a:lstStyle/>
                    <a:p>
                      <a:pPr algn="ctr"/>
                      <a:r>
                        <a:rPr lang="en-US" sz="1000" dirty="0" smtClean="0"/>
                        <a:t>44.57</a:t>
                      </a:r>
                      <a:endParaRPr lang="en-US" sz="1000" dirty="0"/>
                    </a:p>
                  </a:txBody>
                  <a:tcPr/>
                </a:tc>
                <a:tc>
                  <a:txBody>
                    <a:bodyPr/>
                    <a:lstStyle/>
                    <a:p>
                      <a:pPr algn="ctr"/>
                      <a:r>
                        <a:rPr lang="en-US" sz="1000" dirty="0" smtClean="0"/>
                        <a:t>62.5</a:t>
                      </a:r>
                      <a:endParaRPr lang="en-US" sz="1000" dirty="0"/>
                    </a:p>
                  </a:txBody>
                  <a:tcPr/>
                </a:tc>
              </a:tr>
              <a:tr h="246057">
                <a:tc>
                  <a:txBody>
                    <a:bodyPr/>
                    <a:lstStyle/>
                    <a:p>
                      <a:pPr algn="ctr"/>
                      <a:r>
                        <a:rPr lang="en-US" sz="1000" dirty="0" smtClean="0"/>
                        <a:t>Glass</a:t>
                      </a:r>
                      <a:endParaRPr lang="en-US" sz="1000" dirty="0"/>
                    </a:p>
                  </a:txBody>
                  <a:tcPr/>
                </a:tc>
                <a:tc>
                  <a:txBody>
                    <a:bodyPr/>
                    <a:lstStyle/>
                    <a:p>
                      <a:pPr algn="ctr"/>
                      <a:r>
                        <a:rPr lang="en-US" sz="1000" dirty="0" smtClean="0"/>
                        <a:t>11.53</a:t>
                      </a:r>
                      <a:endParaRPr lang="en-US" sz="1000" dirty="0"/>
                    </a:p>
                  </a:txBody>
                  <a:tcPr/>
                </a:tc>
                <a:tc>
                  <a:txBody>
                    <a:bodyPr/>
                    <a:lstStyle/>
                    <a:p>
                      <a:pPr algn="ctr"/>
                      <a:r>
                        <a:rPr lang="en-US" sz="1000" dirty="0" smtClean="0"/>
                        <a:t>3.13</a:t>
                      </a:r>
                      <a:endParaRPr lang="en-US" sz="1000" dirty="0"/>
                    </a:p>
                  </a:txBody>
                  <a:tcPr/>
                </a:tc>
                <a:tc>
                  <a:txBody>
                    <a:bodyPr/>
                    <a:lstStyle/>
                    <a:p>
                      <a:pPr algn="ctr"/>
                      <a:r>
                        <a:rPr lang="en-US" sz="1000" dirty="0" smtClean="0"/>
                        <a:t>27.1</a:t>
                      </a:r>
                      <a:endParaRPr lang="en-US" sz="1000" dirty="0"/>
                    </a:p>
                  </a:txBody>
                  <a:tcPr/>
                </a:tc>
              </a:tr>
              <a:tr h="246057">
                <a:tc>
                  <a:txBody>
                    <a:bodyPr/>
                    <a:lstStyle/>
                    <a:p>
                      <a:pPr algn="ctr"/>
                      <a:r>
                        <a:rPr lang="en-US" sz="1000" dirty="0" smtClean="0"/>
                        <a:t>Metals</a:t>
                      </a:r>
                      <a:endParaRPr lang="en-US" sz="1000" dirty="0"/>
                    </a:p>
                  </a:txBody>
                  <a:tcPr/>
                </a:tc>
                <a:tc>
                  <a:txBody>
                    <a:bodyPr/>
                    <a:lstStyle/>
                    <a:p>
                      <a:pPr algn="ctr"/>
                      <a:endParaRPr lang="en-US" sz="1000" dirty="0"/>
                    </a:p>
                  </a:txBody>
                  <a:tcPr/>
                </a:tc>
                <a:tc>
                  <a:txBody>
                    <a:bodyPr/>
                    <a:lstStyle/>
                    <a:p>
                      <a:pPr algn="ctr"/>
                      <a:endParaRPr lang="en-US" sz="1000" dirty="0"/>
                    </a:p>
                  </a:txBody>
                  <a:tcPr/>
                </a:tc>
                <a:tc>
                  <a:txBody>
                    <a:bodyPr/>
                    <a:lstStyle/>
                    <a:p>
                      <a:pPr algn="ctr"/>
                      <a:endParaRPr lang="en-US" sz="1000" dirty="0"/>
                    </a:p>
                  </a:txBody>
                  <a:tcPr/>
                </a:tc>
              </a:tr>
              <a:tr h="246057">
                <a:tc>
                  <a:txBody>
                    <a:bodyPr/>
                    <a:lstStyle/>
                    <a:p>
                      <a:pPr algn="ctr"/>
                      <a:r>
                        <a:rPr lang="en-US" sz="1000" dirty="0" smtClean="0"/>
                        <a:t>Steel</a:t>
                      </a:r>
                      <a:endParaRPr lang="en-US" sz="1000" dirty="0"/>
                    </a:p>
                  </a:txBody>
                  <a:tcPr/>
                </a:tc>
                <a:tc>
                  <a:txBody>
                    <a:bodyPr/>
                    <a:lstStyle/>
                    <a:p>
                      <a:pPr algn="ctr"/>
                      <a:r>
                        <a:rPr lang="en-US" sz="1000" dirty="0" smtClean="0"/>
                        <a:t>16.90</a:t>
                      </a:r>
                      <a:endParaRPr lang="en-US" sz="1000" dirty="0"/>
                    </a:p>
                  </a:txBody>
                  <a:tcPr/>
                </a:tc>
                <a:tc>
                  <a:txBody>
                    <a:bodyPr/>
                    <a:lstStyle/>
                    <a:p>
                      <a:pPr algn="ctr"/>
                      <a:r>
                        <a:rPr lang="en-US" sz="1000" dirty="0" smtClean="0"/>
                        <a:t>5.71</a:t>
                      </a:r>
                      <a:endParaRPr lang="en-US" sz="1000" dirty="0"/>
                    </a:p>
                  </a:txBody>
                  <a:tcPr/>
                </a:tc>
                <a:tc>
                  <a:txBody>
                    <a:bodyPr/>
                    <a:lstStyle/>
                    <a:p>
                      <a:pPr algn="ctr"/>
                      <a:r>
                        <a:rPr lang="en-US" sz="1000" dirty="0" smtClean="0"/>
                        <a:t>33.8</a:t>
                      </a:r>
                      <a:endParaRPr lang="en-US" sz="1000" dirty="0"/>
                    </a:p>
                  </a:txBody>
                  <a:tcPr/>
                </a:tc>
              </a:tr>
              <a:tr h="246057">
                <a:tc>
                  <a:txBody>
                    <a:bodyPr/>
                    <a:lstStyle/>
                    <a:p>
                      <a:pPr algn="ctr"/>
                      <a:r>
                        <a:rPr lang="en-US" sz="1000" dirty="0" smtClean="0"/>
                        <a:t>Aluminum</a:t>
                      </a:r>
                      <a:endParaRPr lang="en-US" sz="1000" dirty="0"/>
                    </a:p>
                  </a:txBody>
                  <a:tcPr/>
                </a:tc>
                <a:tc>
                  <a:txBody>
                    <a:bodyPr/>
                    <a:lstStyle/>
                    <a:p>
                      <a:pPr algn="ctr"/>
                      <a:r>
                        <a:rPr lang="en-US" sz="1000" dirty="0" smtClean="0"/>
                        <a:t>3.41</a:t>
                      </a:r>
                      <a:endParaRPr lang="en-US" sz="1000" dirty="0"/>
                    </a:p>
                  </a:txBody>
                  <a:tcPr/>
                </a:tc>
                <a:tc>
                  <a:txBody>
                    <a:bodyPr/>
                    <a:lstStyle/>
                    <a:p>
                      <a:pPr algn="ctr"/>
                      <a:r>
                        <a:rPr lang="en-US" sz="1000" dirty="0" smtClean="0"/>
                        <a:t>0.68</a:t>
                      </a:r>
                      <a:endParaRPr lang="en-US" sz="1000" dirty="0"/>
                    </a:p>
                  </a:txBody>
                  <a:tcPr/>
                </a:tc>
                <a:tc>
                  <a:txBody>
                    <a:bodyPr/>
                    <a:lstStyle/>
                    <a:p>
                      <a:pPr algn="ctr"/>
                      <a:r>
                        <a:rPr lang="en-US" sz="1000" dirty="0" smtClean="0"/>
                        <a:t>19.9</a:t>
                      </a:r>
                      <a:endParaRPr lang="en-US" sz="1000" dirty="0"/>
                    </a:p>
                  </a:txBody>
                  <a:tcPr/>
                </a:tc>
              </a:tr>
              <a:tr h="246057">
                <a:tc>
                  <a:txBody>
                    <a:bodyPr/>
                    <a:lstStyle/>
                    <a:p>
                      <a:pPr algn="ctr"/>
                      <a:r>
                        <a:rPr lang="en-US" sz="1000" dirty="0" smtClean="0"/>
                        <a:t>Other nonferrous metals</a:t>
                      </a:r>
                      <a:endParaRPr lang="en-US" sz="1000" dirty="0"/>
                    </a:p>
                  </a:txBody>
                  <a:tcPr/>
                </a:tc>
                <a:tc>
                  <a:txBody>
                    <a:bodyPr/>
                    <a:lstStyle/>
                    <a:p>
                      <a:pPr algn="ctr"/>
                      <a:r>
                        <a:rPr lang="en-US" sz="1000" dirty="0" smtClean="0"/>
                        <a:t>2.10</a:t>
                      </a:r>
                      <a:endParaRPr lang="en-US" sz="1000" dirty="0"/>
                    </a:p>
                  </a:txBody>
                  <a:tcPr/>
                </a:tc>
                <a:tc>
                  <a:txBody>
                    <a:bodyPr/>
                    <a:lstStyle/>
                    <a:p>
                      <a:pPr algn="ctr"/>
                      <a:r>
                        <a:rPr lang="en-US" sz="1000" dirty="0" smtClean="0"/>
                        <a:t>1.48</a:t>
                      </a:r>
                      <a:endParaRPr lang="en-US" sz="1000" dirty="0"/>
                    </a:p>
                  </a:txBody>
                  <a:tcPr/>
                </a:tc>
                <a:tc>
                  <a:txBody>
                    <a:bodyPr/>
                    <a:lstStyle/>
                    <a:p>
                      <a:pPr algn="ctr"/>
                      <a:r>
                        <a:rPr lang="en-US" sz="1000" dirty="0" smtClean="0"/>
                        <a:t>70.5</a:t>
                      </a:r>
                      <a:endParaRPr lang="en-US" sz="1000" dirty="0"/>
                    </a:p>
                  </a:txBody>
                  <a:tcPr/>
                </a:tc>
              </a:tr>
              <a:tr h="246057">
                <a:tc>
                  <a:txBody>
                    <a:bodyPr/>
                    <a:lstStyle/>
                    <a:p>
                      <a:pPr algn="ctr"/>
                      <a:r>
                        <a:rPr lang="en-US" sz="1000" b="1" dirty="0" smtClean="0"/>
                        <a:t>Total metals</a:t>
                      </a:r>
                      <a:endParaRPr lang="en-US" sz="1000" b="1" dirty="0"/>
                    </a:p>
                  </a:txBody>
                  <a:tcPr/>
                </a:tc>
                <a:tc>
                  <a:txBody>
                    <a:bodyPr/>
                    <a:lstStyle/>
                    <a:p>
                      <a:pPr algn="ctr"/>
                      <a:r>
                        <a:rPr lang="en-US" sz="1000" b="1" dirty="0" smtClean="0"/>
                        <a:t>22.41</a:t>
                      </a:r>
                      <a:endParaRPr lang="en-US" sz="1000" b="1" dirty="0"/>
                    </a:p>
                  </a:txBody>
                  <a:tcPr/>
                </a:tc>
                <a:tc>
                  <a:txBody>
                    <a:bodyPr/>
                    <a:lstStyle/>
                    <a:p>
                      <a:pPr algn="ctr"/>
                      <a:r>
                        <a:rPr lang="en-US" sz="1000" b="1" dirty="0" smtClean="0"/>
                        <a:t>7.87</a:t>
                      </a:r>
                      <a:endParaRPr lang="en-US" sz="1000" b="1" dirty="0"/>
                    </a:p>
                  </a:txBody>
                  <a:tcPr/>
                </a:tc>
                <a:tc>
                  <a:txBody>
                    <a:bodyPr/>
                    <a:lstStyle/>
                    <a:p>
                      <a:pPr algn="ctr"/>
                      <a:r>
                        <a:rPr lang="en-US" sz="1000" b="1" dirty="0" smtClean="0"/>
                        <a:t>35.1</a:t>
                      </a:r>
                      <a:endParaRPr lang="en-US" sz="1000" b="1" dirty="0"/>
                    </a:p>
                  </a:txBody>
                  <a:tcPr/>
                </a:tc>
              </a:tr>
              <a:tr h="24605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Plastics</a:t>
                      </a:r>
                    </a:p>
                  </a:txBody>
                  <a:tcPr/>
                </a:tc>
                <a:tc>
                  <a:txBody>
                    <a:bodyPr/>
                    <a:lstStyle/>
                    <a:p>
                      <a:pPr algn="ctr"/>
                      <a:r>
                        <a:rPr lang="en-US" sz="1000" dirty="0" smtClean="0"/>
                        <a:t>31.04</a:t>
                      </a:r>
                      <a:endParaRPr lang="en-US" sz="1000" dirty="0"/>
                    </a:p>
                  </a:txBody>
                  <a:tcPr/>
                </a:tc>
                <a:tc>
                  <a:txBody>
                    <a:bodyPr/>
                    <a:lstStyle/>
                    <a:p>
                      <a:pPr algn="ctr"/>
                      <a:r>
                        <a:rPr lang="en-US" sz="1000" dirty="0" smtClean="0"/>
                        <a:t>2.55</a:t>
                      </a:r>
                      <a:endParaRPr lang="en-US" sz="1000" dirty="0"/>
                    </a:p>
                  </a:txBody>
                  <a:tcPr/>
                </a:tc>
                <a:tc>
                  <a:txBody>
                    <a:bodyPr/>
                    <a:lstStyle/>
                    <a:p>
                      <a:pPr algn="ctr"/>
                      <a:r>
                        <a:rPr lang="en-US" sz="1000" dirty="0" smtClean="0"/>
                        <a:t>8.2</a:t>
                      </a:r>
                      <a:endParaRPr lang="en-US" sz="1000" dirty="0"/>
                    </a:p>
                  </a:txBody>
                  <a:tcPr/>
                </a:tc>
              </a:tr>
              <a:tr h="246057">
                <a:tc>
                  <a:txBody>
                    <a:bodyPr/>
                    <a:lstStyle/>
                    <a:p>
                      <a:pPr algn="ctr"/>
                      <a:r>
                        <a:rPr lang="en-US" sz="1000" dirty="0" smtClean="0"/>
                        <a:t>Rubber and leather</a:t>
                      </a:r>
                      <a:endParaRPr lang="en-US" sz="1000" dirty="0"/>
                    </a:p>
                  </a:txBody>
                  <a:tcPr/>
                </a:tc>
                <a:tc>
                  <a:txBody>
                    <a:bodyPr/>
                    <a:lstStyle/>
                    <a:p>
                      <a:pPr algn="ctr"/>
                      <a:r>
                        <a:rPr lang="en-US" sz="1000" dirty="0" smtClean="0"/>
                        <a:t>7.78</a:t>
                      </a:r>
                      <a:endParaRPr lang="en-US" sz="1000" dirty="0"/>
                    </a:p>
                  </a:txBody>
                  <a:tcPr/>
                </a:tc>
                <a:tc>
                  <a:txBody>
                    <a:bodyPr/>
                    <a:lstStyle/>
                    <a:p>
                      <a:pPr algn="ctr"/>
                      <a:r>
                        <a:rPr lang="en-US" sz="1000" dirty="0" smtClean="0"/>
                        <a:t>1.17</a:t>
                      </a:r>
                      <a:endParaRPr lang="en-US" sz="1000" dirty="0"/>
                    </a:p>
                  </a:txBody>
                  <a:tcPr/>
                </a:tc>
                <a:tc>
                  <a:txBody>
                    <a:bodyPr/>
                    <a:lstStyle/>
                    <a:p>
                      <a:pPr algn="ctr"/>
                      <a:r>
                        <a:rPr lang="en-US" sz="1000" dirty="0" smtClean="0"/>
                        <a:t>15.0</a:t>
                      </a:r>
                      <a:endParaRPr lang="en-US" sz="1000" dirty="0"/>
                    </a:p>
                  </a:txBody>
                  <a:tcPr/>
                </a:tc>
              </a:tr>
              <a:tr h="246057">
                <a:tc>
                  <a:txBody>
                    <a:bodyPr/>
                    <a:lstStyle/>
                    <a:p>
                      <a:pPr algn="ctr"/>
                      <a:r>
                        <a:rPr lang="en-US" sz="1000" dirty="0" smtClean="0"/>
                        <a:t>Textiles</a:t>
                      </a:r>
                      <a:endParaRPr lang="en-US" sz="1000" dirty="0"/>
                    </a:p>
                  </a:txBody>
                  <a:tcPr/>
                </a:tc>
                <a:tc>
                  <a:txBody>
                    <a:bodyPr/>
                    <a:lstStyle/>
                    <a:p>
                      <a:pPr algn="ctr"/>
                      <a:r>
                        <a:rPr lang="en-US" sz="1000" dirty="0" smtClean="0"/>
                        <a:t>13.12</a:t>
                      </a:r>
                      <a:endParaRPr lang="en-US" sz="1000" dirty="0"/>
                    </a:p>
                  </a:txBody>
                  <a:tcPr/>
                </a:tc>
                <a:tc>
                  <a:txBody>
                    <a:bodyPr/>
                    <a:lstStyle/>
                    <a:p>
                      <a:pPr algn="ctr"/>
                      <a:r>
                        <a:rPr lang="en-US" sz="1000" dirty="0" smtClean="0"/>
                        <a:t>1.97</a:t>
                      </a:r>
                      <a:endParaRPr lang="en-US" sz="1000" dirty="0"/>
                    </a:p>
                  </a:txBody>
                  <a:tcPr/>
                </a:tc>
                <a:tc>
                  <a:txBody>
                    <a:bodyPr/>
                    <a:lstStyle/>
                    <a:p>
                      <a:pPr algn="ctr"/>
                      <a:r>
                        <a:rPr lang="en-US" sz="1000" dirty="0" smtClean="0"/>
                        <a:t>15.0</a:t>
                      </a:r>
                      <a:endParaRPr lang="en-US" sz="1000" dirty="0"/>
                    </a:p>
                  </a:txBody>
                  <a:tcPr/>
                </a:tc>
              </a:tr>
              <a:tr h="246057">
                <a:tc>
                  <a:txBody>
                    <a:bodyPr/>
                    <a:lstStyle/>
                    <a:p>
                      <a:pPr algn="ctr"/>
                      <a:r>
                        <a:rPr lang="en-US" sz="1000" dirty="0" smtClean="0"/>
                        <a:t>Wood</a:t>
                      </a:r>
                      <a:endParaRPr lang="en-US" sz="1000" dirty="0"/>
                    </a:p>
                  </a:txBody>
                  <a:tcPr/>
                </a:tc>
                <a:tc>
                  <a:txBody>
                    <a:bodyPr/>
                    <a:lstStyle/>
                    <a:p>
                      <a:pPr algn="ctr"/>
                      <a:r>
                        <a:rPr lang="en-US" sz="1000" dirty="0" smtClean="0"/>
                        <a:t>18.88</a:t>
                      </a:r>
                      <a:endParaRPr lang="en-US" sz="1000" dirty="0"/>
                    </a:p>
                  </a:txBody>
                  <a:tcPr/>
                </a:tc>
                <a:tc>
                  <a:txBody>
                    <a:bodyPr/>
                    <a:lstStyle/>
                    <a:p>
                      <a:pPr algn="ctr"/>
                      <a:r>
                        <a:rPr lang="en-US" sz="1000" dirty="0" smtClean="0"/>
                        <a:t>2.30</a:t>
                      </a:r>
                      <a:endParaRPr lang="en-US" sz="1000" dirty="0"/>
                    </a:p>
                  </a:txBody>
                  <a:tcPr/>
                </a:tc>
                <a:tc>
                  <a:txBody>
                    <a:bodyPr/>
                    <a:lstStyle/>
                    <a:p>
                      <a:pPr algn="ctr"/>
                      <a:r>
                        <a:rPr lang="en-US" sz="1000" dirty="0" smtClean="0"/>
                        <a:t>14.5</a:t>
                      </a:r>
                      <a:endParaRPr lang="en-US" sz="1000" dirty="0"/>
                    </a:p>
                  </a:txBody>
                  <a:tcPr/>
                </a:tc>
              </a:tr>
              <a:tr h="246057">
                <a:tc>
                  <a:txBody>
                    <a:bodyPr/>
                    <a:lstStyle/>
                    <a:p>
                      <a:pPr algn="ctr"/>
                      <a:r>
                        <a:rPr lang="en-US" sz="1000" dirty="0" smtClean="0"/>
                        <a:t>Other materials</a:t>
                      </a:r>
                      <a:endParaRPr lang="en-US" sz="1000" dirty="0"/>
                    </a:p>
                  </a:txBody>
                  <a:tcPr/>
                </a:tc>
                <a:tc>
                  <a:txBody>
                    <a:bodyPr/>
                    <a:lstStyle/>
                    <a:p>
                      <a:pPr algn="ctr"/>
                      <a:r>
                        <a:rPr lang="en-US" sz="1000" dirty="0" smtClean="0"/>
                        <a:t>4.79</a:t>
                      </a:r>
                      <a:endParaRPr lang="en-US" sz="1000" dirty="0"/>
                    </a:p>
                  </a:txBody>
                  <a:tcPr/>
                </a:tc>
                <a:tc>
                  <a:txBody>
                    <a:bodyPr/>
                    <a:lstStyle/>
                    <a:p>
                      <a:pPr algn="ctr"/>
                      <a:r>
                        <a:rPr lang="en-US" sz="1000" dirty="0" smtClean="0"/>
                        <a:t>1.41</a:t>
                      </a:r>
                      <a:endParaRPr lang="en-US" sz="1000" dirty="0"/>
                    </a:p>
                  </a:txBody>
                  <a:tcPr/>
                </a:tc>
                <a:tc>
                  <a:txBody>
                    <a:bodyPr/>
                    <a:lstStyle/>
                    <a:p>
                      <a:pPr algn="ctr"/>
                      <a:r>
                        <a:rPr lang="en-US" sz="1000" dirty="0" smtClean="0"/>
                        <a:t>29.4</a:t>
                      </a:r>
                      <a:endParaRPr lang="en-US" sz="1000" dirty="0"/>
                    </a:p>
                  </a:txBody>
                  <a:tcPr/>
                </a:tc>
              </a:tr>
              <a:tr h="246057">
                <a:tc>
                  <a:txBody>
                    <a:bodyPr/>
                    <a:lstStyle/>
                    <a:p>
                      <a:pPr algn="ctr"/>
                      <a:r>
                        <a:rPr lang="en-US" sz="1000" dirty="0" smtClean="0"/>
                        <a:t>Total materials in products</a:t>
                      </a:r>
                      <a:endParaRPr lang="en-US" sz="1000" dirty="0"/>
                    </a:p>
                  </a:txBody>
                  <a:tcPr/>
                </a:tc>
                <a:tc>
                  <a:txBody>
                    <a:bodyPr/>
                    <a:lstStyle/>
                    <a:p>
                      <a:pPr algn="ctr"/>
                      <a:r>
                        <a:rPr lang="en-US" sz="1000" dirty="0" smtClean="0"/>
                        <a:t>177.86</a:t>
                      </a:r>
                      <a:endParaRPr lang="en-US" sz="1000" dirty="0"/>
                    </a:p>
                  </a:txBody>
                  <a:tcPr/>
                </a:tc>
                <a:tc>
                  <a:txBody>
                    <a:bodyPr/>
                    <a:lstStyle/>
                    <a:p>
                      <a:pPr algn="ctr"/>
                      <a:r>
                        <a:rPr lang="en-US" sz="1000" dirty="0" smtClean="0"/>
                        <a:t>64.97</a:t>
                      </a:r>
                      <a:endParaRPr lang="en-US" sz="1000" dirty="0"/>
                    </a:p>
                  </a:txBody>
                  <a:tcPr/>
                </a:tc>
                <a:tc>
                  <a:txBody>
                    <a:bodyPr/>
                    <a:lstStyle/>
                    <a:p>
                      <a:pPr algn="ctr"/>
                      <a:r>
                        <a:rPr lang="en-US" sz="1000" dirty="0" smtClean="0"/>
                        <a:t>36.5</a:t>
                      </a:r>
                      <a:endParaRPr lang="en-US" sz="1000" dirty="0"/>
                    </a:p>
                  </a:txBody>
                  <a:tcPr/>
                </a:tc>
              </a:tr>
              <a:tr h="246057">
                <a:tc>
                  <a:txBody>
                    <a:bodyPr/>
                    <a:lstStyle/>
                    <a:p>
                      <a:pPr algn="ctr"/>
                      <a:r>
                        <a:rPr lang="en-US" sz="1000" dirty="0" smtClean="0"/>
                        <a:t>Other wastes</a:t>
                      </a:r>
                      <a:endParaRPr lang="en-US" sz="1000" dirty="0"/>
                    </a:p>
                  </a:txBody>
                  <a:tcPr/>
                </a:tc>
                <a:tc>
                  <a:txBody>
                    <a:bodyPr/>
                    <a:lstStyle/>
                    <a:p>
                      <a:pPr algn="ctr"/>
                      <a:endParaRPr lang="en-US" sz="1000" dirty="0"/>
                    </a:p>
                  </a:txBody>
                  <a:tcPr/>
                </a:tc>
                <a:tc>
                  <a:txBody>
                    <a:bodyPr/>
                    <a:lstStyle/>
                    <a:p>
                      <a:pPr algn="ctr"/>
                      <a:endParaRPr lang="en-US" sz="1000"/>
                    </a:p>
                  </a:txBody>
                  <a:tcPr/>
                </a:tc>
                <a:tc>
                  <a:txBody>
                    <a:bodyPr/>
                    <a:lstStyle/>
                    <a:p>
                      <a:pPr algn="ctr"/>
                      <a:endParaRPr lang="en-US" sz="1000" dirty="0"/>
                    </a:p>
                  </a:txBody>
                  <a:tcPr/>
                </a:tc>
              </a:tr>
              <a:tr h="246057">
                <a:tc>
                  <a:txBody>
                    <a:bodyPr/>
                    <a:lstStyle/>
                    <a:p>
                      <a:pPr algn="ctr"/>
                      <a:r>
                        <a:rPr lang="en-US" sz="1000" dirty="0" smtClean="0"/>
                        <a:t>Food, other</a:t>
                      </a:r>
                      <a:endParaRPr lang="en-US" sz="1000" dirty="0"/>
                    </a:p>
                  </a:txBody>
                  <a:tcPr/>
                </a:tc>
                <a:tc>
                  <a:txBody>
                    <a:bodyPr/>
                    <a:lstStyle/>
                    <a:p>
                      <a:pPr algn="ctr"/>
                      <a:r>
                        <a:rPr lang="en-US" sz="1000" dirty="0" smtClean="0"/>
                        <a:t>34.76</a:t>
                      </a:r>
                      <a:endParaRPr lang="en-US" sz="1000" dirty="0"/>
                    </a:p>
                  </a:txBody>
                  <a:tcPr/>
                </a:tc>
                <a:tc>
                  <a:txBody>
                    <a:bodyPr/>
                    <a:lstStyle/>
                    <a:p>
                      <a:pPr algn="ctr"/>
                      <a:r>
                        <a:rPr lang="en-US" sz="1000" dirty="0" smtClean="0"/>
                        <a:t>0.97</a:t>
                      </a:r>
                      <a:endParaRPr lang="en-US" sz="1000" dirty="0"/>
                    </a:p>
                  </a:txBody>
                  <a:tcPr/>
                </a:tc>
                <a:tc>
                  <a:txBody>
                    <a:bodyPr/>
                    <a:lstStyle/>
                    <a:p>
                      <a:pPr algn="ctr"/>
                      <a:r>
                        <a:rPr lang="en-US" sz="1000" dirty="0" smtClean="0"/>
                        <a:t>2.8</a:t>
                      </a:r>
                      <a:endParaRPr lang="en-US" sz="1000" dirty="0"/>
                    </a:p>
                  </a:txBody>
                  <a:tcPr/>
                </a:tc>
              </a:tr>
              <a:tr h="246057">
                <a:tc>
                  <a:txBody>
                    <a:bodyPr/>
                    <a:lstStyle/>
                    <a:p>
                      <a:pPr algn="ctr"/>
                      <a:r>
                        <a:rPr lang="en-US" sz="1000" dirty="0" smtClean="0"/>
                        <a:t>Yard</a:t>
                      </a:r>
                      <a:r>
                        <a:rPr lang="en-US" sz="1000" baseline="0" dirty="0" smtClean="0"/>
                        <a:t> trimmings</a:t>
                      </a:r>
                      <a:endParaRPr lang="en-US" sz="1000" dirty="0"/>
                    </a:p>
                  </a:txBody>
                  <a:tcPr/>
                </a:tc>
                <a:tc>
                  <a:txBody>
                    <a:bodyPr/>
                    <a:lstStyle/>
                    <a:p>
                      <a:pPr algn="ctr"/>
                      <a:r>
                        <a:rPr lang="en-US" sz="1000" dirty="0" smtClean="0"/>
                        <a:t>33.40</a:t>
                      </a:r>
                      <a:endParaRPr lang="en-US" sz="1000" dirty="0"/>
                    </a:p>
                  </a:txBody>
                  <a:tcPr/>
                </a:tc>
                <a:tc>
                  <a:txBody>
                    <a:bodyPr/>
                    <a:lstStyle/>
                    <a:p>
                      <a:pPr algn="ctr"/>
                      <a:r>
                        <a:rPr lang="en-US" sz="1000" dirty="0" smtClean="0"/>
                        <a:t>19.20</a:t>
                      </a:r>
                      <a:endParaRPr lang="en-US" sz="1000" dirty="0"/>
                    </a:p>
                  </a:txBody>
                  <a:tcPr/>
                </a:tc>
                <a:tc>
                  <a:txBody>
                    <a:bodyPr/>
                    <a:lstStyle/>
                    <a:p>
                      <a:pPr algn="ctr"/>
                      <a:r>
                        <a:rPr lang="en-US" sz="1000" dirty="0" smtClean="0"/>
                        <a:t>57.5</a:t>
                      </a:r>
                      <a:endParaRPr lang="en-US" sz="1000" dirty="0"/>
                    </a:p>
                  </a:txBody>
                  <a:tcPr/>
                </a:tc>
              </a:tr>
              <a:tr h="246057">
                <a:tc>
                  <a:txBody>
                    <a:bodyPr/>
                    <a:lstStyle/>
                    <a:p>
                      <a:pPr algn="ctr"/>
                      <a:r>
                        <a:rPr lang="en-US" sz="1000" dirty="0" smtClean="0"/>
                        <a:t>Miscellaneous</a:t>
                      </a:r>
                      <a:r>
                        <a:rPr lang="en-US" sz="1000" baseline="0" dirty="0" smtClean="0"/>
                        <a:t> inorganic wastes</a:t>
                      </a:r>
                      <a:endParaRPr lang="en-US" sz="1000" dirty="0"/>
                    </a:p>
                  </a:txBody>
                  <a:tcPr/>
                </a:tc>
                <a:tc>
                  <a:txBody>
                    <a:bodyPr/>
                    <a:lstStyle/>
                    <a:p>
                      <a:pPr algn="ctr"/>
                      <a:r>
                        <a:rPr lang="en-US" sz="1000" dirty="0" smtClean="0"/>
                        <a:t>3.84</a:t>
                      </a:r>
                      <a:endParaRPr lang="en-US" sz="1000" dirty="0"/>
                    </a:p>
                  </a:txBody>
                  <a:tcPr/>
                </a:tc>
                <a:tc>
                  <a:txBody>
                    <a:bodyPr/>
                    <a:lstStyle/>
                    <a:p>
                      <a:pPr algn="ctr"/>
                      <a:r>
                        <a:rPr lang="en-US" sz="1000" dirty="0" smtClean="0"/>
                        <a:t>negligible</a:t>
                      </a:r>
                      <a:endParaRPr lang="en-US" sz="1000" dirty="0"/>
                    </a:p>
                  </a:txBody>
                  <a:tcPr/>
                </a:tc>
                <a:tc>
                  <a:txBody>
                    <a:bodyPr/>
                    <a:lstStyle/>
                    <a:p>
                      <a:pPr algn="ctr"/>
                      <a:r>
                        <a:rPr lang="en-US" sz="1000" dirty="0" smtClean="0"/>
                        <a:t>negligible</a:t>
                      </a:r>
                      <a:endParaRPr lang="en-US" sz="1000" dirty="0"/>
                    </a:p>
                  </a:txBody>
                  <a:tcPr/>
                </a:tc>
              </a:tr>
              <a:tr h="246057">
                <a:tc>
                  <a:txBody>
                    <a:bodyPr/>
                    <a:lstStyle/>
                    <a:p>
                      <a:pPr algn="ctr"/>
                      <a:r>
                        <a:rPr lang="en-US" sz="1000" b="1" dirty="0" smtClean="0"/>
                        <a:t>Total other wastes</a:t>
                      </a:r>
                      <a:endParaRPr lang="en-US" sz="1000" b="1" dirty="0"/>
                    </a:p>
                  </a:txBody>
                  <a:tcPr/>
                </a:tc>
                <a:tc>
                  <a:txBody>
                    <a:bodyPr/>
                    <a:lstStyle/>
                    <a:p>
                      <a:pPr algn="ctr"/>
                      <a:r>
                        <a:rPr lang="en-US" sz="1000" b="1" dirty="0" smtClean="0"/>
                        <a:t>72.00</a:t>
                      </a:r>
                      <a:endParaRPr lang="en-US" sz="1000" b="1" dirty="0"/>
                    </a:p>
                  </a:txBody>
                  <a:tcPr/>
                </a:tc>
                <a:tc>
                  <a:txBody>
                    <a:bodyPr/>
                    <a:lstStyle/>
                    <a:p>
                      <a:pPr algn="ctr"/>
                      <a:r>
                        <a:rPr lang="en-US" sz="1000" b="1" dirty="0" smtClean="0"/>
                        <a:t>20.17</a:t>
                      </a:r>
                      <a:endParaRPr lang="en-US" sz="1000" b="1" dirty="0"/>
                    </a:p>
                  </a:txBody>
                  <a:tcPr/>
                </a:tc>
                <a:tc>
                  <a:txBody>
                    <a:bodyPr/>
                    <a:lstStyle/>
                    <a:p>
                      <a:pPr algn="ctr"/>
                      <a:r>
                        <a:rPr lang="en-US" sz="1000" b="1" dirty="0" smtClean="0"/>
                        <a:t>28.0</a:t>
                      </a:r>
                      <a:endParaRPr lang="en-US" sz="1000" b="1" dirty="0"/>
                    </a:p>
                  </a:txBody>
                  <a:tcPr/>
                </a:tc>
              </a:tr>
              <a:tr h="246057">
                <a:tc>
                  <a:txBody>
                    <a:bodyPr/>
                    <a:lstStyle/>
                    <a:p>
                      <a:pPr algn="ctr"/>
                      <a:r>
                        <a:rPr lang="en-US" sz="1000" b="1" dirty="0" smtClean="0"/>
                        <a:t>Total municipal solid</a:t>
                      </a:r>
                      <a:r>
                        <a:rPr lang="en-US" sz="1000" b="1" baseline="0" dirty="0" smtClean="0"/>
                        <a:t> waste</a:t>
                      </a:r>
                      <a:endParaRPr lang="en-US" sz="1000" b="1" dirty="0"/>
                    </a:p>
                  </a:txBody>
                  <a:tcPr/>
                </a:tc>
                <a:tc>
                  <a:txBody>
                    <a:bodyPr/>
                    <a:lstStyle/>
                    <a:p>
                      <a:pPr algn="ctr"/>
                      <a:r>
                        <a:rPr lang="en-US" sz="1000" b="1" dirty="0" smtClean="0"/>
                        <a:t>249.86</a:t>
                      </a:r>
                      <a:endParaRPr lang="en-US" sz="1000" b="1" dirty="0"/>
                    </a:p>
                  </a:txBody>
                  <a:tcPr/>
                </a:tc>
                <a:tc>
                  <a:txBody>
                    <a:bodyPr/>
                    <a:lstStyle/>
                    <a:p>
                      <a:pPr algn="ctr"/>
                      <a:r>
                        <a:rPr lang="en-US" sz="1000" b="1" dirty="0" smtClean="0"/>
                        <a:t>85.14</a:t>
                      </a:r>
                      <a:endParaRPr lang="en-US" sz="1000" b="1" dirty="0"/>
                    </a:p>
                  </a:txBody>
                  <a:tcPr/>
                </a:tc>
                <a:tc>
                  <a:txBody>
                    <a:bodyPr/>
                    <a:lstStyle/>
                    <a:p>
                      <a:pPr algn="ctr"/>
                      <a:r>
                        <a:rPr lang="en-US" sz="1000" b="1" dirty="0" smtClean="0"/>
                        <a:t>34.1</a:t>
                      </a:r>
                      <a:endParaRPr lang="en-US" sz="1000" b="1" dirty="0"/>
                    </a:p>
                  </a:txBody>
                  <a:tcPr/>
                </a:tc>
              </a:tr>
            </a:tbl>
          </a:graphicData>
        </a:graphic>
      </p:graphicFrame>
      <p:pic>
        <p:nvPicPr>
          <p:cNvPr id="6" name="Picture 5" descr="BANNER7672-ATME Logo Banner 1600 x 380.jpg"/>
          <p:cNvPicPr>
            <a:picLocks noChangeAspect="1"/>
          </p:cNvPicPr>
          <p:nvPr/>
        </p:nvPicPr>
        <p:blipFill>
          <a:blip r:embed="rId3" cstate="print"/>
          <a:stretch>
            <a:fillRect/>
          </a:stretch>
        </p:blipFill>
        <p:spPr>
          <a:xfrm>
            <a:off x="239430" y="42511"/>
            <a:ext cx="1255542" cy="496030"/>
          </a:xfrm>
          <a:prstGeom prst="rect">
            <a:avLst/>
          </a:prstGeom>
        </p:spPr>
      </p:pic>
      <p:pic>
        <p:nvPicPr>
          <p:cNvPr id="7" name="Picture 6"/>
          <p:cNvPicPr/>
          <p:nvPr/>
        </p:nvPicPr>
        <p:blipFill>
          <a:blip r:embed="rId4" cstate="print"/>
          <a:srcRect/>
          <a:stretch>
            <a:fillRect/>
          </a:stretch>
        </p:blipFill>
        <p:spPr bwMode="auto">
          <a:xfrm>
            <a:off x="5283200" y="44453"/>
            <a:ext cx="537029" cy="460372"/>
          </a:xfrm>
          <a:prstGeom prst="rect">
            <a:avLst/>
          </a:prstGeom>
          <a:noFill/>
          <a:ln w="9525">
            <a:noFill/>
            <a:miter lim="800000"/>
            <a:headEnd/>
            <a:tailEnd/>
          </a:ln>
        </p:spPr>
      </p:pic>
      <p:pic>
        <p:nvPicPr>
          <p:cNvPr id="8" name="Google Shape;55;p13"/>
          <p:cNvPicPr/>
          <p:nvPr/>
        </p:nvPicPr>
        <p:blipFill>
          <a:blip r:embed="rId5"/>
          <a:stretch>
            <a:fillRect/>
          </a:stretch>
        </p:blipFill>
        <p:spPr>
          <a:xfrm>
            <a:off x="6439035" y="76228"/>
            <a:ext cx="455251" cy="428597"/>
          </a:xfrm>
          <a:prstGeom prst="rect">
            <a:avLst/>
          </a:prstGeom>
          <a:noFill/>
          <a:ln>
            <a:noFill/>
          </a:ln>
        </p:spPr>
      </p:pic>
      <p:pic>
        <p:nvPicPr>
          <p:cNvPr id="9" name="Picture 8"/>
          <p:cNvPicPr/>
          <p:nvPr/>
        </p:nvPicPr>
        <p:blipFill>
          <a:blip r:embed="rId6">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8804938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533400"/>
            <a:ext cx="2856872" cy="369332"/>
          </a:xfrm>
          <a:prstGeom prst="rect">
            <a:avLst/>
          </a:prstGeom>
          <a:noFill/>
        </p:spPr>
        <p:txBody>
          <a:bodyPr wrap="none" rtlCol="0">
            <a:spAutoFit/>
          </a:bodyPr>
          <a:lstStyle/>
          <a:p>
            <a:r>
              <a:rPr lang="en-US" b="1" dirty="0" smtClean="0"/>
              <a:t>Solid waste characterization</a:t>
            </a:r>
            <a:endParaRPr lang="en-US" b="1" dirty="0"/>
          </a:p>
        </p:txBody>
      </p:sp>
      <p:sp>
        <p:nvSpPr>
          <p:cNvPr id="2" name="TextBox 1"/>
          <p:cNvSpPr txBox="1"/>
          <p:nvPr/>
        </p:nvSpPr>
        <p:spPr>
          <a:xfrm>
            <a:off x="434741" y="902732"/>
            <a:ext cx="8263288" cy="2862322"/>
          </a:xfrm>
          <a:prstGeom prst="rect">
            <a:avLst/>
          </a:prstGeom>
          <a:noFill/>
        </p:spPr>
        <p:txBody>
          <a:bodyPr wrap="square" rtlCol="0">
            <a:spAutoFit/>
          </a:bodyPr>
          <a:lstStyle/>
          <a:p>
            <a:r>
              <a:rPr lang="en-US" dirty="0" err="1" smtClean="0"/>
              <a:t>Physico</a:t>
            </a:r>
            <a:r>
              <a:rPr lang="en-US" dirty="0" smtClean="0"/>
              <a:t>-chemical and biological characteristics.</a:t>
            </a:r>
          </a:p>
          <a:p>
            <a:pPr marL="285750" indent="-285750">
              <a:buFont typeface="Arial" pitchFamily="34" charset="0"/>
              <a:buChar char="•"/>
            </a:pPr>
            <a:r>
              <a:rPr lang="en-US" dirty="0" smtClean="0"/>
              <a:t>Density</a:t>
            </a:r>
          </a:p>
          <a:p>
            <a:pPr marL="285750" indent="-285750">
              <a:buFont typeface="Arial" pitchFamily="34" charset="0"/>
              <a:buChar char="•"/>
            </a:pPr>
            <a:r>
              <a:rPr lang="en-US" dirty="0" smtClean="0"/>
              <a:t>size distribution</a:t>
            </a:r>
          </a:p>
          <a:p>
            <a:pPr marL="285750" indent="-285750">
              <a:buFont typeface="Arial" pitchFamily="34" charset="0"/>
              <a:buChar char="•"/>
            </a:pPr>
            <a:r>
              <a:rPr lang="en-US" dirty="0" smtClean="0"/>
              <a:t>Moisture content</a:t>
            </a:r>
          </a:p>
          <a:p>
            <a:pPr marL="285750" indent="-285750">
              <a:buFont typeface="Arial" pitchFamily="34" charset="0"/>
              <a:buChar char="•"/>
            </a:pPr>
            <a:r>
              <a:rPr lang="en-US" dirty="0" smtClean="0"/>
              <a:t>Color, </a:t>
            </a:r>
          </a:p>
          <a:p>
            <a:pPr marL="285750" indent="-285750">
              <a:buFont typeface="Arial" pitchFamily="34" charset="0"/>
              <a:buChar char="•"/>
            </a:pPr>
            <a:r>
              <a:rPr lang="en-US" dirty="0" smtClean="0"/>
              <a:t>Odor, </a:t>
            </a:r>
          </a:p>
          <a:p>
            <a:pPr marL="285750" indent="-285750">
              <a:buFont typeface="Arial" pitchFamily="34" charset="0"/>
              <a:buChar char="•"/>
            </a:pPr>
            <a:r>
              <a:rPr lang="en-US" dirty="0"/>
              <a:t>S</a:t>
            </a:r>
            <a:r>
              <a:rPr lang="en-US" dirty="0" smtClean="0"/>
              <a:t>hape, </a:t>
            </a:r>
          </a:p>
          <a:p>
            <a:pPr marL="285750" indent="-285750">
              <a:buFont typeface="Arial" pitchFamily="34" charset="0"/>
              <a:buChar char="•"/>
            </a:pPr>
            <a:r>
              <a:rPr lang="en-US" dirty="0" smtClean="0"/>
              <a:t>Optical properties</a:t>
            </a:r>
          </a:p>
          <a:p>
            <a:pPr marL="285750" indent="-285750">
              <a:buFont typeface="Arial" pitchFamily="34" charset="0"/>
              <a:buChar char="•"/>
            </a:pPr>
            <a:r>
              <a:rPr lang="en-US" dirty="0" smtClean="0"/>
              <a:t>Electric properties</a:t>
            </a:r>
          </a:p>
          <a:p>
            <a:pPr marL="285750" indent="-285750">
              <a:buFont typeface="Arial" pitchFamily="34" charset="0"/>
              <a:buChar char="•"/>
            </a:pPr>
            <a:r>
              <a:rPr lang="en-US" dirty="0" smtClean="0"/>
              <a:t>Magnetic properties</a:t>
            </a:r>
          </a:p>
        </p:txBody>
      </p:sp>
      <p:graphicFrame>
        <p:nvGraphicFramePr>
          <p:cNvPr id="6" name="Table 5"/>
          <p:cNvGraphicFramePr>
            <a:graphicFrameLocks noGrp="1"/>
          </p:cNvGraphicFramePr>
          <p:nvPr>
            <p:extLst>
              <p:ext uri="{D42A27DB-BD31-4B8C-83A1-F6EECF244321}">
                <p14:modId xmlns:p14="http://schemas.microsoft.com/office/powerpoint/2010/main" val="709065501"/>
              </p:ext>
            </p:extLst>
          </p:nvPr>
        </p:nvGraphicFramePr>
        <p:xfrm>
          <a:off x="1295400" y="3886200"/>
          <a:ext cx="7086600" cy="2702438"/>
        </p:xfrm>
        <a:graphic>
          <a:graphicData uri="http://schemas.openxmlformats.org/drawingml/2006/table">
            <a:tbl>
              <a:tblPr firstRow="1" bandRow="1">
                <a:tableStyleId>{5C22544A-7EE6-4342-B048-85BDC9FD1C3A}</a:tableStyleId>
              </a:tblPr>
              <a:tblGrid>
                <a:gridCol w="1318437"/>
                <a:gridCol w="1043763"/>
                <a:gridCol w="1181100"/>
                <a:gridCol w="1181100"/>
                <a:gridCol w="1181100"/>
                <a:gridCol w="1181100"/>
              </a:tblGrid>
              <a:tr h="538978">
                <a:tc>
                  <a:txBody>
                    <a:bodyPr/>
                    <a:lstStyle/>
                    <a:p>
                      <a:pPr algn="ctr"/>
                      <a:r>
                        <a:rPr lang="en-US" sz="1200" dirty="0" smtClean="0"/>
                        <a:t>Waste type</a:t>
                      </a:r>
                      <a:endParaRPr lang="en-US" sz="1200" dirty="0"/>
                    </a:p>
                  </a:txBody>
                  <a:tcPr/>
                </a:tc>
                <a:tc>
                  <a:txBody>
                    <a:bodyPr/>
                    <a:lstStyle/>
                    <a:p>
                      <a:pPr algn="ctr"/>
                      <a:r>
                        <a:rPr lang="en-US" sz="1200" dirty="0" smtClean="0"/>
                        <a:t>Fungus</a:t>
                      </a:r>
                      <a:endParaRPr lang="en-US" sz="1200" dirty="0"/>
                    </a:p>
                  </a:txBody>
                  <a:tcPr/>
                </a:tc>
                <a:tc>
                  <a:txBody>
                    <a:bodyPr/>
                    <a:lstStyle/>
                    <a:p>
                      <a:pPr algn="ctr"/>
                      <a:r>
                        <a:rPr lang="en-US" sz="1200" dirty="0" smtClean="0"/>
                        <a:t>Protozoa</a:t>
                      </a:r>
                      <a:endParaRPr lang="en-US" sz="1200" dirty="0"/>
                    </a:p>
                  </a:txBody>
                  <a:tcPr/>
                </a:tc>
                <a:tc>
                  <a:txBody>
                    <a:bodyPr/>
                    <a:lstStyle/>
                    <a:p>
                      <a:pPr algn="ctr"/>
                      <a:r>
                        <a:rPr lang="en-US" sz="1200" dirty="0" smtClean="0"/>
                        <a:t>Bacteria</a:t>
                      </a:r>
                      <a:endParaRPr lang="en-US" sz="1200" dirty="0"/>
                    </a:p>
                  </a:txBody>
                  <a:tcPr/>
                </a:tc>
                <a:tc>
                  <a:txBody>
                    <a:bodyPr/>
                    <a:lstStyle/>
                    <a:p>
                      <a:pPr algn="ctr"/>
                      <a:r>
                        <a:rPr lang="en-US" sz="1200" dirty="0" smtClean="0"/>
                        <a:t>Insect</a:t>
                      </a:r>
                      <a:endParaRPr lang="en-US" sz="1200" dirty="0"/>
                    </a:p>
                  </a:txBody>
                  <a:tcPr/>
                </a:tc>
                <a:tc>
                  <a:txBody>
                    <a:bodyPr/>
                    <a:lstStyle/>
                    <a:p>
                      <a:pPr algn="ctr"/>
                      <a:r>
                        <a:rPr lang="en-US" sz="1200" dirty="0" smtClean="0"/>
                        <a:t>Rodent</a:t>
                      </a:r>
                      <a:endParaRPr lang="en-US" sz="1200" dirty="0"/>
                    </a:p>
                  </a:txBody>
                  <a:tcPr/>
                </a:tc>
              </a:tr>
              <a:tr h="312265">
                <a:tc>
                  <a:txBody>
                    <a:bodyPr/>
                    <a:lstStyle/>
                    <a:p>
                      <a:pPr algn="ctr"/>
                      <a:r>
                        <a:rPr lang="en-US" sz="1200" dirty="0" smtClean="0"/>
                        <a:t>Biomedical</a:t>
                      </a:r>
                      <a:r>
                        <a:rPr lang="en-US" sz="1200" baseline="0" dirty="0" smtClean="0"/>
                        <a:t> waste</a:t>
                      </a:r>
                      <a:endParaRPr lang="en-US" sz="1200" dirty="0"/>
                    </a:p>
                  </a:txBody>
                  <a:tcPr/>
                </a:tc>
                <a:tc>
                  <a:txBody>
                    <a:bodyPr/>
                    <a:lstStyle/>
                    <a:p>
                      <a:pPr algn="ctr"/>
                      <a:r>
                        <a:rPr lang="en-US" sz="1200" dirty="0" smtClean="0"/>
                        <a:t>X</a:t>
                      </a:r>
                      <a:endParaRPr lang="en-US" sz="1200" dirty="0"/>
                    </a:p>
                  </a:txBody>
                  <a:tcPr/>
                </a:tc>
                <a:tc>
                  <a:txBody>
                    <a:bodyPr/>
                    <a:lstStyle/>
                    <a:p>
                      <a:pPr algn="ctr"/>
                      <a:r>
                        <a:rPr lang="en-US" sz="1200" dirty="0" smtClean="0"/>
                        <a:t>X</a:t>
                      </a:r>
                      <a:endParaRPr lang="en-US" sz="1200" dirty="0"/>
                    </a:p>
                  </a:txBody>
                  <a:tcPr/>
                </a:tc>
                <a:tc>
                  <a:txBody>
                    <a:bodyPr/>
                    <a:lstStyle/>
                    <a:p>
                      <a:pPr algn="ctr"/>
                      <a:r>
                        <a:rPr lang="en-US" sz="1200" dirty="0" smtClean="0"/>
                        <a:t>X</a:t>
                      </a:r>
                      <a:endParaRPr lang="en-US" sz="1200" dirty="0"/>
                    </a:p>
                  </a:txBody>
                  <a:tcPr/>
                </a:tc>
                <a:tc>
                  <a:txBody>
                    <a:bodyPr/>
                    <a:lstStyle/>
                    <a:p>
                      <a:pPr algn="ctr"/>
                      <a:r>
                        <a:rPr lang="en-US" sz="1200" dirty="0" smtClean="0"/>
                        <a:t>X</a:t>
                      </a:r>
                      <a:endParaRPr lang="en-US" sz="1200" dirty="0"/>
                    </a:p>
                  </a:txBody>
                  <a:tcPr/>
                </a:tc>
                <a:tc>
                  <a:txBody>
                    <a:bodyPr/>
                    <a:lstStyle/>
                    <a:p>
                      <a:pPr algn="ctr"/>
                      <a:r>
                        <a:rPr lang="en-US" sz="1200" dirty="0" smtClean="0"/>
                        <a:t>X</a:t>
                      </a:r>
                      <a:endParaRPr lang="en-US" sz="1200" dirty="0"/>
                    </a:p>
                  </a:txBody>
                  <a:tcPr/>
                </a:tc>
              </a:tr>
              <a:tr h="312265">
                <a:tc>
                  <a:txBody>
                    <a:bodyPr/>
                    <a:lstStyle/>
                    <a:p>
                      <a:pPr algn="ctr"/>
                      <a:r>
                        <a:rPr lang="en-US" sz="1200" dirty="0" smtClean="0"/>
                        <a:t>Food waste</a:t>
                      </a:r>
                      <a:endParaRPr lang="en-US" sz="1200" dirty="0"/>
                    </a:p>
                  </a:txBody>
                  <a:tcPr/>
                </a:tc>
                <a:tc>
                  <a:txBody>
                    <a:bodyPr/>
                    <a:lstStyle/>
                    <a:p>
                      <a:pPr algn="ctr"/>
                      <a:r>
                        <a:rPr lang="en-US" sz="1200" dirty="0" smtClean="0"/>
                        <a:t>X</a:t>
                      </a:r>
                      <a:endParaRPr lang="en-US" sz="1200" dirty="0"/>
                    </a:p>
                  </a:txBody>
                  <a:tcPr/>
                </a:tc>
                <a:tc>
                  <a:txBody>
                    <a:bodyPr/>
                    <a:lstStyle/>
                    <a:p>
                      <a:pPr algn="ctr"/>
                      <a:r>
                        <a:rPr lang="en-US" sz="1200" dirty="0" smtClean="0"/>
                        <a:t>X</a:t>
                      </a:r>
                      <a:endParaRPr lang="en-US" sz="1200" dirty="0"/>
                    </a:p>
                  </a:txBody>
                  <a:tcPr/>
                </a:tc>
                <a:tc>
                  <a:txBody>
                    <a:bodyPr/>
                    <a:lstStyle/>
                    <a:p>
                      <a:pPr algn="ctr"/>
                      <a:r>
                        <a:rPr lang="en-US" sz="1200" dirty="0" smtClean="0"/>
                        <a:t>X</a:t>
                      </a:r>
                      <a:endParaRPr lang="en-US" sz="1200" dirty="0"/>
                    </a:p>
                  </a:txBody>
                  <a:tcPr/>
                </a:tc>
                <a:tc>
                  <a:txBody>
                    <a:bodyPr/>
                    <a:lstStyle/>
                    <a:p>
                      <a:pPr algn="ctr"/>
                      <a:r>
                        <a:rPr lang="en-US" sz="1200" dirty="0" smtClean="0"/>
                        <a:t>X</a:t>
                      </a:r>
                      <a:endParaRPr lang="en-US" sz="1200" dirty="0"/>
                    </a:p>
                  </a:txBody>
                  <a:tcPr/>
                </a:tc>
                <a:tc>
                  <a:txBody>
                    <a:bodyPr/>
                    <a:lstStyle/>
                    <a:p>
                      <a:pPr algn="ctr"/>
                      <a:r>
                        <a:rPr lang="en-US" sz="1200" dirty="0" smtClean="0"/>
                        <a:t>X</a:t>
                      </a:r>
                      <a:endParaRPr lang="en-US" sz="1200" dirty="0"/>
                    </a:p>
                  </a:txBody>
                  <a:tcPr/>
                </a:tc>
              </a:tr>
              <a:tr h="312265">
                <a:tc>
                  <a:txBody>
                    <a:bodyPr/>
                    <a:lstStyle/>
                    <a:p>
                      <a:pPr algn="ctr"/>
                      <a:r>
                        <a:rPr lang="en-US" sz="1200" dirty="0" smtClean="0"/>
                        <a:t>Hazardous waste</a:t>
                      </a:r>
                      <a:endParaRPr lang="en-US" sz="1200" dirty="0"/>
                    </a:p>
                  </a:txBody>
                  <a:tcPr/>
                </a:tc>
                <a:tc>
                  <a:txBody>
                    <a:bodyPr/>
                    <a:lstStyle/>
                    <a:p>
                      <a:pPr algn="ctr"/>
                      <a:endParaRPr lang="en-US" sz="1200" dirty="0"/>
                    </a:p>
                  </a:txBody>
                  <a:tcPr/>
                </a:tc>
                <a:tc>
                  <a:txBody>
                    <a:bodyPr/>
                    <a:lstStyle/>
                    <a:p>
                      <a:pPr algn="ctr"/>
                      <a:endParaRPr lang="en-US" sz="1200" dirty="0"/>
                    </a:p>
                  </a:txBody>
                  <a:tcPr/>
                </a:tc>
                <a:tc>
                  <a:txBody>
                    <a:bodyPr/>
                    <a:lstStyle/>
                    <a:p>
                      <a:pPr algn="ctr"/>
                      <a:endParaRPr lang="en-US" sz="1200" dirty="0"/>
                    </a:p>
                  </a:txBody>
                  <a:tcPr/>
                </a:tc>
                <a:tc>
                  <a:txBody>
                    <a:bodyPr/>
                    <a:lstStyle/>
                    <a:p>
                      <a:pPr algn="ctr"/>
                      <a:endParaRPr lang="en-US" sz="1200" dirty="0"/>
                    </a:p>
                  </a:txBody>
                  <a:tcPr/>
                </a:tc>
                <a:tc>
                  <a:txBody>
                    <a:bodyPr/>
                    <a:lstStyle/>
                    <a:p>
                      <a:pPr algn="ctr"/>
                      <a:endParaRPr lang="en-US" sz="1200" dirty="0"/>
                    </a:p>
                  </a:txBody>
                  <a:tcPr/>
                </a:tc>
              </a:tr>
              <a:tr h="384450">
                <a:tc>
                  <a:txBody>
                    <a:bodyPr/>
                    <a:lstStyle/>
                    <a:p>
                      <a:pPr algn="ctr"/>
                      <a:r>
                        <a:rPr lang="en-US" sz="1200" dirty="0" smtClean="0"/>
                        <a:t>Municipal solid waste</a:t>
                      </a:r>
                      <a:endParaRPr lang="en-US" sz="1200" dirty="0"/>
                    </a:p>
                  </a:txBody>
                  <a:tcPr/>
                </a:tc>
                <a:tc>
                  <a:txBody>
                    <a:bodyPr/>
                    <a:lstStyle/>
                    <a:p>
                      <a:pPr algn="ctr"/>
                      <a:r>
                        <a:rPr lang="en-US" sz="1200" dirty="0" smtClean="0"/>
                        <a:t>X</a:t>
                      </a:r>
                      <a:endParaRPr lang="en-US" sz="1200" dirty="0"/>
                    </a:p>
                  </a:txBody>
                  <a:tcPr/>
                </a:tc>
                <a:tc>
                  <a:txBody>
                    <a:bodyPr/>
                    <a:lstStyle/>
                    <a:p>
                      <a:pPr algn="ctr"/>
                      <a:r>
                        <a:rPr lang="en-US" sz="1200" dirty="0" smtClean="0"/>
                        <a:t>X</a:t>
                      </a:r>
                      <a:endParaRPr lang="en-US" sz="1200" dirty="0"/>
                    </a:p>
                  </a:txBody>
                  <a:tcPr/>
                </a:tc>
                <a:tc>
                  <a:txBody>
                    <a:bodyPr/>
                    <a:lstStyle/>
                    <a:p>
                      <a:pPr algn="ctr"/>
                      <a:r>
                        <a:rPr lang="en-US" sz="1200" dirty="0" smtClean="0"/>
                        <a:t>X</a:t>
                      </a:r>
                      <a:endParaRPr lang="en-US" sz="1200" dirty="0"/>
                    </a:p>
                  </a:txBody>
                  <a:tcPr/>
                </a:tc>
                <a:tc>
                  <a:txBody>
                    <a:bodyPr/>
                    <a:lstStyle/>
                    <a:p>
                      <a:pPr algn="ctr"/>
                      <a:r>
                        <a:rPr lang="en-US" sz="1200" dirty="0" smtClean="0"/>
                        <a:t>X</a:t>
                      </a:r>
                      <a:endParaRPr lang="en-US" sz="1200" dirty="0"/>
                    </a:p>
                  </a:txBody>
                  <a:tcPr/>
                </a:tc>
                <a:tc>
                  <a:txBody>
                    <a:bodyPr/>
                    <a:lstStyle/>
                    <a:p>
                      <a:pPr algn="ctr"/>
                      <a:r>
                        <a:rPr lang="en-US" sz="1200" dirty="0" smtClean="0"/>
                        <a:t>X</a:t>
                      </a:r>
                      <a:endParaRPr lang="en-US" sz="1200" dirty="0"/>
                    </a:p>
                  </a:txBody>
                  <a:tcPr/>
                </a:tc>
              </a:tr>
              <a:tr h="312265">
                <a:tc>
                  <a:txBody>
                    <a:bodyPr/>
                    <a:lstStyle/>
                    <a:p>
                      <a:pPr algn="ctr"/>
                      <a:r>
                        <a:rPr lang="en-US" sz="1200" dirty="0" smtClean="0"/>
                        <a:t>Radio active waste</a:t>
                      </a:r>
                      <a:endParaRPr lang="en-US" sz="1200" dirty="0"/>
                    </a:p>
                  </a:txBody>
                  <a:tcPr/>
                </a:tc>
                <a:tc>
                  <a:txBody>
                    <a:bodyPr/>
                    <a:lstStyle/>
                    <a:p>
                      <a:pPr algn="ctr"/>
                      <a:endParaRPr lang="en-US" sz="1200" dirty="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tc>
                  <a:txBody>
                    <a:bodyPr/>
                    <a:lstStyle/>
                    <a:p>
                      <a:pPr algn="ctr"/>
                      <a:endParaRPr lang="en-US" sz="1200" dirty="0"/>
                    </a:p>
                  </a:txBody>
                  <a:tcPr/>
                </a:tc>
              </a:tr>
              <a:tr h="312265">
                <a:tc>
                  <a:txBody>
                    <a:bodyPr/>
                    <a:lstStyle/>
                    <a:p>
                      <a:pPr algn="ctr"/>
                      <a:r>
                        <a:rPr lang="en-US" sz="1200" dirty="0" smtClean="0"/>
                        <a:t>WEEE</a:t>
                      </a:r>
                      <a:endParaRPr lang="en-US" sz="1200" dirty="0"/>
                    </a:p>
                  </a:txBody>
                  <a:tcPr/>
                </a:tc>
                <a:tc>
                  <a:txBody>
                    <a:bodyPr/>
                    <a:lstStyle/>
                    <a:p>
                      <a:pPr algn="ctr"/>
                      <a:endParaRPr lang="en-US" sz="1200" dirty="0"/>
                    </a:p>
                  </a:txBody>
                  <a:tcPr/>
                </a:tc>
                <a:tc>
                  <a:txBody>
                    <a:bodyPr/>
                    <a:lstStyle/>
                    <a:p>
                      <a:pPr algn="ctr"/>
                      <a:endParaRPr lang="en-US" sz="1200" dirty="0"/>
                    </a:p>
                  </a:txBody>
                  <a:tcPr/>
                </a:tc>
                <a:tc>
                  <a:txBody>
                    <a:bodyPr/>
                    <a:lstStyle/>
                    <a:p>
                      <a:pPr algn="ctr"/>
                      <a:endParaRPr lang="en-US" sz="1200"/>
                    </a:p>
                  </a:txBody>
                  <a:tcPr/>
                </a:tc>
                <a:tc>
                  <a:txBody>
                    <a:bodyPr/>
                    <a:lstStyle/>
                    <a:p>
                      <a:pPr algn="ctr"/>
                      <a:r>
                        <a:rPr lang="en-US" sz="1200" dirty="0" smtClean="0"/>
                        <a:t>X</a:t>
                      </a:r>
                      <a:endParaRPr lang="en-US" sz="1200" dirty="0"/>
                    </a:p>
                  </a:txBody>
                  <a:tcPr/>
                </a:tc>
                <a:tc>
                  <a:txBody>
                    <a:bodyPr/>
                    <a:lstStyle/>
                    <a:p>
                      <a:pPr algn="ctr"/>
                      <a:r>
                        <a:rPr lang="en-US" sz="1200" dirty="0" smtClean="0"/>
                        <a:t>X</a:t>
                      </a:r>
                      <a:endParaRPr lang="en-US" sz="1200" dirty="0"/>
                    </a:p>
                  </a:txBody>
                  <a:tcPr/>
                </a:tc>
              </a:tr>
            </a:tbl>
          </a:graphicData>
        </a:graphic>
      </p:graphicFrame>
      <p:pic>
        <p:nvPicPr>
          <p:cNvPr id="7" name="Picture 6" descr="BANNER7672-ATME Logo Banner 1600 x 380.jpg"/>
          <p:cNvPicPr>
            <a:picLocks noChangeAspect="1"/>
          </p:cNvPicPr>
          <p:nvPr/>
        </p:nvPicPr>
        <p:blipFill>
          <a:blip r:embed="rId3" cstate="print"/>
          <a:stretch>
            <a:fillRect/>
          </a:stretch>
        </p:blipFill>
        <p:spPr>
          <a:xfrm>
            <a:off x="239430" y="42511"/>
            <a:ext cx="1255542" cy="496030"/>
          </a:xfrm>
          <a:prstGeom prst="rect">
            <a:avLst/>
          </a:prstGeom>
        </p:spPr>
      </p:pic>
      <p:pic>
        <p:nvPicPr>
          <p:cNvPr id="8" name="Picture 7"/>
          <p:cNvPicPr/>
          <p:nvPr/>
        </p:nvPicPr>
        <p:blipFill>
          <a:blip r:embed="rId4" cstate="print"/>
          <a:srcRect/>
          <a:stretch>
            <a:fillRect/>
          </a:stretch>
        </p:blipFill>
        <p:spPr bwMode="auto">
          <a:xfrm>
            <a:off x="5283200" y="44453"/>
            <a:ext cx="537029" cy="460372"/>
          </a:xfrm>
          <a:prstGeom prst="rect">
            <a:avLst/>
          </a:prstGeom>
          <a:noFill/>
          <a:ln w="9525">
            <a:noFill/>
            <a:miter lim="800000"/>
            <a:headEnd/>
            <a:tailEnd/>
          </a:ln>
        </p:spPr>
      </p:pic>
      <p:pic>
        <p:nvPicPr>
          <p:cNvPr id="9" name="Google Shape;55;p13"/>
          <p:cNvPicPr/>
          <p:nvPr/>
        </p:nvPicPr>
        <p:blipFill>
          <a:blip r:embed="rId5"/>
          <a:stretch>
            <a:fillRect/>
          </a:stretch>
        </p:blipFill>
        <p:spPr>
          <a:xfrm>
            <a:off x="6439035" y="76228"/>
            <a:ext cx="455251" cy="428597"/>
          </a:xfrm>
          <a:prstGeom prst="rect">
            <a:avLst/>
          </a:prstGeom>
          <a:noFill/>
          <a:ln>
            <a:noFill/>
          </a:ln>
        </p:spPr>
      </p:pic>
      <p:pic>
        <p:nvPicPr>
          <p:cNvPr id="10" name="Picture 9"/>
          <p:cNvPicPr/>
          <p:nvPr/>
        </p:nvPicPr>
        <p:blipFill>
          <a:blip r:embed="rId6">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2801926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533400"/>
            <a:ext cx="2856872" cy="369332"/>
          </a:xfrm>
          <a:prstGeom prst="rect">
            <a:avLst/>
          </a:prstGeom>
          <a:noFill/>
        </p:spPr>
        <p:txBody>
          <a:bodyPr wrap="none" rtlCol="0">
            <a:spAutoFit/>
          </a:bodyPr>
          <a:lstStyle/>
          <a:p>
            <a:r>
              <a:rPr lang="en-US" b="1" dirty="0" smtClean="0"/>
              <a:t>Solid waste characterization</a:t>
            </a:r>
            <a:endParaRPr lang="en-US" b="1" dirty="0"/>
          </a:p>
        </p:txBody>
      </p:sp>
      <p:sp>
        <p:nvSpPr>
          <p:cNvPr id="2" name="TextBox 1"/>
          <p:cNvSpPr txBox="1"/>
          <p:nvPr/>
        </p:nvSpPr>
        <p:spPr>
          <a:xfrm>
            <a:off x="145281" y="990600"/>
            <a:ext cx="8263288" cy="369332"/>
          </a:xfrm>
          <a:prstGeom prst="rect">
            <a:avLst/>
          </a:prstGeom>
          <a:noFill/>
        </p:spPr>
        <p:txBody>
          <a:bodyPr wrap="square" rtlCol="0">
            <a:spAutoFit/>
          </a:bodyPr>
          <a:lstStyle/>
          <a:p>
            <a:r>
              <a:rPr lang="en-US" dirty="0" err="1" smtClean="0"/>
              <a:t>Physico</a:t>
            </a:r>
            <a:r>
              <a:rPr lang="en-US" dirty="0" smtClean="0"/>
              <a:t>-chemical and biological characteristics.</a:t>
            </a:r>
          </a:p>
        </p:txBody>
      </p:sp>
      <p:pic>
        <p:nvPicPr>
          <p:cNvPr id="10242" name="Picture 2" descr="http://www.peta.org/resized-image.ashx/__size/550x0/__key/CommunityServer-Blogs-Components-WeblogFiles/00-00-00-01-48/0207.scrap_5F00_bins_5F00_46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260" y="1592179"/>
            <a:ext cx="4429125" cy="310515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45281" y="4788568"/>
            <a:ext cx="4429125" cy="646331"/>
          </a:xfrm>
          <a:prstGeom prst="rect">
            <a:avLst/>
          </a:prstGeom>
          <a:noFill/>
        </p:spPr>
        <p:txBody>
          <a:bodyPr wrap="square" rtlCol="0">
            <a:spAutoFit/>
          </a:bodyPr>
          <a:lstStyle/>
          <a:p>
            <a:r>
              <a:rPr lang="en-US" dirty="0" smtClean="0"/>
              <a:t>E. Coli contamination usually starts at slaughterhouses.</a:t>
            </a:r>
          </a:p>
        </p:txBody>
      </p:sp>
      <p:pic>
        <p:nvPicPr>
          <p:cNvPr id="10244" name="Picture 4" descr="http://sicilyguide.com/wp-content/uploads/2010/10/4455301724_0701b5c94e-300x22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4400" y="1600200"/>
            <a:ext cx="4140200" cy="310515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714875" y="4800600"/>
            <a:ext cx="4429125" cy="1754326"/>
          </a:xfrm>
          <a:prstGeom prst="rect">
            <a:avLst/>
          </a:prstGeom>
          <a:noFill/>
        </p:spPr>
        <p:txBody>
          <a:bodyPr wrap="square" rtlCol="0">
            <a:spAutoFit/>
          </a:bodyPr>
          <a:lstStyle/>
          <a:p>
            <a:r>
              <a:rPr lang="en-US" dirty="0" smtClean="0"/>
              <a:t>Research conducted by Novotny </a:t>
            </a:r>
            <a:r>
              <a:rPr lang="en-US" i="1" dirty="0" smtClean="0"/>
              <a:t>et al.</a:t>
            </a:r>
            <a:r>
              <a:rPr lang="en-US" dirty="0" smtClean="0"/>
              <a:t> (2004) shows species of bacteria present in fish that are sources of human infections. These organisms are generally found in fish markets, floors, and fish boxes, specially during the summer. </a:t>
            </a:r>
          </a:p>
        </p:txBody>
      </p:sp>
      <p:pic>
        <p:nvPicPr>
          <p:cNvPr id="9" name="Picture 8" descr="BANNER7672-ATME Logo Banner 1600 x 380.jpg"/>
          <p:cNvPicPr>
            <a:picLocks noChangeAspect="1"/>
          </p:cNvPicPr>
          <p:nvPr/>
        </p:nvPicPr>
        <p:blipFill>
          <a:blip r:embed="rId5" cstate="print"/>
          <a:stretch>
            <a:fillRect/>
          </a:stretch>
        </p:blipFill>
        <p:spPr>
          <a:xfrm>
            <a:off x="239430" y="42511"/>
            <a:ext cx="1255542" cy="496030"/>
          </a:xfrm>
          <a:prstGeom prst="rect">
            <a:avLst/>
          </a:prstGeom>
        </p:spPr>
      </p:pic>
      <p:pic>
        <p:nvPicPr>
          <p:cNvPr id="10" name="Picture 9"/>
          <p:cNvPicPr/>
          <p:nvPr/>
        </p:nvPicPr>
        <p:blipFill>
          <a:blip r:embed="rId6" cstate="print"/>
          <a:srcRect/>
          <a:stretch>
            <a:fillRect/>
          </a:stretch>
        </p:blipFill>
        <p:spPr bwMode="auto">
          <a:xfrm>
            <a:off x="5283200" y="44453"/>
            <a:ext cx="537029" cy="460372"/>
          </a:xfrm>
          <a:prstGeom prst="rect">
            <a:avLst/>
          </a:prstGeom>
          <a:noFill/>
          <a:ln w="9525">
            <a:noFill/>
            <a:miter lim="800000"/>
            <a:headEnd/>
            <a:tailEnd/>
          </a:ln>
        </p:spPr>
      </p:pic>
      <p:pic>
        <p:nvPicPr>
          <p:cNvPr id="11" name="Google Shape;55;p13"/>
          <p:cNvPicPr/>
          <p:nvPr/>
        </p:nvPicPr>
        <p:blipFill>
          <a:blip r:embed="rId7"/>
          <a:stretch>
            <a:fillRect/>
          </a:stretch>
        </p:blipFill>
        <p:spPr>
          <a:xfrm>
            <a:off x="6439035" y="76228"/>
            <a:ext cx="455251" cy="428597"/>
          </a:xfrm>
          <a:prstGeom prst="rect">
            <a:avLst/>
          </a:prstGeom>
          <a:noFill/>
          <a:ln>
            <a:noFill/>
          </a:ln>
        </p:spPr>
      </p:pic>
      <p:pic>
        <p:nvPicPr>
          <p:cNvPr id="12" name="Picture 11"/>
          <p:cNvPicPr/>
          <p:nvPr/>
        </p:nvPicPr>
        <p:blipFill>
          <a:blip r:embed="rId8">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29612397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259" y="377136"/>
            <a:ext cx="2856872" cy="369332"/>
          </a:xfrm>
          <a:prstGeom prst="rect">
            <a:avLst/>
          </a:prstGeom>
          <a:noFill/>
        </p:spPr>
        <p:txBody>
          <a:bodyPr wrap="none" rtlCol="0">
            <a:spAutoFit/>
          </a:bodyPr>
          <a:lstStyle/>
          <a:p>
            <a:r>
              <a:rPr lang="en-US" b="1" dirty="0" smtClean="0"/>
              <a:t>Solid waste characterization</a:t>
            </a:r>
            <a:endParaRPr lang="en-US" b="1" dirty="0"/>
          </a:p>
        </p:txBody>
      </p:sp>
      <p:pic>
        <p:nvPicPr>
          <p:cNvPr id="12290" name="Picture 2" descr="http://img.docstoccdn.com/thumb/orig/6842877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208" t="9843" r="22919" b="56160"/>
          <a:stretch/>
        </p:blipFill>
        <p:spPr bwMode="auto">
          <a:xfrm>
            <a:off x="533400" y="675961"/>
            <a:ext cx="7772400" cy="560291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BANNER7672-ATME Logo Banner 1600 x 380.jpg"/>
          <p:cNvPicPr>
            <a:picLocks noChangeAspect="1"/>
          </p:cNvPicPr>
          <p:nvPr/>
        </p:nvPicPr>
        <p:blipFill>
          <a:blip r:embed="rId4" cstate="print"/>
          <a:stretch>
            <a:fillRect/>
          </a:stretch>
        </p:blipFill>
        <p:spPr>
          <a:xfrm>
            <a:off x="239430" y="42512"/>
            <a:ext cx="903570" cy="356976"/>
          </a:xfrm>
          <a:prstGeom prst="rect">
            <a:avLst/>
          </a:prstGeom>
        </p:spPr>
      </p:pic>
      <p:pic>
        <p:nvPicPr>
          <p:cNvPr id="6" name="Picture 5"/>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7" name="Google Shape;55;p13"/>
          <p:cNvPicPr/>
          <p:nvPr/>
        </p:nvPicPr>
        <p:blipFill>
          <a:blip r:embed="rId6"/>
          <a:stretch>
            <a:fillRect/>
          </a:stretch>
        </p:blipFill>
        <p:spPr>
          <a:xfrm>
            <a:off x="6439035" y="76228"/>
            <a:ext cx="455251" cy="428597"/>
          </a:xfrm>
          <a:prstGeom prst="rect">
            <a:avLst/>
          </a:prstGeom>
          <a:noFill/>
          <a:ln>
            <a:noFill/>
          </a:ln>
        </p:spPr>
      </p:pic>
      <p:pic>
        <p:nvPicPr>
          <p:cNvPr id="8" name="Picture 7"/>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39370727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30868" y="990600"/>
            <a:ext cx="8279732" cy="338554"/>
          </a:xfrm>
          <a:prstGeom prst="rect">
            <a:avLst/>
          </a:prstGeom>
          <a:noFill/>
        </p:spPr>
        <p:txBody>
          <a:bodyPr wrap="square" rtlCol="0">
            <a:spAutoFit/>
          </a:bodyPr>
          <a:lstStyle/>
          <a:p>
            <a:r>
              <a:rPr lang="en-US" sz="1600" b="1" dirty="0" smtClean="0"/>
              <a:t>Amount of MSW generated by typical families (in one week) around the world</a:t>
            </a:r>
          </a:p>
        </p:txBody>
      </p:sp>
      <p:pic>
        <p:nvPicPr>
          <p:cNvPr id="2050" name="Picture 2" descr="Food Nutrition Eating Health Diet &lt;span style='font-weight: bold'&gt;&lt;/span&g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38400" y="1857404"/>
            <a:ext cx="5819775" cy="38481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57199" y="3581400"/>
            <a:ext cx="1747594" cy="400110"/>
          </a:xfrm>
          <a:prstGeom prst="rect">
            <a:avLst/>
          </a:prstGeom>
          <a:noFill/>
        </p:spPr>
        <p:txBody>
          <a:bodyPr wrap="none" rtlCol="0">
            <a:spAutoFit/>
          </a:bodyPr>
          <a:lstStyle/>
          <a:p>
            <a:r>
              <a:rPr lang="en-US" sz="2000" dirty="0" smtClean="0"/>
              <a:t>Japan, $317.25</a:t>
            </a:r>
            <a:endParaRPr lang="en-US" sz="2000" dirty="0"/>
          </a:p>
        </p:txBody>
      </p:sp>
      <p:pic>
        <p:nvPicPr>
          <p:cNvPr id="5" name="Picture 4"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7" name="Picture 6"/>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8" name="Google Shape;55;p13"/>
          <p:cNvPicPr/>
          <p:nvPr/>
        </p:nvPicPr>
        <p:blipFill>
          <a:blip r:embed="rId6"/>
          <a:stretch>
            <a:fillRect/>
          </a:stretch>
        </p:blipFill>
        <p:spPr>
          <a:xfrm>
            <a:off x="6439035" y="76228"/>
            <a:ext cx="455251" cy="428597"/>
          </a:xfrm>
          <a:prstGeom prst="rect">
            <a:avLst/>
          </a:prstGeom>
          <a:noFill/>
          <a:ln>
            <a:noFill/>
          </a:ln>
        </p:spPr>
      </p:pic>
      <p:pic>
        <p:nvPicPr>
          <p:cNvPr id="9" name="Picture 8"/>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35407059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docstoccdn.com/thumb/orig/6842877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2" t="39989" r="332" b="8125"/>
          <a:stretch/>
        </p:blipFill>
        <p:spPr bwMode="auto">
          <a:xfrm>
            <a:off x="761999" y="538541"/>
            <a:ext cx="8219737" cy="620417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5" name="Picture 4"/>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6" name="Google Shape;55;p13"/>
          <p:cNvPicPr/>
          <p:nvPr/>
        </p:nvPicPr>
        <p:blipFill>
          <a:blip r:embed="rId6"/>
          <a:stretch>
            <a:fillRect/>
          </a:stretch>
        </p:blipFill>
        <p:spPr>
          <a:xfrm>
            <a:off x="6439035" y="76228"/>
            <a:ext cx="455251" cy="428597"/>
          </a:xfrm>
          <a:prstGeom prst="rect">
            <a:avLst/>
          </a:prstGeom>
          <a:noFill/>
          <a:ln>
            <a:noFill/>
          </a:ln>
        </p:spPr>
      </p:pic>
      <p:pic>
        <p:nvPicPr>
          <p:cNvPr id="7" name="Picture 6"/>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21156172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014356" y="289501"/>
            <a:ext cx="2856872" cy="369332"/>
          </a:xfrm>
          <a:prstGeom prst="rect">
            <a:avLst/>
          </a:prstGeom>
          <a:noFill/>
        </p:spPr>
        <p:txBody>
          <a:bodyPr wrap="none" rtlCol="0">
            <a:spAutoFit/>
          </a:bodyPr>
          <a:lstStyle/>
          <a:p>
            <a:r>
              <a:rPr lang="en-US" b="1" dirty="0" smtClean="0"/>
              <a:t>Solid waste characterization</a:t>
            </a:r>
            <a:endParaRPr lang="en-US" b="1" dirty="0"/>
          </a:p>
        </p:txBody>
      </p:sp>
      <p:pic>
        <p:nvPicPr>
          <p:cNvPr id="15362" name="Picture 2" descr="Hazardous Waste Class Definitio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981" y="636490"/>
            <a:ext cx="2819400" cy="5920740"/>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Hazardous Waste Class Definition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91000" y="2667000"/>
            <a:ext cx="4556932" cy="18597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BANNER7672-ATME Logo Banner 1600 x 380.jpg"/>
          <p:cNvPicPr>
            <a:picLocks noChangeAspect="1"/>
          </p:cNvPicPr>
          <p:nvPr/>
        </p:nvPicPr>
        <p:blipFill>
          <a:blip r:embed="rId5" cstate="print"/>
          <a:stretch>
            <a:fillRect/>
          </a:stretch>
        </p:blipFill>
        <p:spPr>
          <a:xfrm>
            <a:off x="239430" y="42511"/>
            <a:ext cx="1255542" cy="496030"/>
          </a:xfrm>
          <a:prstGeom prst="rect">
            <a:avLst/>
          </a:prstGeom>
        </p:spPr>
      </p:pic>
      <p:pic>
        <p:nvPicPr>
          <p:cNvPr id="7" name="Picture 6"/>
          <p:cNvPicPr/>
          <p:nvPr/>
        </p:nvPicPr>
        <p:blipFill>
          <a:blip r:embed="rId6" cstate="print"/>
          <a:srcRect/>
          <a:stretch>
            <a:fillRect/>
          </a:stretch>
        </p:blipFill>
        <p:spPr bwMode="auto">
          <a:xfrm>
            <a:off x="5283200" y="44453"/>
            <a:ext cx="537029" cy="460372"/>
          </a:xfrm>
          <a:prstGeom prst="rect">
            <a:avLst/>
          </a:prstGeom>
          <a:noFill/>
          <a:ln w="9525">
            <a:noFill/>
            <a:miter lim="800000"/>
            <a:headEnd/>
            <a:tailEnd/>
          </a:ln>
        </p:spPr>
      </p:pic>
      <p:pic>
        <p:nvPicPr>
          <p:cNvPr id="8" name="Google Shape;55;p13"/>
          <p:cNvPicPr/>
          <p:nvPr/>
        </p:nvPicPr>
        <p:blipFill>
          <a:blip r:embed="rId7"/>
          <a:stretch>
            <a:fillRect/>
          </a:stretch>
        </p:blipFill>
        <p:spPr>
          <a:xfrm>
            <a:off x="6439035" y="76228"/>
            <a:ext cx="455251" cy="428597"/>
          </a:xfrm>
          <a:prstGeom prst="rect">
            <a:avLst/>
          </a:prstGeom>
          <a:noFill/>
          <a:ln>
            <a:noFill/>
          </a:ln>
        </p:spPr>
      </p:pic>
      <p:pic>
        <p:nvPicPr>
          <p:cNvPr id="9" name="Picture 8"/>
          <p:cNvPicPr/>
          <p:nvPr/>
        </p:nvPicPr>
        <p:blipFill>
          <a:blip r:embed="rId8">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4724382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77530" y="694243"/>
            <a:ext cx="2856872" cy="369332"/>
          </a:xfrm>
          <a:prstGeom prst="rect">
            <a:avLst/>
          </a:prstGeom>
          <a:noFill/>
        </p:spPr>
        <p:txBody>
          <a:bodyPr wrap="none" rtlCol="0">
            <a:spAutoFit/>
          </a:bodyPr>
          <a:lstStyle/>
          <a:p>
            <a:r>
              <a:rPr lang="en-US" b="1" dirty="0" smtClean="0"/>
              <a:t>Solid waste characterization</a:t>
            </a:r>
            <a:endParaRPr lang="en-US" b="1" dirty="0"/>
          </a:p>
        </p:txBody>
      </p:sp>
      <p:pic>
        <p:nvPicPr>
          <p:cNvPr id="7" name="Picture 2" descr="http://www.muni.org/Departments/SWS/PublishingImages/CTSHaz.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8380" y="1295400"/>
            <a:ext cx="3429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descr="http://www.bigislandchronicle.com/wp-content/uploads/2011/06/householdhazardouswast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1200" y="1078414"/>
            <a:ext cx="2411214" cy="276144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33400" y="3962400"/>
            <a:ext cx="7848600" cy="1754326"/>
          </a:xfrm>
          <a:prstGeom prst="rect">
            <a:avLst/>
          </a:prstGeom>
          <a:noFill/>
        </p:spPr>
        <p:txBody>
          <a:bodyPr wrap="square" rtlCol="0">
            <a:spAutoFit/>
          </a:bodyPr>
          <a:lstStyle/>
          <a:p>
            <a:pPr marL="285750" indent="-285750">
              <a:buFont typeface="Arial" pitchFamily="34" charset="0"/>
              <a:buChar char="•"/>
            </a:pPr>
            <a:r>
              <a:rPr lang="en-US" dirty="0"/>
              <a:t>50% paints </a:t>
            </a:r>
            <a:r>
              <a:rPr lang="en-US" dirty="0" smtClean="0"/>
              <a:t>and </a:t>
            </a:r>
            <a:r>
              <a:rPr lang="en-US" dirty="0"/>
              <a:t>paint </a:t>
            </a:r>
            <a:r>
              <a:rPr lang="en-US" dirty="0" smtClean="0"/>
              <a:t>products</a:t>
            </a:r>
          </a:p>
          <a:p>
            <a:pPr marL="285750" indent="-285750">
              <a:buFont typeface="Arial" pitchFamily="34" charset="0"/>
              <a:buChar char="•"/>
            </a:pPr>
            <a:r>
              <a:rPr lang="en-US" dirty="0" smtClean="0"/>
              <a:t>20</a:t>
            </a:r>
            <a:r>
              <a:rPr lang="en-US" dirty="0"/>
              <a:t>% </a:t>
            </a:r>
            <a:r>
              <a:rPr lang="en-US" dirty="0" smtClean="0"/>
              <a:t>used motor </a:t>
            </a:r>
            <a:r>
              <a:rPr lang="en-US" dirty="0"/>
              <a:t>oil </a:t>
            </a:r>
            <a:endParaRPr lang="en-US" dirty="0" smtClean="0"/>
          </a:p>
          <a:p>
            <a:pPr marL="285750" indent="-285750">
              <a:buFont typeface="Arial" pitchFamily="34" charset="0"/>
              <a:buChar char="•"/>
            </a:pPr>
            <a:r>
              <a:rPr lang="pt-BR" dirty="0"/>
              <a:t>20% </a:t>
            </a:r>
            <a:r>
              <a:rPr lang="pt-BR" dirty="0" smtClean="0"/>
              <a:t>solvents</a:t>
            </a:r>
            <a:r>
              <a:rPr lang="pt-BR" dirty="0"/>
              <a:t>, </a:t>
            </a:r>
            <a:r>
              <a:rPr lang="pt-BR" dirty="0" smtClean="0"/>
              <a:t>pesticides and herbicides</a:t>
            </a:r>
          </a:p>
          <a:p>
            <a:pPr marL="285750" indent="-285750">
              <a:buFont typeface="Arial" pitchFamily="34" charset="0"/>
              <a:buChar char="•"/>
            </a:pPr>
            <a:r>
              <a:rPr lang="en-US" dirty="0"/>
              <a:t>10% </a:t>
            </a:r>
            <a:r>
              <a:rPr lang="en-US" dirty="0" smtClean="0"/>
              <a:t>batteries, </a:t>
            </a:r>
            <a:r>
              <a:rPr lang="en-US" dirty="0"/>
              <a:t>unidentified </a:t>
            </a:r>
            <a:r>
              <a:rPr lang="en-US" dirty="0" smtClean="0"/>
              <a:t>materials and other miscellaneous items</a:t>
            </a:r>
            <a:r>
              <a:rPr lang="en-US" dirty="0"/>
              <a:t>, such </a:t>
            </a:r>
            <a:r>
              <a:rPr lang="en-US" dirty="0" smtClean="0"/>
              <a:t>as</a:t>
            </a:r>
            <a:endParaRPr lang="en-US" dirty="0"/>
          </a:p>
          <a:p>
            <a:pPr marL="285750" indent="-285750">
              <a:buFont typeface="Arial" pitchFamily="34" charset="0"/>
              <a:buChar char="•"/>
            </a:pPr>
            <a:r>
              <a:rPr lang="en-US" dirty="0"/>
              <a:t>old </a:t>
            </a:r>
            <a:r>
              <a:rPr lang="en-US" dirty="0" smtClean="0"/>
              <a:t>chemistry </a:t>
            </a:r>
            <a:r>
              <a:rPr lang="en-US" dirty="0"/>
              <a:t>sets, </a:t>
            </a:r>
            <a:r>
              <a:rPr lang="en-US" dirty="0" smtClean="0"/>
              <a:t>photographic materials</a:t>
            </a:r>
            <a:r>
              <a:rPr lang="en-US" dirty="0"/>
              <a:t>, </a:t>
            </a:r>
            <a:r>
              <a:rPr lang="en-US" dirty="0" smtClean="0"/>
              <a:t>and fiberglass epoxy.</a:t>
            </a:r>
            <a:endParaRPr lang="en-US" dirty="0"/>
          </a:p>
          <a:p>
            <a:pPr marL="285750" indent="-285750">
              <a:buFont typeface="Arial" pitchFamily="34" charset="0"/>
              <a:buChar char="•"/>
            </a:pPr>
            <a:endParaRPr lang="en-US" dirty="0"/>
          </a:p>
        </p:txBody>
      </p:sp>
      <p:pic>
        <p:nvPicPr>
          <p:cNvPr id="6" name="Picture 5" descr="BANNER7672-ATME Logo Banner 1600 x 380.jpg"/>
          <p:cNvPicPr>
            <a:picLocks noChangeAspect="1"/>
          </p:cNvPicPr>
          <p:nvPr/>
        </p:nvPicPr>
        <p:blipFill>
          <a:blip r:embed="rId5" cstate="print"/>
          <a:stretch>
            <a:fillRect/>
          </a:stretch>
        </p:blipFill>
        <p:spPr>
          <a:xfrm>
            <a:off x="239430" y="42511"/>
            <a:ext cx="1255542" cy="496030"/>
          </a:xfrm>
          <a:prstGeom prst="rect">
            <a:avLst/>
          </a:prstGeom>
        </p:spPr>
      </p:pic>
      <p:pic>
        <p:nvPicPr>
          <p:cNvPr id="8" name="Picture 7"/>
          <p:cNvPicPr/>
          <p:nvPr/>
        </p:nvPicPr>
        <p:blipFill>
          <a:blip r:embed="rId6" cstate="print"/>
          <a:srcRect/>
          <a:stretch>
            <a:fillRect/>
          </a:stretch>
        </p:blipFill>
        <p:spPr bwMode="auto">
          <a:xfrm>
            <a:off x="5283200" y="44453"/>
            <a:ext cx="537029" cy="460372"/>
          </a:xfrm>
          <a:prstGeom prst="rect">
            <a:avLst/>
          </a:prstGeom>
          <a:noFill/>
          <a:ln w="9525">
            <a:noFill/>
            <a:miter lim="800000"/>
            <a:headEnd/>
            <a:tailEnd/>
          </a:ln>
        </p:spPr>
      </p:pic>
      <p:pic>
        <p:nvPicPr>
          <p:cNvPr id="9" name="Google Shape;55;p13"/>
          <p:cNvPicPr/>
          <p:nvPr/>
        </p:nvPicPr>
        <p:blipFill>
          <a:blip r:embed="rId7"/>
          <a:stretch>
            <a:fillRect/>
          </a:stretch>
        </p:blipFill>
        <p:spPr>
          <a:xfrm>
            <a:off x="6439035" y="76228"/>
            <a:ext cx="455251" cy="428597"/>
          </a:xfrm>
          <a:prstGeom prst="rect">
            <a:avLst/>
          </a:prstGeom>
          <a:noFill/>
          <a:ln>
            <a:noFill/>
          </a:ln>
        </p:spPr>
      </p:pic>
      <p:pic>
        <p:nvPicPr>
          <p:cNvPr id="10" name="Picture 9"/>
          <p:cNvPicPr/>
          <p:nvPr/>
        </p:nvPicPr>
        <p:blipFill>
          <a:blip r:embed="rId8">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16241044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5165" y="871498"/>
            <a:ext cx="3925818" cy="369332"/>
          </a:xfrm>
          <a:prstGeom prst="rect">
            <a:avLst/>
          </a:prstGeom>
          <a:noFill/>
        </p:spPr>
        <p:txBody>
          <a:bodyPr wrap="none" rtlCol="0">
            <a:spAutoFit/>
          </a:bodyPr>
          <a:lstStyle/>
          <a:p>
            <a:r>
              <a:rPr lang="en-US" b="1" dirty="0" smtClean="0"/>
              <a:t>Components of the solid-waste system</a:t>
            </a:r>
            <a:endParaRPr lang="en-US" b="1" dirty="0"/>
          </a:p>
        </p:txBody>
      </p:sp>
      <p:sp>
        <p:nvSpPr>
          <p:cNvPr id="5" name="Rectangle 4"/>
          <p:cNvSpPr/>
          <p:nvPr/>
        </p:nvSpPr>
        <p:spPr>
          <a:xfrm>
            <a:off x="990600" y="1981200"/>
            <a:ext cx="1219200" cy="533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dirty="0" smtClean="0"/>
              <a:t>Storage</a:t>
            </a:r>
            <a:endParaRPr lang="en-US" dirty="0"/>
          </a:p>
        </p:txBody>
      </p:sp>
      <p:sp>
        <p:nvSpPr>
          <p:cNvPr id="6" name="Rectangle 5"/>
          <p:cNvSpPr/>
          <p:nvPr/>
        </p:nvSpPr>
        <p:spPr>
          <a:xfrm>
            <a:off x="3175583" y="1985395"/>
            <a:ext cx="1219200" cy="5334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smtClean="0"/>
              <a:t>Collection</a:t>
            </a:r>
            <a:endParaRPr lang="en-US" dirty="0"/>
          </a:p>
        </p:txBody>
      </p:sp>
      <p:sp>
        <p:nvSpPr>
          <p:cNvPr id="7" name="Rectangle 6"/>
          <p:cNvSpPr/>
          <p:nvPr/>
        </p:nvSpPr>
        <p:spPr>
          <a:xfrm>
            <a:off x="5029200" y="1983997"/>
            <a:ext cx="1340070" cy="5334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t>Composting</a:t>
            </a:r>
            <a:endParaRPr lang="en-US" dirty="0"/>
          </a:p>
        </p:txBody>
      </p:sp>
      <p:sp>
        <p:nvSpPr>
          <p:cNvPr id="8" name="Rectangle 7"/>
          <p:cNvSpPr/>
          <p:nvPr/>
        </p:nvSpPr>
        <p:spPr>
          <a:xfrm>
            <a:off x="6934200" y="1967218"/>
            <a:ext cx="1219200" cy="53340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t>Landfill</a:t>
            </a:r>
            <a:endParaRPr lang="en-US" dirty="0"/>
          </a:p>
        </p:txBody>
      </p:sp>
      <p:sp>
        <p:nvSpPr>
          <p:cNvPr id="9" name="Rectangle 8"/>
          <p:cNvSpPr/>
          <p:nvPr/>
        </p:nvSpPr>
        <p:spPr>
          <a:xfrm>
            <a:off x="990600" y="3733800"/>
            <a:ext cx="1219200" cy="5334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Residential</a:t>
            </a:r>
            <a:endParaRPr lang="en-US" dirty="0"/>
          </a:p>
        </p:txBody>
      </p:sp>
      <p:sp>
        <p:nvSpPr>
          <p:cNvPr id="10" name="Rectangle 9"/>
          <p:cNvSpPr/>
          <p:nvPr/>
        </p:nvSpPr>
        <p:spPr>
          <a:xfrm>
            <a:off x="838200" y="2976344"/>
            <a:ext cx="1371600" cy="5334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Commercial</a:t>
            </a:r>
            <a:endParaRPr lang="en-US" dirty="0"/>
          </a:p>
        </p:txBody>
      </p:sp>
      <p:sp>
        <p:nvSpPr>
          <p:cNvPr id="11" name="Rectangle 10"/>
          <p:cNvSpPr/>
          <p:nvPr/>
        </p:nvSpPr>
        <p:spPr>
          <a:xfrm>
            <a:off x="762000" y="4419600"/>
            <a:ext cx="1452694" cy="7620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Construction and demolition</a:t>
            </a:r>
            <a:endParaRPr lang="en-US" dirty="0"/>
          </a:p>
        </p:txBody>
      </p:sp>
      <p:sp>
        <p:nvSpPr>
          <p:cNvPr id="12" name="Rectangle 11"/>
          <p:cNvSpPr/>
          <p:nvPr/>
        </p:nvSpPr>
        <p:spPr>
          <a:xfrm>
            <a:off x="762000" y="5324213"/>
            <a:ext cx="1452694" cy="3810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Institutional</a:t>
            </a:r>
            <a:endParaRPr lang="en-US" dirty="0"/>
          </a:p>
        </p:txBody>
      </p:sp>
      <p:sp>
        <p:nvSpPr>
          <p:cNvPr id="13" name="Rectangle 12"/>
          <p:cNvSpPr/>
          <p:nvPr/>
        </p:nvSpPr>
        <p:spPr>
          <a:xfrm>
            <a:off x="762000" y="5862506"/>
            <a:ext cx="1452694" cy="6096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Municipal services</a:t>
            </a:r>
            <a:endParaRPr lang="en-US" dirty="0"/>
          </a:p>
        </p:txBody>
      </p:sp>
      <p:cxnSp>
        <p:nvCxnSpPr>
          <p:cNvPr id="15" name="Elbow Connector 14"/>
          <p:cNvCxnSpPr>
            <a:stCxn id="10" idx="1"/>
            <a:endCxn id="5" idx="1"/>
          </p:cNvCxnSpPr>
          <p:nvPr/>
        </p:nvCxnSpPr>
        <p:spPr>
          <a:xfrm rot="10800000" flipH="1">
            <a:off x="838200" y="2247900"/>
            <a:ext cx="152400" cy="995144"/>
          </a:xfrm>
          <a:prstGeom prst="bentConnector3">
            <a:avLst>
              <a:gd name="adj1" fmla="val -1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9" idx="1"/>
            <a:endCxn id="5" idx="1"/>
          </p:cNvCxnSpPr>
          <p:nvPr/>
        </p:nvCxnSpPr>
        <p:spPr>
          <a:xfrm rot="10800000">
            <a:off x="990600" y="2247900"/>
            <a:ext cx="12700" cy="1752600"/>
          </a:xfrm>
          <a:prstGeom prst="bentConnector3">
            <a:avLst>
              <a:gd name="adj1" fmla="val 180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Elbow Connector 18"/>
          <p:cNvCxnSpPr>
            <a:stCxn id="11" idx="1"/>
            <a:endCxn id="5" idx="1"/>
          </p:cNvCxnSpPr>
          <p:nvPr/>
        </p:nvCxnSpPr>
        <p:spPr>
          <a:xfrm rot="10800000" flipH="1">
            <a:off x="762000" y="2247900"/>
            <a:ext cx="228600" cy="2552700"/>
          </a:xfrm>
          <a:prstGeom prst="bentConnector3">
            <a:avLst>
              <a:gd name="adj1" fmla="val -10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Elbow Connector 20"/>
          <p:cNvCxnSpPr>
            <a:stCxn id="12" idx="1"/>
            <a:endCxn id="5" idx="1"/>
          </p:cNvCxnSpPr>
          <p:nvPr/>
        </p:nvCxnSpPr>
        <p:spPr>
          <a:xfrm rot="10800000" flipH="1">
            <a:off x="762000" y="2247901"/>
            <a:ext cx="228600" cy="3266813"/>
          </a:xfrm>
          <a:prstGeom prst="bentConnector3">
            <a:avLst>
              <a:gd name="adj1" fmla="val -10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Elbow Connector 22"/>
          <p:cNvCxnSpPr>
            <a:stCxn id="13" idx="1"/>
            <a:endCxn id="5" idx="1"/>
          </p:cNvCxnSpPr>
          <p:nvPr/>
        </p:nvCxnSpPr>
        <p:spPr>
          <a:xfrm rot="10800000" flipH="1">
            <a:off x="762000" y="2247900"/>
            <a:ext cx="228600" cy="3919406"/>
          </a:xfrm>
          <a:prstGeom prst="bentConnector3">
            <a:avLst>
              <a:gd name="adj1" fmla="val -10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5" idx="3"/>
            <a:endCxn id="6" idx="1"/>
          </p:cNvCxnSpPr>
          <p:nvPr/>
        </p:nvCxnSpPr>
        <p:spPr>
          <a:xfrm>
            <a:off x="2209800" y="2247900"/>
            <a:ext cx="965783" cy="41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6" idx="3"/>
            <a:endCxn id="7" idx="1"/>
          </p:cNvCxnSpPr>
          <p:nvPr/>
        </p:nvCxnSpPr>
        <p:spPr>
          <a:xfrm flipV="1">
            <a:off x="4394783" y="2250697"/>
            <a:ext cx="634417" cy="139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7" idx="3"/>
            <a:endCxn id="8" idx="1"/>
          </p:cNvCxnSpPr>
          <p:nvPr/>
        </p:nvCxnSpPr>
        <p:spPr>
          <a:xfrm flipV="1">
            <a:off x="6369270" y="2233918"/>
            <a:ext cx="564930" cy="1677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3099383" y="2976344"/>
            <a:ext cx="1371600" cy="5334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dirty="0" smtClean="0"/>
              <a:t>Transfer station</a:t>
            </a:r>
            <a:endParaRPr lang="en-US" dirty="0"/>
          </a:p>
        </p:txBody>
      </p:sp>
      <p:cxnSp>
        <p:nvCxnSpPr>
          <p:cNvPr id="40" name="Straight Arrow Connector 39"/>
          <p:cNvCxnSpPr>
            <a:stCxn id="38" idx="0"/>
            <a:endCxn id="6" idx="2"/>
          </p:cNvCxnSpPr>
          <p:nvPr/>
        </p:nvCxnSpPr>
        <p:spPr>
          <a:xfrm flipV="1">
            <a:off x="3785183" y="2518795"/>
            <a:ext cx="0" cy="457549"/>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4997670" y="868826"/>
            <a:ext cx="1371600" cy="73137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Materials recovery facility</a:t>
            </a:r>
            <a:endParaRPr lang="en-US" dirty="0"/>
          </a:p>
        </p:txBody>
      </p:sp>
      <p:cxnSp>
        <p:nvCxnSpPr>
          <p:cNvPr id="48" name="Straight Arrow Connector 47"/>
          <p:cNvCxnSpPr>
            <a:stCxn id="6" idx="0"/>
            <a:endCxn id="44" idx="1"/>
          </p:cNvCxnSpPr>
          <p:nvPr/>
        </p:nvCxnSpPr>
        <p:spPr>
          <a:xfrm flipV="1">
            <a:off x="3785183" y="1234513"/>
            <a:ext cx="1212487" cy="75088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44" idx="3"/>
            <a:endCxn id="8" idx="0"/>
          </p:cNvCxnSpPr>
          <p:nvPr/>
        </p:nvCxnSpPr>
        <p:spPr>
          <a:xfrm>
            <a:off x="6369270" y="1234513"/>
            <a:ext cx="1174530" cy="73270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6902043" y="902732"/>
            <a:ext cx="1371600" cy="54670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smtClean="0"/>
              <a:t>Incineration</a:t>
            </a:r>
            <a:endParaRPr lang="en-US" dirty="0"/>
          </a:p>
        </p:txBody>
      </p:sp>
      <p:cxnSp>
        <p:nvCxnSpPr>
          <p:cNvPr id="54" name="Straight Arrow Connector 53"/>
          <p:cNvCxnSpPr>
            <a:stCxn id="52" idx="2"/>
            <a:endCxn id="8" idx="0"/>
          </p:cNvCxnSpPr>
          <p:nvPr/>
        </p:nvCxnSpPr>
        <p:spPr>
          <a:xfrm flipH="1">
            <a:off x="7543800" y="1449440"/>
            <a:ext cx="44043" cy="51777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a:xfrm>
            <a:off x="5150070" y="3547186"/>
            <a:ext cx="1371600" cy="73137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Recycled materials</a:t>
            </a:r>
            <a:endParaRPr lang="en-US" dirty="0"/>
          </a:p>
        </p:txBody>
      </p:sp>
      <p:cxnSp>
        <p:nvCxnSpPr>
          <p:cNvPr id="57" name="Elbow Connector 56"/>
          <p:cNvCxnSpPr>
            <a:stCxn id="44" idx="1"/>
            <a:endCxn id="55" idx="1"/>
          </p:cNvCxnSpPr>
          <p:nvPr/>
        </p:nvCxnSpPr>
        <p:spPr>
          <a:xfrm rot="10800000" flipH="1" flipV="1">
            <a:off x="4997670" y="1234513"/>
            <a:ext cx="152400" cy="2678360"/>
          </a:xfrm>
          <a:prstGeom prst="bentConnector3">
            <a:avLst>
              <a:gd name="adj1" fmla="val -150000"/>
            </a:avLst>
          </a:prstGeom>
          <a:ln>
            <a:tailEnd type="arrow"/>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a:xfrm>
            <a:off x="5013435" y="2773543"/>
            <a:ext cx="1371600" cy="36568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Compost</a:t>
            </a:r>
            <a:endParaRPr lang="en-US" dirty="0"/>
          </a:p>
        </p:txBody>
      </p:sp>
      <p:cxnSp>
        <p:nvCxnSpPr>
          <p:cNvPr id="60" name="Elbow Connector 59"/>
          <p:cNvCxnSpPr>
            <a:endCxn id="8" idx="2"/>
          </p:cNvCxnSpPr>
          <p:nvPr/>
        </p:nvCxnSpPr>
        <p:spPr>
          <a:xfrm flipV="1">
            <a:off x="4470983" y="2500618"/>
            <a:ext cx="3072817" cy="863085"/>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endCxn id="58" idx="0"/>
          </p:cNvCxnSpPr>
          <p:nvPr/>
        </p:nvCxnSpPr>
        <p:spPr>
          <a:xfrm>
            <a:off x="5699235" y="2518795"/>
            <a:ext cx="0" cy="2547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6954438" y="3570472"/>
            <a:ext cx="1371600" cy="54670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smtClean="0"/>
              <a:t>Compost</a:t>
            </a:r>
            <a:endParaRPr lang="en-US" dirty="0"/>
          </a:p>
        </p:txBody>
      </p:sp>
      <p:cxnSp>
        <p:nvCxnSpPr>
          <p:cNvPr id="67" name="Straight Arrow Connector 66"/>
          <p:cNvCxnSpPr>
            <a:endCxn id="65" idx="0"/>
          </p:cNvCxnSpPr>
          <p:nvPr/>
        </p:nvCxnSpPr>
        <p:spPr>
          <a:xfrm>
            <a:off x="7565821" y="2514600"/>
            <a:ext cx="74417" cy="10558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34" name="Picture 33" descr="BANNER7672-ATME Logo Banner 1600 x 380.jpg"/>
          <p:cNvPicPr>
            <a:picLocks noChangeAspect="1"/>
          </p:cNvPicPr>
          <p:nvPr/>
        </p:nvPicPr>
        <p:blipFill>
          <a:blip r:embed="rId3" cstate="print"/>
          <a:stretch>
            <a:fillRect/>
          </a:stretch>
        </p:blipFill>
        <p:spPr>
          <a:xfrm>
            <a:off x="239430" y="42511"/>
            <a:ext cx="1255542" cy="496030"/>
          </a:xfrm>
          <a:prstGeom prst="rect">
            <a:avLst/>
          </a:prstGeom>
        </p:spPr>
      </p:pic>
      <p:pic>
        <p:nvPicPr>
          <p:cNvPr id="35" name="Picture 34"/>
          <p:cNvPicPr/>
          <p:nvPr/>
        </p:nvPicPr>
        <p:blipFill>
          <a:blip r:embed="rId4" cstate="print"/>
          <a:srcRect/>
          <a:stretch>
            <a:fillRect/>
          </a:stretch>
        </p:blipFill>
        <p:spPr bwMode="auto">
          <a:xfrm>
            <a:off x="5283200" y="44453"/>
            <a:ext cx="537029" cy="460372"/>
          </a:xfrm>
          <a:prstGeom prst="rect">
            <a:avLst/>
          </a:prstGeom>
          <a:noFill/>
          <a:ln w="9525">
            <a:noFill/>
            <a:miter lim="800000"/>
            <a:headEnd/>
            <a:tailEnd/>
          </a:ln>
        </p:spPr>
      </p:pic>
      <p:pic>
        <p:nvPicPr>
          <p:cNvPr id="36" name="Google Shape;55;p13"/>
          <p:cNvPicPr/>
          <p:nvPr/>
        </p:nvPicPr>
        <p:blipFill>
          <a:blip r:embed="rId5"/>
          <a:stretch>
            <a:fillRect/>
          </a:stretch>
        </p:blipFill>
        <p:spPr>
          <a:xfrm>
            <a:off x="6439035" y="76228"/>
            <a:ext cx="455251" cy="428597"/>
          </a:xfrm>
          <a:prstGeom prst="rect">
            <a:avLst/>
          </a:prstGeom>
          <a:noFill/>
          <a:ln>
            <a:noFill/>
          </a:ln>
        </p:spPr>
      </p:pic>
      <p:pic>
        <p:nvPicPr>
          <p:cNvPr id="37" name="Picture 36"/>
          <p:cNvPicPr/>
          <p:nvPr/>
        </p:nvPicPr>
        <p:blipFill>
          <a:blip r:embed="rId6">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41445116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9428" y="265126"/>
            <a:ext cx="1219200" cy="533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dirty="0" smtClean="0"/>
              <a:t>Storage</a:t>
            </a:r>
            <a:endParaRPr lang="en-US" dirty="0"/>
          </a:p>
        </p:txBody>
      </p:sp>
      <p:sp>
        <p:nvSpPr>
          <p:cNvPr id="5" name="Rectangle 4"/>
          <p:cNvSpPr/>
          <p:nvPr/>
        </p:nvSpPr>
        <p:spPr>
          <a:xfrm>
            <a:off x="530994" y="838200"/>
            <a:ext cx="8313821" cy="1200329"/>
          </a:xfrm>
          <a:prstGeom prst="rect">
            <a:avLst/>
          </a:prstGeom>
        </p:spPr>
        <p:txBody>
          <a:bodyPr wrap="square">
            <a:spAutoFit/>
          </a:bodyPr>
          <a:lstStyle/>
          <a:p>
            <a:r>
              <a:rPr lang="en-US" dirty="0" smtClean="0"/>
              <a:t>Storage is the immediate stage after generation, or before final disposal or recycle/reuse.  Storage duration depends on the collection process, which varies from once to twice per week. There are many designs for storing waste. The table below summarizes the most common containers for solid waste storage. </a:t>
            </a:r>
            <a:endParaRPr lang="en-US" dirty="0"/>
          </a:p>
        </p:txBody>
      </p:sp>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245" b="3893"/>
          <a:stretch/>
        </p:blipFill>
        <p:spPr bwMode="auto">
          <a:xfrm>
            <a:off x="1988419" y="2667000"/>
            <a:ext cx="5928086" cy="4005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609600" y="2133600"/>
            <a:ext cx="8313821" cy="369332"/>
          </a:xfrm>
          <a:prstGeom prst="rect">
            <a:avLst/>
          </a:prstGeom>
        </p:spPr>
        <p:txBody>
          <a:bodyPr wrap="square">
            <a:spAutoFit/>
          </a:bodyPr>
          <a:lstStyle/>
          <a:p>
            <a:r>
              <a:rPr lang="en-US" dirty="0" smtClean="0"/>
              <a:t>Different categories of storage containers:</a:t>
            </a:r>
            <a:endParaRPr lang="en-US" dirty="0"/>
          </a:p>
        </p:txBody>
      </p:sp>
      <p:pic>
        <p:nvPicPr>
          <p:cNvPr id="8" name="Picture 7"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9" name="Picture 8"/>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10" name="Google Shape;55;p13"/>
          <p:cNvPicPr/>
          <p:nvPr/>
        </p:nvPicPr>
        <p:blipFill>
          <a:blip r:embed="rId6"/>
          <a:stretch>
            <a:fillRect/>
          </a:stretch>
        </p:blipFill>
        <p:spPr>
          <a:xfrm>
            <a:off x="6439035" y="76228"/>
            <a:ext cx="455251" cy="428597"/>
          </a:xfrm>
          <a:prstGeom prst="rect">
            <a:avLst/>
          </a:prstGeom>
          <a:noFill/>
          <a:ln>
            <a:noFill/>
          </a:ln>
        </p:spPr>
      </p:pic>
      <p:pic>
        <p:nvPicPr>
          <p:cNvPr id="11" name="Picture 10"/>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29907899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33663" y="975542"/>
            <a:ext cx="1219200" cy="533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dirty="0" smtClean="0"/>
              <a:t>Storage</a:t>
            </a:r>
            <a:endParaRPr lang="en-US" dirty="0"/>
          </a:p>
        </p:txBody>
      </p:sp>
      <p:pic>
        <p:nvPicPr>
          <p:cNvPr id="13316" name="Picture 4" descr="Rubbish Removal Newcastle - Perth-Skip-Bin-Hir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4113" y="1878274"/>
            <a:ext cx="2857500" cy="16764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633663" y="3245136"/>
            <a:ext cx="2286000" cy="1477328"/>
          </a:xfrm>
          <a:prstGeom prst="rect">
            <a:avLst/>
          </a:prstGeom>
        </p:spPr>
        <p:txBody>
          <a:bodyPr wrap="square">
            <a:spAutoFit/>
          </a:bodyPr>
          <a:lstStyle/>
          <a:p>
            <a:r>
              <a:rPr lang="en-US" dirty="0" smtClean="0"/>
              <a:t>Rubbish skip is used to transfer the waste to special vehicles or for door-to-door collection.</a:t>
            </a:r>
            <a:endParaRPr lang="en-US" dirty="0"/>
          </a:p>
        </p:txBody>
      </p:sp>
      <p:pic>
        <p:nvPicPr>
          <p:cNvPr id="13318" name="Picture 6" descr="http://www.digitalxmodels.com/products/preview/primary/p_7_p_145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0" y="1993883"/>
            <a:ext cx="2085474" cy="2085474"/>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3429000" y="4130767"/>
            <a:ext cx="2286000" cy="1477328"/>
          </a:xfrm>
          <a:prstGeom prst="rect">
            <a:avLst/>
          </a:prstGeom>
        </p:spPr>
        <p:txBody>
          <a:bodyPr wrap="square">
            <a:spAutoFit/>
          </a:bodyPr>
          <a:lstStyle/>
          <a:p>
            <a:r>
              <a:rPr lang="en-US" dirty="0" smtClean="0"/>
              <a:t>Dumpsters are large steel containers used to transfer the waste to large transportation trucks. </a:t>
            </a:r>
            <a:endParaRPr lang="en-US" dirty="0"/>
          </a:p>
        </p:txBody>
      </p:sp>
      <p:sp>
        <p:nvSpPr>
          <p:cNvPr id="10" name="Rectangle 9"/>
          <p:cNvSpPr/>
          <p:nvPr/>
        </p:nvSpPr>
        <p:spPr>
          <a:xfrm>
            <a:off x="571099" y="1508942"/>
            <a:ext cx="8313821" cy="369332"/>
          </a:xfrm>
          <a:prstGeom prst="rect">
            <a:avLst/>
          </a:prstGeom>
        </p:spPr>
        <p:txBody>
          <a:bodyPr wrap="square">
            <a:spAutoFit/>
          </a:bodyPr>
          <a:lstStyle/>
          <a:p>
            <a:r>
              <a:rPr lang="en-US" dirty="0" smtClean="0"/>
              <a:t>Municipal solid waste storage containers</a:t>
            </a:r>
            <a:endParaRPr lang="en-US" dirty="0"/>
          </a:p>
        </p:txBody>
      </p:sp>
      <p:pic>
        <p:nvPicPr>
          <p:cNvPr id="13320" name="Picture 8" descr="solid waste photo center for ecological sciences indian institute of science 1024x768 IDB approves $15 million for solid waste management in Peru"/>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43600" y="2031582"/>
            <a:ext cx="2770593" cy="2085474"/>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5943600" y="4283167"/>
            <a:ext cx="2286000" cy="1200329"/>
          </a:xfrm>
          <a:prstGeom prst="rect">
            <a:avLst/>
          </a:prstGeom>
        </p:spPr>
        <p:txBody>
          <a:bodyPr wrap="square">
            <a:spAutoFit/>
          </a:bodyPr>
          <a:lstStyle/>
          <a:p>
            <a:r>
              <a:rPr lang="en-US" dirty="0" smtClean="0"/>
              <a:t>Solid waste is stored without safety precautions in many countries. </a:t>
            </a:r>
            <a:endParaRPr lang="en-US" dirty="0"/>
          </a:p>
        </p:txBody>
      </p:sp>
      <p:pic>
        <p:nvPicPr>
          <p:cNvPr id="11" name="Picture 10" descr="BANNER7672-ATME Logo Banner 1600 x 380.jpg"/>
          <p:cNvPicPr>
            <a:picLocks noChangeAspect="1"/>
          </p:cNvPicPr>
          <p:nvPr/>
        </p:nvPicPr>
        <p:blipFill>
          <a:blip r:embed="rId6" cstate="print"/>
          <a:stretch>
            <a:fillRect/>
          </a:stretch>
        </p:blipFill>
        <p:spPr>
          <a:xfrm>
            <a:off x="239430" y="42511"/>
            <a:ext cx="1255542" cy="496030"/>
          </a:xfrm>
          <a:prstGeom prst="rect">
            <a:avLst/>
          </a:prstGeom>
        </p:spPr>
      </p:pic>
      <p:pic>
        <p:nvPicPr>
          <p:cNvPr id="13" name="Picture 12"/>
          <p:cNvPicPr/>
          <p:nvPr/>
        </p:nvPicPr>
        <p:blipFill>
          <a:blip r:embed="rId7" cstate="print"/>
          <a:srcRect/>
          <a:stretch>
            <a:fillRect/>
          </a:stretch>
        </p:blipFill>
        <p:spPr bwMode="auto">
          <a:xfrm>
            <a:off x="5283200" y="44453"/>
            <a:ext cx="537029" cy="460372"/>
          </a:xfrm>
          <a:prstGeom prst="rect">
            <a:avLst/>
          </a:prstGeom>
          <a:noFill/>
          <a:ln w="9525">
            <a:noFill/>
            <a:miter lim="800000"/>
            <a:headEnd/>
            <a:tailEnd/>
          </a:ln>
        </p:spPr>
      </p:pic>
      <p:pic>
        <p:nvPicPr>
          <p:cNvPr id="14" name="Google Shape;55;p13"/>
          <p:cNvPicPr/>
          <p:nvPr/>
        </p:nvPicPr>
        <p:blipFill>
          <a:blip r:embed="rId8"/>
          <a:stretch>
            <a:fillRect/>
          </a:stretch>
        </p:blipFill>
        <p:spPr>
          <a:xfrm>
            <a:off x="6439035" y="76228"/>
            <a:ext cx="455251" cy="428597"/>
          </a:xfrm>
          <a:prstGeom prst="rect">
            <a:avLst/>
          </a:prstGeom>
          <a:noFill/>
          <a:ln>
            <a:noFill/>
          </a:ln>
        </p:spPr>
      </p:pic>
      <p:pic>
        <p:nvPicPr>
          <p:cNvPr id="15" name="Picture 14"/>
          <p:cNvPicPr/>
          <p:nvPr/>
        </p:nvPicPr>
        <p:blipFill>
          <a:blip r:embed="rId9">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6276410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28800" y="311521"/>
            <a:ext cx="1219200" cy="533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dirty="0" smtClean="0"/>
              <a:t>Storage</a:t>
            </a:r>
            <a:endParaRPr lang="en-US" dirty="0"/>
          </a:p>
        </p:txBody>
      </p:sp>
      <p:sp>
        <p:nvSpPr>
          <p:cNvPr id="5" name="Rectangle 4"/>
          <p:cNvSpPr/>
          <p:nvPr/>
        </p:nvSpPr>
        <p:spPr>
          <a:xfrm>
            <a:off x="461609" y="843148"/>
            <a:ext cx="8313821" cy="2031325"/>
          </a:xfrm>
          <a:prstGeom prst="rect">
            <a:avLst/>
          </a:prstGeom>
        </p:spPr>
        <p:txBody>
          <a:bodyPr wrap="square">
            <a:spAutoFit/>
          </a:bodyPr>
          <a:lstStyle/>
          <a:p>
            <a:r>
              <a:rPr lang="en-US" b="1" u="sng" dirty="0" smtClean="0"/>
              <a:t>Storage of hazardous materials</a:t>
            </a:r>
            <a:endParaRPr lang="en-US" b="1" u="sng" dirty="0"/>
          </a:p>
          <a:p>
            <a:r>
              <a:rPr lang="en-US" dirty="0" smtClean="0"/>
              <a:t>There are various storage units such as </a:t>
            </a:r>
            <a:r>
              <a:rPr lang="en-US" u="sng" dirty="0" smtClean="0"/>
              <a:t>containers</a:t>
            </a:r>
            <a:r>
              <a:rPr lang="en-US" dirty="0" smtClean="0"/>
              <a:t>, </a:t>
            </a:r>
            <a:r>
              <a:rPr lang="en-US" u="sng" dirty="0" smtClean="0"/>
              <a:t>tanks</a:t>
            </a:r>
            <a:r>
              <a:rPr lang="en-US" dirty="0" smtClean="0"/>
              <a:t>, </a:t>
            </a:r>
            <a:r>
              <a:rPr lang="en-US" u="sng" dirty="0" smtClean="0"/>
              <a:t>drip pads</a:t>
            </a:r>
            <a:r>
              <a:rPr lang="en-US" dirty="0" smtClean="0"/>
              <a:t>, </a:t>
            </a:r>
            <a:r>
              <a:rPr lang="en-US" u="sng" dirty="0" smtClean="0"/>
              <a:t>waste piles</a:t>
            </a:r>
            <a:r>
              <a:rPr lang="en-US" dirty="0" smtClean="0"/>
              <a:t>, </a:t>
            </a:r>
            <a:r>
              <a:rPr lang="en-US" u="sng" dirty="0" smtClean="0"/>
              <a:t>surface impoundments</a:t>
            </a:r>
            <a:r>
              <a:rPr lang="en-US" dirty="0" smtClean="0"/>
              <a:t>, or </a:t>
            </a:r>
            <a:r>
              <a:rPr lang="en-US" u="sng" dirty="0" smtClean="0"/>
              <a:t>containment</a:t>
            </a:r>
            <a:r>
              <a:rPr lang="en-US" dirty="0" smtClean="0"/>
              <a:t>  </a:t>
            </a:r>
            <a:r>
              <a:rPr lang="en-US" u="sng" dirty="0" smtClean="0"/>
              <a:t>buildings</a:t>
            </a:r>
            <a:r>
              <a:rPr lang="en-US" dirty="0" smtClean="0"/>
              <a:t> designed to house chemicals, flammables, solvents, paint, explosives, and other hazardous materials. The storage of hazardous materials need to comply the regulatory requirements specified by </a:t>
            </a:r>
            <a:r>
              <a:rPr lang="en-US" b="1" dirty="0" smtClean="0"/>
              <a:t>RCRA (Resource Conservation and Recovery Act). </a:t>
            </a:r>
          </a:p>
          <a:p>
            <a:endParaRPr lang="en-US" dirty="0" smtClean="0"/>
          </a:p>
        </p:txBody>
      </p:sp>
      <p:pic>
        <p:nvPicPr>
          <p:cNvPr id="16386" name="Picture 2" descr="Hazardous Material Storage Compliance-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6176" y="2971800"/>
            <a:ext cx="3666825" cy="234269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461610" y="5345360"/>
            <a:ext cx="3272190" cy="646331"/>
          </a:xfrm>
          <a:prstGeom prst="rect">
            <a:avLst/>
          </a:prstGeom>
        </p:spPr>
        <p:txBody>
          <a:bodyPr wrap="square">
            <a:spAutoFit/>
          </a:bodyPr>
          <a:lstStyle/>
          <a:p>
            <a:r>
              <a:rPr lang="en-US" dirty="0" smtClean="0"/>
              <a:t>Storage of hazardous materials in buildings. </a:t>
            </a:r>
          </a:p>
        </p:txBody>
      </p:sp>
      <p:pic>
        <p:nvPicPr>
          <p:cNvPr id="16388" name="Picture 4" descr="waste storage are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6810" y="2992716"/>
            <a:ext cx="2891790" cy="2352644"/>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3846712" y="5345360"/>
            <a:ext cx="4923101" cy="923330"/>
          </a:xfrm>
          <a:prstGeom prst="rect">
            <a:avLst/>
          </a:prstGeom>
        </p:spPr>
        <p:txBody>
          <a:bodyPr wrap="square">
            <a:spAutoFit/>
          </a:bodyPr>
          <a:lstStyle/>
          <a:p>
            <a:r>
              <a:rPr lang="en-US" dirty="0" smtClean="0"/>
              <a:t>Federal regulations allow small quantity hazardous waste generators (100-1000kg) to store the waste for up to 270 days without permit. </a:t>
            </a:r>
          </a:p>
        </p:txBody>
      </p:sp>
      <p:sp>
        <p:nvSpPr>
          <p:cNvPr id="11" name="Rectangle 10"/>
          <p:cNvSpPr/>
          <p:nvPr/>
        </p:nvSpPr>
        <p:spPr>
          <a:xfrm>
            <a:off x="222983" y="6403777"/>
            <a:ext cx="8546830" cy="307777"/>
          </a:xfrm>
          <a:prstGeom prst="rect">
            <a:avLst/>
          </a:prstGeom>
        </p:spPr>
        <p:txBody>
          <a:bodyPr wrap="square">
            <a:spAutoFit/>
          </a:bodyPr>
          <a:lstStyle/>
          <a:p>
            <a:r>
              <a:rPr lang="en-US" sz="1400" dirty="0" smtClean="0"/>
              <a:t>http://www.gpo.gov/fdsys/pkg/CFR-2012-title40-vol27/xml/CFR-2012-title40-vol27-part264.xml</a:t>
            </a:r>
            <a:endParaRPr lang="en-US" sz="1400" dirty="0"/>
          </a:p>
        </p:txBody>
      </p:sp>
      <p:pic>
        <p:nvPicPr>
          <p:cNvPr id="9" name="Picture 8" descr="BANNER7672-ATME Logo Banner 1600 x 380.jpg"/>
          <p:cNvPicPr>
            <a:picLocks noChangeAspect="1"/>
          </p:cNvPicPr>
          <p:nvPr/>
        </p:nvPicPr>
        <p:blipFill>
          <a:blip r:embed="rId5" cstate="print"/>
          <a:stretch>
            <a:fillRect/>
          </a:stretch>
        </p:blipFill>
        <p:spPr>
          <a:xfrm>
            <a:off x="239430" y="42511"/>
            <a:ext cx="1255542" cy="496030"/>
          </a:xfrm>
          <a:prstGeom prst="rect">
            <a:avLst/>
          </a:prstGeom>
        </p:spPr>
      </p:pic>
      <p:pic>
        <p:nvPicPr>
          <p:cNvPr id="12" name="Picture 11"/>
          <p:cNvPicPr/>
          <p:nvPr/>
        </p:nvPicPr>
        <p:blipFill>
          <a:blip r:embed="rId6" cstate="print"/>
          <a:srcRect/>
          <a:stretch>
            <a:fillRect/>
          </a:stretch>
        </p:blipFill>
        <p:spPr bwMode="auto">
          <a:xfrm>
            <a:off x="5283200" y="44453"/>
            <a:ext cx="537029" cy="460372"/>
          </a:xfrm>
          <a:prstGeom prst="rect">
            <a:avLst/>
          </a:prstGeom>
          <a:noFill/>
          <a:ln w="9525">
            <a:noFill/>
            <a:miter lim="800000"/>
            <a:headEnd/>
            <a:tailEnd/>
          </a:ln>
        </p:spPr>
      </p:pic>
      <p:pic>
        <p:nvPicPr>
          <p:cNvPr id="13" name="Google Shape;55;p13"/>
          <p:cNvPicPr/>
          <p:nvPr/>
        </p:nvPicPr>
        <p:blipFill>
          <a:blip r:embed="rId7"/>
          <a:stretch>
            <a:fillRect/>
          </a:stretch>
        </p:blipFill>
        <p:spPr>
          <a:xfrm>
            <a:off x="6439035" y="76228"/>
            <a:ext cx="455251" cy="428597"/>
          </a:xfrm>
          <a:prstGeom prst="rect">
            <a:avLst/>
          </a:prstGeom>
          <a:noFill/>
          <a:ln>
            <a:noFill/>
          </a:ln>
        </p:spPr>
      </p:pic>
      <p:pic>
        <p:nvPicPr>
          <p:cNvPr id="14" name="Picture 13"/>
          <p:cNvPicPr/>
          <p:nvPr/>
        </p:nvPicPr>
        <p:blipFill>
          <a:blip r:embed="rId8">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37265636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533400"/>
            <a:ext cx="1219200" cy="5334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smtClean="0"/>
              <a:t>Collection</a:t>
            </a:r>
            <a:endParaRPr lang="en-US" dirty="0"/>
          </a:p>
        </p:txBody>
      </p:sp>
      <p:sp>
        <p:nvSpPr>
          <p:cNvPr id="3" name="Rectangle 2"/>
          <p:cNvSpPr/>
          <p:nvPr/>
        </p:nvSpPr>
        <p:spPr>
          <a:xfrm>
            <a:off x="345990" y="4776216"/>
            <a:ext cx="2965620" cy="923330"/>
          </a:xfrm>
          <a:prstGeom prst="rect">
            <a:avLst/>
          </a:prstGeom>
        </p:spPr>
        <p:txBody>
          <a:bodyPr wrap="square">
            <a:spAutoFit/>
          </a:bodyPr>
          <a:lstStyle/>
          <a:p>
            <a:r>
              <a:rPr lang="en-US" dirty="0" smtClean="0"/>
              <a:t>Side- and rear-end loading vehicles are commonly used for residential collection</a:t>
            </a:r>
          </a:p>
        </p:txBody>
      </p:sp>
      <p:pic>
        <p:nvPicPr>
          <p:cNvPr id="17410" name="Picture 2" descr="http://www.westernsystem.com/Buttons/moon%20at%20night%207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4458" y="1371600"/>
            <a:ext cx="3128684" cy="2075803"/>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http://www.jpmascaro.com/images/side_loader.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99559" y="4195464"/>
            <a:ext cx="2895600" cy="208483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962400" y="1947836"/>
            <a:ext cx="3128684" cy="923330"/>
          </a:xfrm>
          <a:prstGeom prst="rect">
            <a:avLst/>
          </a:prstGeom>
        </p:spPr>
        <p:txBody>
          <a:bodyPr wrap="square">
            <a:spAutoFit/>
          </a:bodyPr>
          <a:lstStyle/>
          <a:p>
            <a:r>
              <a:rPr lang="en-US" dirty="0" smtClean="0"/>
              <a:t>Front-end loading vehicles are commonly used for commercial collection</a:t>
            </a:r>
          </a:p>
        </p:txBody>
      </p:sp>
      <p:pic>
        <p:nvPicPr>
          <p:cNvPr id="17414" name="Picture 6" descr="https://encrypted-tbn0.gstatic.com/images?q=tbn:ANd9GcTEVRcvKuyFBBZXzh1SvlJl9wlMEQ0I0QcZlDQVuYp3DB3K6CC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95159" y="4565634"/>
            <a:ext cx="2731441" cy="134449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BANNER7672-ATME Logo Banner 1600 x 380.jpg"/>
          <p:cNvPicPr>
            <a:picLocks noChangeAspect="1"/>
          </p:cNvPicPr>
          <p:nvPr/>
        </p:nvPicPr>
        <p:blipFill>
          <a:blip r:embed="rId6" cstate="print"/>
          <a:stretch>
            <a:fillRect/>
          </a:stretch>
        </p:blipFill>
        <p:spPr>
          <a:xfrm>
            <a:off x="239430" y="42511"/>
            <a:ext cx="1255542" cy="496030"/>
          </a:xfrm>
          <a:prstGeom prst="rect">
            <a:avLst/>
          </a:prstGeom>
        </p:spPr>
      </p:pic>
      <p:pic>
        <p:nvPicPr>
          <p:cNvPr id="10" name="Picture 9"/>
          <p:cNvPicPr/>
          <p:nvPr/>
        </p:nvPicPr>
        <p:blipFill>
          <a:blip r:embed="rId7" cstate="print"/>
          <a:srcRect/>
          <a:stretch>
            <a:fillRect/>
          </a:stretch>
        </p:blipFill>
        <p:spPr bwMode="auto">
          <a:xfrm>
            <a:off x="5283200" y="44453"/>
            <a:ext cx="537029" cy="460372"/>
          </a:xfrm>
          <a:prstGeom prst="rect">
            <a:avLst/>
          </a:prstGeom>
          <a:noFill/>
          <a:ln w="9525">
            <a:noFill/>
            <a:miter lim="800000"/>
            <a:headEnd/>
            <a:tailEnd/>
          </a:ln>
        </p:spPr>
      </p:pic>
      <p:pic>
        <p:nvPicPr>
          <p:cNvPr id="11" name="Google Shape;55;p13"/>
          <p:cNvPicPr/>
          <p:nvPr/>
        </p:nvPicPr>
        <p:blipFill>
          <a:blip r:embed="rId8"/>
          <a:stretch>
            <a:fillRect/>
          </a:stretch>
        </p:blipFill>
        <p:spPr>
          <a:xfrm>
            <a:off x="6439035" y="76228"/>
            <a:ext cx="455251" cy="428597"/>
          </a:xfrm>
          <a:prstGeom prst="rect">
            <a:avLst/>
          </a:prstGeom>
          <a:noFill/>
          <a:ln>
            <a:noFill/>
          </a:ln>
        </p:spPr>
      </p:pic>
      <p:pic>
        <p:nvPicPr>
          <p:cNvPr id="12" name="Picture 11"/>
          <p:cNvPicPr/>
          <p:nvPr/>
        </p:nvPicPr>
        <p:blipFill>
          <a:blip r:embed="rId9">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33936250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39876" y="457200"/>
            <a:ext cx="1219200" cy="5334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smtClean="0"/>
              <a:t>Collection</a:t>
            </a:r>
            <a:endParaRPr lang="en-US" dirty="0"/>
          </a:p>
        </p:txBody>
      </p:sp>
      <p:sp>
        <p:nvSpPr>
          <p:cNvPr id="3" name="Rectangle 2"/>
          <p:cNvSpPr/>
          <p:nvPr/>
        </p:nvSpPr>
        <p:spPr>
          <a:xfrm>
            <a:off x="508131" y="990600"/>
            <a:ext cx="8313821" cy="2031325"/>
          </a:xfrm>
          <a:prstGeom prst="rect">
            <a:avLst/>
          </a:prstGeom>
        </p:spPr>
        <p:txBody>
          <a:bodyPr wrap="square">
            <a:spAutoFit/>
          </a:bodyPr>
          <a:lstStyle/>
          <a:p>
            <a:r>
              <a:rPr lang="en-US" dirty="0" smtClean="0"/>
              <a:t>Collection of solid waste in developing countries is more inefficient. Most of the budget is spent in collection and yet, they are not able to collect all the generated waste. Collection varies from household level (called primary), where waste is collected from individuals using </a:t>
            </a:r>
            <a:r>
              <a:rPr lang="en-US" u="sng" dirty="0" smtClean="0"/>
              <a:t>bicycles</a:t>
            </a:r>
            <a:r>
              <a:rPr lang="en-US" dirty="0" smtClean="0"/>
              <a:t>, </a:t>
            </a:r>
            <a:r>
              <a:rPr lang="en-US" u="sng" dirty="0" smtClean="0"/>
              <a:t>handcarts</a:t>
            </a:r>
            <a:r>
              <a:rPr lang="en-US" dirty="0" smtClean="0"/>
              <a:t>, </a:t>
            </a:r>
            <a:r>
              <a:rPr lang="en-US" u="sng" dirty="0" smtClean="0"/>
              <a:t>private trucks</a:t>
            </a:r>
            <a:r>
              <a:rPr lang="en-US" dirty="0" smtClean="0"/>
              <a:t>, </a:t>
            </a:r>
            <a:r>
              <a:rPr lang="en-US" u="sng" dirty="0" smtClean="0"/>
              <a:t>horses</a:t>
            </a:r>
            <a:r>
              <a:rPr lang="en-US" dirty="0" smtClean="0"/>
              <a:t>, etc. as medium of transportation and then put into community collection containers. The secondary collection system is then performed by the city council using small mechanical vehicles, trucks, and tractors</a:t>
            </a:r>
            <a:r>
              <a:rPr lang="en-US" dirty="0"/>
              <a:t>.</a:t>
            </a:r>
            <a:r>
              <a:rPr lang="en-US" dirty="0" smtClean="0"/>
              <a:t> </a:t>
            </a:r>
          </a:p>
        </p:txBody>
      </p:sp>
      <p:pic>
        <p:nvPicPr>
          <p:cNvPr id="18434" name="Picture 2" descr="https://www.ppiaf.org/ppiaf/sites/ppiaf.org/files/images/Djibouti_solid_waste.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4386" b="21252"/>
          <a:stretch/>
        </p:blipFill>
        <p:spPr bwMode="auto">
          <a:xfrm>
            <a:off x="4038600" y="3641730"/>
            <a:ext cx="4267200" cy="205980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85800" y="4350411"/>
            <a:ext cx="2723550" cy="646331"/>
          </a:xfrm>
          <a:prstGeom prst="rect">
            <a:avLst/>
          </a:prstGeom>
        </p:spPr>
        <p:txBody>
          <a:bodyPr wrap="square">
            <a:spAutoFit/>
          </a:bodyPr>
          <a:lstStyle/>
          <a:p>
            <a:r>
              <a:rPr lang="en-US" dirty="0" smtClean="0"/>
              <a:t>Solid waste management in Africa.</a:t>
            </a:r>
          </a:p>
        </p:txBody>
      </p:sp>
      <p:pic>
        <p:nvPicPr>
          <p:cNvPr id="7" name="Picture 6"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8" name="Picture 7"/>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9" name="Google Shape;55;p13"/>
          <p:cNvPicPr/>
          <p:nvPr/>
        </p:nvPicPr>
        <p:blipFill>
          <a:blip r:embed="rId6"/>
          <a:stretch>
            <a:fillRect/>
          </a:stretch>
        </p:blipFill>
        <p:spPr>
          <a:xfrm>
            <a:off x="6439035" y="76228"/>
            <a:ext cx="455251" cy="428597"/>
          </a:xfrm>
          <a:prstGeom prst="rect">
            <a:avLst/>
          </a:prstGeom>
          <a:noFill/>
          <a:ln>
            <a:noFill/>
          </a:ln>
        </p:spPr>
      </p:pic>
      <p:pic>
        <p:nvPicPr>
          <p:cNvPr id="10" name="Picture 9"/>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2709645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5404" y="504825"/>
            <a:ext cx="1219200" cy="5334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smtClean="0"/>
              <a:t>Collection</a:t>
            </a:r>
            <a:endParaRPr lang="en-US" dirty="0"/>
          </a:p>
        </p:txBody>
      </p:sp>
      <p:sp>
        <p:nvSpPr>
          <p:cNvPr id="3" name="Rectangle 2"/>
          <p:cNvSpPr/>
          <p:nvPr/>
        </p:nvSpPr>
        <p:spPr>
          <a:xfrm>
            <a:off x="508131" y="990600"/>
            <a:ext cx="8313821" cy="369332"/>
          </a:xfrm>
          <a:prstGeom prst="rect">
            <a:avLst/>
          </a:prstGeom>
        </p:spPr>
        <p:txBody>
          <a:bodyPr wrap="square">
            <a:spAutoFit/>
          </a:bodyPr>
          <a:lstStyle/>
          <a:p>
            <a:r>
              <a:rPr lang="en-US" b="1" dirty="0" smtClean="0"/>
              <a:t>Collection of solid waste in developing countries</a:t>
            </a:r>
          </a:p>
        </p:txBody>
      </p:sp>
      <p:pic>
        <p:nvPicPr>
          <p:cNvPr id="163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2412" y="1496992"/>
            <a:ext cx="7219950" cy="2466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4600" y="4114800"/>
            <a:ext cx="4181475" cy="2628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descr="BANNER7672-ATME Logo Banner 1600 x 380.jpg"/>
          <p:cNvPicPr>
            <a:picLocks noChangeAspect="1"/>
          </p:cNvPicPr>
          <p:nvPr/>
        </p:nvPicPr>
        <p:blipFill>
          <a:blip r:embed="rId5" cstate="print"/>
          <a:stretch>
            <a:fillRect/>
          </a:stretch>
        </p:blipFill>
        <p:spPr>
          <a:xfrm>
            <a:off x="239430" y="42511"/>
            <a:ext cx="1255542" cy="496030"/>
          </a:xfrm>
          <a:prstGeom prst="rect">
            <a:avLst/>
          </a:prstGeom>
        </p:spPr>
      </p:pic>
      <p:pic>
        <p:nvPicPr>
          <p:cNvPr id="7" name="Picture 6"/>
          <p:cNvPicPr/>
          <p:nvPr/>
        </p:nvPicPr>
        <p:blipFill>
          <a:blip r:embed="rId6" cstate="print"/>
          <a:srcRect/>
          <a:stretch>
            <a:fillRect/>
          </a:stretch>
        </p:blipFill>
        <p:spPr bwMode="auto">
          <a:xfrm>
            <a:off x="5283200" y="44453"/>
            <a:ext cx="537029" cy="460372"/>
          </a:xfrm>
          <a:prstGeom prst="rect">
            <a:avLst/>
          </a:prstGeom>
          <a:noFill/>
          <a:ln w="9525">
            <a:noFill/>
            <a:miter lim="800000"/>
            <a:headEnd/>
            <a:tailEnd/>
          </a:ln>
        </p:spPr>
      </p:pic>
      <p:pic>
        <p:nvPicPr>
          <p:cNvPr id="8" name="Google Shape;55;p13"/>
          <p:cNvPicPr/>
          <p:nvPr/>
        </p:nvPicPr>
        <p:blipFill>
          <a:blip r:embed="rId7"/>
          <a:stretch>
            <a:fillRect/>
          </a:stretch>
        </p:blipFill>
        <p:spPr>
          <a:xfrm>
            <a:off x="6439035" y="76228"/>
            <a:ext cx="455251" cy="428597"/>
          </a:xfrm>
          <a:prstGeom prst="rect">
            <a:avLst/>
          </a:prstGeom>
          <a:noFill/>
          <a:ln>
            <a:noFill/>
          </a:ln>
        </p:spPr>
      </p:pic>
      <p:pic>
        <p:nvPicPr>
          <p:cNvPr id="9" name="Picture 8"/>
          <p:cNvPicPr/>
          <p:nvPr/>
        </p:nvPicPr>
        <p:blipFill>
          <a:blip r:embed="rId8">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17272984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199" y="3581400"/>
            <a:ext cx="1577098" cy="400110"/>
          </a:xfrm>
          <a:prstGeom prst="rect">
            <a:avLst/>
          </a:prstGeom>
          <a:noFill/>
        </p:spPr>
        <p:txBody>
          <a:bodyPr wrap="none" rtlCol="0">
            <a:spAutoFit/>
          </a:bodyPr>
          <a:lstStyle/>
          <a:p>
            <a:r>
              <a:rPr lang="en-US" sz="2000" dirty="0" smtClean="0"/>
              <a:t>Italy, $260.11</a:t>
            </a:r>
            <a:endParaRPr lang="en-US" sz="2000" dirty="0"/>
          </a:p>
        </p:txBody>
      </p:sp>
      <p:pic>
        <p:nvPicPr>
          <p:cNvPr id="3074" name="Picture 2" descr="Food Nutrition Eating Health Diet &lt;span style='font-weight: bold'&gt;&lt;/span&g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90799" y="1600200"/>
            <a:ext cx="5819775" cy="384810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5" name="Picture 4"/>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6" name="Google Shape;55;p13"/>
          <p:cNvPicPr/>
          <p:nvPr/>
        </p:nvPicPr>
        <p:blipFill>
          <a:blip r:embed="rId6"/>
          <a:stretch>
            <a:fillRect/>
          </a:stretch>
        </p:blipFill>
        <p:spPr>
          <a:xfrm>
            <a:off x="6439035" y="76228"/>
            <a:ext cx="455251" cy="428597"/>
          </a:xfrm>
          <a:prstGeom prst="rect">
            <a:avLst/>
          </a:prstGeom>
          <a:noFill/>
          <a:ln>
            <a:noFill/>
          </a:ln>
        </p:spPr>
      </p:pic>
      <p:pic>
        <p:nvPicPr>
          <p:cNvPr id="7" name="Picture 6"/>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5572761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5404" y="538541"/>
            <a:ext cx="1219200" cy="5334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smtClean="0"/>
              <a:t>Collection</a:t>
            </a:r>
            <a:endParaRPr lang="en-US" dirty="0"/>
          </a:p>
        </p:txBody>
      </p:sp>
      <p:sp>
        <p:nvSpPr>
          <p:cNvPr id="3" name="Rectangle 2"/>
          <p:cNvSpPr/>
          <p:nvPr/>
        </p:nvSpPr>
        <p:spPr>
          <a:xfrm>
            <a:off x="508131" y="990600"/>
            <a:ext cx="8313821" cy="369332"/>
          </a:xfrm>
          <a:prstGeom prst="rect">
            <a:avLst/>
          </a:prstGeom>
        </p:spPr>
        <p:txBody>
          <a:bodyPr wrap="square">
            <a:spAutoFit/>
          </a:bodyPr>
          <a:lstStyle/>
          <a:p>
            <a:r>
              <a:rPr lang="en-US" b="1" dirty="0" smtClean="0"/>
              <a:t>Collection of solid waste in developing countries</a:t>
            </a:r>
          </a:p>
        </p:txBody>
      </p:sp>
      <p:sp>
        <p:nvSpPr>
          <p:cNvPr id="4" name="Rectangle 3"/>
          <p:cNvSpPr/>
          <p:nvPr/>
        </p:nvSpPr>
        <p:spPr>
          <a:xfrm>
            <a:off x="152400" y="6288382"/>
            <a:ext cx="7391400" cy="369332"/>
          </a:xfrm>
          <a:prstGeom prst="rect">
            <a:avLst/>
          </a:prstGeom>
        </p:spPr>
        <p:txBody>
          <a:bodyPr wrap="square">
            <a:spAutoFit/>
          </a:bodyPr>
          <a:lstStyle/>
          <a:p>
            <a:r>
              <a:rPr lang="en-US" dirty="0"/>
              <a:t>http://www.swlf.ait.ac.th/Slide%20Show/Collection.pdf</a:t>
            </a:r>
          </a:p>
        </p:txBody>
      </p:sp>
      <p:pic>
        <p:nvPicPr>
          <p:cNvPr id="174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6713" y="1419225"/>
            <a:ext cx="8410575" cy="4019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7" name="Picture 6"/>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8" name="Google Shape;55;p13"/>
          <p:cNvPicPr/>
          <p:nvPr/>
        </p:nvPicPr>
        <p:blipFill>
          <a:blip r:embed="rId6"/>
          <a:stretch>
            <a:fillRect/>
          </a:stretch>
        </p:blipFill>
        <p:spPr>
          <a:xfrm>
            <a:off x="6439035" y="76228"/>
            <a:ext cx="455251" cy="428597"/>
          </a:xfrm>
          <a:prstGeom prst="rect">
            <a:avLst/>
          </a:prstGeom>
          <a:noFill/>
          <a:ln>
            <a:noFill/>
          </a:ln>
        </p:spPr>
      </p:pic>
      <p:pic>
        <p:nvPicPr>
          <p:cNvPr id="9" name="Picture 8"/>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29728437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8131" y="567632"/>
            <a:ext cx="1219200" cy="485775"/>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smtClean="0"/>
              <a:t>Collection</a:t>
            </a:r>
            <a:endParaRPr lang="en-US" dirty="0"/>
          </a:p>
        </p:txBody>
      </p:sp>
      <p:sp>
        <p:nvSpPr>
          <p:cNvPr id="3" name="Rectangle 2"/>
          <p:cNvSpPr/>
          <p:nvPr/>
        </p:nvSpPr>
        <p:spPr>
          <a:xfrm>
            <a:off x="508131" y="990600"/>
            <a:ext cx="8313821" cy="369332"/>
          </a:xfrm>
          <a:prstGeom prst="rect">
            <a:avLst/>
          </a:prstGeom>
        </p:spPr>
        <p:txBody>
          <a:bodyPr wrap="square">
            <a:spAutoFit/>
          </a:bodyPr>
          <a:lstStyle/>
          <a:p>
            <a:r>
              <a:rPr lang="en-US" b="1" dirty="0" smtClean="0"/>
              <a:t>Collection of solid waste in developing countries</a:t>
            </a:r>
          </a:p>
        </p:txBody>
      </p:sp>
      <p:pic>
        <p:nvPicPr>
          <p:cNvPr id="1843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935" y="1676400"/>
            <a:ext cx="8582025" cy="421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6" name="Picture 5"/>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7" name="Google Shape;55;p13"/>
          <p:cNvPicPr/>
          <p:nvPr/>
        </p:nvPicPr>
        <p:blipFill>
          <a:blip r:embed="rId6"/>
          <a:stretch>
            <a:fillRect/>
          </a:stretch>
        </p:blipFill>
        <p:spPr>
          <a:xfrm>
            <a:off x="6439035" y="76228"/>
            <a:ext cx="455251" cy="428597"/>
          </a:xfrm>
          <a:prstGeom prst="rect">
            <a:avLst/>
          </a:prstGeom>
          <a:noFill/>
          <a:ln>
            <a:noFill/>
          </a:ln>
        </p:spPr>
      </p:pic>
      <p:pic>
        <p:nvPicPr>
          <p:cNvPr id="8" name="Picture 7"/>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21618556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56167" y="1447800"/>
            <a:ext cx="6400800" cy="464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508131" y="990600"/>
            <a:ext cx="8313821" cy="369332"/>
          </a:xfrm>
          <a:prstGeom prst="rect">
            <a:avLst/>
          </a:prstGeom>
        </p:spPr>
        <p:txBody>
          <a:bodyPr wrap="square">
            <a:spAutoFit/>
          </a:bodyPr>
          <a:lstStyle/>
          <a:p>
            <a:r>
              <a:rPr lang="en-US" b="1" dirty="0" smtClean="0"/>
              <a:t>Street sweeping in developing countries</a:t>
            </a:r>
          </a:p>
        </p:txBody>
      </p:sp>
      <p:sp>
        <p:nvSpPr>
          <p:cNvPr id="4" name="Rectangle 3"/>
          <p:cNvSpPr/>
          <p:nvPr/>
        </p:nvSpPr>
        <p:spPr>
          <a:xfrm>
            <a:off x="535404" y="616466"/>
            <a:ext cx="1219200" cy="374134"/>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smtClean="0"/>
              <a:t>Collection</a:t>
            </a:r>
            <a:endParaRPr lang="en-US" dirty="0"/>
          </a:p>
        </p:txBody>
      </p:sp>
      <p:pic>
        <p:nvPicPr>
          <p:cNvPr id="5" name="Picture 4" descr="BANNER7672-ATME Logo Banner 1600 x 380.jpg"/>
          <p:cNvPicPr>
            <a:picLocks noChangeAspect="1"/>
          </p:cNvPicPr>
          <p:nvPr/>
        </p:nvPicPr>
        <p:blipFill>
          <a:blip r:embed="rId3" cstate="print"/>
          <a:stretch>
            <a:fillRect/>
          </a:stretch>
        </p:blipFill>
        <p:spPr>
          <a:xfrm>
            <a:off x="239430" y="42511"/>
            <a:ext cx="1255542" cy="496030"/>
          </a:xfrm>
          <a:prstGeom prst="rect">
            <a:avLst/>
          </a:prstGeom>
        </p:spPr>
      </p:pic>
      <p:pic>
        <p:nvPicPr>
          <p:cNvPr id="6" name="Picture 5"/>
          <p:cNvPicPr/>
          <p:nvPr/>
        </p:nvPicPr>
        <p:blipFill>
          <a:blip r:embed="rId4" cstate="print"/>
          <a:srcRect/>
          <a:stretch>
            <a:fillRect/>
          </a:stretch>
        </p:blipFill>
        <p:spPr bwMode="auto">
          <a:xfrm>
            <a:off x="5283200" y="44453"/>
            <a:ext cx="537029" cy="460372"/>
          </a:xfrm>
          <a:prstGeom prst="rect">
            <a:avLst/>
          </a:prstGeom>
          <a:noFill/>
          <a:ln w="9525">
            <a:noFill/>
            <a:miter lim="800000"/>
            <a:headEnd/>
            <a:tailEnd/>
          </a:ln>
        </p:spPr>
      </p:pic>
      <p:pic>
        <p:nvPicPr>
          <p:cNvPr id="7" name="Google Shape;55;p13"/>
          <p:cNvPicPr/>
          <p:nvPr/>
        </p:nvPicPr>
        <p:blipFill>
          <a:blip r:embed="rId5"/>
          <a:stretch>
            <a:fillRect/>
          </a:stretch>
        </p:blipFill>
        <p:spPr>
          <a:xfrm>
            <a:off x="6439035" y="76228"/>
            <a:ext cx="455251" cy="428597"/>
          </a:xfrm>
          <a:prstGeom prst="rect">
            <a:avLst/>
          </a:prstGeom>
          <a:noFill/>
          <a:ln>
            <a:noFill/>
          </a:ln>
        </p:spPr>
      </p:pic>
      <p:pic>
        <p:nvPicPr>
          <p:cNvPr id="8" name="Picture 7"/>
          <p:cNvPicPr/>
          <p:nvPr/>
        </p:nvPicPr>
        <p:blipFill>
          <a:blip r:embed="rId6">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377632927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0801" y="914400"/>
            <a:ext cx="1340070" cy="5334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t>Composting</a:t>
            </a:r>
            <a:endParaRPr lang="en-US" dirty="0"/>
          </a:p>
        </p:txBody>
      </p:sp>
      <p:pic>
        <p:nvPicPr>
          <p:cNvPr id="20484" name="Picture 4" descr="http://thegoodfoodproject.files.wordpress.com/2010/02/tarble-composting-sign.png?w=500&amp;h=75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79236" y="526647"/>
            <a:ext cx="2420754" cy="363113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019800" y="4267200"/>
            <a:ext cx="2895600" cy="1754326"/>
          </a:xfrm>
          <a:prstGeom prst="rect">
            <a:avLst/>
          </a:prstGeom>
        </p:spPr>
        <p:txBody>
          <a:bodyPr wrap="square">
            <a:spAutoFit/>
          </a:bodyPr>
          <a:lstStyle/>
          <a:p>
            <a:r>
              <a:rPr lang="en-US" dirty="0" smtClean="0"/>
              <a:t>Biodegradable plastic containers are marketed as compostable, but they don’t completely degrade and may in fact contaminate the compost.</a:t>
            </a:r>
            <a:endParaRPr lang="en-US" dirty="0"/>
          </a:p>
        </p:txBody>
      </p:sp>
      <p:sp>
        <p:nvSpPr>
          <p:cNvPr id="5" name="Rectangle 4"/>
          <p:cNvSpPr/>
          <p:nvPr/>
        </p:nvSpPr>
        <p:spPr>
          <a:xfrm>
            <a:off x="304800" y="6321623"/>
            <a:ext cx="8305800" cy="307777"/>
          </a:xfrm>
          <a:prstGeom prst="rect">
            <a:avLst/>
          </a:prstGeom>
        </p:spPr>
        <p:txBody>
          <a:bodyPr wrap="square">
            <a:spAutoFit/>
          </a:bodyPr>
          <a:lstStyle/>
          <a:p>
            <a:r>
              <a:rPr lang="en-US" sz="1400" dirty="0" smtClean="0"/>
              <a:t>http://grist.org/food/is-your-cup-compostable-or-just-biodegrable-and-why-does-it-matter-again/</a:t>
            </a:r>
          </a:p>
        </p:txBody>
      </p:sp>
      <p:pic>
        <p:nvPicPr>
          <p:cNvPr id="20482" name="Picture 2" descr="http://www.villageofshorewood.org/vertical/Sites/%7B5230848F-4209-4497-9E80-89EC90BA64AE%7D/uploads/%7BE8FF6BA9-CF20-467F-BF4E-D352180061FC%7D.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7400" y="772489"/>
            <a:ext cx="3305175" cy="35718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washingtonpark.org/files/2013/04/Compost.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2000" y="4440737"/>
            <a:ext cx="28575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BANNER7672-ATME Logo Banner 1600 x 380.jpg"/>
          <p:cNvPicPr>
            <a:picLocks noChangeAspect="1"/>
          </p:cNvPicPr>
          <p:nvPr/>
        </p:nvPicPr>
        <p:blipFill>
          <a:blip r:embed="rId6" cstate="print"/>
          <a:stretch>
            <a:fillRect/>
          </a:stretch>
        </p:blipFill>
        <p:spPr>
          <a:xfrm>
            <a:off x="239430" y="42511"/>
            <a:ext cx="1255542" cy="496030"/>
          </a:xfrm>
          <a:prstGeom prst="rect">
            <a:avLst/>
          </a:prstGeom>
        </p:spPr>
      </p:pic>
      <p:pic>
        <p:nvPicPr>
          <p:cNvPr id="9" name="Picture 8"/>
          <p:cNvPicPr/>
          <p:nvPr/>
        </p:nvPicPr>
        <p:blipFill>
          <a:blip r:embed="rId7" cstate="print"/>
          <a:srcRect/>
          <a:stretch>
            <a:fillRect/>
          </a:stretch>
        </p:blipFill>
        <p:spPr bwMode="auto">
          <a:xfrm>
            <a:off x="5283200" y="44453"/>
            <a:ext cx="537029" cy="460372"/>
          </a:xfrm>
          <a:prstGeom prst="rect">
            <a:avLst/>
          </a:prstGeom>
          <a:noFill/>
          <a:ln w="9525">
            <a:noFill/>
            <a:miter lim="800000"/>
            <a:headEnd/>
            <a:tailEnd/>
          </a:ln>
        </p:spPr>
      </p:pic>
      <p:pic>
        <p:nvPicPr>
          <p:cNvPr id="10" name="Google Shape;55;p13"/>
          <p:cNvPicPr/>
          <p:nvPr/>
        </p:nvPicPr>
        <p:blipFill>
          <a:blip r:embed="rId8"/>
          <a:stretch>
            <a:fillRect/>
          </a:stretch>
        </p:blipFill>
        <p:spPr>
          <a:xfrm>
            <a:off x="6439035" y="76228"/>
            <a:ext cx="455251" cy="428597"/>
          </a:xfrm>
          <a:prstGeom prst="rect">
            <a:avLst/>
          </a:prstGeom>
          <a:noFill/>
          <a:ln>
            <a:noFill/>
          </a:ln>
        </p:spPr>
      </p:pic>
      <p:pic>
        <p:nvPicPr>
          <p:cNvPr id="11" name="Picture 10"/>
          <p:cNvPicPr/>
          <p:nvPr/>
        </p:nvPicPr>
        <p:blipFill>
          <a:blip r:embed="rId9">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34035138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538541"/>
            <a:ext cx="1340070" cy="452059"/>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t>Composting</a:t>
            </a:r>
            <a:endParaRPr lang="en-US" dirty="0"/>
          </a:p>
        </p:txBody>
      </p:sp>
      <p:pic>
        <p:nvPicPr>
          <p:cNvPr id="21510" name="Picture 6" descr="http://2.bp.blogspot.com/_KYbtNqEEgXc/TH5dZtJXErI/AAAAAAAAAtg/XMr5Ms_3HCY/s1600/Compost+bin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6800" y="351099"/>
            <a:ext cx="2790825" cy="3723119"/>
          </a:xfrm>
          <a:prstGeom prst="rect">
            <a:avLst/>
          </a:prstGeom>
          <a:noFill/>
          <a:extLst>
            <a:ext uri="{909E8E84-426E-40DD-AFC4-6F175D3DCCD1}">
              <a14:hiddenFill xmlns:a14="http://schemas.microsoft.com/office/drawing/2010/main">
                <a:solidFill>
                  <a:srgbClr val="FFFFFF"/>
                </a:solidFill>
              </a14:hiddenFill>
            </a:ext>
          </a:extLst>
        </p:spPr>
      </p:pic>
      <p:pic>
        <p:nvPicPr>
          <p:cNvPr id="21512" name="Picture 8" descr="http://southwestern.edu/su_blogs/megaphone/files/2012/03/Compost-color-By-Sadi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9600" y="1084367"/>
            <a:ext cx="36576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21514" name="Picture 10" descr="https://encrypted-tbn2.gstatic.com/images?q=tbn:ANd9GcRQRgdRG2_PloTLU6psuXXhyWAtAYksWwJk6P--IMYFzdqRr1-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8664" y="3962400"/>
            <a:ext cx="3662311" cy="2743200"/>
          </a:xfrm>
          <a:prstGeom prst="rect">
            <a:avLst/>
          </a:prstGeom>
          <a:noFill/>
          <a:extLst>
            <a:ext uri="{909E8E84-426E-40DD-AFC4-6F175D3DCCD1}">
              <a14:hiddenFill xmlns:a14="http://schemas.microsoft.com/office/drawing/2010/main">
                <a:solidFill>
                  <a:srgbClr val="FFFFFF"/>
                </a:solidFill>
              </a14:hiddenFill>
            </a:ext>
          </a:extLst>
        </p:spPr>
      </p:pic>
      <p:pic>
        <p:nvPicPr>
          <p:cNvPr id="21516" name="Picture 12" descr="http://blog.ctnews.com/dennis/files/2011/02/Compost-Converter-Home-Composting-Bin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86400" y="3581400"/>
            <a:ext cx="3124200" cy="31242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BANNER7672-ATME Logo Banner 1600 x 380.jpg"/>
          <p:cNvPicPr>
            <a:picLocks noChangeAspect="1"/>
          </p:cNvPicPr>
          <p:nvPr/>
        </p:nvPicPr>
        <p:blipFill>
          <a:blip r:embed="rId7" cstate="print"/>
          <a:stretch>
            <a:fillRect/>
          </a:stretch>
        </p:blipFill>
        <p:spPr>
          <a:xfrm>
            <a:off x="239430" y="42511"/>
            <a:ext cx="1255542" cy="496030"/>
          </a:xfrm>
          <a:prstGeom prst="rect">
            <a:avLst/>
          </a:prstGeom>
        </p:spPr>
      </p:pic>
      <p:pic>
        <p:nvPicPr>
          <p:cNvPr id="8" name="Picture 7"/>
          <p:cNvPicPr/>
          <p:nvPr/>
        </p:nvPicPr>
        <p:blipFill>
          <a:blip r:embed="rId8" cstate="print"/>
          <a:srcRect/>
          <a:stretch>
            <a:fillRect/>
          </a:stretch>
        </p:blipFill>
        <p:spPr bwMode="auto">
          <a:xfrm>
            <a:off x="5283200" y="44453"/>
            <a:ext cx="537029" cy="460372"/>
          </a:xfrm>
          <a:prstGeom prst="rect">
            <a:avLst/>
          </a:prstGeom>
          <a:noFill/>
          <a:ln w="9525">
            <a:noFill/>
            <a:miter lim="800000"/>
            <a:headEnd/>
            <a:tailEnd/>
          </a:ln>
        </p:spPr>
      </p:pic>
      <p:pic>
        <p:nvPicPr>
          <p:cNvPr id="9" name="Google Shape;55;p13"/>
          <p:cNvPicPr/>
          <p:nvPr/>
        </p:nvPicPr>
        <p:blipFill>
          <a:blip r:embed="rId9"/>
          <a:stretch>
            <a:fillRect/>
          </a:stretch>
        </p:blipFill>
        <p:spPr>
          <a:xfrm>
            <a:off x="6439035" y="76228"/>
            <a:ext cx="455251" cy="428597"/>
          </a:xfrm>
          <a:prstGeom prst="rect">
            <a:avLst/>
          </a:prstGeom>
          <a:noFill/>
          <a:ln>
            <a:noFill/>
          </a:ln>
        </p:spPr>
      </p:pic>
      <p:pic>
        <p:nvPicPr>
          <p:cNvPr id="10" name="Picture 9"/>
          <p:cNvPicPr/>
          <p:nvPr/>
        </p:nvPicPr>
        <p:blipFill>
          <a:blip r:embed="rId10">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61249516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538541"/>
            <a:ext cx="1340070" cy="5334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t>Composting</a:t>
            </a:r>
            <a:endParaRPr lang="en-US" dirty="0"/>
          </a:p>
        </p:txBody>
      </p:sp>
      <p:sp>
        <p:nvSpPr>
          <p:cNvPr id="3" name="Rectangle 2"/>
          <p:cNvSpPr/>
          <p:nvPr/>
        </p:nvSpPr>
        <p:spPr>
          <a:xfrm>
            <a:off x="533400" y="1219200"/>
            <a:ext cx="8077200" cy="1200329"/>
          </a:xfrm>
          <a:prstGeom prst="rect">
            <a:avLst/>
          </a:prstGeom>
        </p:spPr>
        <p:txBody>
          <a:bodyPr wrap="square">
            <a:spAutoFit/>
          </a:bodyPr>
          <a:lstStyle/>
          <a:p>
            <a:r>
              <a:rPr lang="en-US" dirty="0" smtClean="0"/>
              <a:t>Composting systems perform best when the carbon-to-nitrogen ratio is in the range of 20-40 (C:N 20:1 to 40:1), which means that carbon content is 20-40 times larger than nitrogen. Table 13.11 in your textbook shows nutrient content of various materials used in composting. </a:t>
            </a:r>
          </a:p>
        </p:txBody>
      </p:sp>
      <p:graphicFrame>
        <p:nvGraphicFramePr>
          <p:cNvPr id="6" name="Table 5"/>
          <p:cNvGraphicFramePr>
            <a:graphicFrameLocks noGrp="1"/>
          </p:cNvGraphicFramePr>
          <p:nvPr>
            <p:extLst>
              <p:ext uri="{D42A27DB-BD31-4B8C-83A1-F6EECF244321}">
                <p14:modId xmlns:p14="http://schemas.microsoft.com/office/powerpoint/2010/main" val="2606763810"/>
              </p:ext>
            </p:extLst>
          </p:nvPr>
        </p:nvGraphicFramePr>
        <p:xfrm>
          <a:off x="1524000" y="2590800"/>
          <a:ext cx="6629400" cy="2971801"/>
        </p:xfrm>
        <a:graphic>
          <a:graphicData uri="http://schemas.openxmlformats.org/drawingml/2006/table">
            <a:tbl>
              <a:tblPr firstRow="1" bandRow="1">
                <a:tableStyleId>{5C22544A-7EE6-4342-B048-85BDC9FD1C3A}</a:tableStyleId>
              </a:tblPr>
              <a:tblGrid>
                <a:gridCol w="1676400"/>
                <a:gridCol w="2362200"/>
                <a:gridCol w="2590800"/>
              </a:tblGrid>
              <a:tr h="663913">
                <a:tc>
                  <a:txBody>
                    <a:bodyPr/>
                    <a:lstStyle/>
                    <a:p>
                      <a:pPr algn="ctr"/>
                      <a:r>
                        <a:rPr lang="en-US" dirty="0" smtClean="0"/>
                        <a:t>Material</a:t>
                      </a:r>
                      <a:endParaRPr lang="en-US" dirty="0"/>
                    </a:p>
                  </a:txBody>
                  <a:tcPr/>
                </a:tc>
                <a:tc>
                  <a:txBody>
                    <a:bodyPr/>
                    <a:lstStyle/>
                    <a:p>
                      <a:pPr algn="ctr"/>
                      <a:r>
                        <a:rPr lang="en-US" dirty="0" smtClean="0"/>
                        <a:t>Nitrogen (% dry mass)</a:t>
                      </a:r>
                      <a:endParaRPr lang="en-US" dirty="0"/>
                    </a:p>
                  </a:txBody>
                  <a:tcPr/>
                </a:tc>
                <a:tc>
                  <a:txBody>
                    <a:bodyPr/>
                    <a:lstStyle/>
                    <a:p>
                      <a:pPr algn="ctr"/>
                      <a:r>
                        <a:rPr lang="en-US" dirty="0" smtClean="0"/>
                        <a:t>C:N ratio (dry mass basis)</a:t>
                      </a:r>
                      <a:endParaRPr lang="en-US" dirty="0"/>
                    </a:p>
                  </a:txBody>
                  <a:tcPr/>
                </a:tc>
              </a:tr>
              <a:tr h="384648">
                <a:tc>
                  <a:txBody>
                    <a:bodyPr/>
                    <a:lstStyle/>
                    <a:p>
                      <a:pPr algn="ctr"/>
                      <a:r>
                        <a:rPr lang="en-US" dirty="0" smtClean="0"/>
                        <a:t>Potato</a:t>
                      </a:r>
                      <a:r>
                        <a:rPr lang="en-US" baseline="0" dirty="0" smtClean="0"/>
                        <a:t> tops</a:t>
                      </a:r>
                      <a:endParaRPr lang="en-US" dirty="0"/>
                    </a:p>
                  </a:txBody>
                  <a:tcPr/>
                </a:tc>
                <a:tc>
                  <a:txBody>
                    <a:bodyPr/>
                    <a:lstStyle/>
                    <a:p>
                      <a:pPr algn="ctr"/>
                      <a:r>
                        <a:rPr lang="en-US" dirty="0" smtClean="0"/>
                        <a:t>1.5</a:t>
                      </a:r>
                      <a:endParaRPr lang="en-US" dirty="0"/>
                    </a:p>
                  </a:txBody>
                  <a:tcPr/>
                </a:tc>
                <a:tc>
                  <a:txBody>
                    <a:bodyPr/>
                    <a:lstStyle/>
                    <a:p>
                      <a:pPr algn="ctr"/>
                      <a:r>
                        <a:rPr lang="en-US" dirty="0" smtClean="0"/>
                        <a:t>25</a:t>
                      </a:r>
                      <a:endParaRPr lang="en-US" dirty="0"/>
                    </a:p>
                  </a:txBody>
                  <a:tcPr/>
                </a:tc>
              </a:tr>
              <a:tr h="384648">
                <a:tc>
                  <a:txBody>
                    <a:bodyPr/>
                    <a:lstStyle/>
                    <a:p>
                      <a:pPr algn="ctr"/>
                      <a:r>
                        <a:rPr lang="en-US" dirty="0" smtClean="0"/>
                        <a:t>Wheat straw</a:t>
                      </a:r>
                      <a:endParaRPr lang="en-US" dirty="0"/>
                    </a:p>
                  </a:txBody>
                  <a:tcPr/>
                </a:tc>
                <a:tc>
                  <a:txBody>
                    <a:bodyPr/>
                    <a:lstStyle/>
                    <a:p>
                      <a:pPr algn="ctr"/>
                      <a:r>
                        <a:rPr lang="en-US" dirty="0" smtClean="0"/>
                        <a:t>0.3-0.5</a:t>
                      </a:r>
                      <a:endParaRPr lang="en-US" dirty="0"/>
                    </a:p>
                  </a:txBody>
                  <a:tcPr/>
                </a:tc>
                <a:tc>
                  <a:txBody>
                    <a:bodyPr/>
                    <a:lstStyle/>
                    <a:p>
                      <a:pPr algn="ctr"/>
                      <a:r>
                        <a:rPr lang="en-US" dirty="0" smtClean="0"/>
                        <a:t>130-150</a:t>
                      </a:r>
                      <a:endParaRPr lang="en-US" dirty="0"/>
                    </a:p>
                  </a:txBody>
                  <a:tcPr/>
                </a:tc>
              </a:tr>
              <a:tr h="384648">
                <a:tc>
                  <a:txBody>
                    <a:bodyPr/>
                    <a:lstStyle/>
                    <a:p>
                      <a:pPr algn="ctr"/>
                      <a:r>
                        <a:rPr lang="en-US" dirty="0" smtClean="0"/>
                        <a:t>Fresh leaves</a:t>
                      </a:r>
                      <a:endParaRPr lang="en-US" dirty="0"/>
                    </a:p>
                  </a:txBody>
                  <a:tcPr/>
                </a:tc>
                <a:tc>
                  <a:txBody>
                    <a:bodyPr/>
                    <a:lstStyle/>
                    <a:p>
                      <a:pPr algn="ctr"/>
                      <a:r>
                        <a:rPr lang="en-US" dirty="0" smtClean="0"/>
                        <a:t>0.5-1.0</a:t>
                      </a:r>
                      <a:endParaRPr lang="en-US" dirty="0"/>
                    </a:p>
                  </a:txBody>
                  <a:tcPr/>
                </a:tc>
                <a:tc>
                  <a:txBody>
                    <a:bodyPr/>
                    <a:lstStyle/>
                    <a:p>
                      <a:pPr algn="ctr"/>
                      <a:r>
                        <a:rPr lang="en-US" dirty="0" smtClean="0"/>
                        <a:t>41</a:t>
                      </a:r>
                      <a:endParaRPr lang="en-US" dirty="0"/>
                    </a:p>
                  </a:txBody>
                  <a:tcPr/>
                </a:tc>
              </a:tr>
              <a:tr h="384648">
                <a:tc>
                  <a:txBody>
                    <a:bodyPr/>
                    <a:lstStyle/>
                    <a:p>
                      <a:pPr algn="ctr"/>
                      <a:r>
                        <a:rPr lang="en-US" dirty="0" smtClean="0"/>
                        <a:t>Food wastes</a:t>
                      </a:r>
                      <a:endParaRPr lang="en-US" dirty="0"/>
                    </a:p>
                  </a:txBody>
                  <a:tcPr/>
                </a:tc>
                <a:tc>
                  <a:txBody>
                    <a:bodyPr/>
                    <a:lstStyle/>
                    <a:p>
                      <a:pPr algn="ctr"/>
                      <a:r>
                        <a:rPr lang="en-US" dirty="0" smtClean="0"/>
                        <a:t>3.2</a:t>
                      </a:r>
                      <a:endParaRPr lang="en-US" dirty="0"/>
                    </a:p>
                  </a:txBody>
                  <a:tcPr/>
                </a:tc>
                <a:tc>
                  <a:txBody>
                    <a:bodyPr/>
                    <a:lstStyle/>
                    <a:p>
                      <a:pPr algn="ctr"/>
                      <a:r>
                        <a:rPr lang="en-US" dirty="0" smtClean="0"/>
                        <a:t>16</a:t>
                      </a:r>
                      <a:endParaRPr lang="en-US" dirty="0"/>
                    </a:p>
                  </a:txBody>
                  <a:tcPr/>
                </a:tc>
              </a:tr>
              <a:tr h="384648">
                <a:tc>
                  <a:txBody>
                    <a:bodyPr/>
                    <a:lstStyle/>
                    <a:p>
                      <a:pPr algn="ctr"/>
                      <a:r>
                        <a:rPr lang="en-US" dirty="0" smtClean="0"/>
                        <a:t>Mixed paper</a:t>
                      </a:r>
                      <a:endParaRPr lang="en-US" dirty="0"/>
                    </a:p>
                  </a:txBody>
                  <a:tcPr/>
                </a:tc>
                <a:tc>
                  <a:txBody>
                    <a:bodyPr/>
                    <a:lstStyle/>
                    <a:p>
                      <a:pPr algn="ctr"/>
                      <a:r>
                        <a:rPr lang="en-US" dirty="0" smtClean="0"/>
                        <a:t>0.19</a:t>
                      </a:r>
                      <a:endParaRPr lang="en-US" dirty="0"/>
                    </a:p>
                  </a:txBody>
                  <a:tcPr/>
                </a:tc>
                <a:tc>
                  <a:txBody>
                    <a:bodyPr/>
                    <a:lstStyle/>
                    <a:p>
                      <a:pPr algn="ctr"/>
                      <a:r>
                        <a:rPr lang="en-US" dirty="0" smtClean="0"/>
                        <a:t>230</a:t>
                      </a:r>
                      <a:endParaRPr lang="en-US" dirty="0"/>
                    </a:p>
                  </a:txBody>
                  <a:tcPr/>
                </a:tc>
              </a:tr>
              <a:tr h="384648">
                <a:tc>
                  <a:txBody>
                    <a:bodyPr/>
                    <a:lstStyle/>
                    <a:p>
                      <a:pPr algn="ctr"/>
                      <a:r>
                        <a:rPr lang="en-US" dirty="0" smtClean="0"/>
                        <a:t>Yard wastes</a:t>
                      </a:r>
                      <a:endParaRPr lang="en-US" dirty="0"/>
                    </a:p>
                  </a:txBody>
                  <a:tcPr/>
                </a:tc>
                <a:tc>
                  <a:txBody>
                    <a:bodyPr/>
                    <a:lstStyle/>
                    <a:p>
                      <a:pPr algn="ctr"/>
                      <a:r>
                        <a:rPr lang="en-US" dirty="0" smtClean="0"/>
                        <a:t>2.0</a:t>
                      </a:r>
                      <a:endParaRPr lang="en-US" dirty="0"/>
                    </a:p>
                  </a:txBody>
                  <a:tcPr/>
                </a:tc>
                <a:tc>
                  <a:txBody>
                    <a:bodyPr/>
                    <a:lstStyle/>
                    <a:p>
                      <a:pPr algn="ctr"/>
                      <a:r>
                        <a:rPr lang="en-US" dirty="0" smtClean="0"/>
                        <a:t>23</a:t>
                      </a:r>
                      <a:endParaRPr lang="en-US" dirty="0"/>
                    </a:p>
                  </a:txBody>
                  <a:tcPr/>
                </a:tc>
              </a:tr>
            </a:tbl>
          </a:graphicData>
        </a:graphic>
      </p:graphicFrame>
      <p:pic>
        <p:nvPicPr>
          <p:cNvPr id="9" name="Picture 6" descr="C:\Users\Fistuk\AppData\Local\Microsoft\Windows\Temporary Internet Files\Content.IE5\52T7QT7M\MC900437644[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4509" y="6096000"/>
            <a:ext cx="657781" cy="65778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990600" y="6083250"/>
            <a:ext cx="8077200" cy="646331"/>
          </a:xfrm>
          <a:prstGeom prst="rect">
            <a:avLst/>
          </a:prstGeom>
        </p:spPr>
        <p:txBody>
          <a:bodyPr wrap="square">
            <a:spAutoFit/>
          </a:bodyPr>
          <a:lstStyle/>
          <a:p>
            <a:r>
              <a:rPr lang="en-US" dirty="0" smtClean="0"/>
              <a:t>Learn how to compost correctly: http://greenliving.nationalgeographic.com/compost-correctly-2358.html</a:t>
            </a:r>
            <a:endParaRPr lang="en-US" dirty="0"/>
          </a:p>
        </p:txBody>
      </p:sp>
      <p:pic>
        <p:nvPicPr>
          <p:cNvPr id="7" name="Picture 6"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8" name="Picture 7"/>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11" name="Google Shape;55;p13"/>
          <p:cNvPicPr/>
          <p:nvPr/>
        </p:nvPicPr>
        <p:blipFill>
          <a:blip r:embed="rId6"/>
          <a:stretch>
            <a:fillRect/>
          </a:stretch>
        </p:blipFill>
        <p:spPr>
          <a:xfrm>
            <a:off x="6439035" y="76228"/>
            <a:ext cx="455251" cy="428597"/>
          </a:xfrm>
          <a:prstGeom prst="rect">
            <a:avLst/>
          </a:prstGeom>
          <a:noFill/>
          <a:ln>
            <a:noFill/>
          </a:ln>
        </p:spPr>
      </p:pic>
      <p:pic>
        <p:nvPicPr>
          <p:cNvPr id="12" name="Picture 11"/>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10857633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www.recommunity.com/wp-content/themes/recommunity/zoompage/images/MRF_AtomicwashWlogos_web1.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6728"/>
          <a:stretch/>
        </p:blipFill>
        <p:spPr bwMode="auto">
          <a:xfrm>
            <a:off x="1432560" y="914400"/>
            <a:ext cx="7711440" cy="515692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33400" y="596900"/>
            <a:ext cx="1340070" cy="5334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t>Recycling</a:t>
            </a:r>
            <a:endParaRPr lang="en-US" dirty="0"/>
          </a:p>
        </p:txBody>
      </p:sp>
      <p:sp>
        <p:nvSpPr>
          <p:cNvPr id="3" name="Rectangle 2"/>
          <p:cNvSpPr/>
          <p:nvPr/>
        </p:nvSpPr>
        <p:spPr>
          <a:xfrm>
            <a:off x="213360" y="1143000"/>
            <a:ext cx="6248400" cy="6001643"/>
          </a:xfrm>
          <a:prstGeom prst="rect">
            <a:avLst/>
          </a:prstGeom>
        </p:spPr>
        <p:txBody>
          <a:bodyPr wrap="square">
            <a:spAutoFit/>
          </a:bodyPr>
          <a:lstStyle/>
          <a:p>
            <a:r>
              <a:rPr lang="en-US" dirty="0" smtClean="0"/>
              <a:t>Materials recovery facility.</a:t>
            </a:r>
          </a:p>
          <a:p>
            <a:pPr marL="342900" indent="-342900">
              <a:buFont typeface="+mj-lt"/>
              <a:buAutoNum type="arabicPeriod"/>
            </a:pPr>
            <a:r>
              <a:rPr lang="en-US" sz="1600" dirty="0" smtClean="0"/>
              <a:t>Scale</a:t>
            </a:r>
          </a:p>
          <a:p>
            <a:pPr marL="342900" indent="-342900">
              <a:buFont typeface="+mj-lt"/>
              <a:buAutoNum type="arabicPeriod"/>
            </a:pPr>
            <a:r>
              <a:rPr lang="en-US" sz="1600" dirty="0" smtClean="0"/>
              <a:t>Tipping floor</a:t>
            </a:r>
          </a:p>
          <a:p>
            <a:pPr marL="342900" indent="-342900">
              <a:buFont typeface="+mj-lt"/>
              <a:buAutoNum type="arabicPeriod"/>
            </a:pPr>
            <a:r>
              <a:rPr lang="en-US" sz="1600" dirty="0" smtClean="0"/>
              <a:t>In-feed conveyor</a:t>
            </a:r>
          </a:p>
          <a:p>
            <a:pPr marL="342900" indent="-342900">
              <a:buFont typeface="+mj-lt"/>
              <a:buAutoNum type="arabicPeriod"/>
            </a:pPr>
            <a:r>
              <a:rPr lang="en-US" sz="1600" dirty="0" smtClean="0"/>
              <a:t>Pre-sort</a:t>
            </a:r>
          </a:p>
          <a:p>
            <a:pPr marL="342900" indent="-342900">
              <a:buFont typeface="+mj-lt"/>
              <a:buAutoNum type="arabicPeriod"/>
            </a:pPr>
            <a:r>
              <a:rPr lang="en-US" sz="1600" dirty="0" smtClean="0"/>
              <a:t>OCC screen</a:t>
            </a:r>
          </a:p>
          <a:p>
            <a:pPr marL="342900" indent="-342900">
              <a:buFont typeface="+mj-lt"/>
              <a:buAutoNum type="arabicPeriod"/>
            </a:pPr>
            <a:r>
              <a:rPr lang="en-US" sz="1600" dirty="0" smtClean="0"/>
              <a:t>ONP screen</a:t>
            </a:r>
          </a:p>
          <a:p>
            <a:pPr marL="342900" indent="-342900">
              <a:buFont typeface="+mj-lt"/>
              <a:buAutoNum type="arabicPeriod"/>
            </a:pPr>
            <a:r>
              <a:rPr lang="en-US" sz="1600" dirty="0" smtClean="0"/>
              <a:t>Glass breaker screen</a:t>
            </a:r>
          </a:p>
          <a:p>
            <a:pPr marL="342900" indent="-342900">
              <a:buFont typeface="+mj-lt"/>
              <a:buAutoNum type="arabicPeriod"/>
            </a:pPr>
            <a:r>
              <a:rPr lang="en-US" sz="1600" dirty="0" smtClean="0"/>
              <a:t>Paper sorting</a:t>
            </a:r>
          </a:p>
          <a:p>
            <a:pPr marL="342900" indent="-342900">
              <a:buFont typeface="+mj-lt"/>
              <a:buAutoNum type="arabicPeriod"/>
            </a:pPr>
            <a:r>
              <a:rPr lang="en-US" sz="1600" dirty="0" smtClean="0"/>
              <a:t>Commingle conveyor belt</a:t>
            </a:r>
          </a:p>
          <a:p>
            <a:pPr marL="342900" indent="-342900">
              <a:buFont typeface="+mj-lt"/>
              <a:buAutoNum type="arabicPeriod"/>
            </a:pPr>
            <a:r>
              <a:rPr lang="en-US" sz="1600" dirty="0" smtClean="0"/>
              <a:t>Plastic sorting</a:t>
            </a:r>
          </a:p>
          <a:p>
            <a:pPr marL="342900" indent="-342900">
              <a:buFont typeface="+mj-lt"/>
              <a:buAutoNum type="arabicPeriod"/>
            </a:pPr>
            <a:r>
              <a:rPr lang="en-US" sz="1600" dirty="0" smtClean="0"/>
              <a:t>Steel magnet</a:t>
            </a:r>
          </a:p>
          <a:p>
            <a:pPr marL="342900" indent="-342900">
              <a:buFont typeface="+mj-lt"/>
              <a:buAutoNum type="arabicPeriod"/>
            </a:pPr>
            <a:r>
              <a:rPr lang="en-US" sz="1600" dirty="0" smtClean="0"/>
              <a:t>Optical sorter</a:t>
            </a:r>
          </a:p>
          <a:p>
            <a:pPr marL="342900" indent="-342900">
              <a:buFont typeface="+mj-lt"/>
              <a:buAutoNum type="arabicPeriod"/>
            </a:pPr>
            <a:r>
              <a:rPr lang="en-US" sz="1600" dirty="0" smtClean="0"/>
              <a:t>Eddy </a:t>
            </a:r>
            <a:r>
              <a:rPr lang="en-US" sz="1600" dirty="0"/>
              <a:t>c</a:t>
            </a:r>
            <a:r>
              <a:rPr lang="en-US" sz="1600" dirty="0" smtClean="0"/>
              <a:t>urrent separator</a:t>
            </a:r>
          </a:p>
          <a:p>
            <a:pPr marL="342900" indent="-342900">
              <a:buFont typeface="+mj-lt"/>
              <a:buAutoNum type="arabicPeriod"/>
            </a:pPr>
            <a:r>
              <a:rPr lang="en-US" sz="1600" dirty="0" smtClean="0"/>
              <a:t>Balers</a:t>
            </a:r>
          </a:p>
          <a:p>
            <a:pPr marL="342900" indent="-342900">
              <a:buFont typeface="+mj-lt"/>
              <a:buAutoNum type="arabicPeriod"/>
            </a:pPr>
            <a:r>
              <a:rPr lang="en-US" sz="1600" dirty="0" smtClean="0"/>
              <a:t>Bale storage</a:t>
            </a:r>
          </a:p>
          <a:p>
            <a:pPr marL="342900" indent="-342900">
              <a:buFont typeface="+mj-lt"/>
              <a:buAutoNum type="arabicPeriod"/>
            </a:pPr>
            <a:r>
              <a:rPr lang="en-US" sz="1600" dirty="0" smtClean="0"/>
              <a:t>Glass cleanup system</a:t>
            </a:r>
          </a:p>
          <a:p>
            <a:pPr marL="342900" indent="-342900">
              <a:buFont typeface="+mj-lt"/>
              <a:buAutoNum type="arabicPeriod"/>
            </a:pPr>
            <a:r>
              <a:rPr lang="en-US" sz="1600" dirty="0" smtClean="0"/>
              <a:t>Glass bunker</a:t>
            </a:r>
          </a:p>
          <a:p>
            <a:pPr marL="342900" indent="-342900">
              <a:buFont typeface="+mj-lt"/>
              <a:buAutoNum type="arabicPeriod"/>
            </a:pPr>
            <a:r>
              <a:rPr lang="en-US" sz="1600" dirty="0" smtClean="0"/>
              <a:t>Residue belt</a:t>
            </a:r>
          </a:p>
          <a:p>
            <a:pPr marL="342900" indent="-342900">
              <a:buFont typeface="+mj-lt"/>
              <a:buAutoNum type="arabicPeriod"/>
            </a:pPr>
            <a:r>
              <a:rPr lang="en-US" sz="1600" dirty="0" smtClean="0"/>
              <a:t>Residue bunker</a:t>
            </a:r>
          </a:p>
          <a:p>
            <a:pPr marL="342900" indent="-342900">
              <a:buFont typeface="+mj-lt"/>
              <a:buAutoNum type="arabicPeriod"/>
            </a:pPr>
            <a:r>
              <a:rPr lang="en-US" sz="1600" dirty="0" smtClean="0"/>
              <a:t>Outbound truck</a:t>
            </a:r>
          </a:p>
          <a:p>
            <a:pPr marL="342900" indent="-342900">
              <a:buFont typeface="+mj-lt"/>
              <a:buAutoNum type="arabicPeriod"/>
            </a:pPr>
            <a:r>
              <a:rPr lang="en-US" sz="1600" dirty="0" smtClean="0"/>
              <a:t>Education center</a:t>
            </a:r>
          </a:p>
          <a:p>
            <a:pPr marL="342900" indent="-342900">
              <a:buFont typeface="+mj-lt"/>
              <a:buAutoNum type="arabicPeriod"/>
            </a:pPr>
            <a:r>
              <a:rPr lang="en-US" sz="1600" dirty="0" smtClean="0"/>
              <a:t>Offices</a:t>
            </a:r>
          </a:p>
          <a:p>
            <a:pPr marL="342900" indent="-342900">
              <a:buFont typeface="+mj-lt"/>
              <a:buAutoNum type="arabicPeriod"/>
            </a:pPr>
            <a:endParaRPr lang="en-US" sz="1600" dirty="0" smtClean="0"/>
          </a:p>
        </p:txBody>
      </p:sp>
      <p:sp>
        <p:nvSpPr>
          <p:cNvPr id="6" name="Rectangle 5"/>
          <p:cNvSpPr/>
          <p:nvPr/>
        </p:nvSpPr>
        <p:spPr>
          <a:xfrm>
            <a:off x="3048000" y="6452218"/>
            <a:ext cx="5943600" cy="369332"/>
          </a:xfrm>
          <a:prstGeom prst="rect">
            <a:avLst/>
          </a:prstGeom>
        </p:spPr>
        <p:txBody>
          <a:bodyPr wrap="square">
            <a:spAutoFit/>
          </a:bodyPr>
          <a:lstStyle/>
          <a:p>
            <a:pPr algn="r"/>
            <a:r>
              <a:rPr lang="en-US" dirty="0"/>
              <a:t>http://www.recommunity.com/interactive-mrf/</a:t>
            </a:r>
          </a:p>
        </p:txBody>
      </p:sp>
      <p:pic>
        <p:nvPicPr>
          <p:cNvPr id="7" name="Picture 6"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8" name="Picture 7"/>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9" name="Google Shape;55;p13"/>
          <p:cNvPicPr/>
          <p:nvPr/>
        </p:nvPicPr>
        <p:blipFill>
          <a:blip r:embed="rId6"/>
          <a:stretch>
            <a:fillRect/>
          </a:stretch>
        </p:blipFill>
        <p:spPr>
          <a:xfrm>
            <a:off x="6439035" y="76228"/>
            <a:ext cx="455251" cy="428597"/>
          </a:xfrm>
          <a:prstGeom prst="rect">
            <a:avLst/>
          </a:prstGeom>
          <a:noFill/>
          <a:ln>
            <a:noFill/>
          </a:ln>
        </p:spPr>
      </p:pic>
      <p:pic>
        <p:nvPicPr>
          <p:cNvPr id="10" name="Picture 9"/>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341966162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504825"/>
            <a:ext cx="1340070" cy="5334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t>Recycling</a:t>
            </a:r>
            <a:endParaRPr lang="en-US" dirty="0"/>
          </a:p>
        </p:txBody>
      </p:sp>
      <p:pic>
        <p:nvPicPr>
          <p:cNvPr id="24578" name="Picture 2" descr="http://apibattery.com/wp-content/uploads/2011/09/RecyclingProces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2688" y="1143000"/>
            <a:ext cx="8210550" cy="542925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5" name="Picture 4"/>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6" name="Google Shape;55;p13"/>
          <p:cNvPicPr/>
          <p:nvPr/>
        </p:nvPicPr>
        <p:blipFill>
          <a:blip r:embed="rId6"/>
          <a:stretch>
            <a:fillRect/>
          </a:stretch>
        </p:blipFill>
        <p:spPr>
          <a:xfrm>
            <a:off x="6439035" y="76228"/>
            <a:ext cx="455251" cy="428597"/>
          </a:xfrm>
          <a:prstGeom prst="rect">
            <a:avLst/>
          </a:prstGeom>
          <a:noFill/>
          <a:ln>
            <a:noFill/>
          </a:ln>
        </p:spPr>
      </p:pic>
      <p:pic>
        <p:nvPicPr>
          <p:cNvPr id="7" name="Picture 6"/>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51788504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1601" y="538541"/>
            <a:ext cx="1340070" cy="5334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t>Recycling</a:t>
            </a:r>
            <a:endParaRPr lang="en-US" dirty="0"/>
          </a:p>
        </p:txBody>
      </p:sp>
      <p:pic>
        <p:nvPicPr>
          <p:cNvPr id="25602" name="Picture 2" descr="http://www.scu.edu/sustainability/stewardship/images/paper59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1066800"/>
            <a:ext cx="7130591" cy="550918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5" name="Picture 4"/>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6" name="Google Shape;55;p13"/>
          <p:cNvPicPr/>
          <p:nvPr/>
        </p:nvPicPr>
        <p:blipFill>
          <a:blip r:embed="rId6"/>
          <a:stretch>
            <a:fillRect/>
          </a:stretch>
        </p:blipFill>
        <p:spPr>
          <a:xfrm>
            <a:off x="6439035" y="76228"/>
            <a:ext cx="455251" cy="428597"/>
          </a:xfrm>
          <a:prstGeom prst="rect">
            <a:avLst/>
          </a:prstGeom>
          <a:noFill/>
          <a:ln>
            <a:noFill/>
          </a:ln>
        </p:spPr>
      </p:pic>
      <p:pic>
        <p:nvPicPr>
          <p:cNvPr id="7" name="Picture 6"/>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392537172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647700"/>
            <a:ext cx="1340070" cy="5334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t>Recycling</a:t>
            </a:r>
            <a:endParaRPr lang="en-US" dirty="0"/>
          </a:p>
        </p:txBody>
      </p:sp>
      <p:pic>
        <p:nvPicPr>
          <p:cNvPr id="26626" name="Picture 2" descr="http://www.pacificsteel.co.nz/files/Scraptobille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1371600"/>
            <a:ext cx="7276391" cy="4572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5" name="Picture 4"/>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6" name="Google Shape;55;p13"/>
          <p:cNvPicPr/>
          <p:nvPr/>
        </p:nvPicPr>
        <p:blipFill>
          <a:blip r:embed="rId6"/>
          <a:stretch>
            <a:fillRect/>
          </a:stretch>
        </p:blipFill>
        <p:spPr>
          <a:xfrm>
            <a:off x="6439035" y="76228"/>
            <a:ext cx="455251" cy="428597"/>
          </a:xfrm>
          <a:prstGeom prst="rect">
            <a:avLst/>
          </a:prstGeom>
          <a:noFill/>
          <a:ln>
            <a:noFill/>
          </a:ln>
        </p:spPr>
      </p:pic>
      <p:pic>
        <p:nvPicPr>
          <p:cNvPr id="7" name="Picture 6"/>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20331115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199" y="3581400"/>
            <a:ext cx="1418978" cy="400110"/>
          </a:xfrm>
          <a:prstGeom prst="rect">
            <a:avLst/>
          </a:prstGeom>
          <a:noFill/>
        </p:spPr>
        <p:txBody>
          <a:bodyPr wrap="none" rtlCol="0">
            <a:spAutoFit/>
          </a:bodyPr>
          <a:lstStyle/>
          <a:p>
            <a:r>
              <a:rPr lang="en-US" sz="2000" dirty="0" smtClean="0"/>
              <a:t>Chad, $1.23</a:t>
            </a:r>
            <a:endParaRPr lang="en-US" sz="2000" dirty="0"/>
          </a:p>
        </p:txBody>
      </p:sp>
      <p:pic>
        <p:nvPicPr>
          <p:cNvPr id="4098" name="Picture 2" descr="Food Nutrition Eating Health Diet &lt;span style='font-weight: bold'&gt;&lt;/span&g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72080" y="1524000"/>
            <a:ext cx="5819775" cy="384810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5" name="Picture 4"/>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6" name="Google Shape;55;p13"/>
          <p:cNvPicPr/>
          <p:nvPr/>
        </p:nvPicPr>
        <p:blipFill>
          <a:blip r:embed="rId6"/>
          <a:stretch>
            <a:fillRect/>
          </a:stretch>
        </p:blipFill>
        <p:spPr>
          <a:xfrm>
            <a:off x="6439035" y="76228"/>
            <a:ext cx="455251" cy="428597"/>
          </a:xfrm>
          <a:prstGeom prst="rect">
            <a:avLst/>
          </a:prstGeom>
          <a:noFill/>
          <a:ln>
            <a:noFill/>
          </a:ln>
        </p:spPr>
      </p:pic>
      <p:pic>
        <p:nvPicPr>
          <p:cNvPr id="7" name="Picture 6"/>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223803875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538541"/>
            <a:ext cx="1340070" cy="5334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t>Recycling</a:t>
            </a:r>
            <a:endParaRPr lang="en-US" dirty="0"/>
          </a:p>
        </p:txBody>
      </p:sp>
      <p:pic>
        <p:nvPicPr>
          <p:cNvPr id="27652" name="Picture 4" descr="http://www.tyrerecycleline.com/images/pic/201110/2011102301094526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8125" y="923925"/>
            <a:ext cx="8846440" cy="4981576"/>
          </a:xfrm>
          <a:prstGeom prst="rect">
            <a:avLst/>
          </a:prstGeom>
          <a:noFill/>
          <a:extLst>
            <a:ext uri="{909E8E84-426E-40DD-AFC4-6F175D3DCCD1}">
              <a14:hiddenFill xmlns:a14="http://schemas.microsoft.com/office/drawing/2010/main">
                <a:solidFill>
                  <a:srgbClr val="FFFFFF"/>
                </a:solidFill>
              </a14:hiddenFill>
            </a:ext>
          </a:extLst>
        </p:spPr>
      </p:pic>
      <p:pic>
        <p:nvPicPr>
          <p:cNvPr id="27654" name="Picture 6" descr="http://www.ecomena.org/wp-content/uploads/2012/10/Dumpsite_Kuwai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835" y="4724400"/>
            <a:ext cx="2517635" cy="187642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BANNER7672-ATME Logo Banner 1600 x 380.jpg"/>
          <p:cNvPicPr>
            <a:picLocks noChangeAspect="1"/>
          </p:cNvPicPr>
          <p:nvPr/>
        </p:nvPicPr>
        <p:blipFill>
          <a:blip r:embed="rId5" cstate="print"/>
          <a:stretch>
            <a:fillRect/>
          </a:stretch>
        </p:blipFill>
        <p:spPr>
          <a:xfrm>
            <a:off x="239430" y="42511"/>
            <a:ext cx="1255542" cy="496030"/>
          </a:xfrm>
          <a:prstGeom prst="rect">
            <a:avLst/>
          </a:prstGeom>
        </p:spPr>
      </p:pic>
      <p:pic>
        <p:nvPicPr>
          <p:cNvPr id="6" name="Picture 5"/>
          <p:cNvPicPr/>
          <p:nvPr/>
        </p:nvPicPr>
        <p:blipFill>
          <a:blip r:embed="rId6" cstate="print"/>
          <a:srcRect/>
          <a:stretch>
            <a:fillRect/>
          </a:stretch>
        </p:blipFill>
        <p:spPr bwMode="auto">
          <a:xfrm>
            <a:off x="5283200" y="44453"/>
            <a:ext cx="537029" cy="460372"/>
          </a:xfrm>
          <a:prstGeom prst="rect">
            <a:avLst/>
          </a:prstGeom>
          <a:noFill/>
          <a:ln w="9525">
            <a:noFill/>
            <a:miter lim="800000"/>
            <a:headEnd/>
            <a:tailEnd/>
          </a:ln>
        </p:spPr>
      </p:pic>
      <p:pic>
        <p:nvPicPr>
          <p:cNvPr id="7" name="Google Shape;55;p13"/>
          <p:cNvPicPr/>
          <p:nvPr/>
        </p:nvPicPr>
        <p:blipFill>
          <a:blip r:embed="rId7"/>
          <a:stretch>
            <a:fillRect/>
          </a:stretch>
        </p:blipFill>
        <p:spPr>
          <a:xfrm>
            <a:off x="6439035" y="76228"/>
            <a:ext cx="455251" cy="428597"/>
          </a:xfrm>
          <a:prstGeom prst="rect">
            <a:avLst/>
          </a:prstGeom>
          <a:noFill/>
          <a:ln>
            <a:noFill/>
          </a:ln>
        </p:spPr>
      </p:pic>
      <p:pic>
        <p:nvPicPr>
          <p:cNvPr id="8" name="Picture 7"/>
          <p:cNvPicPr/>
          <p:nvPr/>
        </p:nvPicPr>
        <p:blipFill>
          <a:blip r:embed="rId8">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174583247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86024" y="504826"/>
            <a:ext cx="1219200" cy="53340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t>Landfill</a:t>
            </a:r>
            <a:endParaRPr lang="en-US" dirty="0"/>
          </a:p>
        </p:txBody>
      </p:sp>
      <p:sp>
        <p:nvSpPr>
          <p:cNvPr id="3" name="Rectangle 2"/>
          <p:cNvSpPr/>
          <p:nvPr/>
        </p:nvSpPr>
        <p:spPr>
          <a:xfrm>
            <a:off x="228600" y="1066800"/>
            <a:ext cx="8458200" cy="2585323"/>
          </a:xfrm>
          <a:prstGeom prst="rect">
            <a:avLst/>
          </a:prstGeom>
        </p:spPr>
        <p:txBody>
          <a:bodyPr wrap="square">
            <a:spAutoFit/>
          </a:bodyPr>
          <a:lstStyle/>
          <a:p>
            <a:r>
              <a:rPr lang="en-US" b="1" dirty="0" smtClean="0"/>
              <a:t>Landfill decomposition pathways:</a:t>
            </a:r>
          </a:p>
          <a:p>
            <a:pPr marL="342900" indent="-342900">
              <a:buAutoNum type="arabicParenR"/>
            </a:pPr>
            <a:r>
              <a:rPr lang="en-US" dirty="0" smtClean="0"/>
              <a:t>Initial adjustment phase: Microorganisms adjust to the landfill conditions.</a:t>
            </a:r>
          </a:p>
          <a:p>
            <a:pPr marL="342900" indent="-342900">
              <a:buAutoNum type="arabicParenR"/>
            </a:pPr>
            <a:r>
              <a:rPr lang="en-US" dirty="0" smtClean="0"/>
              <a:t>Transition phase: Transformation from aerobic to anaerobic environment.</a:t>
            </a:r>
          </a:p>
          <a:p>
            <a:pPr marL="342900" indent="-342900">
              <a:buAutoNum type="arabicParenR"/>
            </a:pPr>
            <a:r>
              <a:rPr lang="en-US" dirty="0" smtClean="0"/>
              <a:t>Acid formation phase: Volatile organic acids are formed during biodegradation of organic waste.</a:t>
            </a:r>
          </a:p>
          <a:p>
            <a:pPr marL="342900" indent="-342900">
              <a:buAutoNum type="arabicParenR"/>
            </a:pPr>
            <a:r>
              <a:rPr lang="en-US" dirty="0" smtClean="0"/>
              <a:t>Fermentation phase: Generation of carbon dioxide, hydrogen sulfides, methane, and ammonia due to microbial reactions of organic acids.</a:t>
            </a:r>
          </a:p>
          <a:p>
            <a:pPr marL="342900" indent="-342900">
              <a:buAutoNum type="arabicParenR"/>
            </a:pPr>
            <a:r>
              <a:rPr lang="en-US" dirty="0" smtClean="0"/>
              <a:t>Maturation phase: Biodegradation stops or develops at lower rate. Leachate production is lower as well.</a:t>
            </a:r>
            <a:endParaRPr lang="en-US" dirty="0"/>
          </a:p>
        </p:txBody>
      </p:sp>
      <p:pic>
        <p:nvPicPr>
          <p:cNvPr id="28674" name="Picture 2" descr="Full-size image (21 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62752" y="3672304"/>
            <a:ext cx="4319048" cy="303091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6" name="Picture 5"/>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7" name="Google Shape;55;p13"/>
          <p:cNvPicPr/>
          <p:nvPr/>
        </p:nvPicPr>
        <p:blipFill>
          <a:blip r:embed="rId6"/>
          <a:stretch>
            <a:fillRect/>
          </a:stretch>
        </p:blipFill>
        <p:spPr>
          <a:xfrm>
            <a:off x="6439035" y="76228"/>
            <a:ext cx="455251" cy="428597"/>
          </a:xfrm>
          <a:prstGeom prst="rect">
            <a:avLst/>
          </a:prstGeom>
          <a:noFill/>
          <a:ln>
            <a:noFill/>
          </a:ln>
        </p:spPr>
      </p:pic>
      <p:pic>
        <p:nvPicPr>
          <p:cNvPr id="8" name="Picture 7"/>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4575093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647700"/>
            <a:ext cx="1219200" cy="53340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t>Landfill</a:t>
            </a:r>
            <a:endParaRPr lang="en-US" dirty="0"/>
          </a:p>
        </p:txBody>
      </p:sp>
      <p:sp>
        <p:nvSpPr>
          <p:cNvPr id="3" name="Rectangle 2"/>
          <p:cNvSpPr/>
          <p:nvPr/>
        </p:nvSpPr>
        <p:spPr>
          <a:xfrm>
            <a:off x="381000" y="1143000"/>
            <a:ext cx="3157086" cy="923330"/>
          </a:xfrm>
          <a:prstGeom prst="rect">
            <a:avLst/>
          </a:prstGeom>
        </p:spPr>
        <p:txBody>
          <a:bodyPr wrap="square">
            <a:spAutoFit/>
          </a:bodyPr>
          <a:lstStyle/>
          <a:p>
            <a:r>
              <a:rPr lang="en-US" dirty="0" smtClean="0"/>
              <a:t>Typical anatomy of a landfill</a:t>
            </a:r>
          </a:p>
          <a:p>
            <a:pPr marL="342900" indent="-342900">
              <a:buAutoNum type="arabicParenR"/>
            </a:pPr>
            <a:endParaRPr lang="en-US" dirty="0" smtClean="0"/>
          </a:p>
          <a:p>
            <a:endParaRPr lang="en-US" dirty="0"/>
          </a:p>
        </p:txBody>
      </p:sp>
      <p:pic>
        <p:nvPicPr>
          <p:cNvPr id="2052" name="Picture 4" descr="http://www.hmrecycling.com/images/Landfill%20Cross-sectio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200" y="504824"/>
            <a:ext cx="4572000" cy="627428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6" name="Picture 5"/>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7" name="Google Shape;55;p13"/>
          <p:cNvPicPr/>
          <p:nvPr/>
        </p:nvPicPr>
        <p:blipFill>
          <a:blip r:embed="rId6"/>
          <a:stretch>
            <a:fillRect/>
          </a:stretch>
        </p:blipFill>
        <p:spPr>
          <a:xfrm>
            <a:off x="6439035" y="76228"/>
            <a:ext cx="455251" cy="428597"/>
          </a:xfrm>
          <a:prstGeom prst="rect">
            <a:avLst/>
          </a:prstGeom>
          <a:noFill/>
          <a:ln>
            <a:noFill/>
          </a:ln>
        </p:spPr>
      </p:pic>
      <p:pic>
        <p:nvPicPr>
          <p:cNvPr id="8" name="Picture 7"/>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85054583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596900"/>
            <a:ext cx="1219200" cy="53340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t>Landfill</a:t>
            </a:r>
            <a:endParaRPr lang="en-US" dirty="0"/>
          </a:p>
        </p:txBody>
      </p:sp>
      <p:pic>
        <p:nvPicPr>
          <p:cNvPr id="3072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1916"/>
          <a:stretch/>
        </p:blipFill>
        <p:spPr bwMode="auto">
          <a:xfrm>
            <a:off x="4343400" y="647700"/>
            <a:ext cx="4443839" cy="5810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2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52650" y="228600"/>
            <a:ext cx="2076450" cy="6344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BANNER7672-ATME Logo Banner 1600 x 380.jpg"/>
          <p:cNvPicPr>
            <a:picLocks noChangeAspect="1"/>
          </p:cNvPicPr>
          <p:nvPr/>
        </p:nvPicPr>
        <p:blipFill>
          <a:blip r:embed="rId5" cstate="print"/>
          <a:stretch>
            <a:fillRect/>
          </a:stretch>
        </p:blipFill>
        <p:spPr>
          <a:xfrm>
            <a:off x="239430" y="42511"/>
            <a:ext cx="1255542" cy="496030"/>
          </a:xfrm>
          <a:prstGeom prst="rect">
            <a:avLst/>
          </a:prstGeom>
        </p:spPr>
      </p:pic>
      <p:pic>
        <p:nvPicPr>
          <p:cNvPr id="6" name="Picture 5"/>
          <p:cNvPicPr/>
          <p:nvPr/>
        </p:nvPicPr>
        <p:blipFill>
          <a:blip r:embed="rId6" cstate="print"/>
          <a:srcRect/>
          <a:stretch>
            <a:fillRect/>
          </a:stretch>
        </p:blipFill>
        <p:spPr bwMode="auto">
          <a:xfrm>
            <a:off x="5283200" y="44453"/>
            <a:ext cx="537029" cy="460372"/>
          </a:xfrm>
          <a:prstGeom prst="rect">
            <a:avLst/>
          </a:prstGeom>
          <a:noFill/>
          <a:ln w="9525">
            <a:noFill/>
            <a:miter lim="800000"/>
            <a:headEnd/>
            <a:tailEnd/>
          </a:ln>
        </p:spPr>
      </p:pic>
      <p:pic>
        <p:nvPicPr>
          <p:cNvPr id="7" name="Google Shape;55;p13"/>
          <p:cNvPicPr/>
          <p:nvPr/>
        </p:nvPicPr>
        <p:blipFill>
          <a:blip r:embed="rId7"/>
          <a:stretch>
            <a:fillRect/>
          </a:stretch>
        </p:blipFill>
        <p:spPr>
          <a:xfrm>
            <a:off x="6439035" y="76228"/>
            <a:ext cx="455251" cy="428597"/>
          </a:xfrm>
          <a:prstGeom prst="rect">
            <a:avLst/>
          </a:prstGeom>
          <a:noFill/>
          <a:ln>
            <a:noFill/>
          </a:ln>
        </p:spPr>
      </p:pic>
      <p:pic>
        <p:nvPicPr>
          <p:cNvPr id="8" name="Picture 7"/>
          <p:cNvPicPr/>
          <p:nvPr/>
        </p:nvPicPr>
        <p:blipFill>
          <a:blip r:embed="rId8">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237665903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762000"/>
            <a:ext cx="1219200" cy="53340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t>Landfill</a:t>
            </a:r>
            <a:endParaRPr lang="en-US" dirty="0"/>
          </a:p>
        </p:txBody>
      </p:sp>
      <p:pic>
        <p:nvPicPr>
          <p:cNvPr id="317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1200" y="762000"/>
            <a:ext cx="2809875" cy="5900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4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849" y="1600200"/>
            <a:ext cx="2314575" cy="2314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4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43200" y="1519238"/>
            <a:ext cx="2347123" cy="514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descr="BANNER7672-ATME Logo Banner 1600 x 380.jpg"/>
          <p:cNvPicPr>
            <a:picLocks noChangeAspect="1"/>
          </p:cNvPicPr>
          <p:nvPr/>
        </p:nvPicPr>
        <p:blipFill>
          <a:blip r:embed="rId6" cstate="print"/>
          <a:stretch>
            <a:fillRect/>
          </a:stretch>
        </p:blipFill>
        <p:spPr>
          <a:xfrm>
            <a:off x="239430" y="42511"/>
            <a:ext cx="1255542" cy="496030"/>
          </a:xfrm>
          <a:prstGeom prst="rect">
            <a:avLst/>
          </a:prstGeom>
        </p:spPr>
      </p:pic>
      <p:pic>
        <p:nvPicPr>
          <p:cNvPr id="7" name="Picture 6"/>
          <p:cNvPicPr/>
          <p:nvPr/>
        </p:nvPicPr>
        <p:blipFill>
          <a:blip r:embed="rId7" cstate="print"/>
          <a:srcRect/>
          <a:stretch>
            <a:fillRect/>
          </a:stretch>
        </p:blipFill>
        <p:spPr bwMode="auto">
          <a:xfrm>
            <a:off x="5283200" y="44453"/>
            <a:ext cx="537029" cy="460372"/>
          </a:xfrm>
          <a:prstGeom prst="rect">
            <a:avLst/>
          </a:prstGeom>
          <a:noFill/>
          <a:ln w="9525">
            <a:noFill/>
            <a:miter lim="800000"/>
            <a:headEnd/>
            <a:tailEnd/>
          </a:ln>
        </p:spPr>
      </p:pic>
      <p:pic>
        <p:nvPicPr>
          <p:cNvPr id="8" name="Google Shape;55;p13"/>
          <p:cNvPicPr/>
          <p:nvPr/>
        </p:nvPicPr>
        <p:blipFill>
          <a:blip r:embed="rId8"/>
          <a:stretch>
            <a:fillRect/>
          </a:stretch>
        </p:blipFill>
        <p:spPr>
          <a:xfrm>
            <a:off x="6439035" y="76228"/>
            <a:ext cx="455251" cy="428597"/>
          </a:xfrm>
          <a:prstGeom prst="rect">
            <a:avLst/>
          </a:prstGeom>
          <a:noFill/>
          <a:ln>
            <a:noFill/>
          </a:ln>
        </p:spPr>
      </p:pic>
      <p:pic>
        <p:nvPicPr>
          <p:cNvPr id="9" name="Picture 8"/>
          <p:cNvPicPr/>
          <p:nvPr/>
        </p:nvPicPr>
        <p:blipFill>
          <a:blip r:embed="rId9">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309632020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563941"/>
            <a:ext cx="1219200" cy="53340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t>Landfill</a:t>
            </a:r>
            <a:endParaRPr lang="en-US" dirty="0"/>
          </a:p>
        </p:txBody>
      </p:sp>
      <p:pic>
        <p:nvPicPr>
          <p:cNvPr id="327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1143000"/>
            <a:ext cx="3590925" cy="49813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77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4400" y="1143000"/>
            <a:ext cx="2505075" cy="3933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BANNER7672-ATME Logo Banner 1600 x 380.jpg"/>
          <p:cNvPicPr>
            <a:picLocks noChangeAspect="1"/>
          </p:cNvPicPr>
          <p:nvPr/>
        </p:nvPicPr>
        <p:blipFill>
          <a:blip r:embed="rId5" cstate="print"/>
          <a:stretch>
            <a:fillRect/>
          </a:stretch>
        </p:blipFill>
        <p:spPr>
          <a:xfrm>
            <a:off x="239430" y="42511"/>
            <a:ext cx="1255542" cy="496030"/>
          </a:xfrm>
          <a:prstGeom prst="rect">
            <a:avLst/>
          </a:prstGeom>
        </p:spPr>
      </p:pic>
      <p:pic>
        <p:nvPicPr>
          <p:cNvPr id="6" name="Picture 5"/>
          <p:cNvPicPr/>
          <p:nvPr/>
        </p:nvPicPr>
        <p:blipFill>
          <a:blip r:embed="rId6" cstate="print"/>
          <a:srcRect/>
          <a:stretch>
            <a:fillRect/>
          </a:stretch>
        </p:blipFill>
        <p:spPr bwMode="auto">
          <a:xfrm>
            <a:off x="5283200" y="44453"/>
            <a:ext cx="537029" cy="460372"/>
          </a:xfrm>
          <a:prstGeom prst="rect">
            <a:avLst/>
          </a:prstGeom>
          <a:noFill/>
          <a:ln w="9525">
            <a:noFill/>
            <a:miter lim="800000"/>
            <a:headEnd/>
            <a:tailEnd/>
          </a:ln>
        </p:spPr>
      </p:pic>
      <p:pic>
        <p:nvPicPr>
          <p:cNvPr id="7" name="Google Shape;55;p13"/>
          <p:cNvPicPr/>
          <p:nvPr/>
        </p:nvPicPr>
        <p:blipFill>
          <a:blip r:embed="rId7"/>
          <a:stretch>
            <a:fillRect/>
          </a:stretch>
        </p:blipFill>
        <p:spPr>
          <a:xfrm>
            <a:off x="6439035" y="76228"/>
            <a:ext cx="455251" cy="428597"/>
          </a:xfrm>
          <a:prstGeom prst="rect">
            <a:avLst/>
          </a:prstGeom>
          <a:noFill/>
          <a:ln>
            <a:noFill/>
          </a:ln>
        </p:spPr>
      </p:pic>
      <p:pic>
        <p:nvPicPr>
          <p:cNvPr id="8" name="Picture 7"/>
          <p:cNvPicPr/>
          <p:nvPr/>
        </p:nvPicPr>
        <p:blipFill>
          <a:blip r:embed="rId8">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377533027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576641"/>
            <a:ext cx="1447800" cy="53340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t>Incineration</a:t>
            </a:r>
            <a:endParaRPr lang="en-US" dirty="0"/>
          </a:p>
        </p:txBody>
      </p:sp>
      <p:sp>
        <p:nvSpPr>
          <p:cNvPr id="4" name="Rectangle 3"/>
          <p:cNvSpPr/>
          <p:nvPr/>
        </p:nvSpPr>
        <p:spPr>
          <a:xfrm>
            <a:off x="500514" y="1295400"/>
            <a:ext cx="8110086" cy="5078313"/>
          </a:xfrm>
          <a:prstGeom prst="rect">
            <a:avLst/>
          </a:prstGeom>
        </p:spPr>
        <p:txBody>
          <a:bodyPr wrap="square">
            <a:spAutoFit/>
          </a:bodyPr>
          <a:lstStyle/>
          <a:p>
            <a:r>
              <a:rPr lang="en-US" dirty="0" smtClean="0"/>
              <a:t>Incineration, also called waste-to-energy, is one of the most widely used methods to dispose combustible waste by using high temperatures (800-1050</a:t>
            </a:r>
            <a:r>
              <a:rPr lang="en-US" dirty="0" smtClean="0">
                <a:sym typeface="Symbol"/>
              </a:rPr>
              <a:t></a:t>
            </a:r>
            <a:r>
              <a:rPr lang="en-US" dirty="0" smtClean="0"/>
              <a:t>C) to convert waste into flash, flue gas, and heat. The process can be optimized by using waste with high energy content, low moisture, and low ash content. </a:t>
            </a:r>
            <a:br>
              <a:rPr lang="en-US" dirty="0" smtClean="0"/>
            </a:br>
            <a:endParaRPr lang="en-US" dirty="0" smtClean="0"/>
          </a:p>
          <a:p>
            <a:r>
              <a:rPr lang="en-US" b="1" u="sng" dirty="0" smtClean="0"/>
              <a:t>Advantages:</a:t>
            </a:r>
          </a:p>
          <a:p>
            <a:r>
              <a:rPr lang="en-US" dirty="0" smtClean="0"/>
              <a:t>Volume of waste is reduced (~80-85%) so landfills are avoided</a:t>
            </a:r>
          </a:p>
          <a:p>
            <a:r>
              <a:rPr lang="en-US" dirty="0" smtClean="0"/>
              <a:t>Water content in waste can be used as steam to heat systems or generate electricity</a:t>
            </a:r>
          </a:p>
          <a:p>
            <a:r>
              <a:rPr lang="en-US" dirty="0" smtClean="0"/>
              <a:t>Cost of transportation of municipal solid waste is reduced</a:t>
            </a:r>
          </a:p>
          <a:p>
            <a:endParaRPr lang="en-US" dirty="0"/>
          </a:p>
          <a:p>
            <a:r>
              <a:rPr lang="en-US" b="1" u="sng" dirty="0" smtClean="0"/>
              <a:t>Disadvantages:</a:t>
            </a:r>
          </a:p>
          <a:p>
            <a:r>
              <a:rPr lang="en-US" dirty="0" smtClean="0"/>
              <a:t>High construction and operating costs.</a:t>
            </a:r>
          </a:p>
          <a:p>
            <a:r>
              <a:rPr lang="en-US" dirty="0" smtClean="0"/>
              <a:t>Fly ash and generated particles need to be eliminated from the resultant emissions before releasing to the air by air pollution control equipment</a:t>
            </a:r>
          </a:p>
          <a:p>
            <a:r>
              <a:rPr lang="en-US" dirty="0" smtClean="0"/>
              <a:t>Toxins such as dioxins, furans, mercury, volatile metals, nitrous oxides are also released during the combustion process and need to be eliminated before releasing to the air.</a:t>
            </a:r>
          </a:p>
          <a:p>
            <a:endParaRPr lang="en-US" dirty="0"/>
          </a:p>
        </p:txBody>
      </p:sp>
      <p:pic>
        <p:nvPicPr>
          <p:cNvPr id="5" name="Picture 4" descr="BANNER7672-ATME Logo Banner 1600 x 380.jpg"/>
          <p:cNvPicPr>
            <a:picLocks noChangeAspect="1"/>
          </p:cNvPicPr>
          <p:nvPr/>
        </p:nvPicPr>
        <p:blipFill>
          <a:blip r:embed="rId2" cstate="print"/>
          <a:stretch>
            <a:fillRect/>
          </a:stretch>
        </p:blipFill>
        <p:spPr>
          <a:xfrm>
            <a:off x="239430" y="42511"/>
            <a:ext cx="1255542" cy="496030"/>
          </a:xfrm>
          <a:prstGeom prst="rect">
            <a:avLst/>
          </a:prstGeom>
        </p:spPr>
      </p:pic>
      <p:pic>
        <p:nvPicPr>
          <p:cNvPr id="6" name="Picture 5"/>
          <p:cNvPicPr/>
          <p:nvPr/>
        </p:nvPicPr>
        <p:blipFill>
          <a:blip r:embed="rId3" cstate="print"/>
          <a:srcRect/>
          <a:stretch>
            <a:fillRect/>
          </a:stretch>
        </p:blipFill>
        <p:spPr bwMode="auto">
          <a:xfrm>
            <a:off x="5283200" y="44453"/>
            <a:ext cx="537029" cy="460372"/>
          </a:xfrm>
          <a:prstGeom prst="rect">
            <a:avLst/>
          </a:prstGeom>
          <a:noFill/>
          <a:ln w="9525">
            <a:noFill/>
            <a:miter lim="800000"/>
            <a:headEnd/>
            <a:tailEnd/>
          </a:ln>
        </p:spPr>
      </p:pic>
      <p:pic>
        <p:nvPicPr>
          <p:cNvPr id="7" name="Google Shape;55;p13"/>
          <p:cNvPicPr/>
          <p:nvPr/>
        </p:nvPicPr>
        <p:blipFill>
          <a:blip r:embed="rId4"/>
          <a:stretch>
            <a:fillRect/>
          </a:stretch>
        </p:blipFill>
        <p:spPr>
          <a:xfrm>
            <a:off x="6439035" y="76228"/>
            <a:ext cx="455251" cy="428597"/>
          </a:xfrm>
          <a:prstGeom prst="rect">
            <a:avLst/>
          </a:prstGeom>
          <a:noFill/>
          <a:ln>
            <a:noFill/>
          </a:ln>
        </p:spPr>
      </p:pic>
      <p:pic>
        <p:nvPicPr>
          <p:cNvPr id="8" name="Picture 7"/>
          <p:cNvPicPr/>
          <p:nvPr/>
        </p:nvPicPr>
        <p:blipFill>
          <a:blip r:embed="rId5">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283834580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www.wasteincineration.net/images/waste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0579"/>
          <a:stretch/>
        </p:blipFill>
        <p:spPr bwMode="auto">
          <a:xfrm>
            <a:off x="1769244" y="2234225"/>
            <a:ext cx="6838950" cy="407132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33400" y="723900"/>
            <a:ext cx="1447800" cy="53340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t>Incineration</a:t>
            </a:r>
            <a:endParaRPr lang="en-US" dirty="0"/>
          </a:p>
        </p:txBody>
      </p:sp>
      <p:sp>
        <p:nvSpPr>
          <p:cNvPr id="3" name="Rectangular Callout 2"/>
          <p:cNvSpPr/>
          <p:nvPr/>
        </p:nvSpPr>
        <p:spPr>
          <a:xfrm>
            <a:off x="76200" y="3025539"/>
            <a:ext cx="1562100" cy="1396025"/>
          </a:xfrm>
          <a:prstGeom prst="wedgeRectCallout">
            <a:avLst>
              <a:gd name="adj1" fmla="val 189182"/>
              <a:gd name="adj2" fmla="val 5387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dirty="0"/>
              <a:t>2</a:t>
            </a:r>
            <a:r>
              <a:rPr lang="en-US" sz="1200" dirty="0" smtClean="0"/>
              <a:t>. Burning process. Temperatures range 800-1050</a:t>
            </a:r>
            <a:r>
              <a:rPr lang="en-US" sz="1200" dirty="0" smtClean="0">
                <a:sym typeface="Symbol"/>
              </a:rPr>
              <a:t>C. Initial volume of the waste is reduced 80-85%</a:t>
            </a:r>
            <a:endParaRPr lang="en-US" sz="1200" dirty="0"/>
          </a:p>
        </p:txBody>
      </p:sp>
      <p:sp>
        <p:nvSpPr>
          <p:cNvPr id="8" name="Rectangular Callout 7"/>
          <p:cNvSpPr/>
          <p:nvPr/>
        </p:nvSpPr>
        <p:spPr>
          <a:xfrm>
            <a:off x="76200" y="4968831"/>
            <a:ext cx="1562100" cy="1396025"/>
          </a:xfrm>
          <a:prstGeom prst="wedgeRectCallout">
            <a:avLst>
              <a:gd name="adj1" fmla="val 87419"/>
              <a:gd name="adj2" fmla="val -55742"/>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dirty="0"/>
              <a:t>1</a:t>
            </a:r>
            <a:r>
              <a:rPr lang="en-US" sz="1200" dirty="0" smtClean="0"/>
              <a:t>. Municipal solid waste. Includes paper, textiles, rubber, leather, wood, etc.   </a:t>
            </a:r>
            <a:endParaRPr lang="en-US" sz="1200" dirty="0"/>
          </a:p>
        </p:txBody>
      </p:sp>
      <p:sp>
        <p:nvSpPr>
          <p:cNvPr id="9" name="Rectangular Callout 8"/>
          <p:cNvSpPr/>
          <p:nvPr/>
        </p:nvSpPr>
        <p:spPr>
          <a:xfrm>
            <a:off x="3352800" y="838200"/>
            <a:ext cx="1562100" cy="1396025"/>
          </a:xfrm>
          <a:prstGeom prst="wedgeRectCallout">
            <a:avLst>
              <a:gd name="adj1" fmla="val -109607"/>
              <a:gd name="adj2" fmla="val 104086"/>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dirty="0" smtClean="0"/>
              <a:t>3.  Steam formed inside the incinerator is recovered to fuel turbines to produce energy</a:t>
            </a:r>
            <a:endParaRPr lang="en-US" sz="1200" dirty="0"/>
          </a:p>
        </p:txBody>
      </p:sp>
      <p:sp>
        <p:nvSpPr>
          <p:cNvPr id="11" name="Rectangular Callout 10"/>
          <p:cNvSpPr/>
          <p:nvPr/>
        </p:nvSpPr>
        <p:spPr>
          <a:xfrm>
            <a:off x="7046094" y="791902"/>
            <a:ext cx="1562100" cy="1389273"/>
          </a:xfrm>
          <a:prstGeom prst="wedgeRectCallout">
            <a:avLst>
              <a:gd name="adj1" fmla="val 30436"/>
              <a:gd name="adj2" fmla="val 65121"/>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dirty="0" smtClean="0"/>
              <a:t>5. The resultant gases are clean and follow federal air quality regulations.  </a:t>
            </a:r>
            <a:endParaRPr lang="en-US" sz="1200" dirty="0"/>
          </a:p>
        </p:txBody>
      </p:sp>
      <p:sp>
        <p:nvSpPr>
          <p:cNvPr id="12" name="Rectangular Callout 11"/>
          <p:cNvSpPr/>
          <p:nvPr/>
        </p:nvSpPr>
        <p:spPr>
          <a:xfrm>
            <a:off x="5410200" y="990600"/>
            <a:ext cx="1155298" cy="1324959"/>
          </a:xfrm>
          <a:prstGeom prst="wedgeRectCallout">
            <a:avLst>
              <a:gd name="adj1" fmla="val 102142"/>
              <a:gd name="adj2" fmla="val 218710"/>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dirty="0"/>
              <a:t>4</a:t>
            </a:r>
            <a:r>
              <a:rPr lang="en-US" sz="1200" dirty="0" smtClean="0"/>
              <a:t>. Toxic compounds and particles</a:t>
            </a:r>
            <a:r>
              <a:rPr lang="en-US" sz="1200" dirty="0"/>
              <a:t> </a:t>
            </a:r>
            <a:r>
              <a:rPr lang="en-US" sz="1200" dirty="0" smtClean="0"/>
              <a:t>are captured to ensure good quality of the released air  </a:t>
            </a:r>
            <a:endParaRPr lang="en-US" sz="1200" dirty="0"/>
          </a:p>
        </p:txBody>
      </p:sp>
      <p:sp>
        <p:nvSpPr>
          <p:cNvPr id="13" name="Rectangular Callout 12"/>
          <p:cNvSpPr/>
          <p:nvPr/>
        </p:nvSpPr>
        <p:spPr>
          <a:xfrm>
            <a:off x="2362200" y="6019800"/>
            <a:ext cx="1536298" cy="685800"/>
          </a:xfrm>
          <a:prstGeom prst="wedgeRectCallout">
            <a:avLst>
              <a:gd name="adj1" fmla="val 155572"/>
              <a:gd name="adj2" fmla="val -3339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dirty="0" smtClean="0"/>
              <a:t>6. Ashes are recovered and disposed in landfills </a:t>
            </a:r>
            <a:endParaRPr lang="en-US" sz="1200" dirty="0"/>
          </a:p>
        </p:txBody>
      </p:sp>
      <p:pic>
        <p:nvPicPr>
          <p:cNvPr id="10" name="Picture 9"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14" name="Picture 13"/>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15" name="Google Shape;55;p13"/>
          <p:cNvPicPr/>
          <p:nvPr/>
        </p:nvPicPr>
        <p:blipFill>
          <a:blip r:embed="rId6"/>
          <a:stretch>
            <a:fillRect/>
          </a:stretch>
        </p:blipFill>
        <p:spPr>
          <a:xfrm>
            <a:off x="6439035" y="76228"/>
            <a:ext cx="455251" cy="428597"/>
          </a:xfrm>
          <a:prstGeom prst="rect">
            <a:avLst/>
          </a:prstGeom>
          <a:noFill/>
          <a:ln>
            <a:noFill/>
          </a:ln>
        </p:spPr>
      </p:pic>
      <p:pic>
        <p:nvPicPr>
          <p:cNvPr id="16" name="Picture 15"/>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13894176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199" y="3581400"/>
            <a:ext cx="1862498" cy="400110"/>
          </a:xfrm>
          <a:prstGeom prst="rect">
            <a:avLst/>
          </a:prstGeom>
          <a:noFill/>
        </p:spPr>
        <p:txBody>
          <a:bodyPr wrap="none" rtlCol="0">
            <a:spAutoFit/>
          </a:bodyPr>
          <a:lstStyle/>
          <a:p>
            <a:r>
              <a:rPr lang="en-US" sz="2000" dirty="0" smtClean="0"/>
              <a:t>Kuwait, $221.45</a:t>
            </a:r>
            <a:endParaRPr lang="en-US" sz="2000" dirty="0"/>
          </a:p>
        </p:txBody>
      </p:sp>
      <p:pic>
        <p:nvPicPr>
          <p:cNvPr id="5122" name="Picture 2" descr="Food Nutrition Eating Health Diet &lt;span style='font-weight: bold'&gt;&lt;/span&gt;&lt;span style='font-weight: bold'&gt;&lt;/span&g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7462" y="1752600"/>
            <a:ext cx="5819775" cy="384810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5" name="Picture 4"/>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6" name="Google Shape;55;p13"/>
          <p:cNvPicPr/>
          <p:nvPr/>
        </p:nvPicPr>
        <p:blipFill>
          <a:blip r:embed="rId6"/>
          <a:stretch>
            <a:fillRect/>
          </a:stretch>
        </p:blipFill>
        <p:spPr>
          <a:xfrm>
            <a:off x="6439035" y="76228"/>
            <a:ext cx="455251" cy="428597"/>
          </a:xfrm>
          <a:prstGeom prst="rect">
            <a:avLst/>
          </a:prstGeom>
          <a:noFill/>
          <a:ln>
            <a:noFill/>
          </a:ln>
        </p:spPr>
      </p:pic>
      <p:pic>
        <p:nvPicPr>
          <p:cNvPr id="7" name="Picture 6"/>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6587273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199" y="3581400"/>
            <a:ext cx="1582484" cy="400110"/>
          </a:xfrm>
          <a:prstGeom prst="rect">
            <a:avLst/>
          </a:prstGeom>
          <a:noFill/>
        </p:spPr>
        <p:txBody>
          <a:bodyPr wrap="none" rtlCol="0">
            <a:spAutoFit/>
          </a:bodyPr>
          <a:lstStyle/>
          <a:p>
            <a:r>
              <a:rPr lang="en-US" sz="2000" dirty="0" smtClean="0"/>
              <a:t>USA, $341.98</a:t>
            </a:r>
            <a:endParaRPr lang="en-US" sz="2000" dirty="0"/>
          </a:p>
        </p:txBody>
      </p:sp>
      <p:pic>
        <p:nvPicPr>
          <p:cNvPr id="6146" name="Picture 2" descr="Food Nutrition Eating Health Diet &lt;span style='font-weight: bold'&gt;&lt;/span&g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90800" y="1752600"/>
            <a:ext cx="5819775" cy="384810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5" name="Picture 4"/>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6" name="Google Shape;55;p13"/>
          <p:cNvPicPr/>
          <p:nvPr/>
        </p:nvPicPr>
        <p:blipFill>
          <a:blip r:embed="rId6"/>
          <a:stretch>
            <a:fillRect/>
          </a:stretch>
        </p:blipFill>
        <p:spPr>
          <a:xfrm>
            <a:off x="6439035" y="76228"/>
            <a:ext cx="455251" cy="428597"/>
          </a:xfrm>
          <a:prstGeom prst="rect">
            <a:avLst/>
          </a:prstGeom>
          <a:noFill/>
          <a:ln>
            <a:noFill/>
          </a:ln>
        </p:spPr>
      </p:pic>
      <p:pic>
        <p:nvPicPr>
          <p:cNvPr id="7" name="Picture 6"/>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11329931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1823" y="2819400"/>
            <a:ext cx="1900457" cy="400110"/>
          </a:xfrm>
          <a:prstGeom prst="rect">
            <a:avLst/>
          </a:prstGeom>
          <a:noFill/>
        </p:spPr>
        <p:txBody>
          <a:bodyPr wrap="none" rtlCol="0">
            <a:spAutoFit/>
          </a:bodyPr>
          <a:lstStyle/>
          <a:p>
            <a:r>
              <a:rPr lang="en-US" sz="2000" dirty="0" smtClean="0"/>
              <a:t>Mexico, $189.09</a:t>
            </a:r>
            <a:endParaRPr lang="en-US" sz="2000" dirty="0"/>
          </a:p>
        </p:txBody>
      </p:sp>
      <p:pic>
        <p:nvPicPr>
          <p:cNvPr id="7170" name="Picture 2" descr="Food Nutrition Eating Health Diet &lt;span style='font-weight: bold'&gt;&lt;/span&g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38400" y="1447800"/>
            <a:ext cx="5819775" cy="384810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5" name="Picture 4"/>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6" name="Google Shape;55;p13"/>
          <p:cNvPicPr/>
          <p:nvPr/>
        </p:nvPicPr>
        <p:blipFill>
          <a:blip r:embed="rId6"/>
          <a:stretch>
            <a:fillRect/>
          </a:stretch>
        </p:blipFill>
        <p:spPr>
          <a:xfrm>
            <a:off x="6439035" y="76228"/>
            <a:ext cx="455251" cy="428597"/>
          </a:xfrm>
          <a:prstGeom prst="rect">
            <a:avLst/>
          </a:prstGeom>
          <a:noFill/>
          <a:ln>
            <a:noFill/>
          </a:ln>
        </p:spPr>
      </p:pic>
      <p:pic>
        <p:nvPicPr>
          <p:cNvPr id="7" name="Picture 6"/>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28369225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1343" y="3657600"/>
            <a:ext cx="1845442" cy="400110"/>
          </a:xfrm>
          <a:prstGeom prst="rect">
            <a:avLst/>
          </a:prstGeom>
          <a:noFill/>
        </p:spPr>
        <p:txBody>
          <a:bodyPr wrap="none" rtlCol="0">
            <a:spAutoFit/>
          </a:bodyPr>
          <a:lstStyle/>
          <a:p>
            <a:r>
              <a:rPr lang="en-US" sz="2000" dirty="0" smtClean="0"/>
              <a:t>Ecuador, $31.55</a:t>
            </a:r>
            <a:endParaRPr lang="en-US" sz="2000" dirty="0"/>
          </a:p>
        </p:txBody>
      </p:sp>
      <p:pic>
        <p:nvPicPr>
          <p:cNvPr id="8194" name="Picture 2" descr="Food Nutrition Eating Health Diet &lt;span style='font-weight: bold'&gt;&lt;/span&g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4600" y="1676400"/>
            <a:ext cx="5819775" cy="384810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5" name="Picture 4"/>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6" name="Google Shape;55;p13"/>
          <p:cNvPicPr/>
          <p:nvPr/>
        </p:nvPicPr>
        <p:blipFill>
          <a:blip r:embed="rId6"/>
          <a:stretch>
            <a:fillRect/>
          </a:stretch>
        </p:blipFill>
        <p:spPr>
          <a:xfrm>
            <a:off x="6439035" y="76228"/>
            <a:ext cx="455251" cy="428597"/>
          </a:xfrm>
          <a:prstGeom prst="rect">
            <a:avLst/>
          </a:prstGeom>
          <a:noFill/>
          <a:ln>
            <a:noFill/>
          </a:ln>
        </p:spPr>
      </p:pic>
      <p:pic>
        <p:nvPicPr>
          <p:cNvPr id="7" name="Picture 6"/>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18060117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1758" y="3657600"/>
            <a:ext cx="1582484" cy="400110"/>
          </a:xfrm>
          <a:prstGeom prst="rect">
            <a:avLst/>
          </a:prstGeom>
          <a:noFill/>
        </p:spPr>
        <p:txBody>
          <a:bodyPr wrap="none" rtlCol="0">
            <a:spAutoFit/>
          </a:bodyPr>
          <a:lstStyle/>
          <a:p>
            <a:r>
              <a:rPr lang="en-US" sz="2000" dirty="0" smtClean="0"/>
              <a:t>USA, $159.18</a:t>
            </a:r>
            <a:endParaRPr lang="en-US" sz="2000" dirty="0"/>
          </a:p>
        </p:txBody>
      </p:sp>
      <p:pic>
        <p:nvPicPr>
          <p:cNvPr id="9218" name="Picture 2" descr="Food Nutrition Eating Health Diet &lt;span style='font-weight: bold'&gt;&lt;/span&g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1440" y="1733549"/>
            <a:ext cx="5819775" cy="384810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BANNER7672-ATME Logo Banner 1600 x 380.jpg"/>
          <p:cNvPicPr>
            <a:picLocks noChangeAspect="1"/>
          </p:cNvPicPr>
          <p:nvPr/>
        </p:nvPicPr>
        <p:blipFill>
          <a:blip r:embed="rId4" cstate="print"/>
          <a:stretch>
            <a:fillRect/>
          </a:stretch>
        </p:blipFill>
        <p:spPr>
          <a:xfrm>
            <a:off x="239430" y="42511"/>
            <a:ext cx="1255542" cy="496030"/>
          </a:xfrm>
          <a:prstGeom prst="rect">
            <a:avLst/>
          </a:prstGeom>
        </p:spPr>
      </p:pic>
      <p:pic>
        <p:nvPicPr>
          <p:cNvPr id="5" name="Picture 4"/>
          <p:cNvPicPr/>
          <p:nvPr/>
        </p:nvPicPr>
        <p:blipFill>
          <a:blip r:embed="rId5" cstate="print"/>
          <a:srcRect/>
          <a:stretch>
            <a:fillRect/>
          </a:stretch>
        </p:blipFill>
        <p:spPr bwMode="auto">
          <a:xfrm>
            <a:off x="5283200" y="44453"/>
            <a:ext cx="537029" cy="460372"/>
          </a:xfrm>
          <a:prstGeom prst="rect">
            <a:avLst/>
          </a:prstGeom>
          <a:noFill/>
          <a:ln w="9525">
            <a:noFill/>
            <a:miter lim="800000"/>
            <a:headEnd/>
            <a:tailEnd/>
          </a:ln>
        </p:spPr>
      </p:pic>
      <p:pic>
        <p:nvPicPr>
          <p:cNvPr id="6" name="Google Shape;55;p13"/>
          <p:cNvPicPr/>
          <p:nvPr/>
        </p:nvPicPr>
        <p:blipFill>
          <a:blip r:embed="rId6"/>
          <a:stretch>
            <a:fillRect/>
          </a:stretch>
        </p:blipFill>
        <p:spPr>
          <a:xfrm>
            <a:off x="6439035" y="76228"/>
            <a:ext cx="455251" cy="428597"/>
          </a:xfrm>
          <a:prstGeom prst="rect">
            <a:avLst/>
          </a:prstGeom>
          <a:noFill/>
          <a:ln>
            <a:noFill/>
          </a:ln>
        </p:spPr>
      </p:pic>
      <p:pic>
        <p:nvPicPr>
          <p:cNvPr id="7" name="Picture 6"/>
          <p:cNvPicPr/>
          <p:nvPr/>
        </p:nvPicPr>
        <p:blipFill>
          <a:blip r:embed="rId7">
            <a:extLst>
              <a:ext uri="{28A0092B-C50C-407E-A947-70E740481C1C}">
                <a14:useLocalDpi xmlns:a14="http://schemas.microsoft.com/office/drawing/2010/main" val="0"/>
              </a:ext>
            </a:extLst>
          </a:blip>
          <a:srcRect/>
          <a:stretch>
            <a:fillRect/>
          </a:stretch>
        </p:blipFill>
        <p:spPr bwMode="auto">
          <a:xfrm>
            <a:off x="7696201" y="57464"/>
            <a:ext cx="609600" cy="447362"/>
          </a:xfrm>
          <a:prstGeom prst="rect">
            <a:avLst/>
          </a:prstGeom>
          <a:noFill/>
        </p:spPr>
      </p:pic>
    </p:spTree>
    <p:extLst>
      <p:ext uri="{BB962C8B-B14F-4D97-AF65-F5344CB8AC3E}">
        <p14:creationId xmlns:p14="http://schemas.microsoft.com/office/powerpoint/2010/main" val="24312849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11859</TotalTime>
  <Words>2421</Words>
  <Application>Microsoft Office PowerPoint</Application>
  <PresentationFormat>On-screen Show (4:3)</PresentationFormat>
  <Paragraphs>445</Paragraphs>
  <Slides>47</Slides>
  <Notes>45</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Fistuk</dc:creator>
  <cp:lastModifiedBy>Dr SUNEETH KUMAR</cp:lastModifiedBy>
  <cp:revision>207</cp:revision>
  <dcterms:created xsi:type="dcterms:W3CDTF">2013-03-22T19:13:13Z</dcterms:created>
  <dcterms:modified xsi:type="dcterms:W3CDTF">2022-05-04T16:34:31Z</dcterms:modified>
</cp:coreProperties>
</file>