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424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  <p:sldId id="343" r:id="rId86"/>
    <p:sldId id="344" r:id="rId87"/>
    <p:sldId id="345" r:id="rId88"/>
    <p:sldId id="346" r:id="rId89"/>
    <p:sldId id="347" r:id="rId90"/>
    <p:sldId id="348" r:id="rId91"/>
    <p:sldId id="349" r:id="rId92"/>
    <p:sldId id="350" r:id="rId93"/>
    <p:sldId id="351" r:id="rId94"/>
    <p:sldId id="352" r:id="rId95"/>
    <p:sldId id="353" r:id="rId96"/>
    <p:sldId id="354" r:id="rId97"/>
    <p:sldId id="355" r:id="rId98"/>
    <p:sldId id="356" r:id="rId99"/>
    <p:sldId id="357" r:id="rId100"/>
    <p:sldId id="358" r:id="rId101"/>
    <p:sldId id="359" r:id="rId102"/>
    <p:sldId id="360" r:id="rId103"/>
    <p:sldId id="361" r:id="rId104"/>
    <p:sldId id="362" r:id="rId105"/>
    <p:sldId id="363" r:id="rId106"/>
    <p:sldId id="364" r:id="rId107"/>
    <p:sldId id="365" r:id="rId108"/>
    <p:sldId id="366" r:id="rId109"/>
    <p:sldId id="367" r:id="rId110"/>
    <p:sldId id="368" r:id="rId111"/>
    <p:sldId id="369" r:id="rId112"/>
    <p:sldId id="370" r:id="rId113"/>
    <p:sldId id="371" r:id="rId114"/>
    <p:sldId id="372" r:id="rId115"/>
    <p:sldId id="373" r:id="rId116"/>
    <p:sldId id="374" r:id="rId117"/>
    <p:sldId id="375" r:id="rId118"/>
    <p:sldId id="376" r:id="rId119"/>
    <p:sldId id="377" r:id="rId120"/>
    <p:sldId id="378" r:id="rId121"/>
    <p:sldId id="379" r:id="rId122"/>
    <p:sldId id="380" r:id="rId123"/>
    <p:sldId id="381" r:id="rId124"/>
    <p:sldId id="382" r:id="rId125"/>
    <p:sldId id="383" r:id="rId126"/>
    <p:sldId id="384" r:id="rId127"/>
    <p:sldId id="385" r:id="rId128"/>
    <p:sldId id="386" r:id="rId129"/>
    <p:sldId id="387" r:id="rId130"/>
    <p:sldId id="388" r:id="rId131"/>
    <p:sldId id="389" r:id="rId132"/>
    <p:sldId id="390" r:id="rId133"/>
    <p:sldId id="391" r:id="rId134"/>
    <p:sldId id="392" r:id="rId135"/>
    <p:sldId id="393" r:id="rId136"/>
    <p:sldId id="394" r:id="rId137"/>
    <p:sldId id="395" r:id="rId138"/>
    <p:sldId id="396" r:id="rId139"/>
    <p:sldId id="397" r:id="rId140"/>
    <p:sldId id="398" r:id="rId141"/>
    <p:sldId id="399" r:id="rId142"/>
    <p:sldId id="400" r:id="rId143"/>
    <p:sldId id="401" r:id="rId144"/>
    <p:sldId id="402" r:id="rId145"/>
    <p:sldId id="403" r:id="rId146"/>
    <p:sldId id="404" r:id="rId147"/>
    <p:sldId id="405" r:id="rId148"/>
    <p:sldId id="406" r:id="rId149"/>
    <p:sldId id="407" r:id="rId150"/>
    <p:sldId id="408" r:id="rId151"/>
    <p:sldId id="409" r:id="rId152"/>
    <p:sldId id="410" r:id="rId153"/>
    <p:sldId id="411" r:id="rId154"/>
    <p:sldId id="412" r:id="rId155"/>
    <p:sldId id="413" r:id="rId156"/>
    <p:sldId id="414" r:id="rId157"/>
    <p:sldId id="415" r:id="rId158"/>
    <p:sldId id="416" r:id="rId159"/>
    <p:sldId id="417" r:id="rId160"/>
    <p:sldId id="418" r:id="rId161"/>
    <p:sldId id="419" r:id="rId162"/>
    <p:sldId id="420" r:id="rId163"/>
    <p:sldId id="421" r:id="rId164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presProps" Target="pres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68686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68686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68686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68686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68686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2276" y="125679"/>
            <a:ext cx="7559446" cy="1246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635" y="1521332"/>
            <a:ext cx="7705725" cy="4253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313166" y="6436488"/>
            <a:ext cx="335915" cy="209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68686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hyperlink" Target="https://careerfoundry.com/en/blog/ux-design/what-is-card-sorting/" TargetMode="External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6242" y="2774391"/>
            <a:ext cx="5274945" cy="124521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734820" marR="5080" indent="-1722755">
              <a:lnSpc>
                <a:spcPct val="100000"/>
              </a:lnSpc>
              <a:spcBef>
                <a:spcPts val="110"/>
              </a:spcBef>
            </a:pPr>
            <a:r>
              <a:rPr sz="4000" i="0" dirty="0">
                <a:latin typeface="Calibri"/>
                <a:cs typeface="Calibri"/>
              </a:rPr>
              <a:t>USER</a:t>
            </a:r>
            <a:r>
              <a:rPr sz="4000" i="0" spc="-4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INTERFACE</a:t>
            </a:r>
            <a:r>
              <a:rPr sz="4000" i="0" spc="-85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DESIGN </a:t>
            </a:r>
            <a:br>
              <a:rPr lang="en-US" sz="4000" i="0" spc="-10" dirty="0"/>
            </a:br>
            <a:r>
              <a:rPr lang="en-US" sz="4000" i="0" spc="-10" dirty="0"/>
              <a:t>2</a:t>
            </a:r>
            <a:r>
              <a:rPr lang="en-IN" sz="4000" i="0" spc="-10" dirty="0"/>
              <a:t>1IS733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7502" y="57420"/>
            <a:ext cx="9144000" cy="6400800"/>
            <a:chOff x="-17502" y="57420"/>
            <a:chExt cx="9144000" cy="6400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7502" y="57420"/>
              <a:ext cx="9144000" cy="64008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9032" y="3468623"/>
              <a:ext cx="874776" cy="2499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14272" y="3246120"/>
              <a:ext cx="853440" cy="2346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57400" y="3246120"/>
              <a:ext cx="213360" cy="23469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854707" y="3256788"/>
              <a:ext cx="173355" cy="222250"/>
            </a:xfrm>
            <a:custGeom>
              <a:avLst/>
              <a:gdLst/>
              <a:ahLst/>
              <a:cxnLst/>
              <a:rect l="l" t="t" r="r" b="b"/>
              <a:pathLst>
                <a:path w="173355" h="222250">
                  <a:moveTo>
                    <a:pt x="0" y="0"/>
                  </a:moveTo>
                  <a:lnTo>
                    <a:pt x="168910" y="0"/>
                  </a:lnTo>
                  <a:lnTo>
                    <a:pt x="168910" y="37719"/>
                  </a:lnTo>
                  <a:lnTo>
                    <a:pt x="45974" y="37719"/>
                  </a:lnTo>
                  <a:lnTo>
                    <a:pt x="45974" y="86995"/>
                  </a:lnTo>
                  <a:lnTo>
                    <a:pt x="160400" y="86995"/>
                  </a:lnTo>
                  <a:lnTo>
                    <a:pt x="160400" y="124333"/>
                  </a:lnTo>
                  <a:lnTo>
                    <a:pt x="45974" y="124333"/>
                  </a:lnTo>
                  <a:lnTo>
                    <a:pt x="45974" y="184785"/>
                  </a:lnTo>
                  <a:lnTo>
                    <a:pt x="173355" y="184785"/>
                  </a:lnTo>
                  <a:lnTo>
                    <a:pt x="173355" y="222250"/>
                  </a:lnTo>
                  <a:lnTo>
                    <a:pt x="0" y="22225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5C43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8175" y="3246120"/>
              <a:ext cx="192024" cy="2407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24583" y="3243072"/>
              <a:ext cx="195072" cy="2438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0119" y="3627120"/>
              <a:ext cx="1743456" cy="23469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266444" y="3637788"/>
              <a:ext cx="1441450" cy="222250"/>
            </a:xfrm>
            <a:custGeom>
              <a:avLst/>
              <a:gdLst/>
              <a:ahLst/>
              <a:cxnLst/>
              <a:rect l="l" t="t" r="r" b="b"/>
              <a:pathLst>
                <a:path w="1441450" h="222250">
                  <a:moveTo>
                    <a:pt x="912749" y="51943"/>
                  </a:moveTo>
                  <a:lnTo>
                    <a:pt x="882142" y="134366"/>
                  </a:lnTo>
                  <a:lnTo>
                    <a:pt x="944118" y="134366"/>
                  </a:lnTo>
                  <a:lnTo>
                    <a:pt x="912749" y="51943"/>
                  </a:lnTo>
                  <a:close/>
                </a:path>
                <a:path w="1441450" h="222250">
                  <a:moveTo>
                    <a:pt x="464566" y="37718"/>
                  </a:moveTo>
                  <a:lnTo>
                    <a:pt x="464566" y="93980"/>
                  </a:lnTo>
                  <a:lnTo>
                    <a:pt x="498348" y="93980"/>
                  </a:lnTo>
                  <a:lnTo>
                    <a:pt x="539495" y="91312"/>
                  </a:lnTo>
                  <a:lnTo>
                    <a:pt x="557022" y="71881"/>
                  </a:lnTo>
                  <a:lnTo>
                    <a:pt x="557022" y="65150"/>
                  </a:lnTo>
                  <a:lnTo>
                    <a:pt x="557022" y="57657"/>
                  </a:lnTo>
                  <a:lnTo>
                    <a:pt x="554863" y="51816"/>
                  </a:lnTo>
                  <a:lnTo>
                    <a:pt x="550799" y="47117"/>
                  </a:lnTo>
                  <a:lnTo>
                    <a:pt x="546735" y="42544"/>
                  </a:lnTo>
                  <a:lnTo>
                    <a:pt x="500253" y="37718"/>
                  </a:lnTo>
                  <a:lnTo>
                    <a:pt x="464566" y="37718"/>
                  </a:lnTo>
                  <a:close/>
                </a:path>
                <a:path w="1441450" h="222250">
                  <a:moveTo>
                    <a:pt x="1268857" y="0"/>
                  </a:moveTo>
                  <a:lnTo>
                    <a:pt x="1436878" y="0"/>
                  </a:lnTo>
                  <a:lnTo>
                    <a:pt x="1436878" y="37718"/>
                  </a:lnTo>
                  <a:lnTo>
                    <a:pt x="1314577" y="37718"/>
                  </a:lnTo>
                  <a:lnTo>
                    <a:pt x="1314577" y="86994"/>
                  </a:lnTo>
                  <a:lnTo>
                    <a:pt x="1428369" y="86994"/>
                  </a:lnTo>
                  <a:lnTo>
                    <a:pt x="1428369" y="124332"/>
                  </a:lnTo>
                  <a:lnTo>
                    <a:pt x="1314577" y="124332"/>
                  </a:lnTo>
                  <a:lnTo>
                    <a:pt x="1314577" y="184785"/>
                  </a:lnTo>
                  <a:lnTo>
                    <a:pt x="1441195" y="184785"/>
                  </a:lnTo>
                  <a:lnTo>
                    <a:pt x="1441195" y="222250"/>
                  </a:lnTo>
                  <a:lnTo>
                    <a:pt x="1268857" y="222250"/>
                  </a:lnTo>
                  <a:lnTo>
                    <a:pt x="1268857" y="0"/>
                  </a:lnTo>
                  <a:close/>
                </a:path>
                <a:path w="1441450" h="222250">
                  <a:moveTo>
                    <a:pt x="889126" y="0"/>
                  </a:moveTo>
                  <a:lnTo>
                    <a:pt x="937513" y="0"/>
                  </a:lnTo>
                  <a:lnTo>
                    <a:pt x="1028445" y="222250"/>
                  </a:lnTo>
                  <a:lnTo>
                    <a:pt x="978535" y="222250"/>
                  </a:lnTo>
                  <a:lnTo>
                    <a:pt x="958723" y="171704"/>
                  </a:lnTo>
                  <a:lnTo>
                    <a:pt x="868044" y="171704"/>
                  </a:lnTo>
                  <a:lnTo>
                    <a:pt x="849376" y="222250"/>
                  </a:lnTo>
                  <a:lnTo>
                    <a:pt x="800735" y="222250"/>
                  </a:lnTo>
                  <a:lnTo>
                    <a:pt x="889126" y="0"/>
                  </a:lnTo>
                  <a:close/>
                </a:path>
                <a:path w="1441450" h="222250">
                  <a:moveTo>
                    <a:pt x="647445" y="0"/>
                  </a:moveTo>
                  <a:lnTo>
                    <a:pt x="802894" y="0"/>
                  </a:lnTo>
                  <a:lnTo>
                    <a:pt x="802894" y="37718"/>
                  </a:lnTo>
                  <a:lnTo>
                    <a:pt x="693166" y="37718"/>
                  </a:lnTo>
                  <a:lnTo>
                    <a:pt x="693166" y="90169"/>
                  </a:lnTo>
                  <a:lnTo>
                    <a:pt x="787907" y="90169"/>
                  </a:lnTo>
                  <a:lnTo>
                    <a:pt x="787907" y="127888"/>
                  </a:lnTo>
                  <a:lnTo>
                    <a:pt x="693166" y="127888"/>
                  </a:lnTo>
                  <a:lnTo>
                    <a:pt x="693166" y="222250"/>
                  </a:lnTo>
                  <a:lnTo>
                    <a:pt x="647445" y="222250"/>
                  </a:lnTo>
                  <a:lnTo>
                    <a:pt x="647445" y="0"/>
                  </a:lnTo>
                  <a:close/>
                </a:path>
                <a:path w="1441450" h="222250">
                  <a:moveTo>
                    <a:pt x="418592" y="0"/>
                  </a:moveTo>
                  <a:lnTo>
                    <a:pt x="515112" y="0"/>
                  </a:lnTo>
                  <a:lnTo>
                    <a:pt x="532130" y="381"/>
                  </a:lnTo>
                  <a:lnTo>
                    <a:pt x="575818" y="9651"/>
                  </a:lnTo>
                  <a:lnTo>
                    <a:pt x="601726" y="43687"/>
                  </a:lnTo>
                  <a:lnTo>
                    <a:pt x="604138" y="62356"/>
                  </a:lnTo>
                  <a:lnTo>
                    <a:pt x="603250" y="74168"/>
                  </a:lnTo>
                  <a:lnTo>
                    <a:pt x="580770" y="111125"/>
                  </a:lnTo>
                  <a:lnTo>
                    <a:pt x="544194" y="124079"/>
                  </a:lnTo>
                  <a:lnTo>
                    <a:pt x="551307" y="128524"/>
                  </a:lnTo>
                  <a:lnTo>
                    <a:pt x="580263" y="156972"/>
                  </a:lnTo>
                  <a:lnTo>
                    <a:pt x="622554" y="222250"/>
                  </a:lnTo>
                  <a:lnTo>
                    <a:pt x="567944" y="222250"/>
                  </a:lnTo>
                  <a:lnTo>
                    <a:pt x="534669" y="173862"/>
                  </a:lnTo>
                  <a:lnTo>
                    <a:pt x="526669" y="162051"/>
                  </a:lnTo>
                  <a:lnTo>
                    <a:pt x="501650" y="133731"/>
                  </a:lnTo>
                  <a:lnTo>
                    <a:pt x="484250" y="129539"/>
                  </a:lnTo>
                  <a:lnTo>
                    <a:pt x="473710" y="129539"/>
                  </a:lnTo>
                  <a:lnTo>
                    <a:pt x="464566" y="129539"/>
                  </a:lnTo>
                  <a:lnTo>
                    <a:pt x="464566" y="222250"/>
                  </a:lnTo>
                  <a:lnTo>
                    <a:pt x="418592" y="222250"/>
                  </a:lnTo>
                  <a:lnTo>
                    <a:pt x="418592" y="0"/>
                  </a:lnTo>
                  <a:close/>
                </a:path>
                <a:path w="1441450" h="222250">
                  <a:moveTo>
                    <a:pt x="208280" y="0"/>
                  </a:moveTo>
                  <a:lnTo>
                    <a:pt x="376428" y="0"/>
                  </a:lnTo>
                  <a:lnTo>
                    <a:pt x="376428" y="37718"/>
                  </a:lnTo>
                  <a:lnTo>
                    <a:pt x="254000" y="37718"/>
                  </a:lnTo>
                  <a:lnTo>
                    <a:pt x="254000" y="86994"/>
                  </a:lnTo>
                  <a:lnTo>
                    <a:pt x="367919" y="86994"/>
                  </a:lnTo>
                  <a:lnTo>
                    <a:pt x="367919" y="124332"/>
                  </a:lnTo>
                  <a:lnTo>
                    <a:pt x="254000" y="124332"/>
                  </a:lnTo>
                  <a:lnTo>
                    <a:pt x="254000" y="184785"/>
                  </a:lnTo>
                  <a:lnTo>
                    <a:pt x="380745" y="184785"/>
                  </a:lnTo>
                  <a:lnTo>
                    <a:pt x="380745" y="222250"/>
                  </a:lnTo>
                  <a:lnTo>
                    <a:pt x="208280" y="222250"/>
                  </a:lnTo>
                  <a:lnTo>
                    <a:pt x="208280" y="0"/>
                  </a:lnTo>
                  <a:close/>
                </a:path>
                <a:path w="1441450" h="222250">
                  <a:moveTo>
                    <a:pt x="0" y="0"/>
                  </a:moveTo>
                  <a:lnTo>
                    <a:pt x="180212" y="0"/>
                  </a:lnTo>
                  <a:lnTo>
                    <a:pt x="180212" y="37718"/>
                  </a:lnTo>
                  <a:lnTo>
                    <a:pt x="113156" y="37718"/>
                  </a:lnTo>
                  <a:lnTo>
                    <a:pt x="113156" y="222250"/>
                  </a:lnTo>
                  <a:lnTo>
                    <a:pt x="67309" y="222250"/>
                  </a:lnTo>
                  <a:lnTo>
                    <a:pt x="67309" y="37718"/>
                  </a:lnTo>
                  <a:lnTo>
                    <a:pt x="0" y="37718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5C43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45463" y="3627120"/>
              <a:ext cx="188975" cy="23469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964691" y="3631691"/>
              <a:ext cx="1532890" cy="231775"/>
            </a:xfrm>
            <a:custGeom>
              <a:avLst/>
              <a:gdLst/>
              <a:ahLst/>
              <a:cxnLst/>
              <a:rect l="l" t="t" r="r" b="b"/>
              <a:pathLst>
                <a:path w="1532889" h="231775">
                  <a:moveTo>
                    <a:pt x="0" y="227837"/>
                  </a:moveTo>
                  <a:lnTo>
                    <a:pt x="45834" y="227837"/>
                  </a:lnTo>
                  <a:lnTo>
                    <a:pt x="45834" y="3708"/>
                  </a:lnTo>
                  <a:lnTo>
                    <a:pt x="0" y="3708"/>
                  </a:lnTo>
                  <a:lnTo>
                    <a:pt x="0" y="227837"/>
                  </a:lnTo>
                  <a:close/>
                </a:path>
                <a:path w="1532889" h="231775">
                  <a:moveTo>
                    <a:pt x="1441069" y="0"/>
                  </a:moveTo>
                  <a:lnTo>
                    <a:pt x="1478788" y="5968"/>
                  </a:lnTo>
                  <a:lnTo>
                    <a:pt x="1515999" y="32257"/>
                  </a:lnTo>
                  <a:lnTo>
                    <a:pt x="1532001" y="65531"/>
                  </a:lnTo>
                  <a:lnTo>
                    <a:pt x="1486662" y="76199"/>
                  </a:lnTo>
                  <a:lnTo>
                    <a:pt x="1484122" y="67944"/>
                  </a:lnTo>
                  <a:lnTo>
                    <a:pt x="1480439" y="60578"/>
                  </a:lnTo>
                  <a:lnTo>
                    <a:pt x="1447546" y="39242"/>
                  </a:lnTo>
                  <a:lnTo>
                    <a:pt x="1438783" y="38607"/>
                  </a:lnTo>
                  <a:lnTo>
                    <a:pt x="1426718" y="39750"/>
                  </a:lnTo>
                  <a:lnTo>
                    <a:pt x="1390904" y="66928"/>
                  </a:lnTo>
                  <a:lnTo>
                    <a:pt x="1382141" y="114553"/>
                  </a:lnTo>
                  <a:lnTo>
                    <a:pt x="1383030" y="134238"/>
                  </a:lnTo>
                  <a:lnTo>
                    <a:pt x="1397635" y="174878"/>
                  </a:lnTo>
                  <a:lnTo>
                    <a:pt x="1437894" y="193039"/>
                  </a:lnTo>
                  <a:lnTo>
                    <a:pt x="1446657" y="192404"/>
                  </a:lnTo>
                  <a:lnTo>
                    <a:pt x="1480566" y="166877"/>
                  </a:lnTo>
                  <a:lnTo>
                    <a:pt x="1488186" y="145541"/>
                  </a:lnTo>
                  <a:lnTo>
                    <a:pt x="1532636" y="159511"/>
                  </a:lnTo>
                  <a:lnTo>
                    <a:pt x="1509649" y="203834"/>
                  </a:lnTo>
                  <a:lnTo>
                    <a:pt x="1471676" y="227202"/>
                  </a:lnTo>
                  <a:lnTo>
                    <a:pt x="1438275" y="231647"/>
                  </a:lnTo>
                  <a:lnTo>
                    <a:pt x="1416685" y="229742"/>
                  </a:lnTo>
                  <a:lnTo>
                    <a:pt x="1379474" y="214502"/>
                  </a:lnTo>
                  <a:lnTo>
                    <a:pt x="1351280" y="184530"/>
                  </a:lnTo>
                  <a:lnTo>
                    <a:pt x="1336675" y="142874"/>
                  </a:lnTo>
                  <a:lnTo>
                    <a:pt x="1334770" y="117728"/>
                  </a:lnTo>
                  <a:lnTo>
                    <a:pt x="1336675" y="91439"/>
                  </a:lnTo>
                  <a:lnTo>
                    <a:pt x="1351407" y="48005"/>
                  </a:lnTo>
                  <a:lnTo>
                    <a:pt x="1379982" y="17398"/>
                  </a:lnTo>
                  <a:lnTo>
                    <a:pt x="1418336" y="1904"/>
                  </a:lnTo>
                  <a:lnTo>
                    <a:pt x="1441069" y="0"/>
                  </a:lnTo>
                  <a:close/>
                </a:path>
              </a:pathLst>
            </a:custGeom>
            <a:ln w="9144">
              <a:solidFill>
                <a:srgbClr val="5C43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76527" y="4230623"/>
              <a:ext cx="1185672" cy="24993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91767" y="4008120"/>
              <a:ext cx="1164336" cy="23469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239011" y="4052315"/>
              <a:ext cx="100330" cy="152400"/>
            </a:xfrm>
            <a:custGeom>
              <a:avLst/>
              <a:gdLst/>
              <a:ahLst/>
              <a:cxnLst/>
              <a:rect l="l" t="t" r="r" b="b"/>
              <a:pathLst>
                <a:path w="100330" h="152400">
                  <a:moveTo>
                    <a:pt x="0" y="0"/>
                  </a:moveTo>
                  <a:lnTo>
                    <a:pt x="0" y="152145"/>
                  </a:lnTo>
                  <a:lnTo>
                    <a:pt x="35306" y="152145"/>
                  </a:lnTo>
                  <a:lnTo>
                    <a:pt x="77978" y="144779"/>
                  </a:lnTo>
                  <a:lnTo>
                    <a:pt x="97535" y="109727"/>
                  </a:lnTo>
                  <a:lnTo>
                    <a:pt x="100203" y="76072"/>
                  </a:lnTo>
                  <a:lnTo>
                    <a:pt x="99949" y="63626"/>
                  </a:lnTo>
                  <a:lnTo>
                    <a:pt x="89662" y="22478"/>
                  </a:lnTo>
                  <a:lnTo>
                    <a:pt x="53975" y="1142"/>
                  </a:lnTo>
                  <a:lnTo>
                    <a:pt x="21247" y="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5C43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70176" y="4008120"/>
              <a:ext cx="188975" cy="23469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193291" y="4018788"/>
              <a:ext cx="694690" cy="222250"/>
            </a:xfrm>
            <a:custGeom>
              <a:avLst/>
              <a:gdLst/>
              <a:ahLst/>
              <a:cxnLst/>
              <a:rect l="l" t="t" r="r" b="b"/>
              <a:pathLst>
                <a:path w="694689" h="222250">
                  <a:moveTo>
                    <a:pt x="648716" y="222250"/>
                  </a:moveTo>
                  <a:lnTo>
                    <a:pt x="694476" y="222250"/>
                  </a:lnTo>
                  <a:lnTo>
                    <a:pt x="694476" y="0"/>
                  </a:lnTo>
                  <a:lnTo>
                    <a:pt x="648716" y="0"/>
                  </a:lnTo>
                  <a:lnTo>
                    <a:pt x="648716" y="222250"/>
                  </a:lnTo>
                  <a:close/>
                </a:path>
                <a:path w="694689" h="222250">
                  <a:moveTo>
                    <a:pt x="228981" y="0"/>
                  </a:moveTo>
                  <a:lnTo>
                    <a:pt x="397383" y="0"/>
                  </a:lnTo>
                  <a:lnTo>
                    <a:pt x="397383" y="37718"/>
                  </a:lnTo>
                  <a:lnTo>
                    <a:pt x="274828" y="37718"/>
                  </a:lnTo>
                  <a:lnTo>
                    <a:pt x="274828" y="86994"/>
                  </a:lnTo>
                  <a:lnTo>
                    <a:pt x="388747" y="86994"/>
                  </a:lnTo>
                  <a:lnTo>
                    <a:pt x="388747" y="124332"/>
                  </a:lnTo>
                  <a:lnTo>
                    <a:pt x="274828" y="124332"/>
                  </a:lnTo>
                  <a:lnTo>
                    <a:pt x="274828" y="184785"/>
                  </a:lnTo>
                  <a:lnTo>
                    <a:pt x="401701" y="184785"/>
                  </a:lnTo>
                  <a:lnTo>
                    <a:pt x="401701" y="222250"/>
                  </a:lnTo>
                  <a:lnTo>
                    <a:pt x="228981" y="222250"/>
                  </a:lnTo>
                  <a:lnTo>
                    <a:pt x="228981" y="0"/>
                  </a:lnTo>
                  <a:close/>
                </a:path>
                <a:path w="694689" h="222250">
                  <a:moveTo>
                    <a:pt x="0" y="0"/>
                  </a:moveTo>
                  <a:lnTo>
                    <a:pt x="83947" y="0"/>
                  </a:lnTo>
                  <a:lnTo>
                    <a:pt x="97155" y="254"/>
                  </a:lnTo>
                  <a:lnTo>
                    <a:pt x="136652" y="7619"/>
                  </a:lnTo>
                  <a:lnTo>
                    <a:pt x="167894" y="32512"/>
                  </a:lnTo>
                  <a:lnTo>
                    <a:pt x="186309" y="72009"/>
                  </a:lnTo>
                  <a:lnTo>
                    <a:pt x="190373" y="113284"/>
                  </a:lnTo>
                  <a:lnTo>
                    <a:pt x="189992" y="126618"/>
                  </a:lnTo>
                  <a:lnTo>
                    <a:pt x="178689" y="172085"/>
                  </a:lnTo>
                  <a:lnTo>
                    <a:pt x="152654" y="205231"/>
                  </a:lnTo>
                  <a:lnTo>
                    <a:pt x="109093" y="220980"/>
                  </a:lnTo>
                  <a:lnTo>
                    <a:pt x="86233" y="222250"/>
                  </a:lnTo>
                  <a:lnTo>
                    <a:pt x="0" y="22225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5C43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917192" y="4005071"/>
              <a:ext cx="219456" cy="24383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620011" y="4012691"/>
              <a:ext cx="188595" cy="234315"/>
            </a:xfrm>
            <a:custGeom>
              <a:avLst/>
              <a:gdLst/>
              <a:ahLst/>
              <a:cxnLst/>
              <a:rect l="l" t="t" r="r" b="b"/>
              <a:pathLst>
                <a:path w="188594" h="234314">
                  <a:moveTo>
                    <a:pt x="92963" y="0"/>
                  </a:moveTo>
                  <a:lnTo>
                    <a:pt x="146431" y="10540"/>
                  </a:lnTo>
                  <a:lnTo>
                    <a:pt x="175513" y="40512"/>
                  </a:lnTo>
                  <a:lnTo>
                    <a:pt x="181990" y="68452"/>
                  </a:lnTo>
                  <a:lnTo>
                    <a:pt x="135000" y="70484"/>
                  </a:lnTo>
                  <a:lnTo>
                    <a:pt x="133223" y="62356"/>
                  </a:lnTo>
                  <a:lnTo>
                    <a:pt x="130429" y="55625"/>
                  </a:lnTo>
                  <a:lnTo>
                    <a:pt x="92456" y="37845"/>
                  </a:lnTo>
                  <a:lnTo>
                    <a:pt x="82931" y="38353"/>
                  </a:lnTo>
                  <a:lnTo>
                    <a:pt x="53212" y="54355"/>
                  </a:lnTo>
                  <a:lnTo>
                    <a:pt x="53212" y="59943"/>
                  </a:lnTo>
                  <a:lnTo>
                    <a:pt x="53212" y="65277"/>
                  </a:lnTo>
                  <a:lnTo>
                    <a:pt x="87756" y="84962"/>
                  </a:lnTo>
                  <a:lnTo>
                    <a:pt x="118999" y="92836"/>
                  </a:lnTo>
                  <a:lnTo>
                    <a:pt x="132842" y="96900"/>
                  </a:lnTo>
                  <a:lnTo>
                    <a:pt x="168275" y="115188"/>
                  </a:lnTo>
                  <a:lnTo>
                    <a:pt x="187960" y="154050"/>
                  </a:lnTo>
                  <a:lnTo>
                    <a:pt x="188594" y="164464"/>
                  </a:lnTo>
                  <a:lnTo>
                    <a:pt x="187960" y="173989"/>
                  </a:lnTo>
                  <a:lnTo>
                    <a:pt x="171450" y="208660"/>
                  </a:lnTo>
                  <a:lnTo>
                    <a:pt x="135381" y="229615"/>
                  </a:lnTo>
                  <a:lnTo>
                    <a:pt x="95885" y="234314"/>
                  </a:lnTo>
                  <a:lnTo>
                    <a:pt x="75056" y="233044"/>
                  </a:lnTo>
                  <a:lnTo>
                    <a:pt x="28067" y="214375"/>
                  </a:lnTo>
                  <a:lnTo>
                    <a:pt x="3428" y="174624"/>
                  </a:lnTo>
                  <a:lnTo>
                    <a:pt x="0" y="156717"/>
                  </a:lnTo>
                  <a:lnTo>
                    <a:pt x="45593" y="152399"/>
                  </a:lnTo>
                  <a:lnTo>
                    <a:pt x="48132" y="162813"/>
                  </a:lnTo>
                  <a:lnTo>
                    <a:pt x="51688" y="171703"/>
                  </a:lnTo>
                  <a:lnTo>
                    <a:pt x="85979" y="194944"/>
                  </a:lnTo>
                  <a:lnTo>
                    <a:pt x="96265" y="195579"/>
                  </a:lnTo>
                  <a:lnTo>
                    <a:pt x="106806" y="195071"/>
                  </a:lnTo>
                  <a:lnTo>
                    <a:pt x="141731" y="172973"/>
                  </a:lnTo>
                  <a:lnTo>
                    <a:pt x="141731" y="164591"/>
                  </a:lnTo>
                  <a:lnTo>
                    <a:pt x="141731" y="159257"/>
                  </a:lnTo>
                  <a:lnTo>
                    <a:pt x="106552" y="137159"/>
                  </a:lnTo>
                  <a:lnTo>
                    <a:pt x="82550" y="131190"/>
                  </a:lnTo>
                  <a:lnTo>
                    <a:pt x="65150" y="126364"/>
                  </a:lnTo>
                  <a:lnTo>
                    <a:pt x="29718" y="108711"/>
                  </a:lnTo>
                  <a:lnTo>
                    <a:pt x="8381" y="62991"/>
                  </a:lnTo>
                  <a:lnTo>
                    <a:pt x="9017" y="54609"/>
                  </a:lnTo>
                  <a:lnTo>
                    <a:pt x="30733" y="17525"/>
                  </a:lnTo>
                  <a:lnTo>
                    <a:pt x="68199" y="2031"/>
                  </a:lnTo>
                  <a:lnTo>
                    <a:pt x="80137" y="507"/>
                  </a:lnTo>
                  <a:lnTo>
                    <a:pt x="92963" y="0"/>
                  </a:lnTo>
                  <a:close/>
                </a:path>
              </a:pathLst>
            </a:custGeom>
            <a:ln w="9144">
              <a:solidFill>
                <a:srgbClr val="5C43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86583" y="4288535"/>
              <a:ext cx="106680" cy="64007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4180078" y="4679441"/>
            <a:ext cx="4032885" cy="1227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4655" marR="5080" indent="-402590">
              <a:lnSpc>
                <a:spcPts val="5020"/>
              </a:lnSpc>
            </a:pPr>
            <a:r>
              <a:rPr sz="4000" spc="-90" dirty="0">
                <a:latin typeface="Tahoma"/>
                <a:cs typeface="Tahoma"/>
              </a:rPr>
              <a:t> </a:t>
            </a:r>
            <a:endParaRPr lang="en-US" sz="4000" spc="-90" dirty="0">
              <a:latin typeface="Tahoma"/>
              <a:cs typeface="Tahoma"/>
            </a:endParaRPr>
          </a:p>
          <a:p>
            <a:pPr marL="414655" marR="5080" indent="-402590">
              <a:lnSpc>
                <a:spcPts val="5020"/>
              </a:lnSpc>
            </a:pPr>
            <a:r>
              <a:rPr sz="4000" spc="-10" dirty="0">
                <a:latin typeface="Tahoma"/>
                <a:cs typeface="Tahoma"/>
              </a:rPr>
              <a:t>I</a:t>
            </a:r>
            <a:r>
              <a:rPr lang="en-US" sz="4000" spc="-10" dirty="0">
                <a:latin typeface="Tahoma"/>
                <a:cs typeface="Tahoma"/>
              </a:rPr>
              <a:t>ntroduction</a:t>
            </a:r>
            <a:endParaRPr sz="4000" dirty="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809990" y="6501106"/>
            <a:ext cx="10922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868686"/>
                </a:solidFill>
                <a:latin typeface="Tahoma"/>
                <a:cs typeface="Tahoma"/>
              </a:rPr>
              <a:t>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5223509" y="1863039"/>
            <a:ext cx="1803400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i="0" spc="-10" dirty="0">
                <a:latin typeface="Arial"/>
                <a:cs typeface="Arial"/>
              </a:rPr>
              <a:t>Module-</a:t>
            </a:r>
            <a:r>
              <a:rPr lang="en-US" sz="3200" i="0" spc="-50" dirty="0">
                <a:latin typeface="Arial"/>
                <a:cs typeface="Arial"/>
              </a:rPr>
              <a:t>1</a:t>
            </a:r>
            <a:endParaRPr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4275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0186" rIns="0" bIns="0" rtlCol="0">
            <a:spAutoFit/>
          </a:bodyPr>
          <a:lstStyle/>
          <a:p>
            <a:pPr marL="737235">
              <a:lnSpc>
                <a:spcPct val="100000"/>
              </a:lnSpc>
              <a:spcBef>
                <a:spcPts val="90"/>
              </a:spcBef>
            </a:pPr>
            <a:r>
              <a:rPr b="0" i="0" dirty="0">
                <a:latin typeface="Calibri"/>
                <a:cs typeface="Calibri"/>
              </a:rPr>
              <a:t>Defining</a:t>
            </a:r>
            <a:r>
              <a:rPr b="0" i="0" spc="-40" dirty="0">
                <a:latin typeface="Calibri"/>
                <a:cs typeface="Calibri"/>
              </a:rPr>
              <a:t> </a:t>
            </a:r>
            <a:r>
              <a:rPr b="0" i="0" dirty="0">
                <a:latin typeface="Calibri"/>
                <a:cs typeface="Calibri"/>
              </a:rPr>
              <a:t>the</a:t>
            </a:r>
            <a:r>
              <a:rPr b="0" i="0" spc="-185" dirty="0">
                <a:latin typeface="Calibri"/>
                <a:cs typeface="Calibri"/>
              </a:rPr>
              <a:t> </a:t>
            </a:r>
            <a:r>
              <a:rPr b="0" i="0" dirty="0">
                <a:latin typeface="Calibri"/>
                <a:cs typeface="Calibri"/>
              </a:rPr>
              <a:t>user</a:t>
            </a:r>
            <a:r>
              <a:rPr b="0" i="0" spc="-195" dirty="0">
                <a:latin typeface="Calibri"/>
                <a:cs typeface="Calibri"/>
              </a:rPr>
              <a:t> </a:t>
            </a:r>
            <a:r>
              <a:rPr b="0" i="0" spc="-10" dirty="0">
                <a:latin typeface="Calibri"/>
                <a:cs typeface="Calibri"/>
              </a:rPr>
              <a:t>interface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59280"/>
            <a:ext cx="6231890" cy="415099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  <a:tabLst>
                <a:tab pos="356870" algn="l"/>
              </a:tabLst>
            </a:pPr>
            <a:endParaRPr sz="3200" dirty="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spc="-80" dirty="0">
                <a:latin typeface="Calibri"/>
                <a:cs typeface="Calibri"/>
              </a:rPr>
              <a:t>Types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user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interfaces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include:</a:t>
            </a:r>
            <a:endParaRPr sz="3200" dirty="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Wingdings"/>
              <a:buChar char=""/>
              <a:tabLst>
                <a:tab pos="356235" algn="l"/>
              </a:tabLst>
            </a:pPr>
            <a:r>
              <a:rPr sz="3200" b="1" spc="-30" dirty="0">
                <a:latin typeface="Calibri"/>
                <a:cs typeface="Calibri"/>
              </a:rPr>
              <a:t>Form-</a:t>
            </a:r>
            <a:r>
              <a:rPr sz="3200" b="1" spc="-20" dirty="0">
                <a:latin typeface="Calibri"/>
                <a:cs typeface="Calibri"/>
              </a:rPr>
              <a:t>based</a:t>
            </a:r>
            <a:r>
              <a:rPr sz="3200" b="1" spc="-1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user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interface</a:t>
            </a:r>
            <a:endParaRPr sz="3200" dirty="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819"/>
              </a:spcBef>
              <a:buFont typeface="Wingdings"/>
              <a:buChar char=""/>
              <a:tabLst>
                <a:tab pos="356235" algn="l"/>
              </a:tabLst>
            </a:pPr>
            <a:r>
              <a:rPr sz="3200" b="1" spc="-40" dirty="0">
                <a:latin typeface="Calibri"/>
                <a:cs typeface="Calibri"/>
              </a:rPr>
              <a:t>Graphical</a:t>
            </a:r>
            <a:r>
              <a:rPr sz="3200" b="1" spc="-1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user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interface</a:t>
            </a:r>
            <a:endParaRPr sz="3200" dirty="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Wingdings"/>
              <a:buChar char=""/>
              <a:tabLst>
                <a:tab pos="356235" algn="l"/>
              </a:tabLst>
            </a:pPr>
            <a:r>
              <a:rPr sz="3200" b="1" spc="-45" dirty="0">
                <a:latin typeface="Calibri"/>
                <a:cs typeface="Calibri"/>
              </a:rPr>
              <a:t>Menu-</a:t>
            </a:r>
            <a:r>
              <a:rPr sz="3200" b="1" dirty="0">
                <a:latin typeface="Calibri"/>
                <a:cs typeface="Calibri"/>
              </a:rPr>
              <a:t>driven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user</a:t>
            </a:r>
            <a:r>
              <a:rPr sz="3200" b="1" spc="-15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interface</a:t>
            </a:r>
            <a:endParaRPr sz="3200" dirty="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Wingdings"/>
              <a:buChar char=""/>
              <a:tabLst>
                <a:tab pos="356235" algn="l"/>
              </a:tabLst>
            </a:pPr>
            <a:r>
              <a:rPr sz="3200" b="1" spc="-645" dirty="0">
                <a:latin typeface="Calibri"/>
                <a:cs typeface="Calibri"/>
              </a:rPr>
              <a:t>T</a:t>
            </a:r>
            <a:r>
              <a:rPr sz="3200" b="1" spc="-60" dirty="0">
                <a:latin typeface="Calibri"/>
                <a:cs typeface="Calibri"/>
              </a:rPr>
              <a:t>o</a:t>
            </a:r>
            <a:r>
              <a:rPr sz="3200" b="1" spc="-100" dirty="0">
                <a:latin typeface="Calibri"/>
                <a:cs typeface="Calibri"/>
              </a:rPr>
              <a:t>u</a:t>
            </a:r>
            <a:r>
              <a:rPr sz="3200" b="1" spc="-65" dirty="0">
                <a:latin typeface="Calibri"/>
                <a:cs typeface="Calibri"/>
              </a:rPr>
              <a:t>c</a:t>
            </a:r>
            <a:r>
              <a:rPr sz="3200" b="1" spc="-15" dirty="0">
                <a:latin typeface="Calibri"/>
                <a:cs typeface="Calibri"/>
              </a:rPr>
              <a:t>h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user</a:t>
            </a:r>
            <a:r>
              <a:rPr sz="3200" b="1" spc="-7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interface</a:t>
            </a:r>
            <a:endParaRPr sz="32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819"/>
              </a:spcBef>
              <a:buFont typeface="Wingdings"/>
              <a:buChar char=""/>
              <a:tabLst>
                <a:tab pos="356870" algn="l"/>
              </a:tabLst>
            </a:pPr>
            <a:r>
              <a:rPr sz="3200" b="1" spc="-90" dirty="0">
                <a:latin typeface="Calibri"/>
                <a:cs typeface="Calibri"/>
              </a:rPr>
              <a:t>Voice</a:t>
            </a:r>
            <a:r>
              <a:rPr sz="3200" b="1" spc="-1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user</a:t>
            </a:r>
            <a:r>
              <a:rPr sz="3200" b="1" spc="-10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interface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2767" y="2142744"/>
            <a:ext cx="6074663" cy="341985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15767" y="1929383"/>
            <a:ext cx="3733800" cy="376123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3127" y="1356360"/>
            <a:ext cx="8095488" cy="50200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6127" y="1749551"/>
            <a:ext cx="5757672" cy="432206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6360" y="1524000"/>
            <a:ext cx="6787896" cy="452628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16585" rIns="0" bIns="0" rtlCol="0">
            <a:spAutoFit/>
          </a:bodyPr>
          <a:lstStyle/>
          <a:p>
            <a:pPr marL="577215">
              <a:lnSpc>
                <a:spcPct val="100000"/>
              </a:lnSpc>
              <a:spcBef>
                <a:spcPts val="110"/>
              </a:spcBef>
            </a:pPr>
            <a:r>
              <a:rPr sz="4000" b="0" i="0" dirty="0">
                <a:latin typeface="Calibri"/>
                <a:cs typeface="Calibri"/>
              </a:rPr>
              <a:t>The</a:t>
            </a:r>
            <a:r>
              <a:rPr sz="4000" b="0" i="0" spc="-90" dirty="0">
                <a:latin typeface="Calibri"/>
                <a:cs typeface="Calibri"/>
              </a:rPr>
              <a:t> </a:t>
            </a:r>
            <a:r>
              <a:rPr sz="4000" b="0" i="0" spc="-10" dirty="0">
                <a:latin typeface="Calibri"/>
                <a:cs typeface="Calibri"/>
              </a:rPr>
              <a:t>importance</a:t>
            </a:r>
            <a:r>
              <a:rPr sz="4000" b="0" i="0" spc="-220" dirty="0">
                <a:latin typeface="Calibri"/>
                <a:cs typeface="Calibri"/>
              </a:rPr>
              <a:t> </a:t>
            </a:r>
            <a:r>
              <a:rPr sz="4000" b="0" i="0" dirty="0">
                <a:latin typeface="Calibri"/>
                <a:cs typeface="Calibri"/>
              </a:rPr>
              <a:t>of</a:t>
            </a:r>
            <a:r>
              <a:rPr sz="4000" b="0" i="0" spc="-30" dirty="0">
                <a:latin typeface="Calibri"/>
                <a:cs typeface="Calibri"/>
              </a:rPr>
              <a:t> </a:t>
            </a:r>
            <a:r>
              <a:rPr sz="4000" b="0" i="0" dirty="0">
                <a:latin typeface="Calibri"/>
                <a:cs typeface="Calibri"/>
              </a:rPr>
              <a:t>Good</a:t>
            </a:r>
            <a:r>
              <a:rPr sz="4000" b="0" i="0" spc="25" dirty="0">
                <a:latin typeface="Calibri"/>
                <a:cs typeface="Calibri"/>
              </a:rPr>
              <a:t> </a:t>
            </a:r>
            <a:r>
              <a:rPr sz="4000" b="0" i="0" spc="-10" dirty="0">
                <a:latin typeface="Calibri"/>
                <a:cs typeface="Calibri"/>
              </a:rPr>
              <a:t>design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635" y="1560956"/>
            <a:ext cx="767651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dirty="0">
                <a:latin typeface="Calibri"/>
                <a:cs typeface="Calibri"/>
              </a:rPr>
              <a:t>Good</a:t>
            </a:r>
            <a:r>
              <a:rPr sz="3200" b="1" spc="-1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design</a:t>
            </a:r>
            <a:r>
              <a:rPr sz="3200" b="1" spc="-170" dirty="0">
                <a:latin typeface="Calibri"/>
                <a:cs typeface="Calibri"/>
              </a:rPr>
              <a:t> </a:t>
            </a:r>
            <a:r>
              <a:rPr sz="3200" b="1" spc="-55" dirty="0">
                <a:latin typeface="Calibri"/>
                <a:cs typeface="Calibri"/>
              </a:rPr>
              <a:t>makes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</a:t>
            </a:r>
            <a:r>
              <a:rPr sz="3200" b="1" spc="-75" dirty="0">
                <a:latin typeface="Calibri"/>
                <a:cs typeface="Calibri"/>
              </a:rPr>
              <a:t> </a:t>
            </a:r>
            <a:r>
              <a:rPr sz="3200" b="1" spc="-35" dirty="0">
                <a:solidFill>
                  <a:srgbClr val="FF0000"/>
                </a:solidFill>
                <a:latin typeface="Calibri"/>
                <a:cs typeface="Calibri"/>
              </a:rPr>
              <a:t>strong</a:t>
            </a:r>
            <a:r>
              <a:rPr sz="32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35" dirty="0">
                <a:solidFill>
                  <a:srgbClr val="FF0000"/>
                </a:solidFill>
                <a:latin typeface="Calibri"/>
                <a:cs typeface="Calibri"/>
              </a:rPr>
              <a:t>first</a:t>
            </a:r>
            <a:r>
              <a:rPr sz="32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FF0000"/>
                </a:solidFill>
                <a:latin typeface="Calibri"/>
                <a:cs typeface="Calibri"/>
              </a:rPr>
              <a:t>impression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9744" y="2429255"/>
            <a:ext cx="2953511" cy="155143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28615" y="3785615"/>
            <a:ext cx="3246119" cy="235915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3627" y="1066622"/>
            <a:ext cx="6884034" cy="1246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451735" marR="5080" indent="-2439670">
              <a:lnSpc>
                <a:spcPct val="100000"/>
              </a:lnSpc>
              <a:spcBef>
                <a:spcPts val="110"/>
              </a:spcBef>
            </a:pPr>
            <a:r>
              <a:rPr sz="4000" i="0" dirty="0">
                <a:latin typeface="Calibri"/>
                <a:cs typeface="Calibri"/>
              </a:rPr>
              <a:t>Good</a:t>
            </a:r>
            <a:r>
              <a:rPr sz="4000" i="0" spc="-9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design</a:t>
            </a:r>
            <a:r>
              <a:rPr sz="4000" i="0" spc="-6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helps</a:t>
            </a:r>
            <a:r>
              <a:rPr sz="4000" i="0" spc="-7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your</a:t>
            </a:r>
            <a:r>
              <a:rPr sz="4000" i="0" spc="-85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business </a:t>
            </a:r>
            <a:r>
              <a:rPr sz="4000" i="0" dirty="0">
                <a:latin typeface="Calibri"/>
                <a:cs typeface="Calibri"/>
              </a:rPr>
              <a:t>stand</a:t>
            </a:r>
            <a:r>
              <a:rPr sz="4000" i="0" spc="-150" dirty="0">
                <a:latin typeface="Calibri"/>
                <a:cs typeface="Calibri"/>
              </a:rPr>
              <a:t> </a:t>
            </a:r>
            <a:r>
              <a:rPr sz="4000" i="0" spc="-25" dirty="0">
                <a:latin typeface="Calibri"/>
                <a:cs typeface="Calibri"/>
              </a:rPr>
              <a:t>out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6232" y="3215639"/>
            <a:ext cx="5907024" cy="273405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7725" y="780745"/>
            <a:ext cx="6129020" cy="1246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704339" marR="5080" indent="-1692275">
              <a:lnSpc>
                <a:spcPct val="100000"/>
              </a:lnSpc>
              <a:spcBef>
                <a:spcPts val="110"/>
              </a:spcBef>
            </a:pPr>
            <a:r>
              <a:rPr sz="4000" i="0" dirty="0">
                <a:latin typeface="Calibri"/>
                <a:cs typeface="Calibri"/>
              </a:rPr>
              <a:t>Good</a:t>
            </a:r>
            <a:r>
              <a:rPr sz="4000" i="0" spc="-12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design</a:t>
            </a:r>
            <a:r>
              <a:rPr sz="4000" i="0" spc="-7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builds</a:t>
            </a:r>
            <a:r>
              <a:rPr sz="4000" i="0" spc="-65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customer relationships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6255" y="2356104"/>
            <a:ext cx="7001256" cy="383438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033" y="851992"/>
            <a:ext cx="7868284" cy="12471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305175" marR="5080" indent="-3293110">
              <a:lnSpc>
                <a:spcPct val="100000"/>
              </a:lnSpc>
              <a:spcBef>
                <a:spcPts val="110"/>
              </a:spcBef>
            </a:pPr>
            <a:r>
              <a:rPr sz="4000" i="0" dirty="0">
                <a:latin typeface="Calibri"/>
                <a:cs typeface="Calibri"/>
              </a:rPr>
              <a:t>Good</a:t>
            </a:r>
            <a:r>
              <a:rPr sz="4000" i="0" spc="-9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design</a:t>
            </a:r>
            <a:r>
              <a:rPr sz="4000" i="0" spc="-70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keeps</a:t>
            </a:r>
            <a:r>
              <a:rPr sz="4000" i="0" spc="-16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your</a:t>
            </a:r>
            <a:r>
              <a:rPr sz="4000" i="0" spc="-105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website</a:t>
            </a:r>
            <a:r>
              <a:rPr sz="4000" i="0" spc="-90" dirty="0">
                <a:latin typeface="Calibri"/>
                <a:cs typeface="Calibri"/>
              </a:rPr>
              <a:t> </a:t>
            </a:r>
            <a:r>
              <a:rPr sz="4000" i="0" spc="-20" dirty="0">
                <a:latin typeface="Calibri"/>
                <a:cs typeface="Calibri"/>
              </a:rPr>
              <a:t>easy </a:t>
            </a:r>
            <a:r>
              <a:rPr sz="4000" i="0" dirty="0">
                <a:latin typeface="Calibri"/>
                <a:cs typeface="Calibri"/>
              </a:rPr>
              <a:t>to</a:t>
            </a:r>
            <a:r>
              <a:rPr sz="4000" i="0" spc="-120" dirty="0">
                <a:latin typeface="Calibri"/>
                <a:cs typeface="Calibri"/>
              </a:rPr>
              <a:t> </a:t>
            </a:r>
            <a:r>
              <a:rPr sz="4000" i="0" spc="-25" dirty="0">
                <a:latin typeface="Calibri"/>
                <a:cs typeface="Calibri"/>
              </a:rPr>
              <a:t>use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9255" y="2356104"/>
            <a:ext cx="5001768" cy="375818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6953" y="780745"/>
            <a:ext cx="6137910" cy="1246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856739" marR="5080" indent="-1844675">
              <a:lnSpc>
                <a:spcPct val="100000"/>
              </a:lnSpc>
              <a:spcBef>
                <a:spcPts val="110"/>
              </a:spcBef>
            </a:pPr>
            <a:r>
              <a:rPr sz="4000" i="0" dirty="0">
                <a:latin typeface="Calibri"/>
                <a:cs typeface="Calibri"/>
              </a:rPr>
              <a:t>Good</a:t>
            </a:r>
            <a:r>
              <a:rPr sz="4000" i="0" spc="-9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design</a:t>
            </a:r>
            <a:r>
              <a:rPr sz="4000" i="0" spc="-6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promotes</a:t>
            </a:r>
            <a:r>
              <a:rPr sz="4000" i="0" spc="-220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brand consistency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2976" y="2572511"/>
            <a:ext cx="5559552" cy="328574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9688" y="1132789"/>
            <a:ext cx="8030845" cy="1246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174365" marR="5080" indent="-3162300">
              <a:lnSpc>
                <a:spcPct val="100000"/>
              </a:lnSpc>
              <a:spcBef>
                <a:spcPts val="110"/>
              </a:spcBef>
            </a:pPr>
            <a:r>
              <a:rPr sz="4000" i="0" dirty="0">
                <a:latin typeface="Calibri"/>
                <a:cs typeface="Calibri"/>
              </a:rPr>
              <a:t>Good</a:t>
            </a:r>
            <a:r>
              <a:rPr sz="4000" i="0" spc="-5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design</a:t>
            </a:r>
            <a:r>
              <a:rPr sz="4000" i="0" spc="-1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is</a:t>
            </a:r>
            <a:r>
              <a:rPr sz="4000" i="0" spc="1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the</a:t>
            </a:r>
            <a:r>
              <a:rPr sz="4000" i="0" spc="-30" dirty="0">
                <a:latin typeface="Calibri"/>
                <a:cs typeface="Calibri"/>
              </a:rPr>
              <a:t> key</a:t>
            </a:r>
            <a:r>
              <a:rPr sz="4000" i="0" spc="-21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to</a:t>
            </a:r>
            <a:r>
              <a:rPr sz="4000" i="0" spc="-9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social</a:t>
            </a:r>
            <a:r>
              <a:rPr sz="4000" i="0" spc="-75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media success.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2499360"/>
            <a:ext cx="7001256" cy="38100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0455" y="1123950"/>
            <a:ext cx="719264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i="0" dirty="0">
                <a:latin typeface="Calibri"/>
                <a:cs typeface="Calibri"/>
              </a:rPr>
              <a:t>Good</a:t>
            </a:r>
            <a:r>
              <a:rPr i="0" spc="-125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design</a:t>
            </a:r>
            <a:r>
              <a:rPr i="0" spc="-170" dirty="0">
                <a:latin typeface="Calibri"/>
                <a:cs typeface="Calibri"/>
              </a:rPr>
              <a:t> </a:t>
            </a:r>
            <a:r>
              <a:rPr i="0" spc="-25" dirty="0">
                <a:latin typeface="Calibri"/>
                <a:cs typeface="Calibri"/>
              </a:rPr>
              <a:t>makes</a:t>
            </a:r>
            <a:r>
              <a:rPr i="0" spc="-225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you</a:t>
            </a:r>
            <a:r>
              <a:rPr i="0" spc="-125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money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2744" y="2215895"/>
            <a:ext cx="5187696" cy="345033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35755" y="396316"/>
            <a:ext cx="1856739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i="0" spc="-25" dirty="0">
                <a:latin typeface="Calibri"/>
                <a:cs typeface="Calibri"/>
              </a:rPr>
              <a:t>Benefits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59280"/>
            <a:ext cx="7705725" cy="345821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20" dirty="0">
                <a:latin typeface="Calibri"/>
                <a:cs typeface="Calibri"/>
              </a:rPr>
              <a:t>Increase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customer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acquisition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loyalty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spc="-45" dirty="0">
                <a:latin typeface="Calibri"/>
                <a:cs typeface="Calibri"/>
              </a:rPr>
              <a:t>Maximize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revenue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generation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opportunities</a:t>
            </a:r>
            <a:endParaRPr sz="3200">
              <a:latin typeface="Calibri"/>
              <a:cs typeface="Calibri"/>
            </a:endParaRPr>
          </a:p>
          <a:p>
            <a:pPr marL="355600" marR="31686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35" dirty="0">
                <a:latin typeface="Calibri"/>
                <a:cs typeface="Calibri"/>
              </a:rPr>
              <a:t>Optimize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resources,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development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time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	</a:t>
            </a:r>
            <a:r>
              <a:rPr sz="3200" spc="-10" dirty="0">
                <a:latin typeface="Calibri"/>
                <a:cs typeface="Calibri"/>
              </a:rPr>
              <a:t>costs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819"/>
              </a:spcBef>
              <a:buFont typeface="Tahoma"/>
              <a:buChar char="•"/>
              <a:tabLst>
                <a:tab pos="356235" algn="l"/>
              </a:tabLst>
            </a:pPr>
            <a:r>
              <a:rPr sz="3200" dirty="0">
                <a:latin typeface="Calibri"/>
                <a:cs typeface="Calibri"/>
              </a:rPr>
              <a:t>Get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more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insights</a:t>
            </a:r>
            <a:r>
              <a:rPr sz="3200" spc="-1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from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user</a:t>
            </a:r>
            <a:r>
              <a:rPr sz="3200" spc="-1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engagement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25" dirty="0">
                <a:latin typeface="Calibri"/>
                <a:cs typeface="Calibri"/>
              </a:rPr>
              <a:t>Reduce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troubleshooting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associated</a:t>
            </a:r>
            <a:r>
              <a:rPr sz="3200" spc="-1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costs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726564" marR="5080" indent="-1057910">
              <a:lnSpc>
                <a:spcPct val="100000"/>
              </a:lnSpc>
              <a:spcBef>
                <a:spcPts val="110"/>
              </a:spcBef>
            </a:pPr>
            <a:r>
              <a:rPr sz="4000" i="0" dirty="0">
                <a:latin typeface="Calibri"/>
                <a:cs typeface="Calibri"/>
              </a:rPr>
              <a:t>A</a:t>
            </a:r>
            <a:r>
              <a:rPr sz="4000" i="0" spc="-4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Brief</a:t>
            </a:r>
            <a:r>
              <a:rPr sz="4000" i="0" spc="-14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History</a:t>
            </a:r>
            <a:r>
              <a:rPr sz="4000" i="0" spc="-10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of</a:t>
            </a:r>
            <a:r>
              <a:rPr sz="4000" i="0" spc="-9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the</a:t>
            </a:r>
            <a:r>
              <a:rPr sz="4000" i="0" spc="-35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Human- </a:t>
            </a:r>
            <a:r>
              <a:rPr sz="4000" i="0" dirty="0">
                <a:latin typeface="Calibri"/>
                <a:cs typeface="Calibri"/>
              </a:rPr>
              <a:t>Computer</a:t>
            </a:r>
            <a:r>
              <a:rPr sz="4000" i="0" spc="-229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Interface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59280"/>
            <a:ext cx="7934959" cy="315341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10" dirty="0">
                <a:latin typeface="Calibri"/>
                <a:cs typeface="Calibri"/>
              </a:rPr>
              <a:t>What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HCI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25" dirty="0">
                <a:latin typeface="Calibri"/>
                <a:cs typeface="Calibri"/>
              </a:rPr>
              <a:t>Human-</a:t>
            </a:r>
            <a:r>
              <a:rPr sz="3200" spc="-20" dirty="0">
                <a:latin typeface="Calibri"/>
                <a:cs typeface="Calibri"/>
              </a:rPr>
              <a:t>computer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interaction</a:t>
            </a:r>
            <a:r>
              <a:rPr sz="3200" spc="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(HCI)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a 	</a:t>
            </a:r>
            <a:r>
              <a:rPr sz="3200" spc="-10" dirty="0">
                <a:latin typeface="Calibri"/>
                <a:cs typeface="Calibri"/>
              </a:rPr>
              <a:t>multidisciplinary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field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study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focusing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	</a:t>
            </a:r>
            <a:r>
              <a:rPr sz="3200" dirty="0">
                <a:latin typeface="Calibri"/>
                <a:cs typeface="Calibri"/>
              </a:rPr>
              <a:t>design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computer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technology</a:t>
            </a:r>
            <a:r>
              <a:rPr sz="3200" spc="-1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and,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in 	</a:t>
            </a:r>
            <a:r>
              <a:rPr sz="3200" spc="-80" dirty="0">
                <a:latin typeface="Calibri"/>
                <a:cs typeface="Calibri"/>
              </a:rPr>
              <a:t>particular,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80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interaction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between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humans 	</a:t>
            </a:r>
            <a:r>
              <a:rPr sz="3200" dirty="0">
                <a:latin typeface="Calibri"/>
                <a:cs typeface="Calibri"/>
              </a:rPr>
              <a:t>(the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users)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computers.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560956"/>
            <a:ext cx="5553710" cy="27990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30" dirty="0">
                <a:latin typeface="Calibri"/>
                <a:cs typeface="Calibri"/>
              </a:rPr>
              <a:t>Desktops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&amp;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mental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models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60"/>
              </a:spcBef>
              <a:buFont typeface="Tahoma"/>
              <a:buChar char="•"/>
            </a:pP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Tahoma"/>
              <a:buChar char="•"/>
              <a:tabLst>
                <a:tab pos="356870" algn="l"/>
              </a:tabLst>
            </a:pPr>
            <a:r>
              <a:rPr sz="3200" spc="-30" dirty="0">
                <a:latin typeface="Calibri"/>
                <a:cs typeface="Calibri"/>
              </a:rPr>
              <a:t>Collaboration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&amp;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communication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55"/>
              </a:spcBef>
              <a:buFont typeface="Tahoma"/>
              <a:buChar char="•"/>
            </a:pP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buFont typeface="Tahoma"/>
              <a:buChar char="•"/>
              <a:tabLst>
                <a:tab pos="356235" algn="l"/>
              </a:tabLst>
            </a:pPr>
            <a:r>
              <a:rPr sz="3200" spc="-35" dirty="0">
                <a:latin typeface="Calibri"/>
                <a:cs typeface="Calibri"/>
              </a:rPr>
              <a:t>Self-</a:t>
            </a:r>
            <a:r>
              <a:rPr sz="3200" spc="-25" dirty="0">
                <a:latin typeface="Calibri"/>
                <a:cs typeface="Calibri"/>
              </a:rPr>
              <a:t>expression,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social</a:t>
            </a:r>
            <a:r>
              <a:rPr sz="3200" spc="-1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change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838450" marR="5080" indent="-2661920">
              <a:lnSpc>
                <a:spcPct val="100000"/>
              </a:lnSpc>
              <a:spcBef>
                <a:spcPts val="110"/>
              </a:spcBef>
            </a:pPr>
            <a:r>
              <a:rPr sz="4000" i="0" dirty="0">
                <a:latin typeface="Calibri"/>
                <a:cs typeface="Calibri"/>
              </a:rPr>
              <a:t>Introduction</a:t>
            </a:r>
            <a:r>
              <a:rPr sz="4000" i="0" spc="-9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of</a:t>
            </a:r>
            <a:r>
              <a:rPr sz="4000" i="0" spc="-1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the</a:t>
            </a:r>
            <a:r>
              <a:rPr sz="4000" i="0" spc="-40" dirty="0">
                <a:latin typeface="Calibri"/>
                <a:cs typeface="Calibri"/>
              </a:rPr>
              <a:t> </a:t>
            </a:r>
            <a:r>
              <a:rPr sz="4000" i="0" spc="-20" dirty="0">
                <a:latin typeface="Calibri"/>
                <a:cs typeface="Calibri"/>
              </a:rPr>
              <a:t>Graphical</a:t>
            </a:r>
            <a:r>
              <a:rPr sz="4000" i="0" spc="-75" dirty="0">
                <a:latin typeface="Calibri"/>
                <a:cs typeface="Calibri"/>
              </a:rPr>
              <a:t> </a:t>
            </a:r>
            <a:r>
              <a:rPr sz="4000" i="0" spc="-20" dirty="0">
                <a:latin typeface="Calibri"/>
                <a:cs typeface="Calibri"/>
              </a:rPr>
              <a:t>User </a:t>
            </a:r>
            <a:r>
              <a:rPr sz="4000" i="0" spc="-10" dirty="0">
                <a:latin typeface="Calibri"/>
                <a:cs typeface="Calibri"/>
              </a:rPr>
              <a:t>Interface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59280"/>
            <a:ext cx="7850505" cy="364172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10" dirty="0">
                <a:latin typeface="Calibri"/>
                <a:cs typeface="Calibri"/>
              </a:rPr>
              <a:t>What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GUI?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is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form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user</a:t>
            </a:r>
            <a:r>
              <a:rPr sz="3200" b="1" spc="-130" dirty="0">
                <a:latin typeface="Calibri"/>
                <a:cs typeface="Calibri"/>
              </a:rPr>
              <a:t> </a:t>
            </a:r>
            <a:r>
              <a:rPr sz="3200" b="1" spc="-50" dirty="0">
                <a:latin typeface="Calibri"/>
                <a:cs typeface="Calibri"/>
              </a:rPr>
              <a:t>interface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that</a:t>
            </a:r>
            <a:r>
              <a:rPr sz="3200" spc="-1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allows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users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to 	</a:t>
            </a:r>
            <a:r>
              <a:rPr sz="3200" spc="-45" dirty="0">
                <a:latin typeface="Calibri"/>
                <a:cs typeface="Calibri"/>
              </a:rPr>
              <a:t>interact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with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electronic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devices</a:t>
            </a:r>
            <a:endParaRPr sz="3200">
              <a:latin typeface="Calibri"/>
              <a:cs typeface="Calibri"/>
            </a:endParaRPr>
          </a:p>
          <a:p>
            <a:pPr marL="356870" marR="46990">
              <a:lnSpc>
                <a:spcPct val="100000"/>
              </a:lnSpc>
              <a:spcBef>
                <a:spcPts val="5"/>
              </a:spcBef>
            </a:pPr>
            <a:r>
              <a:rPr sz="3200" spc="-10" dirty="0">
                <a:latin typeface="Calibri"/>
                <a:cs typeface="Calibri"/>
              </a:rPr>
              <a:t>through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b="1" spc="-35" dirty="0">
                <a:latin typeface="Calibri"/>
                <a:cs typeface="Calibri"/>
              </a:rPr>
              <a:t>graphical </a:t>
            </a:r>
            <a:r>
              <a:rPr sz="3200" dirty="0">
                <a:latin typeface="Calibri"/>
                <a:cs typeface="Calibri"/>
              </a:rPr>
              <a:t>icons</a:t>
            </a:r>
            <a:r>
              <a:rPr sz="3200" spc="-1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audio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indicator </a:t>
            </a:r>
            <a:r>
              <a:rPr sz="3200" dirty="0">
                <a:latin typeface="Calibri"/>
                <a:cs typeface="Calibri"/>
              </a:rPr>
              <a:t>such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as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primary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notation,</a:t>
            </a:r>
            <a:r>
              <a:rPr sz="3200" spc="-16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instead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text- </a:t>
            </a:r>
            <a:r>
              <a:rPr sz="3200" dirty="0">
                <a:latin typeface="Calibri"/>
                <a:cs typeface="Calibri"/>
              </a:rPr>
              <a:t>based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user</a:t>
            </a:r>
            <a:r>
              <a:rPr sz="3200" b="1" spc="-140" dirty="0">
                <a:latin typeface="Calibri"/>
                <a:cs typeface="Calibri"/>
              </a:rPr>
              <a:t> </a:t>
            </a:r>
            <a:r>
              <a:rPr sz="3200" b="1" spc="-45" dirty="0">
                <a:latin typeface="Calibri"/>
                <a:cs typeface="Calibri"/>
              </a:rPr>
              <a:t>interfaces</a:t>
            </a:r>
            <a:r>
              <a:rPr sz="3200" spc="-45" dirty="0">
                <a:latin typeface="Calibri"/>
                <a:cs typeface="Calibri"/>
              </a:rPr>
              <a:t>,</a:t>
            </a:r>
            <a:r>
              <a:rPr sz="3200" dirty="0">
                <a:latin typeface="Calibri"/>
                <a:cs typeface="Calibri"/>
              </a:rPr>
              <a:t> typed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command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labels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text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navigation.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42616" y="1929383"/>
            <a:ext cx="4285487" cy="321564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528013"/>
            <a:ext cx="8112759" cy="384873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6870" marR="5080" indent="-344805" algn="just">
              <a:lnSpc>
                <a:spcPct val="90100"/>
              </a:lnSpc>
              <a:spcBef>
                <a:spcPts val="434"/>
              </a:spcBef>
              <a:buFont typeface="Tahoma"/>
              <a:buChar char="•"/>
              <a:tabLst>
                <a:tab pos="356870" algn="l"/>
              </a:tabLst>
            </a:pPr>
            <a:r>
              <a:rPr sz="2700" dirty="0">
                <a:latin typeface="Calibri"/>
                <a:cs typeface="Calibri"/>
              </a:rPr>
              <a:t>A</a:t>
            </a:r>
            <a:r>
              <a:rPr sz="2700" spc="229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GUI</a:t>
            </a:r>
            <a:r>
              <a:rPr sz="2700" spc="2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uses</a:t>
            </a:r>
            <a:r>
              <a:rPr sz="2700" spc="1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2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combination</a:t>
            </a:r>
            <a:r>
              <a:rPr sz="2700" spc="1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229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technologies</a:t>
            </a:r>
            <a:r>
              <a:rPr sz="2700" spc="1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23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devices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2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provide</a:t>
            </a:r>
            <a:r>
              <a:rPr sz="2700" spc="2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2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platform</a:t>
            </a:r>
            <a:r>
              <a:rPr sz="2700" spc="2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that</a:t>
            </a:r>
            <a:r>
              <a:rPr sz="2700" spc="2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users</a:t>
            </a:r>
            <a:r>
              <a:rPr sz="2700" spc="2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can</a:t>
            </a:r>
            <a:r>
              <a:rPr sz="2700" spc="254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interact</a:t>
            </a:r>
            <a:r>
              <a:rPr sz="2700" spc="2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with,</a:t>
            </a:r>
            <a:r>
              <a:rPr sz="2700" spc="254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for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30" dirty="0">
                <a:latin typeface="Calibri"/>
                <a:cs typeface="Calibri"/>
              </a:rPr>
              <a:t>tasks</a:t>
            </a:r>
            <a:r>
              <a:rPr sz="2700" spc="-1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30" dirty="0">
                <a:latin typeface="Calibri"/>
                <a:cs typeface="Calibri"/>
              </a:rPr>
              <a:t> </a:t>
            </a:r>
            <a:r>
              <a:rPr sz="2700" spc="-35" dirty="0">
                <a:latin typeface="Calibri"/>
                <a:cs typeface="Calibri"/>
              </a:rPr>
              <a:t>gathering</a:t>
            </a:r>
            <a:r>
              <a:rPr sz="2700" spc="-1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producing</a:t>
            </a:r>
            <a:r>
              <a:rPr sz="2700" spc="-114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information.</a:t>
            </a:r>
            <a:endParaRPr sz="2700">
              <a:latin typeface="Calibri"/>
              <a:cs typeface="Calibri"/>
            </a:endParaRPr>
          </a:p>
          <a:p>
            <a:pPr marL="356870" marR="5715" indent="-344805" algn="just">
              <a:lnSpc>
                <a:spcPct val="90100"/>
              </a:lnSpc>
              <a:spcBef>
                <a:spcPts val="585"/>
              </a:spcBef>
              <a:buFont typeface="Tahoma"/>
              <a:buChar char="•"/>
              <a:tabLst>
                <a:tab pos="356870" algn="l"/>
              </a:tabLst>
            </a:pPr>
            <a:r>
              <a:rPr sz="2700" dirty="0">
                <a:latin typeface="Calibri"/>
                <a:cs typeface="Calibri"/>
              </a:rPr>
              <a:t>A</a:t>
            </a:r>
            <a:r>
              <a:rPr sz="2700" spc="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series</a:t>
            </a:r>
            <a:r>
              <a:rPr sz="2700" spc="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elements</a:t>
            </a:r>
            <a:r>
              <a:rPr sz="2700" spc="3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conforming</a:t>
            </a:r>
            <a:r>
              <a:rPr sz="2700" spc="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visual</a:t>
            </a:r>
            <a:r>
              <a:rPr sz="2700" spc="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language</a:t>
            </a:r>
            <a:r>
              <a:rPr sz="2700" spc="5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have </a:t>
            </a:r>
            <a:r>
              <a:rPr sz="2700" dirty="0">
                <a:latin typeface="Calibri"/>
                <a:cs typeface="Calibri"/>
              </a:rPr>
              <a:t>evolved</a:t>
            </a:r>
            <a:r>
              <a:rPr sz="2700" spc="1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1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represent</a:t>
            </a:r>
            <a:r>
              <a:rPr sz="2700" spc="1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information</a:t>
            </a:r>
            <a:r>
              <a:rPr sz="2700" spc="20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stored</a:t>
            </a:r>
            <a:r>
              <a:rPr sz="2700" spc="1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</a:t>
            </a:r>
            <a:r>
              <a:rPr sz="2700" spc="19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computers. </a:t>
            </a:r>
            <a:r>
              <a:rPr sz="2700" dirty="0">
                <a:latin typeface="Calibri"/>
                <a:cs typeface="Calibri"/>
              </a:rPr>
              <a:t>This</a:t>
            </a:r>
            <a:r>
              <a:rPr sz="2700" spc="20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makes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it</a:t>
            </a:r>
            <a:r>
              <a:rPr sz="2700" spc="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easier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for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people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with</a:t>
            </a:r>
            <a:r>
              <a:rPr sz="2700" spc="15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few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computer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skills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5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work</a:t>
            </a:r>
            <a:r>
              <a:rPr sz="2700" spc="5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with</a:t>
            </a:r>
            <a:r>
              <a:rPr sz="2700" spc="5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5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use</a:t>
            </a:r>
            <a:r>
              <a:rPr sz="2700" spc="5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computer</a:t>
            </a:r>
            <a:r>
              <a:rPr sz="2700" spc="5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software.</a:t>
            </a:r>
            <a:r>
              <a:rPr sz="2700" spc="5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55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most </a:t>
            </a:r>
            <a:r>
              <a:rPr sz="2700" dirty="0">
                <a:latin typeface="Calibri"/>
                <a:cs typeface="Calibri"/>
              </a:rPr>
              <a:t>common</a:t>
            </a:r>
            <a:r>
              <a:rPr sz="2700" spc="5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combination</a:t>
            </a:r>
            <a:r>
              <a:rPr sz="2700" spc="6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5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such</a:t>
            </a:r>
            <a:r>
              <a:rPr sz="2700" spc="6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elements</a:t>
            </a:r>
            <a:r>
              <a:rPr sz="2700" spc="5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in</a:t>
            </a:r>
            <a:r>
              <a:rPr sz="2700" spc="290" dirty="0">
                <a:latin typeface="Calibri"/>
                <a:cs typeface="Calibri"/>
              </a:rPr>
              <a:t>   </a:t>
            </a:r>
            <a:r>
              <a:rPr sz="2700" dirty="0">
                <a:latin typeface="Calibri"/>
                <a:cs typeface="Calibri"/>
              </a:rPr>
              <a:t>GUIs</a:t>
            </a:r>
            <a:r>
              <a:rPr sz="2700" spc="75" dirty="0">
                <a:latin typeface="Calibri"/>
                <a:cs typeface="Calibri"/>
              </a:rPr>
              <a:t>  </a:t>
            </a:r>
            <a:r>
              <a:rPr sz="2700" spc="-25" dirty="0">
                <a:latin typeface="Calibri"/>
                <a:cs typeface="Calibri"/>
              </a:rPr>
              <a:t>is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250" dirty="0">
                <a:latin typeface="Calibri"/>
                <a:cs typeface="Calibri"/>
              </a:rPr>
              <a:t> </a:t>
            </a:r>
            <a:r>
              <a:rPr sz="2700" i="1" dirty="0">
                <a:latin typeface="Calibri"/>
                <a:cs typeface="Calibri"/>
              </a:rPr>
              <a:t>windows,</a:t>
            </a:r>
            <a:r>
              <a:rPr sz="2700" i="1" spc="290" dirty="0">
                <a:latin typeface="Calibri"/>
                <a:cs typeface="Calibri"/>
              </a:rPr>
              <a:t> </a:t>
            </a:r>
            <a:r>
              <a:rPr sz="2700" i="1" dirty="0">
                <a:latin typeface="Calibri"/>
                <a:cs typeface="Calibri"/>
              </a:rPr>
              <a:t>icons,</a:t>
            </a:r>
            <a:r>
              <a:rPr sz="2700" i="1" spc="270" dirty="0">
                <a:latin typeface="Calibri"/>
                <a:cs typeface="Calibri"/>
              </a:rPr>
              <a:t> </a:t>
            </a:r>
            <a:r>
              <a:rPr sz="2700" i="1" dirty="0">
                <a:latin typeface="Calibri"/>
                <a:cs typeface="Calibri"/>
              </a:rPr>
              <a:t>menus,</a:t>
            </a:r>
            <a:r>
              <a:rPr sz="2700" i="1" spc="275" dirty="0">
                <a:latin typeface="Calibri"/>
                <a:cs typeface="Calibri"/>
              </a:rPr>
              <a:t> </a:t>
            </a:r>
            <a:r>
              <a:rPr sz="2700" i="1" dirty="0">
                <a:latin typeface="Calibri"/>
                <a:cs typeface="Calibri"/>
              </a:rPr>
              <a:t>pointer</a:t>
            </a:r>
            <a:r>
              <a:rPr sz="2700" i="1" spc="254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(WIMP)</a:t>
            </a:r>
            <a:r>
              <a:rPr sz="2700" spc="30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paradigm, especially</a:t>
            </a:r>
            <a:r>
              <a:rPr sz="2700" spc="-1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</a:t>
            </a:r>
            <a:r>
              <a:rPr sz="2700" spc="15" dirty="0">
                <a:latin typeface="Calibri"/>
                <a:cs typeface="Calibri"/>
              </a:rPr>
              <a:t> </a:t>
            </a:r>
            <a:r>
              <a:rPr sz="2700" spc="-35" dirty="0">
                <a:latin typeface="Calibri"/>
                <a:cs typeface="Calibri"/>
              </a:rPr>
              <a:t>personal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computers.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54882" y="396316"/>
            <a:ext cx="163195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i="0" spc="-20" dirty="0">
                <a:latin typeface="Calibri"/>
                <a:cs typeface="Calibri"/>
              </a:rPr>
              <a:t>History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0956"/>
            <a:ext cx="7723505" cy="42322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1220470" indent="-344805">
              <a:lnSpc>
                <a:spcPct val="100000"/>
              </a:lnSpc>
              <a:spcBef>
                <a:spcPts val="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1973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Pioneered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at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20" dirty="0">
                <a:latin typeface="Calibri"/>
                <a:cs typeface="Calibri"/>
              </a:rPr>
              <a:t>Xerox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Palo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Alto </a:t>
            </a:r>
            <a:r>
              <a:rPr sz="3200" spc="-45" dirty="0">
                <a:latin typeface="Calibri"/>
                <a:cs typeface="Calibri"/>
              </a:rPr>
              <a:t>Research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Center.</a:t>
            </a:r>
            <a:endParaRPr sz="3200">
              <a:latin typeface="Calibri"/>
              <a:cs typeface="Calibri"/>
            </a:endParaRPr>
          </a:p>
          <a:p>
            <a:pPr marL="356870" marR="234950" indent="-344805">
              <a:lnSpc>
                <a:spcPct val="100000"/>
              </a:lnSpc>
              <a:spcBef>
                <a:spcPts val="795"/>
              </a:spcBef>
            </a:pPr>
            <a:r>
              <a:rPr sz="3200" spc="-95" dirty="0">
                <a:latin typeface="Calibri"/>
                <a:cs typeface="Calibri"/>
              </a:rPr>
              <a:t>—</a:t>
            </a:r>
            <a:r>
              <a:rPr sz="3200" spc="-30" dirty="0">
                <a:latin typeface="Calibri"/>
                <a:cs typeface="Calibri"/>
              </a:rPr>
              <a:t>First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pull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together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all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elements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dirty="0">
                <a:latin typeface="Calibri"/>
                <a:cs typeface="Calibri"/>
              </a:rPr>
              <a:t>modern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GUI.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1981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First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commercial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marketing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as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spc="-75" dirty="0">
                <a:latin typeface="Calibri"/>
                <a:cs typeface="Calibri"/>
              </a:rPr>
              <a:t>Xerox 	</a:t>
            </a:r>
            <a:r>
              <a:rPr sz="3200" spc="-10" dirty="0">
                <a:latin typeface="Calibri"/>
                <a:cs typeface="Calibri"/>
              </a:rPr>
              <a:t>STAR.</a:t>
            </a:r>
            <a:endParaRPr sz="3200">
              <a:latin typeface="Calibri"/>
              <a:cs typeface="Calibri"/>
            </a:endParaRPr>
          </a:p>
          <a:p>
            <a:pPr marL="356870" marR="373380" indent="-344805">
              <a:lnSpc>
                <a:spcPct val="100000"/>
              </a:lnSpc>
              <a:spcBef>
                <a:spcPts val="825"/>
              </a:spcBef>
            </a:pPr>
            <a:r>
              <a:rPr sz="3200" spc="-45" dirty="0">
                <a:latin typeface="Calibri"/>
                <a:cs typeface="Calibri"/>
              </a:rPr>
              <a:t>—</a:t>
            </a:r>
            <a:r>
              <a:rPr sz="3200" dirty="0">
                <a:latin typeface="Calibri"/>
                <a:cs typeface="Calibri"/>
              </a:rPr>
              <a:t>Widely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introduced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pointing,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selection,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</a:t>
            </a:r>
            <a:r>
              <a:rPr sz="3200" spc="-10" dirty="0">
                <a:latin typeface="Calibri"/>
                <a:cs typeface="Calibri"/>
              </a:rPr>
              <a:t>mouse.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59280"/>
            <a:ext cx="7464425" cy="401066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1983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Apple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introduces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Lisa.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3200" dirty="0">
                <a:latin typeface="Calibri"/>
                <a:cs typeface="Calibri"/>
              </a:rPr>
              <a:t>—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Features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pull-</a:t>
            </a:r>
            <a:r>
              <a:rPr sz="3200" dirty="0">
                <a:latin typeface="Calibri"/>
                <a:cs typeface="Calibri"/>
              </a:rPr>
              <a:t>down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menus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menu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bars.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dirty="0">
                <a:latin typeface="Calibri"/>
                <a:cs typeface="Calibri"/>
              </a:rPr>
              <a:t>1984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Apple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introduces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Macintosh.</a:t>
            </a:r>
            <a:endParaRPr sz="3200">
              <a:latin typeface="Calibri"/>
              <a:cs typeface="Calibri"/>
            </a:endParaRPr>
          </a:p>
          <a:p>
            <a:pPr marL="356870" marR="794385" indent="-344805">
              <a:lnSpc>
                <a:spcPct val="100000"/>
              </a:lnSpc>
              <a:spcBef>
                <a:spcPts val="819"/>
              </a:spcBef>
            </a:pPr>
            <a:r>
              <a:rPr sz="3200" dirty="0">
                <a:latin typeface="Calibri"/>
                <a:cs typeface="Calibri"/>
              </a:rPr>
              <a:t>— </a:t>
            </a:r>
            <a:r>
              <a:rPr sz="3200" spc="-25" dirty="0">
                <a:latin typeface="Calibri"/>
                <a:cs typeface="Calibri"/>
              </a:rPr>
              <a:t>Macintosh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60" dirty="0">
                <a:latin typeface="Calibri"/>
                <a:cs typeface="Calibri"/>
              </a:rPr>
              <a:t>first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successful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mass- </a:t>
            </a:r>
            <a:r>
              <a:rPr sz="3200" spc="-55" dirty="0">
                <a:latin typeface="Calibri"/>
                <a:cs typeface="Calibri"/>
              </a:rPr>
              <a:t>marketed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system.</a:t>
            </a:r>
            <a:endParaRPr sz="3200">
              <a:latin typeface="Calibri"/>
              <a:cs typeface="Calibri"/>
            </a:endParaRPr>
          </a:p>
          <a:p>
            <a:pPr marL="12700" marR="845185" indent="-635">
              <a:lnSpc>
                <a:spcPts val="4630"/>
              </a:lnSpc>
              <a:buSzPct val="93750"/>
              <a:buFont typeface="Tahoma"/>
              <a:buChar char="•"/>
              <a:tabLst>
                <a:tab pos="198120" algn="l"/>
              </a:tabLst>
            </a:pPr>
            <a:r>
              <a:rPr sz="3200" dirty="0">
                <a:latin typeface="Calibri"/>
                <a:cs typeface="Calibri"/>
              </a:rPr>
              <a:t>	1985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Microsoft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Windows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1.0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released. </a:t>
            </a:r>
            <a:r>
              <a:rPr sz="3200" spc="-35" dirty="0">
                <a:latin typeface="Calibri"/>
                <a:cs typeface="Calibri"/>
              </a:rPr>
              <a:t>Commodore</a:t>
            </a:r>
            <a:r>
              <a:rPr sz="3200" spc="10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introduces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Amiga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1000.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519173"/>
            <a:ext cx="7564755" cy="429450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356870" marR="1066800" indent="-344805">
              <a:lnSpc>
                <a:spcPts val="3220"/>
              </a:lnSpc>
              <a:spcBef>
                <a:spcPts val="525"/>
              </a:spcBef>
              <a:buFont typeface="Tahoma"/>
              <a:buChar char="•"/>
              <a:tabLst>
                <a:tab pos="356870" algn="l"/>
              </a:tabLst>
            </a:pPr>
            <a:r>
              <a:rPr sz="3000" dirty="0">
                <a:latin typeface="Calibri"/>
                <a:cs typeface="Calibri"/>
              </a:rPr>
              <a:t>1987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X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Window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70" dirty="0">
                <a:latin typeface="Calibri"/>
                <a:cs typeface="Calibri"/>
              </a:rPr>
              <a:t>System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becomes</a:t>
            </a:r>
            <a:r>
              <a:rPr sz="3000" spc="-17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widely available.</a:t>
            </a:r>
            <a:endParaRPr sz="30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145"/>
              </a:spcBef>
              <a:buFont typeface="Tahoma"/>
              <a:buChar char="•"/>
              <a:tabLst>
                <a:tab pos="356235" algn="l"/>
              </a:tabLst>
            </a:pPr>
            <a:r>
              <a:rPr sz="3000" spc="-110" dirty="0">
                <a:latin typeface="Calibri"/>
                <a:cs typeface="Calibri"/>
              </a:rPr>
              <a:t>IBM’s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70" dirty="0">
                <a:latin typeface="Calibri"/>
                <a:cs typeface="Calibri"/>
              </a:rPr>
              <a:t>System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Application</a:t>
            </a:r>
            <a:r>
              <a:rPr sz="3000" spc="-135" dirty="0">
                <a:latin typeface="Calibri"/>
                <a:cs typeface="Calibri"/>
              </a:rPr>
              <a:t> </a:t>
            </a:r>
            <a:r>
              <a:rPr sz="3000" spc="-40" dirty="0">
                <a:latin typeface="Calibri"/>
                <a:cs typeface="Calibri"/>
              </a:rPr>
              <a:t>Architecture</a:t>
            </a:r>
            <a:r>
              <a:rPr sz="3000" spc="-17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released.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3000" dirty="0">
                <a:latin typeface="Calibri"/>
                <a:cs typeface="Calibri"/>
              </a:rPr>
              <a:t>—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Including</a:t>
            </a:r>
            <a:r>
              <a:rPr sz="3000" spc="-1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Common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User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Access</a:t>
            </a:r>
            <a:r>
              <a:rPr sz="3000" spc="-1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(CUA).</a:t>
            </a:r>
            <a:endParaRPr sz="30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85"/>
              </a:spcBef>
              <a:buFont typeface="Tahoma"/>
              <a:buChar char="•"/>
              <a:tabLst>
                <a:tab pos="356870" algn="l"/>
              </a:tabLst>
            </a:pPr>
            <a:r>
              <a:rPr sz="3000" spc="-105" dirty="0">
                <a:latin typeface="Calibri"/>
                <a:cs typeface="Calibri"/>
              </a:rPr>
              <a:t>IBM’s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spc="-50" dirty="0">
                <a:latin typeface="Calibri"/>
                <a:cs typeface="Calibri"/>
              </a:rPr>
              <a:t>Presentation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Manager</a:t>
            </a:r>
            <a:r>
              <a:rPr sz="3000" spc="-1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released.</a:t>
            </a:r>
            <a:endParaRPr sz="3000">
              <a:latin typeface="Calibri"/>
              <a:cs typeface="Calibri"/>
            </a:endParaRPr>
          </a:p>
          <a:p>
            <a:pPr marL="356870" marR="1320800" indent="-344805">
              <a:lnSpc>
                <a:spcPts val="3190"/>
              </a:lnSpc>
              <a:spcBef>
                <a:spcPts val="860"/>
              </a:spcBef>
            </a:pPr>
            <a:r>
              <a:rPr sz="3000" dirty="0">
                <a:latin typeface="Calibri"/>
                <a:cs typeface="Calibri"/>
              </a:rPr>
              <a:t>—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Intended</a:t>
            </a:r>
            <a:r>
              <a:rPr sz="3000" spc="-1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as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graphics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spc="-35" dirty="0">
                <a:latin typeface="Calibri"/>
                <a:cs typeface="Calibri"/>
              </a:rPr>
              <a:t>operating</a:t>
            </a:r>
            <a:r>
              <a:rPr sz="3000" spc="-150" dirty="0">
                <a:latin typeface="Calibri"/>
                <a:cs typeface="Calibri"/>
              </a:rPr>
              <a:t> </a:t>
            </a:r>
            <a:r>
              <a:rPr sz="3000" spc="-35" dirty="0">
                <a:latin typeface="Calibri"/>
                <a:cs typeface="Calibri"/>
              </a:rPr>
              <a:t>system </a:t>
            </a:r>
            <a:r>
              <a:rPr sz="3000" spc="-20" dirty="0">
                <a:latin typeface="Calibri"/>
                <a:cs typeface="Calibri"/>
              </a:rPr>
              <a:t>replacement</a:t>
            </a:r>
            <a:r>
              <a:rPr sz="3000" spc="-204" dirty="0">
                <a:latin typeface="Calibri"/>
                <a:cs typeface="Calibri"/>
              </a:rPr>
              <a:t> </a:t>
            </a:r>
            <a:r>
              <a:rPr sz="3000" spc="-65" dirty="0">
                <a:latin typeface="Calibri"/>
                <a:cs typeface="Calibri"/>
              </a:rPr>
              <a:t>for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DOS.</a:t>
            </a:r>
            <a:endParaRPr sz="30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180"/>
              </a:spcBef>
              <a:buFont typeface="Tahoma"/>
              <a:buChar char="•"/>
              <a:tabLst>
                <a:tab pos="356870" algn="l"/>
              </a:tabLst>
            </a:pPr>
            <a:r>
              <a:rPr sz="3000" dirty="0">
                <a:latin typeface="Calibri"/>
                <a:cs typeface="Calibri"/>
              </a:rPr>
              <a:t>Apple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introduces</a:t>
            </a:r>
            <a:r>
              <a:rPr sz="3000" spc="-1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Macintosh</a:t>
            </a:r>
            <a:r>
              <a:rPr sz="3000" spc="-16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II.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3000" dirty="0">
                <a:latin typeface="Calibri"/>
                <a:cs typeface="Calibri"/>
              </a:rPr>
              <a:t>—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40" dirty="0">
                <a:latin typeface="Calibri"/>
                <a:cs typeface="Calibri"/>
              </a:rPr>
              <a:t>first</a:t>
            </a:r>
            <a:r>
              <a:rPr sz="3000" spc="-14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color</a:t>
            </a:r>
            <a:r>
              <a:rPr sz="3000" spc="-1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Macintosh.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59280"/>
            <a:ext cx="7493634" cy="394652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1989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UNIX-</a:t>
            </a:r>
            <a:r>
              <a:rPr sz="3200" dirty="0">
                <a:latin typeface="Calibri"/>
                <a:cs typeface="Calibri"/>
              </a:rPr>
              <a:t>based</a:t>
            </a:r>
            <a:r>
              <a:rPr sz="3200" spc="-1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GUIs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released.</a:t>
            </a:r>
            <a:endParaRPr sz="3200">
              <a:latin typeface="Calibri"/>
              <a:cs typeface="Calibri"/>
            </a:endParaRPr>
          </a:p>
          <a:p>
            <a:pPr marL="473075" indent="-460375">
              <a:lnSpc>
                <a:spcPct val="100000"/>
              </a:lnSpc>
              <a:spcBef>
                <a:spcPts val="790"/>
              </a:spcBef>
              <a:buChar char="—"/>
              <a:tabLst>
                <a:tab pos="473075" algn="l"/>
              </a:tabLst>
            </a:pPr>
            <a:r>
              <a:rPr sz="3200" dirty="0">
                <a:latin typeface="Calibri"/>
                <a:cs typeface="Calibri"/>
              </a:rPr>
              <a:t>Open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Look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75" dirty="0">
                <a:latin typeface="Calibri"/>
                <a:cs typeface="Calibri"/>
              </a:rPr>
              <a:t>AT&amp;T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Sun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Microsystems.</a:t>
            </a:r>
            <a:endParaRPr sz="3200">
              <a:latin typeface="Calibri"/>
              <a:cs typeface="Calibri"/>
            </a:endParaRPr>
          </a:p>
          <a:p>
            <a:pPr marL="356870" marR="1171575" indent="-344805">
              <a:lnSpc>
                <a:spcPct val="100000"/>
              </a:lnSpc>
              <a:spcBef>
                <a:spcPts val="795"/>
              </a:spcBef>
            </a:pPr>
            <a:r>
              <a:rPr sz="3200" spc="-75" dirty="0">
                <a:latin typeface="Calibri"/>
                <a:cs typeface="Calibri"/>
              </a:rPr>
              <a:t>—</a:t>
            </a:r>
            <a:r>
              <a:rPr sz="3200" spc="-30" dirty="0">
                <a:latin typeface="Calibri"/>
                <a:cs typeface="Calibri"/>
              </a:rPr>
              <a:t>Innovative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appearance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18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avoid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legal challenges.</a:t>
            </a:r>
            <a:endParaRPr sz="3200">
              <a:latin typeface="Calibri"/>
              <a:cs typeface="Calibri"/>
            </a:endParaRPr>
          </a:p>
          <a:p>
            <a:pPr marL="356870" marR="5080" indent="-344805">
              <a:lnSpc>
                <a:spcPct val="100000"/>
              </a:lnSpc>
              <a:spcBef>
                <a:spcPts val="819"/>
              </a:spcBef>
            </a:pPr>
            <a:r>
              <a:rPr sz="3200" spc="-95" dirty="0">
                <a:latin typeface="Calibri"/>
                <a:cs typeface="Calibri"/>
              </a:rPr>
              <a:t>—</a:t>
            </a:r>
            <a:r>
              <a:rPr sz="3200" spc="-80" dirty="0">
                <a:latin typeface="Calibri"/>
                <a:cs typeface="Calibri"/>
              </a:rPr>
              <a:t>Motif,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spc="-60" dirty="0">
                <a:latin typeface="Calibri"/>
                <a:cs typeface="Calibri"/>
              </a:rPr>
              <a:t>for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Open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Software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Foundation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by </a:t>
            </a:r>
            <a:r>
              <a:rPr sz="3200" dirty="0">
                <a:latin typeface="Calibri"/>
                <a:cs typeface="Calibri"/>
              </a:rPr>
              <a:t>DEC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75" dirty="0">
                <a:latin typeface="Calibri"/>
                <a:cs typeface="Calibri"/>
              </a:rPr>
              <a:t>Hewlett-</a:t>
            </a:r>
            <a:r>
              <a:rPr sz="3200" spc="-10" dirty="0">
                <a:latin typeface="Calibri"/>
                <a:cs typeface="Calibri"/>
              </a:rPr>
              <a:t>Packard.</a:t>
            </a:r>
            <a:endParaRPr sz="3200">
              <a:latin typeface="Calibri"/>
              <a:cs typeface="Calibri"/>
            </a:endParaRPr>
          </a:p>
          <a:p>
            <a:pPr marL="472440" indent="-459740">
              <a:lnSpc>
                <a:spcPct val="100000"/>
              </a:lnSpc>
              <a:spcBef>
                <a:spcPts val="800"/>
              </a:spcBef>
              <a:buChar char="—"/>
              <a:tabLst>
                <a:tab pos="472440" algn="l"/>
              </a:tabLst>
            </a:pPr>
            <a:r>
              <a:rPr sz="3200" spc="-30" dirty="0">
                <a:latin typeface="Calibri"/>
                <a:cs typeface="Calibri"/>
              </a:rPr>
              <a:t>Appearance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behavior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based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80565"/>
            <a:ext cx="6573520" cy="41421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356870" algn="l"/>
              </a:tabLst>
            </a:pPr>
            <a:r>
              <a:rPr sz="3000" dirty="0">
                <a:latin typeface="Calibri"/>
                <a:cs typeface="Calibri"/>
              </a:rPr>
              <a:t>1993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Microsoft</a:t>
            </a:r>
            <a:r>
              <a:rPr sz="3000" spc="-22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Windows</a:t>
            </a:r>
            <a:r>
              <a:rPr sz="3000" spc="-1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NT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released.</a:t>
            </a:r>
            <a:endParaRPr sz="30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buFont typeface="Tahoma"/>
              <a:buChar char="•"/>
              <a:tabLst>
                <a:tab pos="356235" algn="l"/>
              </a:tabLst>
            </a:pPr>
            <a:r>
              <a:rPr sz="3000" dirty="0">
                <a:latin typeface="Calibri"/>
                <a:cs typeface="Calibri"/>
              </a:rPr>
              <a:t>1995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Microsoft</a:t>
            </a:r>
            <a:r>
              <a:rPr sz="3000" spc="-20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Windows</a:t>
            </a:r>
            <a:r>
              <a:rPr sz="3000" spc="-1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95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released.</a:t>
            </a:r>
            <a:endParaRPr sz="30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buFont typeface="Tahoma"/>
              <a:buChar char="•"/>
              <a:tabLst>
                <a:tab pos="356235" algn="l"/>
              </a:tabLst>
            </a:pPr>
            <a:r>
              <a:rPr sz="3000" dirty="0">
                <a:latin typeface="Calibri"/>
                <a:cs typeface="Calibri"/>
              </a:rPr>
              <a:t>1997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Apple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releases</a:t>
            </a:r>
            <a:r>
              <a:rPr sz="3000" spc="-2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Mac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OS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8.</a:t>
            </a:r>
            <a:endParaRPr sz="30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Font typeface="Tahoma"/>
              <a:buChar char="•"/>
              <a:tabLst>
                <a:tab pos="356870" algn="l"/>
              </a:tabLst>
            </a:pPr>
            <a:r>
              <a:rPr sz="3000" dirty="0">
                <a:latin typeface="Calibri"/>
                <a:cs typeface="Calibri"/>
              </a:rPr>
              <a:t>1998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Microsoft</a:t>
            </a:r>
            <a:r>
              <a:rPr sz="3000" spc="-15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introduces</a:t>
            </a:r>
            <a:r>
              <a:rPr sz="3000" spc="-22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Windows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98.</a:t>
            </a:r>
            <a:endParaRPr sz="30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buFont typeface="Tahoma"/>
              <a:buChar char="•"/>
              <a:tabLst>
                <a:tab pos="356235" algn="l"/>
              </a:tabLst>
            </a:pPr>
            <a:r>
              <a:rPr sz="3000" dirty="0">
                <a:latin typeface="Calibri"/>
                <a:cs typeface="Calibri"/>
              </a:rPr>
              <a:t>1999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Apple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releases</a:t>
            </a:r>
            <a:r>
              <a:rPr sz="3000" spc="-2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Mac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OS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X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Server.</a:t>
            </a:r>
            <a:endParaRPr sz="30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buFont typeface="Tahoma"/>
              <a:buChar char="•"/>
              <a:tabLst>
                <a:tab pos="356235" algn="l"/>
              </a:tabLst>
            </a:pPr>
            <a:r>
              <a:rPr sz="3000" dirty="0">
                <a:latin typeface="Calibri"/>
                <a:cs typeface="Calibri"/>
              </a:rPr>
              <a:t>—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10" dirty="0">
                <a:latin typeface="Calibri"/>
                <a:cs typeface="Calibri"/>
              </a:rPr>
              <a:t> UNIX-based</a:t>
            </a:r>
            <a:r>
              <a:rPr sz="3000" spc="-22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OS.</a:t>
            </a:r>
            <a:endParaRPr sz="30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Font typeface="Tahoma"/>
              <a:buChar char="•"/>
              <a:tabLst>
                <a:tab pos="356870" algn="l"/>
              </a:tabLst>
            </a:pPr>
            <a:r>
              <a:rPr sz="3000" dirty="0">
                <a:latin typeface="Calibri"/>
                <a:cs typeface="Calibri"/>
              </a:rPr>
              <a:t>2000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Microsoft</a:t>
            </a:r>
            <a:r>
              <a:rPr sz="3000" spc="-204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Windows</a:t>
            </a:r>
            <a:r>
              <a:rPr sz="3000" spc="-1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2000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released.</a:t>
            </a:r>
            <a:endParaRPr sz="30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Tahoma"/>
              <a:buChar char="•"/>
              <a:tabLst>
                <a:tab pos="356870" algn="l"/>
              </a:tabLst>
            </a:pPr>
            <a:r>
              <a:rPr sz="3000" spc="-10" dirty="0">
                <a:latin typeface="Calibri"/>
                <a:cs typeface="Calibri"/>
              </a:rPr>
              <a:t>Microsoft</a:t>
            </a:r>
            <a:r>
              <a:rPr sz="3000" spc="-21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Windows</a:t>
            </a:r>
            <a:r>
              <a:rPr sz="3000" spc="-1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ME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released</a:t>
            </a:r>
            <a:endParaRPr sz="30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buFont typeface="Tahoma"/>
              <a:buChar char="•"/>
              <a:tabLst>
                <a:tab pos="356235" algn="l"/>
              </a:tabLst>
            </a:pPr>
            <a:r>
              <a:rPr sz="3000" dirty="0">
                <a:latin typeface="Calibri"/>
                <a:cs typeface="Calibri"/>
              </a:rPr>
              <a:t>2001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Microsoft</a:t>
            </a:r>
            <a:r>
              <a:rPr sz="3000" spc="-17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Windows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XP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released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1521713" y="3216513"/>
            <a:ext cx="6934200" cy="120269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94"/>
              </a:spcBef>
            </a:pPr>
            <a:r>
              <a:rPr sz="3200" b="1" spc="-50" dirty="0">
                <a:solidFill>
                  <a:srgbClr val="FF0000"/>
                </a:solidFill>
                <a:latin typeface="Calibri"/>
                <a:cs typeface="Calibri"/>
              </a:rPr>
              <a:t>Characteristics</a:t>
            </a:r>
            <a:r>
              <a:rPr sz="32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3200" b="1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35" dirty="0">
                <a:solidFill>
                  <a:srgbClr val="FF0000"/>
                </a:solidFill>
                <a:latin typeface="Calibri"/>
                <a:cs typeface="Calibri"/>
              </a:rPr>
              <a:t>Graphical</a:t>
            </a:r>
            <a:r>
              <a:rPr sz="3200" b="1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sz="3200" b="1" spc="-1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110" dirty="0">
                <a:solidFill>
                  <a:srgbClr val="FF0000"/>
                </a:solidFill>
                <a:latin typeface="Calibri"/>
                <a:cs typeface="Calibri"/>
              </a:rPr>
              <a:t>Web</a:t>
            </a:r>
            <a:r>
              <a:rPr sz="3200" b="1" spc="-11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20" dirty="0">
                <a:solidFill>
                  <a:srgbClr val="FF0000"/>
                </a:solidFill>
                <a:latin typeface="Calibri"/>
                <a:cs typeface="Calibri"/>
              </a:rPr>
              <a:t>User</a:t>
            </a:r>
            <a:endParaRPr sz="3200">
              <a:latin typeface="Calibri"/>
              <a:cs typeface="Calibri"/>
            </a:endParaRPr>
          </a:p>
          <a:p>
            <a:pPr marR="739775" algn="ctr">
              <a:lnSpc>
                <a:spcPct val="100000"/>
              </a:lnSpc>
              <a:spcBef>
                <a:spcPts val="795"/>
              </a:spcBef>
            </a:pPr>
            <a:r>
              <a:rPr sz="3200" b="1" spc="-10" dirty="0">
                <a:solidFill>
                  <a:srgbClr val="FF0000"/>
                </a:solidFill>
                <a:latin typeface="Calibri"/>
                <a:cs typeface="Calibri"/>
              </a:rPr>
              <a:t>Interfaces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497840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Calibri"/>
                <a:cs typeface="Calibri"/>
              </a:rPr>
              <a:t>The</a:t>
            </a:r>
            <a:r>
              <a:rPr i="0" spc="-160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Graphical</a:t>
            </a:r>
            <a:r>
              <a:rPr i="0" spc="-120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User</a:t>
            </a:r>
            <a:r>
              <a:rPr i="0" spc="-185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Interface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89659"/>
            <a:ext cx="8110220" cy="425259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356870" marR="5080" indent="-344805" algn="just">
              <a:lnSpc>
                <a:spcPct val="81000"/>
              </a:lnSpc>
              <a:spcBef>
                <a:spcPts val="785"/>
              </a:spcBef>
            </a:pPr>
            <a:r>
              <a:rPr sz="3000" dirty="0">
                <a:latin typeface="Calibri"/>
                <a:cs typeface="Calibri"/>
              </a:rPr>
              <a:t>A</a:t>
            </a:r>
            <a:r>
              <a:rPr sz="3000" spc="500" dirty="0">
                <a:latin typeface="Calibri"/>
                <a:cs typeface="Calibri"/>
              </a:rPr>
              <a:t>  </a:t>
            </a:r>
            <a:r>
              <a:rPr sz="3000" i="1" dirty="0">
                <a:latin typeface="Calibri"/>
                <a:cs typeface="Calibri"/>
              </a:rPr>
              <a:t>user</a:t>
            </a:r>
            <a:r>
              <a:rPr sz="3000" i="1" spc="505" dirty="0">
                <a:latin typeface="Calibri"/>
                <a:cs typeface="Calibri"/>
              </a:rPr>
              <a:t>  </a:t>
            </a:r>
            <a:r>
              <a:rPr sz="3000" i="1" dirty="0">
                <a:latin typeface="Calibri"/>
                <a:cs typeface="Calibri"/>
              </a:rPr>
              <a:t>interface,</a:t>
            </a:r>
            <a:r>
              <a:rPr sz="3000" i="1" spc="480" dirty="0">
                <a:latin typeface="Calibri"/>
                <a:cs typeface="Calibri"/>
              </a:rPr>
              <a:t>  </a:t>
            </a:r>
            <a:r>
              <a:rPr sz="3000" i="1" dirty="0">
                <a:latin typeface="Calibri"/>
                <a:cs typeface="Calibri"/>
              </a:rPr>
              <a:t>as</a:t>
            </a:r>
            <a:r>
              <a:rPr sz="3000" i="1" spc="505" dirty="0">
                <a:latin typeface="Calibri"/>
                <a:cs typeface="Calibri"/>
              </a:rPr>
              <a:t>  </a:t>
            </a:r>
            <a:r>
              <a:rPr sz="3000" i="1" dirty="0">
                <a:latin typeface="Calibri"/>
                <a:cs typeface="Calibri"/>
              </a:rPr>
              <a:t>recently</a:t>
            </a:r>
            <a:r>
              <a:rPr sz="3000" i="1" spc="49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described,</a:t>
            </a:r>
            <a:r>
              <a:rPr sz="3000" spc="509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505" dirty="0">
                <a:latin typeface="Calibri"/>
                <a:cs typeface="Calibri"/>
              </a:rPr>
              <a:t>  </a:t>
            </a:r>
            <a:r>
              <a:rPr sz="3000" spc="-50" dirty="0">
                <a:latin typeface="Calibri"/>
                <a:cs typeface="Calibri"/>
              </a:rPr>
              <a:t>a </a:t>
            </a:r>
            <a:r>
              <a:rPr sz="3000" dirty="0">
                <a:latin typeface="Calibri"/>
                <a:cs typeface="Calibri"/>
              </a:rPr>
              <a:t>collection</a:t>
            </a:r>
            <a:r>
              <a:rPr sz="3000" spc="39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39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techniques</a:t>
            </a:r>
            <a:r>
              <a:rPr sz="3000" spc="39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38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mechanisms</a:t>
            </a:r>
            <a:r>
              <a:rPr sz="3000" spc="385" dirty="0">
                <a:latin typeface="Calibri"/>
                <a:cs typeface="Calibri"/>
              </a:rPr>
              <a:t>  </a:t>
            </a:r>
            <a:r>
              <a:rPr sz="3000" spc="-25" dirty="0">
                <a:latin typeface="Calibri"/>
                <a:cs typeface="Calibri"/>
              </a:rPr>
              <a:t>to </a:t>
            </a:r>
            <a:r>
              <a:rPr sz="3000" dirty="0">
                <a:latin typeface="Calibri"/>
                <a:cs typeface="Calibri"/>
              </a:rPr>
              <a:t>interact</a:t>
            </a:r>
            <a:r>
              <a:rPr sz="3000" spc="2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with</a:t>
            </a:r>
            <a:r>
              <a:rPr sz="3000" spc="2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something.</a:t>
            </a:r>
            <a:r>
              <a:rPr sz="3000" spc="2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2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29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graphical</a:t>
            </a:r>
            <a:r>
              <a:rPr sz="3000" i="1" spc="270" dirty="0">
                <a:latin typeface="Calibri"/>
                <a:cs typeface="Calibri"/>
              </a:rPr>
              <a:t> </a:t>
            </a:r>
            <a:r>
              <a:rPr sz="3000" i="1" spc="-10" dirty="0">
                <a:latin typeface="Calibri"/>
                <a:cs typeface="Calibri"/>
              </a:rPr>
              <a:t>interface, </a:t>
            </a:r>
            <a:r>
              <a:rPr sz="3000" i="1" dirty="0">
                <a:latin typeface="Calibri"/>
                <a:cs typeface="Calibri"/>
              </a:rPr>
              <a:t>the</a:t>
            </a:r>
            <a:r>
              <a:rPr sz="3000" i="1" spc="45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primary</a:t>
            </a:r>
            <a:r>
              <a:rPr sz="3000" i="1" spc="46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interaction</a:t>
            </a:r>
            <a:r>
              <a:rPr sz="3000" i="1" spc="42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mechanism</a:t>
            </a:r>
            <a:r>
              <a:rPr sz="3000" i="1" spc="44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is</a:t>
            </a:r>
            <a:r>
              <a:rPr sz="3000" i="1" spc="44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a</a:t>
            </a:r>
            <a:r>
              <a:rPr sz="3000" i="1" spc="450" dirty="0">
                <a:latin typeface="Calibri"/>
                <a:cs typeface="Calibri"/>
              </a:rPr>
              <a:t> </a:t>
            </a:r>
            <a:r>
              <a:rPr sz="3000" i="1" spc="-10" dirty="0">
                <a:latin typeface="Calibri"/>
                <a:cs typeface="Calibri"/>
              </a:rPr>
              <a:t>pointing device</a:t>
            </a:r>
            <a:r>
              <a:rPr sz="3000" i="1" spc="-16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of</a:t>
            </a:r>
            <a:r>
              <a:rPr sz="3000" i="1" spc="-4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some</a:t>
            </a:r>
            <a:r>
              <a:rPr sz="3000" i="1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kind.</a:t>
            </a:r>
            <a:endParaRPr sz="3000">
              <a:latin typeface="Calibri"/>
              <a:cs typeface="Calibri"/>
            </a:endParaRPr>
          </a:p>
          <a:p>
            <a:pPr marL="356870" marR="9525" indent="-344805" algn="just">
              <a:lnSpc>
                <a:spcPct val="80000"/>
              </a:lnSpc>
              <a:spcBef>
                <a:spcPts val="720"/>
              </a:spcBef>
            </a:pPr>
            <a:r>
              <a:rPr sz="3000" dirty="0">
                <a:latin typeface="Calibri"/>
                <a:cs typeface="Calibri"/>
              </a:rPr>
              <a:t>This</a:t>
            </a:r>
            <a:r>
              <a:rPr sz="3000" spc="27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device</a:t>
            </a:r>
            <a:r>
              <a:rPr sz="3000" spc="25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27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254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electronic</a:t>
            </a:r>
            <a:r>
              <a:rPr sz="3000" spc="24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equivalent</a:t>
            </a:r>
            <a:r>
              <a:rPr sz="3000" spc="24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260" dirty="0">
                <a:latin typeface="Calibri"/>
                <a:cs typeface="Calibri"/>
              </a:rPr>
              <a:t>  </a:t>
            </a:r>
            <a:r>
              <a:rPr sz="3000" spc="-25" dirty="0">
                <a:latin typeface="Calibri"/>
                <a:cs typeface="Calibri"/>
              </a:rPr>
              <a:t>the </a:t>
            </a:r>
            <a:r>
              <a:rPr sz="3000" dirty="0">
                <a:latin typeface="Calibri"/>
                <a:cs typeface="Calibri"/>
              </a:rPr>
              <a:t>human</a:t>
            </a:r>
            <a:r>
              <a:rPr sz="3000" spc="5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hand.</a:t>
            </a:r>
            <a:r>
              <a:rPr sz="3000" spc="5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What</a:t>
            </a:r>
            <a:r>
              <a:rPr sz="3000" spc="5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5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user</a:t>
            </a:r>
            <a:r>
              <a:rPr sz="3000" spc="5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interacts</a:t>
            </a:r>
            <a:r>
              <a:rPr sz="3000" spc="5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with</a:t>
            </a:r>
            <a:r>
              <a:rPr sz="3000" spc="5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545" dirty="0">
                <a:latin typeface="Calibri"/>
                <a:cs typeface="Calibri"/>
              </a:rPr>
              <a:t> </a:t>
            </a:r>
            <a:r>
              <a:rPr sz="3000" spc="-50" dirty="0">
                <a:latin typeface="Calibri"/>
                <a:cs typeface="Calibri"/>
              </a:rPr>
              <a:t>a </a:t>
            </a:r>
            <a:r>
              <a:rPr sz="3000" dirty="0">
                <a:latin typeface="Calibri"/>
                <a:cs typeface="Calibri"/>
              </a:rPr>
              <a:t>collection</a:t>
            </a:r>
            <a:r>
              <a:rPr sz="3000" spc="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elements</a:t>
            </a:r>
            <a:r>
              <a:rPr sz="3000" spc="20" dirty="0">
                <a:latin typeface="Calibri"/>
                <a:cs typeface="Calibri"/>
              </a:rPr>
              <a:t> </a:t>
            </a:r>
            <a:r>
              <a:rPr sz="3000" spc="-50" dirty="0">
                <a:latin typeface="Calibri"/>
                <a:cs typeface="Calibri"/>
              </a:rPr>
              <a:t>referred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as</a:t>
            </a:r>
            <a:r>
              <a:rPr sz="3000" spc="3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objects.</a:t>
            </a:r>
            <a:r>
              <a:rPr sz="3000" i="1" spc="45" dirty="0">
                <a:latin typeface="Calibri"/>
                <a:cs typeface="Calibri"/>
              </a:rPr>
              <a:t> </a:t>
            </a:r>
            <a:r>
              <a:rPr sz="3000" i="1" spc="-20" dirty="0">
                <a:latin typeface="Calibri"/>
                <a:cs typeface="Calibri"/>
              </a:rPr>
              <a:t>They </a:t>
            </a:r>
            <a:r>
              <a:rPr sz="3000" i="1" dirty="0">
                <a:latin typeface="Calibri"/>
                <a:cs typeface="Calibri"/>
              </a:rPr>
              <a:t>can</a:t>
            </a:r>
            <a:r>
              <a:rPr sz="3000" i="1" spc="440" dirty="0">
                <a:latin typeface="Calibri"/>
                <a:cs typeface="Calibri"/>
              </a:rPr>
              <a:t>  </a:t>
            </a:r>
            <a:r>
              <a:rPr sz="3000" i="1" dirty="0">
                <a:latin typeface="Calibri"/>
                <a:cs typeface="Calibri"/>
              </a:rPr>
              <a:t>be</a:t>
            </a:r>
            <a:r>
              <a:rPr sz="3000" i="1" spc="455" dirty="0">
                <a:latin typeface="Calibri"/>
                <a:cs typeface="Calibri"/>
              </a:rPr>
              <a:t>  </a:t>
            </a:r>
            <a:r>
              <a:rPr sz="3000" i="1" dirty="0">
                <a:latin typeface="Calibri"/>
                <a:cs typeface="Calibri"/>
              </a:rPr>
              <a:t>seen,</a:t>
            </a:r>
            <a:r>
              <a:rPr sz="3000" i="1" spc="450" dirty="0">
                <a:latin typeface="Calibri"/>
                <a:cs typeface="Calibri"/>
              </a:rPr>
              <a:t>  </a:t>
            </a:r>
            <a:r>
              <a:rPr sz="3000" i="1" dirty="0">
                <a:latin typeface="Calibri"/>
                <a:cs typeface="Calibri"/>
              </a:rPr>
              <a:t>heard,</a:t>
            </a:r>
            <a:r>
              <a:rPr sz="3000" i="1" spc="44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touched,</a:t>
            </a:r>
            <a:r>
              <a:rPr sz="3000" spc="44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or</a:t>
            </a:r>
            <a:r>
              <a:rPr sz="3000" spc="465" dirty="0">
                <a:latin typeface="Calibri"/>
                <a:cs typeface="Calibri"/>
              </a:rPr>
              <a:t>  </a:t>
            </a:r>
            <a:r>
              <a:rPr sz="3000" spc="-10" dirty="0">
                <a:latin typeface="Calibri"/>
                <a:cs typeface="Calibri"/>
              </a:rPr>
              <a:t>otherwise </a:t>
            </a:r>
            <a:r>
              <a:rPr sz="3000" dirty="0">
                <a:latin typeface="Calibri"/>
                <a:cs typeface="Calibri"/>
              </a:rPr>
              <a:t>perceived.</a:t>
            </a:r>
            <a:r>
              <a:rPr sz="3000" spc="3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Objects</a:t>
            </a:r>
            <a:r>
              <a:rPr sz="3000" spc="3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2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always</a:t>
            </a:r>
            <a:r>
              <a:rPr sz="3000" spc="2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visible</a:t>
            </a:r>
            <a:r>
              <a:rPr sz="3000" spc="3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3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31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user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-1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used</a:t>
            </a:r>
            <a:r>
              <a:rPr sz="3000" spc="-1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15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perform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tasks.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720725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Calibri"/>
                <a:cs typeface="Calibri"/>
              </a:rPr>
              <a:t>The</a:t>
            </a:r>
            <a:r>
              <a:rPr i="0" spc="-210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Popularity</a:t>
            </a:r>
            <a:r>
              <a:rPr i="0" spc="-40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of</a:t>
            </a:r>
            <a:r>
              <a:rPr i="0" spc="-204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Graphics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38542"/>
            <a:ext cx="8086090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5080">
              <a:lnSpc>
                <a:spcPct val="111100"/>
              </a:lnSpc>
              <a:spcBef>
                <a:spcPts val="95"/>
              </a:spcBef>
              <a:buSzPct val="92592"/>
              <a:buFont typeface="Tahoma"/>
              <a:buChar char="•"/>
              <a:tabLst>
                <a:tab pos="164465" algn="l"/>
                <a:tab pos="896619" algn="l"/>
                <a:tab pos="1993900" algn="l"/>
                <a:tab pos="3838575" algn="l"/>
                <a:tab pos="5122545" algn="l"/>
                <a:tab pos="6903084" algn="l"/>
                <a:tab pos="7433309" algn="l"/>
              </a:tabLst>
            </a:pPr>
            <a:r>
              <a:rPr sz="2700" spc="-20" dirty="0">
                <a:latin typeface="Calibri"/>
                <a:cs typeface="Calibri"/>
              </a:rPr>
              <a:t>	Graphics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spc="-40" dirty="0">
                <a:latin typeface="Calibri"/>
                <a:cs typeface="Calibri"/>
              </a:rPr>
              <a:t>revolutionized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design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user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interface. </a:t>
            </a:r>
            <a:r>
              <a:rPr sz="2700" spc="-25" dirty="0">
                <a:latin typeface="Calibri"/>
                <a:cs typeface="Calibri"/>
              </a:rPr>
              <a:t>The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20" dirty="0">
                <a:latin typeface="Calibri"/>
                <a:cs typeface="Calibri"/>
              </a:rPr>
              <a:t>older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50" dirty="0">
                <a:latin typeface="Calibri"/>
                <a:cs typeface="Calibri"/>
              </a:rPr>
              <a:t>text-</a:t>
            </a:r>
            <a:r>
              <a:rPr sz="2700" spc="-10" dirty="0">
                <a:latin typeface="Calibri"/>
                <a:cs typeface="Calibri"/>
              </a:rPr>
              <a:t>based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10" dirty="0">
                <a:latin typeface="Calibri"/>
                <a:cs typeface="Calibri"/>
              </a:rPr>
              <a:t>screen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10" dirty="0">
                <a:latin typeface="Calibri"/>
                <a:cs typeface="Calibri"/>
              </a:rPr>
              <a:t>possessed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50" dirty="0">
                <a:latin typeface="Calibri"/>
                <a:cs typeface="Calibri"/>
              </a:rPr>
              <a:t>a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20" dirty="0">
                <a:latin typeface="Calibri"/>
                <a:cs typeface="Calibri"/>
              </a:rPr>
              <a:t>one-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0059" y="2719197"/>
            <a:ext cx="2816860" cy="438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567180" algn="l"/>
              </a:tabLst>
            </a:pPr>
            <a:r>
              <a:rPr sz="2700" spc="-10" dirty="0">
                <a:latin typeface="Calibri"/>
                <a:cs typeface="Calibri"/>
              </a:rPr>
              <a:t>screens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10" dirty="0">
                <a:latin typeface="Calibri"/>
                <a:cs typeface="Calibri"/>
              </a:rPr>
              <a:t>assumed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0059" y="3091383"/>
            <a:ext cx="2886710" cy="4394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1899920" algn="l"/>
              </a:tabLst>
            </a:pPr>
            <a:r>
              <a:rPr sz="2700" spc="-10" dirty="0">
                <a:latin typeface="Calibri"/>
                <a:cs typeface="Calibri"/>
              </a:rPr>
              <a:t>Information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20" dirty="0">
                <a:latin typeface="Calibri"/>
                <a:cs typeface="Calibri"/>
              </a:rPr>
              <a:t>floated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2251" y="2330272"/>
            <a:ext cx="7729855" cy="8356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R="13335" algn="r">
              <a:lnSpc>
                <a:spcPts val="3180"/>
              </a:lnSpc>
              <a:spcBef>
                <a:spcPts val="115"/>
              </a:spcBef>
              <a:tabLst>
                <a:tab pos="1966595" algn="l"/>
                <a:tab pos="4067175" algn="l"/>
                <a:tab pos="5500370" algn="l"/>
                <a:tab pos="6692265" algn="l"/>
              </a:tabLst>
            </a:pPr>
            <a:r>
              <a:rPr sz="2700" spc="-10" dirty="0">
                <a:latin typeface="Calibri"/>
                <a:cs typeface="Calibri"/>
              </a:rPr>
              <a:t>dimensional,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55" dirty="0">
                <a:latin typeface="Calibri"/>
                <a:cs typeface="Calibri"/>
              </a:rPr>
              <a:t>text-</a:t>
            </a:r>
            <a:r>
              <a:rPr sz="2700" spc="-10" dirty="0">
                <a:latin typeface="Calibri"/>
                <a:cs typeface="Calibri"/>
              </a:rPr>
              <a:t>oriented,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55" dirty="0">
                <a:latin typeface="Calibri"/>
                <a:cs typeface="Calibri"/>
              </a:rPr>
              <a:t>form-</a:t>
            </a:r>
            <a:r>
              <a:rPr sz="2700" spc="-20" dirty="0">
                <a:latin typeface="Calibri"/>
                <a:cs typeface="Calibri"/>
              </a:rPr>
              <a:t>like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55" dirty="0">
                <a:latin typeface="Calibri"/>
                <a:cs typeface="Calibri"/>
              </a:rPr>
              <a:t>q</a:t>
            </a:r>
            <a:r>
              <a:rPr sz="2700" spc="35" dirty="0">
                <a:latin typeface="Calibri"/>
                <a:cs typeface="Calibri"/>
              </a:rPr>
              <a:t>u</a:t>
            </a:r>
            <a:r>
              <a:rPr sz="2700" spc="65" dirty="0">
                <a:latin typeface="Calibri"/>
                <a:cs typeface="Calibri"/>
              </a:rPr>
              <a:t>a</a:t>
            </a:r>
            <a:r>
              <a:rPr sz="2700" spc="40" dirty="0">
                <a:latin typeface="Calibri"/>
                <a:cs typeface="Calibri"/>
              </a:rPr>
              <a:t>l</a:t>
            </a:r>
            <a:r>
              <a:rPr sz="2700" spc="65" dirty="0">
                <a:latin typeface="Calibri"/>
                <a:cs typeface="Calibri"/>
              </a:rPr>
              <a:t>i</a:t>
            </a:r>
            <a:r>
              <a:rPr sz="2700" spc="75" dirty="0">
                <a:latin typeface="Calibri"/>
                <a:cs typeface="Calibri"/>
              </a:rPr>
              <a:t>t</a:t>
            </a:r>
            <a:r>
              <a:rPr sz="2700" spc="-515" dirty="0">
                <a:latin typeface="Calibri"/>
                <a:cs typeface="Calibri"/>
              </a:rPr>
              <a:t>y</a:t>
            </a:r>
            <a:r>
              <a:rPr sz="2700" spc="70" dirty="0">
                <a:latin typeface="Calibri"/>
                <a:cs typeface="Calibri"/>
              </a:rPr>
              <a:t>,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25" dirty="0">
                <a:latin typeface="Calibri"/>
                <a:cs typeface="Calibri"/>
              </a:rPr>
              <a:t>graphic</a:t>
            </a:r>
            <a:endParaRPr sz="2700">
              <a:latin typeface="Calibri"/>
              <a:cs typeface="Calibri"/>
            </a:endParaRPr>
          </a:p>
          <a:p>
            <a:pPr marR="5080" algn="r">
              <a:lnSpc>
                <a:spcPts val="3180"/>
              </a:lnSpc>
            </a:pPr>
            <a:r>
              <a:rPr sz="2700" spc="-10" dirty="0">
                <a:latin typeface="Calibri"/>
                <a:cs typeface="Calibri"/>
              </a:rPr>
              <a:t>look.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86529" y="2703322"/>
            <a:ext cx="4616450" cy="835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04470">
              <a:lnSpc>
                <a:spcPts val="3180"/>
              </a:lnSpc>
              <a:spcBef>
                <a:spcPts val="110"/>
              </a:spcBef>
              <a:tabLst>
                <a:tab pos="872490" algn="l"/>
              </a:tabLst>
            </a:pPr>
            <a:r>
              <a:rPr sz="2700" spc="-50" dirty="0">
                <a:latin typeface="Calibri"/>
                <a:cs typeface="Calibri"/>
              </a:rPr>
              <a:t>a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25" dirty="0">
                <a:latin typeface="Calibri"/>
                <a:cs typeface="Calibri"/>
              </a:rPr>
              <a:t>three-</a:t>
            </a:r>
            <a:r>
              <a:rPr sz="2700" spc="-10" dirty="0">
                <a:latin typeface="Calibri"/>
                <a:cs typeface="Calibri"/>
              </a:rPr>
              <a:t>dimensional</a:t>
            </a:r>
            <a:endParaRPr sz="2700">
              <a:latin typeface="Calibri"/>
              <a:cs typeface="Calibri"/>
            </a:endParaRPr>
          </a:p>
          <a:p>
            <a:pPr marL="12700">
              <a:lnSpc>
                <a:spcPts val="3180"/>
              </a:lnSpc>
              <a:tabLst>
                <a:tab pos="506095" algn="l"/>
                <a:tab pos="2064385" algn="l"/>
                <a:tab pos="3027680" algn="l"/>
              </a:tabLst>
            </a:pPr>
            <a:r>
              <a:rPr sz="2700" spc="-25" dirty="0">
                <a:latin typeface="Calibri"/>
                <a:cs typeface="Calibri"/>
              </a:rPr>
              <a:t>in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10" dirty="0">
                <a:latin typeface="Calibri"/>
                <a:cs typeface="Calibri"/>
              </a:rPr>
              <a:t>windows,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10" dirty="0">
                <a:latin typeface="Calibri"/>
                <a:cs typeface="Calibri"/>
              </a:rPr>
              <a:t>small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10" dirty="0">
                <a:latin typeface="Calibri"/>
                <a:cs typeface="Calibri"/>
              </a:rPr>
              <a:t>rectangular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635" y="3468446"/>
            <a:ext cx="8112125" cy="199453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6870" marR="15875" algn="just">
              <a:lnSpc>
                <a:spcPts val="2910"/>
              </a:lnSpc>
              <a:spcBef>
                <a:spcPts val="484"/>
              </a:spcBef>
            </a:pPr>
            <a:r>
              <a:rPr sz="2700" dirty="0">
                <a:latin typeface="Calibri"/>
                <a:cs typeface="Calibri"/>
              </a:rPr>
              <a:t>boxes</a:t>
            </a:r>
            <a:r>
              <a:rPr sz="2700" spc="3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seemed</a:t>
            </a:r>
            <a:r>
              <a:rPr sz="2700" spc="5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5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rise</a:t>
            </a:r>
            <a:r>
              <a:rPr sz="2700" spc="5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above</a:t>
            </a:r>
            <a:r>
              <a:rPr sz="2700" spc="4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5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background</a:t>
            </a:r>
            <a:r>
              <a:rPr sz="2700" spc="45" dirty="0">
                <a:latin typeface="Calibri"/>
                <a:cs typeface="Calibri"/>
              </a:rPr>
              <a:t>  </a:t>
            </a:r>
            <a:r>
              <a:rPr sz="2700" spc="-10" dirty="0">
                <a:latin typeface="Calibri"/>
                <a:cs typeface="Calibri"/>
              </a:rPr>
              <a:t>plane. Windows</a:t>
            </a:r>
            <a:r>
              <a:rPr sz="2700" spc="-2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could</a:t>
            </a:r>
            <a:r>
              <a:rPr sz="2700" spc="-1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also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float</a:t>
            </a:r>
            <a:r>
              <a:rPr sz="2700" spc="-114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above</a:t>
            </a:r>
            <a:r>
              <a:rPr sz="2700" spc="-1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other</a:t>
            </a:r>
            <a:r>
              <a:rPr sz="2700" spc="-1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windows.</a:t>
            </a:r>
            <a:endParaRPr sz="2700">
              <a:latin typeface="Calibri"/>
              <a:cs typeface="Calibri"/>
            </a:endParaRPr>
          </a:p>
          <a:p>
            <a:pPr marL="356870" marR="5080" indent="-344805" algn="just">
              <a:lnSpc>
                <a:spcPct val="90000"/>
              </a:lnSpc>
              <a:spcBef>
                <a:spcPts val="545"/>
              </a:spcBef>
            </a:pPr>
            <a:r>
              <a:rPr sz="2700" dirty="0">
                <a:latin typeface="Calibri"/>
                <a:cs typeface="Calibri"/>
              </a:rPr>
              <a:t>Controls</a:t>
            </a:r>
            <a:r>
              <a:rPr sz="2700" spc="60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appeared</a:t>
            </a:r>
            <a:r>
              <a:rPr sz="2700" spc="5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5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rise</a:t>
            </a:r>
            <a:r>
              <a:rPr sz="2700" spc="5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above</a:t>
            </a:r>
            <a:r>
              <a:rPr sz="2700" spc="5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5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screen</a:t>
            </a:r>
            <a:r>
              <a:rPr sz="2700" spc="5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61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move </a:t>
            </a:r>
            <a:r>
              <a:rPr sz="2700" dirty="0">
                <a:latin typeface="Calibri"/>
                <a:cs typeface="Calibri"/>
              </a:rPr>
              <a:t>when</a:t>
            </a:r>
            <a:r>
              <a:rPr sz="2700" spc="2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activated.</a:t>
            </a:r>
            <a:r>
              <a:rPr sz="2700" spc="254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Lines</a:t>
            </a:r>
            <a:r>
              <a:rPr sz="2700" spc="2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appeared</a:t>
            </a:r>
            <a:r>
              <a:rPr sz="2700" spc="2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254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be</a:t>
            </a:r>
            <a:r>
              <a:rPr sz="2700" spc="2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etched</a:t>
            </a:r>
            <a:r>
              <a:rPr sz="2700" spc="2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into</a:t>
            </a:r>
            <a:r>
              <a:rPr sz="2700" spc="254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the </a:t>
            </a:r>
            <a:r>
              <a:rPr sz="2700" spc="-10" dirty="0">
                <a:latin typeface="Calibri"/>
                <a:cs typeface="Calibri"/>
              </a:rPr>
              <a:t>screen.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720725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Calibri"/>
                <a:cs typeface="Calibri"/>
              </a:rPr>
              <a:t>The</a:t>
            </a:r>
            <a:r>
              <a:rPr i="0" spc="-210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Popularity</a:t>
            </a:r>
            <a:r>
              <a:rPr i="0" spc="-40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of</a:t>
            </a:r>
            <a:r>
              <a:rPr i="0" spc="-204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Graphics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30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97533"/>
            <a:ext cx="8121015" cy="424624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56870" marR="14604" indent="-344805" algn="just">
              <a:lnSpc>
                <a:spcPts val="2880"/>
              </a:lnSpc>
              <a:spcBef>
                <a:spcPts val="795"/>
              </a:spcBef>
            </a:pPr>
            <a:r>
              <a:rPr sz="3000" dirty="0">
                <a:latin typeface="Calibri"/>
                <a:cs typeface="Calibri"/>
              </a:rPr>
              <a:t>Screen</a:t>
            </a:r>
            <a:r>
              <a:rPr sz="3000" spc="29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navigation</a:t>
            </a:r>
            <a:r>
              <a:rPr sz="3000" spc="28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30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commands</a:t>
            </a:r>
            <a:r>
              <a:rPr sz="3000" spc="30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295" dirty="0">
                <a:latin typeface="Calibri"/>
                <a:cs typeface="Calibri"/>
              </a:rPr>
              <a:t>  </a:t>
            </a:r>
            <a:r>
              <a:rPr sz="3000" spc="-35" dirty="0">
                <a:latin typeface="Calibri"/>
                <a:cs typeface="Calibri"/>
              </a:rPr>
              <a:t>executed </a:t>
            </a:r>
            <a:r>
              <a:rPr sz="3000" spc="-20" dirty="0">
                <a:latin typeface="Calibri"/>
                <a:cs typeface="Calibri"/>
              </a:rPr>
              <a:t>through</a:t>
            </a:r>
            <a:r>
              <a:rPr sz="3000" spc="-1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menu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bars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pull-</a:t>
            </a:r>
            <a:r>
              <a:rPr sz="3000" spc="-10" dirty="0">
                <a:latin typeface="Calibri"/>
                <a:cs typeface="Calibri"/>
              </a:rPr>
              <a:t>downs.</a:t>
            </a:r>
            <a:endParaRPr sz="3000">
              <a:latin typeface="Calibri"/>
              <a:cs typeface="Calibri"/>
            </a:endParaRPr>
          </a:p>
          <a:p>
            <a:pPr marL="356870" marR="5080" indent="-344805" algn="just">
              <a:lnSpc>
                <a:spcPct val="80000"/>
              </a:lnSpc>
              <a:spcBef>
                <a:spcPts val="844"/>
              </a:spcBef>
            </a:pPr>
            <a:r>
              <a:rPr sz="3000" dirty="0">
                <a:latin typeface="Calibri"/>
                <a:cs typeface="Calibri"/>
              </a:rPr>
              <a:t>Menus</a:t>
            </a:r>
            <a:r>
              <a:rPr sz="3000" spc="2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“pop</a:t>
            </a:r>
            <a:r>
              <a:rPr sz="3000" spc="2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up”</a:t>
            </a:r>
            <a:r>
              <a:rPr sz="3000" spc="2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</a:t>
            </a:r>
            <a:r>
              <a:rPr sz="3000" spc="2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2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screen.</a:t>
            </a:r>
            <a:r>
              <a:rPr sz="3000" spc="1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2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1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screen</a:t>
            </a:r>
            <a:r>
              <a:rPr sz="3000" spc="175" dirty="0">
                <a:latin typeface="Calibri"/>
                <a:cs typeface="Calibri"/>
              </a:rPr>
              <a:t> </a:t>
            </a:r>
            <a:r>
              <a:rPr sz="3000" spc="-60" dirty="0">
                <a:latin typeface="Calibri"/>
                <a:cs typeface="Calibri"/>
              </a:rPr>
              <a:t>body, </a:t>
            </a:r>
            <a:r>
              <a:rPr sz="3000" dirty="0">
                <a:latin typeface="Calibri"/>
                <a:cs typeface="Calibri"/>
              </a:rPr>
              <a:t>selection</a:t>
            </a:r>
            <a:r>
              <a:rPr sz="3000" spc="26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fields</a:t>
            </a:r>
            <a:r>
              <a:rPr sz="3000" spc="29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such</a:t>
            </a:r>
            <a:r>
              <a:rPr sz="3000" spc="28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as</a:t>
            </a:r>
            <a:r>
              <a:rPr sz="3000" spc="28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radio</a:t>
            </a:r>
            <a:r>
              <a:rPr sz="3000" spc="26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buttons,</a:t>
            </a:r>
            <a:r>
              <a:rPr sz="3000" spc="265" dirty="0">
                <a:latin typeface="Calibri"/>
                <a:cs typeface="Calibri"/>
              </a:rPr>
              <a:t>  </a:t>
            </a:r>
            <a:r>
              <a:rPr sz="3000" spc="-10" dirty="0">
                <a:latin typeface="Calibri"/>
                <a:cs typeface="Calibri"/>
              </a:rPr>
              <a:t>check </a:t>
            </a:r>
            <a:r>
              <a:rPr sz="3000" dirty="0">
                <a:latin typeface="Calibri"/>
                <a:cs typeface="Calibri"/>
              </a:rPr>
              <a:t>boxes,</a:t>
            </a:r>
            <a:r>
              <a:rPr sz="3000" spc="1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list</a:t>
            </a:r>
            <a:r>
              <a:rPr sz="3000" spc="1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boxes,</a:t>
            </a:r>
            <a:r>
              <a:rPr sz="3000" spc="1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1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palettes</a:t>
            </a:r>
            <a:r>
              <a:rPr sz="3000" spc="1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coexisted</a:t>
            </a:r>
            <a:r>
              <a:rPr sz="3000" spc="1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with</a:t>
            </a:r>
            <a:r>
              <a:rPr sz="3000" spc="16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the </a:t>
            </a:r>
            <a:r>
              <a:rPr sz="3000" dirty="0">
                <a:latin typeface="Calibri"/>
                <a:cs typeface="Calibri"/>
              </a:rPr>
              <a:t>reliable</a:t>
            </a:r>
            <a:r>
              <a:rPr sz="3000" spc="6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old</a:t>
            </a:r>
            <a:r>
              <a:rPr sz="3000" spc="6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text</a:t>
            </a:r>
            <a:r>
              <a:rPr sz="3000" spc="6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entry</a:t>
            </a:r>
            <a:r>
              <a:rPr sz="3000" spc="6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field.</a:t>
            </a:r>
            <a:r>
              <a:rPr sz="3000" spc="6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More</a:t>
            </a:r>
            <a:r>
              <a:rPr sz="3000" spc="65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sophisticated </a:t>
            </a:r>
            <a:r>
              <a:rPr sz="3000" dirty="0">
                <a:latin typeface="Calibri"/>
                <a:cs typeface="Calibri"/>
              </a:rPr>
              <a:t>text</a:t>
            </a:r>
            <a:r>
              <a:rPr sz="3000" spc="20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entry</a:t>
            </a:r>
            <a:r>
              <a:rPr sz="3000" spc="229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fields</a:t>
            </a:r>
            <a:r>
              <a:rPr sz="3000" spc="21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with</a:t>
            </a:r>
            <a:r>
              <a:rPr sz="3000" spc="22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attached</a:t>
            </a:r>
            <a:r>
              <a:rPr sz="3000" spc="21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or</a:t>
            </a:r>
            <a:r>
              <a:rPr sz="3000" spc="220" dirty="0">
                <a:latin typeface="Calibri"/>
                <a:cs typeface="Calibri"/>
              </a:rPr>
              <a:t>  </a:t>
            </a:r>
            <a:r>
              <a:rPr sz="3000" spc="-45" dirty="0">
                <a:latin typeface="Calibri"/>
                <a:cs typeface="Calibri"/>
              </a:rPr>
              <a:t>drop-</a:t>
            </a:r>
            <a:r>
              <a:rPr sz="3000" spc="-20" dirty="0">
                <a:latin typeface="Calibri"/>
                <a:cs typeface="Calibri"/>
              </a:rPr>
              <a:t>down </a:t>
            </a:r>
            <a:r>
              <a:rPr sz="3000" dirty="0">
                <a:latin typeface="Calibri"/>
                <a:cs typeface="Calibri"/>
              </a:rPr>
              <a:t>menus</a:t>
            </a:r>
            <a:r>
              <a:rPr sz="3000" spc="32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31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alternatives</a:t>
            </a:r>
            <a:r>
              <a:rPr sz="3000" spc="30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also</a:t>
            </a:r>
            <a:r>
              <a:rPr sz="3000" spc="32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became</a:t>
            </a:r>
            <a:r>
              <a:rPr sz="3000" spc="305" dirty="0">
                <a:latin typeface="Calibri"/>
                <a:cs typeface="Calibri"/>
              </a:rPr>
              <a:t>  </a:t>
            </a:r>
            <a:r>
              <a:rPr sz="3000" spc="-10" dirty="0">
                <a:latin typeface="Calibri"/>
                <a:cs typeface="Calibri"/>
              </a:rPr>
              <a:t>available. </a:t>
            </a:r>
            <a:r>
              <a:rPr sz="3000" dirty="0">
                <a:latin typeface="Calibri"/>
                <a:cs typeface="Calibri"/>
              </a:rPr>
              <a:t>Screen</a:t>
            </a:r>
            <a:r>
              <a:rPr sz="3000" spc="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objects</a:t>
            </a:r>
            <a:r>
              <a:rPr sz="3000" spc="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actions</a:t>
            </a:r>
            <a:r>
              <a:rPr sz="3000" spc="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were</a:t>
            </a:r>
            <a:r>
              <a:rPr sz="3000" spc="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selected</a:t>
            </a:r>
            <a:r>
              <a:rPr sz="3000" spc="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through </a:t>
            </a:r>
            <a:r>
              <a:rPr sz="3000" dirty="0">
                <a:latin typeface="Calibri"/>
                <a:cs typeface="Calibri"/>
              </a:rPr>
              <a:t>use</a:t>
            </a:r>
            <a:r>
              <a:rPr sz="3000" spc="3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3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pointing</a:t>
            </a:r>
            <a:r>
              <a:rPr sz="3000" spc="3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mechanisms,</a:t>
            </a:r>
            <a:r>
              <a:rPr sz="3000" spc="3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such</a:t>
            </a:r>
            <a:r>
              <a:rPr sz="3000" spc="5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as</a:t>
            </a:r>
            <a:r>
              <a:rPr sz="3000" spc="3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3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mouse </a:t>
            </a:r>
            <a:r>
              <a:rPr sz="3000" dirty="0">
                <a:latin typeface="Calibri"/>
                <a:cs typeface="Calibri"/>
              </a:rPr>
              <a:t>or</a:t>
            </a:r>
            <a:r>
              <a:rPr sz="3000" spc="15" dirty="0">
                <a:latin typeface="Calibri"/>
                <a:cs typeface="Calibri"/>
              </a:rPr>
              <a:t> </a:t>
            </a:r>
            <a:r>
              <a:rPr sz="3000" spc="-40" dirty="0">
                <a:latin typeface="Calibri"/>
                <a:cs typeface="Calibri"/>
              </a:rPr>
              <a:t>joystick,</a:t>
            </a:r>
            <a:r>
              <a:rPr sz="3000" spc="-120" dirty="0">
                <a:latin typeface="Calibri"/>
                <a:cs typeface="Calibri"/>
              </a:rPr>
              <a:t> </a:t>
            </a:r>
            <a:r>
              <a:rPr sz="3000" spc="-30" dirty="0">
                <a:latin typeface="Calibri"/>
                <a:cs typeface="Calibri"/>
              </a:rPr>
              <a:t>instead</a:t>
            </a:r>
            <a:r>
              <a:rPr sz="3000" spc="-1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traditional</a:t>
            </a:r>
            <a:r>
              <a:rPr sz="3000" spc="-19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keyboard.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720725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Calibri"/>
                <a:cs typeface="Calibri"/>
              </a:rPr>
              <a:t>The</a:t>
            </a:r>
            <a:r>
              <a:rPr i="0" spc="-210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Popularity</a:t>
            </a:r>
            <a:r>
              <a:rPr i="0" spc="-40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of</a:t>
            </a:r>
            <a:r>
              <a:rPr i="0" spc="-204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Graphics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31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81150"/>
            <a:ext cx="8117840" cy="2586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5080" indent="-344805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Increased</a:t>
            </a:r>
            <a:r>
              <a:rPr sz="2400" spc="5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computer</a:t>
            </a:r>
            <a:r>
              <a:rPr sz="2400" spc="5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power</a:t>
            </a:r>
            <a:r>
              <a:rPr sz="2400" spc="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5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5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vast</a:t>
            </a:r>
            <a:r>
              <a:rPr sz="2400" spc="50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improvement</a:t>
            </a:r>
            <a:r>
              <a:rPr sz="2400" spc="5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55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the </a:t>
            </a:r>
            <a:r>
              <a:rPr sz="2400" dirty="0">
                <a:latin typeface="Calibri"/>
                <a:cs typeface="Calibri"/>
              </a:rPr>
              <a:t>display</a:t>
            </a:r>
            <a:r>
              <a:rPr sz="2400" spc="5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enable</a:t>
            </a:r>
            <a:r>
              <a:rPr sz="2400" spc="5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user’s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actions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5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reacted</a:t>
            </a:r>
            <a:r>
              <a:rPr sz="2400" spc="5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58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quickly, </a:t>
            </a:r>
            <a:r>
              <a:rPr sz="2400" dirty="0">
                <a:latin typeface="Calibri"/>
                <a:cs typeface="Calibri"/>
              </a:rPr>
              <a:t>dynamically,</a:t>
            </a:r>
            <a:r>
              <a:rPr sz="2400" spc="5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5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meaningfully.</a:t>
            </a:r>
            <a:r>
              <a:rPr sz="2400" spc="5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This</a:t>
            </a:r>
            <a:r>
              <a:rPr sz="2400" spc="5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new</a:t>
            </a:r>
            <a:r>
              <a:rPr sz="2400" spc="5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interface</a:t>
            </a:r>
            <a:r>
              <a:rPr sz="2400" spc="545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is </a:t>
            </a:r>
            <a:r>
              <a:rPr sz="2400" dirty="0">
                <a:latin typeface="Calibri"/>
                <a:cs typeface="Calibri"/>
              </a:rPr>
              <a:t>characterized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representing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one’s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“desktop”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</a:t>
            </a:r>
            <a:r>
              <a:rPr sz="2400" spc="2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scattered </a:t>
            </a:r>
            <a:r>
              <a:rPr sz="2400" dirty="0">
                <a:latin typeface="Calibri"/>
                <a:cs typeface="Calibri"/>
              </a:rPr>
              <a:t>notes,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papers,</a:t>
            </a:r>
            <a:r>
              <a:rPr sz="2400" spc="22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objects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such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files,</a:t>
            </a:r>
            <a:r>
              <a:rPr sz="2400" spc="2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trays,</a:t>
            </a:r>
            <a:r>
              <a:rPr sz="2400" spc="2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trashcans arrayed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around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screen.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It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sometimes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referred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the </a:t>
            </a:r>
            <a:r>
              <a:rPr sz="2400" dirty="0">
                <a:latin typeface="Calibri"/>
                <a:cs typeface="Calibri"/>
              </a:rPr>
              <a:t>WIMP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interface: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windows,</a:t>
            </a:r>
            <a:r>
              <a:rPr sz="2400" spc="-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icons,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menus,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pointers.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8693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5"/>
              </a:spcBef>
            </a:pPr>
            <a:r>
              <a:rPr sz="4000" i="0" dirty="0">
                <a:latin typeface="Calibri"/>
                <a:cs typeface="Calibri"/>
              </a:rPr>
              <a:t>The</a:t>
            </a:r>
            <a:r>
              <a:rPr sz="4000" i="0" spc="-13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Concept</a:t>
            </a:r>
            <a:r>
              <a:rPr sz="4000" i="0" spc="-21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of</a:t>
            </a:r>
            <a:r>
              <a:rPr sz="4000" i="0" spc="-10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Direct</a:t>
            </a:r>
            <a:r>
              <a:rPr sz="4000" i="0" spc="-10" dirty="0">
                <a:latin typeface="Calibri"/>
                <a:cs typeface="Calibri"/>
              </a:rPr>
              <a:t> Manipulation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32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16760"/>
            <a:ext cx="7927975" cy="421068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6870" marR="173990" indent="-344805">
              <a:lnSpc>
                <a:spcPct val="90000"/>
              </a:lnSpc>
              <a:spcBef>
                <a:spcPts val="459"/>
              </a:spcBef>
              <a:buFont typeface="Tahoma"/>
              <a:buChar char="•"/>
              <a:tabLst>
                <a:tab pos="356870" algn="l"/>
              </a:tabLst>
            </a:pPr>
            <a:r>
              <a:rPr sz="3000" spc="-35" dirty="0">
                <a:latin typeface="Calibri"/>
                <a:cs typeface="Calibri"/>
              </a:rPr>
              <a:t>graphical</a:t>
            </a:r>
            <a:r>
              <a:rPr sz="3000" spc="-130" dirty="0">
                <a:latin typeface="Calibri"/>
                <a:cs typeface="Calibri"/>
              </a:rPr>
              <a:t> </a:t>
            </a:r>
            <a:r>
              <a:rPr sz="3000" spc="-75" dirty="0">
                <a:latin typeface="Calibri"/>
                <a:cs typeface="Calibri"/>
              </a:rPr>
              <a:t>systems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was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45" dirty="0">
                <a:latin typeface="Calibri"/>
                <a:cs typeface="Calibri"/>
              </a:rPr>
              <a:t>first</a:t>
            </a:r>
            <a:r>
              <a:rPr sz="3000" spc="-1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used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by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Shneiderman </a:t>
            </a:r>
            <a:r>
              <a:rPr sz="3000" dirty="0">
                <a:latin typeface="Calibri"/>
                <a:cs typeface="Calibri"/>
              </a:rPr>
              <a:t>(1982).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called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them</a:t>
            </a:r>
            <a:r>
              <a:rPr sz="3000" spc="-70" dirty="0">
                <a:latin typeface="Calibri"/>
                <a:cs typeface="Calibri"/>
              </a:rPr>
              <a:t> “direct</a:t>
            </a:r>
            <a:r>
              <a:rPr sz="3000" spc="-1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manipulation” </a:t>
            </a:r>
            <a:r>
              <a:rPr sz="3000" spc="-60" dirty="0">
                <a:latin typeface="Calibri"/>
                <a:cs typeface="Calibri"/>
              </a:rPr>
              <a:t>systems,</a:t>
            </a:r>
            <a:r>
              <a:rPr sz="3000" spc="-1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suggesting</a:t>
            </a:r>
            <a:r>
              <a:rPr sz="3000" spc="-1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that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they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possess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the </a:t>
            </a:r>
            <a:r>
              <a:rPr sz="3000" spc="-30" dirty="0">
                <a:latin typeface="Calibri"/>
                <a:cs typeface="Calibri"/>
              </a:rPr>
              <a:t>following</a:t>
            </a:r>
            <a:r>
              <a:rPr sz="3000" spc="-1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characteristics:</a:t>
            </a:r>
            <a:endParaRPr sz="3000" dirty="0">
              <a:latin typeface="Calibri"/>
              <a:cs typeface="Calibri"/>
            </a:endParaRPr>
          </a:p>
          <a:p>
            <a:pPr marL="356870" marR="5080" indent="-344805">
              <a:lnSpc>
                <a:spcPct val="90000"/>
              </a:lnSpc>
              <a:spcBef>
                <a:spcPts val="705"/>
              </a:spcBef>
            </a:pPr>
            <a:r>
              <a:rPr sz="2800" b="1" dirty="0">
                <a:latin typeface="Calibri"/>
                <a:cs typeface="Calibri"/>
              </a:rPr>
              <a:t>The</a:t>
            </a:r>
            <a:r>
              <a:rPr sz="2800" b="1" spc="-5" dirty="0">
                <a:latin typeface="Calibri"/>
                <a:cs typeface="Calibri"/>
              </a:rPr>
              <a:t> </a:t>
            </a:r>
            <a:r>
              <a:rPr sz="2800" b="1" spc="-45" dirty="0">
                <a:latin typeface="Calibri"/>
                <a:cs typeface="Calibri"/>
              </a:rPr>
              <a:t>system</a:t>
            </a:r>
            <a:r>
              <a:rPr sz="2800" b="1" spc="-16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is </a:t>
            </a:r>
            <a:r>
              <a:rPr sz="2800" b="1" spc="-55" dirty="0">
                <a:latin typeface="Calibri"/>
                <a:cs typeface="Calibri"/>
              </a:rPr>
              <a:t>portrayed</a:t>
            </a:r>
            <a:r>
              <a:rPr sz="2800" b="1" spc="-14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as an</a:t>
            </a:r>
            <a:r>
              <a:rPr sz="2800" b="1" spc="-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extension</a:t>
            </a:r>
            <a:r>
              <a:rPr sz="2800" b="1" spc="-10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of</a:t>
            </a:r>
            <a:r>
              <a:rPr sz="2800" b="1" spc="-1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the </a:t>
            </a:r>
            <a:r>
              <a:rPr sz="2800" b="1" spc="-20" dirty="0">
                <a:latin typeface="Calibri"/>
                <a:cs typeface="Calibri"/>
              </a:rPr>
              <a:t>real </a:t>
            </a:r>
            <a:r>
              <a:rPr sz="2800" b="1" spc="-10" dirty="0">
                <a:latin typeface="Calibri"/>
                <a:cs typeface="Calibri"/>
              </a:rPr>
              <a:t>world.</a:t>
            </a:r>
            <a:r>
              <a:rPr sz="2800" b="1" spc="-1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It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assumed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that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person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already</a:t>
            </a:r>
            <a:r>
              <a:rPr sz="2800" spc="-1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familiar </a:t>
            </a:r>
            <a:r>
              <a:rPr sz="2800" dirty="0">
                <a:latin typeface="Calibri"/>
                <a:cs typeface="Calibri"/>
              </a:rPr>
              <a:t>with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objects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actions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his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or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her </a:t>
            </a:r>
            <a:r>
              <a:rPr sz="2800" spc="-40" dirty="0">
                <a:latin typeface="Calibri"/>
                <a:cs typeface="Calibri"/>
              </a:rPr>
              <a:t>environment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interest.</a:t>
            </a:r>
            <a:endParaRPr sz="2800" dirty="0">
              <a:latin typeface="Calibri"/>
              <a:cs typeface="Calibri"/>
            </a:endParaRPr>
          </a:p>
          <a:p>
            <a:pPr marL="356870" marR="325120" indent="-344805">
              <a:lnSpc>
                <a:spcPts val="3000"/>
              </a:lnSpc>
              <a:spcBef>
                <a:spcPts val="855"/>
              </a:spcBef>
            </a:pPr>
            <a:r>
              <a:rPr sz="2800" dirty="0">
                <a:latin typeface="Calibri"/>
                <a:cs typeface="Calibri"/>
              </a:rPr>
              <a:t>The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65" dirty="0">
                <a:latin typeface="Calibri"/>
                <a:cs typeface="Calibri"/>
              </a:rPr>
              <a:t>system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simply</a:t>
            </a:r>
            <a:r>
              <a:rPr sz="2800" spc="-13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replicates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them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45" dirty="0">
                <a:latin typeface="Calibri"/>
                <a:cs typeface="Calibri"/>
              </a:rPr>
              <a:t>portrays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them </a:t>
            </a:r>
            <a:r>
              <a:rPr sz="2800" dirty="0">
                <a:latin typeface="Calibri"/>
                <a:cs typeface="Calibri"/>
              </a:rPr>
              <a:t>on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65" dirty="0">
                <a:latin typeface="Calibri"/>
                <a:cs typeface="Calibri"/>
              </a:rPr>
              <a:t>different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medium,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screen.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560956"/>
            <a:ext cx="8100059" cy="25641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10795" algn="ctr">
              <a:lnSpc>
                <a:spcPct val="100000"/>
              </a:lnSpc>
              <a:spcBef>
                <a:spcPts val="90"/>
              </a:spcBef>
              <a:tabLst>
                <a:tab pos="2160905" algn="l"/>
                <a:tab pos="3807460" algn="l"/>
                <a:tab pos="4393565" algn="l"/>
                <a:tab pos="5856605" algn="l"/>
                <a:tab pos="6732270" algn="l"/>
              </a:tabLst>
            </a:pPr>
            <a:r>
              <a:rPr sz="3200" b="1" spc="-10" dirty="0">
                <a:latin typeface="Calibri"/>
                <a:cs typeface="Calibri"/>
              </a:rPr>
              <a:t>Continuous</a:t>
            </a:r>
            <a:r>
              <a:rPr sz="3200" b="1" dirty="0">
                <a:latin typeface="Calibri"/>
                <a:cs typeface="Calibri"/>
              </a:rPr>
              <a:t>	</a:t>
            </a:r>
            <a:r>
              <a:rPr sz="3200" b="1" spc="-10" dirty="0">
                <a:latin typeface="Calibri"/>
                <a:cs typeface="Calibri"/>
              </a:rPr>
              <a:t>visibility</a:t>
            </a:r>
            <a:r>
              <a:rPr sz="3200" b="1" dirty="0">
                <a:latin typeface="Calibri"/>
                <a:cs typeface="Calibri"/>
              </a:rPr>
              <a:t>	</a:t>
            </a:r>
            <a:r>
              <a:rPr sz="3200" b="1" spc="-25" dirty="0">
                <a:latin typeface="Calibri"/>
                <a:cs typeface="Calibri"/>
              </a:rPr>
              <a:t>of</a:t>
            </a:r>
            <a:r>
              <a:rPr sz="3200" b="1" dirty="0">
                <a:latin typeface="Calibri"/>
                <a:cs typeface="Calibri"/>
              </a:rPr>
              <a:t>	</a:t>
            </a:r>
            <a:r>
              <a:rPr sz="3200" b="1" spc="-10" dirty="0">
                <a:latin typeface="Calibri"/>
                <a:cs typeface="Calibri"/>
              </a:rPr>
              <a:t>objects</a:t>
            </a:r>
            <a:r>
              <a:rPr sz="3200" b="1" dirty="0">
                <a:latin typeface="Calibri"/>
                <a:cs typeface="Calibri"/>
              </a:rPr>
              <a:t>	</a:t>
            </a:r>
            <a:r>
              <a:rPr sz="3200" b="1" spc="-25" dirty="0">
                <a:latin typeface="Calibri"/>
                <a:cs typeface="Calibri"/>
              </a:rPr>
              <a:t>and</a:t>
            </a:r>
            <a:r>
              <a:rPr sz="3200" b="1" dirty="0">
                <a:latin typeface="Calibri"/>
                <a:cs typeface="Calibri"/>
              </a:rPr>
              <a:t>	</a:t>
            </a:r>
            <a:r>
              <a:rPr sz="3200" b="1" spc="-10" dirty="0">
                <a:latin typeface="Calibri"/>
                <a:cs typeface="Calibri"/>
              </a:rPr>
              <a:t>actions.</a:t>
            </a:r>
            <a:endParaRPr sz="3200" dirty="0">
              <a:latin typeface="Calibri"/>
              <a:cs typeface="Calibri"/>
            </a:endParaRPr>
          </a:p>
          <a:p>
            <a:pPr marL="3810" algn="ctr">
              <a:lnSpc>
                <a:spcPct val="100000"/>
              </a:lnSpc>
              <a:spcBef>
                <a:spcPts val="5"/>
              </a:spcBef>
            </a:pPr>
            <a:r>
              <a:rPr sz="3200" spc="-55" dirty="0">
                <a:latin typeface="Calibri"/>
                <a:cs typeface="Calibri"/>
              </a:rPr>
              <a:t>Like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10" dirty="0">
                <a:latin typeface="Calibri"/>
                <a:cs typeface="Calibri"/>
              </a:rPr>
              <a:t>one’s </a:t>
            </a:r>
            <a:r>
              <a:rPr sz="3200" spc="-25" dirty="0">
                <a:latin typeface="Calibri"/>
                <a:cs typeface="Calibri"/>
              </a:rPr>
              <a:t>desktop,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objects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are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continuously</a:t>
            </a:r>
            <a:endParaRPr sz="3200" dirty="0">
              <a:latin typeface="Calibri"/>
              <a:cs typeface="Calibri"/>
            </a:endParaRPr>
          </a:p>
          <a:p>
            <a:pPr marL="356870" marR="5080" indent="-344805" algn="just">
              <a:lnSpc>
                <a:spcPct val="100000"/>
              </a:lnSpc>
              <a:spcBef>
                <a:spcPts val="790"/>
              </a:spcBef>
            </a:pPr>
            <a:r>
              <a:rPr sz="3200" dirty="0">
                <a:latin typeface="Calibri"/>
                <a:cs typeface="Calibri"/>
              </a:rPr>
              <a:t>visible.</a:t>
            </a:r>
            <a:r>
              <a:rPr sz="3200" spc="7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Reminders</a:t>
            </a:r>
            <a:r>
              <a:rPr sz="3200" spc="6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7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actions</a:t>
            </a:r>
            <a:r>
              <a:rPr sz="3200" spc="7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6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6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performed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114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also</a:t>
            </a:r>
            <a:r>
              <a:rPr sz="3200" spc="14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obvious,</a:t>
            </a:r>
            <a:r>
              <a:rPr sz="3200" spc="13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labeled</a:t>
            </a:r>
            <a:r>
              <a:rPr sz="3200" spc="15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buttons</a:t>
            </a:r>
            <a:r>
              <a:rPr sz="3200" spc="130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replacing </a:t>
            </a:r>
            <a:r>
              <a:rPr sz="3200" spc="-35" dirty="0">
                <a:latin typeface="Calibri"/>
                <a:cs typeface="Calibri"/>
              </a:rPr>
              <a:t>complex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75" dirty="0">
                <a:latin typeface="Calibri"/>
                <a:cs typeface="Calibri"/>
              </a:rPr>
              <a:t>syntax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command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names.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33</a:t>
            </a:fld>
            <a:endParaRPr spc="-25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524000"/>
            <a:ext cx="7608570" cy="26650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793115" indent="-344805">
              <a:lnSpc>
                <a:spcPct val="100000"/>
              </a:lnSpc>
              <a:spcBef>
                <a:spcPts val="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10" dirty="0">
                <a:latin typeface="Calibri"/>
                <a:cs typeface="Calibri"/>
              </a:rPr>
              <a:t>Actions</a:t>
            </a:r>
            <a:r>
              <a:rPr sz="3200" b="1" spc="-17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are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spc="-35" dirty="0">
                <a:latin typeface="Calibri"/>
                <a:cs typeface="Calibri"/>
              </a:rPr>
              <a:t>rapid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and</a:t>
            </a:r>
            <a:r>
              <a:rPr sz="3200" b="1" spc="-135" dirty="0">
                <a:latin typeface="Calibri"/>
                <a:cs typeface="Calibri"/>
              </a:rPr>
              <a:t> </a:t>
            </a:r>
            <a:r>
              <a:rPr sz="3200" b="1" spc="-35" dirty="0">
                <a:latin typeface="Calibri"/>
                <a:cs typeface="Calibri"/>
              </a:rPr>
              <a:t>incremental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with </a:t>
            </a:r>
            <a:r>
              <a:rPr sz="3200" b="1" dirty="0">
                <a:latin typeface="Calibri"/>
                <a:cs typeface="Calibri"/>
              </a:rPr>
              <a:t>visible</a:t>
            </a:r>
            <a:r>
              <a:rPr sz="3200" b="1" spc="-155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display</a:t>
            </a:r>
            <a:r>
              <a:rPr sz="3200" b="1" spc="-10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results.</a:t>
            </a:r>
            <a:endParaRPr sz="3200" dirty="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45" dirty="0">
                <a:latin typeface="Calibri"/>
                <a:cs typeface="Calibri"/>
              </a:rPr>
              <a:t>Incremental</a:t>
            </a:r>
            <a:r>
              <a:rPr sz="3200" b="1" spc="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actions</a:t>
            </a:r>
            <a:r>
              <a:rPr sz="3200" b="1" spc="-17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are</a:t>
            </a:r>
            <a:r>
              <a:rPr sz="3200" b="1" spc="-1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easily</a:t>
            </a:r>
            <a:r>
              <a:rPr sz="3200" b="1" spc="-15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reversible. 	</a:t>
            </a:r>
            <a:r>
              <a:rPr sz="3200" spc="-75" dirty="0">
                <a:latin typeface="Calibri"/>
                <a:cs typeface="Calibri"/>
              </a:rPr>
              <a:t>Finally,</a:t>
            </a:r>
            <a:r>
              <a:rPr sz="3200" spc="-1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actions,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if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discovered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incorrect</a:t>
            </a:r>
            <a:endParaRPr sz="3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  <a:tabLst>
                <a:tab pos="356235" algn="l"/>
              </a:tabLst>
            </a:pPr>
            <a:r>
              <a:rPr lang="en-US" sz="3200" dirty="0">
                <a:latin typeface="Calibri"/>
                <a:cs typeface="Calibri"/>
              </a:rPr>
              <a:t>   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desired,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easily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undone.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34</a:t>
            </a:fld>
            <a:endParaRPr spc="-25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8693" rIns="0" bIns="0" rtlCol="0">
            <a:spAutoFit/>
          </a:bodyPr>
          <a:lstStyle/>
          <a:p>
            <a:pPr marL="6350">
              <a:lnSpc>
                <a:spcPct val="100000"/>
              </a:lnSpc>
              <a:spcBef>
                <a:spcPts val="105"/>
              </a:spcBef>
            </a:pPr>
            <a:r>
              <a:rPr sz="4000" dirty="0"/>
              <a:t>Earlier</a:t>
            </a:r>
            <a:r>
              <a:rPr sz="4000" spc="-130" dirty="0"/>
              <a:t> </a:t>
            </a:r>
            <a:r>
              <a:rPr sz="4000" dirty="0"/>
              <a:t>Direct</a:t>
            </a:r>
            <a:r>
              <a:rPr sz="4000" spc="-95" dirty="0"/>
              <a:t> </a:t>
            </a:r>
            <a:r>
              <a:rPr sz="4000" dirty="0"/>
              <a:t>Manipulation</a:t>
            </a:r>
            <a:r>
              <a:rPr sz="4000" spc="-180" dirty="0"/>
              <a:t> </a:t>
            </a:r>
            <a:r>
              <a:rPr sz="4000" spc="-10" dirty="0"/>
              <a:t>Systems</a:t>
            </a:r>
            <a:endParaRPr sz="400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35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74276"/>
            <a:ext cx="7764145" cy="440753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000" b="1" i="1" spc="-10" dirty="0">
                <a:latin typeface="Calibri"/>
                <a:cs typeface="Calibri"/>
              </a:rPr>
              <a:t>Indirect</a:t>
            </a:r>
            <a:r>
              <a:rPr sz="3000" b="1" i="1" spc="-150" dirty="0">
                <a:latin typeface="Calibri"/>
                <a:cs typeface="Calibri"/>
              </a:rPr>
              <a:t> </a:t>
            </a:r>
            <a:r>
              <a:rPr sz="3000" b="1" i="1" spc="-10" dirty="0">
                <a:latin typeface="Calibri"/>
                <a:cs typeface="Calibri"/>
              </a:rPr>
              <a:t>Manipulation</a:t>
            </a:r>
            <a:endParaRPr sz="3000" dirty="0">
              <a:latin typeface="Calibri"/>
              <a:cs typeface="Calibri"/>
            </a:endParaRPr>
          </a:p>
          <a:p>
            <a:pPr marL="356870" marR="822325" indent="-344805" algn="just">
              <a:lnSpc>
                <a:spcPct val="100000"/>
              </a:lnSpc>
              <a:spcBef>
                <a:spcPts val="700"/>
              </a:spcBef>
            </a:pPr>
            <a:r>
              <a:rPr sz="3000" dirty="0">
                <a:latin typeface="Calibri"/>
                <a:cs typeface="Calibri"/>
              </a:rPr>
              <a:t>Direct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manipulation</a:t>
            </a:r>
            <a:r>
              <a:rPr sz="3000" spc="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1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all</a:t>
            </a:r>
            <a:r>
              <a:rPr sz="3000" i="1" spc="3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screen</a:t>
            </a:r>
            <a:r>
              <a:rPr sz="3000" i="1" spc="1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objects</a:t>
            </a:r>
            <a:r>
              <a:rPr sz="3000" i="1" spc="30" dirty="0">
                <a:latin typeface="Calibri"/>
                <a:cs typeface="Calibri"/>
              </a:rPr>
              <a:t> </a:t>
            </a:r>
            <a:r>
              <a:rPr sz="3000" i="1" spc="-25" dirty="0">
                <a:latin typeface="Calibri"/>
                <a:cs typeface="Calibri"/>
              </a:rPr>
              <a:t>and </a:t>
            </a:r>
            <a:r>
              <a:rPr sz="3000" i="1" dirty="0">
                <a:latin typeface="Calibri"/>
                <a:cs typeface="Calibri"/>
              </a:rPr>
              <a:t>actions</a:t>
            </a:r>
            <a:r>
              <a:rPr sz="3000" i="1" spc="-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may</a:t>
            </a:r>
            <a:r>
              <a:rPr sz="3000" i="1" spc="2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not</a:t>
            </a:r>
            <a:r>
              <a:rPr sz="3000" i="1" spc="-2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be</a:t>
            </a:r>
            <a:r>
              <a:rPr sz="3000" i="1" spc="5" dirty="0">
                <a:latin typeface="Calibri"/>
                <a:cs typeface="Calibri"/>
              </a:rPr>
              <a:t> </a:t>
            </a:r>
            <a:r>
              <a:rPr sz="3000" i="1" spc="-10" dirty="0">
                <a:latin typeface="Calibri"/>
                <a:cs typeface="Calibri"/>
              </a:rPr>
              <a:t>feasible </a:t>
            </a:r>
            <a:r>
              <a:rPr sz="3000" i="1" dirty="0">
                <a:latin typeface="Calibri"/>
                <a:cs typeface="Calibri"/>
              </a:rPr>
              <a:t>because</a:t>
            </a:r>
            <a:r>
              <a:rPr sz="3000" i="1" spc="-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 </a:t>
            </a:r>
            <a:r>
              <a:rPr sz="3000" spc="-25" dirty="0">
                <a:latin typeface="Calibri"/>
                <a:cs typeface="Calibri"/>
              </a:rPr>
              <a:t>the </a:t>
            </a:r>
            <a:r>
              <a:rPr sz="3000" spc="-10" dirty="0">
                <a:latin typeface="Calibri"/>
                <a:cs typeface="Calibri"/>
              </a:rPr>
              <a:t>following:</a:t>
            </a:r>
            <a:endParaRPr sz="3000" dirty="0">
              <a:latin typeface="Calibri"/>
              <a:cs typeface="Calibri"/>
            </a:endParaRPr>
          </a:p>
          <a:p>
            <a:pPr marL="356870" marR="5080" indent="-344805">
              <a:lnSpc>
                <a:spcPct val="100000"/>
              </a:lnSpc>
              <a:spcBef>
                <a:spcPts val="700"/>
              </a:spcBef>
            </a:pPr>
            <a:r>
              <a:rPr sz="3000" dirty="0">
                <a:latin typeface="Calibri"/>
                <a:cs typeface="Calibri"/>
              </a:rPr>
              <a:t>The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operation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35" dirty="0">
                <a:latin typeface="Calibri"/>
                <a:cs typeface="Calibri"/>
              </a:rPr>
              <a:t>may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difficult</a:t>
            </a:r>
            <a:r>
              <a:rPr sz="3000" spc="-114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spc="-35" dirty="0">
                <a:latin typeface="Calibri"/>
                <a:cs typeface="Calibri"/>
              </a:rPr>
              <a:t>conceptualize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in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graphical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70" dirty="0">
                <a:latin typeface="Calibri"/>
                <a:cs typeface="Calibri"/>
              </a:rPr>
              <a:t>system.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graphics</a:t>
            </a:r>
            <a:r>
              <a:rPr sz="3000" spc="-114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capability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of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spc="-75" dirty="0">
                <a:latin typeface="Calibri"/>
                <a:cs typeface="Calibri"/>
              </a:rPr>
              <a:t>system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spc="-40" dirty="0">
                <a:latin typeface="Calibri"/>
                <a:cs typeface="Calibri"/>
              </a:rPr>
              <a:t>may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limited.</a:t>
            </a:r>
            <a:r>
              <a:rPr sz="3000" spc="-1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amount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10" dirty="0">
                <a:latin typeface="Calibri"/>
                <a:cs typeface="Calibri"/>
              </a:rPr>
              <a:t> space </a:t>
            </a:r>
            <a:r>
              <a:rPr sz="3000" spc="-35" dirty="0">
                <a:latin typeface="Calibri"/>
                <a:cs typeface="Calibri"/>
              </a:rPr>
              <a:t>available</a:t>
            </a:r>
            <a:r>
              <a:rPr sz="3000" spc="-130" dirty="0">
                <a:latin typeface="Calibri"/>
                <a:cs typeface="Calibri"/>
              </a:rPr>
              <a:t> </a:t>
            </a:r>
            <a:r>
              <a:rPr sz="3000" spc="-45" dirty="0">
                <a:latin typeface="Calibri"/>
                <a:cs typeface="Calibri"/>
              </a:rPr>
              <a:t>for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placing</a:t>
            </a:r>
            <a:r>
              <a:rPr sz="3000" spc="-1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manipulation</a:t>
            </a:r>
            <a:r>
              <a:rPr sz="3000" spc="-180" dirty="0">
                <a:latin typeface="Calibri"/>
                <a:cs typeface="Calibri"/>
              </a:rPr>
              <a:t> </a:t>
            </a:r>
            <a:r>
              <a:rPr sz="3000" spc="-40" dirty="0">
                <a:latin typeface="Calibri"/>
                <a:cs typeface="Calibri"/>
              </a:rPr>
              <a:t>controls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the </a:t>
            </a:r>
            <a:r>
              <a:rPr sz="3000" dirty="0">
                <a:latin typeface="Calibri"/>
                <a:cs typeface="Calibri"/>
              </a:rPr>
              <a:t>window</a:t>
            </a:r>
            <a:r>
              <a:rPr sz="3000" spc="-11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border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spc="-50" dirty="0">
                <a:latin typeface="Calibri"/>
                <a:cs typeface="Calibri"/>
              </a:rPr>
              <a:t>may</a:t>
            </a:r>
            <a:r>
              <a:rPr sz="3000" spc="-1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limited.</a:t>
            </a:r>
            <a:endParaRPr sz="3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9345" y="566115"/>
            <a:ext cx="744855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0" i="0" dirty="0">
                <a:latin typeface="Calibri"/>
                <a:cs typeface="Calibri"/>
              </a:rPr>
              <a:t>Graphical</a:t>
            </a:r>
            <a:r>
              <a:rPr sz="4000" i="0" spc="-175" dirty="0">
                <a:latin typeface="Calibri"/>
                <a:cs typeface="Calibri"/>
              </a:rPr>
              <a:t> </a:t>
            </a:r>
            <a:r>
              <a:rPr sz="4000" i="0" spc="-30" dirty="0">
                <a:latin typeface="Calibri"/>
                <a:cs typeface="Calibri"/>
              </a:rPr>
              <a:t>Systems:</a:t>
            </a:r>
            <a:r>
              <a:rPr sz="4000" i="0" spc="-195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Advantages</a:t>
            </a:r>
            <a:r>
              <a:rPr sz="4000" i="0" spc="-155" dirty="0">
                <a:latin typeface="Calibri"/>
                <a:cs typeface="Calibri"/>
              </a:rPr>
              <a:t> </a:t>
            </a:r>
            <a:r>
              <a:rPr sz="4000" i="0" spc="-25" dirty="0">
                <a:latin typeface="Calibri"/>
                <a:cs typeface="Calibri"/>
              </a:rPr>
              <a:t>and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36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012694" y="1176350"/>
            <a:ext cx="299402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0" b="1" spc="-60" dirty="0">
                <a:latin typeface="Calibri"/>
                <a:cs typeface="Calibri"/>
              </a:rPr>
              <a:t>Disadvantages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635" y="1560956"/>
            <a:ext cx="196024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b="1" i="1" spc="-60" dirty="0">
                <a:latin typeface="Calibri"/>
                <a:cs typeface="Calibri"/>
              </a:rPr>
              <a:t>Advantages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635" y="2045640"/>
            <a:ext cx="6336030" cy="355917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25" dirty="0">
                <a:latin typeface="Calibri"/>
                <a:cs typeface="Calibri"/>
              </a:rPr>
              <a:t>Symbols</a:t>
            </a:r>
            <a:r>
              <a:rPr sz="3200" b="1" spc="-155" dirty="0">
                <a:latin typeface="Calibri"/>
                <a:cs typeface="Calibri"/>
              </a:rPr>
              <a:t> </a:t>
            </a:r>
            <a:r>
              <a:rPr sz="3200" b="1" spc="-45" dirty="0">
                <a:latin typeface="Calibri"/>
                <a:cs typeface="Calibri"/>
              </a:rPr>
              <a:t>recognized</a:t>
            </a:r>
            <a:r>
              <a:rPr sz="3200" b="1" dirty="0">
                <a:latin typeface="Calibri"/>
                <a:cs typeface="Calibri"/>
              </a:rPr>
              <a:t> </a:t>
            </a:r>
            <a:r>
              <a:rPr sz="3200" b="1" spc="-70" dirty="0">
                <a:latin typeface="Calibri"/>
                <a:cs typeface="Calibri"/>
              </a:rPr>
              <a:t>faster</a:t>
            </a:r>
            <a:r>
              <a:rPr sz="3200" b="1" spc="-1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than</a:t>
            </a:r>
            <a:r>
              <a:rPr sz="3200" b="1" spc="-12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text.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100" dirty="0">
                <a:latin typeface="Calibri"/>
                <a:cs typeface="Calibri"/>
              </a:rPr>
              <a:t>Faster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learning.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90" dirty="0">
                <a:latin typeface="Calibri"/>
                <a:cs typeface="Calibri"/>
              </a:rPr>
              <a:t>Faster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use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and</a:t>
            </a:r>
            <a:r>
              <a:rPr sz="3200" b="1" spc="-11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problem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solving.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819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25" dirty="0">
                <a:latin typeface="Calibri"/>
                <a:cs typeface="Calibri"/>
              </a:rPr>
              <a:t>Easier</a:t>
            </a:r>
            <a:r>
              <a:rPr sz="3200" b="1" spc="-13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remembering.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20" dirty="0">
                <a:latin typeface="Calibri"/>
                <a:cs typeface="Calibri"/>
              </a:rPr>
              <a:t>More</a:t>
            </a:r>
            <a:r>
              <a:rPr sz="3200" b="1" spc="-15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natural.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dirty="0">
                <a:latin typeface="Calibri"/>
                <a:cs typeface="Calibri"/>
              </a:rPr>
              <a:t>Exploits</a:t>
            </a:r>
            <a:r>
              <a:rPr sz="3200" b="1" spc="-170" dirty="0">
                <a:latin typeface="Calibri"/>
                <a:cs typeface="Calibri"/>
              </a:rPr>
              <a:t> </a:t>
            </a:r>
            <a:r>
              <a:rPr sz="3200" b="1" spc="-35" dirty="0">
                <a:latin typeface="Calibri"/>
                <a:cs typeface="Calibri"/>
              </a:rPr>
              <a:t>visual/spatial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cues.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59280"/>
            <a:ext cx="5585460" cy="415099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80" dirty="0">
                <a:latin typeface="Calibri"/>
                <a:cs typeface="Calibri"/>
              </a:rPr>
              <a:t>Fosters</a:t>
            </a:r>
            <a:r>
              <a:rPr sz="3200" b="1" spc="-10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more</a:t>
            </a:r>
            <a:r>
              <a:rPr sz="3200" b="1" spc="-170" dirty="0">
                <a:latin typeface="Calibri"/>
                <a:cs typeface="Calibri"/>
              </a:rPr>
              <a:t> </a:t>
            </a:r>
            <a:r>
              <a:rPr sz="3200" b="1" spc="-45" dirty="0">
                <a:latin typeface="Calibri"/>
                <a:cs typeface="Calibri"/>
              </a:rPr>
              <a:t>concrete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thinking.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25" dirty="0">
                <a:latin typeface="Calibri"/>
                <a:cs typeface="Calibri"/>
              </a:rPr>
              <a:t>Provides</a:t>
            </a:r>
            <a:r>
              <a:rPr sz="3200" b="1" spc="-19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context.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65" dirty="0">
                <a:latin typeface="Calibri"/>
                <a:cs typeface="Calibri"/>
              </a:rPr>
              <a:t>Fewer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errors.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819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25" dirty="0">
                <a:latin typeface="Calibri"/>
                <a:cs typeface="Calibri"/>
              </a:rPr>
              <a:t>Increased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feeling</a:t>
            </a:r>
            <a:r>
              <a:rPr sz="3200" b="1" spc="-1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12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control.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40" dirty="0">
                <a:latin typeface="Calibri"/>
                <a:cs typeface="Calibri"/>
              </a:rPr>
              <a:t>Immediate</a:t>
            </a:r>
            <a:r>
              <a:rPr sz="3200" b="1" spc="-10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feedback.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30" dirty="0">
                <a:latin typeface="Calibri"/>
                <a:cs typeface="Calibri"/>
              </a:rPr>
              <a:t>Predictable</a:t>
            </a:r>
            <a:r>
              <a:rPr sz="3200" b="1" spc="-114" dirty="0">
                <a:latin typeface="Calibri"/>
                <a:cs typeface="Calibri"/>
              </a:rPr>
              <a:t> </a:t>
            </a:r>
            <a:r>
              <a:rPr sz="3200" b="1" spc="-90" dirty="0">
                <a:latin typeface="Calibri"/>
                <a:cs typeface="Calibri"/>
              </a:rPr>
              <a:t>system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responses.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819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20" dirty="0">
                <a:latin typeface="Calibri"/>
                <a:cs typeface="Calibri"/>
              </a:rPr>
              <a:t>Easily</a:t>
            </a:r>
            <a:r>
              <a:rPr sz="3200" b="1" spc="-165" dirty="0">
                <a:latin typeface="Calibri"/>
                <a:cs typeface="Calibri"/>
              </a:rPr>
              <a:t> </a:t>
            </a:r>
            <a:r>
              <a:rPr sz="3200" b="1" spc="-50" dirty="0">
                <a:latin typeface="Calibri"/>
                <a:cs typeface="Calibri"/>
              </a:rPr>
              <a:t>reversible </a:t>
            </a:r>
            <a:r>
              <a:rPr sz="3200" b="1" spc="-10" dirty="0">
                <a:latin typeface="Calibri"/>
                <a:cs typeface="Calibri"/>
              </a:rPr>
              <a:t>actions.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37</a:t>
            </a:fld>
            <a:endParaRPr spc="-25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61186"/>
            <a:ext cx="7641590" cy="425831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484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dirty="0">
                <a:latin typeface="Calibri"/>
                <a:cs typeface="Calibri"/>
              </a:rPr>
              <a:t>Less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anxiety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concerning</a:t>
            </a:r>
            <a:r>
              <a:rPr sz="3200" b="1" spc="-16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use.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10" dirty="0">
                <a:latin typeface="Calibri"/>
                <a:cs typeface="Calibri"/>
              </a:rPr>
              <a:t>More</a:t>
            </a:r>
            <a:r>
              <a:rPr sz="3200" b="1" spc="-16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attractive.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40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50" dirty="0">
                <a:latin typeface="Calibri"/>
                <a:cs typeface="Calibri"/>
              </a:rPr>
              <a:t>May</a:t>
            </a:r>
            <a:r>
              <a:rPr sz="3200" b="1" spc="-13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consume</a:t>
            </a:r>
            <a:r>
              <a:rPr sz="3200" b="1" spc="-10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less</a:t>
            </a:r>
            <a:r>
              <a:rPr sz="3200" b="1" spc="-1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space.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409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30" dirty="0">
                <a:latin typeface="Calibri"/>
                <a:cs typeface="Calibri"/>
              </a:rPr>
              <a:t>Replaces</a:t>
            </a:r>
            <a:r>
              <a:rPr sz="3200" b="1" spc="-13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national</a:t>
            </a:r>
            <a:r>
              <a:rPr sz="3200" b="1" spc="-15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languages.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3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20" dirty="0">
                <a:latin typeface="Calibri"/>
                <a:cs typeface="Calibri"/>
              </a:rPr>
              <a:t>Easily</a:t>
            </a:r>
            <a:r>
              <a:rPr sz="3200" b="1" spc="-165" dirty="0">
                <a:latin typeface="Calibri"/>
                <a:cs typeface="Calibri"/>
              </a:rPr>
              <a:t> </a:t>
            </a:r>
            <a:r>
              <a:rPr sz="3200" b="1" spc="-40" dirty="0">
                <a:latin typeface="Calibri"/>
                <a:cs typeface="Calibri"/>
              </a:rPr>
              <a:t>augmented </a:t>
            </a:r>
            <a:r>
              <a:rPr sz="3200" b="1" dirty="0">
                <a:latin typeface="Calibri"/>
                <a:cs typeface="Calibri"/>
              </a:rPr>
              <a:t>with</a:t>
            </a:r>
            <a:r>
              <a:rPr sz="3200" b="1" spc="-150" dirty="0">
                <a:latin typeface="Calibri"/>
                <a:cs typeface="Calibri"/>
              </a:rPr>
              <a:t> </a:t>
            </a:r>
            <a:r>
              <a:rPr sz="3200" b="1" spc="-50" dirty="0">
                <a:latin typeface="Calibri"/>
                <a:cs typeface="Calibri"/>
              </a:rPr>
              <a:t>text</a:t>
            </a:r>
            <a:r>
              <a:rPr sz="3200" b="1" spc="-10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displays.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409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dirty="0">
                <a:latin typeface="Calibri"/>
                <a:cs typeface="Calibri"/>
              </a:rPr>
              <a:t>Low</a:t>
            </a:r>
            <a:r>
              <a:rPr sz="3200" b="1" spc="-1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typing</a:t>
            </a:r>
            <a:r>
              <a:rPr sz="3200" b="1" spc="-1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requirements.</a:t>
            </a:r>
            <a:endParaRPr sz="3200">
              <a:latin typeface="Calibri"/>
              <a:cs typeface="Calibri"/>
            </a:endParaRPr>
          </a:p>
          <a:p>
            <a:pPr marL="356870" marR="5080" indent="-344805">
              <a:lnSpc>
                <a:spcPts val="3500"/>
              </a:lnSpc>
              <a:spcBef>
                <a:spcPts val="95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dirty="0">
                <a:latin typeface="Calibri"/>
                <a:cs typeface="Calibri"/>
              </a:rPr>
              <a:t>Smooth</a:t>
            </a:r>
            <a:r>
              <a:rPr sz="3200" b="1" spc="-150" dirty="0">
                <a:latin typeface="Calibri"/>
                <a:cs typeface="Calibri"/>
              </a:rPr>
              <a:t> </a:t>
            </a:r>
            <a:r>
              <a:rPr sz="3200" b="1" spc="-30" dirty="0">
                <a:latin typeface="Calibri"/>
                <a:cs typeface="Calibri"/>
              </a:rPr>
              <a:t>transition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from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command</a:t>
            </a:r>
            <a:r>
              <a:rPr sz="3200" b="1" spc="-16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language system.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38</a:t>
            </a:fld>
            <a:endParaRPr spc="-25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072005">
              <a:lnSpc>
                <a:spcPct val="100000"/>
              </a:lnSpc>
              <a:spcBef>
                <a:spcPts val="95"/>
              </a:spcBef>
            </a:pPr>
            <a:r>
              <a:rPr spc="-30" dirty="0"/>
              <a:t>Disadvantages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39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59280"/>
            <a:ext cx="7914005" cy="345821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65" dirty="0">
                <a:latin typeface="Calibri"/>
                <a:cs typeface="Calibri"/>
              </a:rPr>
              <a:t>Greater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design</a:t>
            </a:r>
            <a:r>
              <a:rPr sz="3200" b="1" spc="-13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complexity.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20" dirty="0">
                <a:latin typeface="Calibri"/>
                <a:cs typeface="Calibri"/>
              </a:rPr>
              <a:t>Learning</a:t>
            </a:r>
            <a:r>
              <a:rPr sz="3200" b="1" spc="-16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still</a:t>
            </a:r>
            <a:r>
              <a:rPr sz="3200" b="1" spc="-10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necessary</a:t>
            </a:r>
            <a:endParaRPr sz="3200">
              <a:latin typeface="Calibri"/>
              <a:cs typeface="Calibri"/>
            </a:endParaRPr>
          </a:p>
          <a:p>
            <a:pPr marL="355600" marR="1219200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dirty="0">
                <a:latin typeface="Calibri"/>
                <a:cs typeface="Calibri"/>
              </a:rPr>
              <a:t>Lack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50" dirty="0">
                <a:latin typeface="Calibri"/>
                <a:cs typeface="Calibri"/>
              </a:rPr>
              <a:t>experimentally-</a:t>
            </a:r>
            <a:r>
              <a:rPr sz="3200" b="1" spc="-10" dirty="0">
                <a:latin typeface="Calibri"/>
                <a:cs typeface="Calibri"/>
              </a:rPr>
              <a:t>derived</a:t>
            </a:r>
            <a:r>
              <a:rPr sz="3200" b="1" spc="2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design 	guidelines.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819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35" dirty="0">
                <a:latin typeface="Calibri"/>
                <a:cs typeface="Calibri"/>
              </a:rPr>
              <a:t>Inconsistencies </a:t>
            </a:r>
            <a:r>
              <a:rPr sz="3200" b="1" dirty="0">
                <a:latin typeface="Calibri"/>
                <a:cs typeface="Calibri"/>
              </a:rPr>
              <a:t>in</a:t>
            </a:r>
            <a:r>
              <a:rPr sz="3200" b="1" spc="-10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technique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and</a:t>
            </a:r>
            <a:r>
              <a:rPr sz="3200" b="1" spc="-135" dirty="0">
                <a:latin typeface="Calibri"/>
                <a:cs typeface="Calibri"/>
              </a:rPr>
              <a:t> </a:t>
            </a:r>
            <a:r>
              <a:rPr sz="3200" b="1" spc="-45" dirty="0">
                <a:latin typeface="Calibri"/>
                <a:cs typeface="Calibri"/>
              </a:rPr>
              <a:t>terminology.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55" dirty="0">
                <a:latin typeface="Calibri"/>
                <a:cs typeface="Calibri"/>
              </a:rPr>
              <a:t>Working</a:t>
            </a:r>
            <a:r>
              <a:rPr sz="3200" b="1" spc="-10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domain</a:t>
            </a:r>
            <a:r>
              <a:rPr sz="3200" b="1" spc="-10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is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present.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59280"/>
            <a:ext cx="6496050" cy="415099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dirty="0">
                <a:latin typeface="Calibri"/>
                <a:cs typeface="Calibri"/>
              </a:rPr>
              <a:t>Not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70" dirty="0">
                <a:latin typeface="Calibri"/>
                <a:cs typeface="Calibri"/>
              </a:rPr>
              <a:t>always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familiar.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dirty="0">
                <a:latin typeface="Calibri"/>
                <a:cs typeface="Calibri"/>
              </a:rPr>
              <a:t>Human</a:t>
            </a:r>
            <a:r>
              <a:rPr sz="3200" b="1" spc="-180" dirty="0">
                <a:latin typeface="Calibri"/>
                <a:cs typeface="Calibri"/>
              </a:rPr>
              <a:t> </a:t>
            </a:r>
            <a:r>
              <a:rPr sz="3200" b="1" spc="-30" dirty="0">
                <a:latin typeface="Calibri"/>
                <a:cs typeface="Calibri"/>
              </a:rPr>
              <a:t>comprehension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limitations.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10" dirty="0">
                <a:latin typeface="Calibri"/>
                <a:cs typeface="Calibri"/>
              </a:rPr>
              <a:t>Window</a:t>
            </a:r>
            <a:r>
              <a:rPr sz="3200" b="1" spc="-175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manipulation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b="1" spc="-40" dirty="0">
                <a:latin typeface="Calibri"/>
                <a:cs typeface="Calibri"/>
              </a:rPr>
              <a:t>requirements.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819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20" dirty="0">
                <a:latin typeface="Calibri"/>
                <a:cs typeface="Calibri"/>
              </a:rPr>
              <a:t>Production</a:t>
            </a:r>
            <a:r>
              <a:rPr sz="3200" b="1" spc="-114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limitations.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35" dirty="0">
                <a:latin typeface="Calibri"/>
                <a:cs typeface="Calibri"/>
              </a:rPr>
              <a:t>Few</a:t>
            </a:r>
            <a:r>
              <a:rPr sz="3200" b="1" spc="-100" dirty="0">
                <a:latin typeface="Calibri"/>
                <a:cs typeface="Calibri"/>
              </a:rPr>
              <a:t> </a:t>
            </a:r>
            <a:r>
              <a:rPr sz="3200" b="1" spc="-70" dirty="0">
                <a:latin typeface="Calibri"/>
                <a:cs typeface="Calibri"/>
              </a:rPr>
              <a:t>tested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icons</a:t>
            </a:r>
            <a:r>
              <a:rPr sz="3200" b="1" spc="-16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exist.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25" dirty="0">
                <a:latin typeface="Calibri"/>
                <a:cs typeface="Calibri"/>
              </a:rPr>
              <a:t>Inefficient</a:t>
            </a:r>
            <a:r>
              <a:rPr sz="3200" b="1" spc="-12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for</a:t>
            </a:r>
            <a:r>
              <a:rPr sz="3200" b="1" spc="-15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touch</a:t>
            </a:r>
            <a:r>
              <a:rPr sz="3200" b="1" spc="-17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typists.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819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25" dirty="0">
                <a:latin typeface="Calibri"/>
                <a:cs typeface="Calibri"/>
              </a:rPr>
              <a:t>Inefficient</a:t>
            </a:r>
            <a:r>
              <a:rPr sz="3200" b="1" spc="-16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for</a:t>
            </a:r>
            <a:r>
              <a:rPr sz="3200" b="1" spc="-16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expert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users.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40</a:t>
            </a:fld>
            <a:endParaRPr spc="-25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59280"/>
            <a:ext cx="7765415" cy="355917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dirty="0">
                <a:latin typeface="Calibri"/>
                <a:cs typeface="Calibri"/>
              </a:rPr>
              <a:t>Not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spc="-60" dirty="0">
                <a:latin typeface="Calibri"/>
                <a:cs typeface="Calibri"/>
              </a:rPr>
              <a:t>always</a:t>
            </a:r>
            <a:r>
              <a:rPr sz="3200" b="1" spc="-1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spc="-60" dirty="0">
                <a:latin typeface="Calibri"/>
                <a:cs typeface="Calibri"/>
              </a:rPr>
              <a:t>preferred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style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spc="-35" dirty="0">
                <a:latin typeface="Calibri"/>
                <a:cs typeface="Calibri"/>
              </a:rPr>
              <a:t>interaction.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dirty="0">
                <a:latin typeface="Calibri"/>
                <a:cs typeface="Calibri"/>
              </a:rPr>
              <a:t>Not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spc="-50" dirty="0">
                <a:latin typeface="Calibri"/>
                <a:cs typeface="Calibri"/>
              </a:rPr>
              <a:t>always</a:t>
            </a:r>
            <a:r>
              <a:rPr sz="3200" b="1" spc="-110" dirty="0">
                <a:latin typeface="Calibri"/>
                <a:cs typeface="Calibri"/>
              </a:rPr>
              <a:t> </a:t>
            </a:r>
            <a:r>
              <a:rPr sz="3200" b="1" spc="-80" dirty="0">
                <a:latin typeface="Calibri"/>
                <a:cs typeface="Calibri"/>
              </a:rPr>
              <a:t>fastest</a:t>
            </a:r>
            <a:r>
              <a:rPr sz="3200" b="1" spc="-10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style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interaction.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20" dirty="0">
                <a:latin typeface="Calibri"/>
                <a:cs typeface="Calibri"/>
              </a:rPr>
              <a:t>Increased</a:t>
            </a:r>
            <a:r>
              <a:rPr sz="3200" b="1" spc="-7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chances</a:t>
            </a:r>
            <a:r>
              <a:rPr sz="3200" b="1" spc="-1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spc="-35" dirty="0">
                <a:latin typeface="Calibri"/>
                <a:cs typeface="Calibri"/>
              </a:rPr>
              <a:t>clutter</a:t>
            </a:r>
            <a:r>
              <a:rPr sz="3200" b="1" spc="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and</a:t>
            </a:r>
            <a:r>
              <a:rPr sz="3200" b="1" spc="-12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confusion.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819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futz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and</a:t>
            </a:r>
            <a:r>
              <a:rPr sz="3200" b="1" spc="-1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fiddle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factor.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40" dirty="0">
                <a:latin typeface="Calibri"/>
                <a:cs typeface="Calibri"/>
              </a:rPr>
              <a:t>May</a:t>
            </a:r>
            <a:r>
              <a:rPr sz="3200" b="1" spc="-14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consume</a:t>
            </a:r>
            <a:r>
              <a:rPr sz="3200" b="1" spc="-17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more</a:t>
            </a:r>
            <a:r>
              <a:rPr sz="3200" b="1" spc="-12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screen</a:t>
            </a:r>
            <a:r>
              <a:rPr sz="3200" b="1" spc="-13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space.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55" dirty="0">
                <a:latin typeface="Calibri"/>
                <a:cs typeface="Calibri"/>
              </a:rPr>
              <a:t>Hardware</a:t>
            </a:r>
            <a:r>
              <a:rPr sz="3200" b="1" spc="-114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limitations.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41</a:t>
            </a:fld>
            <a:endParaRPr spc="-25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7717" y="566115"/>
            <a:ext cx="7642225" cy="1246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893695" marR="5080" indent="-2881630">
              <a:lnSpc>
                <a:spcPct val="100000"/>
              </a:lnSpc>
              <a:spcBef>
                <a:spcPts val="110"/>
              </a:spcBef>
            </a:pPr>
            <a:r>
              <a:rPr sz="4000" i="0" spc="-20" dirty="0">
                <a:latin typeface="Calibri"/>
                <a:cs typeface="Calibri"/>
              </a:rPr>
              <a:t>Characteristics</a:t>
            </a:r>
            <a:r>
              <a:rPr sz="4000" i="0" spc="-5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of</a:t>
            </a:r>
            <a:r>
              <a:rPr sz="4000" i="0" spc="-10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the</a:t>
            </a:r>
            <a:r>
              <a:rPr sz="4000" i="0" spc="-105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Graphical</a:t>
            </a:r>
            <a:r>
              <a:rPr sz="4000" i="0" spc="-85" dirty="0">
                <a:latin typeface="Calibri"/>
                <a:cs typeface="Calibri"/>
              </a:rPr>
              <a:t> </a:t>
            </a:r>
            <a:r>
              <a:rPr sz="4000" i="0" spc="-20" dirty="0">
                <a:latin typeface="Calibri"/>
                <a:cs typeface="Calibri"/>
              </a:rPr>
              <a:t>User </a:t>
            </a:r>
            <a:r>
              <a:rPr sz="4000" i="0" spc="-10" dirty="0">
                <a:latin typeface="Calibri"/>
                <a:cs typeface="Calibri"/>
              </a:rPr>
              <a:t>Interface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42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930511"/>
            <a:ext cx="6013450" cy="297180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56235" indent="-343535">
              <a:lnSpc>
                <a:spcPct val="100000"/>
              </a:lnSpc>
              <a:spcBef>
                <a:spcPts val="894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i="1" spc="-35" dirty="0">
                <a:latin typeface="Calibri"/>
                <a:cs typeface="Calibri"/>
              </a:rPr>
              <a:t>Sophisticated</a:t>
            </a:r>
            <a:r>
              <a:rPr sz="3200" b="1" i="1" spc="-45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Visual</a:t>
            </a:r>
            <a:r>
              <a:rPr sz="3200" b="1" i="1" spc="-165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Presentation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i="1" spc="-10" dirty="0">
                <a:latin typeface="Calibri"/>
                <a:cs typeface="Calibri"/>
              </a:rPr>
              <a:t>Pick-</a:t>
            </a:r>
            <a:r>
              <a:rPr sz="3200" b="1" i="1" spc="-25" dirty="0">
                <a:latin typeface="Calibri"/>
                <a:cs typeface="Calibri"/>
              </a:rPr>
              <a:t>and-</a:t>
            </a:r>
            <a:r>
              <a:rPr sz="3200" b="1" i="1" spc="-20" dirty="0">
                <a:latin typeface="Calibri"/>
                <a:cs typeface="Calibri"/>
              </a:rPr>
              <a:t>Click</a:t>
            </a:r>
            <a:r>
              <a:rPr sz="3200" b="1" i="1" spc="-80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Interaction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i="1" spc="-45" dirty="0">
                <a:latin typeface="Calibri"/>
                <a:cs typeface="Calibri"/>
              </a:rPr>
              <a:t>Restricted</a:t>
            </a:r>
            <a:r>
              <a:rPr sz="3200" b="1" i="1" spc="-2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Set</a:t>
            </a:r>
            <a:r>
              <a:rPr sz="3200" b="1" i="1" spc="-16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of</a:t>
            </a:r>
            <a:r>
              <a:rPr sz="3200" b="1" i="1" spc="-120" dirty="0">
                <a:latin typeface="Calibri"/>
                <a:cs typeface="Calibri"/>
              </a:rPr>
              <a:t> </a:t>
            </a:r>
            <a:r>
              <a:rPr sz="3200" b="1" i="1" spc="-45" dirty="0">
                <a:latin typeface="Calibri"/>
                <a:cs typeface="Calibri"/>
              </a:rPr>
              <a:t>Interface</a:t>
            </a:r>
            <a:r>
              <a:rPr sz="3200" b="1" i="1" spc="-50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Options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81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i="1" spc="-10" dirty="0">
                <a:latin typeface="Calibri"/>
                <a:cs typeface="Calibri"/>
              </a:rPr>
              <a:t>Visualization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i="1" spc="-10" dirty="0">
                <a:latin typeface="Calibri"/>
                <a:cs typeface="Calibri"/>
              </a:rPr>
              <a:t>Object</a:t>
            </a:r>
            <a:r>
              <a:rPr sz="3200" b="1" i="1" spc="-170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Orientation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1588" y="837133"/>
            <a:ext cx="795655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i="0" spc="-10" dirty="0">
                <a:latin typeface="Calibri"/>
                <a:cs typeface="Calibri"/>
              </a:rPr>
              <a:t>Properties</a:t>
            </a:r>
            <a:r>
              <a:rPr i="0" spc="-25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or</a:t>
            </a:r>
            <a:r>
              <a:rPr i="0" spc="-150" dirty="0">
                <a:latin typeface="Calibri"/>
                <a:cs typeface="Calibri"/>
              </a:rPr>
              <a:t> </a:t>
            </a:r>
            <a:r>
              <a:rPr i="0" spc="-30" dirty="0">
                <a:latin typeface="Calibri"/>
                <a:cs typeface="Calibri"/>
              </a:rPr>
              <a:t>Attributes</a:t>
            </a:r>
            <a:r>
              <a:rPr i="0" spc="-180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of</a:t>
            </a:r>
            <a:r>
              <a:rPr i="0" spc="-105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Objects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43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80565"/>
            <a:ext cx="7712075" cy="423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356870" algn="l"/>
              </a:tabLst>
            </a:pPr>
            <a:r>
              <a:rPr sz="3000" b="1" spc="-10" dirty="0">
                <a:latin typeface="Calibri"/>
                <a:cs typeface="Calibri"/>
              </a:rPr>
              <a:t>Actions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10"/>
              </a:spcBef>
            </a:pPr>
            <a:endParaRPr sz="3000">
              <a:latin typeface="Calibri"/>
              <a:cs typeface="Calibri"/>
            </a:endParaRPr>
          </a:p>
          <a:p>
            <a:pPr marL="356870" marR="1086485" indent="-344805">
              <a:lnSpc>
                <a:spcPts val="2880"/>
              </a:lnSpc>
            </a:pPr>
            <a:r>
              <a:rPr sz="3000" dirty="0">
                <a:latin typeface="Calibri"/>
                <a:cs typeface="Calibri"/>
              </a:rPr>
              <a:t>The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40" dirty="0">
                <a:latin typeface="Calibri"/>
                <a:cs typeface="Calibri"/>
              </a:rPr>
              <a:t>following</a:t>
            </a:r>
            <a:r>
              <a:rPr sz="3000" spc="-1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typical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i="1" spc="-20" dirty="0">
                <a:latin typeface="Calibri"/>
                <a:cs typeface="Calibri"/>
              </a:rPr>
              <a:t>property/attribute specification</a:t>
            </a:r>
            <a:r>
              <a:rPr sz="3000" i="1" spc="-85" dirty="0">
                <a:latin typeface="Calibri"/>
                <a:cs typeface="Calibri"/>
              </a:rPr>
              <a:t> </a:t>
            </a:r>
            <a:r>
              <a:rPr sz="3000" i="1" spc="-10" dirty="0">
                <a:latin typeface="Calibri"/>
                <a:cs typeface="Calibri"/>
              </a:rPr>
              <a:t>sequence:</a:t>
            </a:r>
            <a:endParaRPr sz="3000">
              <a:latin typeface="Calibri"/>
              <a:cs typeface="Calibri"/>
            </a:endParaRPr>
          </a:p>
          <a:p>
            <a:pPr marL="356870" marR="5080" indent="-344805">
              <a:lnSpc>
                <a:spcPts val="2910"/>
              </a:lnSpc>
              <a:spcBef>
                <a:spcPts val="700"/>
              </a:spcBef>
              <a:tabLst>
                <a:tab pos="387350" algn="l"/>
              </a:tabLst>
            </a:pPr>
            <a:r>
              <a:rPr sz="1050" spc="-25" dirty="0">
                <a:latin typeface="Calibri"/>
                <a:cs typeface="Calibri"/>
              </a:rPr>
              <a:t>1.</a:t>
            </a:r>
            <a:r>
              <a:rPr sz="1050" dirty="0">
                <a:latin typeface="Calibri"/>
                <a:cs typeface="Calibri"/>
              </a:rPr>
              <a:t>		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user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selects</a:t>
            </a:r>
            <a:r>
              <a:rPr sz="3000" spc="-1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 </a:t>
            </a:r>
            <a:r>
              <a:rPr sz="3000" spc="-35" dirty="0">
                <a:latin typeface="Calibri"/>
                <a:cs typeface="Calibri"/>
              </a:rPr>
              <a:t>object—</a:t>
            </a:r>
            <a:r>
              <a:rPr sz="3000" spc="-20" dirty="0">
                <a:latin typeface="Calibri"/>
                <a:cs typeface="Calibri"/>
              </a:rPr>
              <a:t>for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40" dirty="0">
                <a:latin typeface="Calibri"/>
                <a:cs typeface="Calibri"/>
              </a:rPr>
              <a:t>example,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spc="-30" dirty="0">
                <a:latin typeface="Calibri"/>
                <a:cs typeface="Calibri"/>
              </a:rPr>
              <a:t>several </a:t>
            </a:r>
            <a:r>
              <a:rPr sz="3000" spc="-35" dirty="0">
                <a:latin typeface="Calibri"/>
                <a:cs typeface="Calibri"/>
              </a:rPr>
              <a:t>words</a:t>
            </a:r>
            <a:r>
              <a:rPr sz="3000" spc="-114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text.</a:t>
            </a:r>
            <a:endParaRPr sz="3000">
              <a:latin typeface="Calibri"/>
              <a:cs typeface="Calibri"/>
            </a:endParaRPr>
          </a:p>
          <a:p>
            <a:pPr marL="356870" marR="139700" indent="-344805">
              <a:lnSpc>
                <a:spcPts val="2900"/>
              </a:lnSpc>
              <a:spcBef>
                <a:spcPts val="695"/>
              </a:spcBef>
              <a:tabLst>
                <a:tab pos="387350" algn="l"/>
              </a:tabLst>
            </a:pPr>
            <a:r>
              <a:rPr sz="1050" spc="-25" dirty="0">
                <a:latin typeface="Calibri"/>
                <a:cs typeface="Calibri"/>
              </a:rPr>
              <a:t>2.</a:t>
            </a:r>
            <a:r>
              <a:rPr sz="1050" dirty="0">
                <a:latin typeface="Calibri"/>
                <a:cs typeface="Calibri"/>
              </a:rPr>
              <a:t>		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1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user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then</a:t>
            </a:r>
            <a:r>
              <a:rPr sz="3000" spc="-114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selects</a:t>
            </a:r>
            <a:r>
              <a:rPr sz="3000" spc="-1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action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apply</a:t>
            </a:r>
            <a:r>
              <a:rPr sz="3000" spc="-1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that </a:t>
            </a:r>
            <a:r>
              <a:rPr sz="3000" spc="-10" dirty="0">
                <a:latin typeface="Calibri"/>
                <a:cs typeface="Calibri"/>
              </a:rPr>
              <a:t>object,</a:t>
            </a:r>
            <a:r>
              <a:rPr sz="3000" spc="-1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such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as the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action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BOLD.</a:t>
            </a:r>
            <a:endParaRPr sz="3000">
              <a:latin typeface="Calibri"/>
              <a:cs typeface="Calibri"/>
            </a:endParaRPr>
          </a:p>
          <a:p>
            <a:pPr marL="356870" marR="341630" indent="-344805">
              <a:lnSpc>
                <a:spcPts val="2900"/>
              </a:lnSpc>
              <a:spcBef>
                <a:spcPts val="705"/>
              </a:spcBef>
              <a:tabLst>
                <a:tab pos="390525" algn="l"/>
              </a:tabLst>
            </a:pPr>
            <a:r>
              <a:rPr sz="1050" spc="-25" dirty="0">
                <a:latin typeface="Calibri"/>
                <a:cs typeface="Calibri"/>
              </a:rPr>
              <a:t>3.</a:t>
            </a:r>
            <a:r>
              <a:rPr sz="1050" dirty="0">
                <a:latin typeface="Calibri"/>
                <a:cs typeface="Calibri"/>
              </a:rPr>
              <a:t>		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selected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50" dirty="0">
                <a:latin typeface="Calibri"/>
                <a:cs typeface="Calibri"/>
              </a:rPr>
              <a:t>words</a:t>
            </a:r>
            <a:r>
              <a:rPr sz="3000" spc="-12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are</a:t>
            </a:r>
            <a:r>
              <a:rPr sz="3000" spc="-114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made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bold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will </a:t>
            </a:r>
            <a:r>
              <a:rPr sz="3000" spc="-10" dirty="0">
                <a:latin typeface="Calibri"/>
                <a:cs typeface="Calibri"/>
              </a:rPr>
              <a:t>remain</a:t>
            </a:r>
            <a:r>
              <a:rPr sz="3000" spc="-1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bold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until</a:t>
            </a:r>
            <a:r>
              <a:rPr sz="3000" spc="-20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selected</a:t>
            </a:r>
            <a:r>
              <a:rPr sz="3000" spc="-254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changed</a:t>
            </a:r>
            <a:r>
              <a:rPr sz="3000" spc="-12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again.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2342" y="566115"/>
            <a:ext cx="7061834" cy="1246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313940" marR="5080" indent="-2301875">
              <a:lnSpc>
                <a:spcPct val="100000"/>
              </a:lnSpc>
              <a:spcBef>
                <a:spcPts val="110"/>
              </a:spcBef>
            </a:pPr>
            <a:r>
              <a:rPr sz="4000" i="0" dirty="0">
                <a:latin typeface="Calibri"/>
                <a:cs typeface="Calibri"/>
              </a:rPr>
              <a:t>Application</a:t>
            </a:r>
            <a:r>
              <a:rPr sz="4000" i="0" spc="-15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versus</a:t>
            </a:r>
            <a:r>
              <a:rPr sz="4000" i="0" spc="-6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Object</a:t>
            </a:r>
            <a:r>
              <a:rPr sz="4000" i="0" spc="-14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or</a:t>
            </a:r>
            <a:r>
              <a:rPr sz="4000" i="0" spc="-40" dirty="0">
                <a:latin typeface="Calibri"/>
                <a:cs typeface="Calibri"/>
              </a:rPr>
              <a:t> </a:t>
            </a:r>
            <a:r>
              <a:rPr sz="4000" i="0" spc="-20" dirty="0">
                <a:latin typeface="Calibri"/>
                <a:cs typeface="Calibri"/>
              </a:rPr>
              <a:t>Data </a:t>
            </a:r>
            <a:r>
              <a:rPr sz="4000" i="0" spc="-10" dirty="0">
                <a:latin typeface="Calibri"/>
                <a:cs typeface="Calibri"/>
              </a:rPr>
              <a:t>Orientation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44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2006854"/>
            <a:ext cx="7698105" cy="382397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356870" marR="5080" indent="-344805">
              <a:lnSpc>
                <a:spcPts val="2900"/>
              </a:lnSpc>
              <a:spcBef>
                <a:spcPts val="490"/>
              </a:spcBef>
            </a:pPr>
            <a:r>
              <a:rPr sz="2700" dirty="0">
                <a:latin typeface="Calibri"/>
                <a:cs typeface="Calibri"/>
              </a:rPr>
              <a:t>An</a:t>
            </a:r>
            <a:r>
              <a:rPr sz="2700" spc="25" dirty="0">
                <a:latin typeface="Calibri"/>
                <a:cs typeface="Calibri"/>
              </a:rPr>
              <a:t> </a:t>
            </a:r>
            <a:r>
              <a:rPr sz="2700" spc="-40" dirty="0">
                <a:latin typeface="Calibri"/>
                <a:cs typeface="Calibri"/>
              </a:rPr>
              <a:t>application-</a:t>
            </a:r>
            <a:r>
              <a:rPr sz="2700" spc="-35" dirty="0">
                <a:latin typeface="Calibri"/>
                <a:cs typeface="Calibri"/>
              </a:rPr>
              <a:t>oriented</a:t>
            </a:r>
            <a:r>
              <a:rPr sz="2700" spc="-11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approach</a:t>
            </a:r>
            <a:r>
              <a:rPr sz="2700" spc="-204" dirty="0">
                <a:latin typeface="Calibri"/>
                <a:cs typeface="Calibri"/>
              </a:rPr>
              <a:t> </a:t>
            </a:r>
            <a:r>
              <a:rPr sz="2700" spc="-70" dirty="0">
                <a:latin typeface="Calibri"/>
                <a:cs typeface="Calibri"/>
              </a:rPr>
              <a:t>takes</a:t>
            </a:r>
            <a:r>
              <a:rPr sz="2700" spc="-1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</a:t>
            </a:r>
            <a:r>
              <a:rPr sz="2700" spc="3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action:object </a:t>
            </a:r>
            <a:r>
              <a:rPr sz="2700" spc="-20" dirty="0">
                <a:latin typeface="Calibri"/>
                <a:cs typeface="Calibri"/>
              </a:rPr>
              <a:t>approach,</a:t>
            </a:r>
            <a:r>
              <a:rPr sz="2700" spc="-245" dirty="0">
                <a:latin typeface="Calibri"/>
                <a:cs typeface="Calibri"/>
              </a:rPr>
              <a:t> </a:t>
            </a:r>
            <a:r>
              <a:rPr sz="2700" spc="-60" dirty="0">
                <a:latin typeface="Calibri"/>
                <a:cs typeface="Calibri"/>
              </a:rPr>
              <a:t>like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this:</a:t>
            </a:r>
            <a:endParaRPr sz="2700">
              <a:latin typeface="Calibri"/>
              <a:cs typeface="Calibri"/>
            </a:endParaRPr>
          </a:p>
          <a:p>
            <a:pPr marL="356870" marR="184785" indent="-344805">
              <a:lnSpc>
                <a:spcPts val="2910"/>
              </a:lnSpc>
              <a:spcBef>
                <a:spcPts val="700"/>
              </a:spcBef>
            </a:pPr>
            <a:r>
              <a:rPr sz="2700" dirty="0">
                <a:latin typeface="Calibri"/>
                <a:cs typeface="Calibri"/>
              </a:rPr>
              <a:t>Action&gt;</a:t>
            </a:r>
            <a:r>
              <a:rPr sz="2700" spc="-1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1.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application</a:t>
            </a:r>
            <a:r>
              <a:rPr sz="2700" spc="-2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opened</a:t>
            </a:r>
            <a:r>
              <a:rPr sz="2700" spc="-145" dirty="0">
                <a:latin typeface="Calibri"/>
                <a:cs typeface="Calibri"/>
              </a:rPr>
              <a:t> </a:t>
            </a:r>
            <a:r>
              <a:rPr sz="2700" spc="-40" dirty="0">
                <a:latin typeface="Calibri"/>
                <a:cs typeface="Calibri"/>
              </a:rPr>
              <a:t>(for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spc="-40" dirty="0">
                <a:latin typeface="Calibri"/>
                <a:cs typeface="Calibri"/>
              </a:rPr>
              <a:t>example,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word </a:t>
            </a:r>
            <a:r>
              <a:rPr sz="2700" spc="-10" dirty="0">
                <a:latin typeface="Calibri"/>
                <a:cs typeface="Calibri"/>
              </a:rPr>
              <a:t>processing).</a:t>
            </a:r>
            <a:endParaRPr sz="2700">
              <a:latin typeface="Calibri"/>
              <a:cs typeface="Calibri"/>
            </a:endParaRPr>
          </a:p>
          <a:p>
            <a:pPr marL="356870" marR="14604" indent="-344805">
              <a:lnSpc>
                <a:spcPts val="2910"/>
              </a:lnSpc>
              <a:spcBef>
                <a:spcPts val="685"/>
              </a:spcBef>
            </a:pPr>
            <a:r>
              <a:rPr sz="2700" spc="-10" dirty="0">
                <a:latin typeface="Calibri"/>
                <a:cs typeface="Calibri"/>
              </a:rPr>
              <a:t>Object&gt;</a:t>
            </a:r>
            <a:r>
              <a:rPr sz="2700" spc="-1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2. A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file</a:t>
            </a:r>
            <a:r>
              <a:rPr sz="2700" spc="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or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other</a:t>
            </a:r>
            <a:r>
              <a:rPr sz="2700" spc="-1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object</a:t>
            </a:r>
            <a:r>
              <a:rPr sz="2700" spc="-9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selected</a:t>
            </a:r>
            <a:r>
              <a:rPr sz="2700" spc="-260" dirty="0">
                <a:latin typeface="Calibri"/>
                <a:cs typeface="Calibri"/>
              </a:rPr>
              <a:t> </a:t>
            </a:r>
            <a:r>
              <a:rPr sz="2700" spc="-35" dirty="0">
                <a:latin typeface="Calibri"/>
                <a:cs typeface="Calibri"/>
              </a:rPr>
              <a:t>(for</a:t>
            </a:r>
            <a:r>
              <a:rPr sz="2700" spc="-145" dirty="0">
                <a:latin typeface="Calibri"/>
                <a:cs typeface="Calibri"/>
              </a:rPr>
              <a:t> </a:t>
            </a:r>
            <a:r>
              <a:rPr sz="2700" spc="-40" dirty="0">
                <a:latin typeface="Calibri"/>
                <a:cs typeface="Calibri"/>
              </a:rPr>
              <a:t>example,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spc="-50" dirty="0">
                <a:latin typeface="Calibri"/>
                <a:cs typeface="Calibri"/>
              </a:rPr>
              <a:t>a </a:t>
            </a:r>
            <a:r>
              <a:rPr sz="2700" spc="-10" dirty="0">
                <a:latin typeface="Calibri"/>
                <a:cs typeface="Calibri"/>
              </a:rPr>
              <a:t>memo).</a:t>
            </a:r>
            <a:endParaRPr sz="2700">
              <a:latin typeface="Calibri"/>
              <a:cs typeface="Calibri"/>
            </a:endParaRPr>
          </a:p>
          <a:p>
            <a:pPr marL="12700" marR="447040">
              <a:lnSpc>
                <a:spcPts val="3600"/>
              </a:lnSpc>
              <a:spcBef>
                <a:spcPts val="40"/>
              </a:spcBef>
            </a:pPr>
            <a:r>
              <a:rPr sz="2700" dirty="0">
                <a:latin typeface="Calibri"/>
                <a:cs typeface="Calibri"/>
              </a:rPr>
              <a:t>An</a:t>
            </a:r>
            <a:r>
              <a:rPr sz="2700" spc="1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object-</a:t>
            </a:r>
            <a:r>
              <a:rPr sz="2700" spc="-40" dirty="0">
                <a:latin typeface="Calibri"/>
                <a:cs typeface="Calibri"/>
              </a:rPr>
              <a:t>oriented</a:t>
            </a:r>
            <a:r>
              <a:rPr sz="2700" spc="-21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object:action</a:t>
            </a:r>
            <a:r>
              <a:rPr sz="2700" spc="-22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approach</a:t>
            </a:r>
            <a:r>
              <a:rPr sz="2700" spc="-1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does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this: Object&gt;</a:t>
            </a:r>
            <a:r>
              <a:rPr sz="2700" spc="-1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1.</a:t>
            </a:r>
            <a:r>
              <a:rPr sz="2700" spc="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object</a:t>
            </a:r>
            <a:r>
              <a:rPr sz="2700" spc="-1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chosen</a:t>
            </a:r>
            <a:r>
              <a:rPr sz="2700" spc="-1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(a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memo).</a:t>
            </a:r>
            <a:endParaRPr sz="2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9"/>
              </a:spcBef>
            </a:pPr>
            <a:r>
              <a:rPr sz="2700" dirty="0">
                <a:latin typeface="Calibri"/>
                <a:cs typeface="Calibri"/>
              </a:rPr>
              <a:t>Action&gt;</a:t>
            </a:r>
            <a:r>
              <a:rPr sz="2700" spc="-1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2.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</a:t>
            </a:r>
            <a:r>
              <a:rPr sz="2700" spc="-20" dirty="0">
                <a:latin typeface="Calibri"/>
                <a:cs typeface="Calibri"/>
              </a:rPr>
              <a:t> application</a:t>
            </a:r>
            <a:r>
              <a:rPr sz="2700" spc="-2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3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selected</a:t>
            </a:r>
            <a:r>
              <a:rPr sz="2700" spc="-220" dirty="0">
                <a:latin typeface="Calibri"/>
                <a:cs typeface="Calibri"/>
              </a:rPr>
              <a:t> </a:t>
            </a:r>
            <a:r>
              <a:rPr sz="2700" spc="-50" dirty="0">
                <a:latin typeface="Calibri"/>
                <a:cs typeface="Calibri"/>
              </a:rPr>
              <a:t>(word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processing).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59280"/>
            <a:ext cx="7349490" cy="276606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10" dirty="0">
                <a:latin typeface="Calibri"/>
                <a:cs typeface="Calibri"/>
              </a:rPr>
              <a:t>Views</a:t>
            </a:r>
            <a:endParaRPr sz="3200">
              <a:latin typeface="Calibri"/>
              <a:cs typeface="Calibri"/>
            </a:endParaRPr>
          </a:p>
          <a:p>
            <a:pPr marL="356870" marR="118745" indent="-344805">
              <a:lnSpc>
                <a:spcPct val="100000"/>
              </a:lnSpc>
              <a:spcBef>
                <a:spcPts val="790"/>
              </a:spcBef>
            </a:pPr>
            <a:r>
              <a:rPr sz="3200" spc="-25" dirty="0">
                <a:latin typeface="Calibri"/>
                <a:cs typeface="Calibri"/>
              </a:rPr>
              <a:t>Views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95" dirty="0">
                <a:latin typeface="Calibri"/>
                <a:cs typeface="Calibri"/>
              </a:rPr>
              <a:t>ways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looking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at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object’s </a:t>
            </a:r>
            <a:r>
              <a:rPr sz="3200" spc="-35" dirty="0">
                <a:latin typeface="Calibri"/>
                <a:cs typeface="Calibri"/>
              </a:rPr>
              <a:t>information.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10" dirty="0">
                <a:latin typeface="Calibri"/>
                <a:cs typeface="Calibri"/>
              </a:rPr>
              <a:t>IBM’s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SAA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55" dirty="0">
                <a:latin typeface="Calibri"/>
                <a:cs typeface="Calibri"/>
              </a:rPr>
              <a:t>CUA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describes</a:t>
            </a:r>
            <a:r>
              <a:rPr sz="3200" spc="-16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four</a:t>
            </a:r>
            <a:endParaRPr sz="3200">
              <a:latin typeface="Calibri"/>
              <a:cs typeface="Calibri"/>
            </a:endParaRPr>
          </a:p>
          <a:p>
            <a:pPr marL="356870" marR="5080" indent="-344805">
              <a:lnSpc>
                <a:spcPct val="100000"/>
              </a:lnSpc>
              <a:spcBef>
                <a:spcPts val="800"/>
              </a:spcBef>
            </a:pPr>
            <a:r>
              <a:rPr sz="3200" dirty="0">
                <a:latin typeface="Calibri"/>
                <a:cs typeface="Calibri"/>
              </a:rPr>
              <a:t>kinds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views: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composed,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contents,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settings,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help.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45</a:t>
            </a:fld>
            <a:endParaRPr spc="-25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1062355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Calibri"/>
                <a:cs typeface="Calibri"/>
              </a:rPr>
              <a:t>The</a:t>
            </a:r>
            <a:r>
              <a:rPr i="0" spc="-170" dirty="0">
                <a:latin typeface="Calibri"/>
                <a:cs typeface="Calibri"/>
              </a:rPr>
              <a:t> </a:t>
            </a:r>
            <a:r>
              <a:rPr i="0" spc="-20" dirty="0">
                <a:latin typeface="Calibri"/>
                <a:cs typeface="Calibri"/>
              </a:rPr>
              <a:t>Web</a:t>
            </a:r>
            <a:r>
              <a:rPr i="0" spc="-175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User</a:t>
            </a:r>
            <a:r>
              <a:rPr i="0" spc="-150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Interface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46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59280"/>
            <a:ext cx="6644005" cy="179070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20" dirty="0">
                <a:latin typeface="Calibri"/>
                <a:cs typeface="Calibri"/>
              </a:rPr>
              <a:t>What</a:t>
            </a:r>
            <a:r>
              <a:rPr sz="3200" b="1" spc="-1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is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spc="-110" dirty="0">
                <a:latin typeface="Calibri"/>
                <a:cs typeface="Calibri"/>
              </a:rPr>
              <a:t>Web</a:t>
            </a:r>
            <a:r>
              <a:rPr sz="3200" b="1" spc="-15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Interface?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55" dirty="0">
                <a:latin typeface="Calibri"/>
                <a:cs typeface="Calibri"/>
              </a:rPr>
              <a:t>Troubleshooting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spc="-110" dirty="0">
                <a:latin typeface="Calibri"/>
                <a:cs typeface="Calibri"/>
              </a:rPr>
              <a:t>Web</a:t>
            </a:r>
            <a:r>
              <a:rPr sz="3200" b="1" spc="-114" dirty="0">
                <a:latin typeface="Calibri"/>
                <a:cs typeface="Calibri"/>
              </a:rPr>
              <a:t> </a:t>
            </a:r>
            <a:r>
              <a:rPr sz="3200" b="1" spc="-50" dirty="0">
                <a:latin typeface="Calibri"/>
                <a:cs typeface="Calibri"/>
              </a:rPr>
              <a:t>Interface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Access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10" dirty="0">
                <a:latin typeface="Calibri"/>
                <a:cs typeface="Calibri"/>
              </a:rPr>
              <a:t>Accessing</a:t>
            </a:r>
            <a:r>
              <a:rPr sz="3200" b="1" spc="-114" dirty="0">
                <a:latin typeface="Calibri"/>
                <a:cs typeface="Calibri"/>
              </a:rPr>
              <a:t> </a:t>
            </a:r>
            <a:r>
              <a:rPr sz="3200" b="1" spc="-630" dirty="0">
                <a:latin typeface="Calibri"/>
                <a:cs typeface="Calibri"/>
              </a:rPr>
              <a:t>Y</a:t>
            </a:r>
            <a:r>
              <a:rPr sz="3200" b="1" spc="-80" dirty="0">
                <a:latin typeface="Calibri"/>
                <a:cs typeface="Calibri"/>
              </a:rPr>
              <a:t>o</a:t>
            </a:r>
            <a:r>
              <a:rPr sz="3200" b="1" spc="-125" dirty="0">
                <a:latin typeface="Calibri"/>
                <a:cs typeface="Calibri"/>
              </a:rPr>
              <a:t>u</a:t>
            </a:r>
            <a:r>
              <a:rPr sz="3200" b="1" spc="-15" dirty="0">
                <a:latin typeface="Calibri"/>
                <a:cs typeface="Calibri"/>
              </a:rPr>
              <a:t>r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spc="-130" dirty="0">
                <a:latin typeface="Calibri"/>
                <a:cs typeface="Calibri"/>
              </a:rPr>
              <a:t>Web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Interface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9429" y="622807"/>
            <a:ext cx="7755890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i="0" spc="-30" dirty="0">
                <a:latin typeface="Calibri"/>
                <a:cs typeface="Calibri"/>
              </a:rPr>
              <a:t>Characteristics</a:t>
            </a:r>
            <a:r>
              <a:rPr i="0" spc="-150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of</a:t>
            </a:r>
            <a:r>
              <a:rPr i="0" spc="-50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a</a:t>
            </a:r>
            <a:r>
              <a:rPr i="0" spc="-70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Web</a:t>
            </a:r>
            <a:r>
              <a:rPr i="0" spc="-130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Interface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635" y="1461186"/>
            <a:ext cx="4766310" cy="433133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3200" b="1" i="1" dirty="0">
                <a:latin typeface="Calibri"/>
                <a:cs typeface="Calibri"/>
              </a:rPr>
              <a:t>GUI</a:t>
            </a:r>
            <a:r>
              <a:rPr sz="3200" b="1" i="1" spc="-18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versus</a:t>
            </a:r>
            <a:r>
              <a:rPr sz="3200" b="1" i="1" spc="-145" dirty="0">
                <a:latin typeface="Calibri"/>
                <a:cs typeface="Calibri"/>
              </a:rPr>
              <a:t> </a:t>
            </a:r>
            <a:r>
              <a:rPr sz="3200" b="1" i="1" spc="-120" dirty="0">
                <a:latin typeface="Calibri"/>
                <a:cs typeface="Calibri"/>
              </a:rPr>
              <a:t>Web</a:t>
            </a:r>
            <a:r>
              <a:rPr sz="3200" b="1" i="1" spc="-130" dirty="0">
                <a:latin typeface="Calibri"/>
                <a:cs typeface="Calibri"/>
              </a:rPr>
              <a:t> </a:t>
            </a:r>
            <a:r>
              <a:rPr sz="3200" b="1" i="1" spc="-20" dirty="0">
                <a:latin typeface="Calibri"/>
                <a:cs typeface="Calibri"/>
              </a:rPr>
              <a:t>Page</a:t>
            </a:r>
            <a:r>
              <a:rPr sz="3200" b="1" i="1" spc="-85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Design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10" dirty="0">
                <a:latin typeface="Calibri"/>
                <a:cs typeface="Calibri"/>
              </a:rPr>
              <a:t>Devices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40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dirty="0">
                <a:latin typeface="Calibri"/>
                <a:cs typeface="Calibri"/>
              </a:rPr>
              <a:t>User</a:t>
            </a:r>
            <a:r>
              <a:rPr sz="3200" b="1" spc="-16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focus.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409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10" dirty="0">
                <a:latin typeface="Calibri"/>
                <a:cs typeface="Calibri"/>
              </a:rPr>
              <a:t>Data/information.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3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dirty="0">
                <a:latin typeface="Calibri"/>
                <a:cs typeface="Calibri"/>
              </a:rPr>
              <a:t>User</a:t>
            </a:r>
            <a:r>
              <a:rPr sz="3200" b="1" spc="-16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tasks.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409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35" dirty="0">
                <a:latin typeface="Calibri"/>
                <a:cs typeface="Calibri"/>
              </a:rPr>
              <a:t>User’s</a:t>
            </a:r>
            <a:r>
              <a:rPr sz="3200" b="1" spc="-114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conceptual</a:t>
            </a:r>
            <a:r>
              <a:rPr sz="3200" b="1" spc="-16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space.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409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55" dirty="0">
                <a:latin typeface="Calibri"/>
                <a:cs typeface="Calibri"/>
              </a:rPr>
              <a:t>Presentation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elements.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384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10" dirty="0">
                <a:latin typeface="Calibri"/>
                <a:cs typeface="Calibri"/>
              </a:rPr>
              <a:t>Navigation.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1384" y="1786127"/>
            <a:ext cx="1228343" cy="11430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01384" y="3715511"/>
            <a:ext cx="1429512" cy="142951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47</a:t>
            </a:fld>
            <a:endParaRPr spc="-25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59280"/>
            <a:ext cx="3245485" cy="355917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10" dirty="0">
                <a:latin typeface="Calibri"/>
                <a:cs typeface="Calibri"/>
              </a:rPr>
              <a:t>Context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10" dirty="0">
                <a:latin typeface="Calibri"/>
                <a:cs typeface="Calibri"/>
              </a:rPr>
              <a:t>Interaction.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40" dirty="0">
                <a:latin typeface="Calibri"/>
                <a:cs typeface="Calibri"/>
              </a:rPr>
              <a:t>Response</a:t>
            </a:r>
            <a:r>
              <a:rPr sz="3200" b="1" spc="-10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time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819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dirty="0">
                <a:latin typeface="Calibri"/>
                <a:cs typeface="Calibri"/>
              </a:rPr>
              <a:t>Visual</a:t>
            </a:r>
            <a:r>
              <a:rPr sz="3200" b="1" spc="-17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style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95" dirty="0">
                <a:latin typeface="Calibri"/>
                <a:cs typeface="Calibri"/>
              </a:rPr>
              <a:t>System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capability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575" dirty="0">
                <a:latin typeface="Calibri"/>
                <a:cs typeface="Calibri"/>
              </a:rPr>
              <a:t>T</a:t>
            </a:r>
            <a:r>
              <a:rPr sz="3200" b="1" spc="-80" dirty="0">
                <a:latin typeface="Calibri"/>
                <a:cs typeface="Calibri"/>
              </a:rPr>
              <a:t>a</a:t>
            </a:r>
            <a:r>
              <a:rPr sz="3200" b="1" spc="-95" dirty="0">
                <a:latin typeface="Calibri"/>
                <a:cs typeface="Calibri"/>
              </a:rPr>
              <a:t>s</a:t>
            </a:r>
            <a:r>
              <a:rPr sz="3200" b="1" spc="-15" dirty="0">
                <a:latin typeface="Calibri"/>
                <a:cs typeface="Calibri"/>
              </a:rPr>
              <a:t>k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efficiency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71615" y="2572511"/>
            <a:ext cx="1517904" cy="11430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48</a:t>
            </a:fld>
            <a:endParaRPr spc="-25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59280"/>
            <a:ext cx="3014345" cy="238188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dirty="0">
                <a:latin typeface="Calibri"/>
                <a:cs typeface="Calibri"/>
              </a:rPr>
              <a:t>User</a:t>
            </a:r>
            <a:r>
              <a:rPr sz="3200" b="1" spc="-18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assistance.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10" dirty="0">
                <a:latin typeface="Calibri"/>
                <a:cs typeface="Calibri"/>
              </a:rPr>
              <a:t>Integration.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10" dirty="0">
                <a:latin typeface="Calibri"/>
                <a:cs typeface="Calibri"/>
              </a:rPr>
              <a:t>Security.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819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10" dirty="0">
                <a:latin typeface="Calibri"/>
                <a:cs typeface="Calibri"/>
              </a:rPr>
              <a:t>Reliability.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49</a:t>
            </a:fld>
            <a:endParaRPr spc="-25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456815">
              <a:lnSpc>
                <a:spcPct val="100000"/>
              </a:lnSpc>
              <a:spcBef>
                <a:spcPts val="95"/>
              </a:spcBef>
            </a:pPr>
            <a:r>
              <a:rPr b="0" i="0" dirty="0">
                <a:latin typeface="Calibri"/>
                <a:cs typeface="Calibri"/>
              </a:rPr>
              <a:t>GUI</a:t>
            </a:r>
            <a:r>
              <a:rPr b="0" i="0" spc="-120" dirty="0">
                <a:latin typeface="Calibri"/>
                <a:cs typeface="Calibri"/>
              </a:rPr>
              <a:t> </a:t>
            </a:r>
            <a:r>
              <a:rPr b="0" i="0" dirty="0">
                <a:latin typeface="Calibri"/>
                <a:cs typeface="Calibri"/>
              </a:rPr>
              <a:t>vs</a:t>
            </a:r>
            <a:r>
              <a:rPr b="0" i="0" spc="-145" dirty="0">
                <a:latin typeface="Calibri"/>
                <a:cs typeface="Calibri"/>
              </a:rPr>
              <a:t> </a:t>
            </a:r>
            <a:r>
              <a:rPr b="0" i="0" spc="-25" dirty="0">
                <a:latin typeface="Calibri"/>
                <a:cs typeface="Calibri"/>
              </a:rPr>
              <a:t>WEB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50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76262" y="1776348"/>
          <a:ext cx="7858125" cy="38544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3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29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600" b="1" spc="-2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GUI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250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600" b="1" spc="-25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WEB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250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Devices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87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050" b="1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Hardware</a:t>
                      </a:r>
                      <a:r>
                        <a:rPr sz="1050" b="1" spc="-9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limited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920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050" b="1" spc="-10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Hardware</a:t>
                      </a:r>
                      <a:r>
                        <a:rPr sz="1050" b="1" spc="-70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enormous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920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User</a:t>
                      </a:r>
                      <a:r>
                        <a:rPr sz="11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focus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87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050" b="1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Data</a:t>
                      </a:r>
                      <a:r>
                        <a:rPr sz="1050" b="1" spc="-1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050" b="1" spc="-6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spc="-2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App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927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050" b="1" spc="-10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Information</a:t>
                      </a:r>
                      <a:r>
                        <a:rPr sz="1050" b="1" spc="-75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050" b="1" spc="-15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navigation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927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090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Data</a:t>
                      </a:r>
                      <a:r>
                        <a:rPr sz="11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1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20" dirty="0">
                          <a:latin typeface="Times New Roman"/>
                          <a:cs typeface="Times New Roman"/>
                        </a:rPr>
                        <a:t>Info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9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050" b="1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Trusted</a:t>
                      </a:r>
                      <a:r>
                        <a:rPr sz="1050" b="1" spc="-3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source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927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050" b="1" spc="-10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Unknown</a:t>
                      </a:r>
                      <a:r>
                        <a:rPr sz="1050" b="1" spc="-105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content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927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User</a:t>
                      </a:r>
                      <a:r>
                        <a:rPr sz="11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tasks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9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50" b="1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Install</a:t>
                      </a:r>
                      <a:r>
                        <a:rPr sz="1050" b="1" spc="-6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,</a:t>
                      </a:r>
                      <a:r>
                        <a:rPr sz="1050" b="1" spc="-3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configure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933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50" b="1" spc="-10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Link</a:t>
                      </a:r>
                      <a:r>
                        <a:rPr sz="1050" b="1" spc="-85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to</a:t>
                      </a:r>
                      <a:r>
                        <a:rPr sz="1050" b="1" spc="-45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site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933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70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100" b="1" spc="-30" dirty="0">
                          <a:latin typeface="Times New Roman"/>
                          <a:cs typeface="Times New Roman"/>
                        </a:rPr>
                        <a:t>Presentation</a:t>
                      </a:r>
                      <a:r>
                        <a:rPr sz="1100" b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elements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1050" b="1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Windows,</a:t>
                      </a:r>
                      <a:r>
                        <a:rPr sz="1050" b="1" spc="-4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Menus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181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sz="1050" b="1" spc="-10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Browser</a:t>
                      </a:r>
                      <a:r>
                        <a:rPr sz="1050" b="1" spc="-114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050" b="1" spc="15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page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181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090"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Navigation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050" b="1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Menus,</a:t>
                      </a:r>
                      <a:r>
                        <a:rPr sz="1050" b="1" spc="-9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lists,</a:t>
                      </a:r>
                      <a:r>
                        <a:rPr sz="1050" b="1" spc="-5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tree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946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050" b="1" spc="-10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Links,</a:t>
                      </a:r>
                      <a:r>
                        <a:rPr sz="1050" b="1" spc="-50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bookmarks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946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090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Context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050" b="1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Restricted</a:t>
                      </a:r>
                      <a:r>
                        <a:rPr sz="1050" b="1" spc="-8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navigation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952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050" b="1" spc="-10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Unlimited</a:t>
                      </a:r>
                      <a:r>
                        <a:rPr sz="1050" b="1" spc="-85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navigation</a:t>
                      </a:r>
                      <a:r>
                        <a:rPr sz="1050" b="1" spc="-5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paths.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952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090"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Interaction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25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050" b="1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Clicking</a:t>
                      </a:r>
                      <a:r>
                        <a:rPr sz="1050" b="1" spc="-9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menu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958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050" b="1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In</a:t>
                      </a:r>
                      <a:r>
                        <a:rPr sz="1050" b="1" spc="-65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sz="1050" b="1" spc="-45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single</a:t>
                      </a:r>
                      <a:r>
                        <a:rPr sz="1050" b="1" spc="-25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click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958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9090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100" b="1" spc="-20" dirty="0">
                          <a:latin typeface="Times New Roman"/>
                          <a:cs typeface="Times New Roman"/>
                        </a:rPr>
                        <a:t>Response time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25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050" b="1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Instantaneous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958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050" b="1" spc="-10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Quite</a:t>
                      </a:r>
                      <a:r>
                        <a:rPr sz="1050" b="1" spc="-60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4F81BA"/>
                          </a:solidFill>
                          <a:latin typeface="Verdana"/>
                          <a:cs typeface="Verdana"/>
                        </a:rPr>
                        <a:t>variable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958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665480">
              <a:lnSpc>
                <a:spcPct val="100000"/>
              </a:lnSpc>
              <a:spcBef>
                <a:spcPts val="95"/>
              </a:spcBef>
            </a:pPr>
            <a:r>
              <a:rPr b="0" i="0" spc="-10" dirty="0">
                <a:latin typeface="Calibri"/>
                <a:cs typeface="Calibri"/>
              </a:rPr>
              <a:t>Printed</a:t>
            </a:r>
            <a:r>
              <a:rPr b="0" i="0" spc="-145" dirty="0">
                <a:latin typeface="Calibri"/>
                <a:cs typeface="Calibri"/>
              </a:rPr>
              <a:t> </a:t>
            </a:r>
            <a:r>
              <a:rPr b="0" i="0" dirty="0">
                <a:latin typeface="Calibri"/>
                <a:cs typeface="Calibri"/>
              </a:rPr>
              <a:t>pages</a:t>
            </a:r>
            <a:r>
              <a:rPr b="0" i="0" spc="-90" dirty="0">
                <a:latin typeface="Calibri"/>
                <a:cs typeface="Calibri"/>
              </a:rPr>
              <a:t> </a:t>
            </a:r>
            <a:r>
              <a:rPr b="0" i="0" dirty="0">
                <a:latin typeface="Calibri"/>
                <a:cs typeface="Calibri"/>
              </a:rPr>
              <a:t>vs</a:t>
            </a:r>
            <a:r>
              <a:rPr b="0" i="0" spc="-175" dirty="0">
                <a:latin typeface="Calibri"/>
                <a:cs typeface="Calibri"/>
              </a:rPr>
              <a:t> </a:t>
            </a:r>
            <a:r>
              <a:rPr b="0" i="0" dirty="0">
                <a:latin typeface="Calibri"/>
                <a:cs typeface="Calibri"/>
              </a:rPr>
              <a:t>web</a:t>
            </a:r>
            <a:r>
              <a:rPr b="0" i="0" spc="-120" dirty="0">
                <a:latin typeface="Calibri"/>
                <a:cs typeface="Calibri"/>
              </a:rPr>
              <a:t> </a:t>
            </a:r>
            <a:r>
              <a:rPr b="0" i="0" spc="-10" dirty="0">
                <a:latin typeface="Calibri"/>
                <a:cs typeface="Calibri"/>
              </a:rPr>
              <a:t>pages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4503" y="1773935"/>
            <a:ext cx="7178040" cy="417576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51</a:t>
            </a:fld>
            <a:endParaRPr spc="-25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4889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Printed</a:t>
            </a:r>
            <a:r>
              <a:rPr spc="-165" dirty="0"/>
              <a:t> </a:t>
            </a:r>
            <a:r>
              <a:rPr dirty="0"/>
              <a:t>Pages</a:t>
            </a:r>
            <a:r>
              <a:rPr spc="-165" dirty="0"/>
              <a:t> </a:t>
            </a:r>
            <a:r>
              <a:rPr dirty="0"/>
              <a:t>versus</a:t>
            </a:r>
            <a:r>
              <a:rPr spc="-200" dirty="0"/>
              <a:t> </a:t>
            </a:r>
            <a:r>
              <a:rPr spc="-10" dirty="0"/>
              <a:t>Web</a:t>
            </a:r>
            <a:r>
              <a:rPr spc="-229" dirty="0"/>
              <a:t> </a:t>
            </a:r>
            <a:r>
              <a:rPr spc="-10" dirty="0"/>
              <a:t>Pages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52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80565"/>
            <a:ext cx="3525520" cy="41421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356870" algn="l"/>
              </a:tabLst>
            </a:pPr>
            <a:r>
              <a:rPr sz="3000" b="1" spc="-70" dirty="0">
                <a:latin typeface="Calibri"/>
                <a:cs typeface="Calibri"/>
              </a:rPr>
              <a:t>Page</a:t>
            </a:r>
            <a:r>
              <a:rPr sz="3000" b="1" spc="-105" dirty="0">
                <a:latin typeface="Calibri"/>
                <a:cs typeface="Calibri"/>
              </a:rPr>
              <a:t> </a:t>
            </a:r>
            <a:r>
              <a:rPr sz="3000" b="1" spc="-20" dirty="0">
                <a:latin typeface="Calibri"/>
                <a:cs typeface="Calibri"/>
              </a:rPr>
              <a:t>size.</a:t>
            </a:r>
            <a:endParaRPr sz="30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buFont typeface="Tahoma"/>
              <a:buChar char="•"/>
              <a:tabLst>
                <a:tab pos="356235" algn="l"/>
              </a:tabLst>
            </a:pPr>
            <a:r>
              <a:rPr sz="3000" b="1" spc="-55" dirty="0">
                <a:latin typeface="Calibri"/>
                <a:cs typeface="Calibri"/>
              </a:rPr>
              <a:t>Page</a:t>
            </a:r>
            <a:r>
              <a:rPr sz="3000" b="1" spc="-19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rendering</a:t>
            </a:r>
            <a:endParaRPr sz="30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buFont typeface="Tahoma"/>
              <a:buChar char="•"/>
              <a:tabLst>
                <a:tab pos="356235" algn="l"/>
              </a:tabLst>
            </a:pPr>
            <a:r>
              <a:rPr sz="3000" b="1" spc="-55" dirty="0">
                <a:latin typeface="Calibri"/>
                <a:cs typeface="Calibri"/>
              </a:rPr>
              <a:t>Page</a:t>
            </a:r>
            <a:r>
              <a:rPr sz="3000" b="1" spc="-220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layout.</a:t>
            </a:r>
            <a:endParaRPr sz="30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Font typeface="Tahoma"/>
              <a:buChar char="•"/>
              <a:tabLst>
                <a:tab pos="356870" algn="l"/>
              </a:tabLst>
            </a:pPr>
            <a:r>
              <a:rPr sz="3000" b="1" spc="-70" dirty="0">
                <a:latin typeface="Calibri"/>
                <a:cs typeface="Calibri"/>
              </a:rPr>
              <a:t>Page</a:t>
            </a:r>
            <a:r>
              <a:rPr sz="3000" b="1" spc="-10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resolution.</a:t>
            </a:r>
            <a:endParaRPr sz="30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buFont typeface="Tahoma"/>
              <a:buChar char="•"/>
              <a:tabLst>
                <a:tab pos="356235" algn="l"/>
              </a:tabLst>
            </a:pPr>
            <a:r>
              <a:rPr sz="3000" b="1" dirty="0">
                <a:latin typeface="Calibri"/>
                <a:cs typeface="Calibri"/>
              </a:rPr>
              <a:t>User</a:t>
            </a:r>
            <a:r>
              <a:rPr sz="3000" b="1" spc="-10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focus.</a:t>
            </a:r>
            <a:endParaRPr sz="30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buFont typeface="Tahoma"/>
              <a:buChar char="•"/>
              <a:tabLst>
                <a:tab pos="356235" algn="l"/>
              </a:tabLst>
            </a:pPr>
            <a:r>
              <a:rPr sz="3000" b="1" spc="-70" dirty="0">
                <a:latin typeface="Calibri"/>
                <a:cs typeface="Calibri"/>
              </a:rPr>
              <a:t>Page</a:t>
            </a:r>
            <a:r>
              <a:rPr sz="3000" b="1" spc="-110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navigation.</a:t>
            </a:r>
            <a:endParaRPr sz="30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Font typeface="Tahoma"/>
              <a:buChar char="•"/>
              <a:tabLst>
                <a:tab pos="356870" algn="l"/>
              </a:tabLst>
            </a:pPr>
            <a:r>
              <a:rPr sz="3000" b="1" dirty="0">
                <a:latin typeface="Calibri"/>
                <a:cs typeface="Calibri"/>
              </a:rPr>
              <a:t>Sense</a:t>
            </a:r>
            <a:r>
              <a:rPr sz="3000" b="1" spc="-11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of</a:t>
            </a:r>
            <a:r>
              <a:rPr sz="3000" b="1" spc="-9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place.</a:t>
            </a:r>
            <a:endParaRPr sz="30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Tahoma"/>
              <a:buChar char="•"/>
              <a:tabLst>
                <a:tab pos="356870" algn="l"/>
              </a:tabLst>
            </a:pPr>
            <a:r>
              <a:rPr sz="3000" b="1" spc="-10" dirty="0">
                <a:latin typeface="Calibri"/>
                <a:cs typeface="Calibri"/>
              </a:rPr>
              <a:t>Interactivity.</a:t>
            </a:r>
            <a:endParaRPr sz="30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buFont typeface="Tahoma"/>
              <a:buChar char="•"/>
              <a:tabLst>
                <a:tab pos="356235" algn="l"/>
              </a:tabLst>
            </a:pPr>
            <a:r>
              <a:rPr sz="3000" b="1" spc="-65" dirty="0">
                <a:latin typeface="Calibri"/>
                <a:cs typeface="Calibri"/>
              </a:rPr>
              <a:t>Page</a:t>
            </a:r>
            <a:r>
              <a:rPr sz="3000" b="1" spc="-150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independence.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761615">
              <a:lnSpc>
                <a:spcPct val="100000"/>
              </a:lnSpc>
              <a:spcBef>
                <a:spcPts val="95"/>
              </a:spcBef>
            </a:pPr>
            <a:r>
              <a:rPr b="0" i="0" spc="-30" dirty="0">
                <a:latin typeface="Calibri"/>
                <a:cs typeface="Calibri"/>
              </a:rPr>
              <a:t>Page</a:t>
            </a:r>
            <a:r>
              <a:rPr b="0" i="0" spc="-215" dirty="0">
                <a:latin typeface="Calibri"/>
                <a:cs typeface="Calibri"/>
              </a:rPr>
              <a:t> </a:t>
            </a:r>
            <a:r>
              <a:rPr b="0" i="0" spc="-20" dirty="0">
                <a:latin typeface="Calibri"/>
                <a:cs typeface="Calibri"/>
              </a:rPr>
              <a:t>size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53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1053" rIns="0" bIns="0" rtlCol="0">
            <a:spAutoFit/>
          </a:bodyPr>
          <a:lstStyle/>
          <a:p>
            <a:pPr marL="356870" marR="177800" indent="-344805">
              <a:lnSpc>
                <a:spcPct val="100000"/>
              </a:lnSpc>
              <a:spcBef>
                <a:spcPts val="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25" dirty="0"/>
              <a:t>Printed</a:t>
            </a:r>
            <a:r>
              <a:rPr sz="3200" spc="-180" dirty="0"/>
              <a:t> </a:t>
            </a:r>
            <a:r>
              <a:rPr sz="3200" dirty="0"/>
              <a:t>pages</a:t>
            </a:r>
            <a:r>
              <a:rPr sz="3200" spc="-185" dirty="0"/>
              <a:t> </a:t>
            </a:r>
            <a:r>
              <a:rPr sz="3200" dirty="0"/>
              <a:t>are</a:t>
            </a:r>
            <a:r>
              <a:rPr sz="3200" spc="-155" dirty="0"/>
              <a:t> </a:t>
            </a:r>
            <a:r>
              <a:rPr sz="3200" spc="-35" dirty="0"/>
              <a:t>generally</a:t>
            </a:r>
            <a:r>
              <a:rPr sz="3200" spc="30" dirty="0"/>
              <a:t> </a:t>
            </a:r>
            <a:r>
              <a:rPr sz="3200" spc="-25" dirty="0"/>
              <a:t>larger</a:t>
            </a:r>
            <a:r>
              <a:rPr sz="3200" spc="-75" dirty="0"/>
              <a:t> </a:t>
            </a:r>
            <a:r>
              <a:rPr sz="3200" dirty="0"/>
              <a:t>than</a:t>
            </a:r>
            <a:r>
              <a:rPr sz="3200" spc="-65" dirty="0"/>
              <a:t> </a:t>
            </a:r>
            <a:r>
              <a:rPr sz="3200" spc="-10" dirty="0"/>
              <a:t>their </a:t>
            </a:r>
            <a:r>
              <a:rPr sz="3200" spc="-100" dirty="0"/>
              <a:t>Web</a:t>
            </a:r>
            <a:r>
              <a:rPr sz="3200" spc="-85" dirty="0"/>
              <a:t> </a:t>
            </a:r>
            <a:r>
              <a:rPr sz="3200" spc="-30" dirty="0"/>
              <a:t>counterparts.</a:t>
            </a:r>
            <a:r>
              <a:rPr sz="3200" spc="-105" dirty="0"/>
              <a:t> </a:t>
            </a:r>
            <a:r>
              <a:rPr sz="3200" dirty="0"/>
              <a:t>They</a:t>
            </a:r>
            <a:r>
              <a:rPr sz="3200" spc="-114" dirty="0"/>
              <a:t> </a:t>
            </a:r>
            <a:r>
              <a:rPr sz="3200" spc="-25" dirty="0"/>
              <a:t>are</a:t>
            </a:r>
            <a:endParaRPr sz="3200"/>
          </a:p>
          <a:p>
            <a:pPr marL="355600" marR="5080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/>
              <a:t>also</a:t>
            </a:r>
            <a:r>
              <a:rPr sz="3200" spc="-155" dirty="0"/>
              <a:t> </a:t>
            </a:r>
            <a:r>
              <a:rPr sz="3200" spc="-30" dirty="0"/>
              <a:t>fixed</a:t>
            </a:r>
            <a:r>
              <a:rPr sz="3200" spc="-35" dirty="0"/>
              <a:t> </a:t>
            </a:r>
            <a:r>
              <a:rPr sz="3200" dirty="0"/>
              <a:t>in</a:t>
            </a:r>
            <a:r>
              <a:rPr sz="3200" spc="-50" dirty="0"/>
              <a:t> size,</a:t>
            </a:r>
            <a:r>
              <a:rPr sz="3200" spc="-110" dirty="0"/>
              <a:t> </a:t>
            </a:r>
            <a:r>
              <a:rPr sz="3200" dirty="0"/>
              <a:t>not</a:t>
            </a:r>
            <a:r>
              <a:rPr sz="3200" spc="-30" dirty="0"/>
              <a:t> </a:t>
            </a:r>
            <a:r>
              <a:rPr sz="3200" spc="-10" dirty="0"/>
              <a:t>variable</a:t>
            </a:r>
            <a:r>
              <a:rPr sz="3200" spc="-145" dirty="0"/>
              <a:t> </a:t>
            </a:r>
            <a:r>
              <a:rPr sz="3200" spc="-60" dirty="0"/>
              <a:t>like</a:t>
            </a:r>
            <a:r>
              <a:rPr sz="3200" spc="-125" dirty="0"/>
              <a:t> </a:t>
            </a:r>
            <a:r>
              <a:rPr sz="3200" spc="-120" dirty="0"/>
              <a:t>Web</a:t>
            </a:r>
            <a:r>
              <a:rPr sz="3200" spc="-60" dirty="0"/>
              <a:t> </a:t>
            </a:r>
            <a:r>
              <a:rPr sz="3200" spc="-10" dirty="0"/>
              <a:t>pages. 	</a:t>
            </a:r>
            <a:r>
              <a:rPr sz="3200" dirty="0"/>
              <a:t>A</a:t>
            </a:r>
            <a:r>
              <a:rPr sz="3200" spc="-75" dirty="0"/>
              <a:t> </a:t>
            </a:r>
            <a:r>
              <a:rPr sz="3200" spc="-20" dirty="0"/>
              <a:t>printed</a:t>
            </a:r>
            <a:r>
              <a:rPr sz="3200" spc="-65" dirty="0"/>
              <a:t> </a:t>
            </a:r>
            <a:r>
              <a:rPr sz="3200" dirty="0"/>
              <a:t>page</a:t>
            </a:r>
            <a:r>
              <a:rPr sz="3200" spc="-175" dirty="0"/>
              <a:t> </a:t>
            </a:r>
            <a:r>
              <a:rPr sz="3200" dirty="0"/>
              <a:t>can</a:t>
            </a:r>
            <a:r>
              <a:rPr sz="3200" spc="-50" dirty="0"/>
              <a:t> </a:t>
            </a:r>
            <a:r>
              <a:rPr sz="3200" dirty="0"/>
              <a:t>be</a:t>
            </a:r>
            <a:r>
              <a:rPr sz="3200" spc="-75" dirty="0"/>
              <a:t> </a:t>
            </a:r>
            <a:r>
              <a:rPr sz="3200" spc="-10" dirty="0"/>
              <a:t>designed</a:t>
            </a:r>
            <a:r>
              <a:rPr sz="3200" spc="-135" dirty="0"/>
              <a:t> </a:t>
            </a:r>
            <a:r>
              <a:rPr sz="3200" spc="-25" dirty="0"/>
              <a:t>as</a:t>
            </a:r>
            <a:endParaRPr sz="3200"/>
          </a:p>
          <a:p>
            <a:pPr marL="355600" marR="38925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/>
              <a:t>one</a:t>
            </a:r>
            <a:r>
              <a:rPr sz="3200" spc="-160" dirty="0"/>
              <a:t> </a:t>
            </a:r>
            <a:r>
              <a:rPr sz="3200" spc="-114" dirty="0"/>
              <a:t>entity,</a:t>
            </a:r>
            <a:r>
              <a:rPr sz="3200" spc="-80" dirty="0"/>
              <a:t> </a:t>
            </a:r>
            <a:r>
              <a:rPr sz="3200" dirty="0"/>
              <a:t>the</a:t>
            </a:r>
            <a:r>
              <a:rPr sz="3200" spc="-70" dirty="0"/>
              <a:t> </a:t>
            </a:r>
            <a:r>
              <a:rPr sz="3200" spc="-10" dirty="0"/>
              <a:t>designer</a:t>
            </a:r>
            <a:r>
              <a:rPr sz="3200" spc="-145" dirty="0"/>
              <a:t> </a:t>
            </a:r>
            <a:r>
              <a:rPr sz="3200" dirty="0"/>
              <a:t>being</a:t>
            </a:r>
            <a:r>
              <a:rPr sz="3200" spc="-100" dirty="0"/>
              <a:t> </a:t>
            </a:r>
            <a:r>
              <a:rPr sz="3200" spc="-10" dirty="0"/>
              <a:t>assured</a:t>
            </a:r>
            <a:r>
              <a:rPr sz="3200" spc="5" dirty="0"/>
              <a:t> </a:t>
            </a:r>
            <a:r>
              <a:rPr sz="3200" spc="-20" dirty="0"/>
              <a:t>that 	</a:t>
            </a:r>
            <a:r>
              <a:rPr sz="3200" dirty="0"/>
              <a:t>the</a:t>
            </a:r>
            <a:r>
              <a:rPr sz="3200" spc="-155" dirty="0"/>
              <a:t> </a:t>
            </a:r>
            <a:r>
              <a:rPr sz="3200" spc="-35" dirty="0"/>
              <a:t>completed</a:t>
            </a:r>
            <a:r>
              <a:rPr sz="3200" spc="50" dirty="0"/>
              <a:t> </a:t>
            </a:r>
            <a:r>
              <a:rPr sz="3200" dirty="0"/>
              <a:t>final</a:t>
            </a:r>
            <a:r>
              <a:rPr sz="3200" spc="-155" dirty="0"/>
              <a:t> </a:t>
            </a:r>
            <a:r>
              <a:rPr sz="3200" spc="-20" dirty="0"/>
              <a:t>product</a:t>
            </a:r>
            <a:r>
              <a:rPr sz="3200" spc="20" dirty="0"/>
              <a:t> </a:t>
            </a:r>
            <a:r>
              <a:rPr sz="3200" dirty="0"/>
              <a:t>will</a:t>
            </a:r>
            <a:r>
              <a:rPr sz="3200" spc="-140" dirty="0"/>
              <a:t> </a:t>
            </a:r>
            <a:r>
              <a:rPr sz="3200" spc="-10" dirty="0"/>
              <a:t>possess</a:t>
            </a:r>
            <a:endParaRPr sz="3200"/>
          </a:p>
          <a:p>
            <a:pPr marL="356870" indent="-344170">
              <a:lnSpc>
                <a:spcPct val="100000"/>
              </a:lnSpc>
              <a:spcBef>
                <a:spcPts val="82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/>
              <a:t>an</a:t>
            </a:r>
            <a:r>
              <a:rPr sz="3200" spc="-45" dirty="0"/>
              <a:t> </a:t>
            </a:r>
            <a:r>
              <a:rPr sz="3200" spc="-70" dirty="0"/>
              <a:t>integrated</a:t>
            </a:r>
            <a:r>
              <a:rPr sz="3200" spc="-105" dirty="0"/>
              <a:t> </a:t>
            </a:r>
            <a:r>
              <a:rPr sz="3200" dirty="0"/>
              <a:t>and</a:t>
            </a:r>
            <a:r>
              <a:rPr sz="3200" spc="-15" dirty="0"/>
              <a:t> </a:t>
            </a:r>
            <a:r>
              <a:rPr sz="3200" spc="-40" dirty="0"/>
              <a:t>complete</a:t>
            </a:r>
            <a:r>
              <a:rPr sz="3200" spc="25" dirty="0"/>
              <a:t> </a:t>
            </a:r>
            <a:r>
              <a:rPr sz="3200" spc="-10" dirty="0"/>
              <a:t>look.</a:t>
            </a:r>
            <a:endParaRPr sz="32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6127" y="1786127"/>
            <a:ext cx="5486400" cy="41239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54</a:t>
            </a:fld>
            <a:endParaRPr spc="-25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072005">
              <a:lnSpc>
                <a:spcPct val="100000"/>
              </a:lnSpc>
              <a:spcBef>
                <a:spcPts val="95"/>
              </a:spcBef>
            </a:pPr>
            <a:r>
              <a:rPr b="0" i="0" spc="-30" dirty="0">
                <a:latin typeface="Calibri"/>
                <a:cs typeface="Calibri"/>
              </a:rPr>
              <a:t>Page</a:t>
            </a:r>
            <a:r>
              <a:rPr b="0" i="0" spc="-215" dirty="0">
                <a:latin typeface="Calibri"/>
                <a:cs typeface="Calibri"/>
              </a:rPr>
              <a:t> </a:t>
            </a:r>
            <a:r>
              <a:rPr b="0" i="0" spc="-10" dirty="0">
                <a:latin typeface="Calibri"/>
                <a:cs typeface="Calibri"/>
              </a:rPr>
              <a:t>rendering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55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0956"/>
            <a:ext cx="7812405" cy="31527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10" dirty="0">
                <a:latin typeface="Calibri"/>
                <a:cs typeface="Calibri"/>
              </a:rPr>
              <a:t>Printed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pages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are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immensely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superior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Web </a:t>
            </a:r>
            <a:r>
              <a:rPr sz="3200" dirty="0">
                <a:latin typeface="Calibri"/>
                <a:cs typeface="Calibri"/>
              </a:rPr>
              <a:t>pages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rendering.</a:t>
            </a:r>
            <a:endParaRPr sz="3200">
              <a:latin typeface="Calibri"/>
              <a:cs typeface="Calibri"/>
            </a:endParaRPr>
          </a:p>
          <a:p>
            <a:pPr marL="355600" marR="848360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25" dirty="0">
                <a:latin typeface="Calibri"/>
                <a:cs typeface="Calibri"/>
              </a:rPr>
              <a:t>Printed</a:t>
            </a:r>
            <a:r>
              <a:rPr sz="3200" spc="-1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pages</a:t>
            </a:r>
            <a:r>
              <a:rPr sz="3200" spc="-1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are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presented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as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complete 	</a:t>
            </a:r>
            <a:r>
              <a:rPr sz="3200" spc="-10" dirty="0">
                <a:latin typeface="Calibri"/>
                <a:cs typeface="Calibri"/>
              </a:rPr>
              <a:t>entities,</a:t>
            </a:r>
            <a:r>
              <a:rPr sz="3200" spc="-1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their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entire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contents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are</a:t>
            </a:r>
            <a:endParaRPr sz="3200">
              <a:latin typeface="Calibri"/>
              <a:cs typeface="Calibri"/>
            </a:endParaRPr>
          </a:p>
          <a:p>
            <a:pPr marL="355600" marR="3943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30" dirty="0">
                <a:latin typeface="Calibri"/>
                <a:cs typeface="Calibri"/>
              </a:rPr>
              <a:t>available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for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reading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review </a:t>
            </a:r>
            <a:r>
              <a:rPr sz="3200" spc="-10" dirty="0">
                <a:latin typeface="Calibri"/>
                <a:cs typeface="Calibri"/>
              </a:rPr>
              <a:t>immediately 	</a:t>
            </a:r>
            <a:r>
              <a:rPr sz="3200" dirty="0">
                <a:latin typeface="Calibri"/>
                <a:cs typeface="Calibri"/>
              </a:rPr>
              <a:t>upon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appearance.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2767" y="1929383"/>
            <a:ext cx="5413248" cy="36454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56</a:t>
            </a:fld>
            <a:endParaRPr spc="-25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472055">
              <a:lnSpc>
                <a:spcPct val="100000"/>
              </a:lnSpc>
              <a:spcBef>
                <a:spcPts val="95"/>
              </a:spcBef>
            </a:pPr>
            <a:r>
              <a:rPr b="0" i="0" spc="-30" dirty="0">
                <a:latin typeface="Calibri"/>
                <a:cs typeface="Calibri"/>
              </a:rPr>
              <a:t>Page</a:t>
            </a:r>
            <a:r>
              <a:rPr b="0" i="0" spc="-215" dirty="0">
                <a:latin typeface="Calibri"/>
                <a:cs typeface="Calibri"/>
              </a:rPr>
              <a:t> </a:t>
            </a:r>
            <a:r>
              <a:rPr b="0" i="0" spc="-10" dirty="0">
                <a:latin typeface="Calibri"/>
                <a:cs typeface="Calibri"/>
              </a:rPr>
              <a:t>layout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57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0956"/>
            <a:ext cx="7413625" cy="31527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105" dirty="0">
                <a:latin typeface="Calibri"/>
                <a:cs typeface="Calibri"/>
              </a:rPr>
              <a:t>Web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pages</a:t>
            </a:r>
            <a:r>
              <a:rPr sz="3200" spc="-170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layout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more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 </a:t>
            </a:r>
            <a:r>
              <a:rPr sz="3200" spc="-40" dirty="0">
                <a:latin typeface="Calibri"/>
                <a:cs typeface="Calibri"/>
              </a:rPr>
              <a:t>approximation,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being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negatively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influenced</a:t>
            </a:r>
            <a:endParaRPr sz="3200">
              <a:latin typeface="Calibri"/>
              <a:cs typeface="Calibri"/>
            </a:endParaRPr>
          </a:p>
          <a:p>
            <a:pPr marL="355600" marR="425450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by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deficiencies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design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toolkits</a:t>
            </a:r>
            <a:r>
              <a:rPr sz="3200" spc="-1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-25" dirty="0">
                <a:latin typeface="Calibri"/>
                <a:cs typeface="Calibri"/>
              </a:rPr>
              <a:t>the 	</a:t>
            </a:r>
            <a:r>
              <a:rPr sz="3200" spc="-40" dirty="0">
                <a:latin typeface="Calibri"/>
                <a:cs typeface="Calibri"/>
              </a:rPr>
              <a:t>characteristics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user’s</a:t>
            </a:r>
            <a:endParaRPr sz="3200">
              <a:latin typeface="Calibri"/>
              <a:cs typeface="Calibri"/>
            </a:endParaRPr>
          </a:p>
          <a:p>
            <a:pPr marL="355600" marR="18478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45" dirty="0">
                <a:latin typeface="Calibri"/>
                <a:cs typeface="Calibri"/>
              </a:rPr>
              <a:t>browser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hardware,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particularly</a:t>
            </a:r>
            <a:r>
              <a:rPr sz="3200" spc="-18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screen 	</a:t>
            </a:r>
            <a:r>
              <a:rPr sz="3200" spc="-10" dirty="0">
                <a:latin typeface="Calibri"/>
                <a:cs typeface="Calibri"/>
              </a:rPr>
              <a:t>sizes.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9488" y="1429511"/>
            <a:ext cx="5020056" cy="45811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58</a:t>
            </a:fld>
            <a:endParaRPr spc="-25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1990089">
              <a:lnSpc>
                <a:spcPct val="100000"/>
              </a:lnSpc>
              <a:spcBef>
                <a:spcPts val="95"/>
              </a:spcBef>
            </a:pPr>
            <a:r>
              <a:rPr i="0" spc="-25" dirty="0">
                <a:latin typeface="Calibri"/>
                <a:cs typeface="Calibri"/>
              </a:rPr>
              <a:t>Page</a:t>
            </a:r>
            <a:r>
              <a:rPr i="0" spc="-220" dirty="0">
                <a:latin typeface="Calibri"/>
                <a:cs typeface="Calibri"/>
              </a:rPr>
              <a:t> </a:t>
            </a:r>
            <a:r>
              <a:rPr i="0" spc="-20" dirty="0">
                <a:latin typeface="Calibri"/>
                <a:cs typeface="Calibri"/>
              </a:rPr>
              <a:t>resolution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59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0956"/>
            <a:ext cx="7902575" cy="20764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1336675" indent="-344805">
              <a:lnSpc>
                <a:spcPct val="100000"/>
              </a:lnSpc>
              <a:spcBef>
                <a:spcPts val="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254" dirty="0">
                <a:latin typeface="Calibri"/>
                <a:cs typeface="Calibri"/>
              </a:rPr>
              <a:t>Today,</a:t>
            </a:r>
            <a:r>
              <a:rPr sz="3200" spc="-3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resolution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displayed</a:t>
            </a:r>
            <a:r>
              <a:rPr sz="3200" spc="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print </a:t>
            </a:r>
            <a:r>
              <a:rPr sz="3200" spc="-55" dirty="0">
                <a:latin typeface="Calibri"/>
                <a:cs typeface="Calibri"/>
              </a:rPr>
              <a:t>characters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still</a:t>
            </a:r>
            <a:r>
              <a:rPr sz="3200" spc="-18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exceeds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that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of</a:t>
            </a:r>
            <a:r>
              <a:rPr sz="3200" spc="-1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screen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characters,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screen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reading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still 	</a:t>
            </a:r>
            <a:r>
              <a:rPr sz="3200" spc="-25" dirty="0">
                <a:latin typeface="Calibri"/>
                <a:cs typeface="Calibri"/>
              </a:rPr>
              <a:t>slower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than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reading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from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document.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2872" y="1356360"/>
            <a:ext cx="6001512" cy="460248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60</a:t>
            </a:fld>
            <a:endParaRPr spc="-25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572385">
              <a:lnSpc>
                <a:spcPct val="100000"/>
              </a:lnSpc>
              <a:spcBef>
                <a:spcPts val="95"/>
              </a:spcBef>
            </a:pPr>
            <a:r>
              <a:rPr i="0" spc="-10" dirty="0">
                <a:latin typeface="Calibri"/>
                <a:cs typeface="Calibri"/>
              </a:rPr>
              <a:t>User</a:t>
            </a:r>
            <a:r>
              <a:rPr i="0" spc="-225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focus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61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0956"/>
            <a:ext cx="7748905" cy="31527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25" dirty="0">
                <a:latin typeface="Calibri"/>
                <a:cs typeface="Calibri"/>
              </a:rPr>
              <a:t>Printed</a:t>
            </a:r>
            <a:r>
              <a:rPr sz="3200" spc="-1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pages</a:t>
            </a:r>
            <a:r>
              <a:rPr sz="3200" spc="-18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present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people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with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entire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sets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information.</a:t>
            </a:r>
            <a:r>
              <a:rPr sz="3200" spc="-10" dirty="0">
                <a:latin typeface="Calibri"/>
                <a:cs typeface="Calibri"/>
              </a:rPr>
              <a:t> Estimations</a:t>
            </a:r>
            <a:endParaRPr sz="3200">
              <a:latin typeface="Calibri"/>
              <a:cs typeface="Calibri"/>
            </a:endParaRPr>
          </a:p>
          <a:p>
            <a:pPr marL="355600" marR="299720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of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70" dirty="0">
                <a:latin typeface="Calibri"/>
                <a:cs typeface="Calibri"/>
              </a:rPr>
              <a:t>effort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needed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deal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with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document 	are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fairly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easily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made,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size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</a:t>
            </a:r>
            <a:endParaRPr sz="3200">
              <a:latin typeface="Calibri"/>
              <a:cs typeface="Calibri"/>
            </a:endParaRPr>
          </a:p>
          <a:p>
            <a:pPr marL="355600" marR="104076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nature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material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being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strong 	</a:t>
            </a:r>
            <a:r>
              <a:rPr sz="3200" spc="-10" dirty="0">
                <a:latin typeface="Calibri"/>
                <a:cs typeface="Calibri"/>
              </a:rPr>
              <a:t>contributors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1958975">
              <a:lnSpc>
                <a:spcPct val="100000"/>
              </a:lnSpc>
              <a:spcBef>
                <a:spcPts val="95"/>
              </a:spcBef>
            </a:pPr>
            <a:r>
              <a:rPr i="0" spc="-40" dirty="0">
                <a:latin typeface="Calibri"/>
                <a:cs typeface="Calibri"/>
              </a:rPr>
              <a:t>Page</a:t>
            </a:r>
            <a:r>
              <a:rPr i="0" spc="-185" dirty="0">
                <a:latin typeface="Calibri"/>
                <a:cs typeface="Calibri"/>
              </a:rPr>
              <a:t> </a:t>
            </a:r>
            <a:r>
              <a:rPr i="0" spc="-25" dirty="0">
                <a:latin typeface="Calibri"/>
                <a:cs typeface="Calibri"/>
              </a:rPr>
              <a:t>navigation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62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0956"/>
            <a:ext cx="7779384" cy="20764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417830" indent="-344805">
              <a:lnSpc>
                <a:spcPct val="100000"/>
              </a:lnSpc>
              <a:spcBef>
                <a:spcPts val="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45" dirty="0">
                <a:latin typeface="Calibri"/>
                <a:cs typeface="Calibri"/>
              </a:rPr>
              <a:t>Navigating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printed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materials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1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simple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as </a:t>
            </a:r>
            <a:r>
              <a:rPr sz="3200" dirty="0">
                <a:latin typeface="Calibri"/>
                <a:cs typeface="Calibri"/>
              </a:rPr>
              <a:t>page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turning.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a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10" dirty="0">
                <a:latin typeface="Calibri"/>
                <a:cs typeface="Calibri"/>
              </a:rPr>
              <a:t>motor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skilled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learned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early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life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never 	thought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as</a:t>
            </a:r>
            <a:r>
              <a:rPr sz="3200" spc="-45" dirty="0">
                <a:latin typeface="Calibri"/>
                <a:cs typeface="Calibri"/>
              </a:rPr>
              <a:t> navigation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design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element.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9383" y="1786127"/>
            <a:ext cx="5285232" cy="438607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63</a:t>
            </a:fld>
            <a:endParaRPr spc="-25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130425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Calibri"/>
                <a:cs typeface="Calibri"/>
              </a:rPr>
              <a:t>Sense</a:t>
            </a:r>
            <a:r>
              <a:rPr i="0" spc="-135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of</a:t>
            </a:r>
            <a:r>
              <a:rPr i="0" spc="-95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place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64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0956"/>
            <a:ext cx="7686675" cy="31527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With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paper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documents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you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derive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sense</a:t>
            </a:r>
            <a:r>
              <a:rPr sz="3200" spc="-1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spc="-10" dirty="0">
                <a:latin typeface="Calibri"/>
                <a:cs typeface="Calibri"/>
              </a:rPr>
              <a:t>where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you</a:t>
            </a:r>
            <a:r>
              <a:rPr sz="3200" spc="-1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are</a:t>
            </a:r>
            <a:r>
              <a:rPr sz="3200" spc="-1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through</a:t>
            </a:r>
            <a:endParaRPr sz="3200">
              <a:latin typeface="Calibri"/>
              <a:cs typeface="Calibri"/>
            </a:endParaRPr>
          </a:p>
          <a:p>
            <a:pPr marL="355600" marR="387350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a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mixture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graphic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editorial 	</a:t>
            </a:r>
            <a:r>
              <a:rPr sz="3200" spc="-45" dirty="0">
                <a:latin typeface="Calibri"/>
                <a:cs typeface="Calibri"/>
              </a:rPr>
              <a:t>organization,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size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cues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supplied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	</a:t>
            </a:r>
            <a:r>
              <a:rPr sz="3200" spc="-10" dirty="0">
                <a:latin typeface="Calibri"/>
                <a:cs typeface="Calibri"/>
              </a:rPr>
              <a:t>design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80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of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document.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386330">
              <a:lnSpc>
                <a:spcPct val="100000"/>
              </a:lnSpc>
              <a:spcBef>
                <a:spcPts val="95"/>
              </a:spcBef>
            </a:pPr>
            <a:r>
              <a:rPr i="0" spc="-30" dirty="0">
                <a:latin typeface="Calibri"/>
                <a:cs typeface="Calibri"/>
              </a:rPr>
              <a:t>Interactivity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65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0956"/>
            <a:ext cx="7584440" cy="31527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10" dirty="0">
                <a:latin typeface="Calibri"/>
                <a:cs typeface="Calibri"/>
              </a:rPr>
              <a:t>Printed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page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design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55" dirty="0">
                <a:latin typeface="Calibri"/>
                <a:cs typeface="Calibri"/>
              </a:rPr>
              <a:t>involves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letting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eyes </a:t>
            </a:r>
            <a:r>
              <a:rPr sz="3200" spc="-80" dirty="0">
                <a:latin typeface="Calibri"/>
                <a:cs typeface="Calibri"/>
              </a:rPr>
              <a:t>traverse</a:t>
            </a:r>
            <a:r>
              <a:rPr sz="3200" spc="-19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static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information,</a:t>
            </a:r>
            <a:endParaRPr sz="3200">
              <a:latin typeface="Calibri"/>
              <a:cs typeface="Calibri"/>
            </a:endParaRPr>
          </a:p>
          <a:p>
            <a:pPr marL="355600" marR="133350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20" dirty="0">
                <a:latin typeface="Calibri"/>
                <a:cs typeface="Calibri"/>
              </a:rPr>
              <a:t>selectively</a:t>
            </a:r>
            <a:r>
              <a:rPr sz="3200" spc="-1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looking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at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information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using 	</a:t>
            </a:r>
            <a:r>
              <a:rPr sz="3200" dirty="0">
                <a:latin typeface="Calibri"/>
                <a:cs typeface="Calibri"/>
              </a:rPr>
              <a:t>spatial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combinations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make</a:t>
            </a:r>
            <a:endParaRPr sz="3200">
              <a:latin typeface="Calibri"/>
              <a:cs typeface="Calibri"/>
            </a:endParaRPr>
          </a:p>
          <a:p>
            <a:pPr marL="355600" marR="462280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page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elements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enhance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explain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each 	</a:t>
            </a:r>
            <a:r>
              <a:rPr sz="3200" spc="-10" dirty="0">
                <a:latin typeface="Calibri"/>
                <a:cs typeface="Calibri"/>
              </a:rPr>
              <a:t>other.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1522730">
              <a:lnSpc>
                <a:spcPct val="100000"/>
              </a:lnSpc>
              <a:spcBef>
                <a:spcPts val="95"/>
              </a:spcBef>
            </a:pPr>
            <a:r>
              <a:rPr i="0" spc="-45" dirty="0">
                <a:latin typeface="Calibri"/>
                <a:cs typeface="Calibri"/>
              </a:rPr>
              <a:t>Page</a:t>
            </a:r>
            <a:r>
              <a:rPr i="0" spc="-185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independence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66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0956"/>
            <a:ext cx="7788909" cy="20764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72135" indent="-344805">
              <a:lnSpc>
                <a:spcPct val="100000"/>
              </a:lnSpc>
              <a:spcBef>
                <a:spcPts val="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10" dirty="0">
                <a:latin typeface="Calibri"/>
                <a:cs typeface="Calibri"/>
              </a:rPr>
              <a:t>Because</a:t>
            </a:r>
            <a:r>
              <a:rPr sz="3200" spc="-1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moving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between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25" dirty="0">
                <a:latin typeface="Calibri"/>
                <a:cs typeface="Calibri"/>
              </a:rPr>
              <a:t>Web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pages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so </a:t>
            </a:r>
            <a:r>
              <a:rPr sz="3200" spc="-175" dirty="0">
                <a:latin typeface="Calibri"/>
                <a:cs typeface="Calibri"/>
              </a:rPr>
              <a:t>easy,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almost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any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page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site</a:t>
            </a:r>
            <a:r>
              <a:rPr sz="3200" spc="-1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can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accessed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from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anywhere 	</a:t>
            </a:r>
            <a:r>
              <a:rPr sz="3200" dirty="0">
                <a:latin typeface="Calibri"/>
                <a:cs typeface="Calibri"/>
              </a:rPr>
              <a:t>else,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pages</a:t>
            </a:r>
            <a:r>
              <a:rPr sz="3200" spc="-1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must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made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freestanding.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12695" marR="5080" indent="-2500630">
              <a:lnSpc>
                <a:spcPct val="100000"/>
              </a:lnSpc>
              <a:spcBef>
                <a:spcPts val="110"/>
              </a:spcBef>
            </a:pPr>
            <a:r>
              <a:rPr sz="4000" i="0" spc="-20" dirty="0">
                <a:latin typeface="Calibri"/>
                <a:cs typeface="Calibri"/>
              </a:rPr>
              <a:t>Characteristics</a:t>
            </a:r>
            <a:r>
              <a:rPr sz="4000" i="0" spc="-4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of</a:t>
            </a:r>
            <a:r>
              <a:rPr sz="4000" i="0" spc="-9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an</a:t>
            </a:r>
            <a:r>
              <a:rPr sz="4000" i="0" spc="-70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Intranet</a:t>
            </a:r>
            <a:r>
              <a:rPr sz="4000" i="0" spc="-140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versus </a:t>
            </a:r>
            <a:r>
              <a:rPr sz="4000" i="0" dirty="0">
                <a:latin typeface="Calibri"/>
                <a:cs typeface="Calibri"/>
              </a:rPr>
              <a:t>the</a:t>
            </a:r>
            <a:r>
              <a:rPr sz="4000" i="0" spc="-75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Internet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67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59280"/>
            <a:ext cx="4368800" cy="355917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10" dirty="0">
                <a:latin typeface="Calibri"/>
                <a:cs typeface="Calibri"/>
              </a:rPr>
              <a:t>Users.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10" dirty="0">
                <a:latin typeface="Calibri"/>
                <a:cs typeface="Calibri"/>
              </a:rPr>
              <a:t>Tasks.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80" dirty="0">
                <a:latin typeface="Calibri"/>
                <a:cs typeface="Calibri"/>
              </a:rPr>
              <a:t>Type</a:t>
            </a:r>
            <a:r>
              <a:rPr sz="3200" b="1" spc="-1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information.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819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25" dirty="0">
                <a:latin typeface="Calibri"/>
                <a:cs typeface="Calibri"/>
              </a:rPr>
              <a:t>Amount</a:t>
            </a:r>
            <a:r>
              <a:rPr sz="3200" b="1" spc="-1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10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information.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55" dirty="0">
                <a:latin typeface="Calibri"/>
                <a:cs typeface="Calibri"/>
              </a:rPr>
              <a:t>Hardware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and</a:t>
            </a:r>
            <a:r>
              <a:rPr sz="3200" b="1" spc="-12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software.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10" dirty="0">
                <a:latin typeface="Calibri"/>
                <a:cs typeface="Calibri"/>
              </a:rPr>
              <a:t>Design</a:t>
            </a:r>
            <a:r>
              <a:rPr sz="3200" b="1" spc="-16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philosophy.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697480">
              <a:lnSpc>
                <a:spcPct val="100000"/>
              </a:lnSpc>
              <a:spcBef>
                <a:spcPts val="95"/>
              </a:spcBef>
            </a:pPr>
            <a:r>
              <a:rPr i="0" spc="-30" dirty="0">
                <a:latin typeface="Calibri"/>
                <a:cs typeface="Calibri"/>
              </a:rPr>
              <a:t>Extranets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68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0956"/>
            <a:ext cx="7493000" cy="1588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An</a:t>
            </a:r>
            <a:r>
              <a:rPr sz="3200" spc="-55" dirty="0">
                <a:latin typeface="Calibri"/>
                <a:cs typeface="Calibri"/>
              </a:rPr>
              <a:t> extranet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special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set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intranet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Web </a:t>
            </a:r>
            <a:r>
              <a:rPr sz="3200" dirty="0">
                <a:latin typeface="Calibri"/>
                <a:cs typeface="Calibri"/>
              </a:rPr>
              <a:t>pages</a:t>
            </a:r>
            <a:r>
              <a:rPr sz="3200" spc="-1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that</a:t>
            </a:r>
            <a:r>
              <a:rPr sz="3200" spc="-1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can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accessed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from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outside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spc="-55" dirty="0">
                <a:latin typeface="Calibri"/>
                <a:cs typeface="Calibri"/>
              </a:rPr>
              <a:t>organization</a:t>
            </a:r>
            <a:r>
              <a:rPr sz="3200" spc="-1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company.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0252" y="396316"/>
            <a:ext cx="790130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Calibri"/>
                <a:cs typeface="Calibri"/>
              </a:rPr>
              <a:t>Principles</a:t>
            </a:r>
            <a:r>
              <a:rPr i="0" spc="-125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of</a:t>
            </a:r>
            <a:r>
              <a:rPr i="0" spc="-185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User</a:t>
            </a:r>
            <a:r>
              <a:rPr i="0" spc="-60" dirty="0">
                <a:latin typeface="Calibri"/>
                <a:cs typeface="Calibri"/>
              </a:rPr>
              <a:t> </a:t>
            </a:r>
            <a:r>
              <a:rPr i="0" spc="-25" dirty="0">
                <a:latin typeface="Calibri"/>
                <a:cs typeface="Calibri"/>
              </a:rPr>
              <a:t>Interface</a:t>
            </a:r>
            <a:r>
              <a:rPr i="0" spc="-130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Design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69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59280"/>
            <a:ext cx="7025005" cy="415099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3200" b="1" dirty="0">
                <a:latin typeface="Calibri"/>
                <a:cs typeface="Calibri"/>
              </a:rPr>
              <a:t>Principles</a:t>
            </a:r>
            <a:r>
              <a:rPr sz="3200" b="1" spc="-185" dirty="0">
                <a:latin typeface="Calibri"/>
                <a:cs typeface="Calibri"/>
              </a:rPr>
              <a:t> </a:t>
            </a:r>
            <a:r>
              <a:rPr sz="3200" b="1" spc="-50" dirty="0">
                <a:latin typeface="Calibri"/>
                <a:cs typeface="Calibri"/>
              </a:rPr>
              <a:t>for</a:t>
            </a:r>
            <a:r>
              <a:rPr sz="3200" b="1" spc="-17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125" dirty="0">
                <a:latin typeface="Calibri"/>
                <a:cs typeface="Calibri"/>
              </a:rPr>
              <a:t> </a:t>
            </a:r>
            <a:r>
              <a:rPr sz="3200" b="1" spc="-95" dirty="0">
                <a:latin typeface="Calibri"/>
                <a:cs typeface="Calibri"/>
              </a:rPr>
              <a:t>Xerox</a:t>
            </a:r>
            <a:r>
              <a:rPr sz="3200" b="1" spc="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STAR</a:t>
            </a:r>
            <a:endParaRPr sz="3200" dirty="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10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illusion</a:t>
            </a:r>
            <a:r>
              <a:rPr sz="3200" b="1" spc="-1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10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manipulable</a:t>
            </a:r>
            <a:r>
              <a:rPr sz="3200" b="1" spc="-11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objects.</a:t>
            </a:r>
            <a:endParaRPr sz="3200" dirty="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dirty="0">
                <a:latin typeface="Calibri"/>
                <a:cs typeface="Calibri"/>
              </a:rPr>
              <a:t>Visual</a:t>
            </a:r>
            <a:r>
              <a:rPr sz="3200" b="1" spc="-17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order</a:t>
            </a:r>
            <a:r>
              <a:rPr sz="3200" b="1" spc="-10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and</a:t>
            </a:r>
            <a:r>
              <a:rPr sz="3200" b="1" spc="-16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viewer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focus</a:t>
            </a:r>
            <a:endParaRPr sz="3200" dirty="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819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50" dirty="0">
                <a:latin typeface="Calibri"/>
                <a:cs typeface="Calibri"/>
              </a:rPr>
              <a:t>Revealed</a:t>
            </a:r>
            <a:r>
              <a:rPr sz="3200" b="1" spc="-114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structure</a:t>
            </a:r>
            <a:endParaRPr sz="3200" dirty="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10" dirty="0">
                <a:latin typeface="Calibri"/>
                <a:cs typeface="Calibri"/>
              </a:rPr>
              <a:t>Consistency.</a:t>
            </a:r>
            <a:endParaRPr sz="3200" dirty="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45" dirty="0">
                <a:latin typeface="Calibri"/>
                <a:cs typeface="Calibri"/>
              </a:rPr>
              <a:t>Appropriate</a:t>
            </a:r>
            <a:r>
              <a:rPr sz="3200" b="1" spc="20" dirty="0">
                <a:latin typeface="Calibri"/>
                <a:cs typeface="Calibri"/>
              </a:rPr>
              <a:t> </a:t>
            </a:r>
            <a:r>
              <a:rPr sz="3200" b="1" spc="-45" dirty="0">
                <a:latin typeface="Calibri"/>
                <a:cs typeface="Calibri"/>
              </a:rPr>
              <a:t>effect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or</a:t>
            </a:r>
            <a:r>
              <a:rPr sz="3200" b="1" spc="-1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emotional</a:t>
            </a:r>
            <a:r>
              <a:rPr sz="3200" b="1" spc="-17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impact.</a:t>
            </a:r>
            <a:endParaRPr sz="32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819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dirty="0">
                <a:latin typeface="Calibri"/>
                <a:cs typeface="Calibri"/>
              </a:rPr>
              <a:t>A</a:t>
            </a:r>
            <a:r>
              <a:rPr sz="3200" b="1" spc="-100" dirty="0">
                <a:latin typeface="Calibri"/>
                <a:cs typeface="Calibri"/>
              </a:rPr>
              <a:t> </a:t>
            </a:r>
            <a:r>
              <a:rPr sz="3200" b="1" spc="-45" dirty="0">
                <a:latin typeface="Calibri"/>
                <a:cs typeface="Calibri"/>
              </a:rPr>
              <a:t>match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with</a:t>
            </a:r>
            <a:r>
              <a:rPr sz="3200" b="1" spc="-1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medium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511554"/>
            <a:ext cx="237934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0"/>
              </a:spcBef>
              <a:buFont typeface="Tahoma"/>
              <a:buChar char="•"/>
              <a:tabLst>
                <a:tab pos="356870" algn="l"/>
                <a:tab pos="1457325" algn="l"/>
              </a:tabLst>
            </a:pPr>
            <a:r>
              <a:rPr sz="3200" spc="-25" dirty="0">
                <a:latin typeface="Calibri"/>
                <a:cs typeface="Calibri"/>
              </a:rPr>
              <a:t>The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b="1" spc="-110" dirty="0">
                <a:latin typeface="Calibri"/>
                <a:cs typeface="Calibri"/>
              </a:rPr>
              <a:t>Xerox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70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405632" y="1511554"/>
            <a:ext cx="522668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241425" algn="l"/>
                <a:tab pos="3829685" algn="l"/>
              </a:tabLst>
            </a:pPr>
            <a:r>
              <a:rPr sz="3200" b="1" spc="-20" dirty="0">
                <a:latin typeface="Calibri"/>
                <a:cs typeface="Calibri"/>
              </a:rPr>
              <a:t>Star</a:t>
            </a:r>
            <a:r>
              <a:rPr sz="3200" b="1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workstation,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officially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0059" y="1963293"/>
            <a:ext cx="7750809" cy="139954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 algn="just">
              <a:lnSpc>
                <a:spcPct val="91000"/>
              </a:lnSpc>
              <a:spcBef>
                <a:spcPts val="434"/>
              </a:spcBef>
            </a:pPr>
            <a:r>
              <a:rPr sz="3200" dirty="0">
                <a:latin typeface="Calibri"/>
                <a:cs typeface="Calibri"/>
              </a:rPr>
              <a:t>named</a:t>
            </a:r>
            <a:r>
              <a:rPr sz="3200" spc="48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Xerox</a:t>
            </a:r>
            <a:r>
              <a:rPr sz="3200" b="1" spc="409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8010</a:t>
            </a:r>
            <a:r>
              <a:rPr sz="3200" b="1" spc="4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Information</a:t>
            </a:r>
            <a:r>
              <a:rPr sz="3200" b="1" spc="434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System</a:t>
            </a:r>
            <a:r>
              <a:rPr sz="3200" dirty="0">
                <a:latin typeface="Calibri"/>
                <a:cs typeface="Calibri"/>
              </a:rPr>
              <a:t>,</a:t>
            </a:r>
            <a:r>
              <a:rPr sz="3200" spc="44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was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18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first</a:t>
            </a:r>
            <a:r>
              <a:rPr sz="3200" spc="19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commercial</a:t>
            </a:r>
            <a:r>
              <a:rPr sz="3200" spc="18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personal</a:t>
            </a:r>
            <a:r>
              <a:rPr sz="3200" spc="19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computer</a:t>
            </a:r>
            <a:r>
              <a:rPr sz="3200" spc="185" dirty="0">
                <a:latin typeface="Calibri"/>
                <a:cs typeface="Calibri"/>
              </a:rPr>
              <a:t> 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spc="-30" dirty="0">
                <a:latin typeface="Calibri"/>
                <a:cs typeface="Calibri"/>
              </a:rPr>
              <a:t>incorporate</a:t>
            </a:r>
            <a:r>
              <a:rPr sz="3200" spc="4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technologies</a:t>
            </a:r>
            <a:r>
              <a:rPr sz="3200" spc="2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that</a:t>
            </a:r>
            <a:r>
              <a:rPr sz="3200" spc="2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have</a:t>
            </a:r>
            <a:r>
              <a:rPr sz="3200" spc="36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since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49982" y="3709238"/>
            <a:ext cx="2292350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75615" algn="l"/>
              </a:tabLst>
            </a:pPr>
            <a:r>
              <a:rPr sz="3200" spc="-50" dirty="0">
                <a:latin typeface="Calibri"/>
                <a:cs typeface="Calibri"/>
              </a:rPr>
              <a:t>a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bitmapped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36951" y="3262706"/>
            <a:ext cx="604075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798955" algn="l"/>
                <a:tab pos="2437130" algn="l"/>
                <a:tab pos="4196715" algn="l"/>
              </a:tabLst>
            </a:pPr>
            <a:r>
              <a:rPr sz="4800" spc="-15" baseline="1736" dirty="0">
                <a:latin typeface="Calibri"/>
                <a:cs typeface="Calibri"/>
              </a:rPr>
              <a:t>standard</a:t>
            </a:r>
            <a:r>
              <a:rPr sz="4800" baseline="1736" dirty="0">
                <a:latin typeface="Calibri"/>
                <a:cs typeface="Calibri"/>
              </a:rPr>
              <a:t>	</a:t>
            </a:r>
            <a:r>
              <a:rPr sz="4800" spc="-37" baseline="1736" dirty="0">
                <a:latin typeface="Calibri"/>
                <a:cs typeface="Calibri"/>
              </a:rPr>
              <a:t>in</a:t>
            </a:r>
            <a:r>
              <a:rPr sz="4800" baseline="1736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personal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40" dirty="0">
                <a:latin typeface="Calibri"/>
                <a:cs typeface="Calibri"/>
              </a:rPr>
              <a:t>computers,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90490" y="3732352"/>
            <a:ext cx="171132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03680" algn="l"/>
              </a:tabLst>
            </a:pPr>
            <a:r>
              <a:rPr sz="3200" spc="-10" dirty="0">
                <a:latin typeface="Calibri"/>
                <a:cs typeface="Calibri"/>
              </a:rPr>
              <a:t>display,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50" dirty="0">
                <a:latin typeface="Calibri"/>
                <a:cs typeface="Calibri"/>
              </a:rPr>
              <a:t>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68642" y="3684854"/>
            <a:ext cx="1466850" cy="9944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0795" algn="r">
              <a:lnSpc>
                <a:spcPts val="3815"/>
              </a:lnSpc>
              <a:spcBef>
                <a:spcPts val="95"/>
              </a:spcBef>
            </a:pPr>
            <a:r>
              <a:rPr sz="3200" spc="-10" dirty="0">
                <a:latin typeface="Calibri"/>
                <a:cs typeface="Calibri"/>
              </a:rPr>
              <a:t>window-</a:t>
            </a:r>
            <a:endParaRPr sz="3200">
              <a:latin typeface="Calibri"/>
              <a:cs typeface="Calibri"/>
            </a:endParaRPr>
          </a:p>
          <a:p>
            <a:pPr marR="5080" algn="r">
              <a:lnSpc>
                <a:spcPts val="3815"/>
              </a:lnSpc>
            </a:pPr>
            <a:r>
              <a:rPr sz="3200" spc="-20" dirty="0">
                <a:latin typeface="Calibri"/>
                <a:cs typeface="Calibri"/>
              </a:rPr>
              <a:t>user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33826" y="4588890"/>
            <a:ext cx="97155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spc="-10" dirty="0">
                <a:latin typeface="Calibri"/>
                <a:cs typeface="Calibri"/>
              </a:rPr>
              <a:t>icons,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17594" y="4131055"/>
            <a:ext cx="3121660" cy="98234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3770"/>
              </a:lnSpc>
              <a:spcBef>
                <a:spcPts val="90"/>
              </a:spcBef>
            </a:pPr>
            <a:r>
              <a:rPr sz="3200" spc="-10" dirty="0">
                <a:latin typeface="Calibri"/>
                <a:cs typeface="Calibri"/>
              </a:rPr>
              <a:t>graphical</a:t>
            </a:r>
            <a:endParaRPr sz="3200">
              <a:latin typeface="Calibri"/>
              <a:cs typeface="Calibri"/>
            </a:endParaRPr>
          </a:p>
          <a:p>
            <a:pPr marL="270510">
              <a:lnSpc>
                <a:spcPts val="3770"/>
              </a:lnSpc>
              <a:tabLst>
                <a:tab pos="1996439" algn="l"/>
              </a:tabLst>
            </a:pPr>
            <a:r>
              <a:rPr sz="3200" spc="-10" dirty="0">
                <a:latin typeface="Calibri"/>
                <a:cs typeface="Calibri"/>
              </a:rPr>
              <a:t>folders,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mouse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0059" y="3269995"/>
            <a:ext cx="1554480" cy="226822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475"/>
              </a:spcBef>
            </a:pPr>
            <a:r>
              <a:rPr sz="3200" spc="-10" dirty="0">
                <a:latin typeface="Calibri"/>
                <a:cs typeface="Calibri"/>
              </a:rPr>
              <a:t>become including based </a:t>
            </a:r>
            <a:r>
              <a:rPr sz="3200" spc="-45" dirty="0">
                <a:latin typeface="Calibri"/>
                <a:cs typeface="Calibri"/>
              </a:rPr>
              <a:t>interface, </a:t>
            </a:r>
            <a:r>
              <a:rPr sz="3200" spc="-10" dirty="0">
                <a:latin typeface="Calibri"/>
                <a:cs typeface="Calibri"/>
              </a:rPr>
              <a:t>button),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34410" y="5027752"/>
            <a:ext cx="4245610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59330" algn="l"/>
              </a:tabLst>
            </a:pPr>
            <a:r>
              <a:rPr sz="3200" spc="-10" dirty="0">
                <a:latin typeface="Calibri"/>
                <a:cs typeface="Calibri"/>
              </a:rPr>
              <a:t>Ethernet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networking,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42301" y="4563567"/>
            <a:ext cx="897890" cy="9944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2065" algn="r">
              <a:lnSpc>
                <a:spcPts val="3815"/>
              </a:lnSpc>
              <a:spcBef>
                <a:spcPts val="95"/>
              </a:spcBef>
            </a:pPr>
            <a:r>
              <a:rPr sz="3200" spc="-25" dirty="0">
                <a:latin typeface="Calibri"/>
                <a:cs typeface="Calibri"/>
              </a:rPr>
              <a:t>(two-</a:t>
            </a:r>
            <a:endParaRPr sz="3200">
              <a:latin typeface="Calibri"/>
              <a:cs typeface="Calibri"/>
            </a:endParaRPr>
          </a:p>
          <a:p>
            <a:pPr marR="5080" algn="r">
              <a:lnSpc>
                <a:spcPts val="3815"/>
              </a:lnSpc>
            </a:pPr>
            <a:r>
              <a:rPr sz="3200" spc="-20" dirty="0">
                <a:latin typeface="Calibri"/>
                <a:cs typeface="Calibri"/>
              </a:rPr>
              <a:t>file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0059" y="5467603"/>
            <a:ext cx="544830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spc="-25" dirty="0">
                <a:latin typeface="Calibri"/>
                <a:cs typeface="Calibri"/>
              </a:rPr>
              <a:t>servers,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print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servers,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e-</a:t>
            </a:r>
            <a:r>
              <a:rPr sz="3200" spc="-10" dirty="0">
                <a:latin typeface="Calibri"/>
                <a:cs typeface="Calibri"/>
              </a:rPr>
              <a:t>mail.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1687830">
              <a:lnSpc>
                <a:spcPct val="100000"/>
              </a:lnSpc>
              <a:spcBef>
                <a:spcPts val="95"/>
              </a:spcBef>
            </a:pPr>
            <a:r>
              <a:rPr i="0" spc="-25" dirty="0">
                <a:latin typeface="Calibri"/>
                <a:cs typeface="Calibri"/>
              </a:rPr>
              <a:t>General</a:t>
            </a:r>
            <a:r>
              <a:rPr i="0" spc="-210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Principles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71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80565"/>
            <a:ext cx="7296150" cy="4422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latin typeface="Calibri"/>
                <a:cs typeface="Calibri"/>
              </a:rPr>
              <a:t>The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design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goals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creating</a:t>
            </a:r>
            <a:r>
              <a:rPr sz="3000" spc="-1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user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spc="-35" dirty="0">
                <a:latin typeface="Calibri"/>
                <a:cs typeface="Calibri"/>
              </a:rPr>
              <a:t>interface</a:t>
            </a:r>
            <a:r>
              <a:rPr sz="3000" spc="-22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are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000" b="1" i="1" spc="-35" dirty="0">
                <a:latin typeface="Calibri"/>
                <a:cs typeface="Calibri"/>
              </a:rPr>
              <a:t>Aesthetically</a:t>
            </a:r>
            <a:r>
              <a:rPr sz="3000" b="1" i="1" spc="-90" dirty="0">
                <a:latin typeface="Calibri"/>
                <a:cs typeface="Calibri"/>
              </a:rPr>
              <a:t> </a:t>
            </a:r>
            <a:r>
              <a:rPr sz="3000" b="1" i="1" spc="-10" dirty="0">
                <a:latin typeface="Calibri"/>
                <a:cs typeface="Calibri"/>
              </a:rPr>
              <a:t>Pleasing</a:t>
            </a:r>
            <a:endParaRPr sz="3000">
              <a:latin typeface="Calibri"/>
              <a:cs typeface="Calibri"/>
            </a:endParaRPr>
          </a:p>
          <a:p>
            <a:pPr marL="356870" marR="385445" indent="-344805">
              <a:lnSpc>
                <a:spcPts val="2910"/>
              </a:lnSpc>
              <a:spcBef>
                <a:spcPts val="745"/>
              </a:spcBef>
            </a:pPr>
            <a:r>
              <a:rPr sz="3000" spc="-10" dirty="0">
                <a:latin typeface="Calibri"/>
                <a:cs typeface="Calibri"/>
              </a:rPr>
              <a:t>Provide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visual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appeal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by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40" dirty="0">
                <a:latin typeface="Calibri"/>
                <a:cs typeface="Calibri"/>
              </a:rPr>
              <a:t>following</a:t>
            </a:r>
            <a:r>
              <a:rPr sz="3000" spc="-1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these </a:t>
            </a:r>
            <a:r>
              <a:rPr sz="3000" spc="-50" dirty="0">
                <a:latin typeface="Calibri"/>
                <a:cs typeface="Calibri"/>
              </a:rPr>
              <a:t>presentation</a:t>
            </a:r>
            <a:r>
              <a:rPr sz="3000" spc="-1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graphic</a:t>
            </a:r>
            <a:r>
              <a:rPr sz="3000" spc="-2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design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principles:</a:t>
            </a:r>
            <a:endParaRPr sz="3000">
              <a:latin typeface="Calibri"/>
              <a:cs typeface="Calibri"/>
            </a:endParaRPr>
          </a:p>
          <a:p>
            <a:pPr marL="356870" marR="134620" indent="-344805">
              <a:lnSpc>
                <a:spcPts val="2880"/>
              </a:lnSpc>
              <a:spcBef>
                <a:spcPts val="710"/>
              </a:spcBef>
            </a:pPr>
            <a:r>
              <a:rPr sz="3000" spc="-10" dirty="0">
                <a:latin typeface="Calibri"/>
                <a:cs typeface="Calibri"/>
              </a:rPr>
              <a:t>—Provide</a:t>
            </a:r>
            <a:r>
              <a:rPr sz="3000" spc="-1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meaningful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60" dirty="0">
                <a:latin typeface="Calibri"/>
                <a:cs typeface="Calibri"/>
              </a:rPr>
              <a:t>contrast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spc="-40" dirty="0">
                <a:latin typeface="Calibri"/>
                <a:cs typeface="Calibri"/>
              </a:rPr>
              <a:t>between</a:t>
            </a:r>
            <a:r>
              <a:rPr sz="3000" spc="-1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screen elements.</a:t>
            </a:r>
            <a:endParaRPr sz="3000">
              <a:latin typeface="Calibri"/>
              <a:cs typeface="Calibri"/>
            </a:endParaRPr>
          </a:p>
          <a:p>
            <a:pPr marL="441959" indent="-429259">
              <a:lnSpc>
                <a:spcPts val="3579"/>
              </a:lnSpc>
              <a:buChar char="—"/>
              <a:tabLst>
                <a:tab pos="441959" algn="l"/>
              </a:tabLst>
            </a:pPr>
            <a:r>
              <a:rPr sz="3000" spc="-45" dirty="0">
                <a:latin typeface="Calibri"/>
                <a:cs typeface="Calibri"/>
              </a:rPr>
              <a:t>Create</a:t>
            </a:r>
            <a:r>
              <a:rPr sz="3000" spc="-2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groupings.</a:t>
            </a:r>
            <a:endParaRPr sz="3000">
              <a:latin typeface="Calibri"/>
              <a:cs typeface="Calibri"/>
            </a:endParaRPr>
          </a:p>
          <a:p>
            <a:pPr marL="441325" indent="-428625">
              <a:lnSpc>
                <a:spcPct val="100000"/>
              </a:lnSpc>
              <a:buChar char="—"/>
              <a:tabLst>
                <a:tab pos="441325" algn="l"/>
              </a:tabLst>
            </a:pPr>
            <a:r>
              <a:rPr sz="3000" dirty="0">
                <a:latin typeface="Calibri"/>
                <a:cs typeface="Calibri"/>
              </a:rPr>
              <a:t>Align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screen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elements</a:t>
            </a:r>
            <a:r>
              <a:rPr sz="3000" spc="-1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114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groups.</a:t>
            </a:r>
            <a:endParaRPr sz="3000">
              <a:latin typeface="Calibri"/>
              <a:cs typeface="Calibri"/>
            </a:endParaRPr>
          </a:p>
          <a:p>
            <a:pPr marL="441959" indent="-429259">
              <a:lnSpc>
                <a:spcPct val="100000"/>
              </a:lnSpc>
              <a:spcBef>
                <a:spcPts val="5"/>
              </a:spcBef>
              <a:buChar char="—"/>
              <a:tabLst>
                <a:tab pos="441959" algn="l"/>
              </a:tabLst>
            </a:pPr>
            <a:r>
              <a:rPr sz="3000" spc="-20" dirty="0">
                <a:latin typeface="Calibri"/>
                <a:cs typeface="Calibri"/>
              </a:rPr>
              <a:t>Provide</a:t>
            </a:r>
            <a:r>
              <a:rPr sz="3000" spc="-11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three-</a:t>
            </a:r>
            <a:r>
              <a:rPr sz="3000" spc="-25" dirty="0">
                <a:latin typeface="Calibri"/>
                <a:cs typeface="Calibri"/>
              </a:rPr>
              <a:t>dimensional</a:t>
            </a:r>
            <a:r>
              <a:rPr sz="3000" spc="-1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representation.</a:t>
            </a:r>
            <a:endParaRPr sz="3000">
              <a:latin typeface="Calibri"/>
              <a:cs typeface="Calibri"/>
            </a:endParaRPr>
          </a:p>
          <a:p>
            <a:pPr marL="441959" indent="-429259">
              <a:lnSpc>
                <a:spcPct val="100000"/>
              </a:lnSpc>
              <a:buChar char="—"/>
              <a:tabLst>
                <a:tab pos="441959" algn="l"/>
              </a:tabLst>
            </a:pPr>
            <a:r>
              <a:rPr sz="3000" dirty="0">
                <a:latin typeface="Calibri"/>
                <a:cs typeface="Calibri"/>
              </a:rPr>
              <a:t>Use</a:t>
            </a:r>
            <a:r>
              <a:rPr sz="3000" spc="1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color</a:t>
            </a:r>
            <a:r>
              <a:rPr sz="3000" spc="-1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graphics</a:t>
            </a:r>
            <a:r>
              <a:rPr sz="3000" spc="-110" dirty="0">
                <a:latin typeface="Calibri"/>
                <a:cs typeface="Calibri"/>
              </a:rPr>
              <a:t> </a:t>
            </a:r>
            <a:r>
              <a:rPr sz="3000" spc="-65" dirty="0">
                <a:latin typeface="Calibri"/>
                <a:cs typeface="Calibri"/>
              </a:rPr>
              <a:t>effectively</a:t>
            </a:r>
            <a:r>
              <a:rPr sz="3000" spc="-1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30" dirty="0">
                <a:latin typeface="Calibri"/>
                <a:cs typeface="Calibri"/>
              </a:rPr>
              <a:t>simply.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59280"/>
            <a:ext cx="7366000" cy="4046854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i="1" spc="-10" dirty="0">
                <a:latin typeface="Calibri"/>
                <a:cs typeface="Calibri"/>
              </a:rPr>
              <a:t>Clarity</a:t>
            </a:r>
            <a:endParaRPr sz="3200">
              <a:latin typeface="Calibri"/>
              <a:cs typeface="Calibri"/>
            </a:endParaRPr>
          </a:p>
          <a:p>
            <a:pPr marL="356870" marR="5080" indent="-344805">
              <a:lnSpc>
                <a:spcPct val="100000"/>
              </a:lnSpc>
              <a:spcBef>
                <a:spcPts val="790"/>
              </a:spcBef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interface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should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85" dirty="0">
                <a:latin typeface="Calibri"/>
                <a:cs typeface="Calibri"/>
              </a:rPr>
              <a:t>visually,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55" dirty="0">
                <a:latin typeface="Calibri"/>
                <a:cs typeface="Calibri"/>
              </a:rPr>
              <a:t>conceptually,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linguistically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40" dirty="0">
                <a:latin typeface="Calibri"/>
                <a:cs typeface="Calibri"/>
              </a:rPr>
              <a:t>clear,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including:</a:t>
            </a:r>
            <a:endParaRPr sz="3200">
              <a:latin typeface="Calibri"/>
              <a:cs typeface="Calibri"/>
            </a:endParaRPr>
          </a:p>
          <a:p>
            <a:pPr marL="473075" indent="-460375">
              <a:lnSpc>
                <a:spcPct val="100000"/>
              </a:lnSpc>
              <a:spcBef>
                <a:spcPts val="800"/>
              </a:spcBef>
              <a:buChar char="—"/>
              <a:tabLst>
                <a:tab pos="473075" algn="l"/>
              </a:tabLst>
            </a:pPr>
            <a:r>
              <a:rPr sz="3200" dirty="0">
                <a:latin typeface="Calibri"/>
                <a:cs typeface="Calibri"/>
              </a:rPr>
              <a:t>Visual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elements</a:t>
            </a:r>
            <a:endParaRPr sz="3200">
              <a:latin typeface="Calibri"/>
              <a:cs typeface="Calibri"/>
            </a:endParaRPr>
          </a:p>
          <a:p>
            <a:pPr marL="473075" indent="-460375">
              <a:lnSpc>
                <a:spcPct val="100000"/>
              </a:lnSpc>
              <a:spcBef>
                <a:spcPts val="815"/>
              </a:spcBef>
              <a:buChar char="—"/>
              <a:tabLst>
                <a:tab pos="473075" algn="l"/>
              </a:tabLst>
            </a:pPr>
            <a:r>
              <a:rPr sz="3200" spc="-10" dirty="0">
                <a:latin typeface="Calibri"/>
                <a:cs typeface="Calibri"/>
              </a:rPr>
              <a:t>Functions</a:t>
            </a:r>
            <a:endParaRPr sz="3200">
              <a:latin typeface="Calibri"/>
              <a:cs typeface="Calibri"/>
            </a:endParaRPr>
          </a:p>
          <a:p>
            <a:pPr marL="472440" indent="-459740">
              <a:lnSpc>
                <a:spcPct val="100000"/>
              </a:lnSpc>
              <a:spcBef>
                <a:spcPts val="795"/>
              </a:spcBef>
              <a:buChar char="—"/>
              <a:tabLst>
                <a:tab pos="472440" algn="l"/>
              </a:tabLst>
            </a:pPr>
            <a:r>
              <a:rPr sz="3200" spc="-10" dirty="0">
                <a:latin typeface="Calibri"/>
                <a:cs typeface="Calibri"/>
              </a:rPr>
              <a:t>Metaphors</a:t>
            </a:r>
            <a:endParaRPr sz="3200">
              <a:latin typeface="Calibri"/>
              <a:cs typeface="Calibri"/>
            </a:endParaRPr>
          </a:p>
          <a:p>
            <a:pPr marL="472440" indent="-459740">
              <a:lnSpc>
                <a:spcPct val="100000"/>
              </a:lnSpc>
              <a:spcBef>
                <a:spcPts val="795"/>
              </a:spcBef>
              <a:buChar char="—"/>
              <a:tabLst>
                <a:tab pos="472440" algn="l"/>
              </a:tabLst>
            </a:pPr>
            <a:r>
              <a:rPr sz="3200" spc="-120" dirty="0">
                <a:latin typeface="Calibri"/>
                <a:cs typeface="Calibri"/>
              </a:rPr>
              <a:t>Words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text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72</a:t>
            </a:fld>
            <a:endParaRPr spc="-25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58645"/>
            <a:ext cx="6985634" cy="354774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4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i="1" spc="-10" dirty="0">
                <a:latin typeface="Calibri"/>
                <a:cs typeface="Calibri"/>
              </a:rPr>
              <a:t>Compatibility</a:t>
            </a:r>
            <a:endParaRPr sz="3200">
              <a:latin typeface="Calibri"/>
              <a:cs typeface="Calibri"/>
            </a:endParaRPr>
          </a:p>
          <a:p>
            <a:pPr marL="350520" indent="-337820">
              <a:lnSpc>
                <a:spcPct val="100000"/>
              </a:lnSpc>
              <a:spcBef>
                <a:spcPts val="795"/>
              </a:spcBef>
              <a:buFont typeface="Tahoma"/>
              <a:buChar char="■"/>
              <a:tabLst>
                <a:tab pos="350520" algn="l"/>
              </a:tabLst>
            </a:pPr>
            <a:r>
              <a:rPr sz="3200" spc="-30" dirty="0">
                <a:latin typeface="Calibri"/>
                <a:cs typeface="Calibri"/>
              </a:rPr>
              <a:t>Provide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compatibility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with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following:</a:t>
            </a:r>
            <a:endParaRPr sz="3200">
              <a:latin typeface="Calibri"/>
              <a:cs typeface="Calibri"/>
            </a:endParaRPr>
          </a:p>
          <a:p>
            <a:pPr marL="473075" indent="-460375">
              <a:lnSpc>
                <a:spcPct val="100000"/>
              </a:lnSpc>
              <a:spcBef>
                <a:spcPts val="695"/>
              </a:spcBef>
              <a:buChar char="—"/>
              <a:tabLst>
                <a:tab pos="473075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user</a:t>
            </a:r>
            <a:endParaRPr sz="3200">
              <a:latin typeface="Calibri"/>
              <a:cs typeface="Calibri"/>
            </a:endParaRPr>
          </a:p>
          <a:p>
            <a:pPr marL="473075" indent="-460375">
              <a:lnSpc>
                <a:spcPct val="100000"/>
              </a:lnSpc>
              <a:spcBef>
                <a:spcPts val="820"/>
              </a:spcBef>
              <a:buChar char="—"/>
              <a:tabLst>
                <a:tab pos="473075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task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job</a:t>
            </a:r>
            <a:endParaRPr sz="3200">
              <a:latin typeface="Calibri"/>
              <a:cs typeface="Calibri"/>
            </a:endParaRPr>
          </a:p>
          <a:p>
            <a:pPr marL="473075" indent="-460375">
              <a:lnSpc>
                <a:spcPct val="100000"/>
              </a:lnSpc>
              <a:spcBef>
                <a:spcPts val="790"/>
              </a:spcBef>
              <a:buChar char="—"/>
              <a:tabLst>
                <a:tab pos="473075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product</a:t>
            </a:r>
            <a:endParaRPr sz="3200">
              <a:latin typeface="Calibri"/>
              <a:cs typeface="Calibri"/>
            </a:endParaRPr>
          </a:p>
          <a:p>
            <a:pPr marL="349885" indent="-337185">
              <a:lnSpc>
                <a:spcPct val="100000"/>
              </a:lnSpc>
              <a:spcBef>
                <a:spcPts val="795"/>
              </a:spcBef>
              <a:buFont typeface="Tahoma"/>
              <a:buChar char="■"/>
              <a:tabLst>
                <a:tab pos="349885" algn="l"/>
              </a:tabLst>
            </a:pPr>
            <a:r>
              <a:rPr sz="3200" dirty="0">
                <a:latin typeface="Calibri"/>
                <a:cs typeface="Calibri"/>
              </a:rPr>
              <a:t>Adopt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user’s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perspective.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73</a:t>
            </a:fld>
            <a:endParaRPr spc="-25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22504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Compatibility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74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59027"/>
            <a:ext cx="8109584" cy="266636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dirty="0">
                <a:latin typeface="Calibri"/>
                <a:cs typeface="Calibri"/>
              </a:rPr>
              <a:t>User</a:t>
            </a:r>
            <a:r>
              <a:rPr sz="3200" b="1" spc="-13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compatibility.</a:t>
            </a:r>
            <a:endParaRPr sz="3200">
              <a:latin typeface="Calibri"/>
              <a:cs typeface="Calibri"/>
            </a:endParaRPr>
          </a:p>
          <a:p>
            <a:pPr marL="356870" marR="5080" indent="-344805" algn="just">
              <a:lnSpc>
                <a:spcPct val="100000"/>
              </a:lnSpc>
              <a:spcBef>
                <a:spcPts val="795"/>
              </a:spcBef>
            </a:pPr>
            <a:r>
              <a:rPr sz="3200" dirty="0">
                <a:latin typeface="Calibri"/>
                <a:cs typeface="Calibri"/>
              </a:rPr>
              <a:t>Design</a:t>
            </a:r>
            <a:r>
              <a:rPr sz="3200" spc="229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must</a:t>
            </a:r>
            <a:r>
              <a:rPr sz="3200" spc="26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24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appropriate</a:t>
            </a:r>
            <a:r>
              <a:rPr sz="3200" spc="29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240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compatible </a:t>
            </a:r>
            <a:r>
              <a:rPr sz="3200" dirty="0">
                <a:latin typeface="Calibri"/>
                <a:cs typeface="Calibri"/>
              </a:rPr>
              <a:t>with</a:t>
            </a:r>
            <a:r>
              <a:rPr sz="3200" spc="3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3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needs</a:t>
            </a:r>
            <a:r>
              <a:rPr sz="3200" spc="3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3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3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user</a:t>
            </a:r>
            <a:r>
              <a:rPr sz="3200" spc="3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3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client.</a:t>
            </a:r>
            <a:r>
              <a:rPr sz="3200" spc="375" dirty="0">
                <a:latin typeface="Calibri"/>
                <a:cs typeface="Calibri"/>
              </a:rPr>
              <a:t> </a:t>
            </a:r>
            <a:r>
              <a:rPr sz="3200" spc="-55" dirty="0">
                <a:latin typeface="Calibri"/>
                <a:cs typeface="Calibri"/>
              </a:rPr>
              <a:t>Effective </a:t>
            </a:r>
            <a:r>
              <a:rPr sz="3200" dirty="0">
                <a:latin typeface="Calibri"/>
                <a:cs typeface="Calibri"/>
              </a:rPr>
              <a:t>design</a:t>
            </a:r>
            <a:r>
              <a:rPr sz="3200" spc="9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starts</a:t>
            </a:r>
            <a:r>
              <a:rPr sz="3200" spc="10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with</a:t>
            </a:r>
            <a:r>
              <a:rPr sz="3200" spc="10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understanding</a:t>
            </a:r>
            <a:r>
              <a:rPr sz="3200" spc="12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100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user’s </a:t>
            </a:r>
            <a:r>
              <a:rPr sz="3200" dirty="0">
                <a:latin typeface="Calibri"/>
                <a:cs typeface="Calibri"/>
              </a:rPr>
              <a:t>needs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adopting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user’s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point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view.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560956"/>
            <a:ext cx="8017509" cy="40278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0"/>
              </a:spcBef>
              <a:tabLst>
                <a:tab pos="832485" algn="l"/>
                <a:tab pos="7427595" algn="l"/>
              </a:tabLst>
            </a:pPr>
            <a:r>
              <a:rPr sz="3200" b="1" spc="-20" dirty="0">
                <a:latin typeface="Calibri"/>
                <a:cs typeface="Calibri"/>
              </a:rPr>
              <a:t>Task</a:t>
            </a:r>
            <a:r>
              <a:rPr sz="3200" b="1" dirty="0">
                <a:latin typeface="Calibri"/>
                <a:cs typeface="Calibri"/>
              </a:rPr>
              <a:t>	and</a:t>
            </a:r>
            <a:r>
              <a:rPr sz="3200" b="1" spc="-7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job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spc="-60" dirty="0">
                <a:latin typeface="Calibri"/>
                <a:cs typeface="Calibri"/>
              </a:rPr>
              <a:t>compatibility.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7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organization</a:t>
            </a:r>
            <a:r>
              <a:rPr sz="3200" b="1" dirty="0">
                <a:latin typeface="Calibri"/>
                <a:cs typeface="Calibri"/>
              </a:rPr>
              <a:t>	</a:t>
            </a:r>
            <a:r>
              <a:rPr sz="3200" b="1" spc="-25" dirty="0">
                <a:latin typeface="Calibri"/>
                <a:cs typeface="Calibri"/>
              </a:rPr>
              <a:t>of </a:t>
            </a:r>
            <a:r>
              <a:rPr sz="3200" b="1" dirty="0">
                <a:latin typeface="Calibri"/>
                <a:cs typeface="Calibri"/>
              </a:rPr>
              <a:t>a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spc="-85" dirty="0">
                <a:latin typeface="Calibri"/>
                <a:cs typeface="Calibri"/>
              </a:rPr>
              <a:t>system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should</a:t>
            </a:r>
            <a:r>
              <a:rPr sz="3200" b="1" spc="-125" dirty="0">
                <a:latin typeface="Calibri"/>
                <a:cs typeface="Calibri"/>
              </a:rPr>
              <a:t> </a:t>
            </a:r>
            <a:r>
              <a:rPr sz="3200" b="1" spc="-35" dirty="0">
                <a:latin typeface="Calibri"/>
                <a:cs typeface="Calibri"/>
              </a:rPr>
              <a:t>match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tasks</a:t>
            </a:r>
            <a:r>
              <a:rPr sz="3200" b="1" spc="-1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person </a:t>
            </a:r>
            <a:r>
              <a:rPr sz="3200" dirty="0">
                <a:latin typeface="Calibri"/>
                <a:cs typeface="Calibri"/>
              </a:rPr>
              <a:t>must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do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16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perform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job.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structure</a:t>
            </a:r>
            <a:r>
              <a:rPr sz="3200" spc="4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</a:t>
            </a:r>
            <a:r>
              <a:rPr sz="3200" dirty="0">
                <a:latin typeface="Calibri"/>
                <a:cs typeface="Calibri"/>
              </a:rPr>
              <a:t>flow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functions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should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permit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easy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transition between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tasks.</a:t>
            </a:r>
            <a:endParaRPr sz="3200">
              <a:latin typeface="Calibri"/>
              <a:cs typeface="Calibri"/>
            </a:endParaRPr>
          </a:p>
          <a:p>
            <a:pPr marL="356870" marR="979805" indent="-344805">
              <a:lnSpc>
                <a:spcPct val="100000"/>
              </a:lnSpc>
              <a:spcBef>
                <a:spcPts val="805"/>
              </a:spcBef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user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must </a:t>
            </a:r>
            <a:r>
              <a:rPr sz="3200" spc="-25" dirty="0">
                <a:latin typeface="Calibri"/>
                <a:cs typeface="Calibri"/>
              </a:rPr>
              <a:t>never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70" dirty="0">
                <a:latin typeface="Calibri"/>
                <a:cs typeface="Calibri"/>
              </a:rPr>
              <a:t>forced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navigate between</a:t>
            </a:r>
            <a:r>
              <a:rPr sz="3200" spc="-1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applications</a:t>
            </a:r>
            <a:r>
              <a:rPr sz="3200" spc="-1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many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screens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spc="-35" dirty="0">
                <a:latin typeface="Calibri"/>
                <a:cs typeface="Calibri"/>
              </a:rPr>
              <a:t>complete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routine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daily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tasks.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75</a:t>
            </a:fld>
            <a:endParaRPr spc="-25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519173"/>
            <a:ext cx="8107680" cy="436181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356870" marR="190500" indent="-344805" algn="just">
              <a:lnSpc>
                <a:spcPts val="3220"/>
              </a:lnSpc>
              <a:spcBef>
                <a:spcPts val="525"/>
              </a:spcBef>
            </a:pPr>
            <a:r>
              <a:rPr sz="3000" b="1" dirty="0">
                <a:latin typeface="Calibri"/>
                <a:cs typeface="Calibri"/>
              </a:rPr>
              <a:t>Product</a:t>
            </a:r>
            <a:r>
              <a:rPr sz="3000" b="1" spc="20" dirty="0">
                <a:latin typeface="Calibri"/>
                <a:cs typeface="Calibri"/>
              </a:rPr>
              <a:t> </a:t>
            </a:r>
            <a:r>
              <a:rPr sz="3000" b="1" spc="-50" dirty="0">
                <a:latin typeface="Calibri"/>
                <a:cs typeface="Calibri"/>
              </a:rPr>
              <a:t>compatibility.</a:t>
            </a:r>
            <a:r>
              <a:rPr sz="3000" b="1" spc="-1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The</a:t>
            </a:r>
            <a:r>
              <a:rPr sz="3000" b="1" spc="3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intended</a:t>
            </a:r>
            <a:r>
              <a:rPr sz="3000" b="1" spc="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user</a:t>
            </a:r>
            <a:r>
              <a:rPr sz="3000" b="1" spc="2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of</a:t>
            </a:r>
            <a:r>
              <a:rPr sz="3000" b="1" spc="4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a</a:t>
            </a:r>
            <a:r>
              <a:rPr sz="3000" b="1" spc="30" dirty="0">
                <a:latin typeface="Calibri"/>
                <a:cs typeface="Calibri"/>
              </a:rPr>
              <a:t> </a:t>
            </a:r>
            <a:r>
              <a:rPr sz="3000" b="1" spc="-25" dirty="0">
                <a:latin typeface="Calibri"/>
                <a:cs typeface="Calibri"/>
              </a:rPr>
              <a:t>new </a:t>
            </a:r>
            <a:r>
              <a:rPr sz="3000" b="1" spc="-75" dirty="0">
                <a:latin typeface="Calibri"/>
                <a:cs typeface="Calibri"/>
              </a:rPr>
              <a:t>system</a:t>
            </a:r>
            <a:r>
              <a:rPr sz="3000" b="1" spc="-9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is</a:t>
            </a:r>
            <a:r>
              <a:rPr sz="3000" b="1" spc="-50" dirty="0">
                <a:latin typeface="Calibri"/>
                <a:cs typeface="Calibri"/>
              </a:rPr>
              <a:t> </a:t>
            </a:r>
            <a:r>
              <a:rPr sz="3000" b="1" spc="-20" dirty="0">
                <a:latin typeface="Calibri"/>
                <a:cs typeface="Calibri"/>
              </a:rPr>
              <a:t>often</a:t>
            </a:r>
            <a:r>
              <a:rPr sz="3000" b="1" spc="-6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the</a:t>
            </a:r>
            <a:r>
              <a:rPr sz="3000" b="1" spc="-4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user</a:t>
            </a:r>
            <a:r>
              <a:rPr sz="3000" b="1" spc="-2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of</a:t>
            </a:r>
            <a:r>
              <a:rPr sz="3000" b="1" spc="-9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other</a:t>
            </a:r>
            <a:endParaRPr sz="3000">
              <a:latin typeface="Calibri"/>
              <a:cs typeface="Calibri"/>
            </a:endParaRPr>
          </a:p>
          <a:p>
            <a:pPr marL="356870" marR="5080" indent="-344805" algn="just">
              <a:lnSpc>
                <a:spcPct val="90000"/>
              </a:lnSpc>
              <a:spcBef>
                <a:spcPts val="650"/>
              </a:spcBef>
            </a:pPr>
            <a:r>
              <a:rPr sz="3000" dirty="0">
                <a:latin typeface="Calibri"/>
                <a:cs typeface="Calibri"/>
              </a:rPr>
              <a:t>systems</a:t>
            </a:r>
            <a:r>
              <a:rPr sz="3000" spc="18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or</a:t>
            </a:r>
            <a:r>
              <a:rPr sz="3000" spc="20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earlier</a:t>
            </a:r>
            <a:r>
              <a:rPr sz="3000" spc="19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versions</a:t>
            </a:r>
            <a:r>
              <a:rPr sz="3000" spc="18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19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19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new</a:t>
            </a:r>
            <a:r>
              <a:rPr sz="3000" spc="190" dirty="0">
                <a:latin typeface="Calibri"/>
                <a:cs typeface="Calibri"/>
              </a:rPr>
              <a:t>  </a:t>
            </a:r>
            <a:r>
              <a:rPr sz="3000" spc="-10" dirty="0">
                <a:latin typeface="Calibri"/>
                <a:cs typeface="Calibri"/>
              </a:rPr>
              <a:t>system. </a:t>
            </a:r>
            <a:r>
              <a:rPr sz="3000" dirty="0">
                <a:latin typeface="Calibri"/>
                <a:cs typeface="Calibri"/>
              </a:rPr>
              <a:t>Habits,</a:t>
            </a:r>
            <a:r>
              <a:rPr sz="3000" spc="7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expectations,</a:t>
            </a:r>
            <a:r>
              <a:rPr sz="3000" spc="6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7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7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level</a:t>
            </a:r>
            <a:r>
              <a:rPr sz="3000" spc="7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7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knowledge </a:t>
            </a:r>
            <a:r>
              <a:rPr sz="3000" dirty="0">
                <a:latin typeface="Calibri"/>
                <a:cs typeface="Calibri"/>
              </a:rPr>
              <a:t>have</a:t>
            </a:r>
            <a:r>
              <a:rPr sz="3000" spc="7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been</a:t>
            </a:r>
            <a:r>
              <a:rPr sz="3000" spc="9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established</a:t>
            </a:r>
            <a:r>
              <a:rPr sz="3000" spc="8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10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will</a:t>
            </a:r>
            <a:r>
              <a:rPr sz="3000" spc="10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7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brought</a:t>
            </a:r>
            <a:r>
              <a:rPr sz="3000" spc="80" dirty="0">
                <a:latin typeface="Calibri"/>
                <a:cs typeface="Calibri"/>
              </a:rPr>
              <a:t>  </a:t>
            </a:r>
            <a:r>
              <a:rPr sz="3000" spc="-25" dirty="0">
                <a:latin typeface="Calibri"/>
                <a:cs typeface="Calibri"/>
              </a:rPr>
              <a:t>to </a:t>
            </a:r>
            <a:r>
              <a:rPr sz="3000" dirty="0">
                <a:latin typeface="Calibri"/>
                <a:cs typeface="Calibri"/>
              </a:rPr>
              <a:t>bear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when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learning</a:t>
            </a:r>
            <a:r>
              <a:rPr sz="3000" spc="-1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new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system.</a:t>
            </a:r>
            <a:endParaRPr sz="3000">
              <a:latin typeface="Calibri"/>
              <a:cs typeface="Calibri"/>
            </a:endParaRPr>
          </a:p>
          <a:p>
            <a:pPr marL="356870" marR="6350" indent="-259079" algn="just">
              <a:lnSpc>
                <a:spcPct val="90000"/>
              </a:lnSpc>
              <a:spcBef>
                <a:spcPts val="695"/>
              </a:spcBef>
            </a:pPr>
            <a:r>
              <a:rPr sz="3000" dirty="0">
                <a:latin typeface="Calibri"/>
                <a:cs typeface="Calibri"/>
              </a:rPr>
              <a:t>If</a:t>
            </a:r>
            <a:r>
              <a:rPr sz="3000" spc="51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these</a:t>
            </a:r>
            <a:r>
              <a:rPr sz="3000" spc="52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habits,</a:t>
            </a:r>
            <a:r>
              <a:rPr sz="3000" spc="52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expectations,</a:t>
            </a:r>
            <a:r>
              <a:rPr sz="3000" spc="51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520" dirty="0">
                <a:latin typeface="Calibri"/>
                <a:cs typeface="Calibri"/>
              </a:rPr>
              <a:t>  </a:t>
            </a:r>
            <a:r>
              <a:rPr sz="3000" spc="-10" dirty="0">
                <a:latin typeface="Calibri"/>
                <a:cs typeface="Calibri"/>
              </a:rPr>
              <a:t>knowledge </a:t>
            </a:r>
            <a:r>
              <a:rPr sz="3000" dirty="0">
                <a:latin typeface="Calibri"/>
                <a:cs typeface="Calibri"/>
              </a:rPr>
              <a:t>cannot</a:t>
            </a:r>
            <a:r>
              <a:rPr sz="3000" spc="3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3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applied</a:t>
            </a:r>
            <a:r>
              <a:rPr sz="3000" spc="3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3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3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new</a:t>
            </a:r>
            <a:r>
              <a:rPr sz="3000" spc="3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system,</a:t>
            </a:r>
            <a:r>
              <a:rPr sz="3000" spc="3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confusion </a:t>
            </a:r>
            <a:r>
              <a:rPr sz="3000" dirty="0">
                <a:latin typeface="Calibri"/>
                <a:cs typeface="Calibri"/>
              </a:rPr>
              <a:t>results</a:t>
            </a:r>
            <a:r>
              <a:rPr sz="3000" spc="24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254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learning</a:t>
            </a:r>
            <a:r>
              <a:rPr sz="3000" spc="254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requirements</a:t>
            </a:r>
            <a:r>
              <a:rPr sz="3000" spc="229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240" dirty="0">
                <a:latin typeface="Calibri"/>
                <a:cs typeface="Calibri"/>
              </a:rPr>
              <a:t>  </a:t>
            </a:r>
            <a:r>
              <a:rPr sz="3000" spc="-10" dirty="0">
                <a:latin typeface="Calibri"/>
                <a:cs typeface="Calibri"/>
              </a:rPr>
              <a:t>greatly increased.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76</a:t>
            </a:fld>
            <a:endParaRPr spc="-25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169037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Comprehensibility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77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23443" y="1515821"/>
            <a:ext cx="7518400" cy="4059554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68935" marR="152400" indent="-344805">
              <a:lnSpc>
                <a:spcPts val="2400"/>
              </a:lnSpc>
              <a:spcBef>
                <a:spcPts val="675"/>
              </a:spcBef>
            </a:pPr>
            <a:r>
              <a:rPr sz="2500" dirty="0">
                <a:latin typeface="Calibri"/>
                <a:cs typeface="Calibri"/>
              </a:rPr>
              <a:t>A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spc="-70" dirty="0">
                <a:latin typeface="Calibri"/>
                <a:cs typeface="Calibri"/>
              </a:rPr>
              <a:t>system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should</a:t>
            </a:r>
            <a:r>
              <a:rPr sz="2500" spc="-114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be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easily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learned</a:t>
            </a:r>
            <a:r>
              <a:rPr sz="2500" spc="-1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-25" dirty="0">
                <a:latin typeface="Calibri"/>
                <a:cs typeface="Calibri"/>
              </a:rPr>
              <a:t> </a:t>
            </a:r>
            <a:r>
              <a:rPr sz="2500" spc="-35" dirty="0">
                <a:latin typeface="Calibri"/>
                <a:cs typeface="Calibri"/>
              </a:rPr>
              <a:t>understood.</a:t>
            </a:r>
            <a:r>
              <a:rPr sz="2500" spc="-1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</a:t>
            </a:r>
            <a:r>
              <a:rPr sz="2500" spc="-1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user </a:t>
            </a:r>
            <a:r>
              <a:rPr sz="2500" spc="-10" dirty="0">
                <a:latin typeface="Calibri"/>
                <a:cs typeface="Calibri"/>
              </a:rPr>
              <a:t>should</a:t>
            </a:r>
            <a:r>
              <a:rPr sz="2500" spc="-1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know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-2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following:</a:t>
            </a:r>
            <a:endParaRPr sz="2500">
              <a:latin typeface="Calibri"/>
              <a:cs typeface="Calibri"/>
            </a:endParaRPr>
          </a:p>
          <a:p>
            <a:pPr marL="383540" indent="-358775">
              <a:lnSpc>
                <a:spcPts val="2975"/>
              </a:lnSpc>
              <a:buChar char="—"/>
              <a:tabLst>
                <a:tab pos="383540" algn="l"/>
              </a:tabLst>
            </a:pPr>
            <a:r>
              <a:rPr sz="2500" spc="-20" dirty="0">
                <a:latin typeface="Calibri"/>
                <a:cs typeface="Calibri"/>
              </a:rPr>
              <a:t>What</a:t>
            </a:r>
            <a:r>
              <a:rPr sz="2500" spc="-13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to</a:t>
            </a:r>
            <a:r>
              <a:rPr sz="2500" spc="-11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look</a:t>
            </a:r>
            <a:r>
              <a:rPr sz="2500" spc="-9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at</a:t>
            </a:r>
            <a:endParaRPr sz="2500">
              <a:latin typeface="Calibri"/>
              <a:cs typeface="Calibri"/>
            </a:endParaRPr>
          </a:p>
          <a:p>
            <a:pPr marL="383540" indent="-358775">
              <a:lnSpc>
                <a:spcPct val="100000"/>
              </a:lnSpc>
              <a:spcBef>
                <a:spcPts val="5"/>
              </a:spcBef>
              <a:buChar char="—"/>
              <a:tabLst>
                <a:tab pos="383540" algn="l"/>
              </a:tabLst>
            </a:pPr>
            <a:r>
              <a:rPr sz="2500" spc="-25" dirty="0">
                <a:latin typeface="Calibri"/>
                <a:cs typeface="Calibri"/>
              </a:rPr>
              <a:t>What</a:t>
            </a:r>
            <a:r>
              <a:rPr sz="2500" spc="-1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-9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do</a:t>
            </a:r>
            <a:endParaRPr sz="2500">
              <a:latin typeface="Calibri"/>
              <a:cs typeface="Calibri"/>
            </a:endParaRPr>
          </a:p>
          <a:p>
            <a:pPr marL="383540" indent="-358775">
              <a:lnSpc>
                <a:spcPct val="100000"/>
              </a:lnSpc>
              <a:buChar char="—"/>
              <a:tabLst>
                <a:tab pos="383540" algn="l"/>
              </a:tabLst>
            </a:pPr>
            <a:r>
              <a:rPr sz="2500" dirty="0">
                <a:latin typeface="Calibri"/>
                <a:cs typeface="Calibri"/>
              </a:rPr>
              <a:t>When</a:t>
            </a:r>
            <a:r>
              <a:rPr sz="2500" spc="-10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to</a:t>
            </a:r>
            <a:r>
              <a:rPr sz="2500" spc="-1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do</a:t>
            </a:r>
            <a:r>
              <a:rPr sz="2500" spc="-10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it</a:t>
            </a:r>
            <a:endParaRPr sz="2500">
              <a:latin typeface="Calibri"/>
              <a:cs typeface="Calibri"/>
            </a:endParaRPr>
          </a:p>
          <a:p>
            <a:pPr marL="383540" indent="-358775">
              <a:lnSpc>
                <a:spcPct val="100000"/>
              </a:lnSpc>
              <a:buChar char="—"/>
              <a:tabLst>
                <a:tab pos="383540" algn="l"/>
              </a:tabLst>
            </a:pPr>
            <a:r>
              <a:rPr sz="2500" spc="-20" dirty="0">
                <a:latin typeface="Calibri"/>
                <a:cs typeface="Calibri"/>
              </a:rPr>
              <a:t>Where</a:t>
            </a:r>
            <a:r>
              <a:rPr sz="2500" spc="-1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-9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do</a:t>
            </a:r>
            <a:r>
              <a:rPr sz="2500" spc="-114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it</a:t>
            </a:r>
            <a:endParaRPr sz="2500">
              <a:latin typeface="Calibri"/>
              <a:cs typeface="Calibri"/>
            </a:endParaRPr>
          </a:p>
          <a:p>
            <a:pPr marL="383540" indent="-358775">
              <a:lnSpc>
                <a:spcPct val="100000"/>
              </a:lnSpc>
              <a:spcBef>
                <a:spcPts val="5"/>
              </a:spcBef>
              <a:buChar char="—"/>
              <a:tabLst>
                <a:tab pos="383540" algn="l"/>
              </a:tabLst>
            </a:pPr>
            <a:r>
              <a:rPr sz="2500" spc="-50" dirty="0">
                <a:latin typeface="Calibri"/>
                <a:cs typeface="Calibri"/>
              </a:rPr>
              <a:t>Why</a:t>
            </a:r>
            <a:r>
              <a:rPr sz="2500" spc="-13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to</a:t>
            </a:r>
            <a:r>
              <a:rPr sz="2500" spc="-9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do</a:t>
            </a:r>
            <a:r>
              <a:rPr sz="2500" spc="-12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it</a:t>
            </a:r>
            <a:endParaRPr sz="2500">
              <a:latin typeface="Calibri"/>
              <a:cs typeface="Calibri"/>
            </a:endParaRPr>
          </a:p>
          <a:p>
            <a:pPr marL="383540" indent="-358775">
              <a:lnSpc>
                <a:spcPct val="100000"/>
              </a:lnSpc>
              <a:buChar char="—"/>
              <a:tabLst>
                <a:tab pos="383540" algn="l"/>
              </a:tabLst>
            </a:pPr>
            <a:r>
              <a:rPr sz="2500" spc="-20" dirty="0">
                <a:latin typeface="Calibri"/>
                <a:cs typeface="Calibri"/>
              </a:rPr>
              <a:t>How</a:t>
            </a:r>
            <a:r>
              <a:rPr sz="2500" spc="-14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to</a:t>
            </a:r>
            <a:r>
              <a:rPr sz="2500" spc="-10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do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it</a:t>
            </a:r>
            <a:endParaRPr sz="2500">
              <a:latin typeface="Calibri"/>
              <a:cs typeface="Calibri"/>
            </a:endParaRPr>
          </a:p>
          <a:p>
            <a:pPr marL="287020" marR="77470" indent="-274320">
              <a:lnSpc>
                <a:spcPts val="2400"/>
              </a:lnSpc>
              <a:spcBef>
                <a:spcPts val="630"/>
              </a:spcBef>
              <a:buFont typeface="Tahoma"/>
              <a:buChar char="■"/>
              <a:tabLst>
                <a:tab pos="287020" algn="l"/>
              </a:tabLst>
            </a:pPr>
            <a:r>
              <a:rPr sz="2500" dirty="0">
                <a:latin typeface="Calibri"/>
                <a:cs typeface="Calibri"/>
              </a:rPr>
              <a:t>The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flow</a:t>
            </a:r>
            <a:r>
              <a:rPr sz="2500" spc="-10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of</a:t>
            </a:r>
            <a:r>
              <a:rPr sz="2500" spc="2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actions,</a:t>
            </a:r>
            <a:r>
              <a:rPr sz="2500" spc="-12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responses,</a:t>
            </a:r>
            <a:r>
              <a:rPr sz="2500" spc="-1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visual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spc="-35" dirty="0">
                <a:latin typeface="Calibri"/>
                <a:cs typeface="Calibri"/>
              </a:rPr>
              <a:t>presentations,</a:t>
            </a:r>
            <a:r>
              <a:rPr sz="2500" spc="-19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and </a:t>
            </a:r>
            <a:r>
              <a:rPr sz="2500" spc="-45" dirty="0">
                <a:latin typeface="Calibri"/>
                <a:cs typeface="Calibri"/>
              </a:rPr>
              <a:t>information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should</a:t>
            </a:r>
            <a:r>
              <a:rPr sz="2500" spc="-9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be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in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spc="-50" dirty="0">
                <a:latin typeface="Calibri"/>
                <a:cs typeface="Calibri"/>
              </a:rPr>
              <a:t>a</a:t>
            </a:r>
            <a:endParaRPr sz="2500">
              <a:latin typeface="Calibri"/>
              <a:cs typeface="Calibri"/>
            </a:endParaRPr>
          </a:p>
          <a:p>
            <a:pPr marL="24765">
              <a:lnSpc>
                <a:spcPts val="2975"/>
              </a:lnSpc>
            </a:pPr>
            <a:r>
              <a:rPr sz="2500" spc="-10" dirty="0">
                <a:latin typeface="Calibri"/>
                <a:cs typeface="Calibri"/>
              </a:rPr>
              <a:t>sensible</a:t>
            </a:r>
            <a:r>
              <a:rPr sz="2500" spc="-13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order</a:t>
            </a:r>
            <a:r>
              <a:rPr sz="2500" spc="-1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that</a:t>
            </a:r>
            <a:r>
              <a:rPr sz="2500" spc="-9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is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easy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recollect</a:t>
            </a:r>
            <a:r>
              <a:rPr sz="2500" spc="-1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place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in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context.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063114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Configurability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78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0956"/>
            <a:ext cx="7644130" cy="21767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0"/>
              </a:spcBef>
            </a:pPr>
            <a:r>
              <a:rPr sz="3200" spc="-25" dirty="0">
                <a:latin typeface="Calibri"/>
                <a:cs typeface="Calibri"/>
              </a:rPr>
              <a:t>Permit </a:t>
            </a:r>
            <a:r>
              <a:rPr sz="3200" spc="-20" dirty="0">
                <a:latin typeface="Calibri"/>
                <a:cs typeface="Calibri"/>
              </a:rPr>
              <a:t>easy</a:t>
            </a:r>
            <a:r>
              <a:rPr sz="3200" spc="-160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personalization,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configuration,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</a:t>
            </a:r>
            <a:r>
              <a:rPr sz="3200" spc="-50" dirty="0">
                <a:latin typeface="Calibri"/>
                <a:cs typeface="Calibri"/>
              </a:rPr>
              <a:t>reconfiguration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settings.</a:t>
            </a:r>
            <a:endParaRPr sz="3200">
              <a:latin typeface="Calibri"/>
              <a:cs typeface="Calibri"/>
            </a:endParaRPr>
          </a:p>
          <a:p>
            <a:pPr marL="473075" indent="-460375">
              <a:lnSpc>
                <a:spcPct val="100000"/>
              </a:lnSpc>
              <a:spcBef>
                <a:spcPts val="795"/>
              </a:spcBef>
              <a:buChar char="—"/>
              <a:tabLst>
                <a:tab pos="473075" algn="l"/>
              </a:tabLst>
            </a:pPr>
            <a:r>
              <a:rPr sz="3200" spc="-10" dirty="0">
                <a:latin typeface="Calibri"/>
                <a:cs typeface="Calibri"/>
              </a:rPr>
              <a:t>Enhances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sense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control.</a:t>
            </a:r>
            <a:endParaRPr sz="3200">
              <a:latin typeface="Calibri"/>
              <a:cs typeface="Calibri"/>
            </a:endParaRPr>
          </a:p>
          <a:p>
            <a:pPr marL="473075" indent="-460375">
              <a:lnSpc>
                <a:spcPct val="100000"/>
              </a:lnSpc>
              <a:spcBef>
                <a:spcPts val="795"/>
              </a:spcBef>
              <a:buChar char="—"/>
              <a:tabLst>
                <a:tab pos="473075" algn="l"/>
              </a:tabLst>
            </a:pPr>
            <a:r>
              <a:rPr sz="3200" spc="-45" dirty="0">
                <a:latin typeface="Calibri"/>
                <a:cs typeface="Calibri"/>
              </a:rPr>
              <a:t>Encourages</a:t>
            </a:r>
            <a:r>
              <a:rPr sz="3200" spc="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active</a:t>
            </a:r>
            <a:r>
              <a:rPr sz="3200" spc="-18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role</a:t>
            </a:r>
            <a:r>
              <a:rPr sz="3200" spc="-1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understanding.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432050">
              <a:lnSpc>
                <a:spcPct val="100000"/>
              </a:lnSpc>
              <a:spcBef>
                <a:spcPts val="95"/>
              </a:spcBef>
            </a:pPr>
            <a:r>
              <a:rPr spc="-30" dirty="0"/>
              <a:t>Consistency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79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35379"/>
            <a:ext cx="7688580" cy="395541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6870" marR="1068705" indent="-344805">
              <a:lnSpc>
                <a:spcPts val="2910"/>
              </a:lnSpc>
              <a:spcBef>
                <a:spcPts val="484"/>
              </a:spcBef>
            </a:pPr>
            <a:r>
              <a:rPr sz="2700" dirty="0">
                <a:latin typeface="Calibri"/>
                <a:cs typeface="Calibri"/>
              </a:rPr>
              <a:t>A</a:t>
            </a:r>
            <a:r>
              <a:rPr sz="2700" spc="10" dirty="0">
                <a:latin typeface="Calibri"/>
                <a:cs typeface="Calibri"/>
              </a:rPr>
              <a:t> </a:t>
            </a:r>
            <a:r>
              <a:rPr sz="2700" spc="-70" dirty="0">
                <a:latin typeface="Calibri"/>
                <a:cs typeface="Calibri"/>
              </a:rPr>
              <a:t>system</a:t>
            </a:r>
            <a:r>
              <a:rPr sz="2700" spc="-15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should</a:t>
            </a:r>
            <a:r>
              <a:rPr sz="2700" spc="-1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look,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act,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spc="-55" dirty="0">
                <a:latin typeface="Calibri"/>
                <a:cs typeface="Calibri"/>
              </a:rPr>
              <a:t>operate</a:t>
            </a:r>
            <a:r>
              <a:rPr sz="2700" spc="-1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same </a:t>
            </a:r>
            <a:r>
              <a:rPr sz="2700" spc="-25" dirty="0">
                <a:latin typeface="Calibri"/>
                <a:cs typeface="Calibri"/>
              </a:rPr>
              <a:t>throughout.</a:t>
            </a:r>
            <a:r>
              <a:rPr sz="2700" spc="-1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Similar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components</a:t>
            </a:r>
            <a:endParaRPr sz="2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2700" spc="-10" dirty="0">
                <a:latin typeface="Calibri"/>
                <a:cs typeface="Calibri"/>
              </a:rPr>
              <a:t>should:</a:t>
            </a:r>
            <a:endParaRPr sz="2700">
              <a:latin typeface="Calibri"/>
              <a:cs typeface="Calibri"/>
            </a:endParaRPr>
          </a:p>
          <a:p>
            <a:pPr marL="401955" indent="-389255">
              <a:lnSpc>
                <a:spcPct val="100000"/>
              </a:lnSpc>
              <a:spcBef>
                <a:spcPts val="315"/>
              </a:spcBef>
              <a:buChar char="—"/>
              <a:tabLst>
                <a:tab pos="401955" algn="l"/>
              </a:tabLst>
            </a:pPr>
            <a:r>
              <a:rPr sz="2700" spc="-45" dirty="0">
                <a:latin typeface="Calibri"/>
                <a:cs typeface="Calibri"/>
              </a:rPr>
              <a:t>Have</a:t>
            </a:r>
            <a:r>
              <a:rPr sz="2700" spc="-1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similar</a:t>
            </a:r>
            <a:r>
              <a:rPr sz="2700" spc="-114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look.</a:t>
            </a:r>
            <a:endParaRPr sz="2700">
              <a:latin typeface="Calibri"/>
              <a:cs typeface="Calibri"/>
            </a:endParaRPr>
          </a:p>
          <a:p>
            <a:pPr marL="402590" indent="-389890">
              <a:lnSpc>
                <a:spcPct val="100000"/>
              </a:lnSpc>
              <a:spcBef>
                <a:spcPts val="290"/>
              </a:spcBef>
              <a:buChar char="—"/>
              <a:tabLst>
                <a:tab pos="402590" algn="l"/>
              </a:tabLst>
            </a:pPr>
            <a:r>
              <a:rPr sz="2700" spc="-50" dirty="0">
                <a:latin typeface="Calibri"/>
                <a:cs typeface="Calibri"/>
              </a:rPr>
              <a:t>Have</a:t>
            </a:r>
            <a:r>
              <a:rPr sz="2700" spc="-1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similar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uses.</a:t>
            </a:r>
            <a:endParaRPr sz="2700">
              <a:latin typeface="Calibri"/>
              <a:cs typeface="Calibri"/>
            </a:endParaRPr>
          </a:p>
          <a:p>
            <a:pPr marL="401955" indent="-389255">
              <a:lnSpc>
                <a:spcPct val="100000"/>
              </a:lnSpc>
              <a:spcBef>
                <a:spcPts val="315"/>
              </a:spcBef>
              <a:buChar char="—"/>
              <a:tabLst>
                <a:tab pos="401955" algn="l"/>
              </a:tabLst>
            </a:pPr>
            <a:r>
              <a:rPr sz="2700" spc="-60" dirty="0">
                <a:latin typeface="Calibri"/>
                <a:cs typeface="Calibri"/>
              </a:rPr>
              <a:t>Operate</a:t>
            </a:r>
            <a:r>
              <a:rPr sz="2700" spc="-114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similarly.</a:t>
            </a:r>
            <a:endParaRPr sz="2700">
              <a:latin typeface="Calibri"/>
              <a:cs typeface="Calibri"/>
            </a:endParaRPr>
          </a:p>
          <a:p>
            <a:pPr marL="295910" indent="-283210">
              <a:lnSpc>
                <a:spcPct val="100000"/>
              </a:lnSpc>
              <a:spcBef>
                <a:spcPts val="385"/>
              </a:spcBef>
              <a:buFont typeface="Tahoma"/>
              <a:buChar char="■"/>
              <a:tabLst>
                <a:tab pos="295910" algn="l"/>
              </a:tabLst>
            </a:pPr>
            <a:r>
              <a:rPr sz="2700" dirty="0">
                <a:latin typeface="Calibri"/>
                <a:cs typeface="Calibri"/>
              </a:rPr>
              <a:t>The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same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action</a:t>
            </a:r>
            <a:r>
              <a:rPr sz="2700" spc="-1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should</a:t>
            </a:r>
            <a:r>
              <a:rPr sz="2700" spc="-140" dirty="0">
                <a:latin typeface="Calibri"/>
                <a:cs typeface="Calibri"/>
              </a:rPr>
              <a:t> </a:t>
            </a:r>
            <a:r>
              <a:rPr sz="2700" spc="-50" dirty="0">
                <a:latin typeface="Calibri"/>
                <a:cs typeface="Calibri"/>
              </a:rPr>
              <a:t>always</a:t>
            </a:r>
            <a:r>
              <a:rPr sz="2700" spc="-1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yield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same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result.</a:t>
            </a:r>
            <a:endParaRPr sz="2700">
              <a:latin typeface="Calibri"/>
              <a:cs typeface="Calibri"/>
            </a:endParaRPr>
          </a:p>
          <a:p>
            <a:pPr marL="296545" indent="-283845">
              <a:lnSpc>
                <a:spcPct val="100000"/>
              </a:lnSpc>
              <a:spcBef>
                <a:spcPts val="315"/>
              </a:spcBef>
              <a:buFont typeface="Tahoma"/>
              <a:buChar char="■"/>
              <a:tabLst>
                <a:tab pos="296545" algn="l"/>
              </a:tabLst>
            </a:pPr>
            <a:r>
              <a:rPr sz="2700" dirty="0">
                <a:latin typeface="Calibri"/>
                <a:cs typeface="Calibri"/>
              </a:rPr>
              <a:t>The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function</a:t>
            </a:r>
            <a:r>
              <a:rPr sz="2700" spc="-1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elements</a:t>
            </a:r>
            <a:r>
              <a:rPr sz="2700" spc="-16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should</a:t>
            </a:r>
            <a:r>
              <a:rPr sz="2700" spc="-1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not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change.</a:t>
            </a:r>
            <a:endParaRPr sz="2700">
              <a:latin typeface="Calibri"/>
              <a:cs typeface="Calibri"/>
            </a:endParaRPr>
          </a:p>
          <a:p>
            <a:pPr marL="296545" indent="-283845">
              <a:lnSpc>
                <a:spcPct val="100000"/>
              </a:lnSpc>
              <a:spcBef>
                <a:spcPts val="290"/>
              </a:spcBef>
              <a:buFont typeface="Tahoma"/>
              <a:buChar char="■"/>
              <a:tabLst>
                <a:tab pos="296545" algn="l"/>
              </a:tabLst>
            </a:pPr>
            <a:r>
              <a:rPr sz="2700" dirty="0">
                <a:latin typeface="Calibri"/>
                <a:cs typeface="Calibri"/>
              </a:rPr>
              <a:t>The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position</a:t>
            </a:r>
            <a:r>
              <a:rPr sz="2700" spc="-1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5" dirty="0">
                <a:latin typeface="Calibri"/>
                <a:cs typeface="Calibri"/>
              </a:rPr>
              <a:t> </a:t>
            </a:r>
            <a:r>
              <a:rPr sz="2700" spc="-55" dirty="0">
                <a:latin typeface="Calibri"/>
                <a:cs typeface="Calibri"/>
              </a:rPr>
              <a:t>standard</a:t>
            </a:r>
            <a:r>
              <a:rPr sz="2700" spc="-17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elements</a:t>
            </a:r>
            <a:r>
              <a:rPr sz="2700" spc="-15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should</a:t>
            </a:r>
            <a:r>
              <a:rPr sz="2700" spc="-1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not </a:t>
            </a:r>
            <a:r>
              <a:rPr sz="2700" spc="-10" dirty="0">
                <a:latin typeface="Calibri"/>
                <a:cs typeface="Calibri"/>
              </a:rPr>
              <a:t>change.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72564"/>
            <a:ext cx="7920355" cy="403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6675" algn="ctr">
              <a:lnSpc>
                <a:spcPts val="2570"/>
              </a:lnSpc>
              <a:spcBef>
                <a:spcPts val="105"/>
              </a:spcBef>
            </a:pPr>
            <a:r>
              <a:rPr sz="2200" dirty="0">
                <a:latin typeface="Calibri"/>
                <a:cs typeface="Calibri"/>
              </a:rPr>
              <a:t>In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addition</a:t>
            </a:r>
            <a:r>
              <a:rPr sz="2200" spc="-1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increased</a:t>
            </a:r>
            <a:r>
              <a:rPr sz="2200" spc="-1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learning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requirements,</a:t>
            </a:r>
            <a:r>
              <a:rPr sz="2200" spc="-180" dirty="0">
                <a:latin typeface="Calibri"/>
                <a:cs typeface="Calibri"/>
              </a:rPr>
              <a:t> </a:t>
            </a:r>
            <a:r>
              <a:rPr sz="2200" i="1" spc="-35" dirty="0">
                <a:latin typeface="Calibri"/>
                <a:cs typeface="Calibri"/>
              </a:rPr>
              <a:t>inconsistency</a:t>
            </a:r>
            <a:r>
              <a:rPr sz="2200" i="1" spc="-85" dirty="0">
                <a:latin typeface="Calibri"/>
                <a:cs typeface="Calibri"/>
              </a:rPr>
              <a:t> </a:t>
            </a:r>
            <a:r>
              <a:rPr sz="2200" i="1" dirty="0">
                <a:latin typeface="Calibri"/>
                <a:cs typeface="Calibri"/>
              </a:rPr>
              <a:t>in</a:t>
            </a:r>
            <a:r>
              <a:rPr sz="2200" i="1" spc="5" dirty="0">
                <a:latin typeface="Calibri"/>
                <a:cs typeface="Calibri"/>
              </a:rPr>
              <a:t> </a:t>
            </a:r>
            <a:r>
              <a:rPr sz="2200" i="1" spc="-10" dirty="0">
                <a:latin typeface="Calibri"/>
                <a:cs typeface="Calibri"/>
              </a:rPr>
              <a:t>design</a:t>
            </a:r>
            <a:endParaRPr sz="2200">
              <a:latin typeface="Calibri"/>
              <a:cs typeface="Calibri"/>
            </a:endParaRPr>
          </a:p>
          <a:p>
            <a:pPr marL="26670" algn="ctr">
              <a:lnSpc>
                <a:spcPts val="2570"/>
              </a:lnSpc>
            </a:pPr>
            <a:r>
              <a:rPr sz="2200" i="1" dirty="0">
                <a:latin typeface="Calibri"/>
                <a:cs typeface="Calibri"/>
              </a:rPr>
              <a:t>has</a:t>
            </a:r>
            <a:r>
              <a:rPr sz="2200" i="1" spc="-35" dirty="0">
                <a:latin typeface="Calibri"/>
                <a:cs typeface="Calibri"/>
              </a:rPr>
              <a:t> </a:t>
            </a:r>
            <a:r>
              <a:rPr sz="2200" i="1" dirty="0">
                <a:latin typeface="Calibri"/>
                <a:cs typeface="Calibri"/>
              </a:rPr>
              <a:t>a number</a:t>
            </a:r>
            <a:r>
              <a:rPr sz="2200" i="1" spc="-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other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prerequisites</a:t>
            </a:r>
            <a:r>
              <a:rPr sz="2200" spc="-19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by-</a:t>
            </a:r>
            <a:r>
              <a:rPr sz="2200" spc="-25" dirty="0">
                <a:latin typeface="Calibri"/>
                <a:cs typeface="Calibri"/>
              </a:rPr>
              <a:t>products,</a:t>
            </a:r>
            <a:r>
              <a:rPr sz="2200" spc="-19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including: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Font typeface="Tahoma"/>
              <a:buChar char="•"/>
              <a:tabLst>
                <a:tab pos="356870" algn="l"/>
              </a:tabLst>
            </a:pPr>
            <a:r>
              <a:rPr sz="2200" spc="-20" dirty="0">
                <a:latin typeface="Calibri"/>
                <a:cs typeface="Calibri"/>
              </a:rPr>
              <a:t>More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spc="-30" dirty="0">
                <a:latin typeface="Calibri"/>
                <a:cs typeface="Calibri"/>
              </a:rPr>
              <a:t>specialization</a:t>
            </a:r>
            <a:r>
              <a:rPr sz="2200" spc="-1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by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50" dirty="0">
                <a:latin typeface="Calibri"/>
                <a:cs typeface="Calibri"/>
              </a:rPr>
              <a:t>system</a:t>
            </a:r>
            <a:r>
              <a:rPr sz="2200" spc="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users.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Tahoma"/>
              <a:buChar char="•"/>
              <a:tabLst>
                <a:tab pos="356870" algn="l"/>
              </a:tabLst>
            </a:pPr>
            <a:r>
              <a:rPr sz="2200" spc="-35" dirty="0">
                <a:latin typeface="Calibri"/>
                <a:cs typeface="Calibri"/>
              </a:rPr>
              <a:t>Greater</a:t>
            </a:r>
            <a:r>
              <a:rPr sz="2200" spc="-1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demand</a:t>
            </a:r>
            <a:r>
              <a:rPr sz="2200" spc="-105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for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higher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skills.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Tahoma"/>
              <a:buChar char="•"/>
              <a:tabLst>
                <a:tab pos="356870" algn="l"/>
              </a:tabLst>
            </a:pPr>
            <a:r>
              <a:rPr sz="2200" spc="-20" dirty="0">
                <a:latin typeface="Calibri"/>
                <a:cs typeface="Calibri"/>
              </a:rPr>
              <a:t>More</a:t>
            </a:r>
            <a:r>
              <a:rPr sz="2200" spc="-90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preparation</a:t>
            </a:r>
            <a:r>
              <a:rPr sz="2200" spc="-2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time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less</a:t>
            </a:r>
            <a:r>
              <a:rPr sz="2200" spc="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productiontime.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Tahoma"/>
              <a:buChar char="•"/>
              <a:tabLst>
                <a:tab pos="356870" algn="l"/>
              </a:tabLst>
            </a:pPr>
            <a:r>
              <a:rPr sz="2200" spc="-10" dirty="0">
                <a:latin typeface="Calibri"/>
                <a:cs typeface="Calibri"/>
              </a:rPr>
              <a:t>More</a:t>
            </a:r>
            <a:r>
              <a:rPr sz="2200" spc="-114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frequent</a:t>
            </a:r>
            <a:r>
              <a:rPr sz="2200" spc="-1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changes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procedures.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Font typeface="Tahoma"/>
              <a:buChar char="•"/>
              <a:tabLst>
                <a:tab pos="356870" algn="l"/>
              </a:tabLst>
            </a:pPr>
            <a:r>
              <a:rPr sz="2200" spc="-10" dirty="0">
                <a:latin typeface="Calibri"/>
                <a:cs typeface="Calibri"/>
              </a:rPr>
              <a:t>More</a:t>
            </a:r>
            <a:r>
              <a:rPr sz="2200" spc="-120" dirty="0">
                <a:latin typeface="Calibri"/>
                <a:cs typeface="Calibri"/>
              </a:rPr>
              <a:t> </a:t>
            </a:r>
            <a:r>
              <a:rPr sz="2200" spc="-40" dirty="0">
                <a:latin typeface="Calibri"/>
                <a:cs typeface="Calibri"/>
              </a:rPr>
              <a:t>error-tolerant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systems</a:t>
            </a:r>
            <a:r>
              <a:rPr sz="2200" spc="-20" dirty="0">
                <a:latin typeface="Calibri"/>
                <a:cs typeface="Calibri"/>
              </a:rPr>
              <a:t> (because</a:t>
            </a:r>
            <a:r>
              <a:rPr sz="2200" spc="-165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errors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are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more</a:t>
            </a:r>
            <a:r>
              <a:rPr sz="2200" spc="-9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likely).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Tahoma"/>
              <a:buChar char="•"/>
              <a:tabLst>
                <a:tab pos="356870" algn="l"/>
              </a:tabLst>
            </a:pPr>
            <a:r>
              <a:rPr sz="2200" spc="-10" dirty="0">
                <a:latin typeface="Calibri"/>
                <a:cs typeface="Calibri"/>
              </a:rPr>
              <a:t>More</a:t>
            </a:r>
            <a:r>
              <a:rPr sz="2200" spc="-1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kinds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documentation.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Tahoma"/>
              <a:buChar char="•"/>
              <a:tabLst>
                <a:tab pos="356870" algn="l"/>
              </a:tabLst>
            </a:pPr>
            <a:r>
              <a:rPr sz="2200" spc="-20" dirty="0">
                <a:latin typeface="Calibri"/>
                <a:cs typeface="Calibri"/>
              </a:rPr>
              <a:t>More</a:t>
            </a:r>
            <a:r>
              <a:rPr sz="2200" spc="-1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time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find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information</a:t>
            </a:r>
            <a:r>
              <a:rPr sz="2200" spc="-1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documents.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Tahoma"/>
              <a:buChar char="•"/>
              <a:tabLst>
                <a:tab pos="356870" algn="l"/>
              </a:tabLst>
            </a:pPr>
            <a:r>
              <a:rPr sz="2200" spc="-10" dirty="0">
                <a:latin typeface="Calibri"/>
                <a:cs typeface="Calibri"/>
              </a:rPr>
              <a:t>More</a:t>
            </a:r>
            <a:r>
              <a:rPr sz="2200" spc="-1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unlearning</a:t>
            </a:r>
            <a:r>
              <a:rPr sz="2200" spc="-1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learning</a:t>
            </a:r>
            <a:r>
              <a:rPr sz="2200" spc="-1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when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45" dirty="0">
                <a:latin typeface="Calibri"/>
                <a:cs typeface="Calibri"/>
              </a:rPr>
              <a:t>systems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are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changed.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Font typeface="Tahoma"/>
              <a:buChar char="•"/>
              <a:tabLst>
                <a:tab pos="356870" algn="l"/>
              </a:tabLst>
            </a:pPr>
            <a:r>
              <a:rPr sz="2200" spc="-10" dirty="0">
                <a:latin typeface="Calibri"/>
                <a:cs typeface="Calibri"/>
              </a:rPr>
              <a:t>More</a:t>
            </a:r>
            <a:r>
              <a:rPr sz="2200" spc="-1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demands</a:t>
            </a:r>
            <a:r>
              <a:rPr sz="2200" spc="-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on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supervisors</a:t>
            </a:r>
            <a:r>
              <a:rPr sz="2200" spc="-1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and</a:t>
            </a:r>
            <a:r>
              <a:rPr sz="2200" spc="-1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managers.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Tahoma"/>
              <a:buChar char="•"/>
              <a:tabLst>
                <a:tab pos="356870" algn="l"/>
              </a:tabLst>
            </a:pPr>
            <a:r>
              <a:rPr sz="2200" spc="-10" dirty="0">
                <a:latin typeface="Calibri"/>
                <a:cs typeface="Calibri"/>
              </a:rPr>
              <a:t>More</a:t>
            </a:r>
            <a:r>
              <a:rPr sz="2200" spc="-1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things</a:t>
            </a:r>
            <a:r>
              <a:rPr sz="2200" spc="-11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do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wrong.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80</a:t>
            </a:fld>
            <a:endParaRPr spc="-25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935605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Control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81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The</a:t>
            </a:r>
            <a:r>
              <a:rPr spc="-50" dirty="0"/>
              <a:t> </a:t>
            </a:r>
            <a:r>
              <a:rPr dirty="0"/>
              <a:t>user</a:t>
            </a:r>
            <a:r>
              <a:rPr spc="-80" dirty="0"/>
              <a:t> </a:t>
            </a:r>
            <a:r>
              <a:rPr dirty="0"/>
              <a:t>must</a:t>
            </a:r>
            <a:r>
              <a:rPr spc="-75" dirty="0"/>
              <a:t> </a:t>
            </a:r>
            <a:r>
              <a:rPr spc="-35" dirty="0"/>
              <a:t>control</a:t>
            </a:r>
            <a:r>
              <a:rPr spc="-215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spc="-10" dirty="0"/>
              <a:t>interaction.</a:t>
            </a:r>
          </a:p>
          <a:p>
            <a:pPr marL="329565" indent="-316865">
              <a:lnSpc>
                <a:spcPct val="100000"/>
              </a:lnSpc>
              <a:buChar char="—"/>
              <a:tabLst>
                <a:tab pos="329565" algn="l"/>
              </a:tabLst>
            </a:pPr>
            <a:r>
              <a:rPr spc="-10" dirty="0"/>
              <a:t>Actions</a:t>
            </a:r>
            <a:r>
              <a:rPr spc="-130" dirty="0"/>
              <a:t> </a:t>
            </a:r>
            <a:r>
              <a:rPr dirty="0"/>
              <a:t>should</a:t>
            </a:r>
            <a:r>
              <a:rPr spc="-85" dirty="0"/>
              <a:t> </a:t>
            </a:r>
            <a:r>
              <a:rPr spc="-10" dirty="0"/>
              <a:t>result</a:t>
            </a:r>
            <a:r>
              <a:rPr spc="-125" dirty="0"/>
              <a:t> </a:t>
            </a:r>
            <a:r>
              <a:rPr spc="-10" dirty="0"/>
              <a:t>from</a:t>
            </a:r>
            <a:r>
              <a:rPr spc="-105" dirty="0"/>
              <a:t> </a:t>
            </a:r>
            <a:r>
              <a:rPr spc="-10" dirty="0"/>
              <a:t>explicit</a:t>
            </a:r>
            <a:r>
              <a:rPr spc="-195" dirty="0"/>
              <a:t> </a:t>
            </a:r>
            <a:r>
              <a:rPr dirty="0"/>
              <a:t>user</a:t>
            </a:r>
            <a:r>
              <a:rPr spc="-50" dirty="0"/>
              <a:t> </a:t>
            </a:r>
            <a:r>
              <a:rPr spc="-10" dirty="0"/>
              <a:t>requests.</a:t>
            </a:r>
          </a:p>
          <a:p>
            <a:pPr marL="328930" indent="-316230">
              <a:lnSpc>
                <a:spcPct val="100000"/>
              </a:lnSpc>
              <a:spcBef>
                <a:spcPts val="5"/>
              </a:spcBef>
              <a:buChar char="—"/>
              <a:tabLst>
                <a:tab pos="328930" algn="l"/>
              </a:tabLst>
            </a:pPr>
            <a:r>
              <a:rPr spc="-10" dirty="0"/>
              <a:t>Actions</a:t>
            </a:r>
            <a:r>
              <a:rPr spc="-130" dirty="0"/>
              <a:t> </a:t>
            </a:r>
            <a:r>
              <a:rPr dirty="0"/>
              <a:t>should</a:t>
            </a:r>
            <a:r>
              <a:rPr spc="-120" dirty="0"/>
              <a:t> </a:t>
            </a:r>
            <a:r>
              <a:rPr dirty="0"/>
              <a:t>be</a:t>
            </a:r>
            <a:r>
              <a:rPr spc="-15" dirty="0"/>
              <a:t> </a:t>
            </a:r>
            <a:r>
              <a:rPr spc="-10" dirty="0"/>
              <a:t>performed</a:t>
            </a:r>
            <a:r>
              <a:rPr spc="-175" dirty="0"/>
              <a:t> </a:t>
            </a:r>
            <a:r>
              <a:rPr spc="-10" dirty="0"/>
              <a:t>quickly.</a:t>
            </a:r>
          </a:p>
          <a:p>
            <a:pPr marL="329565" indent="-316865">
              <a:lnSpc>
                <a:spcPct val="100000"/>
              </a:lnSpc>
              <a:buChar char="—"/>
              <a:tabLst>
                <a:tab pos="329565" algn="l"/>
              </a:tabLst>
            </a:pPr>
            <a:r>
              <a:rPr spc="-10" dirty="0"/>
              <a:t>Actions</a:t>
            </a:r>
            <a:r>
              <a:rPr spc="-130" dirty="0"/>
              <a:t> </a:t>
            </a:r>
            <a:r>
              <a:rPr spc="-10" dirty="0"/>
              <a:t>should</a:t>
            </a:r>
            <a:r>
              <a:rPr spc="-110" dirty="0"/>
              <a:t> </a:t>
            </a:r>
            <a:r>
              <a:rPr dirty="0"/>
              <a:t>be</a:t>
            </a:r>
            <a:r>
              <a:rPr spc="10" dirty="0"/>
              <a:t> </a:t>
            </a:r>
            <a:r>
              <a:rPr spc="-10" dirty="0"/>
              <a:t>capable</a:t>
            </a:r>
            <a:r>
              <a:rPr spc="-114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spc="-10" dirty="0"/>
              <a:t>interruption</a:t>
            </a:r>
            <a:r>
              <a:rPr spc="-220" dirty="0"/>
              <a:t> </a:t>
            </a:r>
            <a:r>
              <a:rPr dirty="0"/>
              <a:t>or </a:t>
            </a:r>
            <a:r>
              <a:rPr spc="-10" dirty="0"/>
              <a:t>termination.</a:t>
            </a:r>
          </a:p>
          <a:p>
            <a:pPr marL="328930" indent="-316230">
              <a:lnSpc>
                <a:spcPts val="2570"/>
              </a:lnSpc>
              <a:buChar char="—"/>
              <a:tabLst>
                <a:tab pos="328930" algn="l"/>
              </a:tabLst>
            </a:pPr>
            <a:r>
              <a:rPr dirty="0"/>
              <a:t>The</a:t>
            </a:r>
            <a:r>
              <a:rPr spc="-15" dirty="0"/>
              <a:t> </a:t>
            </a:r>
            <a:r>
              <a:rPr dirty="0"/>
              <a:t>user</a:t>
            </a:r>
            <a:r>
              <a:rPr spc="-55" dirty="0"/>
              <a:t> </a:t>
            </a:r>
            <a:r>
              <a:rPr spc="-10" dirty="0"/>
              <a:t>should</a:t>
            </a:r>
            <a:r>
              <a:rPr spc="-170" dirty="0"/>
              <a:t> </a:t>
            </a:r>
            <a:r>
              <a:rPr spc="-10" dirty="0"/>
              <a:t>never</a:t>
            </a:r>
            <a:r>
              <a:rPr spc="-140" dirty="0"/>
              <a:t> </a:t>
            </a:r>
            <a:r>
              <a:rPr dirty="0"/>
              <a:t>be</a:t>
            </a:r>
            <a:r>
              <a:rPr spc="15" dirty="0"/>
              <a:t> </a:t>
            </a:r>
            <a:r>
              <a:rPr spc="-40" dirty="0"/>
              <a:t>interrupted</a:t>
            </a:r>
            <a:r>
              <a:rPr spc="-135" dirty="0"/>
              <a:t> </a:t>
            </a:r>
            <a:r>
              <a:rPr spc="-10" dirty="0"/>
              <a:t>for</a:t>
            </a:r>
            <a:r>
              <a:rPr spc="-35" dirty="0"/>
              <a:t> </a:t>
            </a:r>
            <a:r>
              <a:rPr spc="-10" dirty="0"/>
              <a:t>errors.</a:t>
            </a:r>
          </a:p>
          <a:p>
            <a:pPr marL="243840" indent="-231140">
              <a:lnSpc>
                <a:spcPts val="2450"/>
              </a:lnSpc>
              <a:buFont typeface="Tahoma"/>
              <a:buChar char="■"/>
              <a:tabLst>
                <a:tab pos="243840" algn="l"/>
              </a:tabLst>
            </a:pPr>
            <a:r>
              <a:rPr dirty="0"/>
              <a:t>The</a:t>
            </a:r>
            <a:r>
              <a:rPr spc="-40" dirty="0"/>
              <a:t> </a:t>
            </a:r>
            <a:r>
              <a:rPr spc="-35" dirty="0"/>
              <a:t>context</a:t>
            </a:r>
            <a:r>
              <a:rPr spc="-50" dirty="0"/>
              <a:t> </a:t>
            </a:r>
            <a:r>
              <a:rPr spc="-35" dirty="0"/>
              <a:t>maintained</a:t>
            </a:r>
            <a:r>
              <a:rPr spc="-114" dirty="0"/>
              <a:t> </a:t>
            </a:r>
            <a:r>
              <a:rPr dirty="0"/>
              <a:t>must</a:t>
            </a:r>
            <a:r>
              <a:rPr spc="-55" dirty="0"/>
              <a:t> </a:t>
            </a:r>
            <a:r>
              <a:rPr dirty="0"/>
              <a:t>be</a:t>
            </a:r>
            <a:r>
              <a:rPr spc="-10" dirty="0"/>
              <a:t> </a:t>
            </a:r>
            <a:r>
              <a:rPr dirty="0"/>
              <a:t>from</a:t>
            </a:r>
            <a:r>
              <a:rPr spc="-100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spc="-20" dirty="0"/>
              <a:t>perspective</a:t>
            </a:r>
            <a:r>
              <a:rPr spc="-120" dirty="0"/>
              <a:t> </a:t>
            </a:r>
            <a:r>
              <a:rPr dirty="0"/>
              <a:t>of</a:t>
            </a:r>
            <a:r>
              <a:rPr spc="-90" dirty="0"/>
              <a:t> </a:t>
            </a:r>
            <a:r>
              <a:rPr dirty="0"/>
              <a:t>the</a:t>
            </a:r>
            <a:r>
              <a:rPr spc="-10" dirty="0"/>
              <a:t> user.</a:t>
            </a:r>
          </a:p>
          <a:p>
            <a:pPr marL="243840" indent="-231140">
              <a:lnSpc>
                <a:spcPts val="2450"/>
              </a:lnSpc>
              <a:buFont typeface="Tahoma"/>
              <a:buChar char="■"/>
              <a:tabLst>
                <a:tab pos="243840" algn="l"/>
              </a:tabLst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means</a:t>
            </a:r>
            <a:r>
              <a:rPr spc="-40" dirty="0"/>
              <a:t> </a:t>
            </a:r>
            <a:r>
              <a:rPr dirty="0"/>
              <a:t>to</a:t>
            </a:r>
            <a:r>
              <a:rPr spc="-25" dirty="0"/>
              <a:t> </a:t>
            </a:r>
            <a:r>
              <a:rPr spc="-10" dirty="0"/>
              <a:t>achieve</a:t>
            </a:r>
            <a:r>
              <a:rPr spc="-155" dirty="0"/>
              <a:t> </a:t>
            </a:r>
            <a:r>
              <a:rPr dirty="0"/>
              <a:t>goals</a:t>
            </a:r>
            <a:r>
              <a:rPr spc="-40" dirty="0"/>
              <a:t> </a:t>
            </a:r>
            <a:r>
              <a:rPr spc="-10" dirty="0"/>
              <a:t>should</a:t>
            </a:r>
            <a:r>
              <a:rPr spc="-165" dirty="0"/>
              <a:t> </a:t>
            </a:r>
            <a:r>
              <a:rPr dirty="0"/>
              <a:t>be</a:t>
            </a:r>
            <a:r>
              <a:rPr spc="-35" dirty="0"/>
              <a:t> </a:t>
            </a:r>
            <a:r>
              <a:rPr spc="-20" dirty="0"/>
              <a:t>flexible</a:t>
            </a:r>
            <a:r>
              <a:rPr spc="-135" dirty="0"/>
              <a:t> </a:t>
            </a:r>
            <a:r>
              <a:rPr dirty="0"/>
              <a:t>and</a:t>
            </a:r>
            <a:r>
              <a:rPr spc="-70" dirty="0"/>
              <a:t> </a:t>
            </a:r>
            <a:r>
              <a:rPr spc="-20" dirty="0"/>
              <a:t>compatible</a:t>
            </a:r>
            <a:r>
              <a:rPr spc="-200" dirty="0"/>
              <a:t> </a:t>
            </a:r>
            <a:r>
              <a:rPr spc="-20" dirty="0"/>
              <a:t>with</a:t>
            </a:r>
          </a:p>
          <a:p>
            <a:pPr marL="356870">
              <a:lnSpc>
                <a:spcPts val="2570"/>
              </a:lnSpc>
            </a:pPr>
            <a:r>
              <a:rPr dirty="0"/>
              <a:t>the</a:t>
            </a:r>
            <a:r>
              <a:rPr spc="-40" dirty="0"/>
              <a:t> </a:t>
            </a:r>
            <a:r>
              <a:rPr spc="-20" dirty="0"/>
              <a:t>user’s</a:t>
            </a:r>
            <a:r>
              <a:rPr spc="-135" dirty="0"/>
              <a:t> </a:t>
            </a:r>
            <a:r>
              <a:rPr spc="-10" dirty="0"/>
              <a:t>skills,</a:t>
            </a:r>
          </a:p>
          <a:p>
            <a:pPr marL="12700">
              <a:lnSpc>
                <a:spcPts val="2570"/>
              </a:lnSpc>
              <a:spcBef>
                <a:spcPts val="5"/>
              </a:spcBef>
            </a:pPr>
            <a:r>
              <a:rPr spc="-20" dirty="0"/>
              <a:t>experiences,</a:t>
            </a:r>
            <a:r>
              <a:rPr spc="-200" dirty="0"/>
              <a:t> </a:t>
            </a:r>
            <a:r>
              <a:rPr dirty="0"/>
              <a:t>habits,</a:t>
            </a:r>
            <a:r>
              <a:rPr spc="-45" dirty="0"/>
              <a:t> </a:t>
            </a:r>
            <a:r>
              <a:rPr dirty="0"/>
              <a:t>and</a:t>
            </a:r>
            <a:r>
              <a:rPr spc="-85" dirty="0"/>
              <a:t> </a:t>
            </a:r>
            <a:r>
              <a:rPr spc="-10" dirty="0"/>
              <a:t>preferences.</a:t>
            </a:r>
          </a:p>
          <a:p>
            <a:pPr marL="243840" indent="-231140">
              <a:lnSpc>
                <a:spcPts val="2450"/>
              </a:lnSpc>
              <a:buFont typeface="Tahoma"/>
              <a:buChar char="■"/>
              <a:tabLst>
                <a:tab pos="243840" algn="l"/>
              </a:tabLst>
            </a:pPr>
            <a:r>
              <a:rPr spc="-10" dirty="0"/>
              <a:t>Avoid</a:t>
            </a:r>
            <a:r>
              <a:rPr spc="-215" dirty="0"/>
              <a:t> </a:t>
            </a:r>
            <a:r>
              <a:rPr dirty="0"/>
              <a:t>modes</a:t>
            </a:r>
            <a:r>
              <a:rPr spc="5" dirty="0"/>
              <a:t> </a:t>
            </a:r>
            <a:r>
              <a:rPr dirty="0"/>
              <a:t>since</a:t>
            </a:r>
            <a:r>
              <a:rPr spc="-50" dirty="0"/>
              <a:t> </a:t>
            </a:r>
            <a:r>
              <a:rPr dirty="0"/>
              <a:t>they</a:t>
            </a:r>
            <a:r>
              <a:rPr spc="-50" dirty="0"/>
              <a:t> </a:t>
            </a:r>
            <a:r>
              <a:rPr spc="-40" dirty="0"/>
              <a:t>constrain</a:t>
            </a:r>
            <a:r>
              <a:rPr spc="-135" dirty="0"/>
              <a:t> </a:t>
            </a:r>
            <a:r>
              <a:rPr dirty="0"/>
              <a:t>the</a:t>
            </a:r>
            <a:r>
              <a:rPr spc="15" dirty="0"/>
              <a:t> </a:t>
            </a:r>
            <a:r>
              <a:rPr spc="-10" dirty="0"/>
              <a:t>actions</a:t>
            </a:r>
            <a:r>
              <a:rPr spc="-120" dirty="0"/>
              <a:t> </a:t>
            </a:r>
            <a:r>
              <a:rPr spc="-40" dirty="0"/>
              <a:t>available</a:t>
            </a:r>
            <a:r>
              <a:rPr spc="-120" dirty="0"/>
              <a:t> </a:t>
            </a:r>
            <a:r>
              <a:rPr dirty="0"/>
              <a:t>to</a:t>
            </a:r>
            <a:r>
              <a:rPr spc="-45" dirty="0"/>
              <a:t> </a:t>
            </a:r>
            <a:r>
              <a:rPr dirty="0"/>
              <a:t>the</a:t>
            </a:r>
            <a:r>
              <a:rPr spc="20" dirty="0"/>
              <a:t> </a:t>
            </a:r>
            <a:r>
              <a:rPr spc="-10" dirty="0"/>
              <a:t>user.</a:t>
            </a:r>
          </a:p>
          <a:p>
            <a:pPr marL="243840" indent="-231140">
              <a:lnSpc>
                <a:spcPts val="2450"/>
              </a:lnSpc>
              <a:buFont typeface="Tahoma"/>
              <a:buChar char="■"/>
              <a:tabLst>
                <a:tab pos="243840" algn="l"/>
              </a:tabLst>
            </a:pPr>
            <a:r>
              <a:rPr spc="-10" dirty="0"/>
              <a:t>Permit</a:t>
            </a:r>
            <a:r>
              <a:rPr spc="-180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user</a:t>
            </a:r>
            <a:r>
              <a:rPr spc="-30" dirty="0"/>
              <a:t> </a:t>
            </a:r>
            <a:r>
              <a:rPr dirty="0"/>
              <a:t>to</a:t>
            </a:r>
            <a:r>
              <a:rPr spc="-25" dirty="0"/>
              <a:t> </a:t>
            </a:r>
            <a:r>
              <a:rPr spc="-40" dirty="0"/>
              <a:t>customize</a:t>
            </a:r>
            <a:r>
              <a:rPr spc="-80" dirty="0"/>
              <a:t> </a:t>
            </a:r>
            <a:r>
              <a:rPr dirty="0"/>
              <a:t>aspects</a:t>
            </a:r>
            <a:r>
              <a:rPr spc="-80" dirty="0"/>
              <a:t> </a:t>
            </a:r>
            <a:r>
              <a:rPr dirty="0"/>
              <a:t>of</a:t>
            </a:r>
            <a:r>
              <a:rPr spc="10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spc="-40" dirty="0"/>
              <a:t>interface,</a:t>
            </a:r>
            <a:r>
              <a:rPr spc="-80" dirty="0"/>
              <a:t> </a:t>
            </a:r>
            <a:r>
              <a:rPr dirty="0"/>
              <a:t>while</a:t>
            </a:r>
            <a:r>
              <a:rPr spc="-10" dirty="0"/>
              <a:t> always</a:t>
            </a:r>
          </a:p>
          <a:p>
            <a:pPr marL="356870">
              <a:lnSpc>
                <a:spcPts val="2570"/>
              </a:lnSpc>
            </a:pPr>
            <a:r>
              <a:rPr spc="-10" dirty="0"/>
              <a:t>providinga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proper</a:t>
            </a:r>
            <a:r>
              <a:rPr spc="-185" dirty="0"/>
              <a:t> </a:t>
            </a:r>
            <a:r>
              <a:rPr dirty="0"/>
              <a:t>set</a:t>
            </a:r>
            <a:r>
              <a:rPr spc="-75" dirty="0"/>
              <a:t> </a:t>
            </a:r>
            <a:r>
              <a:rPr dirty="0"/>
              <a:t>of</a:t>
            </a:r>
            <a:r>
              <a:rPr spc="-45" dirty="0"/>
              <a:t> </a:t>
            </a:r>
            <a:r>
              <a:rPr spc="-10" dirty="0"/>
              <a:t>defaults.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587625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Directness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82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61119"/>
            <a:ext cx="7197725" cy="227901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49885" indent="-337185">
              <a:lnSpc>
                <a:spcPct val="100000"/>
              </a:lnSpc>
              <a:spcBef>
                <a:spcPts val="894"/>
              </a:spcBef>
              <a:buFont typeface="Tahoma"/>
              <a:buChar char="■"/>
              <a:tabLst>
                <a:tab pos="349885" algn="l"/>
              </a:tabLst>
            </a:pPr>
            <a:r>
              <a:rPr sz="3200" spc="-25" dirty="0">
                <a:latin typeface="Calibri"/>
                <a:cs typeface="Calibri"/>
              </a:rPr>
              <a:t>Provide</a:t>
            </a:r>
            <a:r>
              <a:rPr sz="3200" spc="-1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direct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10" dirty="0">
                <a:latin typeface="Calibri"/>
                <a:cs typeface="Calibri"/>
              </a:rPr>
              <a:t>ways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accomplish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tasks.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3200" dirty="0">
                <a:latin typeface="Calibri"/>
                <a:cs typeface="Calibri"/>
              </a:rPr>
              <a:t>—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Available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alternatives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should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visible.</a:t>
            </a:r>
            <a:endParaRPr sz="3200">
              <a:latin typeface="Calibri"/>
              <a:cs typeface="Calibri"/>
            </a:endParaRPr>
          </a:p>
          <a:p>
            <a:pPr marL="356870" marR="5080" indent="-344805">
              <a:lnSpc>
                <a:spcPct val="100000"/>
              </a:lnSpc>
              <a:spcBef>
                <a:spcPts val="795"/>
              </a:spcBef>
            </a:pPr>
            <a:r>
              <a:rPr sz="3200" spc="-45" dirty="0">
                <a:latin typeface="Calibri"/>
                <a:cs typeface="Calibri"/>
              </a:rPr>
              <a:t>—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75" dirty="0">
                <a:latin typeface="Calibri"/>
                <a:cs typeface="Calibri"/>
              </a:rPr>
              <a:t>effect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actions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objects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should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be </a:t>
            </a:r>
            <a:r>
              <a:rPr sz="3200" spc="-10" dirty="0">
                <a:latin typeface="Calibri"/>
                <a:cs typeface="Calibri"/>
              </a:rPr>
              <a:t>visible.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69113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Efficiency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83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89354"/>
            <a:ext cx="8003540" cy="419036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5080" indent="-343535">
              <a:lnSpc>
                <a:spcPts val="3790"/>
              </a:lnSpc>
              <a:spcBef>
                <a:spcPts val="260"/>
              </a:spcBef>
              <a:buFont typeface="Tahoma"/>
              <a:buChar char="■"/>
              <a:tabLst>
                <a:tab pos="356870" algn="l"/>
              </a:tabLst>
            </a:pPr>
            <a:r>
              <a:rPr sz="3200" spc="-30" dirty="0">
                <a:latin typeface="Calibri"/>
                <a:cs typeface="Calibri"/>
              </a:rPr>
              <a:t>Minimize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eye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hand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movements,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other 	</a:t>
            </a:r>
            <a:r>
              <a:rPr sz="3200" spc="-45" dirty="0">
                <a:latin typeface="Calibri"/>
                <a:cs typeface="Calibri"/>
              </a:rPr>
              <a:t>control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actions.</a:t>
            </a:r>
            <a:endParaRPr sz="3200">
              <a:latin typeface="Calibri"/>
              <a:cs typeface="Calibri"/>
            </a:endParaRPr>
          </a:p>
          <a:p>
            <a:pPr marL="356870" marR="534035" indent="-344805">
              <a:lnSpc>
                <a:spcPct val="100000"/>
              </a:lnSpc>
              <a:spcBef>
                <a:spcPts val="395"/>
              </a:spcBef>
            </a:pPr>
            <a:r>
              <a:rPr sz="3200" spc="-95" dirty="0">
                <a:latin typeface="Calibri"/>
                <a:cs typeface="Calibri"/>
              </a:rPr>
              <a:t>—</a:t>
            </a:r>
            <a:r>
              <a:rPr sz="3200" spc="-75" dirty="0">
                <a:latin typeface="Calibri"/>
                <a:cs typeface="Calibri"/>
              </a:rPr>
              <a:t>Transitions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between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various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75" dirty="0">
                <a:latin typeface="Calibri"/>
                <a:cs typeface="Calibri"/>
              </a:rPr>
              <a:t>system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controls </a:t>
            </a:r>
            <a:r>
              <a:rPr sz="3200" dirty="0">
                <a:latin typeface="Calibri"/>
                <a:cs typeface="Calibri"/>
              </a:rPr>
              <a:t>should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flow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easily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freely.</a:t>
            </a:r>
            <a:endParaRPr sz="3200">
              <a:latin typeface="Calibri"/>
              <a:cs typeface="Calibri"/>
            </a:endParaRPr>
          </a:p>
          <a:p>
            <a:pPr marL="356870" marR="1346200" indent="-344805">
              <a:lnSpc>
                <a:spcPct val="100000"/>
              </a:lnSpc>
              <a:spcBef>
                <a:spcPts val="819"/>
              </a:spcBef>
            </a:pPr>
            <a:r>
              <a:rPr sz="3200" spc="-70" dirty="0">
                <a:latin typeface="Calibri"/>
                <a:cs typeface="Calibri"/>
              </a:rPr>
              <a:t>—</a:t>
            </a:r>
            <a:r>
              <a:rPr sz="3200" spc="-40" dirty="0">
                <a:latin typeface="Calibri"/>
                <a:cs typeface="Calibri"/>
              </a:rPr>
              <a:t>Navigation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paths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should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short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as </a:t>
            </a:r>
            <a:r>
              <a:rPr sz="3200" spc="-10" dirty="0">
                <a:latin typeface="Calibri"/>
                <a:cs typeface="Calibri"/>
              </a:rPr>
              <a:t>possible.</a:t>
            </a:r>
            <a:endParaRPr sz="3200">
              <a:latin typeface="Calibri"/>
              <a:cs typeface="Calibri"/>
            </a:endParaRPr>
          </a:p>
          <a:p>
            <a:pPr marL="356870" marR="673100" indent="-344805">
              <a:lnSpc>
                <a:spcPct val="100000"/>
              </a:lnSpc>
              <a:spcBef>
                <a:spcPts val="795"/>
              </a:spcBef>
            </a:pPr>
            <a:r>
              <a:rPr sz="3200" spc="-95" dirty="0">
                <a:latin typeface="Calibri"/>
                <a:cs typeface="Calibri"/>
              </a:rPr>
              <a:t>—</a:t>
            </a:r>
            <a:r>
              <a:rPr sz="3200" spc="-90" dirty="0">
                <a:latin typeface="Calibri"/>
                <a:cs typeface="Calibri"/>
              </a:rPr>
              <a:t>Eye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movement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through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screen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should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be </a:t>
            </a:r>
            <a:r>
              <a:rPr sz="3200" dirty="0">
                <a:latin typeface="Calibri"/>
                <a:cs typeface="Calibri"/>
              </a:rPr>
              <a:t>obvious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sequential.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538730">
              <a:lnSpc>
                <a:spcPct val="100000"/>
              </a:lnSpc>
              <a:spcBef>
                <a:spcPts val="95"/>
              </a:spcBef>
            </a:pPr>
            <a:r>
              <a:rPr spc="-30" dirty="0"/>
              <a:t>Familiarity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84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1053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/>
              <a:t>Employ</a:t>
            </a:r>
            <a:r>
              <a:rPr sz="3200" spc="-60" dirty="0"/>
              <a:t> </a:t>
            </a:r>
            <a:r>
              <a:rPr sz="3200" spc="-20" dirty="0"/>
              <a:t>familiar</a:t>
            </a:r>
            <a:r>
              <a:rPr sz="3200" spc="-165" dirty="0"/>
              <a:t> </a:t>
            </a:r>
            <a:r>
              <a:rPr sz="3200" spc="-20" dirty="0"/>
              <a:t>concepts</a:t>
            </a:r>
            <a:r>
              <a:rPr sz="3200" spc="-55" dirty="0"/>
              <a:t> </a:t>
            </a:r>
            <a:r>
              <a:rPr sz="3200" dirty="0"/>
              <a:t>and</a:t>
            </a:r>
            <a:r>
              <a:rPr sz="3200" spc="-35" dirty="0"/>
              <a:t> </a:t>
            </a:r>
            <a:r>
              <a:rPr sz="3200" dirty="0"/>
              <a:t>use</a:t>
            </a:r>
            <a:r>
              <a:rPr sz="3200" spc="-110" dirty="0"/>
              <a:t> </a:t>
            </a:r>
            <a:r>
              <a:rPr sz="3200" dirty="0"/>
              <a:t>a</a:t>
            </a:r>
            <a:r>
              <a:rPr sz="3200" spc="-60" dirty="0"/>
              <a:t> </a:t>
            </a:r>
            <a:r>
              <a:rPr sz="3200" spc="-10" dirty="0"/>
              <a:t>language </a:t>
            </a:r>
            <a:r>
              <a:rPr sz="3200" dirty="0"/>
              <a:t>that</a:t>
            </a:r>
            <a:r>
              <a:rPr sz="3200" spc="-125" dirty="0"/>
              <a:t> </a:t>
            </a:r>
            <a:r>
              <a:rPr sz="3200" dirty="0"/>
              <a:t>is</a:t>
            </a:r>
            <a:r>
              <a:rPr sz="3200" spc="-35" dirty="0"/>
              <a:t> </a:t>
            </a:r>
            <a:r>
              <a:rPr sz="3200" spc="-20" dirty="0"/>
              <a:t>familiar</a:t>
            </a:r>
            <a:r>
              <a:rPr sz="3200" spc="-160" dirty="0"/>
              <a:t> </a:t>
            </a:r>
            <a:r>
              <a:rPr sz="3200" dirty="0"/>
              <a:t>to</a:t>
            </a:r>
            <a:r>
              <a:rPr sz="3200" spc="-65" dirty="0"/>
              <a:t> </a:t>
            </a:r>
            <a:r>
              <a:rPr sz="3200" dirty="0"/>
              <a:t>the</a:t>
            </a:r>
            <a:r>
              <a:rPr sz="3200" spc="-35" dirty="0"/>
              <a:t> </a:t>
            </a:r>
            <a:r>
              <a:rPr sz="3200" spc="-10" dirty="0"/>
              <a:t>user.</a:t>
            </a:r>
            <a:endParaRPr sz="3200"/>
          </a:p>
          <a:p>
            <a:pPr marL="356870" marR="266700" indent="-344805">
              <a:lnSpc>
                <a:spcPts val="3740"/>
              </a:lnSpc>
              <a:spcBef>
                <a:spcPts val="1320"/>
              </a:spcBef>
              <a:buChar char="•"/>
              <a:tabLst>
                <a:tab pos="356870" algn="l"/>
              </a:tabLst>
            </a:pPr>
            <a:r>
              <a:rPr sz="3200" spc="-25" dirty="0">
                <a:latin typeface="Tahoma"/>
                <a:cs typeface="Tahoma"/>
              </a:rPr>
              <a:t>■</a:t>
            </a:r>
            <a:r>
              <a:rPr sz="3200" spc="-265" dirty="0">
                <a:latin typeface="Tahoma"/>
                <a:cs typeface="Tahoma"/>
              </a:rPr>
              <a:t> </a:t>
            </a:r>
            <a:r>
              <a:rPr sz="3200" spc="-10" dirty="0"/>
              <a:t>Keep</a:t>
            </a:r>
            <a:r>
              <a:rPr sz="3200" spc="-175" dirty="0"/>
              <a:t> </a:t>
            </a:r>
            <a:r>
              <a:rPr sz="3200" dirty="0"/>
              <a:t>the</a:t>
            </a:r>
            <a:r>
              <a:rPr sz="3200" spc="-180" dirty="0"/>
              <a:t> </a:t>
            </a:r>
            <a:r>
              <a:rPr sz="3200" spc="-40" dirty="0"/>
              <a:t>interface</a:t>
            </a:r>
            <a:r>
              <a:rPr sz="3200" spc="-95" dirty="0"/>
              <a:t> </a:t>
            </a:r>
            <a:r>
              <a:rPr sz="3200" spc="-25" dirty="0"/>
              <a:t>natural,</a:t>
            </a:r>
            <a:r>
              <a:rPr sz="3200" spc="-55" dirty="0"/>
              <a:t> </a:t>
            </a:r>
            <a:r>
              <a:rPr sz="3200" dirty="0"/>
              <a:t>mimicking</a:t>
            </a:r>
            <a:r>
              <a:rPr sz="3200" spc="-5" dirty="0"/>
              <a:t> </a:t>
            </a:r>
            <a:r>
              <a:rPr sz="3200" spc="-25" dirty="0"/>
              <a:t>the user’s</a:t>
            </a:r>
            <a:r>
              <a:rPr sz="3200" spc="-145" dirty="0"/>
              <a:t> </a:t>
            </a:r>
            <a:r>
              <a:rPr sz="3200" spc="-10" dirty="0"/>
              <a:t>behavior</a:t>
            </a:r>
            <a:r>
              <a:rPr sz="3200" spc="-170" dirty="0"/>
              <a:t> </a:t>
            </a:r>
            <a:r>
              <a:rPr sz="3200" spc="-10" dirty="0"/>
              <a:t>patterns.</a:t>
            </a:r>
            <a:endParaRPr sz="3200">
              <a:latin typeface="Tahoma"/>
              <a:cs typeface="Tahoma"/>
            </a:endParaRPr>
          </a:p>
          <a:p>
            <a:pPr marL="356235" indent="-343535">
              <a:lnSpc>
                <a:spcPct val="100000"/>
              </a:lnSpc>
              <a:spcBef>
                <a:spcPts val="545"/>
              </a:spcBef>
              <a:buChar char="•"/>
              <a:tabLst>
                <a:tab pos="356235" algn="l"/>
              </a:tabLst>
            </a:pPr>
            <a:r>
              <a:rPr sz="3200" spc="-25" dirty="0">
                <a:latin typeface="Tahoma"/>
                <a:cs typeface="Tahoma"/>
              </a:rPr>
              <a:t>■</a:t>
            </a:r>
            <a:r>
              <a:rPr sz="3200" spc="-265" dirty="0">
                <a:latin typeface="Tahoma"/>
                <a:cs typeface="Tahoma"/>
              </a:rPr>
              <a:t> </a:t>
            </a:r>
            <a:r>
              <a:rPr sz="3200" dirty="0"/>
              <a:t>Use</a:t>
            </a:r>
            <a:r>
              <a:rPr sz="3200" spc="-155" dirty="0"/>
              <a:t> </a:t>
            </a:r>
            <a:r>
              <a:rPr sz="3200" spc="-55" dirty="0"/>
              <a:t>real-</a:t>
            </a:r>
            <a:r>
              <a:rPr sz="3200" dirty="0"/>
              <a:t>world</a:t>
            </a:r>
            <a:r>
              <a:rPr sz="3200" spc="-30" dirty="0"/>
              <a:t> </a:t>
            </a:r>
            <a:r>
              <a:rPr sz="3200" spc="-10" dirty="0"/>
              <a:t>metaphors.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67589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Flexibility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85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33855"/>
            <a:ext cx="6902450" cy="417449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56870" marR="5080" indent="-344805">
              <a:lnSpc>
                <a:spcPts val="3479"/>
              </a:lnSpc>
              <a:spcBef>
                <a:spcPts val="509"/>
              </a:spcBef>
            </a:pPr>
            <a:r>
              <a:rPr sz="3200" dirty="0">
                <a:latin typeface="Calibri"/>
                <a:cs typeface="Calibri"/>
              </a:rPr>
              <a:t>A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80" dirty="0">
                <a:latin typeface="Calibri"/>
                <a:cs typeface="Calibri"/>
              </a:rPr>
              <a:t>system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must</a:t>
            </a:r>
            <a:r>
              <a:rPr sz="3200" spc="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sensitive</a:t>
            </a:r>
            <a:r>
              <a:rPr sz="3200" spc="-1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differing </a:t>
            </a:r>
            <a:r>
              <a:rPr sz="3200" dirty="0">
                <a:latin typeface="Calibri"/>
                <a:cs typeface="Calibri"/>
              </a:rPr>
              <a:t>needs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users,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enabling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level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3200" dirty="0">
                <a:latin typeface="Calibri"/>
                <a:cs typeface="Calibri"/>
              </a:rPr>
              <a:t>type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performance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based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upon:</a:t>
            </a:r>
            <a:endParaRPr sz="3200">
              <a:latin typeface="Calibri"/>
              <a:cs typeface="Calibri"/>
            </a:endParaRPr>
          </a:p>
          <a:p>
            <a:pPr marL="473075" indent="-460375">
              <a:lnSpc>
                <a:spcPct val="100000"/>
              </a:lnSpc>
              <a:spcBef>
                <a:spcPts val="414"/>
              </a:spcBef>
              <a:buChar char="—"/>
              <a:tabLst>
                <a:tab pos="473075" algn="l"/>
              </a:tabLst>
            </a:pPr>
            <a:r>
              <a:rPr sz="3200" spc="-20" dirty="0">
                <a:latin typeface="Calibri"/>
                <a:cs typeface="Calibri"/>
              </a:rPr>
              <a:t>Each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user’s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knowledge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skills.</a:t>
            </a:r>
            <a:endParaRPr sz="3200">
              <a:latin typeface="Calibri"/>
              <a:cs typeface="Calibri"/>
            </a:endParaRPr>
          </a:p>
          <a:p>
            <a:pPr marL="473075" indent="-460375">
              <a:lnSpc>
                <a:spcPct val="100000"/>
              </a:lnSpc>
              <a:spcBef>
                <a:spcPts val="385"/>
              </a:spcBef>
              <a:buChar char="—"/>
              <a:tabLst>
                <a:tab pos="473075" algn="l"/>
              </a:tabLst>
            </a:pPr>
            <a:r>
              <a:rPr sz="3200" spc="-40" dirty="0">
                <a:latin typeface="Calibri"/>
                <a:cs typeface="Calibri"/>
              </a:rPr>
              <a:t>Each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user’s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experience.</a:t>
            </a:r>
            <a:endParaRPr sz="3200">
              <a:latin typeface="Calibri"/>
              <a:cs typeface="Calibri"/>
            </a:endParaRPr>
          </a:p>
          <a:p>
            <a:pPr marL="472440" indent="-459740">
              <a:lnSpc>
                <a:spcPct val="100000"/>
              </a:lnSpc>
              <a:spcBef>
                <a:spcPts val="409"/>
              </a:spcBef>
              <a:buChar char="—"/>
              <a:tabLst>
                <a:tab pos="472440" algn="l"/>
              </a:tabLst>
            </a:pPr>
            <a:r>
              <a:rPr sz="3200" spc="-30" dirty="0">
                <a:latin typeface="Calibri"/>
                <a:cs typeface="Calibri"/>
              </a:rPr>
              <a:t>Each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user’s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personal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preference.</a:t>
            </a:r>
            <a:endParaRPr sz="3200">
              <a:latin typeface="Calibri"/>
              <a:cs typeface="Calibri"/>
            </a:endParaRPr>
          </a:p>
          <a:p>
            <a:pPr marL="472440" indent="-459740">
              <a:lnSpc>
                <a:spcPct val="100000"/>
              </a:lnSpc>
              <a:spcBef>
                <a:spcPts val="409"/>
              </a:spcBef>
              <a:buChar char="—"/>
              <a:tabLst>
                <a:tab pos="472440" algn="l"/>
              </a:tabLst>
            </a:pPr>
            <a:r>
              <a:rPr sz="3200" spc="-35" dirty="0">
                <a:latin typeface="Calibri"/>
                <a:cs typeface="Calibri"/>
              </a:rPr>
              <a:t>Each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user’s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habits.</a:t>
            </a:r>
            <a:endParaRPr sz="3200">
              <a:latin typeface="Calibri"/>
              <a:cs typeface="Calibri"/>
            </a:endParaRPr>
          </a:p>
          <a:p>
            <a:pPr marL="473075" indent="-460375">
              <a:lnSpc>
                <a:spcPct val="100000"/>
              </a:lnSpc>
              <a:spcBef>
                <a:spcPts val="385"/>
              </a:spcBef>
              <a:buChar char="—"/>
              <a:tabLst>
                <a:tab pos="473075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conditions</a:t>
            </a:r>
            <a:r>
              <a:rPr sz="3200" spc="-1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at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that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moment.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423160">
              <a:lnSpc>
                <a:spcPct val="100000"/>
              </a:lnSpc>
              <a:spcBef>
                <a:spcPts val="95"/>
              </a:spcBef>
            </a:pPr>
            <a:r>
              <a:rPr spc="-30" dirty="0"/>
              <a:t>Forgiveness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86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89354"/>
            <a:ext cx="7828915" cy="372046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5080" indent="-343535">
              <a:lnSpc>
                <a:spcPts val="3790"/>
              </a:lnSpc>
              <a:spcBef>
                <a:spcPts val="260"/>
              </a:spcBef>
              <a:buFont typeface="Tahoma"/>
              <a:buChar char="■"/>
              <a:tabLst>
                <a:tab pos="356870" algn="l"/>
              </a:tabLst>
            </a:pPr>
            <a:r>
              <a:rPr sz="3200" spc="-640" dirty="0">
                <a:latin typeface="Calibri"/>
                <a:cs typeface="Calibri"/>
              </a:rPr>
              <a:t>T</a:t>
            </a:r>
            <a:r>
              <a:rPr sz="3200" spc="-70" dirty="0">
                <a:latin typeface="Calibri"/>
                <a:cs typeface="Calibri"/>
              </a:rPr>
              <a:t>o</a:t>
            </a:r>
            <a:r>
              <a:rPr sz="3200" spc="-55" dirty="0">
                <a:latin typeface="Calibri"/>
                <a:cs typeface="Calibri"/>
              </a:rPr>
              <a:t>l</a:t>
            </a:r>
            <a:r>
              <a:rPr sz="3200" spc="-65" dirty="0">
                <a:latin typeface="Calibri"/>
                <a:cs typeface="Calibri"/>
              </a:rPr>
              <a:t>e</a:t>
            </a:r>
            <a:r>
              <a:rPr sz="3200" spc="-240" dirty="0">
                <a:latin typeface="Calibri"/>
                <a:cs typeface="Calibri"/>
              </a:rPr>
              <a:t>r</a:t>
            </a:r>
            <a:r>
              <a:rPr sz="3200" spc="-105" dirty="0">
                <a:latin typeface="Calibri"/>
                <a:cs typeface="Calibri"/>
              </a:rPr>
              <a:t>a</a:t>
            </a:r>
            <a:r>
              <a:rPr sz="3200" spc="-100" dirty="0">
                <a:latin typeface="Calibri"/>
                <a:cs typeface="Calibri"/>
              </a:rPr>
              <a:t>t</a:t>
            </a:r>
            <a:r>
              <a:rPr sz="3200" spc="-10" dirty="0">
                <a:latin typeface="Calibri"/>
                <a:cs typeface="Calibri"/>
              </a:rPr>
              <a:t>e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85" dirty="0">
                <a:latin typeface="Calibri"/>
                <a:cs typeface="Calibri"/>
              </a:rPr>
              <a:t> </a:t>
            </a:r>
            <a:r>
              <a:rPr sz="3200" spc="-55" dirty="0">
                <a:latin typeface="Calibri"/>
                <a:cs typeface="Calibri"/>
              </a:rPr>
              <a:t>forgive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common</a:t>
            </a:r>
            <a:r>
              <a:rPr sz="3200" spc="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25" dirty="0">
                <a:latin typeface="Calibri"/>
                <a:cs typeface="Calibri"/>
              </a:rPr>
              <a:t> unavoidable 	</a:t>
            </a:r>
            <a:r>
              <a:rPr sz="3200" dirty="0">
                <a:latin typeface="Calibri"/>
                <a:cs typeface="Calibri"/>
              </a:rPr>
              <a:t>human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errors.</a:t>
            </a:r>
            <a:endParaRPr sz="3200">
              <a:latin typeface="Calibri"/>
              <a:cs typeface="Calibri"/>
            </a:endParaRPr>
          </a:p>
          <a:p>
            <a:pPr marL="355600" marR="972185" indent="-343535">
              <a:lnSpc>
                <a:spcPts val="3790"/>
              </a:lnSpc>
              <a:spcBef>
                <a:spcPts val="825"/>
              </a:spcBef>
              <a:buFont typeface="Tahoma"/>
              <a:buChar char="■"/>
              <a:tabLst>
                <a:tab pos="356870" algn="l"/>
              </a:tabLst>
            </a:pPr>
            <a:r>
              <a:rPr sz="3200" spc="-45" dirty="0">
                <a:latin typeface="Calibri"/>
                <a:cs typeface="Calibri"/>
              </a:rPr>
              <a:t>Prevent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55" dirty="0">
                <a:latin typeface="Calibri"/>
                <a:cs typeface="Calibri"/>
              </a:rPr>
              <a:t>errors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from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occurring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whenever 	</a:t>
            </a:r>
            <a:r>
              <a:rPr sz="3200" spc="-10" dirty="0">
                <a:latin typeface="Calibri"/>
                <a:cs typeface="Calibri"/>
              </a:rPr>
              <a:t>possible.</a:t>
            </a:r>
            <a:endParaRPr sz="3200">
              <a:latin typeface="Calibri"/>
              <a:cs typeface="Calibri"/>
            </a:endParaRPr>
          </a:p>
          <a:p>
            <a:pPr marL="350520" indent="-337820">
              <a:lnSpc>
                <a:spcPct val="100000"/>
              </a:lnSpc>
              <a:spcBef>
                <a:spcPts val="490"/>
              </a:spcBef>
              <a:buFont typeface="Tahoma"/>
              <a:buChar char="■"/>
              <a:tabLst>
                <a:tab pos="350520" algn="l"/>
              </a:tabLst>
            </a:pPr>
            <a:r>
              <a:rPr sz="3200" spc="-45" dirty="0">
                <a:latin typeface="Calibri"/>
                <a:cs typeface="Calibri"/>
              </a:rPr>
              <a:t>Protect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against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possible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55" dirty="0">
                <a:latin typeface="Calibri"/>
                <a:cs typeface="Calibri"/>
              </a:rPr>
              <a:t>catastrophic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errors.</a:t>
            </a:r>
            <a:endParaRPr sz="3200">
              <a:latin typeface="Calibri"/>
              <a:cs typeface="Calibri"/>
            </a:endParaRPr>
          </a:p>
          <a:p>
            <a:pPr marL="355600" marR="1882139" indent="-343535">
              <a:lnSpc>
                <a:spcPts val="3820"/>
              </a:lnSpc>
              <a:spcBef>
                <a:spcPts val="1075"/>
              </a:spcBef>
              <a:buFont typeface="Tahoma"/>
              <a:buChar char="■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When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error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does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50" dirty="0">
                <a:latin typeface="Calibri"/>
                <a:cs typeface="Calibri"/>
              </a:rPr>
              <a:t>occur,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provide 	</a:t>
            </a:r>
            <a:r>
              <a:rPr sz="3200" spc="-30" dirty="0">
                <a:latin typeface="Calibri"/>
                <a:cs typeface="Calibri"/>
              </a:rPr>
              <a:t>constructive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messages.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245995">
              <a:lnSpc>
                <a:spcPct val="100000"/>
              </a:lnSpc>
              <a:spcBef>
                <a:spcPts val="95"/>
              </a:spcBef>
            </a:pPr>
            <a:r>
              <a:rPr spc="-30" dirty="0"/>
              <a:t>Predictability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87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89354"/>
            <a:ext cx="7644765" cy="420560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586740" indent="-343535">
              <a:lnSpc>
                <a:spcPts val="3790"/>
              </a:lnSpc>
              <a:spcBef>
                <a:spcPts val="260"/>
              </a:spcBef>
              <a:buFont typeface="Tahoma"/>
              <a:buChar char="■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user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should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able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anticipate</a:t>
            </a:r>
            <a:r>
              <a:rPr sz="3200" spc="-18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	</a:t>
            </a:r>
            <a:r>
              <a:rPr sz="3200" spc="-35" dirty="0">
                <a:latin typeface="Calibri"/>
                <a:cs typeface="Calibri"/>
              </a:rPr>
              <a:t>natural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progression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each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task.</a:t>
            </a:r>
            <a:endParaRPr sz="3200">
              <a:latin typeface="Calibri"/>
              <a:cs typeface="Calibri"/>
            </a:endParaRPr>
          </a:p>
          <a:p>
            <a:pPr marL="356870" marR="756920" indent="-344805">
              <a:lnSpc>
                <a:spcPct val="100000"/>
              </a:lnSpc>
              <a:spcBef>
                <a:spcPts val="395"/>
              </a:spcBef>
            </a:pPr>
            <a:r>
              <a:rPr sz="3200" spc="-75" dirty="0">
                <a:latin typeface="Calibri"/>
                <a:cs typeface="Calibri"/>
              </a:rPr>
              <a:t>—</a:t>
            </a:r>
            <a:r>
              <a:rPr sz="3200" spc="-10" dirty="0">
                <a:latin typeface="Calibri"/>
                <a:cs typeface="Calibri"/>
              </a:rPr>
              <a:t>Provide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distinct</a:t>
            </a:r>
            <a:r>
              <a:rPr sz="3200" spc="-1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recognizable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screen </a:t>
            </a:r>
            <a:r>
              <a:rPr sz="3200" spc="-10" dirty="0">
                <a:latin typeface="Calibri"/>
                <a:cs typeface="Calibri"/>
              </a:rPr>
              <a:t>elements.</a:t>
            </a:r>
            <a:endParaRPr sz="3200">
              <a:latin typeface="Calibri"/>
              <a:cs typeface="Calibri"/>
            </a:endParaRPr>
          </a:p>
          <a:p>
            <a:pPr marL="356870" marR="122555" indent="-344805">
              <a:lnSpc>
                <a:spcPct val="100000"/>
              </a:lnSpc>
              <a:spcBef>
                <a:spcPts val="819"/>
              </a:spcBef>
            </a:pPr>
            <a:r>
              <a:rPr sz="3200" spc="-70" dirty="0">
                <a:latin typeface="Calibri"/>
                <a:cs typeface="Calibri"/>
              </a:rPr>
              <a:t>—</a:t>
            </a:r>
            <a:r>
              <a:rPr sz="3200" spc="-10" dirty="0">
                <a:latin typeface="Calibri"/>
                <a:cs typeface="Calibri"/>
              </a:rPr>
              <a:t>Provide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cues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result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action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be </a:t>
            </a:r>
            <a:r>
              <a:rPr sz="3200" spc="-10" dirty="0">
                <a:latin typeface="Calibri"/>
                <a:cs typeface="Calibri"/>
              </a:rPr>
              <a:t>performed.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ts val="3790"/>
              </a:lnSpc>
              <a:spcBef>
                <a:spcPts val="1115"/>
              </a:spcBef>
              <a:buFont typeface="Tahoma"/>
              <a:buChar char="■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All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expectations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should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fulfilled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uniformly 	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completely.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736850">
              <a:lnSpc>
                <a:spcPct val="100000"/>
              </a:lnSpc>
              <a:spcBef>
                <a:spcPts val="95"/>
              </a:spcBef>
            </a:pPr>
            <a:r>
              <a:rPr spc="-30" dirty="0"/>
              <a:t>Recovery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88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23443" y="1480565"/>
            <a:ext cx="7946390" cy="4260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0995" indent="-316230">
              <a:lnSpc>
                <a:spcPct val="100000"/>
              </a:lnSpc>
              <a:spcBef>
                <a:spcPts val="100"/>
              </a:spcBef>
              <a:buFont typeface="Tahoma"/>
              <a:buChar char="■"/>
              <a:tabLst>
                <a:tab pos="340995" algn="l"/>
              </a:tabLst>
            </a:pPr>
            <a:r>
              <a:rPr sz="3000" dirty="0">
                <a:latin typeface="Calibri"/>
                <a:cs typeface="Calibri"/>
              </a:rPr>
              <a:t>A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75" dirty="0">
                <a:latin typeface="Calibri"/>
                <a:cs typeface="Calibri"/>
              </a:rPr>
              <a:t>system</a:t>
            </a:r>
            <a:r>
              <a:rPr sz="3000" spc="-1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should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permit:</a:t>
            </a:r>
            <a:endParaRPr sz="3000">
              <a:latin typeface="Calibri"/>
              <a:cs typeface="Calibri"/>
            </a:endParaRPr>
          </a:p>
          <a:p>
            <a:pPr marL="368935" marR="1371600" indent="-344805">
              <a:lnSpc>
                <a:spcPts val="2910"/>
              </a:lnSpc>
              <a:spcBef>
                <a:spcPts val="840"/>
              </a:spcBef>
            </a:pPr>
            <a:r>
              <a:rPr sz="3000" spc="-10" dirty="0">
                <a:latin typeface="Calibri"/>
                <a:cs typeface="Calibri"/>
              </a:rPr>
              <a:t>—</a:t>
            </a:r>
            <a:r>
              <a:rPr sz="3000" dirty="0">
                <a:latin typeface="Calibri"/>
                <a:cs typeface="Calibri"/>
              </a:rPr>
              <a:t>Commands</a:t>
            </a:r>
            <a:r>
              <a:rPr sz="3000" spc="-1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or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actions</a:t>
            </a:r>
            <a:r>
              <a:rPr sz="3000" spc="-1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abolished</a:t>
            </a:r>
            <a:r>
              <a:rPr sz="3000" spc="-140" dirty="0">
                <a:latin typeface="Calibri"/>
                <a:cs typeface="Calibri"/>
              </a:rPr>
              <a:t> </a:t>
            </a:r>
            <a:r>
              <a:rPr sz="3000" spc="-35" dirty="0">
                <a:latin typeface="Calibri"/>
                <a:cs typeface="Calibri"/>
              </a:rPr>
              <a:t>or </a:t>
            </a:r>
            <a:r>
              <a:rPr sz="3000" spc="-10" dirty="0">
                <a:latin typeface="Calibri"/>
                <a:cs typeface="Calibri"/>
              </a:rPr>
              <a:t>reversed.</a:t>
            </a:r>
            <a:endParaRPr sz="3000">
              <a:latin typeface="Calibri"/>
              <a:cs typeface="Calibri"/>
            </a:endParaRPr>
          </a:p>
          <a:p>
            <a:pPr marL="368935" marR="210185" indent="-344805">
              <a:lnSpc>
                <a:spcPct val="80000"/>
              </a:lnSpc>
              <a:spcBef>
                <a:spcPts val="710"/>
              </a:spcBef>
            </a:pPr>
            <a:r>
              <a:rPr sz="3000" spc="-10" dirty="0">
                <a:latin typeface="Calibri"/>
                <a:cs typeface="Calibri"/>
              </a:rPr>
              <a:t>—</a:t>
            </a:r>
            <a:r>
              <a:rPr sz="3000" spc="-20" dirty="0">
                <a:latin typeface="Calibri"/>
                <a:cs typeface="Calibri"/>
              </a:rPr>
              <a:t>Immediate</a:t>
            </a:r>
            <a:r>
              <a:rPr sz="3000" spc="-21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return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certain</a:t>
            </a:r>
            <a:r>
              <a:rPr sz="3000" spc="-1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point</a:t>
            </a:r>
            <a:r>
              <a:rPr sz="3000" spc="-1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if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difficulties arise.</a:t>
            </a:r>
            <a:endParaRPr sz="3000">
              <a:latin typeface="Calibri"/>
              <a:cs typeface="Calibri"/>
            </a:endParaRPr>
          </a:p>
          <a:p>
            <a:pPr marL="340360" marR="5080" indent="-328295">
              <a:lnSpc>
                <a:spcPts val="2900"/>
              </a:lnSpc>
              <a:spcBef>
                <a:spcPts val="685"/>
              </a:spcBef>
              <a:buFont typeface="Tahoma"/>
              <a:buChar char="■"/>
              <a:tabLst>
                <a:tab pos="341630" algn="l"/>
              </a:tabLst>
            </a:pPr>
            <a:r>
              <a:rPr sz="3000" spc="-20" dirty="0">
                <a:latin typeface="Calibri"/>
                <a:cs typeface="Calibri"/>
              </a:rPr>
              <a:t>Ensure</a:t>
            </a:r>
            <a:r>
              <a:rPr sz="3000" spc="-204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that</a:t>
            </a:r>
            <a:r>
              <a:rPr sz="3000" spc="-16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users</a:t>
            </a:r>
            <a:r>
              <a:rPr sz="3000" spc="-20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never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lose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their</a:t>
            </a:r>
            <a:r>
              <a:rPr sz="3000" spc="-1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work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as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result 	</a:t>
            </a:r>
            <a:r>
              <a:rPr sz="3000" spc="-25" dirty="0">
                <a:latin typeface="Calibri"/>
                <a:cs typeface="Calibri"/>
              </a:rPr>
              <a:t>of:</a:t>
            </a:r>
            <a:endParaRPr sz="3000">
              <a:latin typeface="Calibri"/>
              <a:cs typeface="Calibri"/>
            </a:endParaRPr>
          </a:p>
          <a:p>
            <a:pPr marL="24765">
              <a:lnSpc>
                <a:spcPts val="3554"/>
              </a:lnSpc>
            </a:pPr>
            <a:r>
              <a:rPr sz="3000" dirty="0">
                <a:latin typeface="Calibri"/>
                <a:cs typeface="Calibri"/>
              </a:rPr>
              <a:t>—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error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their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part.</a:t>
            </a:r>
            <a:endParaRPr sz="3000">
              <a:latin typeface="Calibri"/>
              <a:cs typeface="Calibri"/>
            </a:endParaRPr>
          </a:p>
          <a:p>
            <a:pPr marL="368935" marR="1579880" indent="-344805">
              <a:lnSpc>
                <a:spcPts val="2900"/>
              </a:lnSpc>
              <a:spcBef>
                <a:spcPts val="755"/>
              </a:spcBef>
            </a:pPr>
            <a:r>
              <a:rPr sz="3000" spc="-30" dirty="0">
                <a:latin typeface="Calibri"/>
                <a:cs typeface="Calibri"/>
              </a:rPr>
              <a:t>—</a:t>
            </a:r>
            <a:r>
              <a:rPr sz="3000" spc="-45" dirty="0">
                <a:latin typeface="Calibri"/>
                <a:cs typeface="Calibri"/>
              </a:rPr>
              <a:t>Hardware,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spc="-40" dirty="0">
                <a:latin typeface="Calibri"/>
                <a:cs typeface="Calibri"/>
              </a:rPr>
              <a:t>software,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or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communication problems.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1986914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Responsiveness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89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89354"/>
            <a:ext cx="7819390" cy="379349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5080" indent="-343535">
              <a:lnSpc>
                <a:spcPts val="3790"/>
              </a:lnSpc>
              <a:spcBef>
                <a:spcPts val="260"/>
              </a:spcBef>
              <a:buFont typeface="Tahoma"/>
              <a:buChar char="■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185" dirty="0">
                <a:latin typeface="Calibri"/>
                <a:cs typeface="Calibri"/>
              </a:rPr>
              <a:t> </a:t>
            </a:r>
            <a:r>
              <a:rPr sz="3200" spc="-80" dirty="0">
                <a:latin typeface="Calibri"/>
                <a:cs typeface="Calibri"/>
              </a:rPr>
              <a:t>system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must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rapidly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respond</a:t>
            </a:r>
            <a:r>
              <a:rPr sz="3200" spc="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user’s 	requests.</a:t>
            </a:r>
            <a:endParaRPr sz="3200">
              <a:latin typeface="Calibri"/>
              <a:cs typeface="Calibri"/>
            </a:endParaRPr>
          </a:p>
          <a:p>
            <a:pPr marL="355600" marR="442595" indent="-343535">
              <a:lnSpc>
                <a:spcPts val="3790"/>
              </a:lnSpc>
              <a:spcBef>
                <a:spcPts val="825"/>
              </a:spcBef>
              <a:buFont typeface="Tahoma"/>
              <a:buChar char="■"/>
              <a:tabLst>
                <a:tab pos="356870" algn="l"/>
              </a:tabLst>
            </a:pPr>
            <a:r>
              <a:rPr sz="3200" spc="-25" dirty="0">
                <a:latin typeface="Calibri"/>
                <a:cs typeface="Calibri"/>
              </a:rPr>
              <a:t>Provide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immediate</a:t>
            </a:r>
            <a:r>
              <a:rPr sz="3200" spc="-18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acknowledgment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for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all 	</a:t>
            </a:r>
            <a:r>
              <a:rPr sz="3200" dirty="0">
                <a:latin typeface="Calibri"/>
                <a:cs typeface="Calibri"/>
              </a:rPr>
              <a:t>user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actions:</a:t>
            </a:r>
            <a:endParaRPr sz="3200">
              <a:latin typeface="Calibri"/>
              <a:cs typeface="Calibri"/>
            </a:endParaRPr>
          </a:p>
          <a:p>
            <a:pPr marL="472440" indent="-459740">
              <a:lnSpc>
                <a:spcPct val="100000"/>
              </a:lnSpc>
              <a:spcBef>
                <a:spcPts val="395"/>
              </a:spcBef>
              <a:buChar char="—"/>
              <a:tabLst>
                <a:tab pos="472440" algn="l"/>
              </a:tabLst>
            </a:pPr>
            <a:r>
              <a:rPr sz="3200" spc="-10" dirty="0">
                <a:latin typeface="Calibri"/>
                <a:cs typeface="Calibri"/>
              </a:rPr>
              <a:t>Visual.</a:t>
            </a:r>
            <a:endParaRPr sz="3200">
              <a:latin typeface="Calibri"/>
              <a:cs typeface="Calibri"/>
            </a:endParaRPr>
          </a:p>
          <a:p>
            <a:pPr marL="472440" indent="-459740">
              <a:lnSpc>
                <a:spcPct val="100000"/>
              </a:lnSpc>
              <a:spcBef>
                <a:spcPts val="815"/>
              </a:spcBef>
              <a:buChar char="—"/>
              <a:tabLst>
                <a:tab pos="472440" algn="l"/>
              </a:tabLst>
            </a:pPr>
            <a:r>
              <a:rPr sz="3200" spc="-20" dirty="0">
                <a:latin typeface="Calibri"/>
                <a:cs typeface="Calibri"/>
              </a:rPr>
              <a:t>Textual.</a:t>
            </a:r>
            <a:endParaRPr sz="3200">
              <a:latin typeface="Calibri"/>
              <a:cs typeface="Calibri"/>
            </a:endParaRPr>
          </a:p>
          <a:p>
            <a:pPr marL="473075" indent="-460375">
              <a:lnSpc>
                <a:spcPct val="100000"/>
              </a:lnSpc>
              <a:spcBef>
                <a:spcPts val="795"/>
              </a:spcBef>
              <a:buChar char="—"/>
              <a:tabLst>
                <a:tab pos="473075" algn="l"/>
              </a:tabLst>
            </a:pPr>
            <a:r>
              <a:rPr sz="3200" spc="-10" dirty="0">
                <a:latin typeface="Calibri"/>
                <a:cs typeface="Calibri"/>
              </a:rPr>
              <a:t>Auditory.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66382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Simplicity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90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21332"/>
            <a:ext cx="7903209" cy="39846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-10" dirty="0">
                <a:latin typeface="Calibri"/>
                <a:cs typeface="Calibri"/>
              </a:rPr>
              <a:t>Provide</a:t>
            </a:r>
            <a:r>
              <a:rPr sz="2200" spc="-1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as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simple</a:t>
            </a:r>
            <a:r>
              <a:rPr sz="2200" spc="-11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 </a:t>
            </a:r>
            <a:r>
              <a:rPr sz="2200" spc="-35" dirty="0">
                <a:latin typeface="Calibri"/>
                <a:cs typeface="Calibri"/>
              </a:rPr>
              <a:t>interface</a:t>
            </a:r>
            <a:r>
              <a:rPr sz="2200" spc="-1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as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possible.</a:t>
            </a:r>
            <a:endParaRPr sz="2200">
              <a:latin typeface="Calibri"/>
              <a:cs typeface="Calibri"/>
            </a:endParaRPr>
          </a:p>
          <a:p>
            <a:pPr marL="243840" indent="-231140">
              <a:lnSpc>
                <a:spcPct val="100000"/>
              </a:lnSpc>
              <a:buFont typeface="Tahoma"/>
              <a:buChar char="■"/>
              <a:tabLst>
                <a:tab pos="243840" algn="l"/>
              </a:tabLst>
            </a:pPr>
            <a:r>
              <a:rPr sz="2200" spc="-10" dirty="0">
                <a:latin typeface="Calibri"/>
                <a:cs typeface="Calibri"/>
              </a:rPr>
              <a:t>Five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spc="-65" dirty="0">
                <a:latin typeface="Calibri"/>
                <a:cs typeface="Calibri"/>
              </a:rPr>
              <a:t>ways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provide</a:t>
            </a:r>
            <a:r>
              <a:rPr sz="2200" spc="-18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simplicity: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200" dirty="0">
                <a:latin typeface="Calibri"/>
                <a:cs typeface="Calibri"/>
              </a:rPr>
              <a:t>— Use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progressive</a:t>
            </a:r>
            <a:r>
              <a:rPr sz="2200" spc="-20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disclosure,</a:t>
            </a:r>
            <a:r>
              <a:rPr sz="2200" spc="-19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hiding</a:t>
            </a:r>
            <a:r>
              <a:rPr sz="2200" spc="-1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things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until</a:t>
            </a:r>
            <a:r>
              <a:rPr sz="2200" spc="-1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they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are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needed.</a:t>
            </a:r>
            <a:endParaRPr sz="2200">
              <a:latin typeface="Calibri"/>
              <a:cs typeface="Calibri"/>
            </a:endParaRPr>
          </a:p>
          <a:p>
            <a:pPr marL="216535" indent="-203835">
              <a:lnSpc>
                <a:spcPct val="100000"/>
              </a:lnSpc>
              <a:buChar char="•"/>
              <a:tabLst>
                <a:tab pos="216535" algn="l"/>
              </a:tabLst>
            </a:pPr>
            <a:r>
              <a:rPr sz="2200" spc="-10" dirty="0">
                <a:latin typeface="Calibri"/>
                <a:cs typeface="Calibri"/>
              </a:rPr>
              <a:t>Present</a:t>
            </a:r>
            <a:r>
              <a:rPr sz="2200" spc="-1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common</a:t>
            </a:r>
            <a:r>
              <a:rPr sz="2200" spc="-1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necessary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functions</a:t>
            </a:r>
            <a:r>
              <a:rPr sz="2200" spc="-1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first.</a:t>
            </a:r>
            <a:endParaRPr sz="2200">
              <a:latin typeface="Calibri"/>
              <a:cs typeface="Calibri"/>
            </a:endParaRPr>
          </a:p>
          <a:p>
            <a:pPr marL="216535" indent="-203835">
              <a:lnSpc>
                <a:spcPct val="100000"/>
              </a:lnSpc>
              <a:buChar char="•"/>
              <a:tabLst>
                <a:tab pos="216535" algn="l"/>
              </a:tabLst>
            </a:pPr>
            <a:r>
              <a:rPr sz="2200" spc="-20" dirty="0">
                <a:latin typeface="Calibri"/>
                <a:cs typeface="Calibri"/>
              </a:rPr>
              <a:t>Prominently</a:t>
            </a:r>
            <a:r>
              <a:rPr sz="2200" spc="-170" dirty="0">
                <a:latin typeface="Calibri"/>
                <a:cs typeface="Calibri"/>
              </a:rPr>
              <a:t> </a:t>
            </a:r>
            <a:r>
              <a:rPr sz="2200" spc="-50" dirty="0">
                <a:latin typeface="Calibri"/>
                <a:cs typeface="Calibri"/>
              </a:rPr>
              <a:t>feature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important</a:t>
            </a:r>
            <a:r>
              <a:rPr sz="2200" spc="-1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functions.</a:t>
            </a:r>
            <a:endParaRPr sz="2200">
              <a:latin typeface="Calibri"/>
              <a:cs typeface="Calibri"/>
            </a:endParaRPr>
          </a:p>
          <a:p>
            <a:pPr marL="216535" indent="-203835">
              <a:lnSpc>
                <a:spcPct val="100000"/>
              </a:lnSpc>
              <a:buChar char="•"/>
              <a:tabLst>
                <a:tab pos="216535" algn="l"/>
              </a:tabLst>
            </a:pPr>
            <a:r>
              <a:rPr sz="2200" dirty="0">
                <a:latin typeface="Calibri"/>
                <a:cs typeface="Calibri"/>
              </a:rPr>
              <a:t>Hide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more</a:t>
            </a:r>
            <a:r>
              <a:rPr sz="2200" spc="-90" dirty="0">
                <a:latin typeface="Calibri"/>
                <a:cs typeface="Calibri"/>
              </a:rPr>
              <a:t> </a:t>
            </a:r>
            <a:r>
              <a:rPr sz="2200" spc="-30" dirty="0">
                <a:latin typeface="Calibri"/>
                <a:cs typeface="Calibri"/>
              </a:rPr>
              <a:t>sophisticated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1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less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frequently</a:t>
            </a:r>
            <a:r>
              <a:rPr sz="2200" spc="-2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used</a:t>
            </a:r>
            <a:r>
              <a:rPr sz="2200" spc="-10" dirty="0">
                <a:latin typeface="Calibri"/>
                <a:cs typeface="Calibri"/>
              </a:rPr>
              <a:t> functions.</a:t>
            </a:r>
            <a:endParaRPr sz="2200">
              <a:latin typeface="Calibri"/>
              <a:cs typeface="Calibri"/>
            </a:endParaRPr>
          </a:p>
          <a:p>
            <a:pPr marL="328930" indent="-316230">
              <a:lnSpc>
                <a:spcPts val="2570"/>
              </a:lnSpc>
              <a:spcBef>
                <a:spcPts val="5"/>
              </a:spcBef>
              <a:buChar char="—"/>
              <a:tabLst>
                <a:tab pos="328930" algn="l"/>
              </a:tabLst>
            </a:pPr>
            <a:r>
              <a:rPr sz="2200" spc="-10" dirty="0">
                <a:latin typeface="Calibri"/>
                <a:cs typeface="Calibri"/>
              </a:rPr>
              <a:t>Providedefaults.</a:t>
            </a:r>
            <a:endParaRPr sz="2200">
              <a:latin typeface="Calibri"/>
              <a:cs typeface="Calibri"/>
            </a:endParaRPr>
          </a:p>
          <a:p>
            <a:pPr marL="329565" indent="-316865">
              <a:lnSpc>
                <a:spcPts val="2450"/>
              </a:lnSpc>
              <a:buChar char="—"/>
              <a:tabLst>
                <a:tab pos="329565" algn="l"/>
              </a:tabLst>
            </a:pPr>
            <a:r>
              <a:rPr sz="2200" spc="-10" dirty="0">
                <a:latin typeface="Calibri"/>
                <a:cs typeface="Calibri"/>
              </a:rPr>
              <a:t>Minimize</a:t>
            </a:r>
            <a:r>
              <a:rPr sz="2200" spc="-1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screen</a:t>
            </a:r>
            <a:r>
              <a:rPr sz="2200" spc="-1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alignment</a:t>
            </a:r>
            <a:r>
              <a:rPr sz="2200" spc="-19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points.</a:t>
            </a:r>
            <a:endParaRPr sz="2200">
              <a:latin typeface="Calibri"/>
              <a:cs typeface="Calibri"/>
            </a:endParaRPr>
          </a:p>
          <a:p>
            <a:pPr marL="328930" indent="-316230">
              <a:lnSpc>
                <a:spcPts val="2450"/>
              </a:lnSpc>
              <a:buChar char="—"/>
              <a:tabLst>
                <a:tab pos="328930" algn="l"/>
              </a:tabLst>
            </a:pPr>
            <a:r>
              <a:rPr sz="2200" spc="-45" dirty="0">
                <a:latin typeface="Calibri"/>
                <a:cs typeface="Calibri"/>
              </a:rPr>
              <a:t>Make</a:t>
            </a:r>
            <a:r>
              <a:rPr sz="2200" spc="-1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common</a:t>
            </a:r>
            <a:r>
              <a:rPr sz="2200" spc="-1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actions</a:t>
            </a:r>
            <a:r>
              <a:rPr sz="2200" spc="-11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simple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at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expense</a:t>
            </a:r>
            <a:r>
              <a:rPr sz="2200" spc="-2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uncommon</a:t>
            </a:r>
            <a:r>
              <a:rPr sz="2200" spc="-1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actions</a:t>
            </a:r>
            <a:endParaRPr sz="2200">
              <a:latin typeface="Calibri"/>
              <a:cs typeface="Calibri"/>
            </a:endParaRPr>
          </a:p>
          <a:p>
            <a:pPr marL="356870">
              <a:lnSpc>
                <a:spcPts val="2570"/>
              </a:lnSpc>
            </a:pPr>
            <a:r>
              <a:rPr sz="2200" spc="-10" dirty="0">
                <a:latin typeface="Calibri"/>
                <a:cs typeface="Calibri"/>
              </a:rPr>
              <a:t>being</a:t>
            </a:r>
            <a:r>
              <a:rPr sz="2200" spc="-114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made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200" spc="-10" dirty="0">
                <a:latin typeface="Calibri"/>
                <a:cs typeface="Calibri"/>
              </a:rPr>
              <a:t>harder.</a:t>
            </a:r>
            <a:endParaRPr sz="2200">
              <a:latin typeface="Calibri"/>
              <a:cs typeface="Calibri"/>
            </a:endParaRPr>
          </a:p>
          <a:p>
            <a:pPr marL="329565" indent="-316865">
              <a:lnSpc>
                <a:spcPct val="100000"/>
              </a:lnSpc>
              <a:buChar char="—"/>
              <a:tabLst>
                <a:tab pos="329565" algn="l"/>
              </a:tabLst>
            </a:pPr>
            <a:r>
              <a:rPr sz="2200" spc="-10" dirty="0">
                <a:latin typeface="Calibri"/>
                <a:cs typeface="Calibri"/>
              </a:rPr>
              <a:t>Provide</a:t>
            </a:r>
            <a:r>
              <a:rPr sz="2200" spc="-18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uniformity</a:t>
            </a:r>
            <a:r>
              <a:rPr sz="2200" spc="-1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consistency.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560956"/>
            <a:ext cx="6692900" cy="3945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There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are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several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95" dirty="0">
                <a:latin typeface="Calibri"/>
                <a:cs typeface="Calibri"/>
              </a:rPr>
              <a:t>ways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minimize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this </a:t>
            </a:r>
            <a:r>
              <a:rPr sz="3200" spc="-10" dirty="0">
                <a:latin typeface="Calibri"/>
                <a:cs typeface="Calibri"/>
              </a:rPr>
              <a:t>complexity.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50" dirty="0">
                <a:latin typeface="Calibri"/>
                <a:cs typeface="Calibri"/>
              </a:rPr>
              <a:t>Progressive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disclosure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25" dirty="0">
                <a:latin typeface="Calibri"/>
                <a:cs typeface="Calibri"/>
              </a:rPr>
              <a:t>Provide</a:t>
            </a:r>
            <a:r>
              <a:rPr sz="3200" b="1" spc="-14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defaults.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82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35" dirty="0">
                <a:latin typeface="Calibri"/>
                <a:cs typeface="Calibri"/>
              </a:rPr>
              <a:t>Minimize</a:t>
            </a:r>
            <a:r>
              <a:rPr sz="3200" b="1" spc="-15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screen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alignment</a:t>
            </a:r>
            <a:r>
              <a:rPr sz="3200" b="1" spc="-16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points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60" dirty="0">
                <a:latin typeface="Calibri"/>
                <a:cs typeface="Calibri"/>
              </a:rPr>
              <a:t>Make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common</a:t>
            </a:r>
            <a:r>
              <a:rPr sz="3200" b="1" spc="-1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actions</a:t>
            </a:r>
            <a:r>
              <a:rPr sz="3200" b="1" spc="-11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simple.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20" dirty="0">
                <a:latin typeface="Calibri"/>
                <a:cs typeface="Calibri"/>
              </a:rPr>
              <a:t>Provide</a:t>
            </a:r>
            <a:r>
              <a:rPr sz="3200" b="1" spc="-125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uniformity</a:t>
            </a:r>
            <a:r>
              <a:rPr sz="3200" b="1" spc="-1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and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consistency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91</a:t>
            </a:fld>
            <a:endParaRPr spc="-25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225040">
              <a:lnSpc>
                <a:spcPct val="100000"/>
              </a:lnSpc>
              <a:spcBef>
                <a:spcPts val="95"/>
              </a:spcBef>
            </a:pPr>
            <a:r>
              <a:rPr spc="-30" dirty="0"/>
              <a:t>Transparency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92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1053" rIns="0" bIns="0" rtlCol="0">
            <a:spAutoFit/>
          </a:bodyPr>
          <a:lstStyle/>
          <a:p>
            <a:pPr marL="356870" marR="352425" indent="-344805">
              <a:lnSpc>
                <a:spcPct val="100000"/>
              </a:lnSpc>
              <a:spcBef>
                <a:spcPts val="90"/>
              </a:spcBef>
            </a:pPr>
            <a:r>
              <a:rPr sz="3200" spc="-30" dirty="0"/>
              <a:t>Permit</a:t>
            </a:r>
            <a:r>
              <a:rPr sz="3200" spc="-15" dirty="0"/>
              <a:t> </a:t>
            </a:r>
            <a:r>
              <a:rPr sz="3200" dirty="0"/>
              <a:t>the</a:t>
            </a:r>
            <a:r>
              <a:rPr sz="3200" spc="-80" dirty="0"/>
              <a:t> </a:t>
            </a:r>
            <a:r>
              <a:rPr sz="3200" dirty="0"/>
              <a:t>user</a:t>
            </a:r>
            <a:r>
              <a:rPr sz="3200" spc="-140" dirty="0"/>
              <a:t> </a:t>
            </a:r>
            <a:r>
              <a:rPr sz="3200" dirty="0"/>
              <a:t>to</a:t>
            </a:r>
            <a:r>
              <a:rPr sz="3200" spc="-130" dirty="0"/>
              <a:t> </a:t>
            </a:r>
            <a:r>
              <a:rPr sz="3200" spc="-35" dirty="0"/>
              <a:t>focus</a:t>
            </a:r>
            <a:r>
              <a:rPr sz="3200" spc="-70" dirty="0"/>
              <a:t> </a:t>
            </a:r>
            <a:r>
              <a:rPr sz="3200" dirty="0"/>
              <a:t>on</a:t>
            </a:r>
            <a:r>
              <a:rPr sz="3200" spc="-85" dirty="0"/>
              <a:t> </a:t>
            </a:r>
            <a:r>
              <a:rPr sz="3200" dirty="0"/>
              <a:t>the</a:t>
            </a:r>
            <a:r>
              <a:rPr sz="3200" spc="-100" dirty="0"/>
              <a:t> </a:t>
            </a:r>
            <a:r>
              <a:rPr sz="3200" spc="-10" dirty="0"/>
              <a:t>task</a:t>
            </a:r>
            <a:r>
              <a:rPr sz="3200" spc="-120" dirty="0"/>
              <a:t> </a:t>
            </a:r>
            <a:r>
              <a:rPr sz="3200" dirty="0"/>
              <a:t>or</a:t>
            </a:r>
            <a:r>
              <a:rPr sz="3200" spc="-95" dirty="0"/>
              <a:t> </a:t>
            </a:r>
            <a:r>
              <a:rPr sz="3200" spc="-20" dirty="0"/>
              <a:t>job, </a:t>
            </a:r>
            <a:r>
              <a:rPr sz="3200" dirty="0"/>
              <a:t>without</a:t>
            </a:r>
            <a:r>
              <a:rPr sz="3200" spc="-114" dirty="0"/>
              <a:t> </a:t>
            </a:r>
            <a:r>
              <a:rPr sz="3200" spc="-10" dirty="0"/>
              <a:t>concern</a:t>
            </a:r>
            <a:r>
              <a:rPr sz="3200" spc="-55" dirty="0"/>
              <a:t> </a:t>
            </a:r>
            <a:r>
              <a:rPr sz="3200" spc="-45" dirty="0"/>
              <a:t>for</a:t>
            </a:r>
            <a:r>
              <a:rPr sz="3200" spc="-135" dirty="0"/>
              <a:t> </a:t>
            </a:r>
            <a:r>
              <a:rPr sz="3200" dirty="0"/>
              <a:t>the</a:t>
            </a:r>
            <a:r>
              <a:rPr sz="3200" spc="-140" dirty="0"/>
              <a:t> </a:t>
            </a:r>
            <a:r>
              <a:rPr sz="3200" dirty="0"/>
              <a:t>mechanics</a:t>
            </a:r>
            <a:r>
              <a:rPr sz="3200" spc="-90" dirty="0"/>
              <a:t> </a:t>
            </a:r>
            <a:r>
              <a:rPr sz="3200" dirty="0"/>
              <a:t>of</a:t>
            </a:r>
            <a:r>
              <a:rPr sz="3200" spc="-135" dirty="0"/>
              <a:t> </a:t>
            </a:r>
            <a:r>
              <a:rPr sz="3200" spc="-25" dirty="0"/>
              <a:t>the</a:t>
            </a:r>
            <a:endParaRPr sz="3200"/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3200" spc="-10" dirty="0"/>
              <a:t>interface.</a:t>
            </a:r>
            <a:endParaRPr sz="3200"/>
          </a:p>
          <a:p>
            <a:pPr marL="356870" marR="5080" indent="-344805">
              <a:lnSpc>
                <a:spcPct val="100000"/>
              </a:lnSpc>
              <a:spcBef>
                <a:spcPts val="795"/>
              </a:spcBef>
            </a:pPr>
            <a:r>
              <a:rPr sz="3200" dirty="0"/>
              <a:t>—</a:t>
            </a:r>
            <a:r>
              <a:rPr sz="3200" spc="-85" dirty="0"/>
              <a:t> </a:t>
            </a:r>
            <a:r>
              <a:rPr sz="3200" spc="-65" dirty="0"/>
              <a:t>Workings</a:t>
            </a:r>
            <a:r>
              <a:rPr sz="3200" spc="-55" dirty="0"/>
              <a:t> </a:t>
            </a:r>
            <a:r>
              <a:rPr sz="3200" dirty="0"/>
              <a:t>and</a:t>
            </a:r>
            <a:r>
              <a:rPr sz="3200" spc="-110" dirty="0"/>
              <a:t> </a:t>
            </a:r>
            <a:r>
              <a:rPr sz="3200" spc="-35" dirty="0"/>
              <a:t>reminders</a:t>
            </a:r>
            <a:r>
              <a:rPr sz="3200" spc="55" dirty="0"/>
              <a:t> </a:t>
            </a:r>
            <a:r>
              <a:rPr sz="3200" dirty="0"/>
              <a:t>of</a:t>
            </a:r>
            <a:r>
              <a:rPr sz="3200" spc="-105" dirty="0"/>
              <a:t> </a:t>
            </a:r>
            <a:r>
              <a:rPr sz="3200" spc="-10" dirty="0"/>
              <a:t>workings</a:t>
            </a:r>
            <a:r>
              <a:rPr sz="3200" spc="-130" dirty="0"/>
              <a:t> </a:t>
            </a:r>
            <a:r>
              <a:rPr sz="3200" spc="-10" dirty="0"/>
              <a:t>inside </a:t>
            </a:r>
            <a:r>
              <a:rPr sz="3200" dirty="0"/>
              <a:t>the</a:t>
            </a:r>
            <a:r>
              <a:rPr sz="3200" spc="-114" dirty="0"/>
              <a:t> </a:t>
            </a:r>
            <a:r>
              <a:rPr sz="3200" spc="-20" dirty="0"/>
              <a:t>computer</a:t>
            </a:r>
            <a:r>
              <a:rPr sz="3200" spc="-15" dirty="0"/>
              <a:t> </a:t>
            </a:r>
            <a:r>
              <a:rPr sz="3200" dirty="0"/>
              <a:t>should</a:t>
            </a:r>
            <a:r>
              <a:rPr sz="3200" spc="-40" dirty="0"/>
              <a:t> </a:t>
            </a:r>
            <a:r>
              <a:rPr sz="3200" dirty="0"/>
              <a:t>be</a:t>
            </a:r>
            <a:r>
              <a:rPr sz="3200" spc="-65" dirty="0"/>
              <a:t> </a:t>
            </a:r>
            <a:r>
              <a:rPr sz="3200" spc="-20" dirty="0"/>
              <a:t>invisible</a:t>
            </a:r>
            <a:r>
              <a:rPr sz="3200" spc="-165" dirty="0"/>
              <a:t> </a:t>
            </a:r>
            <a:r>
              <a:rPr sz="3200" spc="-25" dirty="0"/>
              <a:t>to</a:t>
            </a:r>
            <a:endParaRPr sz="3200"/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3200" dirty="0"/>
              <a:t>the</a:t>
            </a:r>
            <a:r>
              <a:rPr sz="3200" spc="-140" dirty="0"/>
              <a:t> </a:t>
            </a:r>
            <a:r>
              <a:rPr sz="3200" spc="-20" dirty="0"/>
              <a:t>user.</a:t>
            </a:r>
            <a:endParaRPr sz="320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563495">
              <a:lnSpc>
                <a:spcPct val="100000"/>
              </a:lnSpc>
              <a:spcBef>
                <a:spcPts val="95"/>
              </a:spcBef>
            </a:pPr>
            <a:r>
              <a:rPr spc="-50" dirty="0"/>
              <a:t>Trade-</a:t>
            </a:r>
            <a:r>
              <a:rPr spc="-20" dirty="0"/>
              <a:t>Offs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93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0956"/>
            <a:ext cx="7833359" cy="26803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279400" indent="-344805">
              <a:lnSpc>
                <a:spcPct val="100000"/>
              </a:lnSpc>
              <a:spcBef>
                <a:spcPts val="90"/>
              </a:spcBef>
            </a:pPr>
            <a:r>
              <a:rPr sz="3200" dirty="0">
                <a:latin typeface="Calibri"/>
                <a:cs typeface="Calibri"/>
              </a:rPr>
              <a:t>Final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design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will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based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series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trade- </a:t>
            </a:r>
            <a:r>
              <a:rPr sz="3200" spc="-50" dirty="0">
                <a:latin typeface="Calibri"/>
                <a:cs typeface="Calibri"/>
              </a:rPr>
              <a:t>offs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balancing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often-</a:t>
            </a:r>
            <a:r>
              <a:rPr sz="3200" spc="-20" dirty="0">
                <a:latin typeface="Calibri"/>
                <a:cs typeface="Calibri"/>
              </a:rPr>
              <a:t>conflicting </a:t>
            </a:r>
            <a:r>
              <a:rPr sz="3200" spc="-10" dirty="0">
                <a:latin typeface="Calibri"/>
                <a:cs typeface="Calibri"/>
              </a:rPr>
              <a:t>design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3200" spc="-10" dirty="0">
                <a:latin typeface="Calibri"/>
                <a:cs typeface="Calibri"/>
              </a:rPr>
              <a:t>principles.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ts val="3790"/>
              </a:lnSpc>
              <a:spcBef>
                <a:spcPts val="1115"/>
              </a:spcBef>
              <a:buFont typeface="Tahoma"/>
              <a:buChar char="■"/>
              <a:tabLst>
                <a:tab pos="356870" algn="l"/>
              </a:tabLst>
            </a:pPr>
            <a:r>
              <a:rPr sz="3200" spc="-110" dirty="0">
                <a:latin typeface="Calibri"/>
                <a:cs typeface="Calibri"/>
              </a:rPr>
              <a:t>People’s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requirements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65" dirty="0">
                <a:latin typeface="Calibri"/>
                <a:cs typeface="Calibri"/>
              </a:rPr>
              <a:t>always</a:t>
            </a:r>
            <a:r>
              <a:rPr sz="3200" spc="-105" dirty="0">
                <a:latin typeface="Calibri"/>
                <a:cs typeface="Calibri"/>
              </a:rPr>
              <a:t> take </a:t>
            </a:r>
            <a:r>
              <a:rPr sz="3200" spc="-10" dirty="0">
                <a:latin typeface="Calibri"/>
                <a:cs typeface="Calibri"/>
              </a:rPr>
              <a:t>precedence 	over</a:t>
            </a:r>
            <a:r>
              <a:rPr sz="3200" spc="-1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technical</a:t>
            </a:r>
            <a:r>
              <a:rPr sz="3200" spc="-1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requirements.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7502" y="57420"/>
            <a:ext cx="9144000" cy="6400800"/>
            <a:chOff x="-17502" y="57420"/>
            <a:chExt cx="9144000" cy="6400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7502" y="57420"/>
              <a:ext cx="9144000" cy="64008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9032" y="3468623"/>
              <a:ext cx="874776" cy="2499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14272" y="3246120"/>
              <a:ext cx="853440" cy="2346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57400" y="3246120"/>
              <a:ext cx="213360" cy="23469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854707" y="3256788"/>
              <a:ext cx="173355" cy="222250"/>
            </a:xfrm>
            <a:custGeom>
              <a:avLst/>
              <a:gdLst/>
              <a:ahLst/>
              <a:cxnLst/>
              <a:rect l="l" t="t" r="r" b="b"/>
              <a:pathLst>
                <a:path w="173355" h="222250">
                  <a:moveTo>
                    <a:pt x="0" y="0"/>
                  </a:moveTo>
                  <a:lnTo>
                    <a:pt x="168910" y="0"/>
                  </a:lnTo>
                  <a:lnTo>
                    <a:pt x="168910" y="37719"/>
                  </a:lnTo>
                  <a:lnTo>
                    <a:pt x="45974" y="37719"/>
                  </a:lnTo>
                  <a:lnTo>
                    <a:pt x="45974" y="86995"/>
                  </a:lnTo>
                  <a:lnTo>
                    <a:pt x="160400" y="86995"/>
                  </a:lnTo>
                  <a:lnTo>
                    <a:pt x="160400" y="124333"/>
                  </a:lnTo>
                  <a:lnTo>
                    <a:pt x="45974" y="124333"/>
                  </a:lnTo>
                  <a:lnTo>
                    <a:pt x="45974" y="184785"/>
                  </a:lnTo>
                  <a:lnTo>
                    <a:pt x="173355" y="184785"/>
                  </a:lnTo>
                  <a:lnTo>
                    <a:pt x="173355" y="222250"/>
                  </a:lnTo>
                  <a:lnTo>
                    <a:pt x="0" y="22225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5C43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8175" y="3246120"/>
              <a:ext cx="192024" cy="2407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24583" y="3243072"/>
              <a:ext cx="195072" cy="2438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0119" y="3627120"/>
              <a:ext cx="1743456" cy="23469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266444" y="3637788"/>
              <a:ext cx="1441450" cy="222250"/>
            </a:xfrm>
            <a:custGeom>
              <a:avLst/>
              <a:gdLst/>
              <a:ahLst/>
              <a:cxnLst/>
              <a:rect l="l" t="t" r="r" b="b"/>
              <a:pathLst>
                <a:path w="1441450" h="222250">
                  <a:moveTo>
                    <a:pt x="912749" y="51943"/>
                  </a:moveTo>
                  <a:lnTo>
                    <a:pt x="882142" y="134366"/>
                  </a:lnTo>
                  <a:lnTo>
                    <a:pt x="944118" y="134366"/>
                  </a:lnTo>
                  <a:lnTo>
                    <a:pt x="912749" y="51943"/>
                  </a:lnTo>
                  <a:close/>
                </a:path>
                <a:path w="1441450" h="222250">
                  <a:moveTo>
                    <a:pt x="464566" y="37718"/>
                  </a:moveTo>
                  <a:lnTo>
                    <a:pt x="464566" y="93980"/>
                  </a:lnTo>
                  <a:lnTo>
                    <a:pt x="498348" y="93980"/>
                  </a:lnTo>
                  <a:lnTo>
                    <a:pt x="539495" y="91312"/>
                  </a:lnTo>
                  <a:lnTo>
                    <a:pt x="557022" y="71881"/>
                  </a:lnTo>
                  <a:lnTo>
                    <a:pt x="557022" y="65150"/>
                  </a:lnTo>
                  <a:lnTo>
                    <a:pt x="557022" y="57657"/>
                  </a:lnTo>
                  <a:lnTo>
                    <a:pt x="554863" y="51816"/>
                  </a:lnTo>
                  <a:lnTo>
                    <a:pt x="550799" y="47117"/>
                  </a:lnTo>
                  <a:lnTo>
                    <a:pt x="546735" y="42544"/>
                  </a:lnTo>
                  <a:lnTo>
                    <a:pt x="500253" y="37718"/>
                  </a:lnTo>
                  <a:lnTo>
                    <a:pt x="464566" y="37718"/>
                  </a:lnTo>
                  <a:close/>
                </a:path>
                <a:path w="1441450" h="222250">
                  <a:moveTo>
                    <a:pt x="1268857" y="0"/>
                  </a:moveTo>
                  <a:lnTo>
                    <a:pt x="1436878" y="0"/>
                  </a:lnTo>
                  <a:lnTo>
                    <a:pt x="1436878" y="37718"/>
                  </a:lnTo>
                  <a:lnTo>
                    <a:pt x="1314577" y="37718"/>
                  </a:lnTo>
                  <a:lnTo>
                    <a:pt x="1314577" y="86994"/>
                  </a:lnTo>
                  <a:lnTo>
                    <a:pt x="1428369" y="86994"/>
                  </a:lnTo>
                  <a:lnTo>
                    <a:pt x="1428369" y="124332"/>
                  </a:lnTo>
                  <a:lnTo>
                    <a:pt x="1314577" y="124332"/>
                  </a:lnTo>
                  <a:lnTo>
                    <a:pt x="1314577" y="184785"/>
                  </a:lnTo>
                  <a:lnTo>
                    <a:pt x="1441195" y="184785"/>
                  </a:lnTo>
                  <a:lnTo>
                    <a:pt x="1441195" y="222250"/>
                  </a:lnTo>
                  <a:lnTo>
                    <a:pt x="1268857" y="222250"/>
                  </a:lnTo>
                  <a:lnTo>
                    <a:pt x="1268857" y="0"/>
                  </a:lnTo>
                  <a:close/>
                </a:path>
                <a:path w="1441450" h="222250">
                  <a:moveTo>
                    <a:pt x="889126" y="0"/>
                  </a:moveTo>
                  <a:lnTo>
                    <a:pt x="937513" y="0"/>
                  </a:lnTo>
                  <a:lnTo>
                    <a:pt x="1028445" y="222250"/>
                  </a:lnTo>
                  <a:lnTo>
                    <a:pt x="978535" y="222250"/>
                  </a:lnTo>
                  <a:lnTo>
                    <a:pt x="958723" y="171704"/>
                  </a:lnTo>
                  <a:lnTo>
                    <a:pt x="868044" y="171704"/>
                  </a:lnTo>
                  <a:lnTo>
                    <a:pt x="849376" y="222250"/>
                  </a:lnTo>
                  <a:lnTo>
                    <a:pt x="800735" y="222250"/>
                  </a:lnTo>
                  <a:lnTo>
                    <a:pt x="889126" y="0"/>
                  </a:lnTo>
                  <a:close/>
                </a:path>
                <a:path w="1441450" h="222250">
                  <a:moveTo>
                    <a:pt x="647445" y="0"/>
                  </a:moveTo>
                  <a:lnTo>
                    <a:pt x="802894" y="0"/>
                  </a:lnTo>
                  <a:lnTo>
                    <a:pt x="802894" y="37718"/>
                  </a:lnTo>
                  <a:lnTo>
                    <a:pt x="693166" y="37718"/>
                  </a:lnTo>
                  <a:lnTo>
                    <a:pt x="693166" y="90169"/>
                  </a:lnTo>
                  <a:lnTo>
                    <a:pt x="787907" y="90169"/>
                  </a:lnTo>
                  <a:lnTo>
                    <a:pt x="787907" y="127888"/>
                  </a:lnTo>
                  <a:lnTo>
                    <a:pt x="693166" y="127888"/>
                  </a:lnTo>
                  <a:lnTo>
                    <a:pt x="693166" y="222250"/>
                  </a:lnTo>
                  <a:lnTo>
                    <a:pt x="647445" y="222250"/>
                  </a:lnTo>
                  <a:lnTo>
                    <a:pt x="647445" y="0"/>
                  </a:lnTo>
                  <a:close/>
                </a:path>
                <a:path w="1441450" h="222250">
                  <a:moveTo>
                    <a:pt x="418592" y="0"/>
                  </a:moveTo>
                  <a:lnTo>
                    <a:pt x="515112" y="0"/>
                  </a:lnTo>
                  <a:lnTo>
                    <a:pt x="532130" y="381"/>
                  </a:lnTo>
                  <a:lnTo>
                    <a:pt x="575818" y="9651"/>
                  </a:lnTo>
                  <a:lnTo>
                    <a:pt x="601726" y="43687"/>
                  </a:lnTo>
                  <a:lnTo>
                    <a:pt x="604138" y="62356"/>
                  </a:lnTo>
                  <a:lnTo>
                    <a:pt x="603250" y="74168"/>
                  </a:lnTo>
                  <a:lnTo>
                    <a:pt x="580770" y="111125"/>
                  </a:lnTo>
                  <a:lnTo>
                    <a:pt x="544194" y="124079"/>
                  </a:lnTo>
                  <a:lnTo>
                    <a:pt x="551307" y="128524"/>
                  </a:lnTo>
                  <a:lnTo>
                    <a:pt x="580263" y="156972"/>
                  </a:lnTo>
                  <a:lnTo>
                    <a:pt x="622554" y="222250"/>
                  </a:lnTo>
                  <a:lnTo>
                    <a:pt x="567944" y="222250"/>
                  </a:lnTo>
                  <a:lnTo>
                    <a:pt x="534669" y="173862"/>
                  </a:lnTo>
                  <a:lnTo>
                    <a:pt x="526669" y="162051"/>
                  </a:lnTo>
                  <a:lnTo>
                    <a:pt x="501650" y="133731"/>
                  </a:lnTo>
                  <a:lnTo>
                    <a:pt x="484250" y="129539"/>
                  </a:lnTo>
                  <a:lnTo>
                    <a:pt x="473710" y="129539"/>
                  </a:lnTo>
                  <a:lnTo>
                    <a:pt x="464566" y="129539"/>
                  </a:lnTo>
                  <a:lnTo>
                    <a:pt x="464566" y="222250"/>
                  </a:lnTo>
                  <a:lnTo>
                    <a:pt x="418592" y="222250"/>
                  </a:lnTo>
                  <a:lnTo>
                    <a:pt x="418592" y="0"/>
                  </a:lnTo>
                  <a:close/>
                </a:path>
                <a:path w="1441450" h="222250">
                  <a:moveTo>
                    <a:pt x="208280" y="0"/>
                  </a:moveTo>
                  <a:lnTo>
                    <a:pt x="376428" y="0"/>
                  </a:lnTo>
                  <a:lnTo>
                    <a:pt x="376428" y="37718"/>
                  </a:lnTo>
                  <a:lnTo>
                    <a:pt x="254000" y="37718"/>
                  </a:lnTo>
                  <a:lnTo>
                    <a:pt x="254000" y="86994"/>
                  </a:lnTo>
                  <a:lnTo>
                    <a:pt x="367919" y="86994"/>
                  </a:lnTo>
                  <a:lnTo>
                    <a:pt x="367919" y="124332"/>
                  </a:lnTo>
                  <a:lnTo>
                    <a:pt x="254000" y="124332"/>
                  </a:lnTo>
                  <a:lnTo>
                    <a:pt x="254000" y="184785"/>
                  </a:lnTo>
                  <a:lnTo>
                    <a:pt x="380745" y="184785"/>
                  </a:lnTo>
                  <a:lnTo>
                    <a:pt x="380745" y="222250"/>
                  </a:lnTo>
                  <a:lnTo>
                    <a:pt x="208280" y="222250"/>
                  </a:lnTo>
                  <a:lnTo>
                    <a:pt x="208280" y="0"/>
                  </a:lnTo>
                  <a:close/>
                </a:path>
                <a:path w="1441450" h="222250">
                  <a:moveTo>
                    <a:pt x="0" y="0"/>
                  </a:moveTo>
                  <a:lnTo>
                    <a:pt x="180212" y="0"/>
                  </a:lnTo>
                  <a:lnTo>
                    <a:pt x="180212" y="37718"/>
                  </a:lnTo>
                  <a:lnTo>
                    <a:pt x="113156" y="37718"/>
                  </a:lnTo>
                  <a:lnTo>
                    <a:pt x="113156" y="222250"/>
                  </a:lnTo>
                  <a:lnTo>
                    <a:pt x="67309" y="222250"/>
                  </a:lnTo>
                  <a:lnTo>
                    <a:pt x="67309" y="37718"/>
                  </a:lnTo>
                  <a:lnTo>
                    <a:pt x="0" y="37718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5C43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45463" y="3627120"/>
              <a:ext cx="188975" cy="23469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964691" y="3631691"/>
              <a:ext cx="1532890" cy="231775"/>
            </a:xfrm>
            <a:custGeom>
              <a:avLst/>
              <a:gdLst/>
              <a:ahLst/>
              <a:cxnLst/>
              <a:rect l="l" t="t" r="r" b="b"/>
              <a:pathLst>
                <a:path w="1532889" h="231775">
                  <a:moveTo>
                    <a:pt x="0" y="227837"/>
                  </a:moveTo>
                  <a:lnTo>
                    <a:pt x="45834" y="227837"/>
                  </a:lnTo>
                  <a:lnTo>
                    <a:pt x="45834" y="3708"/>
                  </a:lnTo>
                  <a:lnTo>
                    <a:pt x="0" y="3708"/>
                  </a:lnTo>
                  <a:lnTo>
                    <a:pt x="0" y="227837"/>
                  </a:lnTo>
                  <a:close/>
                </a:path>
                <a:path w="1532889" h="231775">
                  <a:moveTo>
                    <a:pt x="1441069" y="0"/>
                  </a:moveTo>
                  <a:lnTo>
                    <a:pt x="1478788" y="5968"/>
                  </a:lnTo>
                  <a:lnTo>
                    <a:pt x="1515999" y="32257"/>
                  </a:lnTo>
                  <a:lnTo>
                    <a:pt x="1532001" y="65531"/>
                  </a:lnTo>
                  <a:lnTo>
                    <a:pt x="1486662" y="76199"/>
                  </a:lnTo>
                  <a:lnTo>
                    <a:pt x="1484122" y="67944"/>
                  </a:lnTo>
                  <a:lnTo>
                    <a:pt x="1480439" y="60578"/>
                  </a:lnTo>
                  <a:lnTo>
                    <a:pt x="1447546" y="39242"/>
                  </a:lnTo>
                  <a:lnTo>
                    <a:pt x="1438783" y="38607"/>
                  </a:lnTo>
                  <a:lnTo>
                    <a:pt x="1426718" y="39750"/>
                  </a:lnTo>
                  <a:lnTo>
                    <a:pt x="1390904" y="66928"/>
                  </a:lnTo>
                  <a:lnTo>
                    <a:pt x="1382141" y="114553"/>
                  </a:lnTo>
                  <a:lnTo>
                    <a:pt x="1383030" y="134238"/>
                  </a:lnTo>
                  <a:lnTo>
                    <a:pt x="1397635" y="174878"/>
                  </a:lnTo>
                  <a:lnTo>
                    <a:pt x="1437894" y="193039"/>
                  </a:lnTo>
                  <a:lnTo>
                    <a:pt x="1446657" y="192404"/>
                  </a:lnTo>
                  <a:lnTo>
                    <a:pt x="1480566" y="166877"/>
                  </a:lnTo>
                  <a:lnTo>
                    <a:pt x="1488186" y="145541"/>
                  </a:lnTo>
                  <a:lnTo>
                    <a:pt x="1532636" y="159511"/>
                  </a:lnTo>
                  <a:lnTo>
                    <a:pt x="1509649" y="203834"/>
                  </a:lnTo>
                  <a:lnTo>
                    <a:pt x="1471676" y="227202"/>
                  </a:lnTo>
                  <a:lnTo>
                    <a:pt x="1438275" y="231647"/>
                  </a:lnTo>
                  <a:lnTo>
                    <a:pt x="1416685" y="229742"/>
                  </a:lnTo>
                  <a:lnTo>
                    <a:pt x="1379474" y="214502"/>
                  </a:lnTo>
                  <a:lnTo>
                    <a:pt x="1351280" y="184530"/>
                  </a:lnTo>
                  <a:lnTo>
                    <a:pt x="1336675" y="142874"/>
                  </a:lnTo>
                  <a:lnTo>
                    <a:pt x="1334770" y="117728"/>
                  </a:lnTo>
                  <a:lnTo>
                    <a:pt x="1336675" y="91439"/>
                  </a:lnTo>
                  <a:lnTo>
                    <a:pt x="1351407" y="48005"/>
                  </a:lnTo>
                  <a:lnTo>
                    <a:pt x="1379982" y="17398"/>
                  </a:lnTo>
                  <a:lnTo>
                    <a:pt x="1418336" y="1904"/>
                  </a:lnTo>
                  <a:lnTo>
                    <a:pt x="1441069" y="0"/>
                  </a:lnTo>
                  <a:close/>
                </a:path>
              </a:pathLst>
            </a:custGeom>
            <a:ln w="9144">
              <a:solidFill>
                <a:srgbClr val="5C43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76527" y="4230623"/>
              <a:ext cx="1185672" cy="24993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91767" y="4008120"/>
              <a:ext cx="1164336" cy="23469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239011" y="4052315"/>
              <a:ext cx="100330" cy="152400"/>
            </a:xfrm>
            <a:custGeom>
              <a:avLst/>
              <a:gdLst/>
              <a:ahLst/>
              <a:cxnLst/>
              <a:rect l="l" t="t" r="r" b="b"/>
              <a:pathLst>
                <a:path w="100330" h="152400">
                  <a:moveTo>
                    <a:pt x="0" y="0"/>
                  </a:moveTo>
                  <a:lnTo>
                    <a:pt x="0" y="152145"/>
                  </a:lnTo>
                  <a:lnTo>
                    <a:pt x="35306" y="152145"/>
                  </a:lnTo>
                  <a:lnTo>
                    <a:pt x="77978" y="144779"/>
                  </a:lnTo>
                  <a:lnTo>
                    <a:pt x="97535" y="109727"/>
                  </a:lnTo>
                  <a:lnTo>
                    <a:pt x="100203" y="76072"/>
                  </a:lnTo>
                  <a:lnTo>
                    <a:pt x="99949" y="63626"/>
                  </a:lnTo>
                  <a:lnTo>
                    <a:pt x="89662" y="22478"/>
                  </a:lnTo>
                  <a:lnTo>
                    <a:pt x="53975" y="1142"/>
                  </a:lnTo>
                  <a:lnTo>
                    <a:pt x="21247" y="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5C43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70176" y="4008120"/>
              <a:ext cx="188975" cy="23469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193291" y="4018788"/>
              <a:ext cx="694690" cy="222250"/>
            </a:xfrm>
            <a:custGeom>
              <a:avLst/>
              <a:gdLst/>
              <a:ahLst/>
              <a:cxnLst/>
              <a:rect l="l" t="t" r="r" b="b"/>
              <a:pathLst>
                <a:path w="694689" h="222250">
                  <a:moveTo>
                    <a:pt x="648716" y="222250"/>
                  </a:moveTo>
                  <a:lnTo>
                    <a:pt x="694476" y="222250"/>
                  </a:lnTo>
                  <a:lnTo>
                    <a:pt x="694476" y="0"/>
                  </a:lnTo>
                  <a:lnTo>
                    <a:pt x="648716" y="0"/>
                  </a:lnTo>
                  <a:lnTo>
                    <a:pt x="648716" y="222250"/>
                  </a:lnTo>
                  <a:close/>
                </a:path>
                <a:path w="694689" h="222250">
                  <a:moveTo>
                    <a:pt x="228981" y="0"/>
                  </a:moveTo>
                  <a:lnTo>
                    <a:pt x="397383" y="0"/>
                  </a:lnTo>
                  <a:lnTo>
                    <a:pt x="397383" y="37718"/>
                  </a:lnTo>
                  <a:lnTo>
                    <a:pt x="274828" y="37718"/>
                  </a:lnTo>
                  <a:lnTo>
                    <a:pt x="274828" y="86994"/>
                  </a:lnTo>
                  <a:lnTo>
                    <a:pt x="388747" y="86994"/>
                  </a:lnTo>
                  <a:lnTo>
                    <a:pt x="388747" y="124332"/>
                  </a:lnTo>
                  <a:lnTo>
                    <a:pt x="274828" y="124332"/>
                  </a:lnTo>
                  <a:lnTo>
                    <a:pt x="274828" y="184785"/>
                  </a:lnTo>
                  <a:lnTo>
                    <a:pt x="401701" y="184785"/>
                  </a:lnTo>
                  <a:lnTo>
                    <a:pt x="401701" y="222250"/>
                  </a:lnTo>
                  <a:lnTo>
                    <a:pt x="228981" y="222250"/>
                  </a:lnTo>
                  <a:lnTo>
                    <a:pt x="228981" y="0"/>
                  </a:lnTo>
                  <a:close/>
                </a:path>
                <a:path w="694689" h="222250">
                  <a:moveTo>
                    <a:pt x="0" y="0"/>
                  </a:moveTo>
                  <a:lnTo>
                    <a:pt x="83947" y="0"/>
                  </a:lnTo>
                  <a:lnTo>
                    <a:pt x="97155" y="254"/>
                  </a:lnTo>
                  <a:lnTo>
                    <a:pt x="136652" y="7619"/>
                  </a:lnTo>
                  <a:lnTo>
                    <a:pt x="167894" y="32512"/>
                  </a:lnTo>
                  <a:lnTo>
                    <a:pt x="186309" y="72009"/>
                  </a:lnTo>
                  <a:lnTo>
                    <a:pt x="190373" y="113284"/>
                  </a:lnTo>
                  <a:lnTo>
                    <a:pt x="189992" y="126618"/>
                  </a:lnTo>
                  <a:lnTo>
                    <a:pt x="178689" y="172085"/>
                  </a:lnTo>
                  <a:lnTo>
                    <a:pt x="152654" y="205231"/>
                  </a:lnTo>
                  <a:lnTo>
                    <a:pt x="109093" y="220980"/>
                  </a:lnTo>
                  <a:lnTo>
                    <a:pt x="86233" y="222250"/>
                  </a:lnTo>
                  <a:lnTo>
                    <a:pt x="0" y="22225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5C43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917192" y="4005071"/>
              <a:ext cx="219456" cy="24383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620011" y="4012691"/>
              <a:ext cx="188595" cy="234315"/>
            </a:xfrm>
            <a:custGeom>
              <a:avLst/>
              <a:gdLst/>
              <a:ahLst/>
              <a:cxnLst/>
              <a:rect l="l" t="t" r="r" b="b"/>
              <a:pathLst>
                <a:path w="188594" h="234314">
                  <a:moveTo>
                    <a:pt x="92963" y="0"/>
                  </a:moveTo>
                  <a:lnTo>
                    <a:pt x="146431" y="10540"/>
                  </a:lnTo>
                  <a:lnTo>
                    <a:pt x="175513" y="40512"/>
                  </a:lnTo>
                  <a:lnTo>
                    <a:pt x="181990" y="68452"/>
                  </a:lnTo>
                  <a:lnTo>
                    <a:pt x="135000" y="70484"/>
                  </a:lnTo>
                  <a:lnTo>
                    <a:pt x="133223" y="62356"/>
                  </a:lnTo>
                  <a:lnTo>
                    <a:pt x="130429" y="55625"/>
                  </a:lnTo>
                  <a:lnTo>
                    <a:pt x="92456" y="37845"/>
                  </a:lnTo>
                  <a:lnTo>
                    <a:pt x="82931" y="38353"/>
                  </a:lnTo>
                  <a:lnTo>
                    <a:pt x="53212" y="54355"/>
                  </a:lnTo>
                  <a:lnTo>
                    <a:pt x="53212" y="59943"/>
                  </a:lnTo>
                  <a:lnTo>
                    <a:pt x="53212" y="65277"/>
                  </a:lnTo>
                  <a:lnTo>
                    <a:pt x="87756" y="84962"/>
                  </a:lnTo>
                  <a:lnTo>
                    <a:pt x="118999" y="92836"/>
                  </a:lnTo>
                  <a:lnTo>
                    <a:pt x="132842" y="96900"/>
                  </a:lnTo>
                  <a:lnTo>
                    <a:pt x="168275" y="115188"/>
                  </a:lnTo>
                  <a:lnTo>
                    <a:pt x="187960" y="154050"/>
                  </a:lnTo>
                  <a:lnTo>
                    <a:pt x="188594" y="164464"/>
                  </a:lnTo>
                  <a:lnTo>
                    <a:pt x="187960" y="173989"/>
                  </a:lnTo>
                  <a:lnTo>
                    <a:pt x="171450" y="208660"/>
                  </a:lnTo>
                  <a:lnTo>
                    <a:pt x="135381" y="229615"/>
                  </a:lnTo>
                  <a:lnTo>
                    <a:pt x="95885" y="234314"/>
                  </a:lnTo>
                  <a:lnTo>
                    <a:pt x="75056" y="233044"/>
                  </a:lnTo>
                  <a:lnTo>
                    <a:pt x="28067" y="214375"/>
                  </a:lnTo>
                  <a:lnTo>
                    <a:pt x="3428" y="174624"/>
                  </a:lnTo>
                  <a:lnTo>
                    <a:pt x="0" y="156717"/>
                  </a:lnTo>
                  <a:lnTo>
                    <a:pt x="45593" y="152399"/>
                  </a:lnTo>
                  <a:lnTo>
                    <a:pt x="48132" y="162813"/>
                  </a:lnTo>
                  <a:lnTo>
                    <a:pt x="51688" y="171703"/>
                  </a:lnTo>
                  <a:lnTo>
                    <a:pt x="85979" y="194944"/>
                  </a:lnTo>
                  <a:lnTo>
                    <a:pt x="96265" y="195579"/>
                  </a:lnTo>
                  <a:lnTo>
                    <a:pt x="106806" y="195071"/>
                  </a:lnTo>
                  <a:lnTo>
                    <a:pt x="141731" y="172973"/>
                  </a:lnTo>
                  <a:lnTo>
                    <a:pt x="141731" y="164591"/>
                  </a:lnTo>
                  <a:lnTo>
                    <a:pt x="141731" y="159257"/>
                  </a:lnTo>
                  <a:lnTo>
                    <a:pt x="106552" y="137159"/>
                  </a:lnTo>
                  <a:lnTo>
                    <a:pt x="82550" y="131190"/>
                  </a:lnTo>
                  <a:lnTo>
                    <a:pt x="65150" y="126364"/>
                  </a:lnTo>
                  <a:lnTo>
                    <a:pt x="29718" y="108711"/>
                  </a:lnTo>
                  <a:lnTo>
                    <a:pt x="8381" y="62991"/>
                  </a:lnTo>
                  <a:lnTo>
                    <a:pt x="9017" y="54609"/>
                  </a:lnTo>
                  <a:lnTo>
                    <a:pt x="30733" y="17525"/>
                  </a:lnTo>
                  <a:lnTo>
                    <a:pt x="68199" y="2031"/>
                  </a:lnTo>
                  <a:lnTo>
                    <a:pt x="80137" y="507"/>
                  </a:lnTo>
                  <a:lnTo>
                    <a:pt x="92963" y="0"/>
                  </a:lnTo>
                  <a:close/>
                </a:path>
              </a:pathLst>
            </a:custGeom>
            <a:ln w="9144">
              <a:solidFill>
                <a:srgbClr val="5C43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86583" y="4288535"/>
              <a:ext cx="106680" cy="64007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4180078" y="4679441"/>
            <a:ext cx="4032885" cy="1273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4655" marR="5080" indent="-402590">
              <a:lnSpc>
                <a:spcPts val="5020"/>
              </a:lnSpc>
            </a:pPr>
            <a:r>
              <a:rPr sz="4000" dirty="0">
                <a:latin typeface="Tahoma"/>
                <a:cs typeface="Tahoma"/>
              </a:rPr>
              <a:t>The</a:t>
            </a:r>
            <a:r>
              <a:rPr sz="4000" spc="-6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User</a:t>
            </a:r>
            <a:r>
              <a:rPr sz="4000" spc="-90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Inerface </a:t>
            </a:r>
            <a:r>
              <a:rPr sz="4000" dirty="0">
                <a:latin typeface="Tahoma"/>
                <a:cs typeface="Tahoma"/>
              </a:rPr>
              <a:t>Design</a:t>
            </a:r>
            <a:r>
              <a:rPr sz="4000" spc="-130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Process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809990" y="6501106"/>
            <a:ext cx="10922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868686"/>
                </a:solidFill>
                <a:latin typeface="Tahoma"/>
                <a:cs typeface="Tahoma"/>
              </a:rPr>
              <a:t>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5223509" y="1863039"/>
            <a:ext cx="1803400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i="0" spc="-10" dirty="0">
                <a:latin typeface="Arial"/>
                <a:cs typeface="Arial"/>
              </a:rPr>
              <a:t>Module-</a:t>
            </a:r>
            <a:r>
              <a:rPr sz="3200" i="0" spc="-50" dirty="0"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2020" y="566115"/>
            <a:ext cx="5831205" cy="1246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963930" marR="5080" indent="-951865">
              <a:lnSpc>
                <a:spcPct val="100000"/>
              </a:lnSpc>
              <a:spcBef>
                <a:spcPts val="110"/>
              </a:spcBef>
            </a:pPr>
            <a:r>
              <a:rPr sz="4000" i="0" spc="-20" dirty="0">
                <a:latin typeface="Calibri"/>
                <a:cs typeface="Calibri"/>
              </a:rPr>
              <a:t>Obstacles</a:t>
            </a:r>
            <a:r>
              <a:rPr sz="4000" i="0" spc="-11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and</a:t>
            </a:r>
            <a:r>
              <a:rPr sz="4000" i="0" spc="-3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Pitfalls</a:t>
            </a:r>
            <a:r>
              <a:rPr sz="4000" i="0" spc="-13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in</a:t>
            </a:r>
            <a:r>
              <a:rPr sz="4000" i="0" spc="-45" dirty="0">
                <a:latin typeface="Calibri"/>
                <a:cs typeface="Calibri"/>
              </a:rPr>
              <a:t> </a:t>
            </a:r>
            <a:r>
              <a:rPr sz="4000" i="0" spc="-25" dirty="0">
                <a:latin typeface="Calibri"/>
                <a:cs typeface="Calibri"/>
              </a:rPr>
              <a:t>the </a:t>
            </a:r>
            <a:r>
              <a:rPr sz="4000" i="0" spc="-10" dirty="0">
                <a:latin typeface="Calibri"/>
                <a:cs typeface="Calibri"/>
              </a:rPr>
              <a:t>Development</a:t>
            </a:r>
            <a:r>
              <a:rPr sz="4000" i="0" spc="-185" dirty="0">
                <a:latin typeface="Calibri"/>
                <a:cs typeface="Calibri"/>
              </a:rPr>
              <a:t> </a:t>
            </a:r>
            <a:r>
              <a:rPr sz="4000" i="0" spc="-20" dirty="0">
                <a:latin typeface="Calibri"/>
                <a:cs typeface="Calibri"/>
              </a:rPr>
              <a:t>Path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95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889201"/>
            <a:ext cx="8119745" cy="2464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5080" indent="-344805" algn="just">
              <a:lnSpc>
                <a:spcPct val="100000"/>
              </a:lnSpc>
              <a:spcBef>
                <a:spcPts val="95"/>
              </a:spcBef>
            </a:pPr>
            <a:r>
              <a:rPr sz="3200" dirty="0">
                <a:latin typeface="Calibri"/>
                <a:cs typeface="Calibri"/>
              </a:rPr>
              <a:t>Developing</a:t>
            </a:r>
            <a:r>
              <a:rPr sz="3200" spc="114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114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computer</a:t>
            </a:r>
            <a:r>
              <a:rPr sz="3200" spc="9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system</a:t>
            </a:r>
            <a:r>
              <a:rPr sz="3200" spc="8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12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never</a:t>
            </a:r>
            <a:r>
              <a:rPr sz="3200" spc="95" dirty="0">
                <a:latin typeface="Calibri"/>
                <a:cs typeface="Calibri"/>
              </a:rPr>
              <a:t>  </a:t>
            </a:r>
            <a:r>
              <a:rPr sz="3200" spc="-90" dirty="0">
                <a:latin typeface="Calibri"/>
                <a:cs typeface="Calibri"/>
              </a:rPr>
              <a:t>easy.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43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path</a:t>
            </a:r>
            <a:r>
              <a:rPr sz="3200" spc="4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4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littered</a:t>
            </a:r>
            <a:r>
              <a:rPr sz="3200" spc="43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with</a:t>
            </a:r>
            <a:r>
              <a:rPr sz="3200" spc="4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obstacles</a:t>
            </a:r>
            <a:r>
              <a:rPr sz="3200" spc="4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459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traps, </a:t>
            </a:r>
            <a:r>
              <a:rPr sz="3200" dirty="0">
                <a:latin typeface="Calibri"/>
                <a:cs typeface="Calibri"/>
              </a:rPr>
              <a:t>many</a:t>
            </a:r>
            <a:r>
              <a:rPr sz="3200" spc="1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2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them</a:t>
            </a:r>
            <a:r>
              <a:rPr sz="3200" spc="1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human</a:t>
            </a:r>
            <a:r>
              <a:rPr sz="3200" spc="2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2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nature.</a:t>
            </a:r>
            <a:r>
              <a:rPr sz="3200" spc="1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Gould</a:t>
            </a:r>
            <a:r>
              <a:rPr sz="3200" spc="2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(1988) </a:t>
            </a:r>
            <a:r>
              <a:rPr sz="3200" dirty="0">
                <a:latin typeface="Calibri"/>
                <a:cs typeface="Calibri"/>
              </a:rPr>
              <a:t>has</a:t>
            </a:r>
            <a:r>
              <a:rPr sz="3200" spc="7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made</a:t>
            </a:r>
            <a:r>
              <a:rPr sz="3200" spc="7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these</a:t>
            </a:r>
            <a:r>
              <a:rPr sz="3200" spc="7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general</a:t>
            </a:r>
            <a:r>
              <a:rPr sz="3200" spc="7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observations</a:t>
            </a:r>
            <a:r>
              <a:rPr sz="3200" spc="7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about design: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87324"/>
            <a:ext cx="7878445" cy="427990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409"/>
              </a:spcBef>
              <a:buFont typeface="Tahoma"/>
              <a:buChar char="•"/>
              <a:tabLst>
                <a:tab pos="356870" algn="l"/>
              </a:tabLst>
            </a:pPr>
            <a:r>
              <a:rPr sz="2700" dirty="0">
                <a:latin typeface="Calibri"/>
                <a:cs typeface="Calibri"/>
              </a:rPr>
              <a:t>Nobody</a:t>
            </a:r>
            <a:r>
              <a:rPr sz="2700" spc="-17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ever</a:t>
            </a:r>
            <a:r>
              <a:rPr sz="2700" spc="-12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gets</a:t>
            </a:r>
            <a:r>
              <a:rPr sz="2700" spc="-1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it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right</a:t>
            </a:r>
            <a:r>
              <a:rPr sz="2700" spc="-1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spc="-55" dirty="0">
                <a:latin typeface="Calibri"/>
                <a:cs typeface="Calibri"/>
              </a:rPr>
              <a:t>first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time.</a:t>
            </a:r>
            <a:endParaRPr sz="27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15"/>
              </a:spcBef>
              <a:buFont typeface="Tahoma"/>
              <a:buChar char="•"/>
              <a:tabLst>
                <a:tab pos="356870" algn="l"/>
              </a:tabLst>
            </a:pPr>
            <a:r>
              <a:rPr sz="2700" spc="-25" dirty="0">
                <a:latin typeface="Calibri"/>
                <a:cs typeface="Calibri"/>
              </a:rPr>
              <a:t>Development</a:t>
            </a:r>
            <a:r>
              <a:rPr sz="2700" spc="-1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chock-</a:t>
            </a:r>
            <a:r>
              <a:rPr sz="2700" spc="-25" dirty="0">
                <a:latin typeface="Calibri"/>
                <a:cs typeface="Calibri"/>
              </a:rPr>
              <a:t>full</a:t>
            </a:r>
            <a:r>
              <a:rPr sz="2700" spc="-1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-10" dirty="0">
                <a:latin typeface="Calibri"/>
                <a:cs typeface="Calibri"/>
              </a:rPr>
              <a:t> surprises.</a:t>
            </a:r>
            <a:endParaRPr sz="27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290"/>
              </a:spcBef>
              <a:buFont typeface="Tahoma"/>
              <a:buChar char="•"/>
              <a:tabLst>
                <a:tab pos="356870" algn="l"/>
              </a:tabLst>
            </a:pPr>
            <a:r>
              <a:rPr sz="2700" dirty="0">
                <a:latin typeface="Calibri"/>
                <a:cs typeface="Calibri"/>
              </a:rPr>
              <a:t>Good</a:t>
            </a:r>
            <a:r>
              <a:rPr sz="2700" spc="-1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design</a:t>
            </a:r>
            <a:r>
              <a:rPr sz="2700" spc="-95" dirty="0">
                <a:latin typeface="Calibri"/>
                <a:cs typeface="Calibri"/>
              </a:rPr>
              <a:t> </a:t>
            </a:r>
            <a:r>
              <a:rPr sz="2700" spc="-35" dirty="0">
                <a:latin typeface="Calibri"/>
                <a:cs typeface="Calibri"/>
              </a:rPr>
              <a:t>requires</a:t>
            </a:r>
            <a:r>
              <a:rPr sz="2700" spc="-2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living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</a:t>
            </a:r>
            <a:r>
              <a:rPr sz="2700" spc="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sea</a:t>
            </a:r>
            <a:r>
              <a:rPr sz="2700" spc="-1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changes.</a:t>
            </a:r>
            <a:endParaRPr sz="2700">
              <a:latin typeface="Calibri"/>
              <a:cs typeface="Calibri"/>
            </a:endParaRPr>
          </a:p>
          <a:p>
            <a:pPr marL="356870" marR="5080" indent="-344805">
              <a:lnSpc>
                <a:spcPts val="2910"/>
              </a:lnSpc>
              <a:spcBef>
                <a:spcPts val="735"/>
              </a:spcBef>
              <a:buFont typeface="Tahoma"/>
              <a:buChar char="•"/>
              <a:tabLst>
                <a:tab pos="356870" algn="l"/>
              </a:tabLst>
            </a:pPr>
            <a:r>
              <a:rPr sz="2700" dirty="0">
                <a:latin typeface="Calibri"/>
                <a:cs typeface="Calibri"/>
              </a:rPr>
              <a:t>Making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spc="-40" dirty="0">
                <a:latin typeface="Calibri"/>
                <a:cs typeface="Calibri"/>
              </a:rPr>
              <a:t>contracts</a:t>
            </a:r>
            <a:r>
              <a:rPr sz="2700" spc="-2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ignore</a:t>
            </a:r>
            <a:r>
              <a:rPr sz="2700" spc="-12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change</a:t>
            </a:r>
            <a:r>
              <a:rPr sz="2700" spc="-1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will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never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eliminate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need</a:t>
            </a:r>
            <a:r>
              <a:rPr sz="2700" spc="-125" dirty="0">
                <a:latin typeface="Calibri"/>
                <a:cs typeface="Calibri"/>
              </a:rPr>
              <a:t> </a:t>
            </a:r>
            <a:r>
              <a:rPr sz="2700" spc="-35" dirty="0">
                <a:latin typeface="Calibri"/>
                <a:cs typeface="Calibri"/>
              </a:rPr>
              <a:t>for</a:t>
            </a:r>
            <a:r>
              <a:rPr sz="2700" spc="-14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change.</a:t>
            </a:r>
            <a:endParaRPr sz="2700">
              <a:latin typeface="Calibri"/>
              <a:cs typeface="Calibri"/>
            </a:endParaRPr>
          </a:p>
          <a:p>
            <a:pPr marL="356870" marR="130810" indent="-344805">
              <a:lnSpc>
                <a:spcPts val="2910"/>
              </a:lnSpc>
              <a:spcBef>
                <a:spcPts val="590"/>
              </a:spcBef>
              <a:buFont typeface="Tahoma"/>
              <a:buChar char="•"/>
              <a:tabLst>
                <a:tab pos="356870" algn="l"/>
              </a:tabLst>
            </a:pPr>
            <a:r>
              <a:rPr sz="2700" spc="-60" dirty="0">
                <a:latin typeface="Calibri"/>
                <a:cs typeface="Calibri"/>
              </a:rPr>
              <a:t>Even</a:t>
            </a:r>
            <a:r>
              <a:rPr sz="2700" spc="-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if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you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spc="-55" dirty="0">
                <a:latin typeface="Calibri"/>
                <a:cs typeface="Calibri"/>
              </a:rPr>
              <a:t>have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made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best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spc="-70" dirty="0">
                <a:latin typeface="Calibri"/>
                <a:cs typeface="Calibri"/>
              </a:rPr>
              <a:t>system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humanly </a:t>
            </a:r>
            <a:r>
              <a:rPr sz="2700" dirty="0">
                <a:latin typeface="Calibri"/>
                <a:cs typeface="Calibri"/>
              </a:rPr>
              <a:t>possible,</a:t>
            </a:r>
            <a:r>
              <a:rPr sz="2700" spc="-18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people</a:t>
            </a:r>
            <a:r>
              <a:rPr sz="2700" spc="-1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will</a:t>
            </a:r>
            <a:r>
              <a:rPr sz="2700" spc="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still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spc="-75" dirty="0">
                <a:latin typeface="Calibri"/>
                <a:cs typeface="Calibri"/>
              </a:rPr>
              <a:t>make</a:t>
            </a:r>
            <a:r>
              <a:rPr sz="2700" spc="-100" dirty="0">
                <a:latin typeface="Calibri"/>
                <a:cs typeface="Calibri"/>
              </a:rPr>
              <a:t> </a:t>
            </a:r>
            <a:r>
              <a:rPr sz="2700" spc="-70" dirty="0">
                <a:latin typeface="Calibri"/>
                <a:cs typeface="Calibri"/>
              </a:rPr>
              <a:t>mistakes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when</a:t>
            </a:r>
            <a:r>
              <a:rPr sz="2700" spc="-1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using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it.</a:t>
            </a:r>
            <a:endParaRPr sz="27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150"/>
              </a:spcBef>
              <a:buFont typeface="Tahoma"/>
              <a:buChar char="•"/>
              <a:tabLst>
                <a:tab pos="356870" algn="l"/>
              </a:tabLst>
            </a:pPr>
            <a:r>
              <a:rPr sz="2700" spc="-20" dirty="0">
                <a:latin typeface="Calibri"/>
                <a:cs typeface="Calibri"/>
              </a:rPr>
              <a:t>Designers</a:t>
            </a:r>
            <a:r>
              <a:rPr sz="2700" spc="-1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need</a:t>
            </a:r>
            <a:r>
              <a:rPr sz="2700" spc="-10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good</a:t>
            </a:r>
            <a:r>
              <a:rPr sz="2700" spc="-114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tools.</a:t>
            </a:r>
            <a:endParaRPr sz="2700">
              <a:latin typeface="Calibri"/>
              <a:cs typeface="Calibri"/>
            </a:endParaRPr>
          </a:p>
          <a:p>
            <a:pPr marL="356870" marR="1810385" indent="-344805">
              <a:lnSpc>
                <a:spcPts val="2910"/>
              </a:lnSpc>
              <a:spcBef>
                <a:spcPts val="730"/>
              </a:spcBef>
              <a:buFont typeface="Tahoma"/>
              <a:buChar char="•"/>
              <a:tabLst>
                <a:tab pos="356870" algn="l"/>
              </a:tabLst>
            </a:pPr>
            <a:r>
              <a:rPr sz="2700" spc="-150" dirty="0">
                <a:latin typeface="Calibri"/>
                <a:cs typeface="Calibri"/>
              </a:rPr>
              <a:t>You</a:t>
            </a:r>
            <a:r>
              <a:rPr sz="2700" spc="-2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must</a:t>
            </a:r>
            <a:r>
              <a:rPr sz="2700" spc="-125" dirty="0">
                <a:latin typeface="Calibri"/>
                <a:cs typeface="Calibri"/>
              </a:rPr>
              <a:t> </a:t>
            </a:r>
            <a:r>
              <a:rPr sz="2700" spc="-65" dirty="0">
                <a:latin typeface="Calibri"/>
                <a:cs typeface="Calibri"/>
              </a:rPr>
              <a:t>have</a:t>
            </a:r>
            <a:r>
              <a:rPr sz="2700" spc="-135" dirty="0">
                <a:latin typeface="Calibri"/>
                <a:cs typeface="Calibri"/>
              </a:rPr>
              <a:t> </a:t>
            </a:r>
            <a:r>
              <a:rPr sz="2700" spc="-40" dirty="0">
                <a:latin typeface="Calibri"/>
                <a:cs typeface="Calibri"/>
              </a:rPr>
              <a:t>behavioral</a:t>
            </a:r>
            <a:r>
              <a:rPr sz="2700" spc="-1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design</a:t>
            </a:r>
            <a:r>
              <a:rPr sz="2700" spc="-1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goals</a:t>
            </a:r>
            <a:r>
              <a:rPr sz="2700" spc="-10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like </a:t>
            </a:r>
            <a:r>
              <a:rPr sz="2700" spc="-30" dirty="0">
                <a:latin typeface="Calibri"/>
                <a:cs typeface="Calibri"/>
              </a:rPr>
              <a:t>performance</a:t>
            </a:r>
            <a:r>
              <a:rPr sz="2700" spc="-16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design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goals.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96</a:t>
            </a:fld>
            <a:endParaRPr spc="-25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380" y="396316"/>
            <a:ext cx="152971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i="0" spc="-10" dirty="0">
                <a:latin typeface="Calibri"/>
                <a:cs typeface="Calibri"/>
              </a:rPr>
              <a:t>Pitfalls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97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0956"/>
            <a:ext cx="8105775" cy="24638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805" algn="just">
              <a:lnSpc>
                <a:spcPct val="100000"/>
              </a:lnSpc>
              <a:spcBef>
                <a:spcPts val="90"/>
              </a:spcBef>
            </a:pPr>
            <a:r>
              <a:rPr sz="3200" dirty="0">
                <a:latin typeface="Calibri"/>
                <a:cs typeface="Calibri"/>
              </a:rPr>
              <a:t>Pitfalls</a:t>
            </a:r>
            <a:r>
              <a:rPr sz="3200" spc="3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3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3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design</a:t>
            </a:r>
            <a:r>
              <a:rPr sz="3200" spc="3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process</a:t>
            </a:r>
            <a:r>
              <a:rPr sz="3200" spc="3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exist</a:t>
            </a:r>
            <a:r>
              <a:rPr sz="3200" spc="3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because</a:t>
            </a:r>
            <a:r>
              <a:rPr sz="3200" spc="3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34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a </a:t>
            </a:r>
            <a:r>
              <a:rPr sz="3200" dirty="0">
                <a:latin typeface="Calibri"/>
                <a:cs typeface="Calibri"/>
              </a:rPr>
              <a:t>flawed</a:t>
            </a:r>
            <a:r>
              <a:rPr sz="3200" spc="6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design</a:t>
            </a:r>
            <a:r>
              <a:rPr sz="3200" spc="6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process,</a:t>
            </a:r>
            <a:r>
              <a:rPr sz="3200" spc="6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including</a:t>
            </a:r>
            <a:r>
              <a:rPr sz="3200" spc="6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6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failure</a:t>
            </a:r>
            <a:r>
              <a:rPr sz="3200" spc="62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dirty="0">
                <a:latin typeface="Calibri"/>
                <a:cs typeface="Calibri"/>
              </a:rPr>
              <a:t>address</a:t>
            </a:r>
            <a:r>
              <a:rPr sz="3200" spc="229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critical</a:t>
            </a:r>
            <a:r>
              <a:rPr sz="3200" spc="24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design</a:t>
            </a:r>
            <a:r>
              <a:rPr sz="3200" spc="25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issues,</a:t>
            </a:r>
            <a:r>
              <a:rPr sz="3200" spc="24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an</a:t>
            </a:r>
            <a:r>
              <a:rPr sz="3200" spc="240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improper </a:t>
            </a:r>
            <a:r>
              <a:rPr sz="3200" dirty="0">
                <a:latin typeface="Calibri"/>
                <a:cs typeface="Calibri"/>
              </a:rPr>
              <a:t>focus</a:t>
            </a:r>
            <a:r>
              <a:rPr sz="3200" spc="38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409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attention,</a:t>
            </a:r>
            <a:r>
              <a:rPr sz="3200" spc="37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40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development</a:t>
            </a:r>
            <a:r>
              <a:rPr sz="3200" spc="395" dirty="0">
                <a:latin typeface="Calibri"/>
                <a:cs typeface="Calibri"/>
              </a:rPr>
              <a:t>  </a:t>
            </a:r>
            <a:r>
              <a:rPr sz="3200" spc="-20" dirty="0">
                <a:latin typeface="Calibri"/>
                <a:cs typeface="Calibri"/>
              </a:rPr>
              <a:t>team </a:t>
            </a:r>
            <a:r>
              <a:rPr sz="3200" spc="-45" dirty="0">
                <a:latin typeface="Calibri"/>
                <a:cs typeface="Calibri"/>
              </a:rPr>
              <a:t>organization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failures.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Common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pitfalls</a:t>
            </a:r>
            <a:r>
              <a:rPr sz="3200" spc="-17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are: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535379"/>
            <a:ext cx="7541259" cy="418401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6870" marR="476884" indent="-344805">
              <a:lnSpc>
                <a:spcPts val="2910"/>
              </a:lnSpc>
              <a:spcBef>
                <a:spcPts val="484"/>
              </a:spcBef>
              <a:buFont typeface="Tahoma"/>
              <a:buChar char="•"/>
              <a:tabLst>
                <a:tab pos="356870" algn="l"/>
              </a:tabLst>
            </a:pPr>
            <a:r>
              <a:rPr sz="2700" dirty="0">
                <a:latin typeface="Calibri"/>
                <a:cs typeface="Calibri"/>
              </a:rPr>
              <a:t>No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early</a:t>
            </a:r>
            <a:r>
              <a:rPr sz="2700" spc="-10" dirty="0">
                <a:latin typeface="Calibri"/>
                <a:cs typeface="Calibri"/>
              </a:rPr>
              <a:t> analysis</a:t>
            </a:r>
            <a:r>
              <a:rPr sz="2700" spc="-1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spc="-50" dirty="0">
                <a:latin typeface="Calibri"/>
                <a:cs typeface="Calibri"/>
              </a:rPr>
              <a:t>understanding</a:t>
            </a:r>
            <a:r>
              <a:rPr sz="2700" spc="-1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user’s needs</a:t>
            </a:r>
            <a:r>
              <a:rPr sz="2700" spc="-1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expectations.</a:t>
            </a:r>
            <a:endParaRPr sz="2700">
              <a:latin typeface="Calibri"/>
              <a:cs typeface="Calibri"/>
            </a:endParaRPr>
          </a:p>
          <a:p>
            <a:pPr marL="356870" marR="5080" indent="-344805">
              <a:lnSpc>
                <a:spcPts val="2910"/>
              </a:lnSpc>
              <a:spcBef>
                <a:spcPts val="685"/>
              </a:spcBef>
              <a:buFont typeface="Tahoma"/>
              <a:buChar char="•"/>
              <a:tabLst>
                <a:tab pos="356870" algn="l"/>
              </a:tabLst>
            </a:pPr>
            <a:r>
              <a:rPr sz="2700" dirty="0">
                <a:latin typeface="Calibri"/>
                <a:cs typeface="Calibri"/>
              </a:rPr>
              <a:t>A</a:t>
            </a:r>
            <a:r>
              <a:rPr sz="2700" spc="10" dirty="0">
                <a:latin typeface="Calibri"/>
                <a:cs typeface="Calibri"/>
              </a:rPr>
              <a:t> </a:t>
            </a:r>
            <a:r>
              <a:rPr sz="2700" spc="-35" dirty="0">
                <a:latin typeface="Calibri"/>
                <a:cs typeface="Calibri"/>
              </a:rPr>
              <a:t>focus</a:t>
            </a:r>
            <a:r>
              <a:rPr sz="2700" spc="-1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on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using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design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spc="-60" dirty="0">
                <a:latin typeface="Calibri"/>
                <a:cs typeface="Calibri"/>
              </a:rPr>
              <a:t>features </a:t>
            </a:r>
            <a:r>
              <a:rPr sz="2700" dirty="0">
                <a:latin typeface="Calibri"/>
                <a:cs typeface="Calibri"/>
              </a:rPr>
              <a:t>or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components</a:t>
            </a:r>
            <a:r>
              <a:rPr sz="2700" spc="-23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that are</a:t>
            </a:r>
            <a:r>
              <a:rPr sz="2700" spc="-1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“neat”</a:t>
            </a:r>
            <a:r>
              <a:rPr sz="2700" spc="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or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“glitzy.”</a:t>
            </a:r>
            <a:endParaRPr sz="27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245"/>
              </a:spcBef>
              <a:buFont typeface="Tahoma"/>
              <a:buChar char="•"/>
              <a:tabLst>
                <a:tab pos="356870" algn="l"/>
              </a:tabLst>
            </a:pPr>
            <a:r>
              <a:rPr sz="2700" spc="-20" dirty="0">
                <a:latin typeface="Calibri"/>
                <a:cs typeface="Calibri"/>
              </a:rPr>
              <a:t>Little</a:t>
            </a:r>
            <a:r>
              <a:rPr sz="2700" spc="-1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or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no </a:t>
            </a:r>
            <a:r>
              <a:rPr sz="2700" spc="-25" dirty="0">
                <a:latin typeface="Calibri"/>
                <a:cs typeface="Calibri"/>
              </a:rPr>
              <a:t>creation</a:t>
            </a:r>
            <a:r>
              <a:rPr sz="2700" spc="-229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design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element</a:t>
            </a:r>
            <a:r>
              <a:rPr sz="2700" spc="-14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prototypes.</a:t>
            </a:r>
            <a:endParaRPr sz="27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15"/>
              </a:spcBef>
              <a:buFont typeface="Tahoma"/>
              <a:buChar char="•"/>
              <a:tabLst>
                <a:tab pos="356870" algn="l"/>
              </a:tabLst>
            </a:pPr>
            <a:r>
              <a:rPr sz="2700" dirty="0">
                <a:latin typeface="Calibri"/>
                <a:cs typeface="Calibri"/>
              </a:rPr>
              <a:t>No</a:t>
            </a:r>
            <a:r>
              <a:rPr sz="2700" spc="-1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usability</a:t>
            </a:r>
            <a:r>
              <a:rPr sz="2700" spc="-14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testing.</a:t>
            </a:r>
            <a:endParaRPr sz="2700">
              <a:latin typeface="Calibri"/>
              <a:cs typeface="Calibri"/>
            </a:endParaRPr>
          </a:p>
          <a:p>
            <a:pPr marL="356870" marR="525145" indent="-344805">
              <a:lnSpc>
                <a:spcPts val="2910"/>
              </a:lnSpc>
              <a:spcBef>
                <a:spcPts val="735"/>
              </a:spcBef>
              <a:buFont typeface="Tahoma"/>
              <a:buChar char="•"/>
              <a:tabLst>
                <a:tab pos="356870" algn="l"/>
              </a:tabLst>
            </a:pPr>
            <a:r>
              <a:rPr sz="2700" dirty="0">
                <a:latin typeface="Calibri"/>
                <a:cs typeface="Calibri"/>
              </a:rPr>
              <a:t>No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common</a:t>
            </a:r>
            <a:r>
              <a:rPr sz="2700" spc="-1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design</a:t>
            </a:r>
            <a:r>
              <a:rPr sz="2700" spc="-10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team</a:t>
            </a:r>
            <a:r>
              <a:rPr sz="2700" spc="-1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vision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user</a:t>
            </a:r>
            <a:r>
              <a:rPr sz="2700" spc="-9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interface design</a:t>
            </a:r>
            <a:r>
              <a:rPr sz="2700" spc="-114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goals.</a:t>
            </a:r>
            <a:endParaRPr sz="2700">
              <a:latin typeface="Calibri"/>
              <a:cs typeface="Calibri"/>
            </a:endParaRPr>
          </a:p>
          <a:p>
            <a:pPr marL="356870" marR="782955" indent="-344805">
              <a:lnSpc>
                <a:spcPts val="2880"/>
              </a:lnSpc>
              <a:spcBef>
                <a:spcPts val="710"/>
              </a:spcBef>
              <a:buFont typeface="Tahoma"/>
              <a:buChar char="•"/>
              <a:tabLst>
                <a:tab pos="356870" algn="l"/>
              </a:tabLst>
            </a:pPr>
            <a:r>
              <a:rPr sz="2700" spc="-30" dirty="0">
                <a:latin typeface="Calibri"/>
                <a:cs typeface="Calibri"/>
              </a:rPr>
              <a:t>Poor</a:t>
            </a:r>
            <a:r>
              <a:rPr sz="2700" spc="-105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communication</a:t>
            </a:r>
            <a:r>
              <a:rPr sz="2700" spc="-229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between</a:t>
            </a:r>
            <a:r>
              <a:rPr sz="2700" spc="-180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members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the </a:t>
            </a:r>
            <a:r>
              <a:rPr sz="2700" spc="-35" dirty="0">
                <a:latin typeface="Calibri"/>
                <a:cs typeface="Calibri"/>
              </a:rPr>
              <a:t>development</a:t>
            </a:r>
            <a:r>
              <a:rPr sz="2700" spc="-9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team.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98</a:t>
            </a:fld>
            <a:endParaRPr spc="-25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62836" y="566115"/>
            <a:ext cx="6332855" cy="1246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436370" marR="5080" indent="-1424305">
              <a:lnSpc>
                <a:spcPct val="100000"/>
              </a:lnSpc>
              <a:spcBef>
                <a:spcPts val="110"/>
              </a:spcBef>
            </a:pPr>
            <a:r>
              <a:rPr sz="4000" i="0" dirty="0">
                <a:latin typeface="Calibri"/>
                <a:cs typeface="Calibri"/>
              </a:rPr>
              <a:t>Designing</a:t>
            </a:r>
            <a:r>
              <a:rPr sz="4000" i="0" spc="-10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for</a:t>
            </a:r>
            <a:r>
              <a:rPr sz="4000" i="0" spc="-12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People:</a:t>
            </a:r>
            <a:r>
              <a:rPr sz="4000" i="0" spc="-229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The</a:t>
            </a:r>
            <a:r>
              <a:rPr sz="4000" i="0" spc="-95" dirty="0">
                <a:latin typeface="Calibri"/>
                <a:cs typeface="Calibri"/>
              </a:rPr>
              <a:t> </a:t>
            </a:r>
            <a:r>
              <a:rPr sz="4000" i="0" spc="-20" dirty="0">
                <a:latin typeface="Calibri"/>
                <a:cs typeface="Calibri"/>
              </a:rPr>
              <a:t>Five </a:t>
            </a:r>
            <a:r>
              <a:rPr sz="4000" i="0" spc="-10" dirty="0">
                <a:latin typeface="Calibri"/>
                <a:cs typeface="Calibri"/>
              </a:rPr>
              <a:t>Commandments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99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983994"/>
            <a:ext cx="8103234" cy="239395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356870" marR="5080" indent="-70485" algn="just">
              <a:lnSpc>
                <a:spcPct val="90000"/>
              </a:lnSpc>
              <a:spcBef>
                <a:spcPts val="475"/>
              </a:spcBef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complexity</a:t>
            </a:r>
            <a:r>
              <a:rPr sz="3200" spc="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graphical</a:t>
            </a:r>
            <a:r>
              <a:rPr sz="3200" spc="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Web</a:t>
            </a:r>
            <a:r>
              <a:rPr sz="3200" spc="5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interface </a:t>
            </a:r>
            <a:r>
              <a:rPr sz="3200" dirty="0">
                <a:latin typeface="Calibri"/>
                <a:cs typeface="Calibri"/>
              </a:rPr>
              <a:t>will</a:t>
            </a:r>
            <a:r>
              <a:rPr sz="3200" spc="20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always</a:t>
            </a:r>
            <a:r>
              <a:rPr sz="3200" spc="19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magnify</a:t>
            </a:r>
            <a:r>
              <a:rPr sz="3200" spc="20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any</a:t>
            </a:r>
            <a:r>
              <a:rPr sz="3200" spc="18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problems</a:t>
            </a:r>
            <a:r>
              <a:rPr sz="3200" spc="20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that</a:t>
            </a:r>
            <a:r>
              <a:rPr sz="3200" spc="200" dirty="0">
                <a:latin typeface="Calibri"/>
                <a:cs typeface="Calibri"/>
              </a:rPr>
              <a:t>  </a:t>
            </a:r>
            <a:r>
              <a:rPr sz="3200" spc="-25" dirty="0">
                <a:latin typeface="Calibri"/>
                <a:cs typeface="Calibri"/>
              </a:rPr>
              <a:t>do </a:t>
            </a:r>
            <a:r>
              <a:rPr sz="3200" spc="-10" dirty="0">
                <a:latin typeface="Calibri"/>
                <a:cs typeface="Calibri"/>
              </a:rPr>
              <a:t>occur.</a:t>
            </a:r>
            <a:endParaRPr sz="3200">
              <a:latin typeface="Calibri"/>
              <a:cs typeface="Calibri"/>
            </a:endParaRPr>
          </a:p>
          <a:p>
            <a:pPr marL="355600" marR="15240" indent="-343535" algn="just">
              <a:lnSpc>
                <a:spcPts val="3510"/>
              </a:lnSpc>
              <a:spcBef>
                <a:spcPts val="944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dirty="0">
                <a:latin typeface="Calibri"/>
                <a:cs typeface="Calibri"/>
              </a:rPr>
              <a:t>Gain</a:t>
            </a:r>
            <a:r>
              <a:rPr sz="3200" b="1" spc="3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</a:t>
            </a:r>
            <a:r>
              <a:rPr sz="3200" b="1" spc="3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complete</a:t>
            </a:r>
            <a:r>
              <a:rPr sz="3200" b="1" spc="30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understanding</a:t>
            </a:r>
            <a:r>
              <a:rPr sz="3200" b="1" spc="3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3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users</a:t>
            </a:r>
            <a:r>
              <a:rPr sz="3200" b="1" spc="315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and 	</a:t>
            </a:r>
            <a:r>
              <a:rPr sz="3200" b="1" dirty="0">
                <a:latin typeface="Calibri"/>
                <a:cs typeface="Calibri"/>
              </a:rPr>
              <a:t>their</a:t>
            </a:r>
            <a:r>
              <a:rPr sz="3200" b="1" spc="-13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tasks.</a:t>
            </a:r>
            <a:r>
              <a:rPr sz="3200" b="1" spc="-1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10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users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are</a:t>
            </a:r>
            <a:r>
              <a:rPr sz="3200" b="1" spc="-1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customers.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27857" y="4398721"/>
            <a:ext cx="5184775" cy="95440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 marR="5080" indent="267970">
              <a:lnSpc>
                <a:spcPts val="3479"/>
              </a:lnSpc>
              <a:spcBef>
                <a:spcPts val="509"/>
              </a:spcBef>
              <a:tabLst>
                <a:tab pos="1061085" algn="l"/>
                <a:tab pos="1695450" algn="l"/>
                <a:tab pos="1732280" algn="l"/>
                <a:tab pos="2280920" algn="l"/>
                <a:tab pos="3406140" algn="l"/>
                <a:tab pos="4098290" algn="l"/>
              </a:tabLst>
            </a:pPr>
            <a:r>
              <a:rPr sz="3200" spc="-10" dirty="0">
                <a:latin typeface="Calibri"/>
                <a:cs typeface="Calibri"/>
              </a:rPr>
              <a:t>expect</a:t>
            </a:r>
            <a:r>
              <a:rPr sz="3200" dirty="0">
                <a:latin typeface="Calibri"/>
                <a:cs typeface="Calibri"/>
              </a:rPr>
              <a:t>		</a:t>
            </a:r>
            <a:r>
              <a:rPr sz="3200" spc="-50" dirty="0">
                <a:latin typeface="Calibri"/>
                <a:cs typeface="Calibri"/>
              </a:rPr>
              <a:t>a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level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of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design </a:t>
            </a:r>
            <a:r>
              <a:rPr sz="3200" spc="-20" dirty="0">
                <a:latin typeface="Calibri"/>
                <a:cs typeface="Calibri"/>
              </a:rPr>
              <a:t>from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all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interfaces,including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9955" y="4376673"/>
            <a:ext cx="2553970" cy="139065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82550" marR="5080" indent="-70485">
              <a:lnSpc>
                <a:spcPct val="90000"/>
              </a:lnSpc>
              <a:spcBef>
                <a:spcPts val="475"/>
              </a:spcBef>
              <a:tabLst>
                <a:tab pos="1402715" algn="l"/>
              </a:tabLst>
            </a:pPr>
            <a:r>
              <a:rPr sz="3200" spc="-890" dirty="0">
                <a:latin typeface="Calibri"/>
                <a:cs typeface="Calibri"/>
              </a:rPr>
              <a:t>T</a:t>
            </a:r>
            <a:r>
              <a:rPr sz="3200" spc="-30" dirty="0">
                <a:latin typeface="Calibri"/>
                <a:cs typeface="Calibri"/>
              </a:rPr>
              <a:t>o</a:t>
            </a:r>
            <a:r>
              <a:rPr sz="3200" spc="-20" dirty="0">
                <a:latin typeface="Calibri"/>
                <a:cs typeface="Calibri"/>
              </a:rPr>
              <a:t>d</a:t>
            </a:r>
            <a:r>
              <a:rPr sz="3200" spc="-165" dirty="0">
                <a:latin typeface="Calibri"/>
                <a:cs typeface="Calibri"/>
              </a:rPr>
              <a:t>a</a:t>
            </a:r>
            <a:r>
              <a:rPr sz="3200" spc="-755" dirty="0">
                <a:latin typeface="Calibri"/>
                <a:cs typeface="Calibri"/>
              </a:rPr>
              <a:t>y</a:t>
            </a:r>
            <a:r>
              <a:rPr sz="3200" spc="-20" dirty="0">
                <a:latin typeface="Calibri"/>
                <a:cs typeface="Calibri"/>
              </a:rPr>
              <a:t>,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people sophistication </a:t>
            </a:r>
            <a:r>
              <a:rPr sz="3200" spc="-105" dirty="0">
                <a:latin typeface="Calibri"/>
                <a:cs typeface="Calibri"/>
              </a:rPr>
              <a:t>Web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sites.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581150"/>
            <a:ext cx="8110220" cy="4203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5080" indent="-344805" algn="just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Solicit</a:t>
            </a:r>
            <a:r>
              <a:rPr sz="2400" b="1" spc="229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early</a:t>
            </a:r>
            <a:r>
              <a:rPr sz="2400" b="1" spc="2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and</a:t>
            </a:r>
            <a:r>
              <a:rPr sz="2400" b="1" spc="2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ongoing</a:t>
            </a:r>
            <a:r>
              <a:rPr sz="2400" b="1" spc="20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user</a:t>
            </a:r>
            <a:r>
              <a:rPr sz="2400" b="1" spc="229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involvement.</a:t>
            </a:r>
            <a:r>
              <a:rPr sz="2400" b="1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Involving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204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users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design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from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beginning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provides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direct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conduit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knowledge</a:t>
            </a:r>
            <a:r>
              <a:rPr sz="2400" spc="-1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they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possess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about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jobs,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tasks,</a:t>
            </a:r>
            <a:r>
              <a:rPr sz="2400" spc="-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needs.</a:t>
            </a:r>
            <a:endParaRPr sz="2400">
              <a:latin typeface="Calibri"/>
              <a:cs typeface="Calibri"/>
            </a:endParaRPr>
          </a:p>
          <a:p>
            <a:pPr marL="356870" marR="5715" indent="-344805" algn="just">
              <a:lnSpc>
                <a:spcPct val="100000"/>
              </a:lnSpc>
              <a:spcBef>
                <a:spcPts val="600"/>
              </a:spcBef>
            </a:pPr>
            <a:r>
              <a:rPr sz="2400" b="1" dirty="0">
                <a:latin typeface="Calibri"/>
                <a:cs typeface="Calibri"/>
              </a:rPr>
              <a:t>Perform</a:t>
            </a:r>
            <a:r>
              <a:rPr sz="2400" b="1" spc="1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rapid</a:t>
            </a:r>
            <a:r>
              <a:rPr sz="2400" b="1" spc="19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prototyping</a:t>
            </a:r>
            <a:r>
              <a:rPr sz="2400" b="1" spc="18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and</a:t>
            </a:r>
            <a:r>
              <a:rPr sz="2400" b="1" spc="2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testing</a:t>
            </a:r>
            <a:r>
              <a:rPr sz="2400" dirty="0">
                <a:latin typeface="Calibri"/>
                <a:cs typeface="Calibri"/>
              </a:rPr>
              <a:t>.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Prototyping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testing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3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product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will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quickly</a:t>
            </a:r>
            <a:r>
              <a:rPr sz="2400" spc="3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identify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problems</a:t>
            </a:r>
            <a:r>
              <a:rPr sz="2400" spc="3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3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allow</a:t>
            </a:r>
            <a:r>
              <a:rPr sz="2400" spc="3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you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to </a:t>
            </a:r>
            <a:r>
              <a:rPr sz="2400" dirty="0">
                <a:latin typeface="Calibri"/>
                <a:cs typeface="Calibri"/>
              </a:rPr>
              <a:t>develop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solutions.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design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process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complex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human behavior</a:t>
            </a:r>
            <a:r>
              <a:rPr sz="2400" spc="-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still</a:t>
            </a:r>
            <a:r>
              <a:rPr sz="2400" spc="-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not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well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understood.</a:t>
            </a:r>
            <a:endParaRPr sz="2400">
              <a:latin typeface="Calibri"/>
              <a:cs typeface="Calibri"/>
            </a:endParaRPr>
          </a:p>
          <a:p>
            <a:pPr marL="356870" marR="12700" indent="-344805" algn="just">
              <a:lnSpc>
                <a:spcPct val="100000"/>
              </a:lnSpc>
              <a:spcBef>
                <a:spcPts val="610"/>
              </a:spcBef>
            </a:pPr>
            <a:r>
              <a:rPr sz="2400" b="1" dirty="0">
                <a:latin typeface="Calibri"/>
                <a:cs typeface="Calibri"/>
              </a:rPr>
              <a:t>Modify</a:t>
            </a:r>
            <a:r>
              <a:rPr sz="2400" b="1" spc="5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and</a:t>
            </a:r>
            <a:r>
              <a:rPr sz="2400" b="1" spc="5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iterate</a:t>
            </a:r>
            <a:r>
              <a:rPr sz="2400" b="1" spc="5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5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design</a:t>
            </a:r>
            <a:r>
              <a:rPr sz="2400" b="1" spc="5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as</a:t>
            </a:r>
            <a:r>
              <a:rPr sz="2400" b="1" spc="5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much</a:t>
            </a:r>
            <a:r>
              <a:rPr sz="2400" b="1" spc="5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as</a:t>
            </a:r>
            <a:r>
              <a:rPr sz="2400" b="1" spc="5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necessary.</a:t>
            </a:r>
            <a:r>
              <a:rPr sz="2400" b="1" spc="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While </a:t>
            </a:r>
            <a:r>
              <a:rPr sz="2400" dirty="0">
                <a:latin typeface="Calibri"/>
                <a:cs typeface="Calibri"/>
              </a:rPr>
              <a:t>design</a:t>
            </a:r>
            <a:r>
              <a:rPr sz="2400" spc="10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will</a:t>
            </a:r>
            <a:r>
              <a:rPr sz="2400" spc="9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proceed</a:t>
            </a:r>
            <a:r>
              <a:rPr sz="2400" spc="10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through</a:t>
            </a:r>
            <a:r>
              <a:rPr sz="2400" spc="10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10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series</a:t>
            </a:r>
            <a:r>
              <a:rPr sz="2400" spc="10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11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stages,</a:t>
            </a:r>
            <a:r>
              <a:rPr sz="2400" spc="95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problems </a:t>
            </a:r>
            <a:r>
              <a:rPr sz="2400" dirty="0">
                <a:latin typeface="Calibri"/>
                <a:cs typeface="Calibri"/>
              </a:rPr>
              <a:t>detected</a:t>
            </a:r>
            <a:r>
              <a:rPr sz="2400" spc="4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4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one</a:t>
            </a:r>
            <a:r>
              <a:rPr sz="2400" spc="4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stage</a:t>
            </a:r>
            <a:r>
              <a:rPr sz="2400" spc="3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may</a:t>
            </a:r>
            <a:r>
              <a:rPr sz="2400" spc="3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force</a:t>
            </a:r>
            <a:r>
              <a:rPr sz="2400" spc="3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40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developer</a:t>
            </a:r>
            <a:r>
              <a:rPr sz="2400" spc="4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40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revisit</a:t>
            </a:r>
            <a:r>
              <a:rPr sz="2400" spc="44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a </a:t>
            </a:r>
            <a:r>
              <a:rPr sz="2400" spc="-20" dirty="0">
                <a:latin typeface="Calibri"/>
                <a:cs typeface="Calibri"/>
              </a:rPr>
              <a:t>previous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stage.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100</a:t>
            </a:fld>
            <a:endParaRPr spc="-25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635" y="1581150"/>
            <a:ext cx="8106409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5080" indent="-344805" algn="just">
              <a:lnSpc>
                <a:spcPct val="100000"/>
              </a:lnSpc>
              <a:spcBef>
                <a:spcPts val="100"/>
              </a:spcBef>
            </a:pPr>
            <a:r>
              <a:rPr sz="2400" i="0" dirty="0">
                <a:latin typeface="Calibri"/>
                <a:cs typeface="Calibri"/>
              </a:rPr>
              <a:t>Integrate</a:t>
            </a:r>
            <a:r>
              <a:rPr sz="2400" i="0" spc="270" dirty="0">
                <a:latin typeface="Calibri"/>
                <a:cs typeface="Calibri"/>
              </a:rPr>
              <a:t>  </a:t>
            </a:r>
            <a:r>
              <a:rPr sz="2400" i="0" dirty="0">
                <a:latin typeface="Calibri"/>
                <a:cs typeface="Calibri"/>
              </a:rPr>
              <a:t>the</a:t>
            </a:r>
            <a:r>
              <a:rPr sz="2400" i="0" spc="275" dirty="0">
                <a:latin typeface="Calibri"/>
                <a:cs typeface="Calibri"/>
              </a:rPr>
              <a:t>  </a:t>
            </a:r>
            <a:r>
              <a:rPr sz="2400" i="0" dirty="0">
                <a:latin typeface="Calibri"/>
                <a:cs typeface="Calibri"/>
              </a:rPr>
              <a:t>design</a:t>
            </a:r>
            <a:r>
              <a:rPr sz="2400" i="0" spc="275" dirty="0">
                <a:latin typeface="Calibri"/>
                <a:cs typeface="Calibri"/>
              </a:rPr>
              <a:t>  </a:t>
            </a:r>
            <a:r>
              <a:rPr sz="2400" i="0" dirty="0">
                <a:latin typeface="Calibri"/>
                <a:cs typeface="Calibri"/>
              </a:rPr>
              <a:t>of</a:t>
            </a:r>
            <a:r>
              <a:rPr sz="2400" i="0" spc="285" dirty="0">
                <a:latin typeface="Calibri"/>
                <a:cs typeface="Calibri"/>
              </a:rPr>
              <a:t>  </a:t>
            </a:r>
            <a:r>
              <a:rPr sz="2400" dirty="0"/>
              <a:t>all</a:t>
            </a:r>
            <a:r>
              <a:rPr sz="2400" spc="275" dirty="0"/>
              <a:t>  </a:t>
            </a:r>
            <a:r>
              <a:rPr sz="2400" dirty="0"/>
              <a:t>the</a:t>
            </a:r>
            <a:r>
              <a:rPr sz="2400" spc="275" dirty="0"/>
              <a:t>  </a:t>
            </a:r>
            <a:r>
              <a:rPr sz="2400" dirty="0"/>
              <a:t>system</a:t>
            </a:r>
            <a:r>
              <a:rPr sz="2400" spc="280" dirty="0"/>
              <a:t>  </a:t>
            </a:r>
            <a:r>
              <a:rPr sz="2400" dirty="0"/>
              <a:t>components.</a:t>
            </a:r>
            <a:r>
              <a:rPr sz="2400" spc="270" dirty="0"/>
              <a:t>  </a:t>
            </a:r>
            <a:r>
              <a:rPr sz="2400" spc="-25" dirty="0"/>
              <a:t>The </a:t>
            </a:r>
            <a:r>
              <a:rPr sz="2400" dirty="0"/>
              <a:t>software,</a:t>
            </a:r>
            <a:r>
              <a:rPr sz="2400" spc="114" dirty="0"/>
              <a:t> </a:t>
            </a:r>
            <a:r>
              <a:rPr sz="2400" dirty="0"/>
              <a:t>the</a:t>
            </a:r>
            <a:r>
              <a:rPr sz="2400" spc="114" dirty="0"/>
              <a:t> </a:t>
            </a:r>
            <a:r>
              <a:rPr sz="2400" dirty="0"/>
              <a:t>documentation,</a:t>
            </a:r>
            <a:r>
              <a:rPr sz="2400" spc="85" dirty="0"/>
              <a:t> </a:t>
            </a:r>
            <a:r>
              <a:rPr sz="2400" b="0" i="0" dirty="0">
                <a:latin typeface="Calibri"/>
                <a:cs typeface="Calibri"/>
              </a:rPr>
              <a:t>the</a:t>
            </a:r>
            <a:r>
              <a:rPr sz="2400" b="0" i="0" spc="100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help</a:t>
            </a:r>
            <a:r>
              <a:rPr sz="2400" b="0" i="0" spc="105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function,</a:t>
            </a:r>
            <a:r>
              <a:rPr sz="2400" b="0" i="0" spc="125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and</a:t>
            </a:r>
            <a:r>
              <a:rPr sz="2400" b="0" i="0" spc="105" dirty="0">
                <a:latin typeface="Calibri"/>
                <a:cs typeface="Calibri"/>
              </a:rPr>
              <a:t> </a:t>
            </a:r>
            <a:r>
              <a:rPr sz="2400" b="0" i="0" spc="-10" dirty="0">
                <a:latin typeface="Calibri"/>
                <a:cs typeface="Calibri"/>
              </a:rPr>
              <a:t>training </a:t>
            </a:r>
            <a:r>
              <a:rPr sz="2400" b="0" i="0" dirty="0">
                <a:latin typeface="Calibri"/>
                <a:cs typeface="Calibri"/>
              </a:rPr>
              <a:t>needs</a:t>
            </a:r>
            <a:r>
              <a:rPr sz="2400" b="0" i="0" spc="475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are</a:t>
            </a:r>
            <a:r>
              <a:rPr sz="2400" b="0" i="0" spc="480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all</a:t>
            </a:r>
            <a:r>
              <a:rPr sz="2400" b="0" i="0" spc="475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important</a:t>
            </a:r>
            <a:r>
              <a:rPr sz="2400" b="0" i="0" spc="484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elements</a:t>
            </a:r>
            <a:r>
              <a:rPr sz="2400" b="0" i="0" spc="475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of</a:t>
            </a:r>
            <a:r>
              <a:rPr sz="2400" b="0" i="0" spc="490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a</a:t>
            </a:r>
            <a:r>
              <a:rPr sz="2400" b="0" i="0" spc="480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graphical</a:t>
            </a:r>
            <a:r>
              <a:rPr sz="2400" b="0" i="0" spc="484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system</a:t>
            </a:r>
            <a:r>
              <a:rPr sz="2400" b="0" i="0" spc="455" dirty="0">
                <a:latin typeface="Calibri"/>
                <a:cs typeface="Calibri"/>
              </a:rPr>
              <a:t> </a:t>
            </a:r>
            <a:r>
              <a:rPr sz="2400" b="0" i="0" spc="-25" dirty="0">
                <a:latin typeface="Calibri"/>
                <a:cs typeface="Calibri"/>
              </a:rPr>
              <a:t>or </a:t>
            </a:r>
            <a:r>
              <a:rPr sz="2400" b="0" i="0" spc="-10" dirty="0">
                <a:latin typeface="Calibri"/>
                <a:cs typeface="Calibri"/>
              </a:rPr>
              <a:t>Web</a:t>
            </a:r>
            <a:r>
              <a:rPr sz="2400" b="0" i="0" spc="-65" dirty="0">
                <a:latin typeface="Calibri"/>
                <a:cs typeface="Calibri"/>
              </a:rPr>
              <a:t> </a:t>
            </a:r>
            <a:r>
              <a:rPr sz="2400" b="0" i="0" spc="-10" dirty="0">
                <a:latin typeface="Calibri"/>
                <a:cs typeface="Calibri"/>
              </a:rPr>
              <a:t>site</a:t>
            </a:r>
            <a:r>
              <a:rPr sz="2400" b="0" i="0" spc="-125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and</a:t>
            </a:r>
            <a:r>
              <a:rPr sz="2400" b="0" i="0" spc="-5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all</a:t>
            </a:r>
            <a:r>
              <a:rPr sz="2400" b="0" i="0" spc="-40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should</a:t>
            </a:r>
            <a:r>
              <a:rPr sz="2400" b="0" i="0" spc="-95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be</a:t>
            </a:r>
            <a:r>
              <a:rPr sz="2400" b="0" i="0" spc="-15" dirty="0">
                <a:latin typeface="Calibri"/>
                <a:cs typeface="Calibri"/>
              </a:rPr>
              <a:t> </a:t>
            </a:r>
            <a:r>
              <a:rPr sz="2400" b="0" i="0" spc="-20" dirty="0">
                <a:latin typeface="Calibri"/>
                <a:cs typeface="Calibri"/>
              </a:rPr>
              <a:t>developed</a:t>
            </a:r>
            <a:r>
              <a:rPr sz="2400" b="0" i="0" spc="-100" dirty="0">
                <a:latin typeface="Calibri"/>
                <a:cs typeface="Calibri"/>
              </a:rPr>
              <a:t> </a:t>
            </a:r>
            <a:r>
              <a:rPr sz="2400" b="0" i="0" spc="-10" dirty="0">
                <a:latin typeface="Calibri"/>
                <a:cs typeface="Calibri"/>
              </a:rPr>
              <a:t>concurrently.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101</a:t>
            </a:fld>
            <a:endParaRPr spc="-25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47364" y="396316"/>
            <a:ext cx="203390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i="0" spc="-15" dirty="0">
                <a:latin typeface="Calibri"/>
                <a:cs typeface="Calibri"/>
              </a:rPr>
              <a:t>Usability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102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81150"/>
            <a:ext cx="8090534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00"/>
              </a:spcBef>
              <a:tabLst>
                <a:tab pos="927100" algn="l"/>
                <a:tab pos="2686050" algn="l"/>
                <a:tab pos="3097530" algn="l"/>
                <a:tab pos="4134485" algn="l"/>
                <a:tab pos="5975985" algn="l"/>
                <a:tab pos="6375400" algn="l"/>
                <a:tab pos="6955155" algn="l"/>
              </a:tabLst>
            </a:pPr>
            <a:r>
              <a:rPr sz="2400" dirty="0">
                <a:latin typeface="Calibri"/>
                <a:cs typeface="Calibri"/>
              </a:rPr>
              <a:t>Bennett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(1979)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was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first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use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 term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usability</a:t>
            </a:r>
            <a:r>
              <a:rPr sz="2400" i="1" spc="-3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to</a:t>
            </a:r>
            <a:r>
              <a:rPr sz="2400" i="1" spc="3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describe </a:t>
            </a:r>
            <a:r>
              <a:rPr sz="2400" i="1" spc="-25" dirty="0">
                <a:latin typeface="Calibri"/>
                <a:cs typeface="Calibri"/>
              </a:rPr>
              <a:t>the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i="1" spc="-10" dirty="0">
                <a:latin typeface="Calibri"/>
                <a:cs typeface="Calibri"/>
              </a:rPr>
              <a:t>effectiveness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i="1" spc="-25" dirty="0">
                <a:latin typeface="Calibri"/>
                <a:cs typeface="Calibri"/>
              </a:rPr>
              <a:t>of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human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performance.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In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the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30" dirty="0">
                <a:latin typeface="Calibri"/>
                <a:cs typeface="Calibri"/>
              </a:rPr>
              <a:t>following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97216" y="2312873"/>
            <a:ext cx="92201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45" dirty="0">
                <a:latin typeface="Calibri"/>
                <a:cs typeface="Calibri"/>
              </a:rPr>
              <a:t>Shackel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635" y="2312873"/>
            <a:ext cx="6868159" cy="1200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>
              <a:lnSpc>
                <a:spcPct val="100000"/>
              </a:lnSpc>
              <a:spcBef>
                <a:spcPts val="100"/>
              </a:spcBef>
              <a:tabLst>
                <a:tab pos="1158875" algn="l"/>
                <a:tab pos="1466850" algn="l"/>
                <a:tab pos="2284095" algn="l"/>
                <a:tab pos="3244215" algn="l"/>
                <a:tab pos="4598035" algn="l"/>
                <a:tab pos="5229225" algn="l"/>
                <a:tab pos="6555105" algn="l"/>
              </a:tabLst>
            </a:pPr>
            <a:r>
              <a:rPr sz="2400" spc="-10" dirty="0">
                <a:latin typeface="Calibri"/>
                <a:cs typeface="Calibri"/>
              </a:rPr>
              <a:t>years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more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formal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definition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was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proposed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by</a:t>
            </a:r>
            <a:endParaRPr sz="24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Calibri"/>
                <a:cs typeface="Calibri"/>
              </a:rPr>
              <a:t>(1981)</a:t>
            </a:r>
            <a:r>
              <a:rPr sz="2400" spc="-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modified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by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Bennett</a:t>
            </a:r>
            <a:r>
              <a:rPr sz="2400" spc="-1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(1984).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400" b="1" dirty="0">
                <a:latin typeface="Calibri"/>
                <a:cs typeface="Calibri"/>
              </a:rPr>
              <a:t>Usability</a:t>
            </a:r>
            <a:r>
              <a:rPr sz="2400" b="1" spc="-12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Assessment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Design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Process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635" y="3564128"/>
            <a:ext cx="81038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5080" indent="-344805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Usability</a:t>
            </a:r>
            <a:r>
              <a:rPr sz="2400" spc="5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assessment</a:t>
            </a:r>
            <a:r>
              <a:rPr sz="2400" spc="5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should</a:t>
            </a:r>
            <a:r>
              <a:rPr sz="2400" spc="5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begin</a:t>
            </a:r>
            <a:r>
              <a:rPr sz="2400" spc="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5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early</a:t>
            </a:r>
            <a:r>
              <a:rPr sz="2400" spc="5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stages</a:t>
            </a:r>
            <a:r>
              <a:rPr sz="2400" spc="5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40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the </a:t>
            </a:r>
            <a:r>
              <a:rPr sz="2400" dirty="0">
                <a:latin typeface="Calibri"/>
                <a:cs typeface="Calibri"/>
              </a:rPr>
              <a:t>product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development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cycle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should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continually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applied </a:t>
            </a:r>
            <a:r>
              <a:rPr sz="2400" spc="-20" dirty="0">
                <a:latin typeface="Calibri"/>
                <a:cs typeface="Calibri"/>
              </a:rPr>
              <a:t>throughout</a:t>
            </a:r>
            <a:r>
              <a:rPr sz="2400" spc="-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process.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74825" y="396316"/>
            <a:ext cx="6544309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Calibri"/>
                <a:cs typeface="Calibri"/>
              </a:rPr>
              <a:t>Common</a:t>
            </a:r>
            <a:r>
              <a:rPr i="0" spc="-210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Usability</a:t>
            </a:r>
            <a:r>
              <a:rPr i="0" spc="-170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Problems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103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09775"/>
            <a:ext cx="8083550" cy="4452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dirty="0">
                <a:latin typeface="Calibri"/>
                <a:cs typeface="Calibri"/>
              </a:rPr>
              <a:t>1.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Ambiguous</a:t>
            </a:r>
            <a:r>
              <a:rPr sz="2500" spc="-1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menus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icons.</a:t>
            </a:r>
            <a:endParaRPr sz="2500">
              <a:latin typeface="Calibri"/>
              <a:cs typeface="Calibri"/>
            </a:endParaRPr>
          </a:p>
          <a:p>
            <a:pPr marL="356870" marR="5080" indent="-344805">
              <a:lnSpc>
                <a:spcPts val="2400"/>
              </a:lnSpc>
              <a:spcBef>
                <a:spcPts val="630"/>
              </a:spcBef>
              <a:tabLst>
                <a:tab pos="438784" algn="l"/>
                <a:tab pos="1975485" algn="l"/>
                <a:tab pos="2689225" algn="l"/>
                <a:tab pos="3747135" algn="l"/>
                <a:tab pos="4485005" algn="l"/>
                <a:tab pos="6668770" algn="l"/>
              </a:tabLst>
            </a:pPr>
            <a:r>
              <a:rPr sz="1300" spc="-25" dirty="0">
                <a:latin typeface="Calibri"/>
                <a:cs typeface="Calibri"/>
              </a:rPr>
              <a:t>2.</a:t>
            </a:r>
            <a:r>
              <a:rPr sz="1300" dirty="0">
                <a:latin typeface="Calibri"/>
                <a:cs typeface="Calibri"/>
              </a:rPr>
              <a:t>		</a:t>
            </a:r>
            <a:r>
              <a:rPr sz="2500" spc="-10" dirty="0">
                <a:latin typeface="Calibri"/>
                <a:cs typeface="Calibri"/>
              </a:rPr>
              <a:t>Languages</a:t>
            </a:r>
            <a:r>
              <a:rPr sz="2500" dirty="0">
                <a:latin typeface="Calibri"/>
                <a:cs typeface="Calibri"/>
              </a:rPr>
              <a:t>	</a:t>
            </a:r>
            <a:r>
              <a:rPr sz="2500" spc="-20" dirty="0">
                <a:latin typeface="Calibri"/>
                <a:cs typeface="Calibri"/>
              </a:rPr>
              <a:t>that</a:t>
            </a:r>
            <a:r>
              <a:rPr sz="2500" dirty="0">
                <a:latin typeface="Calibri"/>
                <a:cs typeface="Calibri"/>
              </a:rPr>
              <a:t>	</a:t>
            </a:r>
            <a:r>
              <a:rPr sz="2500" spc="-10" dirty="0">
                <a:latin typeface="Calibri"/>
                <a:cs typeface="Calibri"/>
              </a:rPr>
              <a:t>permit</a:t>
            </a:r>
            <a:r>
              <a:rPr sz="2500" dirty="0">
                <a:latin typeface="Calibri"/>
                <a:cs typeface="Calibri"/>
              </a:rPr>
              <a:t>	</a:t>
            </a:r>
            <a:r>
              <a:rPr sz="2500" spc="-20" dirty="0">
                <a:latin typeface="Calibri"/>
                <a:cs typeface="Calibri"/>
              </a:rPr>
              <a:t>only</a:t>
            </a:r>
            <a:r>
              <a:rPr sz="2500" dirty="0">
                <a:latin typeface="Calibri"/>
                <a:cs typeface="Calibri"/>
              </a:rPr>
              <a:t>	</a:t>
            </a:r>
            <a:r>
              <a:rPr sz="2500" spc="-10" dirty="0">
                <a:latin typeface="Calibri"/>
                <a:cs typeface="Calibri"/>
              </a:rPr>
              <a:t>single-direction</a:t>
            </a:r>
            <a:r>
              <a:rPr sz="2500" dirty="0">
                <a:latin typeface="Calibri"/>
                <a:cs typeface="Calibri"/>
              </a:rPr>
              <a:t>	</a:t>
            </a:r>
            <a:r>
              <a:rPr sz="2500" spc="-20" dirty="0">
                <a:latin typeface="Calibri"/>
                <a:cs typeface="Calibri"/>
              </a:rPr>
              <a:t>movement through</a:t>
            </a:r>
            <a:r>
              <a:rPr sz="2500" spc="-19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system.</a:t>
            </a:r>
            <a:endParaRPr sz="2500">
              <a:latin typeface="Calibri"/>
              <a:cs typeface="Calibri"/>
            </a:endParaRPr>
          </a:p>
          <a:p>
            <a:pPr marL="321945" indent="-309245">
              <a:lnSpc>
                <a:spcPts val="2975"/>
              </a:lnSpc>
              <a:buAutoNum type="arabicPeriod" startAt="3"/>
              <a:tabLst>
                <a:tab pos="321945" algn="l"/>
              </a:tabLst>
            </a:pPr>
            <a:r>
              <a:rPr sz="2500" dirty="0">
                <a:latin typeface="Calibri"/>
                <a:cs typeface="Calibri"/>
              </a:rPr>
              <a:t>Input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direct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manipulation</a:t>
            </a:r>
            <a:r>
              <a:rPr sz="2500" spc="-13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limits.</a:t>
            </a:r>
            <a:endParaRPr sz="2500">
              <a:latin typeface="Calibri"/>
              <a:cs typeface="Calibri"/>
            </a:endParaRPr>
          </a:p>
          <a:p>
            <a:pPr marL="321945" indent="-309245">
              <a:lnSpc>
                <a:spcPct val="100000"/>
              </a:lnSpc>
              <a:buAutoNum type="arabicPeriod" startAt="3"/>
              <a:tabLst>
                <a:tab pos="321945" algn="l"/>
              </a:tabLst>
            </a:pPr>
            <a:r>
              <a:rPr sz="2500" spc="-10" dirty="0">
                <a:latin typeface="Calibri"/>
                <a:cs typeface="Calibri"/>
              </a:rPr>
              <a:t>Highlighting</a:t>
            </a:r>
            <a:r>
              <a:rPr sz="2500" spc="-21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selection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limitations.</a:t>
            </a:r>
            <a:endParaRPr sz="2500">
              <a:latin typeface="Calibri"/>
              <a:cs typeface="Calibri"/>
            </a:endParaRPr>
          </a:p>
          <a:p>
            <a:pPr marL="322580" indent="-309880">
              <a:lnSpc>
                <a:spcPct val="100000"/>
              </a:lnSpc>
              <a:spcBef>
                <a:spcPts val="5"/>
              </a:spcBef>
              <a:buAutoNum type="arabicPeriod" startAt="3"/>
              <a:tabLst>
                <a:tab pos="322580" algn="l"/>
              </a:tabLst>
            </a:pPr>
            <a:r>
              <a:rPr sz="2500" dirty="0">
                <a:latin typeface="Calibri"/>
                <a:cs typeface="Calibri"/>
              </a:rPr>
              <a:t>Unclear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spc="-45" dirty="0">
                <a:latin typeface="Calibri"/>
                <a:cs typeface="Calibri"/>
              </a:rPr>
              <a:t>step</a:t>
            </a:r>
            <a:r>
              <a:rPr sz="2500" spc="-15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sequences.</a:t>
            </a:r>
            <a:endParaRPr sz="2500">
              <a:latin typeface="Calibri"/>
              <a:cs typeface="Calibri"/>
            </a:endParaRPr>
          </a:p>
          <a:p>
            <a:pPr marL="321945" indent="-309245">
              <a:lnSpc>
                <a:spcPct val="100000"/>
              </a:lnSpc>
              <a:buAutoNum type="arabicPeriod" startAt="3"/>
              <a:tabLst>
                <a:tab pos="321945" algn="l"/>
              </a:tabLst>
            </a:pPr>
            <a:r>
              <a:rPr sz="2500" spc="-10" dirty="0">
                <a:latin typeface="Calibri"/>
                <a:cs typeface="Calibri"/>
              </a:rPr>
              <a:t>More</a:t>
            </a:r>
            <a:r>
              <a:rPr sz="2500" spc="-135" dirty="0">
                <a:latin typeface="Calibri"/>
                <a:cs typeface="Calibri"/>
              </a:rPr>
              <a:t> </a:t>
            </a:r>
            <a:r>
              <a:rPr sz="2500" spc="-45" dirty="0">
                <a:latin typeface="Calibri"/>
                <a:cs typeface="Calibri"/>
              </a:rPr>
              <a:t>steps</a:t>
            </a:r>
            <a:r>
              <a:rPr sz="2500" spc="-10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-114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manage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-35" dirty="0">
                <a:latin typeface="Calibri"/>
                <a:cs typeface="Calibri"/>
              </a:rPr>
              <a:t> interface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than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perform</a:t>
            </a:r>
            <a:r>
              <a:rPr sz="2500" spc="-16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tasks.</a:t>
            </a:r>
            <a:endParaRPr sz="2500">
              <a:latin typeface="Calibri"/>
              <a:cs typeface="Calibri"/>
            </a:endParaRPr>
          </a:p>
          <a:p>
            <a:pPr marL="322580" indent="-309880">
              <a:lnSpc>
                <a:spcPct val="100000"/>
              </a:lnSpc>
              <a:buAutoNum type="arabicPeriod" startAt="3"/>
              <a:tabLst>
                <a:tab pos="322580" algn="l"/>
              </a:tabLst>
            </a:pPr>
            <a:r>
              <a:rPr sz="2500" spc="-20" dirty="0">
                <a:latin typeface="Calibri"/>
                <a:cs typeface="Calibri"/>
              </a:rPr>
              <a:t>Complex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spc="-35" dirty="0">
                <a:latin typeface="Calibri"/>
                <a:cs typeface="Calibri"/>
              </a:rPr>
              <a:t>linkage</a:t>
            </a:r>
            <a:r>
              <a:rPr sz="2500" spc="-1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between</a:t>
            </a:r>
            <a:r>
              <a:rPr sz="2500" spc="-1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-114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within</a:t>
            </a:r>
            <a:r>
              <a:rPr sz="2500" spc="-1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applications.</a:t>
            </a:r>
            <a:endParaRPr sz="2500">
              <a:latin typeface="Calibri"/>
              <a:cs typeface="Calibri"/>
            </a:endParaRPr>
          </a:p>
          <a:p>
            <a:pPr marL="321945" indent="-309245">
              <a:lnSpc>
                <a:spcPct val="100000"/>
              </a:lnSpc>
              <a:buAutoNum type="arabicPeriod" startAt="3"/>
              <a:tabLst>
                <a:tab pos="321945" algn="l"/>
              </a:tabLst>
            </a:pPr>
            <a:r>
              <a:rPr sz="2500" spc="-10" dirty="0">
                <a:latin typeface="Calibri"/>
                <a:cs typeface="Calibri"/>
              </a:rPr>
              <a:t>Inadequate</a:t>
            </a:r>
            <a:r>
              <a:rPr sz="2500" spc="-17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feedback</a:t>
            </a:r>
            <a:r>
              <a:rPr sz="2500" spc="-1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confirmation.</a:t>
            </a:r>
            <a:endParaRPr sz="2500">
              <a:latin typeface="Calibri"/>
              <a:cs typeface="Calibri"/>
            </a:endParaRPr>
          </a:p>
          <a:p>
            <a:pPr marL="322580" indent="-309880">
              <a:lnSpc>
                <a:spcPct val="100000"/>
              </a:lnSpc>
              <a:spcBef>
                <a:spcPts val="5"/>
              </a:spcBef>
              <a:buAutoNum type="arabicPeriod" startAt="3"/>
              <a:tabLst>
                <a:tab pos="322580" algn="l"/>
              </a:tabLst>
            </a:pPr>
            <a:r>
              <a:rPr sz="2500" dirty="0">
                <a:latin typeface="Calibri"/>
                <a:cs typeface="Calibri"/>
              </a:rPr>
              <a:t>Lack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of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spc="-65" dirty="0">
                <a:latin typeface="Calibri"/>
                <a:cs typeface="Calibri"/>
              </a:rPr>
              <a:t>system</a:t>
            </a:r>
            <a:r>
              <a:rPr sz="2500" spc="-1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anticipation</a:t>
            </a:r>
            <a:r>
              <a:rPr sz="2500" spc="-1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intelligence.</a:t>
            </a:r>
            <a:endParaRPr sz="2500">
              <a:latin typeface="Calibri"/>
              <a:cs typeface="Calibri"/>
            </a:endParaRPr>
          </a:p>
          <a:p>
            <a:pPr marL="356870" marR="5080" indent="-354330">
              <a:lnSpc>
                <a:spcPts val="2400"/>
              </a:lnSpc>
              <a:spcBef>
                <a:spcPts val="630"/>
              </a:spcBef>
              <a:buSzPct val="90000"/>
              <a:buAutoNum type="arabicPeriod" startAt="3"/>
              <a:tabLst>
                <a:tab pos="356870" algn="l"/>
                <a:tab pos="391160" algn="l"/>
                <a:tab pos="2524760" algn="l"/>
                <a:tab pos="3494404" algn="l"/>
                <a:tab pos="5144135" algn="l"/>
                <a:tab pos="6107430" algn="l"/>
                <a:tab pos="7586345" algn="l"/>
              </a:tabLst>
            </a:pPr>
            <a:r>
              <a:rPr sz="2500" spc="-10" dirty="0">
                <a:latin typeface="Calibri"/>
                <a:cs typeface="Calibri"/>
              </a:rPr>
              <a:t>Inadequate</a:t>
            </a:r>
            <a:r>
              <a:rPr sz="2500" dirty="0">
                <a:latin typeface="Calibri"/>
                <a:cs typeface="Calibri"/>
              </a:rPr>
              <a:t>	</a:t>
            </a:r>
            <a:r>
              <a:rPr sz="2500" spc="-20" dirty="0">
                <a:latin typeface="Calibri"/>
                <a:cs typeface="Calibri"/>
              </a:rPr>
              <a:t>error</a:t>
            </a:r>
            <a:r>
              <a:rPr sz="2500" dirty="0">
                <a:latin typeface="Calibri"/>
                <a:cs typeface="Calibri"/>
              </a:rPr>
              <a:t>	</a:t>
            </a:r>
            <a:r>
              <a:rPr sz="2500" spc="-10" dirty="0">
                <a:latin typeface="Calibri"/>
                <a:cs typeface="Calibri"/>
              </a:rPr>
              <a:t>messages,</a:t>
            </a:r>
            <a:r>
              <a:rPr sz="2500" dirty="0">
                <a:latin typeface="Calibri"/>
                <a:cs typeface="Calibri"/>
              </a:rPr>
              <a:t>	</a:t>
            </a:r>
            <a:r>
              <a:rPr sz="2500" spc="-10" dirty="0">
                <a:latin typeface="Calibri"/>
                <a:cs typeface="Calibri"/>
              </a:rPr>
              <a:t>help,</a:t>
            </a:r>
            <a:r>
              <a:rPr sz="2500" dirty="0">
                <a:latin typeface="Calibri"/>
                <a:cs typeface="Calibri"/>
              </a:rPr>
              <a:t>	</a:t>
            </a:r>
            <a:r>
              <a:rPr sz="2500" spc="-10" dirty="0">
                <a:latin typeface="Calibri"/>
                <a:cs typeface="Calibri"/>
              </a:rPr>
              <a:t>tutorials,</a:t>
            </a:r>
            <a:r>
              <a:rPr sz="2500" dirty="0">
                <a:latin typeface="Calibri"/>
                <a:cs typeface="Calibri"/>
              </a:rPr>
              <a:t>	</a:t>
            </a:r>
            <a:r>
              <a:rPr sz="2500" spc="-25" dirty="0">
                <a:latin typeface="Calibri"/>
                <a:cs typeface="Calibri"/>
              </a:rPr>
              <a:t>and </a:t>
            </a:r>
            <a:r>
              <a:rPr sz="2500" spc="-10" dirty="0">
                <a:latin typeface="Calibri"/>
                <a:cs typeface="Calibri"/>
              </a:rPr>
              <a:t>documentation.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635" y="1465031"/>
            <a:ext cx="6407785" cy="8299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95"/>
              </a:spcBef>
            </a:pPr>
            <a:r>
              <a:rPr sz="2400" b="0" i="0" spc="-35" dirty="0">
                <a:latin typeface="Calibri"/>
                <a:cs typeface="Calibri"/>
              </a:rPr>
              <a:t>Web</a:t>
            </a:r>
            <a:r>
              <a:rPr sz="2400" b="0" i="0" spc="-100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usability</a:t>
            </a:r>
            <a:r>
              <a:rPr sz="2400" b="0" i="0" spc="-80" dirty="0">
                <a:latin typeface="Calibri"/>
                <a:cs typeface="Calibri"/>
              </a:rPr>
              <a:t> </a:t>
            </a:r>
            <a:r>
              <a:rPr sz="2400" b="0" i="0" spc="-20" dirty="0">
                <a:latin typeface="Calibri"/>
                <a:cs typeface="Calibri"/>
              </a:rPr>
              <a:t>characteristics</a:t>
            </a:r>
            <a:r>
              <a:rPr sz="2400" b="0" i="0" spc="-175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particularly</a:t>
            </a:r>
            <a:r>
              <a:rPr sz="2400" b="0" i="0" spc="-75" dirty="0">
                <a:latin typeface="Calibri"/>
                <a:cs typeface="Calibri"/>
              </a:rPr>
              <a:t> </a:t>
            </a:r>
            <a:r>
              <a:rPr sz="2400" b="0" i="0" spc="-20" dirty="0">
                <a:latin typeface="Calibri"/>
                <a:cs typeface="Calibri"/>
              </a:rPr>
              <a:t>wasteful</a:t>
            </a:r>
            <a:r>
              <a:rPr sz="2400" b="0" i="0" spc="-15" dirty="0">
                <a:latin typeface="Calibri"/>
                <a:cs typeface="Calibri"/>
              </a:rPr>
              <a:t> </a:t>
            </a:r>
            <a:r>
              <a:rPr sz="2400" b="0" i="0" spc="-25" dirty="0">
                <a:latin typeface="Calibri"/>
                <a:cs typeface="Calibri"/>
              </a:rPr>
              <a:t>of </a:t>
            </a:r>
            <a:r>
              <a:rPr sz="2400" b="0" i="0" spc="-30" dirty="0">
                <a:latin typeface="Calibri"/>
                <a:cs typeface="Calibri"/>
              </a:rPr>
              <a:t>people’s</a:t>
            </a:r>
            <a:r>
              <a:rPr sz="2400" b="0" i="0" spc="-80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time,</a:t>
            </a:r>
            <a:r>
              <a:rPr sz="2400" b="0" i="0" spc="-70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and</a:t>
            </a:r>
            <a:r>
              <a:rPr sz="2400" b="0" i="0" spc="-10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often</a:t>
            </a:r>
            <a:r>
              <a:rPr sz="2400" b="0" i="0" spc="-110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quite</a:t>
            </a:r>
            <a:r>
              <a:rPr sz="2400" b="0" i="0" spc="-90" dirty="0">
                <a:latin typeface="Calibri"/>
                <a:cs typeface="Calibri"/>
              </a:rPr>
              <a:t> </a:t>
            </a:r>
            <a:r>
              <a:rPr sz="2400" b="0" i="0" spc="-10" dirty="0">
                <a:latin typeface="Calibri"/>
                <a:cs typeface="Calibri"/>
              </a:rPr>
              <a:t>irritating,</a:t>
            </a:r>
            <a:r>
              <a:rPr sz="2400" b="0" i="0" spc="-170" dirty="0">
                <a:latin typeface="Calibri"/>
                <a:cs typeface="Calibri"/>
              </a:rPr>
              <a:t> </a:t>
            </a:r>
            <a:r>
              <a:rPr sz="2400" b="0" i="0" spc="-20" dirty="0">
                <a:latin typeface="Calibri"/>
                <a:cs typeface="Calibri"/>
              </a:rPr>
              <a:t>are: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104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2361437"/>
            <a:ext cx="8104505" cy="331724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356870" marR="5080" indent="-344805" algn="just">
              <a:lnSpc>
                <a:spcPct val="91500"/>
              </a:lnSpc>
              <a:spcBef>
                <a:spcPts val="295"/>
              </a:spcBef>
            </a:pPr>
            <a:r>
              <a:rPr sz="2000" b="1" dirty="0">
                <a:latin typeface="Calibri"/>
                <a:cs typeface="Calibri"/>
              </a:rPr>
              <a:t>Visual</a:t>
            </a:r>
            <a:r>
              <a:rPr sz="2000" b="1" spc="280" dirty="0">
                <a:latin typeface="Calibri"/>
                <a:cs typeface="Calibri"/>
              </a:rPr>
              <a:t>  </a:t>
            </a:r>
            <a:r>
              <a:rPr sz="2000" b="1" dirty="0">
                <a:latin typeface="Calibri"/>
                <a:cs typeface="Calibri"/>
              </a:rPr>
              <a:t>clutter.</a:t>
            </a:r>
            <a:r>
              <a:rPr sz="2000" b="1" spc="275" dirty="0">
                <a:latin typeface="Calibri"/>
                <a:cs typeface="Calibri"/>
              </a:rPr>
              <a:t>  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295" dirty="0">
                <a:latin typeface="Calibri"/>
                <a:cs typeface="Calibri"/>
              </a:rPr>
              <a:t>  </a:t>
            </a:r>
            <a:r>
              <a:rPr sz="2000" b="1" dirty="0">
                <a:latin typeface="Calibri"/>
                <a:cs typeface="Calibri"/>
              </a:rPr>
              <a:t>lack</a:t>
            </a:r>
            <a:r>
              <a:rPr sz="2000" b="1" spc="300" dirty="0">
                <a:latin typeface="Calibri"/>
                <a:cs typeface="Calibri"/>
              </a:rPr>
              <a:t>  </a:t>
            </a:r>
            <a:r>
              <a:rPr sz="2000" b="1" dirty="0">
                <a:latin typeface="Calibri"/>
                <a:cs typeface="Calibri"/>
              </a:rPr>
              <a:t>of</a:t>
            </a:r>
            <a:r>
              <a:rPr sz="2000" b="1" spc="285" dirty="0">
                <a:latin typeface="Calibri"/>
                <a:cs typeface="Calibri"/>
              </a:rPr>
              <a:t>  </a:t>
            </a:r>
            <a:r>
              <a:rPr sz="2000" b="1" dirty="0">
                <a:latin typeface="Calibri"/>
                <a:cs typeface="Calibri"/>
              </a:rPr>
              <a:t>“white</a:t>
            </a:r>
            <a:r>
              <a:rPr sz="2000" b="1" spc="305" dirty="0">
                <a:latin typeface="Calibri"/>
                <a:cs typeface="Calibri"/>
              </a:rPr>
              <a:t>  </a:t>
            </a:r>
            <a:r>
              <a:rPr sz="2000" b="1" dirty="0">
                <a:latin typeface="Calibri"/>
                <a:cs typeface="Calibri"/>
              </a:rPr>
              <a:t>space,”</a:t>
            </a:r>
            <a:r>
              <a:rPr sz="2000" b="1" spc="275" dirty="0">
                <a:latin typeface="Calibri"/>
                <a:cs typeface="Calibri"/>
              </a:rPr>
              <a:t>  </a:t>
            </a:r>
            <a:r>
              <a:rPr sz="2000" b="1" dirty="0">
                <a:latin typeface="Calibri"/>
                <a:cs typeface="Calibri"/>
              </a:rPr>
              <a:t>meaningless</a:t>
            </a:r>
            <a:r>
              <a:rPr sz="2000" b="1" spc="305" dirty="0">
                <a:latin typeface="Calibri"/>
                <a:cs typeface="Calibri"/>
              </a:rPr>
              <a:t>  </a:t>
            </a:r>
            <a:r>
              <a:rPr sz="2000" b="1" dirty="0">
                <a:latin typeface="Calibri"/>
                <a:cs typeface="Calibri"/>
              </a:rPr>
              <a:t>graphics,</a:t>
            </a:r>
            <a:r>
              <a:rPr sz="2000" b="1" spc="290" dirty="0">
                <a:latin typeface="Calibri"/>
                <a:cs typeface="Calibri"/>
              </a:rPr>
              <a:t>  </a:t>
            </a:r>
            <a:r>
              <a:rPr sz="2000" b="1" spc="-25" dirty="0">
                <a:latin typeface="Calibri"/>
                <a:cs typeface="Calibri"/>
              </a:rPr>
              <a:t>and </a:t>
            </a:r>
            <a:r>
              <a:rPr sz="2000" b="1" dirty="0">
                <a:latin typeface="Calibri"/>
                <a:cs typeface="Calibri"/>
              </a:rPr>
              <a:t>unnecessary</a:t>
            </a:r>
            <a:r>
              <a:rPr sz="2000" b="1" spc="434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and</a:t>
            </a:r>
            <a:r>
              <a:rPr sz="2000" b="1" spc="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wasteful</a:t>
            </a:r>
            <a:r>
              <a:rPr sz="2000" spc="4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decoration</a:t>
            </a:r>
            <a:r>
              <a:rPr sz="2000" spc="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often</a:t>
            </a:r>
            <a:r>
              <a:rPr sz="2000" spc="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turn</a:t>
            </a:r>
            <a:r>
              <a:rPr sz="2000" spc="45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pages</a:t>
            </a:r>
            <a:r>
              <a:rPr sz="2000" spc="4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into</a:t>
            </a:r>
            <a:r>
              <a:rPr sz="2000" spc="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jungles</a:t>
            </a:r>
            <a:r>
              <a:rPr sz="2000" spc="42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of </a:t>
            </a:r>
            <a:r>
              <a:rPr sz="2000" dirty="0">
                <a:latin typeface="Calibri"/>
                <a:cs typeface="Calibri"/>
              </a:rPr>
              <a:t>visual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noise.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3707765" algn="l"/>
              </a:tabLst>
            </a:pPr>
            <a:r>
              <a:rPr sz="2000" b="1" dirty="0">
                <a:latin typeface="Calibri"/>
                <a:cs typeface="Calibri"/>
              </a:rPr>
              <a:t>Impaired</a:t>
            </a:r>
            <a:r>
              <a:rPr sz="2000" b="1" spc="204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information</a:t>
            </a:r>
            <a:r>
              <a:rPr sz="2000" b="1" spc="32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readability.</a:t>
            </a:r>
            <a:r>
              <a:rPr sz="2000" b="1" dirty="0">
                <a:latin typeface="Calibri"/>
                <a:cs typeface="Calibri"/>
              </a:rPr>
              <a:t>	</a:t>
            </a:r>
            <a:r>
              <a:rPr sz="2000" b="1" spc="-30" dirty="0">
                <a:latin typeface="Calibri"/>
                <a:cs typeface="Calibri"/>
              </a:rPr>
              <a:t>Page</a:t>
            </a:r>
            <a:r>
              <a:rPr sz="2000" b="1" spc="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readability</a:t>
            </a:r>
            <a:r>
              <a:rPr sz="2000" b="1" spc="29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is</a:t>
            </a:r>
            <a:r>
              <a:rPr sz="2000" b="1" spc="3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diminished</a:t>
            </a:r>
            <a:r>
              <a:rPr sz="2000" b="1" spc="3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by</a:t>
            </a:r>
            <a:r>
              <a:rPr sz="2000" b="1" spc="34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poor</a:t>
            </a:r>
            <a:endParaRPr sz="20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2000" b="1" spc="-10" dirty="0">
                <a:latin typeface="Calibri"/>
                <a:cs typeface="Calibri"/>
              </a:rPr>
              <a:t>developer</a:t>
            </a:r>
            <a:r>
              <a:rPr sz="2000" b="1" spc="-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choices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typefaces,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colors,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graphics.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60"/>
              </a:spcBef>
            </a:pPr>
            <a:endParaRPr sz="2000">
              <a:latin typeface="Calibri"/>
              <a:cs typeface="Calibri"/>
            </a:endParaRPr>
          </a:p>
          <a:p>
            <a:pPr marL="356870" marR="6985" indent="-344805" algn="just">
              <a:lnSpc>
                <a:spcPct val="90000"/>
              </a:lnSpc>
            </a:pPr>
            <a:r>
              <a:rPr sz="2000" b="1" spc="-10" dirty="0">
                <a:latin typeface="Calibri"/>
                <a:cs typeface="Calibri"/>
              </a:rPr>
              <a:t>Incomprehensible</a:t>
            </a:r>
            <a:r>
              <a:rPr sz="2000" b="1" spc="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components.</a:t>
            </a:r>
            <a:r>
              <a:rPr sz="2000" b="1" spc="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Some</a:t>
            </a:r>
            <a:r>
              <a:rPr sz="2000" b="1" spc="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design</a:t>
            </a:r>
            <a:r>
              <a:rPr sz="2000" b="1" spc="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elements</a:t>
            </a:r>
            <a:r>
              <a:rPr sz="2000" b="1" spc="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give</a:t>
            </a:r>
            <a:r>
              <a:rPr sz="2000" b="1" spc="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the</a:t>
            </a:r>
            <a:r>
              <a:rPr sz="2000" b="1" spc="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user</a:t>
            </a:r>
            <a:r>
              <a:rPr sz="2000" b="1" spc="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no</a:t>
            </a:r>
            <a:r>
              <a:rPr sz="2000" b="1" spc="5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clue </a:t>
            </a:r>
            <a:r>
              <a:rPr sz="2000" b="1" dirty="0">
                <a:latin typeface="Calibri"/>
                <a:cs typeface="Calibri"/>
              </a:rPr>
              <a:t>as</a:t>
            </a:r>
            <a:r>
              <a:rPr sz="2000" b="1" spc="18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to</a:t>
            </a:r>
            <a:r>
              <a:rPr sz="2000" b="1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their</a:t>
            </a:r>
            <a:r>
              <a:rPr sz="2000" spc="1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function,</a:t>
            </a:r>
            <a:r>
              <a:rPr sz="2000" spc="3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leaving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their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purpose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not</a:t>
            </a:r>
            <a:r>
              <a:rPr sz="2000" spc="1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at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all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obvious.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Some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icons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graphics,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example,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are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shrouded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spc="-65" dirty="0">
                <a:latin typeface="Calibri"/>
                <a:cs typeface="Calibri"/>
              </a:rPr>
              <a:t>mystery,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containing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text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to </a:t>
            </a:r>
            <a:r>
              <a:rPr sz="2000" spc="-20" dirty="0">
                <a:latin typeface="Calibri"/>
                <a:cs typeface="Calibri"/>
              </a:rPr>
              <a:t>explain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what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they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do.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581150"/>
            <a:ext cx="8108315" cy="3081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6985" indent="-344805" algn="just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Annoying</a:t>
            </a:r>
            <a:r>
              <a:rPr sz="2400" b="1" spc="1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distractions.</a:t>
            </a:r>
            <a:r>
              <a:rPr sz="2400" b="1" spc="1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Elements</a:t>
            </a:r>
            <a:r>
              <a:rPr sz="2400" b="1" spc="114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constantly</a:t>
            </a:r>
            <a:r>
              <a:rPr sz="2400" b="1" spc="1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</a:t>
            </a:r>
            <a:r>
              <a:rPr sz="2400" b="1" spc="1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motion,</a:t>
            </a:r>
            <a:r>
              <a:rPr sz="2400" b="1" spc="1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scrolling </a:t>
            </a:r>
            <a:r>
              <a:rPr sz="2400" b="1" dirty="0">
                <a:latin typeface="Calibri"/>
                <a:cs typeface="Calibri"/>
              </a:rPr>
              <a:t>marquees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or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text,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blinking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text,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or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looping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continually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running </a:t>
            </a:r>
            <a:r>
              <a:rPr sz="2400" dirty="0">
                <a:latin typeface="Calibri"/>
                <a:cs typeface="Calibri"/>
              </a:rPr>
              <a:t>animations</a:t>
            </a:r>
            <a:r>
              <a:rPr sz="2400" spc="3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compete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</a:t>
            </a:r>
            <a:r>
              <a:rPr sz="2400" spc="3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meaningful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content</a:t>
            </a:r>
            <a:r>
              <a:rPr sz="2400" spc="3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3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3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user’s </a:t>
            </a:r>
            <a:r>
              <a:rPr sz="2400" spc="-110" dirty="0">
                <a:latin typeface="Calibri"/>
                <a:cs typeface="Calibri"/>
              </a:rPr>
              <a:t>eye’s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30" dirty="0">
                <a:latin typeface="Calibri"/>
                <a:cs typeface="Calibri"/>
              </a:rPr>
              <a:t>attention—and</a:t>
            </a:r>
            <a:r>
              <a:rPr sz="2400" spc="-19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destroy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80" dirty="0">
                <a:latin typeface="Calibri"/>
                <a:cs typeface="Calibri"/>
              </a:rPr>
              <a:t>page’s</a:t>
            </a:r>
            <a:r>
              <a:rPr sz="2400" spc="-1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readability.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65"/>
              </a:spcBef>
            </a:pPr>
            <a:endParaRPr sz="2400">
              <a:latin typeface="Calibri"/>
              <a:cs typeface="Calibri"/>
            </a:endParaRPr>
          </a:p>
          <a:p>
            <a:pPr marL="356870" marR="5080" indent="-344805" algn="just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Confusing</a:t>
            </a:r>
            <a:r>
              <a:rPr sz="2400" b="1" spc="6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navigation.</a:t>
            </a:r>
            <a:r>
              <a:rPr sz="2400" b="1" spc="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7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site’s</a:t>
            </a:r>
            <a:r>
              <a:rPr sz="2400" b="1" spc="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structure</a:t>
            </a:r>
            <a:r>
              <a:rPr sz="2400" b="1" spc="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often</a:t>
            </a:r>
            <a:r>
              <a:rPr sz="2400" b="1" spc="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resembles</a:t>
            </a:r>
            <a:r>
              <a:rPr sz="2400" b="1" spc="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7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maze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3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twisting</a:t>
            </a:r>
            <a:r>
              <a:rPr sz="2400" b="1" spc="3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pages</a:t>
            </a:r>
            <a:r>
              <a:rPr sz="2400" b="1" spc="3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into</a:t>
            </a:r>
            <a:r>
              <a:rPr sz="2400" spc="3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which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3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user</a:t>
            </a:r>
            <a:r>
              <a:rPr sz="2400" spc="3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wanders</a:t>
            </a:r>
            <a:r>
              <a:rPr sz="2400" spc="3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quite </a:t>
            </a:r>
            <a:r>
              <a:rPr sz="2400" dirty="0">
                <a:latin typeface="Calibri"/>
                <a:cs typeface="Calibri"/>
              </a:rPr>
              <a:t>soon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lost.</a:t>
            </a:r>
            <a:r>
              <a:rPr sz="2400" spc="-145" dirty="0">
                <a:latin typeface="Calibri"/>
                <a:cs typeface="Calibri"/>
              </a:rPr>
              <a:t> </a:t>
            </a:r>
            <a:r>
              <a:rPr sz="2400" spc="-150" dirty="0">
                <a:latin typeface="Calibri"/>
                <a:cs typeface="Calibri"/>
              </a:rPr>
              <a:t>Poor,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little,</a:t>
            </a:r>
            <a:r>
              <a:rPr sz="2400" spc="-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or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organization</a:t>
            </a:r>
            <a:r>
              <a:rPr sz="2400" spc="-20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exists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among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pages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105</a:t>
            </a:fld>
            <a:endParaRPr spc="-25" dirty="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31214" y="382016"/>
            <a:ext cx="6881495" cy="1246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74950" marR="5080" indent="-2762885">
              <a:lnSpc>
                <a:spcPct val="100000"/>
              </a:lnSpc>
              <a:spcBef>
                <a:spcPts val="105"/>
              </a:spcBef>
            </a:pPr>
            <a:r>
              <a:rPr sz="4000" i="0" dirty="0">
                <a:latin typeface="Calibri"/>
                <a:cs typeface="Calibri"/>
              </a:rPr>
              <a:t>Usability</a:t>
            </a:r>
            <a:r>
              <a:rPr sz="4000" i="0" spc="-9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is</a:t>
            </a:r>
            <a:r>
              <a:rPr sz="4000" i="0" spc="-4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nothing</a:t>
            </a:r>
            <a:r>
              <a:rPr sz="4000" i="0" spc="-10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but</a:t>
            </a:r>
            <a:r>
              <a:rPr sz="4000" i="0" spc="-95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common sense.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106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791092"/>
            <a:ext cx="7627620" cy="425767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48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30" dirty="0">
                <a:latin typeface="Calibri"/>
                <a:cs typeface="Calibri"/>
              </a:rPr>
              <a:t>Inefficient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navigation.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38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30" dirty="0">
                <a:latin typeface="Calibri"/>
                <a:cs typeface="Calibri"/>
              </a:rPr>
              <a:t>Inefficient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operations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409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35" dirty="0">
                <a:latin typeface="Calibri"/>
                <a:cs typeface="Calibri"/>
              </a:rPr>
              <a:t>Excessive</a:t>
            </a:r>
            <a:r>
              <a:rPr sz="3200" b="1" spc="-1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or</a:t>
            </a:r>
            <a:r>
              <a:rPr sz="3200" b="1" spc="-14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inefficient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page</a:t>
            </a:r>
            <a:r>
              <a:rPr sz="3200" b="1" spc="-1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scrolling.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409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40" dirty="0">
                <a:latin typeface="Calibri"/>
                <a:cs typeface="Calibri"/>
              </a:rPr>
              <a:t>Information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overload.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10" dirty="0">
                <a:latin typeface="Calibri"/>
                <a:cs typeface="Calibri"/>
              </a:rPr>
              <a:t>Design</a:t>
            </a:r>
            <a:r>
              <a:rPr sz="3200" b="1" spc="-13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inconsistency.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409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50" dirty="0">
                <a:latin typeface="Calibri"/>
                <a:cs typeface="Calibri"/>
              </a:rPr>
              <a:t>Outdated</a:t>
            </a:r>
            <a:r>
              <a:rPr sz="3200" b="1" spc="-13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information.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ts val="3510"/>
              </a:lnSpc>
              <a:spcBef>
                <a:spcPts val="94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10" dirty="0">
                <a:latin typeface="Calibri"/>
                <a:cs typeface="Calibri"/>
              </a:rPr>
              <a:t>Stale</a:t>
            </a:r>
            <a:r>
              <a:rPr sz="3200" b="1" spc="-1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design</a:t>
            </a:r>
            <a:r>
              <a:rPr sz="3200" b="1" spc="-1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caused</a:t>
            </a:r>
            <a:r>
              <a:rPr sz="3200" b="1" spc="-1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by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emulation</a:t>
            </a:r>
            <a:r>
              <a:rPr sz="3200" b="1" spc="-1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printed 	documents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and</a:t>
            </a:r>
            <a:r>
              <a:rPr sz="3200" b="1" spc="-1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past</a:t>
            </a:r>
            <a:r>
              <a:rPr sz="3200" b="1" spc="-10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systems.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0382" y="709117"/>
            <a:ext cx="777811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0" i="0" dirty="0">
                <a:latin typeface="Calibri"/>
                <a:cs typeface="Calibri"/>
              </a:rPr>
              <a:t>Some</a:t>
            </a:r>
            <a:r>
              <a:rPr sz="4000" i="0" spc="-120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Practical</a:t>
            </a:r>
            <a:r>
              <a:rPr sz="4000" i="0" spc="-8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Measures</a:t>
            </a:r>
            <a:r>
              <a:rPr sz="4000" i="0" spc="-13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of</a:t>
            </a:r>
            <a:r>
              <a:rPr sz="4000" i="0" spc="-114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Usability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107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81150"/>
            <a:ext cx="8101965" cy="40659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5080" indent="-344805" algn="just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Usability,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or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lack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thereof,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often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</a:t>
            </a:r>
            <a:r>
              <a:rPr sz="2400" spc="3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sensed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by</a:t>
            </a:r>
            <a:r>
              <a:rPr sz="2400" spc="3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3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simple </a:t>
            </a:r>
            <a:r>
              <a:rPr sz="2400" dirty="0">
                <a:latin typeface="Calibri"/>
                <a:cs typeface="Calibri"/>
              </a:rPr>
              <a:t>observation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of,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or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talking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to,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people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using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interface.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While </a:t>
            </a:r>
            <a:r>
              <a:rPr sz="2400" dirty="0">
                <a:latin typeface="Calibri"/>
                <a:cs typeface="Calibri"/>
              </a:rPr>
              <a:t>these</a:t>
            </a:r>
            <a:r>
              <a:rPr sz="2400" spc="1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measures</a:t>
            </a:r>
            <a:r>
              <a:rPr sz="2400" spc="1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lack</a:t>
            </a:r>
            <a:r>
              <a:rPr sz="2400" spc="1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scientific</a:t>
            </a:r>
            <a:r>
              <a:rPr sz="2400" spc="1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rigor,</a:t>
            </a:r>
            <a:r>
              <a:rPr sz="2400" spc="1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they</a:t>
            </a:r>
            <a:r>
              <a:rPr sz="2400" spc="1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do</a:t>
            </a:r>
            <a:r>
              <a:rPr sz="2400" spc="1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provide</a:t>
            </a:r>
            <a:r>
              <a:rPr sz="2400" spc="165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an </a:t>
            </a:r>
            <a:r>
              <a:rPr sz="2400" spc="-10" dirty="0">
                <a:latin typeface="Calibri"/>
                <a:cs typeface="Calibri"/>
              </a:rPr>
              <a:t>indication</a:t>
            </a:r>
            <a:r>
              <a:rPr sz="2400" spc="-19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that</a:t>
            </a:r>
            <a:r>
              <a:rPr sz="2400" spc="-1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there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may</a:t>
            </a:r>
            <a:r>
              <a:rPr sz="2400" spc="-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usability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problems.</a:t>
            </a:r>
            <a:endParaRPr sz="2400">
              <a:latin typeface="Calibri"/>
              <a:cs typeface="Calibri"/>
            </a:endParaRPr>
          </a:p>
          <a:p>
            <a:pPr marL="356870" marR="121920" indent="-344805" algn="just">
              <a:lnSpc>
                <a:spcPct val="100000"/>
              </a:lnSpc>
              <a:spcBef>
                <a:spcPts val="600"/>
              </a:spcBef>
            </a:pPr>
            <a:r>
              <a:rPr sz="2400" b="1" dirty="0">
                <a:latin typeface="Calibri"/>
                <a:cs typeface="Calibri"/>
              </a:rPr>
              <a:t>Are</a:t>
            </a:r>
            <a:r>
              <a:rPr sz="2400" b="1" spc="29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people</a:t>
            </a:r>
            <a:r>
              <a:rPr sz="2400" b="1" spc="3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asking</a:t>
            </a:r>
            <a:r>
              <a:rPr sz="2400" b="1" spc="3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409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lot</a:t>
            </a:r>
            <a:r>
              <a:rPr sz="2400" b="1" spc="3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38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questions</a:t>
            </a:r>
            <a:r>
              <a:rPr sz="2400" b="1" spc="30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or</a:t>
            </a:r>
            <a:r>
              <a:rPr sz="2400" b="1" spc="3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often</a:t>
            </a:r>
            <a:r>
              <a:rPr sz="2400" b="1" spc="29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reaching</a:t>
            </a:r>
            <a:r>
              <a:rPr sz="2400" b="1" spc="28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for</a:t>
            </a:r>
            <a:r>
              <a:rPr sz="2400" b="1" spc="360" dirty="0">
                <a:latin typeface="Calibri"/>
                <a:cs typeface="Calibri"/>
              </a:rPr>
              <a:t> </a:t>
            </a:r>
            <a:r>
              <a:rPr sz="2400" b="1" spc="-50" dirty="0">
                <a:latin typeface="Calibri"/>
                <a:cs typeface="Calibri"/>
              </a:rPr>
              <a:t>a </a:t>
            </a:r>
            <a:r>
              <a:rPr sz="2400" b="1" spc="-10" dirty="0">
                <a:latin typeface="Calibri"/>
                <a:cs typeface="Calibri"/>
              </a:rPr>
              <a:t>manual?</a:t>
            </a:r>
            <a:endParaRPr sz="2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605"/>
              </a:spcBef>
            </a:pPr>
            <a:r>
              <a:rPr sz="2400" b="1" spc="-10" dirty="0">
                <a:latin typeface="Calibri"/>
                <a:cs typeface="Calibri"/>
              </a:rPr>
              <a:t>Are</a:t>
            </a:r>
            <a:r>
              <a:rPr sz="2400" b="1" spc="-12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frequent</a:t>
            </a:r>
            <a:r>
              <a:rPr sz="2400" b="1" spc="-175" dirty="0">
                <a:latin typeface="Calibri"/>
                <a:cs typeface="Calibri"/>
              </a:rPr>
              <a:t> </a:t>
            </a:r>
            <a:r>
              <a:rPr sz="2400" b="1" spc="-50" dirty="0">
                <a:latin typeface="Calibri"/>
                <a:cs typeface="Calibri"/>
              </a:rPr>
              <a:t>exasperation</a:t>
            </a:r>
            <a:r>
              <a:rPr sz="2400" b="1" spc="9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responses</a:t>
            </a:r>
            <a:r>
              <a:rPr sz="2400" b="1" spc="-18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heard?</a:t>
            </a:r>
            <a:endParaRPr sz="2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360"/>
              </a:spcBef>
            </a:pPr>
            <a:r>
              <a:rPr sz="2400" b="1" spc="-10" dirty="0">
                <a:latin typeface="Calibri"/>
                <a:cs typeface="Calibri"/>
              </a:rPr>
              <a:t>Are</a:t>
            </a:r>
            <a:r>
              <a:rPr sz="2400" b="1" spc="-114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there</a:t>
            </a:r>
            <a:r>
              <a:rPr sz="2400" b="1" spc="-114" dirty="0">
                <a:latin typeface="Calibri"/>
                <a:cs typeface="Calibri"/>
              </a:rPr>
              <a:t> </a:t>
            </a:r>
            <a:r>
              <a:rPr sz="2400" b="1" spc="-40" dirty="0">
                <a:latin typeface="Calibri"/>
                <a:cs typeface="Calibri"/>
              </a:rPr>
              <a:t>many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spc="-35" dirty="0">
                <a:latin typeface="Calibri"/>
                <a:cs typeface="Calibri"/>
              </a:rPr>
              <a:t>irrelevant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actions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being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performed?</a:t>
            </a:r>
            <a:endParaRPr sz="2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605"/>
              </a:spcBef>
            </a:pPr>
            <a:r>
              <a:rPr sz="2400" b="1" spc="-10" dirty="0">
                <a:latin typeface="Calibri"/>
                <a:cs typeface="Calibri"/>
              </a:rPr>
              <a:t>Are</a:t>
            </a:r>
            <a:r>
              <a:rPr sz="2400" b="1" spc="-12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there</a:t>
            </a:r>
            <a:r>
              <a:rPr sz="2400" b="1" spc="-12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many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things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to</a:t>
            </a:r>
            <a:r>
              <a:rPr sz="2400" b="1" spc="-11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ignore?</a:t>
            </a:r>
            <a:endParaRPr sz="2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840"/>
              </a:spcBef>
            </a:pPr>
            <a:r>
              <a:rPr sz="2400" b="1" dirty="0">
                <a:latin typeface="Calibri"/>
                <a:cs typeface="Calibri"/>
              </a:rPr>
              <a:t>Do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number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people</a:t>
            </a:r>
            <a:r>
              <a:rPr sz="2400" b="1" spc="-10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want</a:t>
            </a:r>
            <a:r>
              <a:rPr sz="2400" b="1" spc="-1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use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product?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3676" y="431037"/>
            <a:ext cx="798068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000" i="0" dirty="0">
                <a:latin typeface="Calibri"/>
                <a:cs typeface="Calibri"/>
              </a:rPr>
              <a:t>Some</a:t>
            </a:r>
            <a:r>
              <a:rPr sz="4000" i="0" spc="-10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Objective</a:t>
            </a:r>
            <a:r>
              <a:rPr sz="4000" i="0" spc="-19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Measures</a:t>
            </a:r>
            <a:r>
              <a:rPr sz="4000" i="0" spc="-16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of</a:t>
            </a:r>
            <a:r>
              <a:rPr sz="4000" i="0" spc="-90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Usability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108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210960"/>
            <a:ext cx="7692390" cy="489013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1600" spc="-40" dirty="0">
                <a:latin typeface="Calibri"/>
                <a:cs typeface="Calibri"/>
              </a:rPr>
              <a:t>Shackel</a:t>
            </a:r>
            <a:r>
              <a:rPr sz="1600" spc="-1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(1991)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40" dirty="0">
                <a:latin typeface="Calibri"/>
                <a:cs typeface="Calibri"/>
              </a:rPr>
              <a:t>presents</a:t>
            </a:r>
            <a:r>
              <a:rPr sz="1600" spc="-8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following</a:t>
            </a:r>
            <a:r>
              <a:rPr sz="1600" spc="-10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more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objective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criteria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45" dirty="0">
                <a:latin typeface="Calibri"/>
                <a:cs typeface="Calibri"/>
              </a:rPr>
              <a:t>for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measuring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usability.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600" dirty="0">
                <a:latin typeface="Calibri"/>
                <a:cs typeface="Calibri"/>
              </a:rPr>
              <a:t>How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effective</a:t>
            </a:r>
            <a:r>
              <a:rPr sz="1600" i="1" spc="-13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is</a:t>
            </a:r>
            <a:r>
              <a:rPr sz="1600" i="1" spc="-2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the</a:t>
            </a:r>
            <a:r>
              <a:rPr sz="1600" i="1" spc="-15" dirty="0">
                <a:latin typeface="Calibri"/>
                <a:cs typeface="Calibri"/>
              </a:rPr>
              <a:t> </a:t>
            </a:r>
            <a:r>
              <a:rPr sz="1600" i="1" spc="-35" dirty="0">
                <a:latin typeface="Calibri"/>
                <a:cs typeface="Calibri"/>
              </a:rPr>
              <a:t>interface?</a:t>
            </a:r>
            <a:r>
              <a:rPr sz="1600" i="1" spc="-2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Can</a:t>
            </a:r>
            <a:r>
              <a:rPr sz="1600" i="1" spc="-3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the</a:t>
            </a:r>
            <a:r>
              <a:rPr sz="1600" i="1" spc="-4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required</a:t>
            </a:r>
            <a:r>
              <a:rPr sz="1600" i="1" spc="-5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range of</a:t>
            </a:r>
            <a:r>
              <a:rPr sz="1600" i="1" spc="-55" dirty="0">
                <a:latin typeface="Calibri"/>
                <a:cs typeface="Calibri"/>
              </a:rPr>
              <a:t> </a:t>
            </a:r>
            <a:r>
              <a:rPr sz="1600" i="1" spc="-20" dirty="0">
                <a:latin typeface="Calibri"/>
                <a:cs typeface="Calibri"/>
              </a:rPr>
              <a:t>tasks</a:t>
            </a:r>
            <a:r>
              <a:rPr sz="1600" i="1" spc="3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be</a:t>
            </a:r>
            <a:r>
              <a:rPr sz="1600" i="1" spc="-4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accomplished: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575"/>
              </a:spcBef>
              <a:buSzPct val="96875"/>
              <a:buFont typeface="Tahoma"/>
              <a:buChar char="•"/>
              <a:tabLst>
                <a:tab pos="356870" algn="l"/>
              </a:tabLst>
            </a:pPr>
            <a:r>
              <a:rPr sz="1600" spc="-40" dirty="0">
                <a:latin typeface="Calibri"/>
                <a:cs typeface="Calibri"/>
              </a:rPr>
              <a:t>At</a:t>
            </a:r>
            <a:r>
              <a:rPr sz="1600" spc="-80" dirty="0">
                <a:latin typeface="Calibri"/>
                <a:cs typeface="Calibri"/>
              </a:rPr>
              <a:t> </a:t>
            </a:r>
            <a:r>
              <a:rPr sz="1600" spc="-45" dirty="0">
                <a:latin typeface="Calibri"/>
                <a:cs typeface="Calibri"/>
              </a:rPr>
              <a:t>better</a:t>
            </a:r>
            <a:r>
              <a:rPr sz="1600" spc="-8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than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some </a:t>
            </a:r>
            <a:r>
              <a:rPr sz="1600" spc="-40" dirty="0">
                <a:latin typeface="Calibri"/>
                <a:cs typeface="Calibri"/>
              </a:rPr>
              <a:t>required</a:t>
            </a:r>
            <a:r>
              <a:rPr sz="1600" spc="-1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level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performance</a:t>
            </a:r>
            <a:r>
              <a:rPr sz="1600" spc="-100" dirty="0">
                <a:latin typeface="Calibri"/>
                <a:cs typeface="Calibri"/>
              </a:rPr>
              <a:t> </a:t>
            </a:r>
            <a:r>
              <a:rPr sz="1600" spc="-45" dirty="0">
                <a:latin typeface="Calibri"/>
                <a:cs typeface="Calibri"/>
              </a:rPr>
              <a:t>(for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example,</a:t>
            </a:r>
            <a:r>
              <a:rPr sz="1600" spc="-9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 </a:t>
            </a:r>
            <a:r>
              <a:rPr sz="1600" spc="-10" dirty="0">
                <a:latin typeface="Calibri"/>
                <a:cs typeface="Calibri"/>
              </a:rPr>
              <a:t>terms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 speed</a:t>
            </a:r>
            <a:r>
              <a:rPr sz="1600" spc="-25" dirty="0">
                <a:latin typeface="Calibri"/>
                <a:cs typeface="Calibri"/>
              </a:rPr>
              <a:t> and</a:t>
            </a:r>
            <a:endParaRPr sz="16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errors)?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85"/>
              </a:spcBef>
              <a:buSzPct val="96875"/>
              <a:buFont typeface="Tahoma"/>
              <a:buChar char="•"/>
              <a:tabLst>
                <a:tab pos="356870" algn="l"/>
              </a:tabLst>
            </a:pPr>
            <a:r>
              <a:rPr sz="1600" dirty="0">
                <a:latin typeface="Calibri"/>
                <a:cs typeface="Calibri"/>
              </a:rPr>
              <a:t>By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some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required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percentage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specified</a:t>
            </a:r>
            <a:r>
              <a:rPr sz="1600" spc="-10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target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range</a:t>
            </a:r>
            <a:r>
              <a:rPr sz="1600" spc="-1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users?</a:t>
            </a:r>
            <a:endParaRPr sz="1600">
              <a:latin typeface="Calibri"/>
              <a:cs typeface="Calibri"/>
            </a:endParaRPr>
          </a:p>
          <a:p>
            <a:pPr marL="106680" indent="-104775">
              <a:lnSpc>
                <a:spcPct val="100000"/>
              </a:lnSpc>
              <a:spcBef>
                <a:spcPts val="310"/>
              </a:spcBef>
              <a:buSzPct val="96875"/>
              <a:buFont typeface="Tahoma"/>
              <a:buChar char="•"/>
              <a:tabLst>
                <a:tab pos="106680" algn="l"/>
              </a:tabLst>
            </a:pPr>
            <a:r>
              <a:rPr sz="1600" spc="-10" dirty="0">
                <a:latin typeface="Calibri"/>
                <a:cs typeface="Calibri"/>
              </a:rPr>
              <a:t>Within</a:t>
            </a:r>
            <a:r>
              <a:rPr sz="1600" spc="-8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some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required</a:t>
            </a:r>
            <a:r>
              <a:rPr sz="1600" spc="1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proportion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range</a:t>
            </a:r>
            <a:r>
              <a:rPr sz="1600" spc="-1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usage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environments?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1600" dirty="0">
                <a:latin typeface="Calibri"/>
                <a:cs typeface="Calibri"/>
              </a:rPr>
              <a:t>How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learnable</a:t>
            </a:r>
            <a:r>
              <a:rPr sz="1600" i="1" spc="-7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is</a:t>
            </a:r>
            <a:r>
              <a:rPr sz="1600" i="1" spc="-1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the</a:t>
            </a:r>
            <a:r>
              <a:rPr sz="1600" i="1" spc="-35" dirty="0">
                <a:latin typeface="Calibri"/>
                <a:cs typeface="Calibri"/>
              </a:rPr>
              <a:t> interface?</a:t>
            </a:r>
            <a:r>
              <a:rPr sz="1600" i="1" spc="-1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Can the</a:t>
            </a:r>
            <a:r>
              <a:rPr sz="1600" i="1" spc="-55" dirty="0">
                <a:latin typeface="Calibri"/>
                <a:cs typeface="Calibri"/>
              </a:rPr>
              <a:t> </a:t>
            </a:r>
            <a:r>
              <a:rPr sz="1600" i="1" spc="-35" dirty="0">
                <a:latin typeface="Calibri"/>
                <a:cs typeface="Calibri"/>
              </a:rPr>
              <a:t>interface</a:t>
            </a:r>
            <a:r>
              <a:rPr sz="1600" i="1" spc="-1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be</a:t>
            </a:r>
            <a:r>
              <a:rPr sz="1600" i="1" spc="1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learned: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85"/>
              </a:spcBef>
              <a:buSzPct val="96875"/>
              <a:buFont typeface="Tahoma"/>
              <a:buChar char="•"/>
              <a:tabLst>
                <a:tab pos="356870" algn="l"/>
              </a:tabLst>
            </a:pPr>
            <a:r>
              <a:rPr sz="1600" spc="-10" dirty="0">
                <a:latin typeface="Calibri"/>
                <a:cs typeface="Calibri"/>
              </a:rPr>
              <a:t>Within</a:t>
            </a:r>
            <a:r>
              <a:rPr sz="1600" spc="-1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some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specified</a:t>
            </a:r>
            <a:r>
              <a:rPr sz="1600" spc="-1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time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from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commissioningand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start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user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training?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409"/>
              </a:spcBef>
              <a:buSzPct val="96875"/>
              <a:buFont typeface="Tahoma"/>
              <a:buChar char="•"/>
              <a:tabLst>
                <a:tab pos="356870" algn="l"/>
              </a:tabLst>
            </a:pPr>
            <a:r>
              <a:rPr sz="1600" dirty="0">
                <a:latin typeface="Calibri"/>
                <a:cs typeface="Calibri"/>
              </a:rPr>
              <a:t>Based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some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specified</a:t>
            </a:r>
            <a:r>
              <a:rPr sz="1600" spc="-1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amount</a:t>
            </a:r>
            <a:r>
              <a:rPr sz="1600" spc="-1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 </a:t>
            </a:r>
            <a:r>
              <a:rPr sz="1600" spc="-10" dirty="0">
                <a:latin typeface="Calibri"/>
                <a:cs typeface="Calibri"/>
              </a:rPr>
              <a:t>training</a:t>
            </a:r>
            <a:r>
              <a:rPr sz="1600" spc="-1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user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support?</a:t>
            </a:r>
            <a:endParaRPr sz="1600">
              <a:latin typeface="Calibri"/>
              <a:cs typeface="Calibri"/>
            </a:endParaRPr>
          </a:p>
          <a:p>
            <a:pPr marL="103505" indent="-101600">
              <a:lnSpc>
                <a:spcPct val="100000"/>
              </a:lnSpc>
              <a:spcBef>
                <a:spcPts val="240"/>
              </a:spcBef>
              <a:buSzPct val="96875"/>
              <a:buFont typeface="Tahoma"/>
              <a:buChar char="•"/>
              <a:tabLst>
                <a:tab pos="103505" algn="l"/>
              </a:tabLst>
            </a:pPr>
            <a:r>
              <a:rPr sz="1600" spc="-10" dirty="0">
                <a:latin typeface="Calibri"/>
                <a:cs typeface="Calibri"/>
              </a:rPr>
              <a:t>Within</a:t>
            </a:r>
            <a:r>
              <a:rPr sz="1600" spc="-8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some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specified</a:t>
            </a:r>
            <a:r>
              <a:rPr sz="1600" spc="-10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relearning</a:t>
            </a:r>
            <a:r>
              <a:rPr sz="1600" spc="-1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time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each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time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for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intermittent</a:t>
            </a:r>
            <a:r>
              <a:rPr sz="1600" spc="19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users?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1600" dirty="0">
                <a:latin typeface="Calibri"/>
                <a:cs typeface="Calibri"/>
              </a:rPr>
              <a:t>How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flexible</a:t>
            </a:r>
            <a:r>
              <a:rPr sz="1600" i="1" spc="-14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is</a:t>
            </a:r>
            <a:r>
              <a:rPr sz="1600" i="1" spc="-9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the</a:t>
            </a:r>
            <a:r>
              <a:rPr sz="1600" i="1" spc="-15" dirty="0">
                <a:latin typeface="Calibri"/>
                <a:cs typeface="Calibri"/>
              </a:rPr>
              <a:t> </a:t>
            </a:r>
            <a:r>
              <a:rPr sz="1600" i="1" spc="-35" dirty="0">
                <a:latin typeface="Calibri"/>
                <a:cs typeface="Calibri"/>
              </a:rPr>
              <a:t>interface? </a:t>
            </a:r>
            <a:r>
              <a:rPr sz="1600" i="1" dirty="0">
                <a:latin typeface="Calibri"/>
                <a:cs typeface="Calibri"/>
              </a:rPr>
              <a:t>Is</a:t>
            </a:r>
            <a:r>
              <a:rPr sz="1600" i="1" spc="-6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it</a:t>
            </a:r>
            <a:r>
              <a:rPr sz="1600" i="1" spc="-2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flexible</a:t>
            </a:r>
            <a:r>
              <a:rPr sz="1600" i="1" spc="-17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enough</a:t>
            </a:r>
            <a:r>
              <a:rPr sz="1600" i="1" spc="-15" dirty="0">
                <a:latin typeface="Calibri"/>
                <a:cs typeface="Calibri"/>
              </a:rPr>
              <a:t> </a:t>
            </a:r>
            <a:r>
              <a:rPr sz="1600" i="1" spc="-25" dirty="0">
                <a:latin typeface="Calibri"/>
                <a:cs typeface="Calibri"/>
              </a:rPr>
              <a:t>to:</a:t>
            </a:r>
            <a:endParaRPr sz="1600">
              <a:latin typeface="Calibri"/>
              <a:cs typeface="Calibri"/>
            </a:endParaRPr>
          </a:p>
          <a:p>
            <a:pPr marL="356870" marR="5080" indent="-344805">
              <a:lnSpc>
                <a:spcPct val="100000"/>
              </a:lnSpc>
              <a:spcBef>
                <a:spcPts val="555"/>
              </a:spcBef>
              <a:buSzPct val="96875"/>
              <a:buFont typeface="Tahoma"/>
              <a:buChar char="•"/>
              <a:tabLst>
                <a:tab pos="356870" algn="l"/>
              </a:tabLst>
            </a:pPr>
            <a:r>
              <a:rPr sz="1600" dirty="0">
                <a:latin typeface="Calibri"/>
                <a:cs typeface="Calibri"/>
              </a:rPr>
              <a:t>Allow</a:t>
            </a:r>
            <a:r>
              <a:rPr sz="1600" spc="-9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some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specified</a:t>
            </a:r>
            <a:r>
              <a:rPr sz="1600" spc="-130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percentage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variation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tasks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and/or</a:t>
            </a:r>
            <a:r>
              <a:rPr sz="1600" spc="-105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environments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beyond</a:t>
            </a:r>
            <a:r>
              <a:rPr sz="1600" spc="-8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those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first specified?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1600" dirty="0">
                <a:latin typeface="Calibri"/>
                <a:cs typeface="Calibri"/>
              </a:rPr>
              <a:t>What</a:t>
            </a:r>
            <a:r>
              <a:rPr sz="1600" spc="-9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are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i="1" spc="-20" dirty="0">
                <a:latin typeface="Calibri"/>
                <a:cs typeface="Calibri"/>
              </a:rPr>
              <a:t>attitudes</a:t>
            </a:r>
            <a:r>
              <a:rPr sz="1600" i="1" spc="10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of</a:t>
            </a:r>
            <a:r>
              <a:rPr sz="1600" i="1" spc="-1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the</a:t>
            </a:r>
            <a:r>
              <a:rPr sz="1600" i="1" spc="-5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users?</a:t>
            </a:r>
            <a:r>
              <a:rPr sz="1600" i="1" spc="-10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Are</a:t>
            </a:r>
            <a:r>
              <a:rPr sz="1600" i="1" spc="-7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they: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85"/>
              </a:spcBef>
              <a:buSzPct val="96875"/>
              <a:buFont typeface="Tahoma"/>
              <a:buChar char="•"/>
              <a:tabLst>
                <a:tab pos="356870" algn="l"/>
              </a:tabLst>
            </a:pPr>
            <a:r>
              <a:rPr sz="1600" spc="-10" dirty="0">
                <a:latin typeface="Calibri"/>
                <a:cs typeface="Calibri"/>
              </a:rPr>
              <a:t>Within</a:t>
            </a:r>
            <a:r>
              <a:rPr sz="1600" spc="-10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acceptable</a:t>
            </a:r>
            <a:r>
              <a:rPr sz="1600" spc="-12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levels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human</a:t>
            </a:r>
            <a:r>
              <a:rPr sz="1600" spc="-9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cost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terms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tiredness,</a:t>
            </a:r>
            <a:r>
              <a:rPr sz="1600" spc="-8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discomfort,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frustration,</a:t>
            </a:r>
            <a:r>
              <a:rPr sz="1600" spc="6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and</a:t>
            </a:r>
            <a:endParaRPr sz="16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personal</a:t>
            </a:r>
            <a:r>
              <a:rPr sz="1600" spc="-1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effort?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409"/>
              </a:spcBef>
              <a:buSzPct val="96875"/>
              <a:buFont typeface="Tahoma"/>
              <a:buChar char="•"/>
              <a:tabLst>
                <a:tab pos="356870" algn="l"/>
              </a:tabLst>
            </a:pPr>
            <a:r>
              <a:rPr sz="1600" dirty="0">
                <a:latin typeface="Calibri"/>
                <a:cs typeface="Calibri"/>
              </a:rPr>
              <a:t>Such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that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satisfaction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causes</a:t>
            </a:r>
            <a:r>
              <a:rPr sz="1600" spc="-10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continued</a:t>
            </a:r>
            <a:r>
              <a:rPr sz="1600" spc="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enhanced</a:t>
            </a:r>
            <a:r>
              <a:rPr sz="1600" spc="-1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usage</a:t>
            </a:r>
            <a:r>
              <a:rPr sz="1600" spc="-8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system?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1827530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Calibri"/>
                <a:cs typeface="Calibri"/>
              </a:rPr>
              <a:t>The</a:t>
            </a:r>
            <a:r>
              <a:rPr i="0" spc="-155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Design</a:t>
            </a:r>
            <a:r>
              <a:rPr i="0" spc="-200" dirty="0">
                <a:latin typeface="Calibri"/>
                <a:cs typeface="Calibri"/>
              </a:rPr>
              <a:t> </a:t>
            </a:r>
            <a:r>
              <a:rPr i="0" spc="-20" dirty="0">
                <a:latin typeface="Calibri"/>
                <a:cs typeface="Calibri"/>
              </a:rPr>
              <a:t>Team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109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4335"/>
            <a:ext cx="7583170" cy="39763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10"/>
              </a:spcBef>
            </a:pPr>
            <a:r>
              <a:rPr sz="2800" spc="-20" dirty="0">
                <a:latin typeface="Calibri"/>
                <a:cs typeface="Calibri"/>
              </a:rPr>
              <a:t>Provide</a:t>
            </a:r>
            <a:r>
              <a:rPr sz="2800" spc="-2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 balanced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design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team,</a:t>
            </a:r>
            <a:r>
              <a:rPr sz="2800" spc="-1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including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specialists </a:t>
            </a:r>
            <a:r>
              <a:rPr sz="2800" spc="-25" dirty="0">
                <a:latin typeface="Calibri"/>
                <a:cs typeface="Calibri"/>
              </a:rPr>
              <a:t>in:</a:t>
            </a:r>
            <a:endParaRPr sz="2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00"/>
              </a:spcBef>
              <a:buFont typeface="Tahoma"/>
              <a:buChar char="•"/>
              <a:tabLst>
                <a:tab pos="356870" algn="l"/>
              </a:tabLst>
            </a:pPr>
            <a:r>
              <a:rPr sz="2800" spc="-10" dirty="0">
                <a:latin typeface="Calibri"/>
                <a:cs typeface="Calibri"/>
              </a:rPr>
              <a:t>Development</a:t>
            </a:r>
            <a:endParaRPr sz="2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20"/>
              </a:spcBef>
              <a:buFont typeface="Tahoma"/>
              <a:buChar char="•"/>
              <a:tabLst>
                <a:tab pos="356870" algn="l"/>
              </a:tabLst>
            </a:pPr>
            <a:r>
              <a:rPr sz="2800" dirty="0">
                <a:latin typeface="Calibri"/>
                <a:cs typeface="Calibri"/>
              </a:rPr>
              <a:t>Human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factors</a:t>
            </a:r>
            <a:endParaRPr sz="2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00"/>
              </a:spcBef>
              <a:buFont typeface="Tahoma"/>
              <a:buChar char="•"/>
              <a:tabLst>
                <a:tab pos="356870" algn="l"/>
              </a:tabLst>
            </a:pPr>
            <a:r>
              <a:rPr sz="2800" dirty="0">
                <a:latin typeface="Calibri"/>
                <a:cs typeface="Calibri"/>
              </a:rPr>
              <a:t>Visual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design</a:t>
            </a:r>
            <a:endParaRPr sz="2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95"/>
              </a:spcBef>
              <a:buFont typeface="Tahoma"/>
              <a:buChar char="•"/>
              <a:tabLst>
                <a:tab pos="356870" algn="l"/>
              </a:tabLst>
            </a:pPr>
            <a:r>
              <a:rPr sz="2800" dirty="0">
                <a:latin typeface="Calibri"/>
                <a:cs typeface="Calibri"/>
              </a:rPr>
              <a:t>Usability</a:t>
            </a:r>
            <a:r>
              <a:rPr sz="2800" spc="-1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assessment</a:t>
            </a:r>
            <a:endParaRPr sz="2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00"/>
              </a:spcBef>
              <a:buFont typeface="Tahoma"/>
              <a:buChar char="•"/>
              <a:tabLst>
                <a:tab pos="356870" algn="l"/>
              </a:tabLst>
            </a:pPr>
            <a:r>
              <a:rPr sz="2800" spc="-10" dirty="0">
                <a:latin typeface="Calibri"/>
                <a:cs typeface="Calibri"/>
              </a:rPr>
              <a:t>Documentation</a:t>
            </a:r>
            <a:endParaRPr sz="2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00"/>
              </a:spcBef>
              <a:buFont typeface="Tahoma"/>
              <a:buChar char="•"/>
              <a:tabLst>
                <a:tab pos="356870" algn="l"/>
              </a:tabLst>
            </a:pPr>
            <a:r>
              <a:rPr sz="2800" spc="-10" dirty="0">
                <a:latin typeface="Calibri"/>
                <a:cs typeface="Calibri"/>
              </a:rPr>
              <a:t>Training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564335"/>
            <a:ext cx="8101965" cy="22504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marR="12700" indent="-344805" algn="just"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latin typeface="Calibri"/>
                <a:cs typeface="Calibri"/>
              </a:rPr>
              <a:t>Effective</a:t>
            </a:r>
            <a:r>
              <a:rPr sz="2800" spc="6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design</a:t>
            </a:r>
            <a:r>
              <a:rPr sz="2800" spc="254" dirty="0">
                <a:latin typeface="Calibri"/>
                <a:cs typeface="Calibri"/>
              </a:rPr>
              <a:t>  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270" dirty="0">
                <a:latin typeface="Calibri"/>
                <a:cs typeface="Calibri"/>
              </a:rPr>
              <a:t>   </a:t>
            </a:r>
            <a:r>
              <a:rPr sz="2800" dirty="0">
                <a:latin typeface="Calibri"/>
                <a:cs typeface="Calibri"/>
              </a:rPr>
              <a:t>development</a:t>
            </a:r>
            <a:r>
              <a:rPr sz="2800" spc="265" dirty="0">
                <a:latin typeface="Calibri"/>
                <a:cs typeface="Calibri"/>
              </a:rPr>
              <a:t>   </a:t>
            </a:r>
            <a:r>
              <a:rPr sz="2800" dirty="0">
                <a:latin typeface="Calibri"/>
                <a:cs typeface="Calibri"/>
              </a:rPr>
              <a:t>requires</a:t>
            </a:r>
            <a:r>
              <a:rPr sz="2800" spc="265" dirty="0">
                <a:latin typeface="Calibri"/>
                <a:cs typeface="Calibri"/>
              </a:rPr>
              <a:t>   </a:t>
            </a:r>
            <a:r>
              <a:rPr sz="2800" spc="-25" dirty="0">
                <a:latin typeface="Calibri"/>
                <a:cs typeface="Calibri"/>
              </a:rPr>
              <a:t>the </a:t>
            </a:r>
            <a:r>
              <a:rPr sz="2800" spc="-10" dirty="0">
                <a:latin typeface="Calibri"/>
                <a:cs typeface="Calibri"/>
              </a:rPr>
              <a:t>application</a:t>
            </a:r>
            <a:r>
              <a:rPr sz="2800" spc="-1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very</a:t>
            </a:r>
            <a:r>
              <a:rPr sz="2800" spc="-13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diverse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talents.</a:t>
            </a:r>
            <a:endParaRPr sz="2800">
              <a:latin typeface="Calibri"/>
              <a:cs typeface="Calibri"/>
            </a:endParaRPr>
          </a:p>
          <a:p>
            <a:pPr marL="356870" marR="5080" indent="-344805" algn="just">
              <a:lnSpc>
                <a:spcPct val="100000"/>
              </a:lnSpc>
              <a:spcBef>
                <a:spcPts val="700"/>
              </a:spcBef>
            </a:pPr>
            <a:r>
              <a:rPr sz="2800" dirty="0">
                <a:latin typeface="Calibri"/>
                <a:cs typeface="Calibri"/>
              </a:rPr>
              <a:t>No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one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person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possesses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all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skills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perform </a:t>
            </a:r>
            <a:r>
              <a:rPr sz="2800" dirty="0">
                <a:latin typeface="Calibri"/>
                <a:cs typeface="Calibri"/>
              </a:rPr>
              <a:t>all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the </a:t>
            </a:r>
            <a:r>
              <a:rPr sz="2800" dirty="0">
                <a:latin typeface="Calibri"/>
                <a:cs typeface="Calibri"/>
              </a:rPr>
              <a:t>necessary</a:t>
            </a:r>
            <a:r>
              <a:rPr sz="2800" spc="509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tasks;</a:t>
            </a:r>
            <a:r>
              <a:rPr sz="2800" spc="4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5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best</a:t>
            </a:r>
            <a:r>
              <a:rPr sz="2800" spc="5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that</a:t>
            </a:r>
            <a:r>
              <a:rPr sz="2800" spc="5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can</a:t>
            </a:r>
            <a:r>
              <a:rPr sz="2800" spc="509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</a:t>
            </a:r>
            <a:r>
              <a:rPr sz="2800" spc="5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hoped</a:t>
            </a:r>
            <a:r>
              <a:rPr sz="2800" spc="5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</a:t>
            </a:r>
            <a:r>
              <a:rPr sz="2800" spc="50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is </a:t>
            </a:r>
            <a:r>
              <a:rPr sz="2800" dirty="0">
                <a:latin typeface="Calibri"/>
                <a:cs typeface="Calibri"/>
              </a:rPr>
              <a:t>that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person</a:t>
            </a:r>
            <a:r>
              <a:rPr sz="2800" spc="-160" dirty="0">
                <a:latin typeface="Calibri"/>
                <a:cs typeface="Calibri"/>
              </a:rPr>
              <a:t> </a:t>
            </a:r>
            <a:r>
              <a:rPr sz="2800" spc="-40" dirty="0">
                <a:latin typeface="Calibri"/>
                <a:cs typeface="Calibri"/>
              </a:rPr>
              <a:t>may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possess a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couple</a:t>
            </a:r>
            <a:r>
              <a:rPr sz="2800" spc="-1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skills.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110</a:t>
            </a:fld>
            <a:endParaRPr spc="-25" dirty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9637" y="566115"/>
            <a:ext cx="7495540" cy="1246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046095" marR="5080" indent="-3034030">
              <a:lnSpc>
                <a:spcPct val="100000"/>
              </a:lnSpc>
              <a:spcBef>
                <a:spcPts val="110"/>
              </a:spcBef>
            </a:pPr>
            <a:r>
              <a:rPr sz="4000" i="0" dirty="0">
                <a:latin typeface="Calibri"/>
                <a:cs typeface="Calibri"/>
              </a:rPr>
              <a:t>Important</a:t>
            </a:r>
            <a:r>
              <a:rPr sz="4000" i="0" spc="-6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Human</a:t>
            </a:r>
            <a:r>
              <a:rPr sz="4000" i="0" spc="-25" dirty="0">
                <a:latin typeface="Calibri"/>
                <a:cs typeface="Calibri"/>
              </a:rPr>
              <a:t> </a:t>
            </a:r>
            <a:r>
              <a:rPr sz="4000" i="0" spc="-30" dirty="0">
                <a:latin typeface="Calibri"/>
                <a:cs typeface="Calibri"/>
              </a:rPr>
              <a:t>Characteristics</a:t>
            </a:r>
            <a:r>
              <a:rPr sz="4000" i="0" spc="-95" dirty="0">
                <a:latin typeface="Calibri"/>
                <a:cs typeface="Calibri"/>
              </a:rPr>
              <a:t> </a:t>
            </a:r>
            <a:r>
              <a:rPr sz="4000" i="0" spc="-25" dirty="0">
                <a:latin typeface="Calibri"/>
                <a:cs typeface="Calibri"/>
              </a:rPr>
              <a:t>in </a:t>
            </a:r>
            <a:r>
              <a:rPr sz="4000" i="0" spc="-10" dirty="0">
                <a:latin typeface="Calibri"/>
                <a:cs typeface="Calibri"/>
              </a:rPr>
              <a:t>Design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111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960829"/>
            <a:ext cx="8103234" cy="3439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5080" indent="-344805" algn="just">
              <a:lnSpc>
                <a:spcPct val="100000"/>
              </a:lnSpc>
              <a:spcBef>
                <a:spcPts val="95"/>
              </a:spcBef>
            </a:pPr>
            <a:r>
              <a:rPr sz="3200" dirty="0">
                <a:latin typeface="Calibri"/>
                <a:cs typeface="Calibri"/>
              </a:rPr>
              <a:t>A</a:t>
            </a:r>
            <a:r>
              <a:rPr sz="3200" spc="5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variety</a:t>
            </a:r>
            <a:r>
              <a:rPr sz="3200" spc="5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5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attributes</a:t>
            </a:r>
            <a:r>
              <a:rPr sz="3200" spc="5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that</a:t>
            </a:r>
            <a:r>
              <a:rPr sz="3200" spc="6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have</a:t>
            </a:r>
            <a:r>
              <a:rPr sz="3200" spc="5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</a:t>
            </a:r>
            <a:r>
              <a:rPr sz="3200" spc="5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important </a:t>
            </a:r>
            <a:r>
              <a:rPr sz="3200" dirty="0">
                <a:latin typeface="Calibri"/>
                <a:cs typeface="Calibri"/>
              </a:rPr>
              <a:t>influence</a:t>
            </a:r>
            <a:r>
              <a:rPr sz="3200" spc="5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</a:t>
            </a:r>
            <a:r>
              <a:rPr sz="3200" spc="5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interface</a:t>
            </a:r>
            <a:r>
              <a:rPr sz="3200" spc="5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5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screen</a:t>
            </a:r>
            <a:r>
              <a:rPr sz="3200" spc="5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design.</a:t>
            </a:r>
            <a:r>
              <a:rPr sz="3200" spc="5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particular</a:t>
            </a:r>
            <a:r>
              <a:rPr sz="3200" spc="775" dirty="0">
                <a:latin typeface="Calibri"/>
                <a:cs typeface="Calibri"/>
              </a:rPr>
              <a:t>   </a:t>
            </a:r>
            <a:r>
              <a:rPr sz="3200" dirty="0">
                <a:latin typeface="Calibri"/>
                <a:cs typeface="Calibri"/>
              </a:rPr>
              <a:t>importance</a:t>
            </a:r>
            <a:r>
              <a:rPr sz="3200" spc="785" dirty="0">
                <a:latin typeface="Calibri"/>
                <a:cs typeface="Calibri"/>
              </a:rPr>
              <a:t>  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785" dirty="0">
                <a:latin typeface="Calibri"/>
                <a:cs typeface="Calibri"/>
              </a:rPr>
              <a:t>   </a:t>
            </a:r>
            <a:r>
              <a:rPr sz="3200" dirty="0">
                <a:latin typeface="Calibri"/>
                <a:cs typeface="Calibri"/>
              </a:rPr>
              <a:t>design</a:t>
            </a:r>
            <a:r>
              <a:rPr sz="3200" spc="790" dirty="0">
                <a:latin typeface="Calibri"/>
                <a:cs typeface="Calibri"/>
              </a:rPr>
              <a:t>   </a:t>
            </a:r>
            <a:r>
              <a:rPr sz="3200" spc="-25" dirty="0">
                <a:latin typeface="Calibri"/>
                <a:cs typeface="Calibri"/>
              </a:rPr>
              <a:t>are </a:t>
            </a:r>
            <a:r>
              <a:rPr sz="3200" dirty="0">
                <a:latin typeface="Calibri"/>
                <a:cs typeface="Calibri"/>
              </a:rPr>
              <a:t>perception,</a:t>
            </a:r>
            <a:r>
              <a:rPr sz="3200" spc="2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memory,</a:t>
            </a:r>
            <a:r>
              <a:rPr sz="3200" spc="2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visual</a:t>
            </a:r>
            <a:r>
              <a:rPr sz="3200" spc="2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acuity,</a:t>
            </a:r>
            <a:r>
              <a:rPr sz="3200" spc="2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foveal</a:t>
            </a:r>
            <a:r>
              <a:rPr sz="3200" spc="24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</a:t>
            </a:r>
            <a:r>
              <a:rPr sz="3200" dirty="0">
                <a:latin typeface="Calibri"/>
                <a:cs typeface="Calibri"/>
              </a:rPr>
              <a:t>peripheral</a:t>
            </a:r>
            <a:r>
              <a:rPr sz="3200" spc="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vision,</a:t>
            </a:r>
            <a:r>
              <a:rPr sz="3200" spc="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sensory</a:t>
            </a:r>
            <a:r>
              <a:rPr sz="3200" spc="9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storage,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information </a:t>
            </a:r>
            <a:r>
              <a:rPr sz="3200" dirty="0">
                <a:latin typeface="Calibri"/>
                <a:cs typeface="Calibri"/>
              </a:rPr>
              <a:t>processing,</a:t>
            </a:r>
            <a:r>
              <a:rPr sz="3200" spc="66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learning,</a:t>
            </a:r>
            <a:r>
              <a:rPr sz="3200" spc="69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skill,</a:t>
            </a:r>
            <a:r>
              <a:rPr sz="3200" spc="69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705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individual differences.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535555">
              <a:lnSpc>
                <a:spcPct val="100000"/>
              </a:lnSpc>
              <a:spcBef>
                <a:spcPts val="95"/>
              </a:spcBef>
            </a:pPr>
            <a:r>
              <a:rPr i="0" spc="-35" dirty="0">
                <a:latin typeface="Calibri"/>
                <a:cs typeface="Calibri"/>
              </a:rPr>
              <a:t>Perception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112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59280"/>
            <a:ext cx="7781290" cy="415099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3200" spc="-45" dirty="0">
                <a:latin typeface="Calibri"/>
                <a:cs typeface="Calibri"/>
              </a:rPr>
              <a:t>Perceptual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characteristics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include</a:t>
            </a:r>
            <a:r>
              <a:rPr sz="3200" spc="-1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following: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10" dirty="0">
                <a:latin typeface="Calibri"/>
                <a:cs typeface="Calibri"/>
              </a:rPr>
              <a:t>Proximity.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10" dirty="0">
                <a:latin typeface="Calibri"/>
                <a:cs typeface="Calibri"/>
              </a:rPr>
              <a:t>Similarity.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819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40" dirty="0">
                <a:latin typeface="Calibri"/>
                <a:cs typeface="Calibri"/>
              </a:rPr>
              <a:t>Matching</a:t>
            </a:r>
            <a:r>
              <a:rPr sz="3200" b="1" spc="-13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patterns.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10" dirty="0">
                <a:latin typeface="Calibri"/>
                <a:cs typeface="Calibri"/>
              </a:rPr>
              <a:t>Succinctness.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10" dirty="0">
                <a:latin typeface="Calibri"/>
                <a:cs typeface="Calibri"/>
              </a:rPr>
              <a:t>Closure.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819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10" dirty="0">
                <a:latin typeface="Calibri"/>
                <a:cs typeface="Calibri"/>
              </a:rPr>
              <a:t>Unity.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59280"/>
            <a:ext cx="3752850" cy="297053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10" dirty="0">
                <a:latin typeface="Calibri"/>
                <a:cs typeface="Calibri"/>
              </a:rPr>
              <a:t>Continuity.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10" dirty="0">
                <a:latin typeface="Calibri"/>
                <a:cs typeface="Calibri"/>
              </a:rPr>
              <a:t>Balance.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10" dirty="0">
                <a:latin typeface="Calibri"/>
                <a:cs typeface="Calibri"/>
              </a:rPr>
              <a:t>Expectancies.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819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10" dirty="0">
                <a:latin typeface="Calibri"/>
                <a:cs typeface="Calibri"/>
              </a:rPr>
              <a:t>Context.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dirty="0">
                <a:latin typeface="Calibri"/>
                <a:cs typeface="Calibri"/>
              </a:rPr>
              <a:t>Signals</a:t>
            </a:r>
            <a:r>
              <a:rPr sz="3200" b="1" spc="-185" dirty="0">
                <a:latin typeface="Calibri"/>
                <a:cs typeface="Calibri"/>
              </a:rPr>
              <a:t> </a:t>
            </a:r>
            <a:r>
              <a:rPr sz="3200" b="1" spc="-45" dirty="0">
                <a:latin typeface="Calibri"/>
                <a:cs typeface="Calibri"/>
              </a:rPr>
              <a:t>versus</a:t>
            </a:r>
            <a:r>
              <a:rPr sz="3200" b="1" spc="-10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noise.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113</a:t>
            </a:fld>
            <a:endParaRPr spc="-25" dirty="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788920">
              <a:lnSpc>
                <a:spcPct val="100000"/>
              </a:lnSpc>
              <a:spcBef>
                <a:spcPts val="95"/>
              </a:spcBef>
            </a:pPr>
            <a:r>
              <a:rPr i="0" spc="-20" dirty="0">
                <a:latin typeface="Calibri"/>
                <a:cs typeface="Calibri"/>
              </a:rPr>
              <a:t>Memory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114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81150"/>
            <a:ext cx="8114030" cy="4279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5080" indent="-344805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Memory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25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not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most</a:t>
            </a:r>
            <a:r>
              <a:rPr sz="2400" spc="2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stable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2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human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attributes,</a:t>
            </a:r>
            <a:r>
              <a:rPr sz="2400" spc="2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anyone </a:t>
            </a:r>
            <a:r>
              <a:rPr sz="2400" dirty="0">
                <a:latin typeface="Calibri"/>
                <a:cs typeface="Calibri"/>
              </a:rPr>
              <a:t>who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has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forgotten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why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they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walked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into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room,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or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forgotten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1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very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important</a:t>
            </a:r>
            <a:r>
              <a:rPr sz="2400" spc="1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birthday,</a:t>
            </a:r>
            <a:r>
              <a:rPr sz="2400" spc="1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can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attest.</a:t>
            </a:r>
            <a:r>
              <a:rPr sz="2400" spc="114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Today,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memory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is viewed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 </a:t>
            </a:r>
            <a:r>
              <a:rPr sz="2400" spc="-20" dirty="0">
                <a:latin typeface="Calibri"/>
                <a:cs typeface="Calibri"/>
              </a:rPr>
              <a:t>consisting</a:t>
            </a:r>
            <a:r>
              <a:rPr sz="2400" spc="-2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10" dirty="0">
                <a:latin typeface="Calibri"/>
                <a:cs typeface="Calibri"/>
              </a:rPr>
              <a:t> two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components</a:t>
            </a:r>
            <a:endParaRPr sz="2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600"/>
              </a:spcBef>
            </a:pPr>
            <a:r>
              <a:rPr sz="2400" dirty="0">
                <a:latin typeface="Calibri"/>
                <a:cs typeface="Calibri"/>
              </a:rPr>
              <a:t>long-</a:t>
            </a:r>
            <a:r>
              <a:rPr sz="2400" spc="-20" dirty="0">
                <a:latin typeface="Calibri"/>
                <a:cs typeface="Calibri"/>
              </a:rPr>
              <a:t>term</a:t>
            </a:r>
            <a:r>
              <a:rPr sz="2400" spc="-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short-</a:t>
            </a:r>
            <a:r>
              <a:rPr sz="2400" spc="-20" dirty="0">
                <a:latin typeface="Calibri"/>
                <a:cs typeface="Calibri"/>
              </a:rPr>
              <a:t>term</a:t>
            </a:r>
            <a:endParaRPr sz="2400">
              <a:latin typeface="Calibri"/>
              <a:cs typeface="Calibri"/>
            </a:endParaRPr>
          </a:p>
          <a:p>
            <a:pPr marL="356870" marR="19685" indent="-344805" algn="just">
              <a:lnSpc>
                <a:spcPct val="100000"/>
              </a:lnSpc>
              <a:spcBef>
                <a:spcPts val="605"/>
              </a:spcBef>
            </a:pPr>
            <a:r>
              <a:rPr sz="2400" i="1" spc="-25" dirty="0">
                <a:latin typeface="Calibri"/>
                <a:cs typeface="Calibri"/>
              </a:rPr>
              <a:t>Short-</a:t>
            </a:r>
            <a:r>
              <a:rPr sz="2400" i="1" dirty="0">
                <a:latin typeface="Calibri"/>
                <a:cs typeface="Calibri"/>
              </a:rPr>
              <a:t>term,</a:t>
            </a:r>
            <a:r>
              <a:rPr sz="2400" i="1" spc="-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or</a:t>
            </a:r>
            <a:r>
              <a:rPr sz="2400" i="1" spc="-1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working,</a:t>
            </a:r>
            <a:r>
              <a:rPr sz="2400" i="1" spc="-2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memory</a:t>
            </a:r>
            <a:r>
              <a:rPr sz="2400" i="1" spc="2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receives</a:t>
            </a:r>
            <a:r>
              <a:rPr sz="2400" i="1" spc="-10" dirty="0">
                <a:latin typeface="Calibri"/>
                <a:cs typeface="Calibri"/>
              </a:rPr>
              <a:t> information</a:t>
            </a:r>
            <a:r>
              <a:rPr sz="2400" i="1" spc="-2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from</a:t>
            </a:r>
            <a:r>
              <a:rPr sz="2400" i="1" spc="-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either </a:t>
            </a:r>
            <a:r>
              <a:rPr sz="2400" i="1" dirty="0">
                <a:latin typeface="Calibri"/>
                <a:cs typeface="Calibri"/>
              </a:rPr>
              <a:t>the</a:t>
            </a:r>
            <a:r>
              <a:rPr sz="2400" i="1" spc="37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senses</a:t>
            </a:r>
            <a:r>
              <a:rPr sz="2400" i="1" spc="38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or</a:t>
            </a:r>
            <a:r>
              <a:rPr sz="2400" i="1" spc="39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longterm</a:t>
            </a:r>
            <a:r>
              <a:rPr sz="2400" i="1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memory,</a:t>
            </a:r>
            <a:r>
              <a:rPr sz="2400" spc="3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but</a:t>
            </a:r>
            <a:r>
              <a:rPr sz="2400" spc="3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usually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cannot</a:t>
            </a:r>
            <a:r>
              <a:rPr sz="2400" spc="3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receive </a:t>
            </a:r>
            <a:r>
              <a:rPr sz="2400" dirty="0">
                <a:latin typeface="Calibri"/>
                <a:cs typeface="Calibri"/>
              </a:rPr>
              <a:t>both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at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once,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senses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being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processed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separately.</a:t>
            </a:r>
            <a:endParaRPr sz="2400">
              <a:latin typeface="Calibri"/>
              <a:cs typeface="Calibri"/>
            </a:endParaRPr>
          </a:p>
          <a:p>
            <a:pPr marL="356870" marR="18415" indent="-344805" algn="just">
              <a:lnSpc>
                <a:spcPct val="100000"/>
              </a:lnSpc>
              <a:spcBef>
                <a:spcPts val="605"/>
              </a:spcBef>
            </a:pPr>
            <a:r>
              <a:rPr sz="2400" i="1" spc="-25" dirty="0">
                <a:latin typeface="Calibri"/>
                <a:cs typeface="Calibri"/>
              </a:rPr>
              <a:t>Long-</a:t>
            </a:r>
            <a:r>
              <a:rPr sz="2400" i="1" dirty="0">
                <a:latin typeface="Calibri"/>
                <a:cs typeface="Calibri"/>
              </a:rPr>
              <a:t>term</a:t>
            </a:r>
            <a:r>
              <a:rPr sz="2400" i="1" spc="470" dirty="0">
                <a:latin typeface="Calibri"/>
                <a:cs typeface="Calibri"/>
              </a:rPr>
              <a:t>  </a:t>
            </a:r>
            <a:r>
              <a:rPr sz="2400" i="1" dirty="0">
                <a:latin typeface="Calibri"/>
                <a:cs typeface="Calibri"/>
              </a:rPr>
              <a:t>memory</a:t>
            </a:r>
            <a:r>
              <a:rPr sz="2400" i="1" spc="480" dirty="0">
                <a:latin typeface="Calibri"/>
                <a:cs typeface="Calibri"/>
              </a:rPr>
              <a:t>  </a:t>
            </a:r>
            <a:r>
              <a:rPr sz="2400" i="1" dirty="0">
                <a:latin typeface="Calibri"/>
                <a:cs typeface="Calibri"/>
              </a:rPr>
              <a:t>contains</a:t>
            </a:r>
            <a:r>
              <a:rPr sz="2400" i="1" spc="459" dirty="0">
                <a:latin typeface="Calibri"/>
                <a:cs typeface="Calibri"/>
              </a:rPr>
              <a:t>  </a:t>
            </a:r>
            <a:r>
              <a:rPr sz="2400" i="1" dirty="0">
                <a:latin typeface="Calibri"/>
                <a:cs typeface="Calibri"/>
              </a:rPr>
              <a:t>the</a:t>
            </a:r>
            <a:r>
              <a:rPr sz="2400" i="1" spc="480" dirty="0">
                <a:latin typeface="Calibri"/>
                <a:cs typeface="Calibri"/>
              </a:rPr>
              <a:t>  </a:t>
            </a:r>
            <a:r>
              <a:rPr sz="2400" i="1" dirty="0">
                <a:latin typeface="Calibri"/>
                <a:cs typeface="Calibri"/>
              </a:rPr>
              <a:t>knowledge</a:t>
            </a:r>
            <a:r>
              <a:rPr sz="2400" i="1" spc="470" dirty="0">
                <a:latin typeface="Calibri"/>
                <a:cs typeface="Calibri"/>
              </a:rPr>
              <a:t>  </a:t>
            </a:r>
            <a:r>
              <a:rPr sz="2400" i="1" dirty="0">
                <a:latin typeface="Calibri"/>
                <a:cs typeface="Calibri"/>
              </a:rPr>
              <a:t>we</a:t>
            </a:r>
            <a:r>
              <a:rPr sz="2400" i="1" spc="465" dirty="0">
                <a:latin typeface="Calibri"/>
                <a:cs typeface="Calibri"/>
              </a:rPr>
              <a:t>  </a:t>
            </a:r>
            <a:r>
              <a:rPr sz="2400" i="1" spc="-10" dirty="0">
                <a:latin typeface="Calibri"/>
                <a:cs typeface="Calibri"/>
              </a:rPr>
              <a:t>possess. </a:t>
            </a:r>
            <a:r>
              <a:rPr sz="2400" i="1" dirty="0">
                <a:latin typeface="Calibri"/>
                <a:cs typeface="Calibri"/>
              </a:rPr>
              <a:t>Information</a:t>
            </a:r>
            <a:r>
              <a:rPr sz="2400" i="1" spc="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received</a:t>
            </a:r>
            <a:r>
              <a:rPr sz="2400" i="1" spc="8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in</a:t>
            </a:r>
            <a:r>
              <a:rPr sz="2400" i="1" spc="80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short-</a:t>
            </a:r>
            <a:r>
              <a:rPr sz="2400" dirty="0">
                <a:latin typeface="Calibri"/>
                <a:cs typeface="Calibri"/>
              </a:rPr>
              <a:t>term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memory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transferred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it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encoded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within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it,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process</a:t>
            </a:r>
            <a:r>
              <a:rPr sz="2400" spc="-1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call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learning.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581150"/>
            <a:ext cx="8055609" cy="3547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186055" indent="-344805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General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80" dirty="0">
                <a:latin typeface="Calibri"/>
                <a:cs typeface="Calibri"/>
              </a:rPr>
              <a:t>ways</a:t>
            </a:r>
            <a:r>
              <a:rPr sz="2400" spc="-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reduce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user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memory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loads,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reduce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need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for </a:t>
            </a:r>
            <a:r>
              <a:rPr sz="2400" dirty="0">
                <a:latin typeface="Calibri"/>
                <a:cs typeface="Calibri"/>
              </a:rPr>
              <a:t>mental</a:t>
            </a:r>
            <a:r>
              <a:rPr sz="2400" spc="-13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integration,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expand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working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70" dirty="0">
                <a:latin typeface="Calibri"/>
                <a:cs typeface="Calibri"/>
              </a:rPr>
              <a:t>memory,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thus </a:t>
            </a:r>
            <a:r>
              <a:rPr sz="2400" spc="-10" dirty="0">
                <a:latin typeface="Calibri"/>
                <a:cs typeface="Calibri"/>
              </a:rPr>
              <a:t>enhancing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65" dirty="0">
                <a:latin typeface="Calibri"/>
                <a:cs typeface="Calibri"/>
              </a:rPr>
              <a:t>system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usability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include:</a:t>
            </a:r>
            <a:endParaRPr sz="2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Tahoma"/>
              <a:buChar char="•"/>
              <a:tabLst>
                <a:tab pos="356870" algn="l"/>
                <a:tab pos="3747135" algn="l"/>
                <a:tab pos="5588635" algn="l"/>
                <a:tab pos="7080250" algn="l"/>
              </a:tabLst>
            </a:pPr>
            <a:r>
              <a:rPr sz="2400" dirty="0">
                <a:latin typeface="Calibri"/>
                <a:cs typeface="Calibri"/>
              </a:rPr>
              <a:t>Presenting</a:t>
            </a:r>
            <a:r>
              <a:rPr sz="2400" spc="19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information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in</a:t>
            </a:r>
            <a:r>
              <a:rPr sz="2400" dirty="0">
                <a:latin typeface="Calibri"/>
                <a:cs typeface="Calibri"/>
              </a:rPr>
              <a:t>	an</a:t>
            </a:r>
            <a:r>
              <a:rPr sz="2400" spc="4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organized,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structured,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0" dirty="0">
                <a:latin typeface="Calibri"/>
                <a:cs typeface="Calibri"/>
              </a:rPr>
              <a:t>f</a:t>
            </a:r>
            <a:r>
              <a:rPr sz="2400" spc="15" dirty="0">
                <a:latin typeface="Calibri"/>
                <a:cs typeface="Calibri"/>
              </a:rPr>
              <a:t>a</a:t>
            </a:r>
            <a:r>
              <a:rPr sz="2400" spc="40" dirty="0">
                <a:latin typeface="Calibri"/>
                <a:cs typeface="Calibri"/>
              </a:rPr>
              <a:t>milia</a:t>
            </a:r>
            <a:r>
              <a:rPr sz="2400" spc="-610" dirty="0">
                <a:latin typeface="Calibri"/>
                <a:cs typeface="Calibri"/>
              </a:rPr>
              <a:t>r</a:t>
            </a:r>
            <a:r>
              <a:rPr sz="2400" spc="40" dirty="0">
                <a:latin typeface="Calibri"/>
                <a:cs typeface="Calibri"/>
              </a:rPr>
              <a:t>,</a:t>
            </a:r>
            <a:endParaRPr sz="24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and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meaningful</a:t>
            </a:r>
            <a:r>
              <a:rPr sz="2400" spc="-1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way.</a:t>
            </a:r>
            <a:endParaRPr sz="2400">
              <a:latin typeface="Calibri"/>
              <a:cs typeface="Calibri"/>
            </a:endParaRPr>
          </a:p>
          <a:p>
            <a:pPr marL="356870" marR="111125" indent="-344805">
              <a:lnSpc>
                <a:spcPct val="100000"/>
              </a:lnSpc>
              <a:spcBef>
                <a:spcPts val="605"/>
              </a:spcBef>
              <a:buFont typeface="Tahoma"/>
              <a:buChar char="•"/>
              <a:tabLst>
                <a:tab pos="356870" algn="l"/>
              </a:tabLst>
            </a:pPr>
            <a:r>
              <a:rPr sz="2400" dirty="0">
                <a:latin typeface="Calibri"/>
                <a:cs typeface="Calibri"/>
              </a:rPr>
              <a:t>Placing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all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required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information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task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performance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close </a:t>
            </a:r>
            <a:r>
              <a:rPr sz="2400" spc="-45" dirty="0">
                <a:latin typeface="Calibri"/>
                <a:cs typeface="Calibri"/>
              </a:rPr>
              <a:t>physical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proximity.</a:t>
            </a:r>
            <a:endParaRPr sz="2400">
              <a:latin typeface="Calibri"/>
              <a:cs typeface="Calibri"/>
            </a:endParaRPr>
          </a:p>
          <a:p>
            <a:pPr marL="356870" marR="5080" indent="-344805">
              <a:lnSpc>
                <a:spcPct val="100000"/>
              </a:lnSpc>
              <a:spcBef>
                <a:spcPts val="605"/>
              </a:spcBef>
              <a:buFont typeface="Tahoma"/>
              <a:buChar char="•"/>
              <a:tabLst>
                <a:tab pos="356870" algn="l"/>
                <a:tab pos="1360170" algn="l"/>
                <a:tab pos="2003425" algn="l"/>
                <a:tab pos="2771775" algn="l"/>
                <a:tab pos="3884295" algn="l"/>
                <a:tab pos="4665345" algn="l"/>
                <a:tab pos="5311775" algn="l"/>
                <a:tab pos="6125845" algn="l"/>
                <a:tab pos="6610350" algn="l"/>
              </a:tabLst>
            </a:pPr>
            <a:r>
              <a:rPr sz="2400" spc="-10" dirty="0">
                <a:latin typeface="Calibri"/>
                <a:cs typeface="Calibri"/>
              </a:rPr>
              <a:t>Giving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the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user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control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over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the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pace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of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40" dirty="0">
                <a:latin typeface="Calibri"/>
                <a:cs typeface="Calibri"/>
              </a:rPr>
              <a:t>information </a:t>
            </a:r>
            <a:r>
              <a:rPr sz="2400" spc="-10" dirty="0">
                <a:latin typeface="Calibri"/>
                <a:cs typeface="Calibri"/>
              </a:rPr>
              <a:t>presentation.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115</a:t>
            </a:fld>
            <a:endParaRPr spc="-25" dirty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1925320">
              <a:lnSpc>
                <a:spcPct val="100000"/>
              </a:lnSpc>
              <a:spcBef>
                <a:spcPts val="95"/>
              </a:spcBef>
            </a:pPr>
            <a:r>
              <a:rPr i="0" spc="-10" dirty="0">
                <a:latin typeface="Calibri"/>
                <a:cs typeface="Calibri"/>
              </a:rPr>
              <a:t>Sensory</a:t>
            </a:r>
            <a:r>
              <a:rPr i="0" spc="-220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Storage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116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0956"/>
            <a:ext cx="8078470" cy="31527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0"/>
              </a:spcBef>
              <a:tabLst>
                <a:tab pos="1668145" algn="l"/>
                <a:tab pos="3244215" algn="l"/>
                <a:tab pos="3844925" algn="l"/>
                <a:tab pos="4756785" algn="l"/>
                <a:tab pos="6116320" algn="l"/>
                <a:tab pos="7512684" algn="l"/>
              </a:tabLst>
            </a:pPr>
            <a:r>
              <a:rPr sz="3200" spc="-10" dirty="0">
                <a:latin typeface="Calibri"/>
                <a:cs typeface="Calibri"/>
              </a:rPr>
              <a:t>Sensory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storage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is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the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buffer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where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spc="-20" dirty="0">
                <a:latin typeface="Calibri"/>
                <a:cs typeface="Calibri"/>
              </a:rPr>
              <a:t>automatic</a:t>
            </a:r>
            <a:r>
              <a:rPr sz="3200" spc="-16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processing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information</a:t>
            </a:r>
            <a:r>
              <a:rPr sz="3200" spc="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collected</a:t>
            </a:r>
            <a:endParaRPr sz="3200">
              <a:latin typeface="Calibri"/>
              <a:cs typeface="Calibri"/>
            </a:endParaRPr>
          </a:p>
          <a:p>
            <a:pPr marL="356870" marR="116839" indent="-344805">
              <a:lnSpc>
                <a:spcPct val="100000"/>
              </a:lnSpc>
              <a:spcBef>
                <a:spcPts val="795"/>
              </a:spcBef>
            </a:pPr>
            <a:r>
              <a:rPr sz="3200" spc="-10" dirty="0">
                <a:latin typeface="Calibri"/>
                <a:cs typeface="Calibri"/>
              </a:rPr>
              <a:t>from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our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senses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70" dirty="0">
                <a:latin typeface="Calibri"/>
                <a:cs typeface="Calibri"/>
              </a:rPr>
              <a:t>takes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place.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 an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unconscious </a:t>
            </a:r>
            <a:r>
              <a:rPr sz="3200" spc="-25" dirty="0">
                <a:latin typeface="Calibri"/>
                <a:cs typeface="Calibri"/>
              </a:rPr>
              <a:t>process,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large,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60" dirty="0">
                <a:latin typeface="Calibri"/>
                <a:cs typeface="Calibri"/>
              </a:rPr>
              <a:t>attentive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environment,</a:t>
            </a:r>
            <a:endParaRPr sz="3200">
              <a:latin typeface="Calibri"/>
              <a:cs typeface="Calibri"/>
            </a:endParaRPr>
          </a:p>
          <a:p>
            <a:pPr marL="356870" marR="6985" indent="-344805">
              <a:lnSpc>
                <a:spcPct val="100000"/>
              </a:lnSpc>
              <a:spcBef>
                <a:spcPts val="795"/>
              </a:spcBef>
              <a:tabLst>
                <a:tab pos="1067435" algn="l"/>
                <a:tab pos="1594485" algn="l"/>
                <a:tab pos="2829560" algn="l"/>
                <a:tab pos="4454525" algn="l"/>
                <a:tab pos="5266055" algn="l"/>
                <a:tab pos="7150100" algn="l"/>
              </a:tabLst>
            </a:pPr>
            <a:r>
              <a:rPr sz="3200" spc="-10" dirty="0">
                <a:latin typeface="Calibri"/>
                <a:cs typeface="Calibri"/>
              </a:rPr>
              <a:t>quick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to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detect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changes,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and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constantly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being replaced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newly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60" dirty="0">
                <a:latin typeface="Calibri"/>
                <a:cs typeface="Calibri"/>
              </a:rPr>
              <a:t>gathered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stimuli.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282825">
              <a:lnSpc>
                <a:spcPct val="100000"/>
              </a:lnSpc>
              <a:spcBef>
                <a:spcPts val="95"/>
              </a:spcBef>
            </a:pPr>
            <a:r>
              <a:rPr i="0" spc="-10" dirty="0">
                <a:latin typeface="Calibri"/>
                <a:cs typeface="Calibri"/>
              </a:rPr>
              <a:t>Visual</a:t>
            </a:r>
            <a:r>
              <a:rPr i="0" spc="-225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Acuity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635" y="1564335"/>
            <a:ext cx="8105775" cy="25882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marR="5080" indent="-344805" algn="just"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latin typeface="Calibri"/>
                <a:cs typeface="Calibri"/>
              </a:rPr>
              <a:t>The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capacity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eye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resolve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details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called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visual </a:t>
            </a:r>
            <a:r>
              <a:rPr sz="2800" i="1" spc="-25" dirty="0">
                <a:latin typeface="Calibri"/>
                <a:cs typeface="Calibri"/>
              </a:rPr>
              <a:t>acuity.</a:t>
            </a:r>
            <a:r>
              <a:rPr sz="2800" i="1" spc="9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It</a:t>
            </a:r>
            <a:r>
              <a:rPr sz="2800" i="1" spc="10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is</a:t>
            </a:r>
            <a:r>
              <a:rPr sz="2800" i="1" spc="1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the</a:t>
            </a:r>
            <a:r>
              <a:rPr sz="2800" i="1" spc="12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phenomenon</a:t>
            </a:r>
            <a:r>
              <a:rPr sz="2800" i="1" spc="1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that</a:t>
            </a:r>
            <a:r>
              <a:rPr sz="2800" spc="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results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</a:t>
            </a:r>
            <a:r>
              <a:rPr sz="2800" spc="1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object </a:t>
            </a:r>
            <a:r>
              <a:rPr sz="2800" dirty="0">
                <a:latin typeface="Calibri"/>
                <a:cs typeface="Calibri"/>
              </a:rPr>
              <a:t>becoming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more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distinct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 we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turn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our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eyes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toward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it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4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rapidly</a:t>
            </a:r>
            <a:r>
              <a:rPr sz="2800" spc="4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losing</a:t>
            </a:r>
            <a:r>
              <a:rPr sz="2800" spc="4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distinctness</a:t>
            </a:r>
            <a:r>
              <a:rPr sz="2800" spc="5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</a:t>
            </a:r>
            <a:r>
              <a:rPr sz="2800" spc="4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we</a:t>
            </a:r>
            <a:r>
              <a:rPr sz="2800" spc="4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turn</a:t>
            </a:r>
            <a:r>
              <a:rPr sz="2800" spc="4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our</a:t>
            </a:r>
            <a:r>
              <a:rPr sz="2800" spc="45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eyes </a:t>
            </a:r>
            <a:r>
              <a:rPr sz="2800" spc="-70" dirty="0">
                <a:latin typeface="Calibri"/>
                <a:cs typeface="Calibri"/>
              </a:rPr>
              <a:t>away—</a:t>
            </a:r>
            <a:r>
              <a:rPr sz="2800" dirty="0">
                <a:latin typeface="Calibri"/>
                <a:cs typeface="Calibri"/>
              </a:rPr>
              <a:t>that</a:t>
            </a:r>
            <a:r>
              <a:rPr sz="2800" spc="3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is,</a:t>
            </a:r>
            <a:r>
              <a:rPr sz="2800" spc="3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</a:t>
            </a:r>
            <a:r>
              <a:rPr sz="2800" spc="3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3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visual</a:t>
            </a:r>
            <a:r>
              <a:rPr sz="2800" spc="3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angle</a:t>
            </a:r>
            <a:r>
              <a:rPr sz="2800" spc="3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from</a:t>
            </a:r>
            <a:r>
              <a:rPr sz="2800" spc="3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3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point</a:t>
            </a:r>
            <a:r>
              <a:rPr sz="2800" spc="36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of </a:t>
            </a:r>
            <a:r>
              <a:rPr sz="2800" spc="-35" dirty="0">
                <a:latin typeface="Calibri"/>
                <a:cs typeface="Calibri"/>
              </a:rPr>
              <a:t>fixation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increases.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4285488"/>
            <a:ext cx="1551431" cy="160934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117</a:t>
            </a:fld>
            <a:endParaRPr spc="-25" dirty="0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494665">
              <a:lnSpc>
                <a:spcPct val="100000"/>
              </a:lnSpc>
              <a:spcBef>
                <a:spcPts val="95"/>
              </a:spcBef>
            </a:pPr>
            <a:r>
              <a:rPr i="0" spc="-10" dirty="0">
                <a:latin typeface="Calibri"/>
                <a:cs typeface="Calibri"/>
              </a:rPr>
              <a:t>Foveal</a:t>
            </a:r>
            <a:r>
              <a:rPr i="0" spc="-180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and</a:t>
            </a:r>
            <a:r>
              <a:rPr i="0" spc="-80" dirty="0">
                <a:latin typeface="Calibri"/>
                <a:cs typeface="Calibri"/>
              </a:rPr>
              <a:t> </a:t>
            </a:r>
            <a:r>
              <a:rPr i="0" spc="-30" dirty="0">
                <a:latin typeface="Calibri"/>
                <a:cs typeface="Calibri"/>
              </a:rPr>
              <a:t>Peripheral</a:t>
            </a:r>
            <a:r>
              <a:rPr i="0" spc="-175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Vision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118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0956"/>
            <a:ext cx="8100059" cy="305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805" algn="just">
              <a:lnSpc>
                <a:spcPct val="100000"/>
              </a:lnSpc>
              <a:spcBef>
                <a:spcPts val="90"/>
              </a:spcBef>
            </a:pPr>
            <a:r>
              <a:rPr sz="3200" i="1" dirty="0">
                <a:latin typeface="Calibri"/>
                <a:cs typeface="Calibri"/>
              </a:rPr>
              <a:t>Foveal</a:t>
            </a:r>
            <a:r>
              <a:rPr sz="3200" i="1" spc="484" dirty="0">
                <a:latin typeface="Calibri"/>
                <a:cs typeface="Calibri"/>
              </a:rPr>
              <a:t>  </a:t>
            </a:r>
            <a:r>
              <a:rPr sz="3200" i="1" dirty="0">
                <a:latin typeface="Calibri"/>
                <a:cs typeface="Calibri"/>
              </a:rPr>
              <a:t>vision</a:t>
            </a:r>
            <a:r>
              <a:rPr sz="3200" i="1" spc="484" dirty="0">
                <a:latin typeface="Calibri"/>
                <a:cs typeface="Calibri"/>
              </a:rPr>
              <a:t>  </a:t>
            </a:r>
            <a:r>
              <a:rPr sz="3200" i="1" dirty="0">
                <a:latin typeface="Calibri"/>
                <a:cs typeface="Calibri"/>
              </a:rPr>
              <a:t>is</a:t>
            </a:r>
            <a:r>
              <a:rPr sz="3200" i="1" spc="470" dirty="0">
                <a:latin typeface="Calibri"/>
                <a:cs typeface="Calibri"/>
              </a:rPr>
              <a:t>  </a:t>
            </a:r>
            <a:r>
              <a:rPr sz="3200" i="1" dirty="0">
                <a:latin typeface="Calibri"/>
                <a:cs typeface="Calibri"/>
              </a:rPr>
              <a:t>used</a:t>
            </a:r>
            <a:r>
              <a:rPr sz="3200" i="1" spc="490" dirty="0">
                <a:latin typeface="Calibri"/>
                <a:cs typeface="Calibri"/>
              </a:rPr>
              <a:t>  </a:t>
            </a:r>
            <a:r>
              <a:rPr sz="3200" i="1" dirty="0">
                <a:latin typeface="Calibri"/>
                <a:cs typeface="Calibri"/>
              </a:rPr>
              <a:t>to</a:t>
            </a:r>
            <a:r>
              <a:rPr sz="3200" i="1" spc="475" dirty="0">
                <a:latin typeface="Calibri"/>
                <a:cs typeface="Calibri"/>
              </a:rPr>
              <a:t>  </a:t>
            </a:r>
            <a:r>
              <a:rPr sz="3200" i="1" dirty="0">
                <a:latin typeface="Calibri"/>
                <a:cs typeface="Calibri"/>
              </a:rPr>
              <a:t>focus</a:t>
            </a:r>
            <a:r>
              <a:rPr sz="3200" i="1" spc="480" dirty="0">
                <a:latin typeface="Calibri"/>
                <a:cs typeface="Calibri"/>
              </a:rPr>
              <a:t>  </a:t>
            </a:r>
            <a:r>
              <a:rPr sz="3200" i="1" dirty="0">
                <a:latin typeface="Calibri"/>
                <a:cs typeface="Calibri"/>
              </a:rPr>
              <a:t>directly</a:t>
            </a:r>
            <a:r>
              <a:rPr sz="3200" i="1" spc="490" dirty="0">
                <a:latin typeface="Calibri"/>
                <a:cs typeface="Calibri"/>
              </a:rPr>
              <a:t>  </a:t>
            </a:r>
            <a:r>
              <a:rPr sz="3200" i="1" spc="-25" dirty="0">
                <a:latin typeface="Calibri"/>
                <a:cs typeface="Calibri"/>
              </a:rPr>
              <a:t>on </a:t>
            </a:r>
            <a:r>
              <a:rPr sz="3200" i="1" dirty="0">
                <a:latin typeface="Calibri"/>
                <a:cs typeface="Calibri"/>
              </a:rPr>
              <a:t>something;</a:t>
            </a:r>
            <a:r>
              <a:rPr sz="3200" i="1" spc="61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peripheral</a:t>
            </a:r>
            <a:r>
              <a:rPr sz="3200" i="1" spc="62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vision</a:t>
            </a:r>
            <a:r>
              <a:rPr sz="3200" i="1" spc="60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senses</a:t>
            </a:r>
            <a:r>
              <a:rPr sz="3200" i="1" spc="610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anything </a:t>
            </a:r>
            <a:r>
              <a:rPr sz="3200" i="1" dirty="0">
                <a:latin typeface="Calibri"/>
                <a:cs typeface="Calibri"/>
              </a:rPr>
              <a:t>in</a:t>
            </a:r>
            <a:r>
              <a:rPr sz="3200" i="1" spc="5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6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area</a:t>
            </a:r>
            <a:r>
              <a:rPr sz="3200" spc="6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surrounding</a:t>
            </a:r>
            <a:r>
              <a:rPr sz="3200" spc="6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6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location</a:t>
            </a:r>
            <a:r>
              <a:rPr sz="3200" spc="6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we</a:t>
            </a:r>
            <a:r>
              <a:rPr sz="3200" spc="59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are </a:t>
            </a:r>
            <a:r>
              <a:rPr sz="3200" dirty="0">
                <a:latin typeface="Calibri"/>
                <a:cs typeface="Calibri"/>
              </a:rPr>
              <a:t>looking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at,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but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what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there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cannot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clearly</a:t>
            </a:r>
            <a:endParaRPr sz="3200">
              <a:latin typeface="Calibri"/>
              <a:cs typeface="Calibri"/>
            </a:endParaRPr>
          </a:p>
          <a:p>
            <a:pPr marL="356870" marR="7620" indent="-344805" algn="just">
              <a:lnSpc>
                <a:spcPct val="100000"/>
              </a:lnSpc>
              <a:spcBef>
                <a:spcPts val="800"/>
              </a:spcBef>
            </a:pPr>
            <a:r>
              <a:rPr sz="3200" dirty="0">
                <a:latin typeface="Calibri"/>
                <a:cs typeface="Calibri"/>
              </a:rPr>
              <a:t>resolved</a:t>
            </a:r>
            <a:r>
              <a:rPr sz="3200" spc="17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because</a:t>
            </a:r>
            <a:r>
              <a:rPr sz="3200" spc="17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18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17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limitations</a:t>
            </a:r>
            <a:r>
              <a:rPr sz="3200" spc="17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185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visual </a:t>
            </a:r>
            <a:r>
              <a:rPr sz="3200" dirty="0">
                <a:latin typeface="Calibri"/>
                <a:cs typeface="Calibri"/>
              </a:rPr>
              <a:t>acuity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just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described.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1108075">
              <a:lnSpc>
                <a:spcPct val="100000"/>
              </a:lnSpc>
              <a:spcBef>
                <a:spcPts val="95"/>
              </a:spcBef>
            </a:pPr>
            <a:r>
              <a:rPr i="0" spc="-35" dirty="0">
                <a:latin typeface="Calibri"/>
                <a:cs typeface="Calibri"/>
              </a:rPr>
              <a:t>Information</a:t>
            </a:r>
            <a:r>
              <a:rPr i="0" spc="-140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Processing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119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81150"/>
            <a:ext cx="8100695" cy="2449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5080" indent="-344805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The</a:t>
            </a:r>
            <a:r>
              <a:rPr sz="2400" spc="3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information</a:t>
            </a:r>
            <a:r>
              <a:rPr sz="2400" spc="3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that</a:t>
            </a:r>
            <a:r>
              <a:rPr sz="2400" spc="3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our</a:t>
            </a:r>
            <a:r>
              <a:rPr sz="2400" spc="3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senses</a:t>
            </a:r>
            <a:r>
              <a:rPr sz="2400" spc="35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collect</a:t>
            </a:r>
            <a:r>
              <a:rPr sz="2400" spc="3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that</a:t>
            </a:r>
            <a:r>
              <a:rPr sz="2400" spc="3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360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deemed </a:t>
            </a:r>
            <a:r>
              <a:rPr sz="2400" dirty="0">
                <a:latin typeface="Calibri"/>
                <a:cs typeface="Calibri"/>
              </a:rPr>
              <a:t>important</a:t>
            </a:r>
            <a:r>
              <a:rPr sz="2400" spc="5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enough</a:t>
            </a:r>
            <a:r>
              <a:rPr sz="2400" spc="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5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do</a:t>
            </a:r>
            <a:r>
              <a:rPr sz="2400" spc="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something</a:t>
            </a:r>
            <a:r>
              <a:rPr sz="2400" spc="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about</a:t>
            </a:r>
            <a:r>
              <a:rPr sz="2400" spc="5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then</a:t>
            </a:r>
            <a:r>
              <a:rPr sz="2400" spc="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has</a:t>
            </a:r>
            <a:r>
              <a:rPr sz="2400" spc="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58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be </a:t>
            </a:r>
            <a:r>
              <a:rPr sz="2400" spc="-20" dirty="0">
                <a:latin typeface="Calibri"/>
                <a:cs typeface="Calibri"/>
              </a:rPr>
              <a:t>processed</a:t>
            </a:r>
            <a:r>
              <a:rPr sz="2400" spc="-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some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meaningful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way.</a:t>
            </a:r>
            <a:endParaRPr sz="2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600"/>
              </a:spcBef>
            </a:pPr>
            <a:r>
              <a:rPr sz="2400" spc="-20" dirty="0">
                <a:latin typeface="Calibri"/>
                <a:cs typeface="Calibri"/>
              </a:rPr>
              <a:t>two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levels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information</a:t>
            </a:r>
            <a:r>
              <a:rPr sz="2400" spc="-2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processing.</a:t>
            </a:r>
            <a:endParaRPr sz="2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Tahoma"/>
              <a:buChar char="•"/>
              <a:tabLst>
                <a:tab pos="356870" algn="l"/>
              </a:tabLst>
            </a:pPr>
            <a:r>
              <a:rPr sz="2400" spc="-20" dirty="0">
                <a:latin typeface="Calibri"/>
                <a:cs typeface="Calibri"/>
              </a:rPr>
              <a:t>highest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level</a:t>
            </a:r>
            <a:endParaRPr sz="2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5"/>
              </a:spcBef>
              <a:buFont typeface="Tahoma"/>
              <a:buChar char="•"/>
              <a:tabLst>
                <a:tab pos="356870" algn="l"/>
              </a:tabLst>
            </a:pPr>
            <a:r>
              <a:rPr sz="2400" spc="-20" dirty="0">
                <a:latin typeface="Calibri"/>
                <a:cs typeface="Calibri"/>
              </a:rPr>
              <a:t>lower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level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023745">
              <a:lnSpc>
                <a:spcPct val="100000"/>
              </a:lnSpc>
              <a:spcBef>
                <a:spcPts val="95"/>
              </a:spcBef>
            </a:pPr>
            <a:r>
              <a:rPr i="0" spc="-25" dirty="0">
                <a:latin typeface="Calibri"/>
                <a:cs typeface="Calibri"/>
              </a:rPr>
              <a:t>Mental</a:t>
            </a:r>
            <a:r>
              <a:rPr i="0" spc="-215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Models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120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4335"/>
            <a:ext cx="8107045" cy="17348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marR="5080" indent="-344805" algn="just"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latin typeface="Calibri"/>
                <a:cs typeface="Calibri"/>
              </a:rPr>
              <a:t>A</a:t>
            </a:r>
            <a:r>
              <a:rPr sz="2800" spc="2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mental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model</a:t>
            </a:r>
            <a:r>
              <a:rPr sz="2800" spc="1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2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simply</a:t>
            </a:r>
            <a:r>
              <a:rPr sz="2800" spc="2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</a:t>
            </a:r>
            <a:r>
              <a:rPr sz="2800" spc="1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internal</a:t>
            </a:r>
            <a:r>
              <a:rPr sz="2800" spc="2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representation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of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33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person’s</a:t>
            </a:r>
            <a:r>
              <a:rPr sz="2800" spc="32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current</a:t>
            </a:r>
            <a:r>
              <a:rPr sz="2800" spc="32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understanding</a:t>
            </a:r>
            <a:r>
              <a:rPr sz="2800" spc="34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340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something. </a:t>
            </a:r>
            <a:r>
              <a:rPr sz="2800" dirty="0">
                <a:latin typeface="Calibri"/>
                <a:cs typeface="Calibri"/>
              </a:rPr>
              <a:t>Usually</a:t>
            </a:r>
            <a:r>
              <a:rPr sz="2800" spc="3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3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person</a:t>
            </a:r>
            <a:r>
              <a:rPr sz="2800" spc="3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cannot</a:t>
            </a:r>
            <a:r>
              <a:rPr sz="2800" spc="3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describe</a:t>
            </a:r>
            <a:r>
              <a:rPr sz="2800" spc="3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this</a:t>
            </a:r>
            <a:r>
              <a:rPr sz="2800" spc="3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mental</a:t>
            </a:r>
            <a:r>
              <a:rPr sz="2800" spc="36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mode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most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often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unaware</a:t>
            </a:r>
            <a:r>
              <a:rPr sz="2800" spc="-1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it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even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exists.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Mental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0059" y="3273679"/>
            <a:ext cx="186817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99540" algn="l"/>
              </a:tabLst>
            </a:pPr>
            <a:r>
              <a:rPr sz="2800" spc="-10" dirty="0">
                <a:latin typeface="Calibri"/>
                <a:cs typeface="Calibri"/>
              </a:rPr>
              <a:t>models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30" dirty="0">
                <a:latin typeface="Calibri"/>
                <a:cs typeface="Calibri"/>
              </a:rPr>
              <a:t>are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0059" y="3700729"/>
            <a:ext cx="164782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spc="-35" dirty="0">
                <a:latin typeface="Calibri"/>
                <a:cs typeface="Calibri"/>
              </a:rPr>
              <a:t>understand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42970" y="3273679"/>
            <a:ext cx="1648460" cy="8807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21920">
              <a:lnSpc>
                <a:spcPct val="100000"/>
              </a:lnSpc>
              <a:spcBef>
                <a:spcPts val="105"/>
              </a:spcBef>
            </a:pPr>
            <a:r>
              <a:rPr sz="2800" spc="-10" dirty="0">
                <a:latin typeface="Calibri"/>
                <a:cs typeface="Calibri"/>
              </a:rPr>
              <a:t>gradually something,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15636" y="3273679"/>
            <a:ext cx="3890645" cy="8807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4320" marR="5080" indent="-262255">
              <a:lnSpc>
                <a:spcPct val="100000"/>
              </a:lnSpc>
              <a:spcBef>
                <a:spcPts val="105"/>
              </a:spcBef>
              <a:tabLst>
                <a:tab pos="1719580" algn="l"/>
                <a:tab pos="1856739" algn="l"/>
                <a:tab pos="2454910" algn="l"/>
                <a:tab pos="3107055" algn="l"/>
                <a:tab pos="3579495" algn="l"/>
              </a:tabLst>
            </a:pPr>
            <a:r>
              <a:rPr sz="2800" spc="-10" dirty="0">
                <a:latin typeface="Calibri"/>
                <a:cs typeface="Calibri"/>
              </a:rPr>
              <a:t>developed</a:t>
            </a:r>
            <a:r>
              <a:rPr sz="2800" dirty="0">
                <a:latin typeface="Calibri"/>
                <a:cs typeface="Calibri"/>
              </a:rPr>
              <a:t>		</a:t>
            </a:r>
            <a:r>
              <a:rPr sz="2800" spc="-25" dirty="0">
                <a:latin typeface="Calibri"/>
                <a:cs typeface="Calibri"/>
              </a:rPr>
              <a:t>in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order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60" dirty="0">
                <a:latin typeface="Calibri"/>
                <a:cs typeface="Calibri"/>
              </a:rPr>
              <a:t>to </a:t>
            </a:r>
            <a:r>
              <a:rPr sz="2800" spc="-10" dirty="0">
                <a:latin typeface="Calibri"/>
                <a:cs typeface="Calibri"/>
              </a:rPr>
              <a:t>explain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things,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60" dirty="0">
                <a:latin typeface="Calibri"/>
                <a:cs typeface="Calibri"/>
              </a:rPr>
              <a:t>make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0059" y="4128261"/>
            <a:ext cx="7733030" cy="8807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1609725" algn="l"/>
                <a:tab pos="2162175" algn="l"/>
                <a:tab pos="3966845" algn="l"/>
                <a:tab pos="4454525" algn="l"/>
                <a:tab pos="5750560" algn="l"/>
                <a:tab pos="6570980" algn="l"/>
              </a:tabLst>
            </a:pPr>
            <a:r>
              <a:rPr sz="2800" spc="-10" dirty="0">
                <a:latin typeface="Calibri"/>
                <a:cs typeface="Calibri"/>
              </a:rPr>
              <a:t>decisions,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something,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or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interact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with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another person.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1586865">
              <a:lnSpc>
                <a:spcPct val="100000"/>
              </a:lnSpc>
              <a:spcBef>
                <a:spcPts val="95"/>
              </a:spcBef>
            </a:pPr>
            <a:r>
              <a:rPr i="0" spc="-35" dirty="0">
                <a:latin typeface="Calibri"/>
                <a:cs typeface="Calibri"/>
              </a:rPr>
              <a:t>Movement</a:t>
            </a:r>
            <a:r>
              <a:rPr i="0" spc="-210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Control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121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4335"/>
            <a:ext cx="8100059" cy="1308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marR="5080" indent="-344805" algn="just"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latin typeface="Calibri"/>
                <a:cs typeface="Calibri"/>
              </a:rPr>
              <a:t>Once</a:t>
            </a:r>
            <a:r>
              <a:rPr sz="2800" spc="17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data</a:t>
            </a:r>
            <a:r>
              <a:rPr sz="2800" spc="17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has</a:t>
            </a:r>
            <a:r>
              <a:rPr sz="2800" spc="1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been</a:t>
            </a:r>
            <a:r>
              <a:rPr sz="2800" spc="17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perceived</a:t>
            </a:r>
            <a:r>
              <a:rPr sz="2800" spc="16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17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an</a:t>
            </a:r>
            <a:r>
              <a:rPr sz="2800" spc="175" dirty="0">
                <a:latin typeface="Calibri"/>
                <a:cs typeface="Calibri"/>
              </a:rPr>
              <a:t>  </a:t>
            </a:r>
            <a:r>
              <a:rPr sz="2800" spc="-25" dirty="0">
                <a:latin typeface="Calibri"/>
                <a:cs typeface="Calibri"/>
              </a:rPr>
              <a:t>appropriate </a:t>
            </a:r>
            <a:r>
              <a:rPr sz="2800" dirty="0">
                <a:latin typeface="Calibri"/>
                <a:cs typeface="Calibri"/>
              </a:rPr>
              <a:t>action</a:t>
            </a:r>
            <a:r>
              <a:rPr sz="2800" spc="3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decided</a:t>
            </a:r>
            <a:r>
              <a:rPr sz="2800" spc="4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upon,</a:t>
            </a:r>
            <a:r>
              <a:rPr sz="2800" spc="4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409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response</a:t>
            </a:r>
            <a:r>
              <a:rPr sz="2800" spc="3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must</a:t>
            </a:r>
            <a:r>
              <a:rPr sz="2800" spc="4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</a:t>
            </a:r>
            <a:r>
              <a:rPr sz="2800" spc="3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made;</a:t>
            </a:r>
            <a:r>
              <a:rPr sz="2800" spc="40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in </a:t>
            </a:r>
            <a:r>
              <a:rPr sz="2800" dirty="0">
                <a:latin typeface="Calibri"/>
                <a:cs typeface="Calibri"/>
              </a:rPr>
              <a:t>many</a:t>
            </a:r>
            <a:r>
              <a:rPr sz="2800" spc="229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cases</a:t>
            </a:r>
            <a:r>
              <a:rPr sz="2800" spc="2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2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response</a:t>
            </a:r>
            <a:r>
              <a:rPr sz="2800" spc="2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movement.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In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0059" y="2846273"/>
            <a:ext cx="1835785" cy="8807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  <a:tabLst>
                <a:tab pos="1512570" algn="l"/>
              </a:tabLst>
            </a:pPr>
            <a:r>
              <a:rPr sz="2800" spc="-10" dirty="0">
                <a:latin typeface="Calibri"/>
                <a:cs typeface="Calibri"/>
              </a:rPr>
              <a:t>computer activities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as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98750" y="2846273"/>
            <a:ext cx="5913755" cy="8807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26060" marR="5080" indent="-213360">
              <a:lnSpc>
                <a:spcPct val="100000"/>
              </a:lnSpc>
              <a:spcBef>
                <a:spcPts val="110"/>
              </a:spcBef>
              <a:tabLst>
                <a:tab pos="1643380" algn="l"/>
                <a:tab pos="3198495" algn="l"/>
                <a:tab pos="3777615" algn="l"/>
                <a:tab pos="4134485" algn="l"/>
                <a:tab pos="5238750" algn="l"/>
                <a:tab pos="5424170" algn="l"/>
              </a:tabLst>
            </a:pPr>
            <a:r>
              <a:rPr sz="2800" spc="-10" dirty="0">
                <a:latin typeface="Calibri"/>
                <a:cs typeface="Calibri"/>
              </a:rPr>
              <a:t>systems,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movements	</a:t>
            </a:r>
            <a:r>
              <a:rPr sz="2800" spc="-10" dirty="0">
                <a:latin typeface="Calibri"/>
                <a:cs typeface="Calibri"/>
              </a:rPr>
              <a:t>include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such </a:t>
            </a:r>
            <a:r>
              <a:rPr sz="2800" spc="-10" dirty="0">
                <a:latin typeface="Calibri"/>
                <a:cs typeface="Calibri"/>
              </a:rPr>
              <a:t>pressing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keyboard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keys,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moving</a:t>
            </a:r>
            <a:r>
              <a:rPr sz="2800" dirty="0">
                <a:latin typeface="Calibri"/>
                <a:cs typeface="Calibri"/>
              </a:rPr>
              <a:t>		</a:t>
            </a:r>
            <a:r>
              <a:rPr sz="2800" spc="-35" dirty="0">
                <a:latin typeface="Calibri"/>
                <a:cs typeface="Calibri"/>
              </a:rPr>
              <a:t>the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0059" y="3700729"/>
            <a:ext cx="7740015" cy="8807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  <a:tabLst>
                <a:tab pos="1140460" algn="l"/>
                <a:tab pos="2378710" algn="l"/>
                <a:tab pos="2908935" algn="l"/>
                <a:tab pos="4225925" algn="l"/>
                <a:tab pos="4580255" algn="l"/>
                <a:tab pos="5735320" algn="l"/>
                <a:tab pos="6229350" algn="l"/>
                <a:tab pos="7555865" algn="l"/>
              </a:tabLst>
            </a:pPr>
            <a:r>
              <a:rPr sz="2800" spc="-10" dirty="0">
                <a:latin typeface="Calibri"/>
                <a:cs typeface="Calibri"/>
              </a:rPr>
              <a:t>screen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pointer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by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pushing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0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mouse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or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rotating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0" dirty="0">
                <a:latin typeface="Calibri"/>
                <a:cs typeface="Calibri"/>
              </a:rPr>
              <a:t>a </a:t>
            </a:r>
            <a:r>
              <a:rPr sz="2800" spc="-20" dirty="0">
                <a:latin typeface="Calibri"/>
                <a:cs typeface="Calibri"/>
              </a:rPr>
              <a:t>trackball,</a:t>
            </a:r>
            <a:r>
              <a:rPr sz="2800" spc="-1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or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clicking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mouse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button.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788920">
              <a:lnSpc>
                <a:spcPct val="100000"/>
              </a:lnSpc>
              <a:spcBef>
                <a:spcPts val="95"/>
              </a:spcBef>
            </a:pPr>
            <a:r>
              <a:rPr i="0" spc="-20" dirty="0">
                <a:latin typeface="Calibri"/>
                <a:cs typeface="Calibri"/>
              </a:rPr>
              <a:t>Learning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122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59280"/>
            <a:ext cx="8098790" cy="433387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90"/>
              </a:spcBef>
            </a:pPr>
            <a:r>
              <a:rPr sz="3200" dirty="0">
                <a:latin typeface="Calibri"/>
                <a:cs typeface="Calibri"/>
              </a:rPr>
              <a:t>Learning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can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enhanced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if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it:</a:t>
            </a:r>
            <a:endParaRPr sz="3200">
              <a:latin typeface="Calibri"/>
              <a:cs typeface="Calibri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Allows</a:t>
            </a:r>
            <a:r>
              <a:rPr sz="3200" spc="6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skills</a:t>
            </a:r>
            <a:r>
              <a:rPr sz="3200" spc="6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acquired</a:t>
            </a:r>
            <a:r>
              <a:rPr sz="3200" spc="6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6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one</a:t>
            </a:r>
            <a:r>
              <a:rPr sz="3200" spc="6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situation</a:t>
            </a:r>
            <a:r>
              <a:rPr sz="3200" spc="6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61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be 	</a:t>
            </a:r>
            <a:r>
              <a:rPr sz="3200" dirty="0">
                <a:latin typeface="Calibri"/>
                <a:cs typeface="Calibri"/>
              </a:rPr>
              <a:t>used</a:t>
            </a:r>
            <a:r>
              <a:rPr sz="3200" spc="27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28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another</a:t>
            </a:r>
            <a:r>
              <a:rPr sz="3200" spc="27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somewhat</a:t>
            </a:r>
            <a:r>
              <a:rPr sz="3200" spc="27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like</a:t>
            </a:r>
            <a:r>
              <a:rPr sz="3200" spc="27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it.</a:t>
            </a:r>
            <a:r>
              <a:rPr sz="3200" spc="285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Design 	</a:t>
            </a:r>
            <a:r>
              <a:rPr sz="3200" spc="-35" dirty="0">
                <a:latin typeface="Calibri"/>
                <a:cs typeface="Calibri"/>
              </a:rPr>
              <a:t>consistency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accomplishes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this.</a:t>
            </a:r>
            <a:endParaRPr sz="3200">
              <a:latin typeface="Calibri"/>
              <a:cs typeface="Calibri"/>
            </a:endParaRPr>
          </a:p>
          <a:p>
            <a:pPr marL="356870" indent="-344170" algn="just">
              <a:lnSpc>
                <a:spcPct val="100000"/>
              </a:lnSpc>
              <a:spcBef>
                <a:spcPts val="80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25" dirty="0">
                <a:latin typeface="Calibri"/>
                <a:cs typeface="Calibri"/>
              </a:rPr>
              <a:t>Provides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complete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prompt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feedback.</a:t>
            </a:r>
            <a:endParaRPr sz="3200">
              <a:latin typeface="Calibri"/>
              <a:cs typeface="Calibri"/>
            </a:endParaRPr>
          </a:p>
          <a:p>
            <a:pPr marL="356870" marR="6985" indent="-344805" algn="just">
              <a:lnSpc>
                <a:spcPct val="100000"/>
              </a:lnSpc>
              <a:spcBef>
                <a:spcPts val="82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Is</a:t>
            </a:r>
            <a:r>
              <a:rPr sz="3200" spc="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phased,</a:t>
            </a:r>
            <a:r>
              <a:rPr sz="3200" spc="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that</a:t>
            </a:r>
            <a:r>
              <a:rPr sz="3200" spc="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is,</a:t>
            </a:r>
            <a:r>
              <a:rPr sz="3200" spc="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</a:t>
            </a:r>
            <a:r>
              <a:rPr sz="3200" spc="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requires</a:t>
            </a:r>
            <a:r>
              <a:rPr sz="3200" spc="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person</a:t>
            </a:r>
            <a:r>
              <a:rPr sz="3200" spc="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8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know </a:t>
            </a:r>
            <a:r>
              <a:rPr sz="3200" dirty="0">
                <a:latin typeface="Calibri"/>
                <a:cs typeface="Calibri"/>
              </a:rPr>
              <a:t>only</a:t>
            </a:r>
            <a:r>
              <a:rPr sz="3200" spc="3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3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information</a:t>
            </a:r>
            <a:r>
              <a:rPr sz="3200" spc="3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needed</a:t>
            </a:r>
            <a:r>
              <a:rPr sz="3200" spc="3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at</a:t>
            </a:r>
            <a:r>
              <a:rPr sz="3200" spc="3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that</a:t>
            </a:r>
            <a:r>
              <a:rPr sz="3200" spc="3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stage</a:t>
            </a:r>
            <a:r>
              <a:rPr sz="3200" spc="33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learning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process.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3310890">
              <a:lnSpc>
                <a:spcPct val="100000"/>
              </a:lnSpc>
              <a:spcBef>
                <a:spcPts val="95"/>
              </a:spcBef>
            </a:pPr>
            <a:r>
              <a:rPr i="0" spc="-10" dirty="0">
                <a:latin typeface="Calibri"/>
                <a:cs typeface="Calibri"/>
              </a:rPr>
              <a:t>Skill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123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0956"/>
            <a:ext cx="8060690" cy="1000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0"/>
              </a:spcBef>
              <a:tabLst>
                <a:tab pos="1308100" algn="l"/>
                <a:tab pos="2173605" algn="l"/>
                <a:tab pos="2756535" algn="l"/>
                <a:tab pos="3616325" algn="l"/>
                <a:tab pos="4634865" algn="l"/>
                <a:tab pos="5149850" algn="l"/>
                <a:tab pos="5390515" algn="l"/>
                <a:tab pos="6113145" algn="l"/>
                <a:tab pos="6149975" algn="l"/>
              </a:tabLst>
            </a:pPr>
            <a:r>
              <a:rPr sz="3200" dirty="0">
                <a:latin typeface="Calibri"/>
                <a:cs typeface="Calibri"/>
              </a:rPr>
              <a:t>Skills</a:t>
            </a:r>
            <a:r>
              <a:rPr sz="3200" spc="1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2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hierarchical</a:t>
            </a:r>
            <a:r>
              <a:rPr sz="3200" dirty="0">
                <a:latin typeface="Calibri"/>
                <a:cs typeface="Calibri"/>
              </a:rPr>
              <a:t>	in</a:t>
            </a:r>
            <a:r>
              <a:rPr sz="3200" spc="2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nature,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and</a:t>
            </a:r>
            <a:r>
              <a:rPr sz="3200" dirty="0">
                <a:latin typeface="Calibri"/>
                <a:cs typeface="Calibri"/>
              </a:rPr>
              <a:t>		many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basic skills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may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be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integrated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to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form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increasingly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0059" y="2536901"/>
            <a:ext cx="495109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695450" algn="l"/>
                <a:tab pos="2884805" algn="l"/>
                <a:tab pos="3274695" algn="l"/>
                <a:tab pos="4256405" algn="l"/>
              </a:tabLst>
            </a:pPr>
            <a:r>
              <a:rPr sz="3200" spc="-10" dirty="0">
                <a:latin typeface="Calibri"/>
                <a:cs typeface="Calibri"/>
              </a:rPr>
              <a:t>complex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ones.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55" dirty="0">
                <a:latin typeface="Calibri"/>
                <a:cs typeface="Calibri"/>
              </a:rPr>
              <a:t>Lower-</a:t>
            </a:r>
            <a:r>
              <a:rPr sz="3200" spc="-10" dirty="0">
                <a:latin typeface="Calibri"/>
                <a:cs typeface="Calibri"/>
              </a:rPr>
              <a:t>order become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routine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and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80" dirty="0">
                <a:latin typeface="Calibri"/>
                <a:cs typeface="Calibri"/>
              </a:rPr>
              <a:t>may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7651" y="2536901"/>
            <a:ext cx="86995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7790" marR="5080" indent="-85725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latin typeface="Calibri"/>
                <a:cs typeface="Calibri"/>
              </a:rPr>
              <a:t>skills </a:t>
            </a:r>
            <a:r>
              <a:rPr sz="3200" spc="-65" dirty="0">
                <a:latin typeface="Calibri"/>
                <a:cs typeface="Calibri"/>
              </a:rPr>
              <a:t>drop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80833" y="2536901"/>
            <a:ext cx="143256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70610" algn="l"/>
              </a:tabLst>
            </a:pPr>
            <a:r>
              <a:rPr sz="3200" spc="-20" dirty="0">
                <a:latin typeface="Calibri"/>
                <a:cs typeface="Calibri"/>
              </a:rPr>
              <a:t>tend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to</a:t>
            </a:r>
            <a:endParaRPr sz="3200">
              <a:latin typeface="Calibri"/>
              <a:cs typeface="Calibri"/>
            </a:endParaRPr>
          </a:p>
          <a:p>
            <a:pPr marL="155575">
              <a:lnSpc>
                <a:spcPct val="100000"/>
              </a:lnSpc>
              <a:tabLst>
                <a:tab pos="1082675" algn="l"/>
              </a:tabLst>
            </a:pPr>
            <a:r>
              <a:rPr sz="3200" spc="-25" dirty="0">
                <a:latin typeface="Calibri"/>
                <a:cs typeface="Calibri"/>
              </a:rPr>
              <a:t>out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of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0059" y="3513785"/>
            <a:ext cx="7744459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3200" dirty="0">
                <a:latin typeface="Calibri"/>
                <a:cs typeface="Calibri"/>
              </a:rPr>
              <a:t>consciousness.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System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 screen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design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must </a:t>
            </a:r>
            <a:r>
              <a:rPr sz="3200" dirty="0">
                <a:latin typeface="Calibri"/>
                <a:cs typeface="Calibri"/>
              </a:rPr>
              <a:t>permit</a:t>
            </a:r>
            <a:r>
              <a:rPr sz="3200" spc="29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development</a:t>
            </a:r>
            <a:r>
              <a:rPr sz="3200" spc="29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28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increasingly</a:t>
            </a:r>
            <a:r>
              <a:rPr sz="3200" spc="280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skillful performance.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1257935">
              <a:lnSpc>
                <a:spcPct val="100000"/>
              </a:lnSpc>
              <a:spcBef>
                <a:spcPts val="95"/>
              </a:spcBef>
            </a:pPr>
            <a:r>
              <a:rPr i="0" spc="-10" dirty="0">
                <a:latin typeface="Calibri"/>
                <a:cs typeface="Calibri"/>
              </a:rPr>
              <a:t>Individual</a:t>
            </a:r>
            <a:r>
              <a:rPr i="0" spc="-240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Differences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124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0956"/>
            <a:ext cx="8103234" cy="24638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805" algn="just">
              <a:lnSpc>
                <a:spcPct val="100000"/>
              </a:lnSpc>
              <a:spcBef>
                <a:spcPts val="90"/>
              </a:spcBef>
            </a:pPr>
            <a:r>
              <a:rPr sz="3200" dirty="0">
                <a:latin typeface="Calibri"/>
                <a:cs typeface="Calibri"/>
              </a:rPr>
              <a:t>Individual</a:t>
            </a:r>
            <a:r>
              <a:rPr sz="3200" spc="720" dirty="0">
                <a:latin typeface="Calibri"/>
                <a:cs typeface="Calibri"/>
              </a:rPr>
              <a:t>   </a:t>
            </a:r>
            <a:r>
              <a:rPr sz="3200" dirty="0">
                <a:latin typeface="Calibri"/>
                <a:cs typeface="Calibri"/>
              </a:rPr>
              <a:t>differences</a:t>
            </a:r>
            <a:r>
              <a:rPr sz="3200" spc="440" dirty="0">
                <a:latin typeface="Calibri"/>
                <a:cs typeface="Calibri"/>
              </a:rPr>
              <a:t>    </a:t>
            </a:r>
            <a:r>
              <a:rPr sz="3200" dirty="0">
                <a:latin typeface="Calibri"/>
                <a:cs typeface="Calibri"/>
              </a:rPr>
              <a:t>complicate</a:t>
            </a:r>
            <a:r>
              <a:rPr sz="3200" spc="705" dirty="0">
                <a:latin typeface="Calibri"/>
                <a:cs typeface="Calibri"/>
              </a:rPr>
              <a:t>   </a:t>
            </a:r>
            <a:r>
              <a:rPr sz="3200" spc="-10" dirty="0">
                <a:latin typeface="Calibri"/>
                <a:cs typeface="Calibri"/>
              </a:rPr>
              <a:t>design </a:t>
            </a:r>
            <a:r>
              <a:rPr sz="3200" dirty="0">
                <a:latin typeface="Calibri"/>
                <a:cs typeface="Calibri"/>
              </a:rPr>
              <a:t>because</a:t>
            </a:r>
            <a:r>
              <a:rPr sz="3200" spc="3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4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design</a:t>
            </a:r>
            <a:r>
              <a:rPr sz="3200" spc="4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must</a:t>
            </a:r>
            <a:r>
              <a:rPr sz="3200" spc="4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permit</a:t>
            </a:r>
            <a:r>
              <a:rPr sz="3200" spc="4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people</a:t>
            </a:r>
            <a:r>
              <a:rPr sz="3200" spc="43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with </a:t>
            </a:r>
            <a:r>
              <a:rPr sz="3200" dirty="0">
                <a:latin typeface="Calibri"/>
                <a:cs typeface="Calibri"/>
              </a:rPr>
              <a:t>widely</a:t>
            </a:r>
            <a:r>
              <a:rPr sz="3200" spc="5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varying</a:t>
            </a:r>
            <a:r>
              <a:rPr sz="3200" spc="5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characteristics</a:t>
            </a:r>
            <a:r>
              <a:rPr sz="3200" spc="4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52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satisfactorily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3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comfortably</a:t>
            </a:r>
            <a:r>
              <a:rPr sz="3200" spc="3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learn</a:t>
            </a:r>
            <a:r>
              <a:rPr sz="3200" spc="3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3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task</a:t>
            </a:r>
            <a:r>
              <a:rPr sz="3200" spc="3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3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job,</a:t>
            </a:r>
            <a:r>
              <a:rPr sz="3200" spc="3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32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use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0" dirty="0">
                <a:latin typeface="Calibri"/>
                <a:cs typeface="Calibri"/>
              </a:rPr>
              <a:t>Web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site.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720725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Calibri"/>
                <a:cs typeface="Calibri"/>
              </a:rPr>
              <a:t>Human</a:t>
            </a:r>
            <a:r>
              <a:rPr i="0" spc="-175" dirty="0">
                <a:latin typeface="Calibri"/>
                <a:cs typeface="Calibri"/>
              </a:rPr>
              <a:t> </a:t>
            </a:r>
            <a:r>
              <a:rPr i="0" spc="-30" dirty="0">
                <a:latin typeface="Calibri"/>
                <a:cs typeface="Calibri"/>
              </a:rPr>
              <a:t>Interaction</a:t>
            </a:r>
            <a:r>
              <a:rPr i="0" spc="-220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Speeds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125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59280"/>
            <a:ext cx="2766695" cy="297053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10" dirty="0">
                <a:latin typeface="Calibri"/>
                <a:cs typeface="Calibri"/>
              </a:rPr>
              <a:t>Reading.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10" dirty="0">
                <a:latin typeface="Calibri"/>
                <a:cs typeface="Calibri"/>
              </a:rPr>
              <a:t>Listening.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10" dirty="0">
                <a:latin typeface="Calibri"/>
                <a:cs typeface="Calibri"/>
              </a:rPr>
              <a:t>Speaking.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819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10" dirty="0">
                <a:latin typeface="Calibri"/>
                <a:cs typeface="Calibri"/>
              </a:rPr>
              <a:t>Keying.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10" dirty="0">
                <a:latin typeface="Calibri"/>
                <a:cs typeface="Calibri"/>
              </a:rPr>
              <a:t>Hand</a:t>
            </a:r>
            <a:r>
              <a:rPr sz="3200" b="1" spc="-16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printing.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6488" y="999744"/>
            <a:ext cx="7357871" cy="52943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126</a:t>
            </a:fld>
            <a:endParaRPr spc="-25" dirty="0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8365" y="566115"/>
            <a:ext cx="8047990" cy="1246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165475" marR="5080" indent="-3153410">
              <a:lnSpc>
                <a:spcPct val="100000"/>
              </a:lnSpc>
              <a:spcBef>
                <a:spcPts val="110"/>
              </a:spcBef>
            </a:pPr>
            <a:r>
              <a:rPr sz="4000" i="0" dirty="0">
                <a:latin typeface="Calibri"/>
                <a:cs typeface="Calibri"/>
              </a:rPr>
              <a:t>Business</a:t>
            </a:r>
            <a:r>
              <a:rPr sz="4000" i="0" spc="-13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Definition</a:t>
            </a:r>
            <a:r>
              <a:rPr sz="4000" i="0" spc="-14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and</a:t>
            </a:r>
            <a:r>
              <a:rPr sz="4000" i="0" spc="-30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Requirements Analysis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127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869389"/>
            <a:ext cx="7505700" cy="3593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Some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spc="-60" dirty="0">
                <a:latin typeface="Calibri"/>
                <a:cs typeface="Calibri"/>
              </a:rPr>
              <a:t>Techniques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for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Determining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Requirements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Individual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Face-</a:t>
            </a:r>
            <a:r>
              <a:rPr sz="1800" spc="-40" dirty="0">
                <a:latin typeface="Calibri"/>
                <a:cs typeface="Calibri"/>
              </a:rPr>
              <a:t>to-</a:t>
            </a:r>
            <a:r>
              <a:rPr sz="1800" spc="-45" dirty="0">
                <a:latin typeface="Calibri"/>
                <a:cs typeface="Calibri"/>
              </a:rPr>
              <a:t>Face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Interview</a:t>
            </a:r>
            <a:endParaRPr sz="1800">
              <a:latin typeface="Calibri"/>
              <a:cs typeface="Calibri"/>
            </a:endParaRPr>
          </a:p>
          <a:p>
            <a:pPr marL="180340" indent="-167640">
              <a:lnSpc>
                <a:spcPct val="100000"/>
              </a:lnSpc>
              <a:buChar char="•"/>
              <a:tabLst>
                <a:tab pos="180340" algn="l"/>
              </a:tabLst>
            </a:pPr>
            <a:r>
              <a:rPr sz="1800" dirty="0">
                <a:latin typeface="Calibri"/>
                <a:cs typeface="Calibri"/>
              </a:rPr>
              <a:t>A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one-on-</a:t>
            </a:r>
            <a:r>
              <a:rPr sz="1800" dirty="0">
                <a:latin typeface="Calibri"/>
                <a:cs typeface="Calibri"/>
              </a:rPr>
              <a:t>one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visit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with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user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obtain</a:t>
            </a:r>
            <a:r>
              <a:rPr sz="1800" spc="-10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information.</a:t>
            </a:r>
            <a:r>
              <a:rPr sz="1800" spc="-114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It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may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structured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or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Calibri"/>
                <a:cs typeface="Calibri"/>
              </a:rPr>
              <a:t>somewhat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open-</a:t>
            </a:r>
            <a:r>
              <a:rPr sz="1800" spc="-10" dirty="0">
                <a:latin typeface="Calibri"/>
                <a:cs typeface="Calibri"/>
              </a:rPr>
              <a:t>ended.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60" dirty="0">
                <a:latin typeface="Calibri"/>
                <a:cs typeface="Calibri"/>
              </a:rPr>
              <a:t>Telephone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Interview</a:t>
            </a:r>
            <a:r>
              <a:rPr sz="1800" spc="-10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or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Survey</a:t>
            </a:r>
            <a:endParaRPr sz="1800">
              <a:latin typeface="Calibri"/>
              <a:cs typeface="Calibri"/>
            </a:endParaRPr>
          </a:p>
          <a:p>
            <a:pPr marL="180975" indent="-168275">
              <a:lnSpc>
                <a:spcPct val="100000"/>
              </a:lnSpc>
              <a:buChar char="•"/>
              <a:tabLst>
                <a:tab pos="180975" algn="l"/>
              </a:tabLst>
            </a:pPr>
            <a:r>
              <a:rPr sz="1800" dirty="0">
                <a:latin typeface="Calibri"/>
                <a:cs typeface="Calibri"/>
              </a:rPr>
              <a:t>A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structured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interview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conducted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via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telephone.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5" dirty="0">
                <a:latin typeface="Calibri"/>
                <a:cs typeface="Calibri"/>
              </a:rPr>
              <a:t>Traditional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Focus</a:t>
            </a:r>
            <a:r>
              <a:rPr sz="1800" spc="-1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Group</a:t>
            </a:r>
            <a:endParaRPr sz="1800">
              <a:latin typeface="Calibri"/>
              <a:cs typeface="Calibri"/>
            </a:endParaRPr>
          </a:p>
          <a:p>
            <a:pPr marL="180340" indent="-167640">
              <a:lnSpc>
                <a:spcPct val="100000"/>
              </a:lnSpc>
              <a:buChar char="•"/>
              <a:tabLst>
                <a:tab pos="180340" algn="l"/>
              </a:tabLst>
            </a:pPr>
            <a:r>
              <a:rPr sz="1800" dirty="0">
                <a:latin typeface="Calibri"/>
                <a:cs typeface="Calibri"/>
              </a:rPr>
              <a:t>A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small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group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users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moderator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brought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together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verbally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discuss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the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requirements.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40" dirty="0">
                <a:latin typeface="Calibri"/>
                <a:cs typeface="Calibri"/>
              </a:rPr>
              <a:t>Facilitated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35" dirty="0">
                <a:latin typeface="Calibri"/>
                <a:cs typeface="Calibri"/>
              </a:rPr>
              <a:t>Team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Workshop</a:t>
            </a:r>
            <a:endParaRPr sz="1800">
              <a:latin typeface="Calibri"/>
              <a:cs typeface="Calibri"/>
            </a:endParaRPr>
          </a:p>
          <a:p>
            <a:pPr marL="180975" indent="-168275">
              <a:lnSpc>
                <a:spcPct val="100000"/>
              </a:lnSpc>
              <a:buChar char="•"/>
              <a:tabLst>
                <a:tab pos="180975" algn="l"/>
              </a:tabLst>
            </a:pPr>
            <a:r>
              <a:rPr sz="1800" dirty="0">
                <a:latin typeface="Calibri"/>
                <a:cs typeface="Calibri"/>
              </a:rPr>
              <a:t>A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facilitated,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structured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workshop</a:t>
            </a:r>
            <a:r>
              <a:rPr sz="1800" spc="-10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held with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users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 </a:t>
            </a:r>
            <a:r>
              <a:rPr sz="1800" spc="-10" dirty="0">
                <a:latin typeface="Calibri"/>
                <a:cs typeface="Calibri"/>
              </a:rPr>
              <a:t>obtain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requirements</a:t>
            </a:r>
            <a:endParaRPr sz="1800">
              <a:latin typeface="Calibri"/>
              <a:cs typeface="Calibri"/>
            </a:endParaRPr>
          </a:p>
          <a:p>
            <a:pPr marL="12700" marR="2826385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latin typeface="Calibri"/>
                <a:cs typeface="Calibri"/>
              </a:rPr>
              <a:t>information.</a:t>
            </a:r>
            <a:r>
              <a:rPr sz="1800" spc="-1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Similar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5" dirty="0">
                <a:latin typeface="Calibri"/>
                <a:cs typeface="Calibri"/>
              </a:rPr>
              <a:t>Traditional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Focus</a:t>
            </a:r>
            <a:r>
              <a:rPr sz="1800" spc="-1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Group. </a:t>
            </a:r>
            <a:r>
              <a:rPr sz="1800" spc="-20" dirty="0">
                <a:latin typeface="Calibri"/>
                <a:cs typeface="Calibri"/>
              </a:rPr>
              <a:t>Observational</a:t>
            </a:r>
            <a:r>
              <a:rPr sz="1800" spc="-114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Field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Study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1699895">
              <a:lnSpc>
                <a:spcPct val="100000"/>
              </a:lnSpc>
              <a:spcBef>
                <a:spcPts val="95"/>
              </a:spcBef>
            </a:pPr>
            <a:r>
              <a:rPr i="0" spc="-20" dirty="0">
                <a:latin typeface="Calibri"/>
                <a:cs typeface="Calibri"/>
              </a:rPr>
              <a:t>DIRECT</a:t>
            </a:r>
            <a:r>
              <a:rPr i="0" spc="-210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METHODS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128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41526"/>
            <a:ext cx="7643495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3365" indent="-5080">
              <a:lnSpc>
                <a:spcPct val="100000"/>
              </a:lnSpc>
              <a:spcBef>
                <a:spcPts val="100"/>
              </a:spcBef>
              <a:buSzPct val="94444"/>
              <a:buChar char="•"/>
              <a:tabLst>
                <a:tab pos="128270" algn="l"/>
              </a:tabLst>
            </a:pPr>
            <a:r>
              <a:rPr sz="1800" spc="-30" dirty="0">
                <a:latin typeface="Calibri"/>
                <a:cs typeface="Calibri"/>
              </a:rPr>
              <a:t>	Users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are</a:t>
            </a:r>
            <a:r>
              <a:rPr sz="1800" spc="-10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observed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monitored</a:t>
            </a:r>
            <a:r>
              <a:rPr sz="1800" spc="-1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for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extended</a:t>
            </a:r>
            <a:r>
              <a:rPr sz="1800" spc="1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time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learn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what</a:t>
            </a:r>
            <a:r>
              <a:rPr sz="1800" spc="-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they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do. </a:t>
            </a:r>
            <a:r>
              <a:rPr sz="1800" spc="-30" dirty="0">
                <a:latin typeface="Calibri"/>
                <a:cs typeface="Calibri"/>
              </a:rPr>
              <a:t>Requirements</a:t>
            </a:r>
            <a:r>
              <a:rPr sz="1800" spc="-10" dirty="0">
                <a:latin typeface="Calibri"/>
                <a:cs typeface="Calibri"/>
              </a:rPr>
              <a:t> Prototyping</a:t>
            </a:r>
            <a:endParaRPr sz="1800">
              <a:latin typeface="Calibri"/>
              <a:cs typeface="Calibri"/>
            </a:endParaRPr>
          </a:p>
          <a:p>
            <a:pPr marL="127635" indent="-120650">
              <a:lnSpc>
                <a:spcPct val="100000"/>
              </a:lnSpc>
              <a:buSzPct val="94444"/>
              <a:buChar char="•"/>
              <a:tabLst>
                <a:tab pos="127635" algn="l"/>
              </a:tabLst>
            </a:pPr>
            <a:r>
              <a:rPr sz="1800" dirty="0">
                <a:latin typeface="Calibri"/>
                <a:cs typeface="Calibri"/>
              </a:rPr>
              <a:t>A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demo,</a:t>
            </a:r>
            <a:r>
              <a:rPr sz="1800" spc="-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or very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early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prototype,</a:t>
            </a:r>
            <a:r>
              <a:rPr sz="1800" spc="-1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presented</a:t>
            </a:r>
            <a:r>
              <a:rPr sz="1800" spc="1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users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for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comments</a:t>
            </a:r>
            <a:r>
              <a:rPr sz="1800" spc="-1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concerning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functionality.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Calibri"/>
                <a:cs typeface="Calibri"/>
              </a:rPr>
              <a:t>User-</a:t>
            </a:r>
            <a:r>
              <a:rPr sz="1800" spc="-30" dirty="0">
                <a:latin typeface="Calibri"/>
                <a:cs typeface="Calibri"/>
              </a:rPr>
              <a:t>Interface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Prototyping</a:t>
            </a:r>
            <a:endParaRPr sz="1800">
              <a:latin typeface="Calibri"/>
              <a:cs typeface="Calibri"/>
            </a:endParaRPr>
          </a:p>
          <a:p>
            <a:pPr marL="12700" marR="5080" indent="167640">
              <a:lnSpc>
                <a:spcPct val="100000"/>
              </a:lnSpc>
              <a:spcBef>
                <a:spcPts val="5"/>
              </a:spcBef>
              <a:buSzPct val="94444"/>
              <a:buChar char="•"/>
              <a:tabLst>
                <a:tab pos="180340" algn="l"/>
              </a:tabLst>
            </a:pPr>
            <a:r>
              <a:rPr sz="1800" dirty="0">
                <a:latin typeface="Calibri"/>
                <a:cs typeface="Calibri"/>
              </a:rPr>
              <a:t>A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demo,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or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early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prototype,</a:t>
            </a:r>
            <a:r>
              <a:rPr sz="1800" spc="-10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is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40" dirty="0">
                <a:latin typeface="Calibri"/>
                <a:cs typeface="Calibri"/>
              </a:rPr>
              <a:t>presented</a:t>
            </a:r>
            <a:r>
              <a:rPr sz="1800" spc="2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users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uncover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user-interface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issues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problems.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Usability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Laboratory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Testing</a:t>
            </a:r>
            <a:endParaRPr sz="1800">
              <a:latin typeface="Calibri"/>
              <a:cs typeface="Calibri"/>
            </a:endParaRPr>
          </a:p>
          <a:p>
            <a:pPr marL="180340" indent="-167640">
              <a:lnSpc>
                <a:spcPct val="100000"/>
              </a:lnSpc>
              <a:buSzPct val="94444"/>
              <a:buChar char="•"/>
              <a:tabLst>
                <a:tab pos="180340" algn="l"/>
              </a:tabLst>
            </a:pPr>
            <a:r>
              <a:rPr sz="1800" spc="-30" dirty="0">
                <a:latin typeface="Calibri"/>
                <a:cs typeface="Calibri"/>
              </a:rPr>
              <a:t>Users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at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work</a:t>
            </a:r>
            <a:r>
              <a:rPr sz="1800" spc="-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are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observed,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evaluated,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10" dirty="0">
                <a:latin typeface="Calibri"/>
                <a:cs typeface="Calibri"/>
              </a:rPr>
              <a:t>measured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 a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specially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constructed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laboratory.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Calibri"/>
                <a:cs typeface="Calibri"/>
              </a:rPr>
              <a:t>Card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Sorting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40" dirty="0">
                <a:latin typeface="Calibri"/>
                <a:cs typeface="Calibri"/>
              </a:rPr>
              <a:t>for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spc="-70" dirty="0">
                <a:latin typeface="Calibri"/>
                <a:cs typeface="Calibri"/>
              </a:rPr>
              <a:t>Web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Sites</a:t>
            </a:r>
            <a:endParaRPr sz="1800">
              <a:latin typeface="Calibri"/>
              <a:cs typeface="Calibri"/>
            </a:endParaRPr>
          </a:p>
          <a:p>
            <a:pPr marL="180340" indent="-167640">
              <a:lnSpc>
                <a:spcPct val="100000"/>
              </a:lnSpc>
              <a:spcBef>
                <a:spcPts val="5"/>
              </a:spcBef>
              <a:buSzPct val="94444"/>
              <a:buChar char="•"/>
              <a:tabLst>
                <a:tab pos="180340" algn="l"/>
              </a:tabLst>
            </a:pPr>
            <a:r>
              <a:rPr sz="1800" dirty="0">
                <a:latin typeface="Calibri"/>
                <a:cs typeface="Calibri"/>
              </a:rPr>
              <a:t>A</a:t>
            </a:r>
            <a:r>
              <a:rPr sz="1800" spc="-10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technique</a:t>
            </a:r>
            <a:r>
              <a:rPr sz="1800" spc="1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establish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groupings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information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for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70" dirty="0">
                <a:latin typeface="Calibri"/>
                <a:cs typeface="Calibri"/>
              </a:rPr>
              <a:t>Web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sites.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1440815">
              <a:lnSpc>
                <a:spcPct val="100000"/>
              </a:lnSpc>
              <a:spcBef>
                <a:spcPts val="95"/>
              </a:spcBef>
            </a:pPr>
            <a:r>
              <a:rPr i="0" spc="-30" dirty="0">
                <a:latin typeface="Calibri"/>
                <a:cs typeface="Calibri"/>
              </a:rPr>
              <a:t>INDIRECT</a:t>
            </a:r>
            <a:r>
              <a:rPr i="0" spc="-180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METHODS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129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7484"/>
            <a:ext cx="6014720" cy="456628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400" spc="-10" dirty="0">
                <a:latin typeface="Calibri"/>
                <a:cs typeface="Calibri"/>
              </a:rPr>
              <a:t>MIS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Intermediary</a:t>
            </a:r>
            <a:endParaRPr sz="1400">
              <a:latin typeface="Calibri"/>
              <a:cs typeface="Calibri"/>
            </a:endParaRPr>
          </a:p>
          <a:p>
            <a:pPr marL="12700" marR="520065" indent="-6985">
              <a:lnSpc>
                <a:spcPts val="1989"/>
              </a:lnSpc>
              <a:spcBef>
                <a:spcPts val="100"/>
              </a:spcBef>
              <a:buSzPct val="85714"/>
              <a:buChar char="•"/>
              <a:tabLst>
                <a:tab pos="94615" algn="l"/>
              </a:tabLst>
            </a:pPr>
            <a:r>
              <a:rPr sz="1400" dirty="0">
                <a:latin typeface="Calibri"/>
                <a:cs typeface="Calibri"/>
              </a:rPr>
              <a:t>	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40" dirty="0">
                <a:latin typeface="Calibri"/>
                <a:cs typeface="Calibri"/>
              </a:rPr>
              <a:t>company</a:t>
            </a:r>
            <a:r>
              <a:rPr sz="1400" spc="-110" dirty="0">
                <a:latin typeface="Calibri"/>
                <a:cs typeface="Calibri"/>
              </a:rPr>
              <a:t> </a:t>
            </a:r>
            <a:r>
              <a:rPr sz="1400" spc="-45" dirty="0">
                <a:latin typeface="Calibri"/>
                <a:cs typeface="Calibri"/>
              </a:rPr>
              <a:t>representative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45" dirty="0">
                <a:latin typeface="Calibri"/>
                <a:cs typeface="Calibri"/>
              </a:rPr>
              <a:t>defines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40" dirty="0">
                <a:latin typeface="Calibri"/>
                <a:cs typeface="Calibri"/>
              </a:rPr>
              <a:t>the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45" dirty="0">
                <a:latin typeface="Calibri"/>
                <a:cs typeface="Calibri"/>
              </a:rPr>
              <a:t>user’s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goals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needs </a:t>
            </a:r>
            <a:r>
              <a:rPr sz="1400" spc="-40" dirty="0">
                <a:latin typeface="Calibri"/>
                <a:cs typeface="Calibri"/>
              </a:rPr>
              <a:t>to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45" dirty="0">
                <a:latin typeface="Calibri"/>
                <a:cs typeface="Calibri"/>
              </a:rPr>
              <a:t>designers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and </a:t>
            </a:r>
            <a:r>
              <a:rPr sz="1400" spc="-10" dirty="0">
                <a:latin typeface="Calibri"/>
                <a:cs typeface="Calibri"/>
              </a:rPr>
              <a:t>developers.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400" spc="-30" dirty="0">
                <a:latin typeface="Calibri"/>
                <a:cs typeface="Calibri"/>
              </a:rPr>
              <a:t>Paper </a:t>
            </a:r>
            <a:r>
              <a:rPr sz="1400" spc="-10" dirty="0">
                <a:latin typeface="Calibri"/>
                <a:cs typeface="Calibri"/>
              </a:rPr>
              <a:t>Survey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or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Questionnaire</a:t>
            </a:r>
            <a:endParaRPr sz="1400">
              <a:latin typeface="Calibri"/>
              <a:cs typeface="Calibri"/>
            </a:endParaRPr>
          </a:p>
          <a:p>
            <a:pPr marL="12700" marR="71755" indent="-6985">
              <a:lnSpc>
                <a:spcPct val="112900"/>
              </a:lnSpc>
              <a:buSzPct val="85714"/>
              <a:buChar char="•"/>
              <a:tabLst>
                <a:tab pos="94615" algn="l"/>
              </a:tabLst>
            </a:pPr>
            <a:r>
              <a:rPr sz="1400" dirty="0">
                <a:latin typeface="Calibri"/>
                <a:cs typeface="Calibri"/>
              </a:rPr>
              <a:t>	A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survey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45" dirty="0">
                <a:latin typeface="Calibri"/>
                <a:cs typeface="Calibri"/>
              </a:rPr>
              <a:t>questionnaire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40" dirty="0">
                <a:latin typeface="Calibri"/>
                <a:cs typeface="Calibri"/>
              </a:rPr>
              <a:t>administered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40" dirty="0">
                <a:latin typeface="Calibri"/>
                <a:cs typeface="Calibri"/>
              </a:rPr>
              <a:t>to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sample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45" dirty="0">
                <a:latin typeface="Calibri"/>
                <a:cs typeface="Calibri"/>
              </a:rPr>
              <a:t>users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using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35" dirty="0">
                <a:latin typeface="Calibri"/>
                <a:cs typeface="Calibri"/>
              </a:rPr>
              <a:t>traditional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mail </a:t>
            </a:r>
            <a:r>
              <a:rPr sz="1400" spc="-25" dirty="0">
                <a:latin typeface="Calibri"/>
                <a:cs typeface="Calibri"/>
              </a:rPr>
              <a:t>methods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obtain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their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needs.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1400" spc="-25" dirty="0">
                <a:latin typeface="Calibri"/>
                <a:cs typeface="Calibri"/>
              </a:rPr>
              <a:t>Electronic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Survey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or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Questionnaire</a:t>
            </a:r>
            <a:endParaRPr sz="1400">
              <a:latin typeface="Calibri"/>
              <a:cs typeface="Calibri"/>
            </a:endParaRPr>
          </a:p>
          <a:p>
            <a:pPr marL="12700" marR="79375" indent="128270">
              <a:lnSpc>
                <a:spcPct val="112900"/>
              </a:lnSpc>
              <a:spcBef>
                <a:spcPts val="175"/>
              </a:spcBef>
              <a:buSzPct val="85714"/>
              <a:buChar char="•"/>
              <a:tabLst>
                <a:tab pos="140970" algn="l"/>
              </a:tabLst>
            </a:pPr>
            <a:r>
              <a:rPr sz="1400" dirty="0">
                <a:latin typeface="Calibri"/>
                <a:cs typeface="Calibri"/>
              </a:rPr>
              <a:t>A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survey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or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spc="-35" dirty="0">
                <a:latin typeface="Calibri"/>
                <a:cs typeface="Calibri"/>
              </a:rPr>
              <a:t>questionnaire</a:t>
            </a:r>
            <a:r>
              <a:rPr sz="1400" spc="1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35" dirty="0">
                <a:latin typeface="Calibri"/>
                <a:cs typeface="Calibri"/>
              </a:rPr>
              <a:t>administered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sample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users </a:t>
            </a:r>
            <a:r>
              <a:rPr sz="1400" spc="-10" dirty="0">
                <a:latin typeface="Calibri"/>
                <a:cs typeface="Calibri"/>
              </a:rPr>
              <a:t>using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e-</a:t>
            </a:r>
            <a:r>
              <a:rPr sz="1400" dirty="0">
                <a:latin typeface="Calibri"/>
                <a:cs typeface="Calibri"/>
              </a:rPr>
              <a:t>mail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or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the </a:t>
            </a:r>
            <a:r>
              <a:rPr sz="1400" spc="-50" dirty="0">
                <a:latin typeface="Calibri"/>
                <a:cs typeface="Calibri"/>
              </a:rPr>
              <a:t>Web</a:t>
            </a:r>
            <a:r>
              <a:rPr sz="1400" spc="-9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obtain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their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needs.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400" spc="-35" dirty="0">
                <a:latin typeface="Calibri"/>
                <a:cs typeface="Calibri"/>
              </a:rPr>
              <a:t>Electronic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Focus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Group</a:t>
            </a:r>
            <a:endParaRPr sz="1400">
              <a:latin typeface="Calibri"/>
              <a:cs typeface="Calibri"/>
            </a:endParaRPr>
          </a:p>
          <a:p>
            <a:pPr marL="100965" indent="-88900">
              <a:lnSpc>
                <a:spcPct val="100000"/>
              </a:lnSpc>
              <a:spcBef>
                <a:spcPts val="310"/>
              </a:spcBef>
              <a:buSzPct val="85714"/>
              <a:buChar char="•"/>
              <a:tabLst>
                <a:tab pos="100965" algn="l"/>
              </a:tabLst>
            </a:pPr>
            <a:r>
              <a:rPr sz="1400" dirty="0">
                <a:latin typeface="Calibri"/>
                <a:cs typeface="Calibri"/>
              </a:rPr>
              <a:t>A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small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group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users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35" dirty="0">
                <a:latin typeface="Calibri"/>
                <a:cs typeface="Calibri"/>
              </a:rPr>
              <a:t>moderator</a:t>
            </a:r>
            <a:r>
              <a:rPr sz="1400" spc="-10" dirty="0">
                <a:latin typeface="Calibri"/>
                <a:cs typeface="Calibri"/>
              </a:rPr>
              <a:t> discuss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35" dirty="0">
                <a:latin typeface="Calibri"/>
                <a:cs typeface="Calibri"/>
              </a:rPr>
              <a:t>requirements</a:t>
            </a:r>
            <a:r>
              <a:rPr sz="1400" spc="18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online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using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400" spc="-10" dirty="0">
                <a:latin typeface="Calibri"/>
                <a:cs typeface="Calibri"/>
              </a:rPr>
              <a:t>workstations.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1400" spc="-35" dirty="0">
                <a:latin typeface="Calibri"/>
                <a:cs typeface="Calibri"/>
              </a:rPr>
              <a:t>Marketing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and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Sales</a:t>
            </a:r>
            <a:endParaRPr sz="1400">
              <a:latin typeface="Calibri"/>
              <a:cs typeface="Calibri"/>
            </a:endParaRPr>
          </a:p>
          <a:p>
            <a:pPr marL="94615" indent="-88900">
              <a:lnSpc>
                <a:spcPct val="100000"/>
              </a:lnSpc>
              <a:spcBef>
                <a:spcPts val="190"/>
              </a:spcBef>
              <a:buSzPct val="85714"/>
              <a:buChar char="•"/>
              <a:tabLst>
                <a:tab pos="94615" algn="l"/>
              </a:tabLst>
            </a:pPr>
            <a:r>
              <a:rPr sz="1400" spc="-35" dirty="0">
                <a:latin typeface="Calibri"/>
                <a:cs typeface="Calibri"/>
              </a:rPr>
              <a:t>Company</a:t>
            </a:r>
            <a:r>
              <a:rPr sz="1400" spc="-45" dirty="0">
                <a:latin typeface="Calibri"/>
                <a:cs typeface="Calibri"/>
              </a:rPr>
              <a:t> representatives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who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30" dirty="0">
                <a:latin typeface="Calibri"/>
                <a:cs typeface="Calibri"/>
              </a:rPr>
              <a:t>regularly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meet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35" dirty="0">
                <a:latin typeface="Calibri"/>
                <a:cs typeface="Calibri"/>
              </a:rPr>
              <a:t>customers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30" dirty="0">
                <a:latin typeface="Calibri"/>
                <a:cs typeface="Calibri"/>
              </a:rPr>
              <a:t>obtain </a:t>
            </a:r>
            <a:r>
              <a:rPr sz="1400" spc="-20" dirty="0">
                <a:latin typeface="Calibri"/>
                <a:cs typeface="Calibri"/>
              </a:rPr>
              <a:t>suggestions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or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400" spc="-10" dirty="0">
                <a:latin typeface="Calibri"/>
                <a:cs typeface="Calibri"/>
              </a:rPr>
              <a:t>needs,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current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potential.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400" spc="-25" dirty="0">
                <a:latin typeface="Calibri"/>
                <a:cs typeface="Calibri"/>
              </a:rPr>
              <a:t>Support</a:t>
            </a:r>
            <a:r>
              <a:rPr sz="1400" spc="-20" dirty="0">
                <a:latin typeface="Calibri"/>
                <a:cs typeface="Calibri"/>
              </a:rPr>
              <a:t> Line</a:t>
            </a:r>
            <a:endParaRPr sz="1400">
              <a:latin typeface="Calibri"/>
              <a:cs typeface="Calibri"/>
            </a:endParaRPr>
          </a:p>
          <a:p>
            <a:pPr marL="12700" marR="5080" indent="128270">
              <a:lnSpc>
                <a:spcPts val="1989"/>
              </a:lnSpc>
              <a:spcBef>
                <a:spcPts val="80"/>
              </a:spcBef>
              <a:buSzPct val="85714"/>
              <a:buChar char="•"/>
              <a:tabLst>
                <a:tab pos="140970" algn="l"/>
              </a:tabLst>
            </a:pPr>
            <a:r>
              <a:rPr sz="1400" spc="-35" dirty="0">
                <a:latin typeface="Calibri"/>
                <a:cs typeface="Calibri"/>
              </a:rPr>
              <a:t>Information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collected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by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unit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that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helps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45" dirty="0">
                <a:latin typeface="Calibri"/>
                <a:cs typeface="Calibri"/>
              </a:rPr>
              <a:t>customers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with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day-</a:t>
            </a:r>
            <a:r>
              <a:rPr sz="1400" spc="-40" dirty="0">
                <a:latin typeface="Calibri"/>
                <a:cs typeface="Calibri"/>
              </a:rPr>
              <a:t>to-</a:t>
            </a:r>
            <a:r>
              <a:rPr sz="1400" dirty="0">
                <a:latin typeface="Calibri"/>
                <a:cs typeface="Calibri"/>
              </a:rPr>
              <a:t>day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problems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is </a:t>
            </a:r>
            <a:r>
              <a:rPr sz="1400" spc="-30" dirty="0">
                <a:latin typeface="Calibri"/>
                <a:cs typeface="Calibri"/>
              </a:rPr>
              <a:t>analyzed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30" dirty="0">
                <a:latin typeface="Calibri"/>
                <a:cs typeface="Calibri"/>
              </a:rPr>
              <a:t>(Customer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Support,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60" dirty="0">
                <a:latin typeface="Calibri"/>
                <a:cs typeface="Calibri"/>
              </a:rPr>
              <a:t>Technical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Support,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Help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Desk,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etc.).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1440815">
              <a:lnSpc>
                <a:spcPct val="100000"/>
              </a:lnSpc>
              <a:spcBef>
                <a:spcPts val="95"/>
              </a:spcBef>
            </a:pPr>
            <a:r>
              <a:rPr i="0" spc="-30" dirty="0">
                <a:latin typeface="Calibri"/>
                <a:cs typeface="Calibri"/>
              </a:rPr>
              <a:t>INDIRECT</a:t>
            </a:r>
            <a:r>
              <a:rPr i="0" spc="-180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METHODS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130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59179"/>
            <a:ext cx="6634480" cy="39154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-10" dirty="0">
                <a:latin typeface="Calibri"/>
                <a:cs typeface="Calibri"/>
              </a:rPr>
              <a:t>E-</a:t>
            </a:r>
            <a:r>
              <a:rPr sz="1500" dirty="0">
                <a:latin typeface="Calibri"/>
                <a:cs typeface="Calibri"/>
              </a:rPr>
              <a:t>Mail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or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Bulletin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Board</a:t>
            </a:r>
            <a:endParaRPr sz="1500">
              <a:latin typeface="Calibri"/>
              <a:cs typeface="Calibri"/>
            </a:endParaRPr>
          </a:p>
          <a:p>
            <a:pPr marL="149225" indent="-136525">
              <a:lnSpc>
                <a:spcPct val="100000"/>
              </a:lnSpc>
              <a:buSzPct val="96666"/>
              <a:buChar char="•"/>
              <a:tabLst>
                <a:tab pos="149225" algn="l"/>
              </a:tabLst>
            </a:pPr>
            <a:r>
              <a:rPr sz="1500" spc="-10" dirty="0">
                <a:latin typeface="Calibri"/>
                <a:cs typeface="Calibri"/>
              </a:rPr>
              <a:t>Problems,</a:t>
            </a:r>
            <a:r>
              <a:rPr sz="1500" spc="-15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questions,</a:t>
            </a:r>
            <a:r>
              <a:rPr sz="1500" spc="-1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and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suggestions</a:t>
            </a:r>
            <a:r>
              <a:rPr sz="1500" spc="-15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from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users</a:t>
            </a:r>
            <a:r>
              <a:rPr sz="1500" spc="-9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posted</a:t>
            </a:r>
            <a:r>
              <a:rPr sz="1500" spc="-18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to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bulletin</a:t>
            </a:r>
            <a:r>
              <a:rPr sz="1500" spc="1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board</a:t>
            </a:r>
            <a:r>
              <a:rPr sz="1500" spc="-135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or</a:t>
            </a:r>
            <a:endParaRPr sz="1500">
              <a:latin typeface="Calibri"/>
              <a:cs typeface="Calibri"/>
            </a:endParaRPr>
          </a:p>
          <a:p>
            <a:pPr marL="12700" marR="4451985">
              <a:lnSpc>
                <a:spcPct val="100000"/>
              </a:lnSpc>
            </a:pPr>
            <a:r>
              <a:rPr sz="1500" spc="-10" dirty="0">
                <a:latin typeface="Calibri"/>
                <a:cs typeface="Calibri"/>
              </a:rPr>
              <a:t>through</a:t>
            </a:r>
            <a:r>
              <a:rPr sz="1500" spc="-20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e-</a:t>
            </a:r>
            <a:r>
              <a:rPr sz="1500" dirty="0">
                <a:latin typeface="Calibri"/>
                <a:cs typeface="Calibri"/>
              </a:rPr>
              <a:t>mail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are</a:t>
            </a:r>
            <a:r>
              <a:rPr sz="1500" spc="-8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analyzed. User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Group</a:t>
            </a:r>
            <a:endParaRPr sz="1500">
              <a:latin typeface="Calibri"/>
              <a:cs typeface="Calibri"/>
            </a:endParaRPr>
          </a:p>
          <a:p>
            <a:pPr marL="106045" indent="-104775">
              <a:lnSpc>
                <a:spcPct val="100000"/>
              </a:lnSpc>
              <a:buSzPct val="96666"/>
              <a:buChar char="•"/>
              <a:tabLst>
                <a:tab pos="106045" algn="l"/>
              </a:tabLst>
            </a:pPr>
            <a:r>
              <a:rPr sz="1500" spc="-35" dirty="0">
                <a:latin typeface="Calibri"/>
                <a:cs typeface="Calibri"/>
              </a:rPr>
              <a:t>Improvements</a:t>
            </a:r>
            <a:r>
              <a:rPr sz="1500" spc="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are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suggestedby</a:t>
            </a:r>
            <a:r>
              <a:rPr sz="1500" spc="-10" dirty="0">
                <a:latin typeface="Calibri"/>
                <a:cs typeface="Calibri"/>
              </a:rPr>
              <a:t> customer</a:t>
            </a:r>
            <a:r>
              <a:rPr sz="1500" spc="-1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groupswho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conveneperiodically</a:t>
            </a:r>
            <a:r>
              <a:rPr sz="1500" spc="20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to</a:t>
            </a:r>
            <a:endParaRPr sz="1500">
              <a:latin typeface="Calibri"/>
              <a:cs typeface="Calibri"/>
            </a:endParaRPr>
          </a:p>
          <a:p>
            <a:pPr marL="12700" marR="4825365">
              <a:lnSpc>
                <a:spcPct val="100000"/>
              </a:lnSpc>
              <a:spcBef>
                <a:spcPts val="5"/>
              </a:spcBef>
            </a:pPr>
            <a:r>
              <a:rPr sz="1500" spc="-10" dirty="0">
                <a:latin typeface="Calibri"/>
                <a:cs typeface="Calibri"/>
              </a:rPr>
              <a:t>discuss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software</a:t>
            </a:r>
            <a:r>
              <a:rPr sz="1500" spc="-14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usage. </a:t>
            </a:r>
            <a:r>
              <a:rPr sz="1500" spc="-20" dirty="0">
                <a:latin typeface="Calibri"/>
                <a:cs typeface="Calibri"/>
              </a:rPr>
              <a:t>Competitor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Analyses</a:t>
            </a:r>
            <a:endParaRPr sz="1500">
              <a:latin typeface="Calibri"/>
              <a:cs typeface="Calibri"/>
            </a:endParaRPr>
          </a:p>
          <a:p>
            <a:pPr marL="149225" indent="-136525">
              <a:lnSpc>
                <a:spcPct val="100000"/>
              </a:lnSpc>
              <a:buSzPct val="96666"/>
              <a:buChar char="•"/>
              <a:tabLst>
                <a:tab pos="149225" algn="l"/>
              </a:tabLst>
            </a:pPr>
            <a:r>
              <a:rPr sz="1500" dirty="0">
                <a:latin typeface="Calibri"/>
                <a:cs typeface="Calibri"/>
              </a:rPr>
              <a:t>A </a:t>
            </a:r>
            <a:r>
              <a:rPr sz="1500" spc="-20" dirty="0">
                <a:latin typeface="Calibri"/>
                <a:cs typeface="Calibri"/>
              </a:rPr>
              <a:t>review</a:t>
            </a:r>
            <a:r>
              <a:rPr sz="1500" spc="-8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of</a:t>
            </a:r>
            <a:r>
              <a:rPr sz="1500" spc="1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competitor’sproducts</a:t>
            </a:r>
            <a:r>
              <a:rPr sz="1500" spc="-1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or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spc="-40" dirty="0">
                <a:latin typeface="Calibri"/>
                <a:cs typeface="Calibri"/>
              </a:rPr>
              <a:t>Web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sites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is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used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to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gather</a:t>
            </a:r>
            <a:r>
              <a:rPr sz="1500" spc="-13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ideas,</a:t>
            </a:r>
            <a:r>
              <a:rPr sz="1500" spc="-1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uncover</a:t>
            </a:r>
            <a:endParaRPr sz="1500">
              <a:latin typeface="Calibri"/>
              <a:cs typeface="Calibri"/>
            </a:endParaRPr>
          </a:p>
          <a:p>
            <a:pPr marL="12700" marR="3623310">
              <a:lnSpc>
                <a:spcPct val="100000"/>
              </a:lnSpc>
            </a:pPr>
            <a:r>
              <a:rPr sz="1500" spc="-10" dirty="0">
                <a:latin typeface="Calibri"/>
                <a:cs typeface="Calibri"/>
              </a:rPr>
              <a:t>design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requirements</a:t>
            </a:r>
            <a:r>
              <a:rPr sz="1500" spc="-1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and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identify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tasks. </a:t>
            </a:r>
            <a:r>
              <a:rPr sz="1500" spc="-75" dirty="0">
                <a:latin typeface="Calibri"/>
                <a:cs typeface="Calibri"/>
              </a:rPr>
              <a:t>Trade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Show</a:t>
            </a:r>
            <a:endParaRPr sz="1500">
              <a:latin typeface="Calibri"/>
              <a:cs typeface="Calibri"/>
            </a:endParaRPr>
          </a:p>
          <a:p>
            <a:pPr marL="109220" indent="-104775">
              <a:lnSpc>
                <a:spcPct val="100000"/>
              </a:lnSpc>
              <a:buSzPct val="96666"/>
              <a:buChar char="•"/>
              <a:tabLst>
                <a:tab pos="109220" algn="l"/>
              </a:tabLst>
            </a:pPr>
            <a:r>
              <a:rPr sz="1500" spc="-10" dirty="0">
                <a:latin typeface="Calibri"/>
                <a:cs typeface="Calibri"/>
              </a:rPr>
              <a:t>Customersat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 </a:t>
            </a:r>
            <a:r>
              <a:rPr sz="1500" spc="-10" dirty="0">
                <a:latin typeface="Calibri"/>
                <a:cs typeface="Calibri"/>
              </a:rPr>
              <a:t>trade</a:t>
            </a:r>
            <a:r>
              <a:rPr sz="1500" spc="-9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show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are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presenteda </a:t>
            </a:r>
            <a:r>
              <a:rPr sz="1500" spc="-10" dirty="0">
                <a:latin typeface="Calibri"/>
                <a:cs typeface="Calibri"/>
              </a:rPr>
              <a:t>mock-</a:t>
            </a:r>
            <a:r>
              <a:rPr sz="1500" dirty="0">
                <a:latin typeface="Calibri"/>
                <a:cs typeface="Calibri"/>
              </a:rPr>
              <a:t>up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or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prototypeand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askedfor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spc="-10" dirty="0">
                <a:latin typeface="Calibri"/>
                <a:cs typeface="Calibri"/>
              </a:rPr>
              <a:t>comments.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latin typeface="Calibri"/>
                <a:cs typeface="Calibri"/>
              </a:rPr>
              <a:t>Other</a:t>
            </a:r>
            <a:r>
              <a:rPr sz="1500" spc="-10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Media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Analysis</a:t>
            </a:r>
            <a:endParaRPr sz="1500">
              <a:latin typeface="Calibri"/>
              <a:cs typeface="Calibri"/>
            </a:endParaRPr>
          </a:p>
          <a:p>
            <a:pPr marL="149225" indent="-136525">
              <a:lnSpc>
                <a:spcPct val="100000"/>
              </a:lnSpc>
              <a:buSzPct val="96666"/>
              <a:buChar char="•"/>
              <a:tabLst>
                <a:tab pos="149225" algn="l"/>
              </a:tabLst>
            </a:pPr>
            <a:r>
              <a:rPr sz="1500" dirty="0">
                <a:latin typeface="Calibri"/>
                <a:cs typeface="Calibri"/>
              </a:rPr>
              <a:t>An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analysis</a:t>
            </a:r>
            <a:r>
              <a:rPr sz="1500" spc="-16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of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how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other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media,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print</a:t>
            </a:r>
            <a:r>
              <a:rPr sz="1500" spc="-9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or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broadcast,present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the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process,</a:t>
            </a:r>
            <a:r>
              <a:rPr sz="1500" spc="-13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information,</a:t>
            </a:r>
            <a:endParaRPr sz="1500">
              <a:latin typeface="Calibri"/>
              <a:cs typeface="Calibri"/>
            </a:endParaRPr>
          </a:p>
          <a:p>
            <a:pPr marL="12700" marR="4446270">
              <a:lnSpc>
                <a:spcPct val="100000"/>
              </a:lnSpc>
            </a:pPr>
            <a:r>
              <a:rPr sz="1500" dirty="0">
                <a:latin typeface="Calibri"/>
                <a:cs typeface="Calibri"/>
              </a:rPr>
              <a:t>or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subject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40" dirty="0">
                <a:latin typeface="Calibri"/>
                <a:cs typeface="Calibri"/>
              </a:rPr>
              <a:t>matter</a:t>
            </a:r>
            <a:r>
              <a:rPr sz="1500" spc="-1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of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30" dirty="0">
                <a:latin typeface="Calibri"/>
                <a:cs typeface="Calibri"/>
              </a:rPr>
              <a:t>interest. </a:t>
            </a:r>
            <a:r>
              <a:rPr sz="1500" spc="-40" dirty="0">
                <a:latin typeface="Calibri"/>
                <a:cs typeface="Calibri"/>
              </a:rPr>
              <a:t>System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Testing</a:t>
            </a:r>
            <a:endParaRPr sz="1500">
              <a:latin typeface="Calibri"/>
              <a:cs typeface="Calibri"/>
            </a:endParaRPr>
          </a:p>
          <a:p>
            <a:pPr marL="149225" indent="-136525">
              <a:lnSpc>
                <a:spcPct val="100000"/>
              </a:lnSpc>
              <a:buSzPct val="96666"/>
              <a:buChar char="•"/>
              <a:tabLst>
                <a:tab pos="149225" algn="l"/>
              </a:tabLst>
            </a:pPr>
            <a:r>
              <a:rPr sz="1500" dirty="0">
                <a:latin typeface="Calibri"/>
                <a:cs typeface="Calibri"/>
              </a:rPr>
              <a:t>New</a:t>
            </a:r>
            <a:r>
              <a:rPr sz="1500" spc="20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requirements </a:t>
            </a:r>
            <a:r>
              <a:rPr sz="1500" dirty="0">
                <a:latin typeface="Calibri"/>
                <a:cs typeface="Calibri"/>
              </a:rPr>
              <a:t>and</a:t>
            </a:r>
            <a:r>
              <a:rPr sz="1500" spc="-9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feedback</a:t>
            </a:r>
            <a:r>
              <a:rPr sz="1500" spc="-10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are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obtainedfrom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ongoingproduct</a:t>
            </a:r>
            <a:r>
              <a:rPr sz="1500" spc="-17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testing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0896" rIns="0" bIns="0" rtlCol="0">
            <a:spAutoFit/>
          </a:bodyPr>
          <a:lstStyle/>
          <a:p>
            <a:pPr marL="339725">
              <a:lnSpc>
                <a:spcPct val="100000"/>
              </a:lnSpc>
              <a:spcBef>
                <a:spcPts val="110"/>
              </a:spcBef>
            </a:pPr>
            <a:r>
              <a:rPr sz="4000" dirty="0"/>
              <a:t>Individual</a:t>
            </a:r>
            <a:r>
              <a:rPr sz="4000" spc="-85" dirty="0"/>
              <a:t> </a:t>
            </a:r>
            <a:r>
              <a:rPr sz="4000" spc="-35" dirty="0"/>
              <a:t>Face-to-</a:t>
            </a:r>
            <a:r>
              <a:rPr sz="4000" dirty="0"/>
              <a:t>Face</a:t>
            </a:r>
            <a:r>
              <a:rPr sz="4000" spc="-80" dirty="0"/>
              <a:t> </a:t>
            </a:r>
            <a:r>
              <a:rPr sz="4000" spc="-10" dirty="0"/>
              <a:t>Interview</a:t>
            </a:r>
            <a:endParaRPr sz="4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131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15821"/>
            <a:ext cx="7952740" cy="429450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6870" marR="5080" indent="-344805">
              <a:lnSpc>
                <a:spcPts val="2400"/>
              </a:lnSpc>
              <a:spcBef>
                <a:spcPts val="675"/>
              </a:spcBef>
              <a:buFont typeface="Tahoma"/>
              <a:buChar char="•"/>
              <a:tabLst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The</a:t>
            </a:r>
            <a:r>
              <a:rPr sz="2500" spc="-2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activities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performed</a:t>
            </a:r>
            <a:r>
              <a:rPr sz="2500" spc="-1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in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completing</a:t>
            </a:r>
            <a:r>
              <a:rPr sz="2500" spc="-1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task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or</a:t>
            </a:r>
            <a:r>
              <a:rPr sz="2500" spc="-1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achieving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spc="-50" dirty="0">
                <a:latin typeface="Calibri"/>
                <a:cs typeface="Calibri"/>
              </a:rPr>
              <a:t>a </a:t>
            </a:r>
            <a:r>
              <a:rPr sz="2500" spc="-10" dirty="0">
                <a:latin typeface="Calibri"/>
                <a:cs typeface="Calibri"/>
              </a:rPr>
              <a:t>goal</a:t>
            </a:r>
            <a:r>
              <a:rPr sz="2500" spc="-1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or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objective.</a:t>
            </a:r>
            <a:endParaRPr sz="2500">
              <a:latin typeface="Calibri"/>
              <a:cs typeface="Calibri"/>
            </a:endParaRPr>
          </a:p>
          <a:p>
            <a:pPr marL="356870" indent="-344170">
              <a:lnSpc>
                <a:spcPts val="2975"/>
              </a:lnSpc>
              <a:buFont typeface="Tahoma"/>
              <a:buChar char="•"/>
              <a:tabLst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The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methods</a:t>
            </a:r>
            <a:r>
              <a:rPr sz="2500" spc="-114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used</a:t>
            </a:r>
            <a:r>
              <a:rPr sz="2500" spc="-114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spc="-35" dirty="0">
                <a:latin typeface="Calibri"/>
                <a:cs typeface="Calibri"/>
              </a:rPr>
              <a:t>perform</a:t>
            </a:r>
            <a:r>
              <a:rPr sz="2500" spc="-9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activity.</a:t>
            </a:r>
            <a:endParaRPr sz="25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Font typeface="Tahoma"/>
              <a:buChar char="•"/>
              <a:tabLst>
                <a:tab pos="356870" algn="l"/>
              </a:tabLst>
            </a:pPr>
            <a:r>
              <a:rPr sz="2500" spc="-10" dirty="0">
                <a:latin typeface="Calibri"/>
                <a:cs typeface="Calibri"/>
              </a:rPr>
              <a:t>What</a:t>
            </a:r>
            <a:r>
              <a:rPr sz="2500" spc="-135" dirty="0">
                <a:latin typeface="Calibri"/>
                <a:cs typeface="Calibri"/>
              </a:rPr>
              <a:t> </a:t>
            </a:r>
            <a:r>
              <a:rPr sz="2500" spc="-35" dirty="0">
                <a:latin typeface="Calibri"/>
                <a:cs typeface="Calibri"/>
              </a:rPr>
              <a:t>interactions</a:t>
            </a:r>
            <a:r>
              <a:rPr sz="2500" spc="-90" dirty="0">
                <a:latin typeface="Calibri"/>
                <a:cs typeface="Calibri"/>
              </a:rPr>
              <a:t> </a:t>
            </a:r>
            <a:r>
              <a:rPr sz="2500" spc="-45" dirty="0">
                <a:latin typeface="Calibri"/>
                <a:cs typeface="Calibri"/>
              </a:rPr>
              <a:t>exist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with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other</a:t>
            </a:r>
            <a:r>
              <a:rPr sz="2500" spc="-10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people</a:t>
            </a:r>
            <a:r>
              <a:rPr sz="2500" spc="-9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or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systems.</a:t>
            </a:r>
            <a:endParaRPr sz="25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Tahoma"/>
              <a:buChar char="•"/>
              <a:tabLst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It</a:t>
            </a:r>
            <a:r>
              <a:rPr sz="2500" spc="-9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is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also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very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useful</a:t>
            </a:r>
            <a:r>
              <a:rPr sz="2500" spc="-1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also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spc="-35" dirty="0">
                <a:latin typeface="Calibri"/>
                <a:cs typeface="Calibri"/>
              </a:rPr>
              <a:t>uncover</a:t>
            </a:r>
            <a:r>
              <a:rPr sz="2500" spc="-10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any:</a:t>
            </a:r>
            <a:endParaRPr sz="25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Tahoma"/>
              <a:buChar char="•"/>
              <a:tabLst>
                <a:tab pos="356870" algn="l"/>
              </a:tabLst>
            </a:pPr>
            <a:r>
              <a:rPr sz="2500" spc="-35" dirty="0">
                <a:latin typeface="Calibri"/>
                <a:cs typeface="Calibri"/>
              </a:rPr>
              <a:t>Potential</a:t>
            </a:r>
            <a:r>
              <a:rPr sz="2500" spc="-229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measures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of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spc="-65" dirty="0">
                <a:latin typeface="Calibri"/>
                <a:cs typeface="Calibri"/>
              </a:rPr>
              <a:t>system</a:t>
            </a:r>
            <a:r>
              <a:rPr sz="2500" spc="-11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usability</a:t>
            </a:r>
            <a:endParaRPr sz="2500">
              <a:latin typeface="Calibri"/>
              <a:cs typeface="Calibri"/>
            </a:endParaRPr>
          </a:p>
          <a:p>
            <a:pPr marL="356870" marR="1504315" indent="-344805">
              <a:lnSpc>
                <a:spcPts val="2400"/>
              </a:lnSpc>
              <a:spcBef>
                <a:spcPts val="630"/>
              </a:spcBef>
              <a:buFont typeface="Tahoma"/>
              <a:buChar char="•"/>
              <a:tabLst>
                <a:tab pos="356870" algn="l"/>
              </a:tabLst>
            </a:pPr>
            <a:r>
              <a:rPr sz="2500" spc="-10" dirty="0">
                <a:latin typeface="Calibri"/>
                <a:cs typeface="Calibri"/>
              </a:rPr>
              <a:t>Unmentioned</a:t>
            </a:r>
            <a:r>
              <a:rPr sz="2500" spc="-160" dirty="0">
                <a:latin typeface="Calibri"/>
                <a:cs typeface="Calibri"/>
              </a:rPr>
              <a:t> </a:t>
            </a:r>
            <a:r>
              <a:rPr sz="2500" spc="-40" dirty="0">
                <a:latin typeface="Calibri"/>
                <a:cs typeface="Calibri"/>
              </a:rPr>
              <a:t>exceptions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standard</a:t>
            </a:r>
            <a:r>
              <a:rPr sz="2500" spc="-2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policies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or </a:t>
            </a:r>
            <a:r>
              <a:rPr sz="2500" spc="-10" dirty="0">
                <a:latin typeface="Calibri"/>
                <a:cs typeface="Calibri"/>
              </a:rPr>
              <a:t>procedures.</a:t>
            </a:r>
            <a:endParaRPr sz="2500">
              <a:latin typeface="Calibri"/>
              <a:cs typeface="Calibri"/>
            </a:endParaRPr>
          </a:p>
          <a:p>
            <a:pPr marL="356870" marR="222250" indent="-344805">
              <a:lnSpc>
                <a:spcPts val="2400"/>
              </a:lnSpc>
              <a:spcBef>
                <a:spcPts val="605"/>
              </a:spcBef>
              <a:buFont typeface="Tahoma"/>
              <a:buChar char="•"/>
              <a:tabLst>
                <a:tab pos="356870" algn="l"/>
              </a:tabLst>
            </a:pPr>
            <a:r>
              <a:rPr sz="2500" spc="-50" dirty="0">
                <a:latin typeface="Calibri"/>
                <a:cs typeface="Calibri"/>
              </a:rPr>
              <a:t>Relevant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knowledge</a:t>
            </a:r>
            <a:r>
              <a:rPr sz="2500" spc="-1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user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must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possess</a:t>
            </a:r>
            <a:r>
              <a:rPr sz="2500" spc="-1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-10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perform</a:t>
            </a:r>
            <a:r>
              <a:rPr sz="2500" spc="-13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the </a:t>
            </a:r>
            <a:r>
              <a:rPr sz="2500" spc="-10" dirty="0">
                <a:latin typeface="Calibri"/>
                <a:cs typeface="Calibri"/>
              </a:rPr>
              <a:t>activity.</a:t>
            </a:r>
            <a:endParaRPr sz="2500">
              <a:latin typeface="Calibri"/>
              <a:cs typeface="Calibri"/>
            </a:endParaRPr>
          </a:p>
          <a:p>
            <a:pPr marL="356870" marR="577215" indent="-344805">
              <a:lnSpc>
                <a:spcPct val="80000"/>
              </a:lnSpc>
              <a:spcBef>
                <a:spcPts val="620"/>
              </a:spcBef>
              <a:buFont typeface="Tahoma"/>
              <a:buChar char="•"/>
              <a:tabLst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If</a:t>
            </a:r>
            <a:r>
              <a:rPr sz="2500" spc="-2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designing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</a:t>
            </a:r>
            <a:r>
              <a:rPr sz="2500" spc="-10" dirty="0">
                <a:latin typeface="Calibri"/>
                <a:cs typeface="Calibri"/>
              </a:rPr>
              <a:t> </a:t>
            </a:r>
            <a:r>
              <a:rPr sz="2500" spc="-80" dirty="0">
                <a:latin typeface="Calibri"/>
                <a:cs typeface="Calibri"/>
              </a:rPr>
              <a:t>Web</a:t>
            </a:r>
            <a:r>
              <a:rPr sz="2500" spc="-15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site,</a:t>
            </a:r>
            <a:r>
              <a:rPr sz="2500" spc="-1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following</a:t>
            </a:r>
            <a:r>
              <a:rPr sz="2500" spc="-1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kinds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of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interview questions</a:t>
            </a:r>
            <a:r>
              <a:rPr sz="2500" spc="-2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are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appropriate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59280"/>
            <a:ext cx="7839709" cy="384556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i="1" spc="-90" dirty="0">
                <a:latin typeface="Calibri"/>
                <a:cs typeface="Calibri"/>
              </a:rPr>
              <a:t>Telephone</a:t>
            </a:r>
            <a:r>
              <a:rPr sz="3200" b="1" i="1" spc="-125" dirty="0">
                <a:latin typeface="Calibri"/>
                <a:cs typeface="Calibri"/>
              </a:rPr>
              <a:t> </a:t>
            </a:r>
            <a:r>
              <a:rPr sz="3200" b="1" i="1" spc="-25" dirty="0">
                <a:latin typeface="Calibri"/>
                <a:cs typeface="Calibri"/>
              </a:rPr>
              <a:t>Interview</a:t>
            </a:r>
            <a:r>
              <a:rPr sz="3200" b="1" i="1" spc="-50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or</a:t>
            </a:r>
            <a:r>
              <a:rPr sz="3200" b="1" i="1" spc="-55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Survey</a:t>
            </a:r>
            <a:endParaRPr sz="3200">
              <a:latin typeface="Calibri"/>
              <a:cs typeface="Calibri"/>
            </a:endParaRPr>
          </a:p>
          <a:p>
            <a:pPr marL="355600" marR="45720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This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interview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conducted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using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	</a:t>
            </a:r>
            <a:r>
              <a:rPr sz="3200" spc="-10" dirty="0">
                <a:latin typeface="Calibri"/>
                <a:cs typeface="Calibri"/>
              </a:rPr>
              <a:t>telephone.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must</a:t>
            </a:r>
            <a:r>
              <a:rPr sz="3200" spc="-40" dirty="0">
                <a:latin typeface="Calibri"/>
                <a:cs typeface="Calibri"/>
              </a:rPr>
              <a:t> have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structure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well</a:t>
            </a:r>
            <a:endParaRPr sz="3200">
              <a:latin typeface="Calibri"/>
              <a:cs typeface="Calibri"/>
            </a:endParaRPr>
          </a:p>
          <a:p>
            <a:pPr marL="355600" marR="239395" indent="-343535">
              <a:lnSpc>
                <a:spcPct val="100000"/>
              </a:lnSpc>
              <a:spcBef>
                <a:spcPts val="80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planned.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Arranging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interview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advance 	allows</a:t>
            </a:r>
            <a:r>
              <a:rPr sz="3200" spc="-1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user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prepare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60" dirty="0">
                <a:latin typeface="Calibri"/>
                <a:cs typeface="Calibri"/>
              </a:rPr>
              <a:t>for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it.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Telephone</a:t>
            </a:r>
            <a:endParaRPr sz="3200">
              <a:latin typeface="Calibri"/>
              <a:cs typeface="Calibri"/>
            </a:endParaRPr>
          </a:p>
          <a:p>
            <a:pPr marL="356870" marR="5080" indent="-344805">
              <a:lnSpc>
                <a:spcPct val="100000"/>
              </a:lnSpc>
              <a:spcBef>
                <a:spcPts val="82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25" dirty="0">
                <a:latin typeface="Calibri"/>
                <a:cs typeface="Calibri"/>
              </a:rPr>
              <a:t>interviews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are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less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expensive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less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invasive </a:t>
            </a:r>
            <a:r>
              <a:rPr sz="3200" dirty="0">
                <a:latin typeface="Calibri"/>
                <a:cs typeface="Calibri"/>
              </a:rPr>
              <a:t>than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personal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interviews.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132</a:t>
            </a:fld>
            <a:endParaRPr spc="-25" dirty="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102235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Traditional</a:t>
            </a:r>
            <a:r>
              <a:rPr spc="-190" dirty="0"/>
              <a:t> </a:t>
            </a:r>
            <a:r>
              <a:rPr dirty="0"/>
              <a:t>Focus</a:t>
            </a:r>
            <a:r>
              <a:rPr spc="-180" dirty="0"/>
              <a:t> </a:t>
            </a:r>
            <a:r>
              <a:rPr spc="-10" dirty="0"/>
              <a:t>Group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133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5"/>
              </a:spcBef>
              <a:buFont typeface="Tahoma"/>
              <a:buChar char="•"/>
              <a:tabLst>
                <a:tab pos="356870" algn="l"/>
              </a:tabLst>
            </a:pPr>
            <a:r>
              <a:rPr spc="-25" dirty="0"/>
              <a:t>Setting</a:t>
            </a:r>
            <a:r>
              <a:rPr spc="-90" dirty="0"/>
              <a:t> </a:t>
            </a:r>
            <a:r>
              <a:rPr dirty="0"/>
              <a:t>up</a:t>
            </a:r>
            <a:r>
              <a:rPr spc="-45" dirty="0"/>
              <a:t> </a:t>
            </a:r>
            <a:r>
              <a:rPr spc="-25" dirty="0"/>
              <a:t>focus</a:t>
            </a:r>
            <a:r>
              <a:rPr spc="-60" dirty="0"/>
              <a:t> </a:t>
            </a:r>
            <a:r>
              <a:rPr spc="-20" dirty="0"/>
              <a:t>group</a:t>
            </a:r>
            <a:r>
              <a:rPr spc="-120" dirty="0"/>
              <a:t> </a:t>
            </a:r>
            <a:r>
              <a:rPr spc="-40" dirty="0"/>
              <a:t>involves</a:t>
            </a:r>
            <a:r>
              <a:rPr spc="-135" dirty="0"/>
              <a:t> </a:t>
            </a:r>
            <a:r>
              <a:rPr spc="-25" dirty="0"/>
              <a:t>the</a:t>
            </a:r>
          </a:p>
          <a:p>
            <a:pPr marL="356870" indent="-344170">
              <a:lnSpc>
                <a:spcPct val="100000"/>
              </a:lnSpc>
              <a:buFont typeface="Tahoma"/>
              <a:buChar char="•"/>
              <a:tabLst>
                <a:tab pos="356870" algn="l"/>
              </a:tabLst>
            </a:pPr>
            <a:r>
              <a:rPr spc="-10" dirty="0"/>
              <a:t>following:</a:t>
            </a: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Font typeface="Tahoma"/>
              <a:buChar char="•"/>
              <a:tabLst>
                <a:tab pos="356870" algn="l"/>
              </a:tabLst>
            </a:pPr>
            <a:r>
              <a:rPr spc="-30" dirty="0"/>
              <a:t>Establish</a:t>
            </a:r>
            <a:r>
              <a:rPr spc="-175" dirty="0"/>
              <a:t> </a:t>
            </a:r>
            <a:r>
              <a:rPr dirty="0"/>
              <a:t>the</a:t>
            </a:r>
            <a:r>
              <a:rPr spc="35" dirty="0"/>
              <a:t> </a:t>
            </a:r>
            <a:r>
              <a:rPr spc="-10" dirty="0"/>
              <a:t>objectives</a:t>
            </a:r>
            <a:r>
              <a:rPr spc="-165" dirty="0"/>
              <a:t> </a:t>
            </a:r>
            <a:r>
              <a:rPr dirty="0"/>
              <a:t>of</a:t>
            </a:r>
            <a:r>
              <a:rPr spc="15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spc="-10" dirty="0"/>
              <a:t>session.</a:t>
            </a:r>
          </a:p>
          <a:p>
            <a:pPr marL="356870" indent="-344170">
              <a:lnSpc>
                <a:spcPts val="2570"/>
              </a:lnSpc>
              <a:buFont typeface="Tahoma"/>
              <a:buChar char="•"/>
              <a:tabLst>
                <a:tab pos="356870" algn="l"/>
              </a:tabLst>
            </a:pPr>
            <a:r>
              <a:rPr dirty="0"/>
              <a:t>Select</a:t>
            </a:r>
            <a:r>
              <a:rPr spc="-35" dirty="0"/>
              <a:t> </a:t>
            </a:r>
            <a:r>
              <a:rPr spc="-10" dirty="0"/>
              <a:t>participants</a:t>
            </a:r>
            <a:r>
              <a:rPr spc="-130" dirty="0"/>
              <a:t> </a:t>
            </a:r>
            <a:r>
              <a:rPr spc="-40" dirty="0"/>
              <a:t>representing</a:t>
            </a:r>
            <a:r>
              <a:rPr spc="-95" dirty="0"/>
              <a:t> </a:t>
            </a:r>
            <a:r>
              <a:rPr dirty="0"/>
              <a:t>typical</a:t>
            </a:r>
            <a:r>
              <a:rPr spc="-130" dirty="0"/>
              <a:t> </a:t>
            </a:r>
            <a:r>
              <a:rPr spc="-10" dirty="0"/>
              <a:t>users,</a:t>
            </a:r>
            <a:r>
              <a:rPr spc="-114" dirty="0"/>
              <a:t> </a:t>
            </a:r>
            <a:r>
              <a:rPr dirty="0"/>
              <a:t>or</a:t>
            </a:r>
            <a:r>
              <a:rPr spc="-15" dirty="0"/>
              <a:t> </a:t>
            </a:r>
            <a:r>
              <a:rPr spc="-10" dirty="0"/>
              <a:t>potential</a:t>
            </a:r>
            <a:r>
              <a:rPr spc="-235" dirty="0"/>
              <a:t> </a:t>
            </a:r>
            <a:r>
              <a:rPr spc="-10" dirty="0"/>
              <a:t>users.</a:t>
            </a:r>
          </a:p>
          <a:p>
            <a:pPr marL="356870" indent="-344170">
              <a:lnSpc>
                <a:spcPts val="2450"/>
              </a:lnSpc>
              <a:buFont typeface="Tahoma"/>
              <a:buChar char="•"/>
              <a:tabLst>
                <a:tab pos="356870" algn="l"/>
              </a:tabLst>
            </a:pPr>
            <a:r>
              <a:rPr spc="-60" dirty="0"/>
              <a:t>Write</a:t>
            </a:r>
            <a:r>
              <a:rPr spc="-35" dirty="0"/>
              <a:t> </a:t>
            </a:r>
            <a:r>
              <a:rPr dirty="0"/>
              <a:t>a</a:t>
            </a:r>
            <a:r>
              <a:rPr spc="-10" dirty="0"/>
              <a:t> script</a:t>
            </a:r>
            <a:r>
              <a:rPr spc="-130" dirty="0"/>
              <a:t> </a:t>
            </a:r>
            <a:r>
              <a:rPr spc="-45" dirty="0"/>
              <a:t>for</a:t>
            </a:r>
            <a:r>
              <a:rPr spc="-5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spc="-35" dirty="0"/>
              <a:t>moderator</a:t>
            </a:r>
            <a:r>
              <a:rPr spc="-155" dirty="0"/>
              <a:t> </a:t>
            </a:r>
            <a:r>
              <a:rPr dirty="0"/>
              <a:t>to</a:t>
            </a:r>
            <a:r>
              <a:rPr spc="-25" dirty="0"/>
              <a:t> </a:t>
            </a:r>
            <a:r>
              <a:rPr spc="-10" dirty="0"/>
              <a:t>follow.</a:t>
            </a:r>
          </a:p>
          <a:p>
            <a:pPr marL="356870" indent="-344170">
              <a:lnSpc>
                <a:spcPts val="2400"/>
              </a:lnSpc>
              <a:buFont typeface="Tahoma"/>
              <a:buChar char="•"/>
              <a:tabLst>
                <a:tab pos="356870" algn="l"/>
              </a:tabLst>
            </a:pPr>
            <a:r>
              <a:rPr dirty="0"/>
              <a:t>Find</a:t>
            </a:r>
            <a:r>
              <a:rPr spc="-75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dirty="0"/>
              <a:t>skilled</a:t>
            </a:r>
            <a:r>
              <a:rPr spc="-90" dirty="0"/>
              <a:t> </a:t>
            </a:r>
            <a:r>
              <a:rPr spc="-40" dirty="0"/>
              <a:t>moderator</a:t>
            </a:r>
            <a:r>
              <a:rPr spc="-130" dirty="0"/>
              <a:t> </a:t>
            </a:r>
            <a:r>
              <a:rPr dirty="0"/>
              <a:t>to</a:t>
            </a:r>
            <a:r>
              <a:rPr spc="-40" dirty="0"/>
              <a:t> </a:t>
            </a:r>
            <a:r>
              <a:rPr spc="-50" dirty="0"/>
              <a:t>facilitate</a:t>
            </a:r>
            <a:r>
              <a:rPr spc="-125" dirty="0"/>
              <a:t> </a:t>
            </a:r>
            <a:r>
              <a:rPr spc="-10" dirty="0"/>
              <a:t>discussion,</a:t>
            </a:r>
            <a:r>
              <a:rPr spc="-110" dirty="0"/>
              <a:t> </a:t>
            </a:r>
            <a:r>
              <a:rPr dirty="0"/>
              <a:t>to</a:t>
            </a:r>
            <a:r>
              <a:rPr spc="-40" dirty="0"/>
              <a:t> </a:t>
            </a:r>
            <a:r>
              <a:rPr spc="-10" dirty="0"/>
              <a:t>ensure</a:t>
            </a:r>
            <a:r>
              <a:rPr spc="-100" dirty="0"/>
              <a:t> </a:t>
            </a:r>
            <a:r>
              <a:rPr dirty="0"/>
              <a:t>that</a:t>
            </a:r>
            <a:r>
              <a:rPr spc="-80" dirty="0"/>
              <a:t> </a:t>
            </a:r>
            <a:r>
              <a:rPr spc="-25" dirty="0"/>
              <a:t>the</a:t>
            </a:r>
          </a:p>
          <a:p>
            <a:pPr marL="356870">
              <a:lnSpc>
                <a:spcPts val="2400"/>
              </a:lnSpc>
            </a:pPr>
            <a:r>
              <a:rPr spc="-10" dirty="0"/>
              <a:t>discussion</a:t>
            </a:r>
            <a:r>
              <a:rPr spc="-135" dirty="0"/>
              <a:t> </a:t>
            </a:r>
            <a:r>
              <a:rPr spc="-10" dirty="0"/>
              <a:t>remains</a:t>
            </a:r>
          </a:p>
          <a:p>
            <a:pPr marL="356870" indent="-344170">
              <a:lnSpc>
                <a:spcPts val="2450"/>
              </a:lnSpc>
              <a:buFont typeface="Tahoma"/>
              <a:buChar char="•"/>
              <a:tabLst>
                <a:tab pos="356870" algn="l"/>
              </a:tabLst>
            </a:pPr>
            <a:r>
              <a:rPr spc="-20" dirty="0"/>
              <a:t>focused</a:t>
            </a:r>
            <a:r>
              <a:rPr spc="-150" dirty="0"/>
              <a:t> </a:t>
            </a:r>
            <a:r>
              <a:rPr dirty="0"/>
              <a:t>on</a:t>
            </a:r>
            <a:r>
              <a:rPr spc="-70" dirty="0"/>
              <a:t> </a:t>
            </a:r>
            <a:r>
              <a:rPr spc="-30" dirty="0"/>
              <a:t>relevant</a:t>
            </a:r>
            <a:r>
              <a:rPr spc="-180" dirty="0"/>
              <a:t> </a:t>
            </a:r>
            <a:r>
              <a:rPr spc="-10" dirty="0"/>
              <a:t>topics,</a:t>
            </a:r>
            <a:r>
              <a:rPr spc="-160" dirty="0"/>
              <a:t> </a:t>
            </a:r>
            <a:r>
              <a:rPr dirty="0"/>
              <a:t>and</a:t>
            </a:r>
            <a:r>
              <a:rPr spc="-70" dirty="0"/>
              <a:t> </a:t>
            </a:r>
            <a:r>
              <a:rPr dirty="0"/>
              <a:t>to</a:t>
            </a:r>
            <a:r>
              <a:rPr spc="-25" dirty="0"/>
              <a:t> </a:t>
            </a:r>
            <a:r>
              <a:rPr spc="-10" dirty="0"/>
              <a:t>ensure</a:t>
            </a:r>
            <a:r>
              <a:rPr spc="-80" dirty="0"/>
              <a:t> </a:t>
            </a:r>
            <a:r>
              <a:rPr spc="-10" dirty="0"/>
              <a:t>that</a:t>
            </a:r>
            <a:r>
              <a:rPr spc="-60" dirty="0"/>
              <a:t> </a:t>
            </a:r>
            <a:r>
              <a:rPr spc="-10" dirty="0"/>
              <a:t>everyone</a:t>
            </a:r>
          </a:p>
          <a:p>
            <a:pPr marL="356870">
              <a:lnSpc>
                <a:spcPts val="2495"/>
              </a:lnSpc>
            </a:pPr>
            <a:r>
              <a:rPr spc="-10" dirty="0"/>
              <a:t>participates.</a:t>
            </a:r>
          </a:p>
          <a:p>
            <a:pPr marL="356870" indent="-344170">
              <a:lnSpc>
                <a:spcPts val="2450"/>
              </a:lnSpc>
              <a:buFont typeface="Tahoma"/>
              <a:buChar char="•"/>
              <a:tabLst>
                <a:tab pos="356870" algn="l"/>
              </a:tabLst>
            </a:pPr>
            <a:r>
              <a:rPr dirty="0"/>
              <a:t>Allow</a:t>
            </a:r>
            <a:r>
              <a:rPr spc="-65" dirty="0"/>
              <a:t> </a:t>
            </a:r>
            <a:r>
              <a:rPr dirty="0"/>
              <a:t>the</a:t>
            </a:r>
            <a:r>
              <a:rPr spc="10" dirty="0"/>
              <a:t> </a:t>
            </a:r>
            <a:r>
              <a:rPr spc="-10" dirty="0"/>
              <a:t>moderatorflexibility</a:t>
            </a:r>
            <a:r>
              <a:rPr spc="-190" dirty="0"/>
              <a:t> </a:t>
            </a:r>
            <a:r>
              <a:rPr dirty="0"/>
              <a:t>in using</a:t>
            </a:r>
            <a:r>
              <a:rPr spc="-2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spc="-10" dirty="0"/>
              <a:t>script.</a:t>
            </a:r>
          </a:p>
          <a:p>
            <a:pPr marL="356870" marR="704850" indent="-344805">
              <a:lnSpc>
                <a:spcPts val="2500"/>
              </a:lnSpc>
              <a:spcBef>
                <a:spcPts val="80"/>
              </a:spcBef>
              <a:buFont typeface="Tahoma"/>
              <a:buChar char="•"/>
              <a:tabLst>
                <a:tab pos="356870" algn="l"/>
              </a:tabLst>
            </a:pPr>
            <a:r>
              <a:rPr spc="-160" dirty="0"/>
              <a:t>Take</a:t>
            </a:r>
            <a:r>
              <a:rPr spc="-185" dirty="0"/>
              <a:t> </a:t>
            </a:r>
            <a:r>
              <a:rPr dirty="0"/>
              <a:t>good</a:t>
            </a:r>
            <a:r>
              <a:rPr spc="-35" dirty="0"/>
              <a:t> </a:t>
            </a:r>
            <a:r>
              <a:rPr dirty="0"/>
              <a:t>notes,</a:t>
            </a:r>
            <a:r>
              <a:rPr spc="-25" dirty="0"/>
              <a:t> </a:t>
            </a:r>
            <a:r>
              <a:rPr spc="-10" dirty="0"/>
              <a:t>using</a:t>
            </a:r>
            <a:r>
              <a:rPr spc="-105" dirty="0"/>
              <a:t> </a:t>
            </a:r>
            <a:r>
              <a:rPr dirty="0"/>
              <a:t>the</a:t>
            </a:r>
            <a:r>
              <a:rPr spc="-10" dirty="0"/>
              <a:t> </a:t>
            </a:r>
            <a:r>
              <a:rPr dirty="0"/>
              <a:t>session</a:t>
            </a:r>
            <a:r>
              <a:rPr spc="-75" dirty="0"/>
              <a:t> </a:t>
            </a:r>
            <a:r>
              <a:rPr spc="-40" dirty="0"/>
              <a:t>recording</a:t>
            </a:r>
            <a:r>
              <a:rPr spc="-135" dirty="0"/>
              <a:t> </a:t>
            </a:r>
            <a:r>
              <a:rPr spc="-30" dirty="0"/>
              <a:t>for</a:t>
            </a:r>
            <a:r>
              <a:rPr spc="-60" dirty="0"/>
              <a:t> </a:t>
            </a:r>
            <a:r>
              <a:rPr spc="-10" dirty="0"/>
              <a:t>backup</a:t>
            </a:r>
            <a:r>
              <a:rPr spc="-180" dirty="0"/>
              <a:t> </a:t>
            </a:r>
            <a:r>
              <a:rPr spc="-25" dirty="0"/>
              <a:t>and </a:t>
            </a:r>
            <a:r>
              <a:rPr spc="-10" dirty="0"/>
              <a:t>clarification.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59280"/>
            <a:ext cx="7379334" cy="433387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i="1" spc="-35" dirty="0">
                <a:latin typeface="Calibri"/>
                <a:cs typeface="Calibri"/>
              </a:rPr>
              <a:t>Facilitated</a:t>
            </a:r>
            <a:r>
              <a:rPr sz="3200" b="1" i="1" spc="-80" dirty="0">
                <a:latin typeface="Calibri"/>
                <a:cs typeface="Calibri"/>
              </a:rPr>
              <a:t> </a:t>
            </a:r>
            <a:r>
              <a:rPr sz="3200" b="1" i="1" spc="-180" dirty="0">
                <a:latin typeface="Calibri"/>
                <a:cs typeface="Calibri"/>
              </a:rPr>
              <a:t>Team</a:t>
            </a:r>
            <a:r>
              <a:rPr sz="3200" b="1" i="1" spc="-150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Workshop</a:t>
            </a:r>
            <a:endParaRPr sz="3200">
              <a:latin typeface="Calibri"/>
              <a:cs typeface="Calibri"/>
            </a:endParaRPr>
          </a:p>
          <a:p>
            <a:pPr marL="355600" marR="4000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A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facilitated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team</a:t>
            </a:r>
            <a:r>
              <a:rPr sz="3200" spc="-17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workshop</a:t>
            </a:r>
            <a:r>
              <a:rPr sz="3200" spc="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similar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in 	</a:t>
            </a:r>
            <a:r>
              <a:rPr sz="3200" spc="-35" dirty="0">
                <a:latin typeface="Calibri"/>
                <a:cs typeface="Calibri"/>
              </a:rPr>
              <a:t>structure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content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traditional</a:t>
            </a:r>
            <a:r>
              <a:rPr sz="3200" spc="-1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focus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80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20" dirty="0">
                <a:latin typeface="Calibri"/>
                <a:cs typeface="Calibri"/>
              </a:rPr>
              <a:t>group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but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slightly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less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formal.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common 	</a:t>
            </a:r>
            <a:r>
              <a:rPr sz="3200" dirty="0">
                <a:latin typeface="Calibri"/>
                <a:cs typeface="Calibri"/>
              </a:rPr>
              <a:t>technique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used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80" dirty="0">
                <a:latin typeface="Calibri"/>
                <a:cs typeface="Calibri"/>
              </a:rPr>
              <a:t>system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requirements 	determination</a:t>
            </a:r>
            <a:endParaRPr sz="3200">
              <a:latin typeface="Calibri"/>
              <a:cs typeface="Calibri"/>
            </a:endParaRPr>
          </a:p>
          <a:p>
            <a:pPr marL="355600" marR="35560" indent="-343535">
              <a:lnSpc>
                <a:spcPct val="100000"/>
              </a:lnSpc>
              <a:spcBef>
                <a:spcPts val="82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50" dirty="0">
                <a:latin typeface="Calibri"/>
                <a:cs typeface="Calibri"/>
              </a:rPr>
              <a:t>for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many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55" dirty="0">
                <a:latin typeface="Calibri"/>
                <a:cs typeface="Calibri"/>
              </a:rPr>
              <a:t>years,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now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being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replaced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(at 	</a:t>
            </a:r>
            <a:r>
              <a:rPr sz="3200" spc="-10" dirty="0">
                <a:latin typeface="Calibri"/>
                <a:cs typeface="Calibri"/>
              </a:rPr>
              <a:t>least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name)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focus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groups.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134</a:t>
            </a:fld>
            <a:endParaRPr spc="-25" dirty="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40418"/>
            <a:ext cx="8077200" cy="257810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sz="3200" b="1" i="1" spc="-10" dirty="0">
                <a:latin typeface="Calibri"/>
                <a:cs typeface="Calibri"/>
              </a:rPr>
              <a:t>Observational</a:t>
            </a:r>
            <a:r>
              <a:rPr sz="3200" b="1" i="1" spc="-9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Field</a:t>
            </a:r>
            <a:r>
              <a:rPr sz="3200" b="1" i="1" spc="-125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Study</a:t>
            </a:r>
            <a:endParaRPr sz="3200">
              <a:latin typeface="Calibri"/>
              <a:cs typeface="Calibri"/>
            </a:endParaRPr>
          </a:p>
          <a:p>
            <a:pPr marL="356870" marR="158750" indent="-344805">
              <a:lnSpc>
                <a:spcPts val="3510"/>
              </a:lnSpc>
              <a:spcBef>
                <a:spcPts val="944"/>
              </a:spcBef>
            </a:pPr>
            <a:r>
              <a:rPr sz="3200" spc="-535" dirty="0">
                <a:latin typeface="Calibri"/>
                <a:cs typeface="Calibri"/>
              </a:rPr>
              <a:t>T</a:t>
            </a:r>
            <a:r>
              <a:rPr sz="3200" spc="-20" dirty="0">
                <a:latin typeface="Calibri"/>
                <a:cs typeface="Calibri"/>
              </a:rPr>
              <a:t>o</a:t>
            </a:r>
            <a:r>
              <a:rPr sz="3200" spc="-3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see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learn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what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users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actually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do,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they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are </a:t>
            </a:r>
            <a:r>
              <a:rPr sz="3200" spc="-50" dirty="0">
                <a:latin typeface="Calibri"/>
                <a:cs typeface="Calibri"/>
              </a:rPr>
              <a:t>watched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followed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their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own</a:t>
            </a:r>
            <a:endParaRPr sz="3200">
              <a:latin typeface="Calibri"/>
              <a:cs typeface="Calibri"/>
            </a:endParaRPr>
          </a:p>
          <a:p>
            <a:pPr marL="356870" marR="5080" indent="-344805">
              <a:lnSpc>
                <a:spcPts val="3510"/>
              </a:lnSpc>
              <a:spcBef>
                <a:spcPts val="785"/>
              </a:spcBef>
              <a:tabLst>
                <a:tab pos="2466975" algn="l"/>
                <a:tab pos="3723004" algn="l"/>
                <a:tab pos="4314825" algn="l"/>
                <a:tab pos="5601335" algn="l"/>
                <a:tab pos="6141085" algn="l"/>
                <a:tab pos="6564630" algn="l"/>
                <a:tab pos="7726680" algn="l"/>
              </a:tabLst>
            </a:pPr>
            <a:r>
              <a:rPr sz="3200" spc="-10" dirty="0">
                <a:latin typeface="Calibri"/>
                <a:cs typeface="Calibri"/>
              </a:rPr>
              <a:t>environment,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office,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or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home,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in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50" dirty="0">
                <a:latin typeface="Calibri"/>
                <a:cs typeface="Calibri"/>
              </a:rPr>
              <a:t>a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range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spc="-55" dirty="0">
                <a:latin typeface="Calibri"/>
                <a:cs typeface="Calibri"/>
              </a:rPr>
              <a:t>contexts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for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period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time.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Observation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135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705859" y="4024706"/>
            <a:ext cx="3939540" cy="95504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216535" marR="5080" indent="-204470">
              <a:lnSpc>
                <a:spcPts val="3479"/>
              </a:lnSpc>
              <a:spcBef>
                <a:spcPts val="509"/>
              </a:spcBef>
              <a:tabLst>
                <a:tab pos="1572895" algn="l"/>
                <a:tab pos="1841500" algn="l"/>
                <a:tab pos="2686050" algn="l"/>
              </a:tabLst>
            </a:pPr>
            <a:r>
              <a:rPr sz="3200" spc="-10" dirty="0">
                <a:latin typeface="Calibri"/>
                <a:cs typeface="Calibri"/>
              </a:rPr>
              <a:t>insight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into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tasks working</a:t>
            </a:r>
            <a:r>
              <a:rPr sz="3200" dirty="0">
                <a:latin typeface="Calibri"/>
                <a:cs typeface="Calibri"/>
              </a:rPr>
              <a:t>		</a:t>
            </a:r>
            <a:r>
              <a:rPr sz="3200" spc="-50" dirty="0">
                <a:latin typeface="Calibri"/>
                <a:cs typeface="Calibri"/>
              </a:rPr>
              <a:t>environment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84389" y="3977462"/>
            <a:ext cx="938530" cy="9944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ts val="3815"/>
              </a:lnSpc>
              <a:spcBef>
                <a:spcPts val="95"/>
              </a:spcBef>
            </a:pPr>
            <a:r>
              <a:rPr sz="3200" spc="-10" dirty="0">
                <a:latin typeface="Calibri"/>
                <a:cs typeface="Calibri"/>
              </a:rPr>
              <a:t>being</a:t>
            </a:r>
            <a:endParaRPr sz="3200">
              <a:latin typeface="Calibri"/>
              <a:cs typeface="Calibri"/>
            </a:endParaRPr>
          </a:p>
          <a:p>
            <a:pPr marR="5080" algn="r">
              <a:lnSpc>
                <a:spcPts val="3815"/>
              </a:lnSpc>
            </a:pPr>
            <a:r>
              <a:rPr sz="3200" spc="-25" dirty="0">
                <a:latin typeface="Calibri"/>
                <a:cs typeface="Calibri"/>
              </a:rPr>
              <a:t>and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635" y="4001846"/>
            <a:ext cx="3093720" cy="139065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356870" marR="5080" indent="-344805">
              <a:lnSpc>
                <a:spcPct val="90000"/>
              </a:lnSpc>
              <a:spcBef>
                <a:spcPts val="475"/>
              </a:spcBef>
              <a:tabLst>
                <a:tab pos="1884045" algn="l"/>
                <a:tab pos="2527935" algn="l"/>
              </a:tabLst>
            </a:pPr>
            <a:r>
              <a:rPr sz="3200" spc="-10" dirty="0">
                <a:latin typeface="Calibri"/>
                <a:cs typeface="Calibri"/>
              </a:rPr>
              <a:t>provides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good </a:t>
            </a:r>
            <a:r>
              <a:rPr sz="3200" spc="-10" dirty="0">
                <a:latin typeface="Calibri"/>
                <a:cs typeface="Calibri"/>
              </a:rPr>
              <a:t>performed,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conditions,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635" y="5418835"/>
            <a:ext cx="753300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social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environment,</a:t>
            </a:r>
            <a:r>
              <a:rPr sz="3200" spc="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working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practices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59280"/>
            <a:ext cx="6938009" cy="217805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i="1" spc="-30" dirty="0">
                <a:latin typeface="Calibri"/>
                <a:cs typeface="Calibri"/>
              </a:rPr>
              <a:t>Requirements</a:t>
            </a:r>
            <a:r>
              <a:rPr sz="3200" b="1" i="1" spc="-105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Prototyping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A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55" dirty="0">
                <a:latin typeface="Calibri"/>
                <a:cs typeface="Calibri"/>
              </a:rPr>
              <a:t>demonstration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model,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very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early 	</a:t>
            </a:r>
            <a:r>
              <a:rPr sz="3200" spc="-30" dirty="0">
                <a:latin typeface="Calibri"/>
                <a:cs typeface="Calibri"/>
              </a:rPr>
              <a:t>prototype,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presented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users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70" dirty="0">
                <a:latin typeface="Calibri"/>
                <a:cs typeface="Calibri"/>
              </a:rPr>
              <a:t>for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their 	comments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concerning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functionality.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136</a:t>
            </a:fld>
            <a:endParaRPr spc="-25" dirty="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43617"/>
            <a:ext cx="7917180" cy="455930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6235" indent="-343535">
              <a:lnSpc>
                <a:spcPct val="100000"/>
              </a:lnSpc>
              <a:spcBef>
                <a:spcPts val="62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i="1" spc="-45" dirty="0">
                <a:latin typeface="Calibri"/>
                <a:cs typeface="Calibri"/>
              </a:rPr>
              <a:t>User-</a:t>
            </a:r>
            <a:r>
              <a:rPr sz="3200" b="1" i="1" spc="-35" dirty="0">
                <a:latin typeface="Calibri"/>
                <a:cs typeface="Calibri"/>
              </a:rPr>
              <a:t>Interface</a:t>
            </a:r>
            <a:r>
              <a:rPr sz="3200" b="1" i="1" spc="-100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Prototyping</a:t>
            </a:r>
            <a:endParaRPr sz="3200">
              <a:latin typeface="Calibri"/>
              <a:cs typeface="Calibri"/>
            </a:endParaRPr>
          </a:p>
          <a:p>
            <a:pPr marL="356870" marR="1342390" indent="-344805">
              <a:lnSpc>
                <a:spcPts val="3000"/>
              </a:lnSpc>
              <a:spcBef>
                <a:spcPts val="875"/>
              </a:spcBef>
            </a:pPr>
            <a:r>
              <a:rPr sz="2800" dirty="0">
                <a:latin typeface="Calibri"/>
                <a:cs typeface="Calibri"/>
              </a:rPr>
              <a:t>A</a:t>
            </a:r>
            <a:r>
              <a:rPr sz="2800" spc="-25" dirty="0">
                <a:latin typeface="Calibri"/>
                <a:cs typeface="Calibri"/>
              </a:rPr>
              <a:t> demonstration </a:t>
            </a:r>
            <a:r>
              <a:rPr sz="2800" dirty="0">
                <a:latin typeface="Calibri"/>
                <a:cs typeface="Calibri"/>
              </a:rPr>
              <a:t>model,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or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early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prototype,</a:t>
            </a:r>
            <a:r>
              <a:rPr sz="2800" spc="-25" dirty="0">
                <a:latin typeface="Calibri"/>
                <a:cs typeface="Calibri"/>
              </a:rPr>
              <a:t> is </a:t>
            </a:r>
            <a:r>
              <a:rPr sz="2800" spc="-40" dirty="0">
                <a:latin typeface="Calibri"/>
                <a:cs typeface="Calibri"/>
              </a:rPr>
              <a:t>presented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users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uncover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userinterface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800" dirty="0">
                <a:latin typeface="Calibri"/>
                <a:cs typeface="Calibri"/>
              </a:rPr>
              <a:t>issues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problems.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2800" b="1" i="1" dirty="0">
                <a:latin typeface="Calibri"/>
                <a:cs typeface="Calibri"/>
              </a:rPr>
              <a:t>Usability</a:t>
            </a:r>
            <a:r>
              <a:rPr sz="2800" b="1" i="1" spc="-160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Laboratory</a:t>
            </a:r>
            <a:r>
              <a:rPr sz="2800" b="1" i="1" spc="-155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Testing</a:t>
            </a:r>
            <a:endParaRPr sz="2800">
              <a:latin typeface="Calibri"/>
              <a:cs typeface="Calibri"/>
            </a:endParaRPr>
          </a:p>
          <a:p>
            <a:pPr marL="356870" marR="5080" indent="-344805">
              <a:lnSpc>
                <a:spcPts val="3000"/>
              </a:lnSpc>
              <a:spcBef>
                <a:spcPts val="835"/>
              </a:spcBef>
            </a:pPr>
            <a:r>
              <a:rPr sz="2800" dirty="0">
                <a:latin typeface="Calibri"/>
                <a:cs typeface="Calibri"/>
              </a:rPr>
              <a:t>A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special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laboratory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25" dirty="0">
                <a:latin typeface="Calibri"/>
                <a:cs typeface="Calibri"/>
              </a:rPr>
              <a:t> constructed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40" dirty="0">
                <a:latin typeface="Calibri"/>
                <a:cs typeface="Calibri"/>
              </a:rPr>
              <a:t>users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spc="-40" dirty="0">
                <a:latin typeface="Calibri"/>
                <a:cs typeface="Calibri"/>
              </a:rPr>
              <a:t>brought</a:t>
            </a:r>
            <a:r>
              <a:rPr sz="2800" spc="-13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in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perform</a:t>
            </a:r>
            <a:r>
              <a:rPr sz="2800" spc="-1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actual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newly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designed</a:t>
            </a:r>
            <a:endParaRPr sz="2800">
              <a:latin typeface="Calibri"/>
              <a:cs typeface="Calibri"/>
            </a:endParaRPr>
          </a:p>
          <a:p>
            <a:pPr marL="356870" marR="525780" indent="-344805">
              <a:lnSpc>
                <a:spcPts val="3000"/>
              </a:lnSpc>
              <a:spcBef>
                <a:spcPts val="695"/>
              </a:spcBef>
            </a:pPr>
            <a:r>
              <a:rPr sz="2800" dirty="0">
                <a:latin typeface="Calibri"/>
                <a:cs typeface="Calibri"/>
              </a:rPr>
              <a:t>tasks.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They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are</a:t>
            </a:r>
            <a:r>
              <a:rPr sz="2800" spc="-1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observed</a:t>
            </a:r>
            <a:r>
              <a:rPr sz="2800" spc="-1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results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measured,</a:t>
            </a:r>
            <a:r>
              <a:rPr sz="2800" spc="-14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and </a:t>
            </a:r>
            <a:r>
              <a:rPr sz="2800" spc="-45" dirty="0">
                <a:latin typeface="Calibri"/>
                <a:cs typeface="Calibri"/>
              </a:rPr>
              <a:t>evaluated</a:t>
            </a:r>
            <a:r>
              <a:rPr sz="2800" spc="-1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establish</a:t>
            </a:r>
            <a:r>
              <a:rPr sz="2800" spc="-19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the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2800" dirty="0">
                <a:latin typeface="Calibri"/>
                <a:cs typeface="Calibri"/>
              </a:rPr>
              <a:t>usability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product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at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that</a:t>
            </a:r>
            <a:r>
              <a:rPr sz="2800" spc="-1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point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time.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137</a:t>
            </a:fld>
            <a:endParaRPr spc="-25" dirty="0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1784985">
              <a:lnSpc>
                <a:spcPct val="100000"/>
              </a:lnSpc>
              <a:spcBef>
                <a:spcPts val="95"/>
              </a:spcBef>
            </a:pPr>
            <a:r>
              <a:rPr i="0" spc="-25" dirty="0">
                <a:latin typeface="Calibri"/>
                <a:cs typeface="Calibri"/>
              </a:rPr>
              <a:t>Indirect</a:t>
            </a:r>
            <a:r>
              <a:rPr i="0" spc="-185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Methods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138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81150"/>
            <a:ext cx="7707630" cy="3852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An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indirect</a:t>
            </a:r>
            <a:r>
              <a:rPr sz="2400" spc="-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method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requirements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determination</a:t>
            </a:r>
            <a:r>
              <a:rPr sz="2400" spc="-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 one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that </a:t>
            </a:r>
            <a:r>
              <a:rPr sz="2400" dirty="0">
                <a:latin typeface="Calibri"/>
                <a:cs typeface="Calibri"/>
              </a:rPr>
              <a:t>places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intermediary</a:t>
            </a:r>
            <a:r>
              <a:rPr sz="2400" spc="-19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between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developer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60" dirty="0">
                <a:latin typeface="Calibri"/>
                <a:cs typeface="Calibri"/>
              </a:rPr>
              <a:t>user.</a:t>
            </a:r>
            <a:endParaRPr sz="2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Tahoma"/>
              <a:buChar char="•"/>
              <a:tabLst>
                <a:tab pos="356870" algn="l"/>
              </a:tabLst>
            </a:pPr>
            <a:r>
              <a:rPr sz="2400" b="1" i="1" dirty="0">
                <a:latin typeface="Calibri"/>
                <a:cs typeface="Calibri"/>
              </a:rPr>
              <a:t>MIS</a:t>
            </a:r>
            <a:r>
              <a:rPr sz="2400" b="1" i="1" spc="-13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Intermediary</a:t>
            </a:r>
            <a:endParaRPr sz="2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5"/>
              </a:spcBef>
              <a:buFont typeface="Tahoma"/>
              <a:buChar char="•"/>
              <a:tabLst>
                <a:tab pos="356870" algn="l"/>
              </a:tabLst>
            </a:pPr>
            <a:r>
              <a:rPr sz="2400" b="1" i="1" spc="-20" dirty="0">
                <a:latin typeface="Calibri"/>
                <a:cs typeface="Calibri"/>
              </a:rPr>
              <a:t>Paper</a:t>
            </a:r>
            <a:r>
              <a:rPr sz="2400" b="1" i="1" spc="-114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Survey</a:t>
            </a:r>
            <a:r>
              <a:rPr sz="2400" b="1" i="1" spc="-114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or</a:t>
            </a:r>
            <a:r>
              <a:rPr sz="2400" b="1" i="1" spc="1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Questionnaire</a:t>
            </a:r>
            <a:endParaRPr sz="2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595"/>
              </a:spcBef>
              <a:buFont typeface="Tahoma"/>
              <a:buChar char="•"/>
              <a:tabLst>
                <a:tab pos="356870" algn="l"/>
              </a:tabLst>
            </a:pPr>
            <a:r>
              <a:rPr sz="2400" b="1" i="1" spc="-10" dirty="0">
                <a:latin typeface="Calibri"/>
                <a:cs typeface="Calibri"/>
              </a:rPr>
              <a:t>Electronic</a:t>
            </a:r>
            <a:r>
              <a:rPr sz="2400" b="1" i="1" spc="-10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Survey</a:t>
            </a:r>
            <a:r>
              <a:rPr sz="2400" b="1" i="1" spc="-9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or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Questionnaire</a:t>
            </a:r>
            <a:endParaRPr sz="2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5"/>
              </a:spcBef>
              <a:buFont typeface="Tahoma"/>
              <a:buChar char="•"/>
              <a:tabLst>
                <a:tab pos="356870" algn="l"/>
              </a:tabLst>
            </a:pPr>
            <a:r>
              <a:rPr sz="2400" b="1" i="1" spc="-10" dirty="0">
                <a:latin typeface="Calibri"/>
                <a:cs typeface="Calibri"/>
              </a:rPr>
              <a:t>Electronic</a:t>
            </a:r>
            <a:r>
              <a:rPr sz="2400" b="1" i="1" spc="-110" dirty="0">
                <a:latin typeface="Calibri"/>
                <a:cs typeface="Calibri"/>
              </a:rPr>
              <a:t> </a:t>
            </a:r>
            <a:r>
              <a:rPr sz="2400" b="1" i="1" spc="-25" dirty="0">
                <a:latin typeface="Calibri"/>
                <a:cs typeface="Calibri"/>
              </a:rPr>
              <a:t>Focus</a:t>
            </a:r>
            <a:r>
              <a:rPr sz="2400" b="1" i="1" spc="-3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Group</a:t>
            </a:r>
            <a:r>
              <a:rPr sz="2400" b="1" i="1" spc="-14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Similar</a:t>
            </a:r>
            <a:endParaRPr sz="2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Tahoma"/>
              <a:buChar char="•"/>
              <a:tabLst>
                <a:tab pos="356870" algn="l"/>
              </a:tabLst>
            </a:pPr>
            <a:r>
              <a:rPr sz="2400" b="1" i="1" spc="-45" dirty="0">
                <a:latin typeface="Calibri"/>
                <a:cs typeface="Calibri"/>
              </a:rPr>
              <a:t>Marketing</a:t>
            </a:r>
            <a:r>
              <a:rPr sz="2400" b="1" i="1" spc="-114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and</a:t>
            </a:r>
            <a:r>
              <a:rPr sz="2400" b="1" i="1" spc="-65" dirty="0">
                <a:latin typeface="Calibri"/>
                <a:cs typeface="Calibri"/>
              </a:rPr>
              <a:t> </a:t>
            </a:r>
            <a:r>
              <a:rPr sz="2400" b="1" i="1" spc="-20" dirty="0">
                <a:latin typeface="Calibri"/>
                <a:cs typeface="Calibri"/>
              </a:rPr>
              <a:t>Sales</a:t>
            </a:r>
            <a:endParaRPr sz="2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5"/>
              </a:spcBef>
              <a:buFont typeface="Tahoma"/>
              <a:buChar char="•"/>
              <a:tabLst>
                <a:tab pos="356870" algn="l"/>
              </a:tabLst>
            </a:pPr>
            <a:r>
              <a:rPr sz="2400" b="1" i="1" spc="-10" dirty="0">
                <a:latin typeface="Calibri"/>
                <a:cs typeface="Calibri"/>
              </a:rPr>
              <a:t>Support</a:t>
            </a:r>
            <a:r>
              <a:rPr sz="2400" b="1" i="1" spc="-90" dirty="0">
                <a:latin typeface="Calibri"/>
                <a:cs typeface="Calibri"/>
              </a:rPr>
              <a:t> </a:t>
            </a:r>
            <a:r>
              <a:rPr sz="2400" b="1" i="1" spc="-20" dirty="0">
                <a:latin typeface="Calibri"/>
                <a:cs typeface="Calibri"/>
              </a:rPr>
              <a:t>Line</a:t>
            </a:r>
            <a:endParaRPr sz="2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Tahoma"/>
              <a:buChar char="•"/>
              <a:tabLst>
                <a:tab pos="356870" algn="l"/>
              </a:tabLst>
            </a:pPr>
            <a:r>
              <a:rPr sz="2400" b="1" i="1" spc="-10" dirty="0">
                <a:latin typeface="Calibri"/>
                <a:cs typeface="Calibri"/>
              </a:rPr>
              <a:t>E-</a:t>
            </a:r>
            <a:r>
              <a:rPr sz="2400" b="1" i="1" dirty="0">
                <a:latin typeface="Calibri"/>
                <a:cs typeface="Calibri"/>
              </a:rPr>
              <a:t>Mail,</a:t>
            </a:r>
            <a:r>
              <a:rPr sz="2400" b="1" i="1" spc="-8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Bulletin</a:t>
            </a:r>
            <a:r>
              <a:rPr sz="2400" b="1" i="1" spc="-17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Boards</a:t>
            </a:r>
            <a:r>
              <a:rPr sz="2400" b="1" i="1" spc="-4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or</a:t>
            </a:r>
            <a:r>
              <a:rPr sz="2400" b="1" i="1" spc="-5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Guest</a:t>
            </a:r>
            <a:r>
              <a:rPr sz="2400" b="1" i="1" spc="-150" dirty="0">
                <a:latin typeface="Calibri"/>
                <a:cs typeface="Calibri"/>
              </a:rPr>
              <a:t> </a:t>
            </a:r>
            <a:r>
              <a:rPr sz="2400" b="1" i="1" spc="-20" dirty="0">
                <a:latin typeface="Calibri"/>
                <a:cs typeface="Calibri"/>
              </a:rPr>
              <a:t>Book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1784985">
              <a:lnSpc>
                <a:spcPct val="100000"/>
              </a:lnSpc>
              <a:spcBef>
                <a:spcPts val="95"/>
              </a:spcBef>
            </a:pPr>
            <a:r>
              <a:rPr i="0" spc="-25" dirty="0">
                <a:latin typeface="Calibri"/>
                <a:cs typeface="Calibri"/>
              </a:rPr>
              <a:t>Indirect</a:t>
            </a:r>
            <a:r>
              <a:rPr i="0" spc="-185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Methods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139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59280"/>
            <a:ext cx="3970654" cy="297053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i="1" dirty="0">
                <a:latin typeface="Calibri"/>
                <a:cs typeface="Calibri"/>
              </a:rPr>
              <a:t>User</a:t>
            </a:r>
            <a:r>
              <a:rPr sz="3200" b="1" i="1" spc="-140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Group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i="1" spc="-30" dirty="0">
                <a:latin typeface="Calibri"/>
                <a:cs typeface="Calibri"/>
              </a:rPr>
              <a:t>Competitor</a:t>
            </a:r>
            <a:r>
              <a:rPr sz="3200" b="1" i="1" spc="-110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Analysis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i="1" spc="-80" dirty="0">
                <a:latin typeface="Calibri"/>
                <a:cs typeface="Calibri"/>
              </a:rPr>
              <a:t>Trade</a:t>
            </a:r>
            <a:r>
              <a:rPr sz="3200" b="1" i="1" spc="-145" dirty="0">
                <a:latin typeface="Calibri"/>
                <a:cs typeface="Calibri"/>
              </a:rPr>
              <a:t> </a:t>
            </a:r>
            <a:r>
              <a:rPr sz="3200" b="1" i="1" spc="-20" dirty="0">
                <a:latin typeface="Calibri"/>
                <a:cs typeface="Calibri"/>
              </a:rPr>
              <a:t>Show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819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i="1" spc="-10" dirty="0">
                <a:latin typeface="Calibri"/>
                <a:cs typeface="Calibri"/>
              </a:rPr>
              <a:t>Other</a:t>
            </a:r>
            <a:r>
              <a:rPr sz="3200" b="1" i="1" spc="-16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Media</a:t>
            </a:r>
            <a:r>
              <a:rPr sz="3200" b="1" i="1" spc="-114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Analysis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i="1" spc="-75" dirty="0">
                <a:latin typeface="Calibri"/>
                <a:cs typeface="Calibri"/>
              </a:rPr>
              <a:t>System</a:t>
            </a:r>
            <a:r>
              <a:rPr sz="3200" b="1" i="1" spc="-95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Testing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7204" y="431037"/>
            <a:ext cx="791781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000" i="0" spc="-10" dirty="0">
                <a:latin typeface="Calibri"/>
                <a:cs typeface="Calibri"/>
              </a:rPr>
              <a:t>Determining</a:t>
            </a:r>
            <a:r>
              <a:rPr sz="4000" i="0" spc="-22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Basic</a:t>
            </a:r>
            <a:r>
              <a:rPr sz="4000" i="0" spc="-4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Business</a:t>
            </a:r>
            <a:r>
              <a:rPr sz="4000" i="0" spc="-100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Functions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140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59280"/>
            <a:ext cx="7792084" cy="3935729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40" dirty="0">
                <a:latin typeface="Calibri"/>
                <a:cs typeface="Calibri"/>
              </a:rPr>
              <a:t>Understanding</a:t>
            </a:r>
            <a:r>
              <a:rPr sz="3200" b="1" spc="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150" dirty="0">
                <a:latin typeface="Calibri"/>
                <a:cs typeface="Calibri"/>
              </a:rPr>
              <a:t> </a:t>
            </a:r>
            <a:r>
              <a:rPr sz="3200" b="1" spc="-30" dirty="0">
                <a:latin typeface="Calibri"/>
                <a:cs typeface="Calibri"/>
              </a:rPr>
              <a:t>User’s</a:t>
            </a:r>
            <a:r>
              <a:rPr sz="3200" b="1" spc="-15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Mental</a:t>
            </a:r>
            <a:r>
              <a:rPr sz="3200" b="1" spc="-14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Model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i="1" spc="-35" dirty="0">
                <a:latin typeface="Calibri"/>
                <a:cs typeface="Calibri"/>
              </a:rPr>
              <a:t>Performing</a:t>
            </a:r>
            <a:r>
              <a:rPr sz="3200" b="1" i="1" spc="-80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a</a:t>
            </a:r>
            <a:r>
              <a:rPr sz="3200" b="1" i="1" spc="-30" dirty="0">
                <a:latin typeface="Calibri"/>
                <a:cs typeface="Calibri"/>
              </a:rPr>
              <a:t> </a:t>
            </a:r>
            <a:r>
              <a:rPr sz="3200" b="1" i="1" spc="-180" dirty="0">
                <a:latin typeface="Calibri"/>
                <a:cs typeface="Calibri"/>
              </a:rPr>
              <a:t>Task</a:t>
            </a:r>
            <a:r>
              <a:rPr sz="3200" b="1" i="1" spc="-145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Analysis</a:t>
            </a:r>
            <a:endParaRPr sz="3200">
              <a:latin typeface="Calibri"/>
              <a:cs typeface="Calibri"/>
            </a:endParaRPr>
          </a:p>
          <a:p>
            <a:pPr marL="356870" marR="266065" indent="-344805" algn="just">
              <a:lnSpc>
                <a:spcPct val="100000"/>
              </a:lnSpc>
              <a:spcBef>
                <a:spcPts val="755"/>
              </a:spcBef>
            </a:pPr>
            <a:r>
              <a:rPr sz="2400" dirty="0">
                <a:latin typeface="Calibri"/>
                <a:cs typeface="Calibri"/>
              </a:rPr>
              <a:t>User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activities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are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precisely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described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task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analysis.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Task </a:t>
            </a:r>
            <a:r>
              <a:rPr sz="2400" dirty="0">
                <a:latin typeface="Calibri"/>
                <a:cs typeface="Calibri"/>
              </a:rPr>
              <a:t>analysis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involves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breaking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down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user’s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activities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individual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task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level.</a:t>
            </a:r>
            <a:endParaRPr sz="2400">
              <a:latin typeface="Calibri"/>
              <a:cs typeface="Calibri"/>
            </a:endParaRPr>
          </a:p>
          <a:p>
            <a:pPr marL="356870" marR="5080" indent="-344805">
              <a:lnSpc>
                <a:spcPct val="100000"/>
              </a:lnSpc>
              <a:spcBef>
                <a:spcPts val="605"/>
              </a:spcBef>
            </a:pPr>
            <a:r>
              <a:rPr sz="2400" spc="-75" dirty="0">
                <a:latin typeface="Calibri"/>
                <a:cs typeface="Calibri"/>
              </a:rPr>
              <a:t>Work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activities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are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studied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and/or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described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by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users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using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techniques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just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reviewed;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direct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observation,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interviews, </a:t>
            </a:r>
            <a:r>
              <a:rPr sz="2400" spc="-20" dirty="0">
                <a:latin typeface="Calibri"/>
                <a:cs typeface="Calibri"/>
              </a:rPr>
              <a:t>questionnaires,</a:t>
            </a:r>
            <a:r>
              <a:rPr sz="2400" spc="-22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or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obtaining</a:t>
            </a:r>
            <a:r>
              <a:rPr sz="2400" spc="-21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measurements</a:t>
            </a:r>
            <a:r>
              <a:rPr sz="2400" spc="-2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actual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current </a:t>
            </a:r>
            <a:r>
              <a:rPr sz="2400" spc="-70" dirty="0">
                <a:latin typeface="Calibri"/>
                <a:cs typeface="Calibri"/>
              </a:rPr>
              <a:t>system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usage.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177165">
              <a:lnSpc>
                <a:spcPct val="100000"/>
              </a:lnSpc>
              <a:spcBef>
                <a:spcPts val="95"/>
              </a:spcBef>
            </a:pPr>
            <a:r>
              <a:rPr i="0" spc="-25" dirty="0">
                <a:latin typeface="Calibri"/>
                <a:cs typeface="Calibri"/>
              </a:rPr>
              <a:t>Developing</a:t>
            </a:r>
            <a:r>
              <a:rPr i="0" spc="-145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Conceptual</a:t>
            </a:r>
            <a:r>
              <a:rPr i="0" spc="-235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Models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141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21332"/>
            <a:ext cx="7967980" cy="39846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5"/>
              </a:spcBef>
              <a:buFont typeface="Tahoma"/>
              <a:buChar char="•"/>
              <a:tabLst>
                <a:tab pos="356870" algn="l"/>
              </a:tabLst>
            </a:pPr>
            <a:r>
              <a:rPr sz="2200" b="1" i="1" dirty="0">
                <a:latin typeface="Calibri"/>
                <a:cs typeface="Calibri"/>
              </a:rPr>
              <a:t>Guidelines</a:t>
            </a:r>
            <a:r>
              <a:rPr sz="2200" b="1" i="1" spc="-215" dirty="0">
                <a:latin typeface="Calibri"/>
                <a:cs typeface="Calibri"/>
              </a:rPr>
              <a:t> </a:t>
            </a:r>
            <a:r>
              <a:rPr sz="2200" b="1" i="1" dirty="0">
                <a:latin typeface="Calibri"/>
                <a:cs typeface="Calibri"/>
              </a:rPr>
              <a:t>for</a:t>
            </a:r>
            <a:r>
              <a:rPr sz="2200" b="1" i="1" spc="-50" dirty="0">
                <a:latin typeface="Calibri"/>
                <a:cs typeface="Calibri"/>
              </a:rPr>
              <a:t> </a:t>
            </a:r>
            <a:r>
              <a:rPr sz="2200" b="1" i="1" dirty="0">
                <a:latin typeface="Calibri"/>
                <a:cs typeface="Calibri"/>
              </a:rPr>
              <a:t>Designing</a:t>
            </a:r>
            <a:r>
              <a:rPr sz="2200" b="1" i="1" spc="-140" dirty="0">
                <a:latin typeface="Calibri"/>
                <a:cs typeface="Calibri"/>
              </a:rPr>
              <a:t> </a:t>
            </a:r>
            <a:r>
              <a:rPr sz="2200" b="1" i="1" spc="-10" dirty="0">
                <a:latin typeface="Calibri"/>
                <a:cs typeface="Calibri"/>
              </a:rPr>
              <a:t>Conceptual</a:t>
            </a:r>
            <a:r>
              <a:rPr sz="2200" b="1" i="1" spc="-195" dirty="0">
                <a:latin typeface="Calibri"/>
                <a:cs typeface="Calibri"/>
              </a:rPr>
              <a:t> </a:t>
            </a:r>
            <a:r>
              <a:rPr sz="2200" b="1" i="1" spc="-10" dirty="0">
                <a:latin typeface="Calibri"/>
                <a:cs typeface="Calibri"/>
              </a:rPr>
              <a:t>Models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Tahoma"/>
              <a:buChar char="•"/>
              <a:tabLst>
                <a:tab pos="356870" algn="l"/>
              </a:tabLst>
            </a:pPr>
            <a:r>
              <a:rPr sz="2200" spc="-20" dirty="0">
                <a:latin typeface="Calibri"/>
                <a:cs typeface="Calibri"/>
              </a:rPr>
              <a:t>Reflect</a:t>
            </a:r>
            <a:r>
              <a:rPr sz="2200" spc="-1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user’s</a:t>
            </a:r>
            <a:r>
              <a:rPr sz="2200" spc="-1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mental</a:t>
            </a:r>
            <a:r>
              <a:rPr sz="2200" spc="-1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model,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not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designer’s.</a:t>
            </a:r>
            <a:endParaRPr sz="2200">
              <a:latin typeface="Calibri"/>
              <a:cs typeface="Calibri"/>
            </a:endParaRPr>
          </a:p>
          <a:p>
            <a:pPr marL="243840" indent="-231140">
              <a:lnSpc>
                <a:spcPct val="100000"/>
              </a:lnSpc>
              <a:spcBef>
                <a:spcPts val="5"/>
              </a:spcBef>
              <a:buFont typeface="Tahoma"/>
              <a:buChar char="■"/>
              <a:tabLst>
                <a:tab pos="243840" algn="l"/>
              </a:tabLst>
            </a:pPr>
            <a:r>
              <a:rPr sz="2200" spc="-40" dirty="0">
                <a:latin typeface="Calibri"/>
                <a:cs typeface="Calibri"/>
              </a:rPr>
              <a:t>Draw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spc="-45" dirty="0">
                <a:latin typeface="Calibri"/>
                <a:cs typeface="Calibri"/>
              </a:rPr>
              <a:t>physical</a:t>
            </a:r>
            <a:r>
              <a:rPr sz="2200" spc="-1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analogies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present</a:t>
            </a:r>
            <a:r>
              <a:rPr sz="2200" spc="-9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metaphors.</a:t>
            </a:r>
            <a:endParaRPr sz="2200">
              <a:latin typeface="Calibri"/>
              <a:cs typeface="Calibri"/>
            </a:endParaRPr>
          </a:p>
          <a:p>
            <a:pPr marL="243840" indent="-231140">
              <a:lnSpc>
                <a:spcPct val="100000"/>
              </a:lnSpc>
              <a:buFont typeface="Tahoma"/>
              <a:buChar char="■"/>
              <a:tabLst>
                <a:tab pos="243840" algn="l"/>
              </a:tabLst>
            </a:pPr>
            <a:r>
              <a:rPr sz="2200" dirty="0">
                <a:latin typeface="Calibri"/>
                <a:cs typeface="Calibri"/>
              </a:rPr>
              <a:t>Comply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with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expectancies,</a:t>
            </a:r>
            <a:r>
              <a:rPr sz="2200" spc="-2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habits,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routines,</a:t>
            </a:r>
            <a:r>
              <a:rPr sz="2200" spc="-1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stereotypes.</a:t>
            </a:r>
            <a:endParaRPr sz="2200">
              <a:latin typeface="Calibri"/>
              <a:cs typeface="Calibri"/>
            </a:endParaRPr>
          </a:p>
          <a:p>
            <a:pPr marL="243840" indent="-231140">
              <a:lnSpc>
                <a:spcPct val="100000"/>
              </a:lnSpc>
              <a:buFont typeface="Tahoma"/>
              <a:buChar char="■"/>
              <a:tabLst>
                <a:tab pos="243840" algn="l"/>
              </a:tabLst>
            </a:pPr>
            <a:r>
              <a:rPr sz="2200" dirty="0">
                <a:latin typeface="Calibri"/>
                <a:cs typeface="Calibri"/>
              </a:rPr>
              <a:t>Provideaction-</a:t>
            </a:r>
            <a:r>
              <a:rPr sz="2200" spc="-20" dirty="0">
                <a:latin typeface="Calibri"/>
                <a:cs typeface="Calibri"/>
              </a:rPr>
              <a:t>response</a:t>
            </a:r>
            <a:r>
              <a:rPr sz="2200" spc="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compatibility.</a:t>
            </a:r>
            <a:endParaRPr sz="2200">
              <a:latin typeface="Calibri"/>
              <a:cs typeface="Calibri"/>
            </a:endParaRPr>
          </a:p>
          <a:p>
            <a:pPr marL="243840" indent="-231140">
              <a:lnSpc>
                <a:spcPct val="100000"/>
              </a:lnSpc>
              <a:buFont typeface="Tahoma"/>
              <a:buChar char="■"/>
              <a:tabLst>
                <a:tab pos="243840" algn="l"/>
              </a:tabLst>
            </a:pPr>
            <a:r>
              <a:rPr sz="2200" spc="-45" dirty="0">
                <a:latin typeface="Calibri"/>
                <a:cs typeface="Calibri"/>
              </a:rPr>
              <a:t>Make</a:t>
            </a:r>
            <a:r>
              <a:rPr sz="2200" spc="-150" dirty="0">
                <a:latin typeface="Calibri"/>
                <a:cs typeface="Calibri"/>
              </a:rPr>
              <a:t> </a:t>
            </a:r>
            <a:r>
              <a:rPr sz="2200" spc="-30" dirty="0">
                <a:latin typeface="Calibri"/>
                <a:cs typeface="Calibri"/>
              </a:rPr>
              <a:t>invisible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parts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process</a:t>
            </a:r>
            <a:r>
              <a:rPr sz="2200" spc="-1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0" dirty="0">
                <a:latin typeface="Calibri"/>
                <a:cs typeface="Calibri"/>
              </a:rPr>
              <a:t>system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visible.</a:t>
            </a:r>
            <a:endParaRPr sz="2200">
              <a:latin typeface="Calibri"/>
              <a:cs typeface="Calibri"/>
            </a:endParaRPr>
          </a:p>
          <a:p>
            <a:pPr marL="243840" indent="-231140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Font typeface="Tahoma"/>
              <a:buChar char="■"/>
              <a:tabLst>
                <a:tab pos="243840" algn="l"/>
              </a:tabLst>
            </a:pPr>
            <a:r>
              <a:rPr sz="22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Provideproper</a:t>
            </a:r>
            <a:r>
              <a:rPr sz="2200" u="heavy" spc="-114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 </a:t>
            </a:r>
            <a:r>
              <a:rPr sz="22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and</a:t>
            </a:r>
            <a:r>
              <a:rPr sz="2200" u="heavy" spc="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 </a:t>
            </a:r>
            <a:r>
              <a:rPr sz="2200" u="heavy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correct</a:t>
            </a:r>
            <a:r>
              <a:rPr sz="2200" u="heavy" spc="-13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 </a:t>
            </a:r>
            <a:r>
              <a:rPr sz="2200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feedback.</a:t>
            </a:r>
            <a:endParaRPr sz="2200">
              <a:latin typeface="Calibri"/>
              <a:cs typeface="Calibri"/>
            </a:endParaRPr>
          </a:p>
          <a:p>
            <a:pPr marL="243840" indent="-231140">
              <a:lnSpc>
                <a:spcPts val="2570"/>
              </a:lnSpc>
              <a:buFont typeface="Tahoma"/>
              <a:buChar char="■"/>
              <a:tabLst>
                <a:tab pos="243840" algn="l"/>
              </a:tabLst>
            </a:pPr>
            <a:r>
              <a:rPr sz="2200" spc="-30" dirty="0">
                <a:latin typeface="Calibri"/>
                <a:cs typeface="Calibri"/>
              </a:rPr>
              <a:t>Avoid</a:t>
            </a:r>
            <a:r>
              <a:rPr sz="2200" spc="-1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anything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unnecessary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irrelevant.</a:t>
            </a:r>
            <a:endParaRPr sz="2200">
              <a:latin typeface="Calibri"/>
              <a:cs typeface="Calibri"/>
            </a:endParaRPr>
          </a:p>
          <a:p>
            <a:pPr marL="243840" indent="-231140">
              <a:lnSpc>
                <a:spcPts val="2450"/>
              </a:lnSpc>
              <a:buFont typeface="Tahoma"/>
              <a:buChar char="■"/>
              <a:tabLst>
                <a:tab pos="243840" algn="l"/>
              </a:tabLst>
            </a:pPr>
            <a:r>
              <a:rPr sz="2200" spc="-10" dirty="0">
                <a:latin typeface="Calibri"/>
                <a:cs typeface="Calibri"/>
              </a:rPr>
              <a:t>Provide</a:t>
            </a:r>
            <a:r>
              <a:rPr sz="2200" spc="-1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design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consistency.</a:t>
            </a:r>
            <a:endParaRPr sz="2200">
              <a:latin typeface="Calibri"/>
              <a:cs typeface="Calibri"/>
            </a:endParaRPr>
          </a:p>
          <a:p>
            <a:pPr marL="243840" indent="-231140">
              <a:lnSpc>
                <a:spcPts val="2450"/>
              </a:lnSpc>
              <a:buFont typeface="Tahoma"/>
              <a:buChar char="■"/>
              <a:tabLst>
                <a:tab pos="243840" algn="l"/>
              </a:tabLst>
            </a:pPr>
            <a:r>
              <a:rPr sz="2200" spc="-10" dirty="0">
                <a:latin typeface="Calibri"/>
                <a:cs typeface="Calibri"/>
              </a:rPr>
              <a:t>Provide</a:t>
            </a:r>
            <a:r>
              <a:rPr sz="2200" spc="-160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documentation</a:t>
            </a:r>
            <a:r>
              <a:rPr sz="2200" spc="-1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help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0" dirty="0">
                <a:latin typeface="Calibri"/>
                <a:cs typeface="Calibri"/>
              </a:rPr>
              <a:t>system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that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will</a:t>
            </a:r>
            <a:r>
              <a:rPr sz="2200" spc="-50" dirty="0">
                <a:latin typeface="Calibri"/>
                <a:cs typeface="Calibri"/>
              </a:rPr>
              <a:t> reinforce</a:t>
            </a:r>
            <a:r>
              <a:rPr sz="2200" spc="-11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the</a:t>
            </a:r>
            <a:endParaRPr sz="2200">
              <a:latin typeface="Calibri"/>
              <a:cs typeface="Calibri"/>
            </a:endParaRPr>
          </a:p>
          <a:p>
            <a:pPr marL="356870">
              <a:lnSpc>
                <a:spcPts val="2570"/>
              </a:lnSpc>
            </a:pPr>
            <a:r>
              <a:rPr sz="2200" spc="-10" dirty="0">
                <a:latin typeface="Calibri"/>
                <a:cs typeface="Calibri"/>
              </a:rPr>
              <a:t>conceptual</a:t>
            </a:r>
            <a:r>
              <a:rPr sz="2200" spc="-2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model.</a:t>
            </a:r>
            <a:endParaRPr sz="2200">
              <a:latin typeface="Calibri"/>
              <a:cs typeface="Calibri"/>
            </a:endParaRPr>
          </a:p>
          <a:p>
            <a:pPr marL="243840" indent="-231140">
              <a:lnSpc>
                <a:spcPct val="100000"/>
              </a:lnSpc>
              <a:buFont typeface="Tahoma"/>
              <a:buChar char="■"/>
              <a:tabLst>
                <a:tab pos="243840" algn="l"/>
              </a:tabLst>
            </a:pPr>
            <a:r>
              <a:rPr sz="2200" spc="-10" dirty="0">
                <a:latin typeface="Calibri"/>
                <a:cs typeface="Calibri"/>
              </a:rPr>
              <a:t>Promote</a:t>
            </a:r>
            <a:r>
              <a:rPr sz="2200" spc="-2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development</a:t>
            </a:r>
            <a:r>
              <a:rPr sz="2200" spc="-20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both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novice</a:t>
            </a:r>
            <a:r>
              <a:rPr sz="2200" spc="-11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expert</a:t>
            </a:r>
            <a:r>
              <a:rPr sz="2200" spc="-1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mental</a:t>
            </a:r>
            <a:r>
              <a:rPr sz="2200" spc="-1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models.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59280"/>
            <a:ext cx="7540625" cy="453517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3200" spc="-25" dirty="0">
                <a:latin typeface="Calibri"/>
                <a:cs typeface="Calibri"/>
              </a:rPr>
              <a:t>Provide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proper</a:t>
            </a:r>
            <a:r>
              <a:rPr sz="3200" spc="-1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correct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feedback.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i="1" spc="-10" dirty="0">
                <a:latin typeface="Calibri"/>
                <a:cs typeface="Calibri"/>
              </a:rPr>
              <a:t>Provide</a:t>
            </a:r>
            <a:r>
              <a:rPr sz="3200" i="1" spc="-17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a</a:t>
            </a:r>
            <a:r>
              <a:rPr sz="3200" i="1" spc="-70" dirty="0">
                <a:latin typeface="Calibri"/>
                <a:cs typeface="Calibri"/>
              </a:rPr>
              <a:t> </a:t>
            </a:r>
            <a:r>
              <a:rPr sz="3200" i="1" spc="-25" dirty="0">
                <a:latin typeface="Calibri"/>
                <a:cs typeface="Calibri"/>
              </a:rPr>
              <a:t>continuous</a:t>
            </a:r>
            <a:r>
              <a:rPr sz="3200" i="1" spc="3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indication</a:t>
            </a:r>
            <a:r>
              <a:rPr sz="3200" i="1" spc="-6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of</a:t>
            </a:r>
            <a:r>
              <a:rPr sz="3200" i="1" spc="-100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status.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i="1" dirty="0">
                <a:latin typeface="Calibri"/>
                <a:cs typeface="Calibri"/>
              </a:rPr>
              <a:t>Provide</a:t>
            </a:r>
            <a:r>
              <a:rPr sz="3200" i="1" spc="-14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visible</a:t>
            </a:r>
            <a:r>
              <a:rPr sz="3200" i="1" spc="-114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results</a:t>
            </a:r>
            <a:r>
              <a:rPr sz="3200" i="1" spc="-10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of</a:t>
            </a:r>
            <a:r>
              <a:rPr sz="3200" i="1" spc="-110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actions.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819"/>
              </a:spcBef>
              <a:buFont typeface="Tahoma"/>
              <a:buChar char="•"/>
              <a:tabLst>
                <a:tab pos="356235" algn="l"/>
              </a:tabLst>
            </a:pPr>
            <a:r>
              <a:rPr sz="3200" i="1" dirty="0">
                <a:latin typeface="Calibri"/>
                <a:cs typeface="Calibri"/>
              </a:rPr>
              <a:t>Display</a:t>
            </a:r>
            <a:r>
              <a:rPr sz="3200" i="1" spc="-11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actions</a:t>
            </a:r>
            <a:r>
              <a:rPr sz="3200" i="1" spc="-5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in</a:t>
            </a:r>
            <a:r>
              <a:rPr sz="3200" i="1" spc="-135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progress.</a:t>
            </a:r>
            <a:endParaRPr sz="3200">
              <a:latin typeface="Calibri"/>
              <a:cs typeface="Calibri"/>
            </a:endParaRPr>
          </a:p>
          <a:p>
            <a:pPr marL="355600" marR="754380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i="1" spc="-20" dirty="0">
                <a:latin typeface="Calibri"/>
                <a:cs typeface="Calibri"/>
              </a:rPr>
              <a:t>Present</a:t>
            </a:r>
            <a:r>
              <a:rPr sz="3200" i="1" spc="-17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as</a:t>
            </a:r>
            <a:r>
              <a:rPr sz="3200" i="1" spc="-9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much</a:t>
            </a:r>
            <a:r>
              <a:rPr sz="3200" i="1" spc="10" dirty="0">
                <a:latin typeface="Calibri"/>
                <a:cs typeface="Calibri"/>
              </a:rPr>
              <a:t> </a:t>
            </a:r>
            <a:r>
              <a:rPr sz="3200" i="1" spc="-70" dirty="0">
                <a:latin typeface="Calibri"/>
                <a:cs typeface="Calibri"/>
              </a:rPr>
              <a:t>context</a:t>
            </a:r>
            <a:r>
              <a:rPr sz="3200" i="1" spc="-105" dirty="0">
                <a:latin typeface="Calibri"/>
                <a:cs typeface="Calibri"/>
              </a:rPr>
              <a:t> </a:t>
            </a:r>
            <a:r>
              <a:rPr sz="3200" i="1" spc="-20" dirty="0">
                <a:latin typeface="Calibri"/>
                <a:cs typeface="Calibri"/>
              </a:rPr>
              <a:t>information</a:t>
            </a:r>
            <a:r>
              <a:rPr sz="3200" i="1" spc="45" dirty="0">
                <a:latin typeface="Calibri"/>
                <a:cs typeface="Calibri"/>
              </a:rPr>
              <a:t> </a:t>
            </a:r>
            <a:r>
              <a:rPr sz="3200" i="1" spc="-35" dirty="0">
                <a:latin typeface="Calibri"/>
                <a:cs typeface="Calibri"/>
              </a:rPr>
              <a:t>as 	</a:t>
            </a:r>
            <a:r>
              <a:rPr sz="3200" i="1" spc="-10" dirty="0">
                <a:latin typeface="Calibri"/>
                <a:cs typeface="Calibri"/>
              </a:rPr>
              <a:t>possible.</a:t>
            </a:r>
            <a:endParaRPr sz="3200">
              <a:latin typeface="Calibri"/>
              <a:cs typeface="Calibri"/>
            </a:endParaRPr>
          </a:p>
          <a:p>
            <a:pPr marL="356870" marR="5080" indent="-34480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i="1" dirty="0">
                <a:latin typeface="Calibri"/>
                <a:cs typeface="Calibri"/>
              </a:rPr>
              <a:t>Provide</a:t>
            </a:r>
            <a:r>
              <a:rPr sz="3200" i="1" spc="-185" dirty="0">
                <a:latin typeface="Calibri"/>
                <a:cs typeface="Calibri"/>
              </a:rPr>
              <a:t> </a:t>
            </a:r>
            <a:r>
              <a:rPr sz="3200" i="1" spc="-125" dirty="0">
                <a:latin typeface="Calibri"/>
                <a:cs typeface="Calibri"/>
              </a:rPr>
              <a:t>clear,</a:t>
            </a:r>
            <a:r>
              <a:rPr sz="3200" i="1" spc="-55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constructive,</a:t>
            </a:r>
            <a:r>
              <a:rPr sz="3200" i="1" spc="-13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and</a:t>
            </a:r>
            <a:r>
              <a:rPr sz="3200" i="1" spc="-15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correct</a:t>
            </a:r>
            <a:r>
              <a:rPr sz="3200" i="1" spc="-165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error messages.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142</a:t>
            </a:fld>
            <a:endParaRPr spc="-25" dirty="0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520698"/>
            <a:ext cx="7817484" cy="41529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170">
              <a:lnSpc>
                <a:spcPts val="2305"/>
              </a:lnSpc>
              <a:spcBef>
                <a:spcPts val="90"/>
              </a:spcBef>
              <a:buFont typeface="Tahoma"/>
              <a:buChar char="•"/>
              <a:tabLst>
                <a:tab pos="356870" algn="l"/>
              </a:tabLst>
            </a:pPr>
            <a:r>
              <a:rPr sz="2000" b="1" i="1" spc="-10" dirty="0">
                <a:latin typeface="Calibri"/>
                <a:cs typeface="Calibri"/>
              </a:rPr>
              <a:t>Defining</a:t>
            </a:r>
            <a:r>
              <a:rPr sz="2000" b="1" i="1" spc="-114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Objects</a:t>
            </a:r>
            <a:endParaRPr sz="2000">
              <a:latin typeface="Calibri"/>
              <a:cs typeface="Calibri"/>
            </a:endParaRPr>
          </a:p>
          <a:p>
            <a:pPr marL="222250" indent="-209550">
              <a:lnSpc>
                <a:spcPts val="2245"/>
              </a:lnSpc>
              <a:buFont typeface="Tahoma"/>
              <a:buChar char="■"/>
              <a:tabLst>
                <a:tab pos="222250" algn="l"/>
              </a:tabLst>
            </a:pPr>
            <a:r>
              <a:rPr sz="2000" spc="-10" dirty="0">
                <a:latin typeface="Calibri"/>
                <a:cs typeface="Calibri"/>
              </a:rPr>
              <a:t>Determine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objects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that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have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manipulated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get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work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done.</a:t>
            </a:r>
            <a:endParaRPr sz="2000">
              <a:latin typeface="Calibri"/>
              <a:cs typeface="Calibri"/>
            </a:endParaRPr>
          </a:p>
          <a:p>
            <a:pPr marL="356870">
              <a:lnSpc>
                <a:spcPts val="2340"/>
              </a:lnSpc>
            </a:pPr>
            <a:r>
              <a:rPr sz="2000" spc="-10" dirty="0">
                <a:latin typeface="Calibri"/>
                <a:cs typeface="Calibri"/>
              </a:rPr>
              <a:t>Describe:</a:t>
            </a:r>
            <a:endParaRPr sz="20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Char char="—"/>
              <a:tabLst>
                <a:tab pos="298450" algn="l"/>
              </a:tabLst>
            </a:pPr>
            <a:r>
              <a:rPr sz="2000" dirty="0">
                <a:latin typeface="Calibri"/>
                <a:cs typeface="Calibri"/>
              </a:rPr>
              <a:t>The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objects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used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tasks.</a:t>
            </a:r>
            <a:endParaRPr sz="20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Char char="—"/>
              <a:tabLst>
                <a:tab pos="298450" algn="l"/>
              </a:tabLst>
            </a:pPr>
            <a:r>
              <a:rPr sz="2000" dirty="0">
                <a:latin typeface="Calibri"/>
                <a:cs typeface="Calibri"/>
              </a:rPr>
              <a:t>Object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behavior</a:t>
            </a:r>
            <a:r>
              <a:rPr sz="2000" spc="-1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characteristics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that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differentiate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each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kind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object.</a:t>
            </a:r>
            <a:endParaRPr sz="20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Char char="—"/>
              <a:tabLst>
                <a:tab pos="298450" algn="l"/>
              </a:tabLst>
            </a:pPr>
            <a:r>
              <a:rPr sz="2000" dirty="0">
                <a:latin typeface="Calibri"/>
                <a:cs typeface="Calibri"/>
              </a:rPr>
              <a:t>The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relationship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objects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each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other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people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using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them.</a:t>
            </a:r>
            <a:endParaRPr sz="2000">
              <a:latin typeface="Calibri"/>
              <a:cs typeface="Calibri"/>
            </a:endParaRPr>
          </a:p>
          <a:p>
            <a:pPr marL="298450" indent="-285750">
              <a:lnSpc>
                <a:spcPts val="2355"/>
              </a:lnSpc>
              <a:buChar char="—"/>
              <a:tabLst>
                <a:tab pos="298450" algn="l"/>
              </a:tabLst>
            </a:pPr>
            <a:r>
              <a:rPr sz="2000" dirty="0">
                <a:latin typeface="Calibri"/>
                <a:cs typeface="Calibri"/>
              </a:rPr>
              <a:t>The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actions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performed.</a:t>
            </a:r>
            <a:endParaRPr sz="2000">
              <a:latin typeface="Calibri"/>
              <a:cs typeface="Calibri"/>
            </a:endParaRPr>
          </a:p>
          <a:p>
            <a:pPr marL="298450" indent="-285750">
              <a:lnSpc>
                <a:spcPts val="2260"/>
              </a:lnSpc>
              <a:buChar char="—"/>
              <a:tabLst>
                <a:tab pos="298450" algn="l"/>
              </a:tabLst>
            </a:pPr>
            <a:r>
              <a:rPr sz="2000" dirty="0">
                <a:latin typeface="Calibri"/>
                <a:cs typeface="Calibri"/>
              </a:rPr>
              <a:t>The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objects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to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which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actions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apply.</a:t>
            </a:r>
            <a:endParaRPr sz="2000">
              <a:latin typeface="Calibri"/>
              <a:cs typeface="Calibri"/>
            </a:endParaRPr>
          </a:p>
          <a:p>
            <a:pPr marL="298450" indent="-285750">
              <a:lnSpc>
                <a:spcPts val="2255"/>
              </a:lnSpc>
              <a:buChar char="—"/>
              <a:tabLst>
                <a:tab pos="298450" algn="l"/>
              </a:tabLst>
            </a:pPr>
            <a:r>
              <a:rPr sz="2000" spc="-35" dirty="0">
                <a:latin typeface="Calibri"/>
                <a:cs typeface="Calibri"/>
              </a:rPr>
              <a:t>State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information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or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attributes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that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each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object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task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must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preserve,</a:t>
            </a:r>
            <a:endParaRPr sz="2000">
              <a:latin typeface="Calibri"/>
              <a:cs typeface="Calibri"/>
            </a:endParaRPr>
          </a:p>
          <a:p>
            <a:pPr marL="356870">
              <a:lnSpc>
                <a:spcPts val="2355"/>
              </a:lnSpc>
            </a:pPr>
            <a:r>
              <a:rPr sz="2000" spc="-10" dirty="0">
                <a:latin typeface="Calibri"/>
                <a:cs typeface="Calibri"/>
              </a:rPr>
              <a:t>display,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355"/>
              </a:lnSpc>
            </a:pPr>
            <a:r>
              <a:rPr sz="2000" dirty="0">
                <a:latin typeface="Calibri"/>
                <a:cs typeface="Calibri"/>
              </a:rPr>
              <a:t>or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allow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edited.</a:t>
            </a:r>
            <a:endParaRPr sz="2000">
              <a:latin typeface="Calibri"/>
              <a:cs typeface="Calibri"/>
            </a:endParaRPr>
          </a:p>
          <a:p>
            <a:pPr marL="222250" indent="-209550">
              <a:lnSpc>
                <a:spcPts val="2245"/>
              </a:lnSpc>
              <a:buFont typeface="Tahoma"/>
              <a:buChar char="■"/>
              <a:tabLst>
                <a:tab pos="222250" algn="l"/>
              </a:tabLst>
            </a:pPr>
            <a:r>
              <a:rPr sz="2000" dirty="0">
                <a:latin typeface="Calibri"/>
                <a:cs typeface="Calibri"/>
              </a:rPr>
              <a:t>Identify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objects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actions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that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appear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most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often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workflow.</a:t>
            </a:r>
            <a:endParaRPr sz="2000">
              <a:latin typeface="Calibri"/>
              <a:cs typeface="Calibri"/>
            </a:endParaRPr>
          </a:p>
          <a:p>
            <a:pPr marL="222250" indent="-209550">
              <a:lnSpc>
                <a:spcPts val="2245"/>
              </a:lnSpc>
              <a:buFont typeface="Tahoma"/>
              <a:buChar char="■"/>
              <a:tabLst>
                <a:tab pos="222250" algn="l"/>
              </a:tabLst>
            </a:pPr>
            <a:r>
              <a:rPr sz="2000" spc="-50" dirty="0">
                <a:latin typeface="Calibri"/>
                <a:cs typeface="Calibri"/>
              </a:rPr>
              <a:t>Make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40" dirty="0">
                <a:latin typeface="Calibri"/>
                <a:cs typeface="Calibri"/>
              </a:rPr>
              <a:t>several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most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important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objects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very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obvious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easy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to</a:t>
            </a:r>
            <a:endParaRPr sz="2000">
              <a:latin typeface="Calibri"/>
              <a:cs typeface="Calibri"/>
            </a:endParaRPr>
          </a:p>
          <a:p>
            <a:pPr marL="356870">
              <a:lnSpc>
                <a:spcPts val="2350"/>
              </a:lnSpc>
            </a:pPr>
            <a:r>
              <a:rPr sz="2000" spc="-10" dirty="0">
                <a:latin typeface="Calibri"/>
                <a:cs typeface="Calibri"/>
              </a:rPr>
              <a:t>manipulate.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143</a:t>
            </a:fld>
            <a:endParaRPr spc="-25" dirty="0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3443" y="1480565"/>
            <a:ext cx="7433945" cy="4434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935" indent="-34417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368935" algn="l"/>
              </a:tabLst>
            </a:pPr>
            <a:r>
              <a:rPr sz="3000" b="1" i="1" spc="-20" dirty="0">
                <a:latin typeface="Calibri"/>
                <a:cs typeface="Calibri"/>
              </a:rPr>
              <a:t>Developing</a:t>
            </a:r>
            <a:r>
              <a:rPr sz="3000" b="1" i="1" spc="-90" dirty="0">
                <a:latin typeface="Calibri"/>
                <a:cs typeface="Calibri"/>
              </a:rPr>
              <a:t> </a:t>
            </a:r>
            <a:r>
              <a:rPr sz="3000" b="1" i="1" spc="-10" dirty="0">
                <a:latin typeface="Calibri"/>
                <a:cs typeface="Calibri"/>
              </a:rPr>
              <a:t>Metaphors</a:t>
            </a:r>
            <a:endParaRPr sz="3000">
              <a:latin typeface="Calibri"/>
              <a:cs typeface="Calibri"/>
            </a:endParaRPr>
          </a:p>
          <a:p>
            <a:pPr marL="341630" marR="322580" indent="-329565">
              <a:lnSpc>
                <a:spcPts val="2910"/>
              </a:lnSpc>
              <a:spcBef>
                <a:spcPts val="840"/>
              </a:spcBef>
              <a:buFont typeface="Tahoma"/>
              <a:buChar char="■"/>
              <a:tabLst>
                <a:tab pos="341630" algn="l"/>
              </a:tabLst>
            </a:pPr>
            <a:r>
              <a:rPr sz="3000" dirty="0">
                <a:latin typeface="Calibri"/>
                <a:cs typeface="Calibri"/>
              </a:rPr>
              <a:t>Choose</a:t>
            </a:r>
            <a:r>
              <a:rPr sz="3000" spc="-1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analogy</a:t>
            </a:r>
            <a:r>
              <a:rPr sz="3000" spc="-1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that</a:t>
            </a:r>
            <a:r>
              <a:rPr sz="3000" spc="-160" dirty="0">
                <a:latin typeface="Calibri"/>
                <a:cs typeface="Calibri"/>
              </a:rPr>
              <a:t> </a:t>
            </a:r>
            <a:r>
              <a:rPr sz="3000" spc="-30" dirty="0">
                <a:latin typeface="Calibri"/>
                <a:cs typeface="Calibri"/>
              </a:rPr>
              <a:t>works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best</a:t>
            </a:r>
            <a:r>
              <a:rPr sz="3000" spc="-160" dirty="0">
                <a:latin typeface="Calibri"/>
                <a:cs typeface="Calibri"/>
              </a:rPr>
              <a:t> </a:t>
            </a:r>
            <a:r>
              <a:rPr sz="3000" spc="-55" dirty="0">
                <a:latin typeface="Calibri"/>
                <a:cs typeface="Calibri"/>
              </a:rPr>
              <a:t>for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each </a:t>
            </a:r>
            <a:r>
              <a:rPr sz="3000" spc="-10" dirty="0">
                <a:latin typeface="Calibri"/>
                <a:cs typeface="Calibri"/>
              </a:rPr>
              <a:t>object</a:t>
            </a:r>
            <a:r>
              <a:rPr sz="3000" spc="-1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its</a:t>
            </a:r>
            <a:r>
              <a:rPr sz="3000" spc="1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actions.</a:t>
            </a:r>
            <a:endParaRPr sz="3000">
              <a:latin typeface="Calibri"/>
              <a:cs typeface="Calibri"/>
            </a:endParaRPr>
          </a:p>
          <a:p>
            <a:pPr marL="340995" indent="-316230">
              <a:lnSpc>
                <a:spcPts val="3545"/>
              </a:lnSpc>
              <a:buFont typeface="Tahoma"/>
              <a:buChar char="■"/>
              <a:tabLst>
                <a:tab pos="340995" algn="l"/>
              </a:tabLst>
            </a:pPr>
            <a:r>
              <a:rPr sz="3000" dirty="0">
                <a:latin typeface="Calibri"/>
                <a:cs typeface="Calibri"/>
              </a:rPr>
              <a:t>Use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real-</a:t>
            </a:r>
            <a:r>
              <a:rPr sz="3000" spc="-30" dirty="0">
                <a:latin typeface="Calibri"/>
                <a:cs typeface="Calibri"/>
              </a:rPr>
              <a:t>world</a:t>
            </a:r>
            <a:r>
              <a:rPr sz="3000" spc="-18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metaphors.</a:t>
            </a:r>
            <a:endParaRPr sz="3000">
              <a:latin typeface="Calibri"/>
              <a:cs typeface="Calibri"/>
            </a:endParaRPr>
          </a:p>
          <a:p>
            <a:pPr marL="341630" indent="-316865">
              <a:lnSpc>
                <a:spcPct val="100000"/>
              </a:lnSpc>
              <a:buFont typeface="Tahoma"/>
              <a:buChar char="■"/>
              <a:tabLst>
                <a:tab pos="341630" algn="l"/>
              </a:tabLst>
            </a:pPr>
            <a:r>
              <a:rPr sz="3000" dirty="0">
                <a:latin typeface="Calibri"/>
                <a:cs typeface="Calibri"/>
              </a:rPr>
              <a:t>Use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simple</a:t>
            </a:r>
            <a:r>
              <a:rPr sz="3000" spc="-114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metaphors.</a:t>
            </a:r>
            <a:endParaRPr sz="3000">
              <a:latin typeface="Calibri"/>
              <a:cs typeface="Calibri"/>
            </a:endParaRPr>
          </a:p>
          <a:p>
            <a:pPr marL="341630" indent="-316865">
              <a:lnSpc>
                <a:spcPct val="100000"/>
              </a:lnSpc>
              <a:buFont typeface="Tahoma"/>
              <a:buChar char="■"/>
              <a:tabLst>
                <a:tab pos="341630" algn="l"/>
              </a:tabLst>
            </a:pPr>
            <a:r>
              <a:rPr sz="3000" dirty="0">
                <a:latin typeface="Calibri"/>
                <a:cs typeface="Calibri"/>
              </a:rPr>
              <a:t>Use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common</a:t>
            </a:r>
            <a:r>
              <a:rPr sz="3000" spc="-1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metaphors.</a:t>
            </a:r>
            <a:endParaRPr sz="3000">
              <a:latin typeface="Calibri"/>
              <a:cs typeface="Calibri"/>
            </a:endParaRPr>
          </a:p>
          <a:p>
            <a:pPr marL="340995" indent="-316230">
              <a:lnSpc>
                <a:spcPct val="100000"/>
              </a:lnSpc>
              <a:spcBef>
                <a:spcPts val="5"/>
              </a:spcBef>
              <a:buFont typeface="Tahoma"/>
              <a:buChar char="■"/>
              <a:tabLst>
                <a:tab pos="340995" algn="l"/>
              </a:tabLst>
            </a:pPr>
            <a:r>
              <a:rPr sz="3000" dirty="0">
                <a:latin typeface="Calibri"/>
                <a:cs typeface="Calibri"/>
              </a:rPr>
              <a:t>Multiple</a:t>
            </a:r>
            <a:r>
              <a:rPr sz="3000" spc="-215" dirty="0">
                <a:latin typeface="Calibri"/>
                <a:cs typeface="Calibri"/>
              </a:rPr>
              <a:t> </a:t>
            </a:r>
            <a:r>
              <a:rPr sz="3000" spc="-40" dirty="0">
                <a:latin typeface="Calibri"/>
                <a:cs typeface="Calibri"/>
              </a:rPr>
              <a:t>metaphors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65" dirty="0">
                <a:latin typeface="Calibri"/>
                <a:cs typeface="Calibri"/>
              </a:rPr>
              <a:t>may</a:t>
            </a:r>
            <a:r>
              <a:rPr sz="3000" spc="-1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coexist.</a:t>
            </a:r>
            <a:endParaRPr sz="3000">
              <a:latin typeface="Calibri"/>
              <a:cs typeface="Calibri"/>
            </a:endParaRPr>
          </a:p>
          <a:p>
            <a:pPr marL="341630" marR="5080" indent="-329565">
              <a:lnSpc>
                <a:spcPts val="2910"/>
              </a:lnSpc>
              <a:spcBef>
                <a:spcPts val="745"/>
              </a:spcBef>
              <a:buFont typeface="Tahoma"/>
              <a:buChar char="■"/>
              <a:tabLst>
                <a:tab pos="341630" algn="l"/>
              </a:tabLst>
            </a:pPr>
            <a:r>
              <a:rPr sz="3000" dirty="0">
                <a:latin typeface="Calibri"/>
                <a:cs typeface="Calibri"/>
              </a:rPr>
              <a:t>Use</a:t>
            </a:r>
            <a:r>
              <a:rPr sz="3000" spc="-114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major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45" dirty="0">
                <a:latin typeface="Calibri"/>
                <a:cs typeface="Calibri"/>
              </a:rPr>
              <a:t>metaphors,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spc="-35" dirty="0">
                <a:latin typeface="Calibri"/>
                <a:cs typeface="Calibri"/>
              </a:rPr>
              <a:t>even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if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you</a:t>
            </a:r>
            <a:r>
              <a:rPr sz="3000" spc="-1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can’t</a:t>
            </a:r>
            <a:r>
              <a:rPr sz="3000" spc="-1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exactly </a:t>
            </a:r>
            <a:r>
              <a:rPr sz="3000" spc="-50" dirty="0">
                <a:latin typeface="Calibri"/>
                <a:cs typeface="Calibri"/>
              </a:rPr>
              <a:t>replicate</a:t>
            </a:r>
            <a:r>
              <a:rPr sz="3000" spc="-1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them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visually.</a:t>
            </a:r>
            <a:endParaRPr sz="3000">
              <a:latin typeface="Calibri"/>
              <a:cs typeface="Calibri"/>
            </a:endParaRPr>
          </a:p>
          <a:p>
            <a:pPr marL="340995" indent="-316230">
              <a:lnSpc>
                <a:spcPts val="3545"/>
              </a:lnSpc>
              <a:buFont typeface="Tahoma"/>
              <a:buChar char="■"/>
              <a:tabLst>
                <a:tab pos="340995" algn="l"/>
              </a:tabLst>
            </a:pPr>
            <a:r>
              <a:rPr sz="3000" spc="-620" dirty="0">
                <a:latin typeface="Calibri"/>
                <a:cs typeface="Calibri"/>
              </a:rPr>
              <a:t>T</a:t>
            </a:r>
            <a:r>
              <a:rPr sz="3000" spc="-85" dirty="0">
                <a:latin typeface="Calibri"/>
                <a:cs typeface="Calibri"/>
              </a:rPr>
              <a:t>e</a:t>
            </a:r>
            <a:r>
              <a:rPr sz="3000" spc="-135" dirty="0">
                <a:latin typeface="Calibri"/>
                <a:cs typeface="Calibri"/>
              </a:rPr>
              <a:t>s</a:t>
            </a:r>
            <a:r>
              <a:rPr sz="3000" spc="-10" dirty="0">
                <a:latin typeface="Calibri"/>
                <a:cs typeface="Calibri"/>
              </a:rPr>
              <a:t>t</a:t>
            </a:r>
            <a:r>
              <a:rPr sz="3000" spc="-1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selected</a:t>
            </a:r>
            <a:r>
              <a:rPr sz="3000" spc="-18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metaphors.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144</a:t>
            </a:fld>
            <a:endParaRPr spc="-25" dirty="0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084705">
              <a:lnSpc>
                <a:spcPct val="100000"/>
              </a:lnSpc>
              <a:spcBef>
                <a:spcPts val="95"/>
              </a:spcBef>
            </a:pPr>
            <a:r>
              <a:rPr i="0" spc="-25" dirty="0">
                <a:latin typeface="Calibri"/>
                <a:cs typeface="Calibri"/>
              </a:rPr>
              <a:t>Mental</a:t>
            </a:r>
            <a:r>
              <a:rPr i="0" spc="-215" dirty="0">
                <a:latin typeface="Calibri"/>
                <a:cs typeface="Calibri"/>
              </a:rPr>
              <a:t> </a:t>
            </a:r>
            <a:r>
              <a:rPr i="0" spc="-20" dirty="0">
                <a:latin typeface="Calibri"/>
                <a:cs typeface="Calibri"/>
              </a:rPr>
              <a:t>model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145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4335"/>
            <a:ext cx="8110855" cy="34423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marR="5080" indent="-344805" algn="just">
              <a:lnSpc>
                <a:spcPct val="100000"/>
              </a:lnSpc>
              <a:spcBef>
                <a:spcPts val="110"/>
              </a:spcBef>
              <a:tabLst>
                <a:tab pos="4479290" algn="l"/>
                <a:tab pos="5683250" algn="l"/>
              </a:tabLst>
            </a:pPr>
            <a:r>
              <a:rPr sz="2800" dirty="0">
                <a:latin typeface="Calibri"/>
                <a:cs typeface="Calibri"/>
              </a:rPr>
              <a:t>A</a:t>
            </a:r>
            <a:r>
              <a:rPr sz="2800" spc="455" dirty="0">
                <a:latin typeface="Calibri"/>
                <a:cs typeface="Calibri"/>
              </a:rPr>
              <a:t>   </a:t>
            </a:r>
            <a:r>
              <a:rPr sz="2800" dirty="0">
                <a:latin typeface="Calibri"/>
                <a:cs typeface="Calibri"/>
              </a:rPr>
              <a:t>mental</a:t>
            </a:r>
            <a:r>
              <a:rPr sz="2800" spc="455" dirty="0">
                <a:latin typeface="Calibri"/>
                <a:cs typeface="Calibri"/>
              </a:rPr>
              <a:t>   </a:t>
            </a:r>
            <a:r>
              <a:rPr sz="2800" dirty="0">
                <a:latin typeface="Calibri"/>
                <a:cs typeface="Calibri"/>
              </a:rPr>
              <a:t>model</a:t>
            </a:r>
            <a:r>
              <a:rPr sz="2800" spc="440" dirty="0">
                <a:latin typeface="Calibri"/>
                <a:cs typeface="Calibri"/>
              </a:rPr>
              <a:t>   </a:t>
            </a:r>
            <a:r>
              <a:rPr sz="2800" spc="-25" dirty="0">
                <a:latin typeface="Calibri"/>
                <a:cs typeface="Calibri"/>
              </a:rPr>
              <a:t>is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an</a:t>
            </a:r>
            <a:r>
              <a:rPr sz="2800" dirty="0">
                <a:latin typeface="Calibri"/>
                <a:cs typeface="Calibri"/>
              </a:rPr>
              <a:t>	explanation</a:t>
            </a:r>
            <a:r>
              <a:rPr sz="2800" spc="434" dirty="0">
                <a:latin typeface="Calibri"/>
                <a:cs typeface="Calibri"/>
              </a:rPr>
              <a:t>   </a:t>
            </a:r>
            <a:r>
              <a:rPr sz="2800" spc="-25" dirty="0">
                <a:latin typeface="Calibri"/>
                <a:cs typeface="Calibri"/>
              </a:rPr>
              <a:t>of </a:t>
            </a:r>
            <a:r>
              <a:rPr sz="2800" dirty="0">
                <a:latin typeface="Calibri"/>
                <a:cs typeface="Calibri"/>
              </a:rPr>
              <a:t>someone's</a:t>
            </a:r>
            <a:r>
              <a:rPr sz="2800" spc="6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thought</a:t>
            </a:r>
            <a:r>
              <a:rPr sz="2800" spc="6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process</a:t>
            </a:r>
            <a:r>
              <a:rPr sz="2800" spc="7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about</a:t>
            </a:r>
            <a:r>
              <a:rPr sz="2800" spc="7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how</a:t>
            </a:r>
            <a:r>
              <a:rPr sz="2800" spc="55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something </a:t>
            </a:r>
            <a:r>
              <a:rPr sz="2800" dirty="0">
                <a:latin typeface="Calibri"/>
                <a:cs typeface="Calibri"/>
              </a:rPr>
              <a:t>works</a:t>
            </a:r>
            <a:r>
              <a:rPr sz="2800" spc="1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2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2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real</a:t>
            </a:r>
            <a:r>
              <a:rPr sz="2800" spc="2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world.</a:t>
            </a:r>
            <a:r>
              <a:rPr sz="2800" spc="25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It</a:t>
            </a:r>
            <a:r>
              <a:rPr sz="2800" spc="2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2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2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representation</a:t>
            </a:r>
            <a:r>
              <a:rPr sz="2800" spc="2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25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the </a:t>
            </a:r>
            <a:r>
              <a:rPr sz="2800" dirty="0">
                <a:latin typeface="Calibri"/>
                <a:cs typeface="Calibri"/>
              </a:rPr>
              <a:t>surrounding</a:t>
            </a:r>
            <a:r>
              <a:rPr sz="2800" spc="1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world,</a:t>
            </a:r>
            <a:r>
              <a:rPr sz="2800" spc="204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20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relationships</a:t>
            </a:r>
            <a:r>
              <a:rPr sz="2800" spc="22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between</a:t>
            </a:r>
            <a:r>
              <a:rPr sz="2800" spc="210" dirty="0">
                <a:latin typeface="Calibri"/>
                <a:cs typeface="Calibri"/>
              </a:rPr>
              <a:t>  </a:t>
            </a:r>
            <a:r>
              <a:rPr sz="2800" spc="-25" dirty="0">
                <a:latin typeface="Calibri"/>
                <a:cs typeface="Calibri"/>
              </a:rPr>
              <a:t>its </a:t>
            </a:r>
            <a:r>
              <a:rPr sz="2800" dirty="0">
                <a:latin typeface="Calibri"/>
                <a:cs typeface="Calibri"/>
              </a:rPr>
              <a:t>various</a:t>
            </a:r>
            <a:r>
              <a:rPr sz="2800" spc="18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parts</a:t>
            </a:r>
            <a:r>
              <a:rPr sz="2800" spc="1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17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18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person's</a:t>
            </a:r>
            <a:r>
              <a:rPr sz="2800" spc="1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intuitive</a:t>
            </a:r>
            <a:r>
              <a:rPr sz="2800" spc="185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perception </a:t>
            </a:r>
            <a:r>
              <a:rPr sz="2800" dirty="0">
                <a:latin typeface="Calibri"/>
                <a:cs typeface="Calibri"/>
              </a:rPr>
              <a:t>about</a:t>
            </a:r>
            <a:r>
              <a:rPr sz="2800" spc="4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his</a:t>
            </a:r>
            <a:r>
              <a:rPr sz="2800" spc="4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or</a:t>
            </a:r>
            <a:r>
              <a:rPr sz="2800" spc="4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her</a:t>
            </a:r>
            <a:r>
              <a:rPr sz="2800" spc="4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own</a:t>
            </a:r>
            <a:r>
              <a:rPr sz="2800" spc="4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acts</a:t>
            </a:r>
            <a:r>
              <a:rPr sz="2800" spc="4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4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their</a:t>
            </a:r>
            <a:r>
              <a:rPr sz="2800" spc="434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consequences. </a:t>
            </a:r>
            <a:r>
              <a:rPr sz="2800" dirty="0">
                <a:latin typeface="Calibri"/>
                <a:cs typeface="Calibri"/>
              </a:rPr>
              <a:t>Mental</a:t>
            </a:r>
            <a:r>
              <a:rPr sz="2800" spc="1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models</a:t>
            </a:r>
            <a:r>
              <a:rPr sz="2800" spc="1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can</a:t>
            </a:r>
            <a:r>
              <a:rPr sz="2800" spc="1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help</a:t>
            </a:r>
            <a:r>
              <a:rPr sz="2800" spc="1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shape</a:t>
            </a:r>
            <a:r>
              <a:rPr sz="2800" spc="1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behaviour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set</a:t>
            </a:r>
            <a:r>
              <a:rPr sz="2800" spc="17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an </a:t>
            </a:r>
            <a:r>
              <a:rPr sz="2800" spc="-10" dirty="0">
                <a:latin typeface="Calibri"/>
                <a:cs typeface="Calibri"/>
              </a:rPr>
              <a:t>approach</a:t>
            </a:r>
            <a:r>
              <a:rPr sz="2800" spc="-1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solving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problems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doing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tasks.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6383" y="1429511"/>
            <a:ext cx="7714488" cy="4572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146</a:t>
            </a:fld>
            <a:endParaRPr spc="-25" dirty="0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59280"/>
            <a:ext cx="5504815" cy="238188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based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b="1" spc="-90" dirty="0">
                <a:latin typeface="Calibri"/>
                <a:cs typeface="Calibri"/>
              </a:rPr>
              <a:t>belief,</a:t>
            </a:r>
            <a:r>
              <a:rPr sz="3200" b="1" spc="-1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not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facts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spc="-20" dirty="0">
                <a:latin typeface="Calibri"/>
                <a:cs typeface="Calibri"/>
              </a:rPr>
              <a:t>users'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thinking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closely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related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25" dirty="0">
                <a:latin typeface="Calibri"/>
                <a:cs typeface="Calibri"/>
              </a:rPr>
              <a:t>predictions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about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system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819"/>
              </a:spcBef>
              <a:buFont typeface="Tahoma"/>
              <a:buChar char="•"/>
              <a:tabLst>
                <a:tab pos="356235" algn="l"/>
              </a:tabLst>
            </a:pPr>
            <a:r>
              <a:rPr sz="3200" spc="-20" dirty="0">
                <a:latin typeface="Calibri"/>
                <a:cs typeface="Calibri"/>
              </a:rPr>
              <a:t>future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actions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147</a:t>
            </a:fld>
            <a:endParaRPr spc="-25" dirty="0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9768" y="1356360"/>
            <a:ext cx="8284464" cy="47884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148</a:t>
            </a:fld>
            <a:endParaRPr spc="-25" dirty="0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1525905">
              <a:lnSpc>
                <a:spcPct val="100000"/>
              </a:lnSpc>
              <a:spcBef>
                <a:spcPts val="95"/>
              </a:spcBef>
            </a:pPr>
            <a:r>
              <a:rPr b="0" i="0" dirty="0">
                <a:latin typeface="Calibri"/>
                <a:cs typeface="Calibri"/>
              </a:rPr>
              <a:t>Mental</a:t>
            </a:r>
            <a:r>
              <a:rPr b="0" i="0" spc="-120" dirty="0">
                <a:latin typeface="Calibri"/>
                <a:cs typeface="Calibri"/>
              </a:rPr>
              <a:t> </a:t>
            </a:r>
            <a:r>
              <a:rPr b="0" i="0" dirty="0">
                <a:latin typeface="Calibri"/>
                <a:cs typeface="Calibri"/>
              </a:rPr>
              <a:t>model</a:t>
            </a:r>
            <a:r>
              <a:rPr b="0" i="0" spc="-229" dirty="0">
                <a:latin typeface="Calibri"/>
                <a:cs typeface="Calibri"/>
              </a:rPr>
              <a:t> </a:t>
            </a:r>
            <a:r>
              <a:rPr b="0" i="0" dirty="0">
                <a:latin typeface="Calibri"/>
                <a:cs typeface="Calibri"/>
              </a:rPr>
              <a:t>in</a:t>
            </a:r>
            <a:r>
              <a:rPr b="0" i="0" spc="-160" dirty="0">
                <a:latin typeface="Calibri"/>
                <a:cs typeface="Calibri"/>
              </a:rPr>
              <a:t> </a:t>
            </a:r>
            <a:r>
              <a:rPr b="0" i="0" spc="-25" dirty="0">
                <a:latin typeface="Calibri"/>
                <a:cs typeface="Calibri"/>
              </a:rPr>
              <a:t>UX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149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60956"/>
            <a:ext cx="7688580" cy="32569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dirty="0">
                <a:latin typeface="Calibri"/>
                <a:cs typeface="Calibri"/>
              </a:rPr>
              <a:t>“what</a:t>
            </a:r>
            <a:r>
              <a:rPr sz="3200" b="1" spc="-10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user</a:t>
            </a:r>
            <a:r>
              <a:rPr sz="3200" b="1" spc="-120" dirty="0">
                <a:latin typeface="Calibri"/>
                <a:cs typeface="Calibri"/>
              </a:rPr>
              <a:t> </a:t>
            </a:r>
            <a:r>
              <a:rPr sz="3200" b="1" spc="-30" dirty="0">
                <a:latin typeface="Calibri"/>
                <a:cs typeface="Calibri"/>
              </a:rPr>
              <a:t>believes</a:t>
            </a:r>
            <a:r>
              <a:rPr sz="3200" b="1" spc="-1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about</a:t>
            </a:r>
            <a:r>
              <a:rPr sz="3200" b="1" spc="-1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spc="-90" dirty="0">
                <a:latin typeface="Calibri"/>
                <a:cs typeface="Calibri"/>
              </a:rPr>
              <a:t>system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at </a:t>
            </a:r>
            <a:r>
              <a:rPr sz="3200" b="1" spc="-10" dirty="0">
                <a:latin typeface="Calibri"/>
                <a:cs typeface="Calibri"/>
              </a:rPr>
              <a:t>hand.”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spc="-25" dirty="0">
                <a:latin typeface="Calibri"/>
                <a:cs typeface="Calibri"/>
              </a:rPr>
              <a:t>Mental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models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built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user’s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brain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  <a:p>
            <a:pPr marL="355600" marR="542290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people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75" dirty="0">
                <a:latin typeface="Calibri"/>
                <a:cs typeface="Calibri"/>
              </a:rPr>
              <a:t>reference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them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80" dirty="0">
                <a:latin typeface="Calibri"/>
                <a:cs typeface="Calibri"/>
              </a:rPr>
              <a:t>make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their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lives 	easier.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819"/>
              </a:spcBef>
              <a:buFont typeface="Tahoma"/>
              <a:buChar char="•"/>
              <a:tabLst>
                <a:tab pos="356235" algn="l"/>
              </a:tabLst>
            </a:pPr>
            <a:r>
              <a:rPr sz="3200" dirty="0">
                <a:latin typeface="Calibri"/>
                <a:cs typeface="Calibri"/>
              </a:rPr>
              <a:t>what</a:t>
            </a:r>
            <a:r>
              <a:rPr sz="3200" spc="-1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users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will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expect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from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system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8942" y="396316"/>
            <a:ext cx="523621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i="0" dirty="0">
                <a:latin typeface="Calibri"/>
                <a:cs typeface="Calibri"/>
              </a:rPr>
              <a:t>certain</a:t>
            </a:r>
            <a:r>
              <a:rPr b="0" i="0" spc="-120" dirty="0">
                <a:latin typeface="Calibri"/>
                <a:cs typeface="Calibri"/>
              </a:rPr>
              <a:t> </a:t>
            </a:r>
            <a:r>
              <a:rPr b="0" i="0" dirty="0">
                <a:latin typeface="Calibri"/>
                <a:cs typeface="Calibri"/>
              </a:rPr>
              <a:t>UX</a:t>
            </a:r>
            <a:r>
              <a:rPr b="0" i="0" spc="-175" dirty="0">
                <a:latin typeface="Calibri"/>
                <a:cs typeface="Calibri"/>
              </a:rPr>
              <a:t> </a:t>
            </a:r>
            <a:r>
              <a:rPr b="0" i="0" spc="-10" dirty="0">
                <a:latin typeface="Calibri"/>
                <a:cs typeface="Calibri"/>
              </a:rPr>
              <a:t>conventions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150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33855"/>
            <a:ext cx="7729220" cy="446786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55600" marR="598805" indent="-343535">
              <a:lnSpc>
                <a:spcPts val="3479"/>
              </a:lnSpc>
              <a:spcBef>
                <a:spcPts val="509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10" dirty="0">
                <a:latin typeface="Calibri"/>
                <a:cs typeface="Calibri"/>
              </a:rPr>
              <a:t>Links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will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underlined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written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50" dirty="0">
                <a:latin typeface="Calibri"/>
                <a:cs typeface="Calibri"/>
              </a:rPr>
              <a:t> a 	</a:t>
            </a:r>
            <a:r>
              <a:rPr sz="3200" spc="-65" dirty="0">
                <a:latin typeface="Calibri"/>
                <a:cs typeface="Calibri"/>
              </a:rPr>
              <a:t>different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color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text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254"/>
              </a:spcBef>
              <a:buFont typeface="Tahoma"/>
              <a:buChar char="•"/>
              <a:tabLst>
                <a:tab pos="356235" algn="l"/>
              </a:tabLst>
            </a:pPr>
            <a:r>
              <a:rPr sz="3200" spc="-30" dirty="0">
                <a:latin typeface="Calibri"/>
                <a:cs typeface="Calibri"/>
              </a:rPr>
              <a:t>Buttons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will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appear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colored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box</a:t>
            </a:r>
            <a:endParaRPr sz="3200">
              <a:latin typeface="Calibri"/>
              <a:cs typeface="Calibri"/>
            </a:endParaRPr>
          </a:p>
          <a:p>
            <a:pPr marL="355600" marR="386715" indent="-343535">
              <a:lnSpc>
                <a:spcPts val="3510"/>
              </a:lnSpc>
              <a:spcBef>
                <a:spcPts val="95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20" dirty="0">
                <a:latin typeface="Calibri"/>
                <a:cs typeface="Calibri"/>
              </a:rPr>
              <a:t>Search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90" dirty="0">
                <a:latin typeface="Calibri"/>
                <a:cs typeface="Calibri"/>
              </a:rPr>
              <a:t>boxes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will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appear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upper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right 	</a:t>
            </a:r>
            <a:r>
              <a:rPr sz="3200" dirty="0">
                <a:latin typeface="Calibri"/>
                <a:cs typeface="Calibri"/>
              </a:rPr>
              <a:t>hand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corner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website</a:t>
            </a:r>
            <a:endParaRPr sz="3200">
              <a:latin typeface="Calibri"/>
              <a:cs typeface="Calibri"/>
            </a:endParaRPr>
          </a:p>
          <a:p>
            <a:pPr marL="356870" marR="843280" indent="-344805">
              <a:lnSpc>
                <a:spcPts val="3500"/>
              </a:lnSpc>
              <a:spcBef>
                <a:spcPts val="7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10" dirty="0">
                <a:latin typeface="Calibri"/>
                <a:cs typeface="Calibri"/>
              </a:rPr>
              <a:t>Logos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will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appear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upper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left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hand </a:t>
            </a:r>
            <a:r>
              <a:rPr sz="3200" spc="-10" dirty="0">
                <a:latin typeface="Calibri"/>
                <a:cs typeface="Calibri"/>
              </a:rPr>
              <a:t>corner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website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ts val="351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10" dirty="0">
                <a:latin typeface="Calibri"/>
                <a:cs typeface="Calibri"/>
              </a:rPr>
              <a:t>Site-</a:t>
            </a:r>
            <a:r>
              <a:rPr sz="3200" dirty="0">
                <a:latin typeface="Calibri"/>
                <a:cs typeface="Calibri"/>
              </a:rPr>
              <a:t>wide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navigation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will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appear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at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top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or 	</a:t>
            </a:r>
            <a:r>
              <a:rPr sz="3200" spc="-10" dirty="0">
                <a:latin typeface="Calibri"/>
                <a:cs typeface="Calibri"/>
              </a:rPr>
              <a:t>left-</a:t>
            </a:r>
            <a:r>
              <a:rPr sz="3200" dirty="0">
                <a:latin typeface="Calibri"/>
                <a:cs typeface="Calibri"/>
              </a:rPr>
              <a:t>hand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side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website.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189480" marR="5080" indent="-1793239">
              <a:lnSpc>
                <a:spcPct val="100000"/>
              </a:lnSpc>
              <a:spcBef>
                <a:spcPts val="110"/>
              </a:spcBef>
            </a:pPr>
            <a:r>
              <a:rPr sz="4000" b="0" i="0" dirty="0">
                <a:latin typeface="Calibri"/>
                <a:cs typeface="Calibri"/>
              </a:rPr>
              <a:t>How</a:t>
            </a:r>
            <a:r>
              <a:rPr sz="4000" b="0" i="0" spc="-95" dirty="0">
                <a:latin typeface="Calibri"/>
                <a:cs typeface="Calibri"/>
              </a:rPr>
              <a:t> </a:t>
            </a:r>
            <a:r>
              <a:rPr sz="4000" b="0" i="0" dirty="0">
                <a:latin typeface="Calibri"/>
                <a:cs typeface="Calibri"/>
              </a:rPr>
              <a:t>to</a:t>
            </a:r>
            <a:r>
              <a:rPr sz="4000" b="0" i="0" spc="-155" dirty="0">
                <a:latin typeface="Calibri"/>
                <a:cs typeface="Calibri"/>
              </a:rPr>
              <a:t> </a:t>
            </a:r>
            <a:r>
              <a:rPr sz="4000" b="0" i="0" dirty="0">
                <a:latin typeface="Calibri"/>
                <a:cs typeface="Calibri"/>
              </a:rPr>
              <a:t>determine</a:t>
            </a:r>
            <a:r>
              <a:rPr sz="4000" b="0" i="0" spc="-180" dirty="0">
                <a:latin typeface="Calibri"/>
                <a:cs typeface="Calibri"/>
              </a:rPr>
              <a:t> </a:t>
            </a:r>
            <a:r>
              <a:rPr sz="4000" b="0" i="0" spc="-10" dirty="0">
                <a:latin typeface="Calibri"/>
                <a:cs typeface="Calibri"/>
              </a:rPr>
              <a:t>users’</a:t>
            </a:r>
            <a:r>
              <a:rPr sz="4000" b="0" i="0" spc="-140" dirty="0">
                <a:latin typeface="Calibri"/>
                <a:cs typeface="Calibri"/>
              </a:rPr>
              <a:t> </a:t>
            </a:r>
            <a:r>
              <a:rPr sz="4000" b="0" i="0" spc="-10" dirty="0">
                <a:latin typeface="Calibri"/>
                <a:cs typeface="Calibri"/>
              </a:rPr>
              <a:t>existing </a:t>
            </a:r>
            <a:r>
              <a:rPr sz="4000" b="0" i="0" dirty="0">
                <a:latin typeface="Calibri"/>
                <a:cs typeface="Calibri"/>
              </a:rPr>
              <a:t>mental</a:t>
            </a:r>
            <a:r>
              <a:rPr sz="4000" b="0" i="0" spc="-215" dirty="0">
                <a:latin typeface="Calibri"/>
                <a:cs typeface="Calibri"/>
              </a:rPr>
              <a:t> </a:t>
            </a:r>
            <a:r>
              <a:rPr sz="4000" b="0" i="0" spc="-10" dirty="0">
                <a:latin typeface="Calibri"/>
                <a:cs typeface="Calibri"/>
              </a:rPr>
              <a:t>models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151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59280"/>
            <a:ext cx="2837180" cy="179070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Clr>
                <a:srgbClr val="000000"/>
              </a:buClr>
              <a:buFont typeface="Tahoma"/>
              <a:buChar char="•"/>
              <a:tabLst>
                <a:tab pos="356870" algn="l"/>
              </a:tabLst>
            </a:pPr>
            <a:r>
              <a:rPr sz="3200" b="1" u="sng" spc="-5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card</a:t>
            </a:r>
            <a:r>
              <a:rPr sz="3200" b="1" u="sng" spc="-10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3200" b="1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sorting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spc="-10" dirty="0">
                <a:latin typeface="Calibri"/>
                <a:cs typeface="Calibri"/>
              </a:rPr>
              <a:t>user</a:t>
            </a:r>
            <a:r>
              <a:rPr sz="3200" spc="-1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interviews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spc="-10" dirty="0">
                <a:latin typeface="Calibri"/>
                <a:cs typeface="Calibri"/>
              </a:rPr>
              <a:t>Surveys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2237105">
              <a:lnSpc>
                <a:spcPct val="100000"/>
              </a:lnSpc>
              <a:spcBef>
                <a:spcPts val="95"/>
              </a:spcBef>
            </a:pPr>
            <a:r>
              <a:rPr i="0" spc="-80" dirty="0">
                <a:latin typeface="Calibri"/>
                <a:cs typeface="Calibri"/>
              </a:rPr>
              <a:t>Task</a:t>
            </a:r>
            <a:r>
              <a:rPr i="0" spc="-170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analysis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152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58144"/>
            <a:ext cx="8105775" cy="241300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56235" indent="-343535">
              <a:lnSpc>
                <a:spcPct val="100000"/>
              </a:lnSpc>
              <a:spcBef>
                <a:spcPts val="894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75" dirty="0">
                <a:latin typeface="Calibri"/>
                <a:cs typeface="Calibri"/>
              </a:rPr>
              <a:t>What’s</a:t>
            </a:r>
            <a:r>
              <a:rPr sz="3200" b="1" spc="-1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Purpose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170" dirty="0">
                <a:latin typeface="Calibri"/>
                <a:cs typeface="Calibri"/>
              </a:rPr>
              <a:t>Task</a:t>
            </a:r>
            <a:r>
              <a:rPr sz="3200" b="1" spc="-14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Analysis?</a:t>
            </a:r>
            <a:endParaRPr sz="3200">
              <a:latin typeface="Calibri"/>
              <a:cs typeface="Calibri"/>
            </a:endParaRPr>
          </a:p>
          <a:p>
            <a:pPr marL="356870" marR="5080" indent="-344805" algn="just">
              <a:lnSpc>
                <a:spcPct val="100000"/>
              </a:lnSpc>
              <a:spcBef>
                <a:spcPts val="715"/>
              </a:spcBef>
            </a:pPr>
            <a:r>
              <a:rPr sz="2800" dirty="0">
                <a:latin typeface="Calibri"/>
                <a:cs typeface="Calibri"/>
              </a:rPr>
              <a:t>A</a:t>
            </a:r>
            <a:r>
              <a:rPr sz="2800" spc="6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task</a:t>
            </a:r>
            <a:r>
              <a:rPr sz="2800" spc="5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analysis</a:t>
            </a:r>
            <a:r>
              <a:rPr sz="2800" spc="5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6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6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way</a:t>
            </a:r>
            <a:r>
              <a:rPr sz="2800" spc="5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5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examine</a:t>
            </a:r>
            <a:r>
              <a:rPr sz="2800" spc="5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carefully</a:t>
            </a:r>
            <a:r>
              <a:rPr sz="2800" spc="56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exactly </a:t>
            </a:r>
            <a:r>
              <a:rPr sz="2800" dirty="0">
                <a:latin typeface="Calibri"/>
                <a:cs typeface="Calibri"/>
              </a:rPr>
              <a:t>how</a:t>
            </a:r>
            <a:r>
              <a:rPr sz="2800" spc="3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3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person</a:t>
            </a:r>
            <a:r>
              <a:rPr sz="2800" spc="3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performs</a:t>
            </a:r>
            <a:r>
              <a:rPr sz="2800" spc="3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32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certain</a:t>
            </a:r>
            <a:r>
              <a:rPr sz="2800" spc="4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activity,</a:t>
            </a:r>
            <a:r>
              <a:rPr sz="2800" spc="3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usually</a:t>
            </a:r>
            <a:r>
              <a:rPr sz="2800" spc="28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a </a:t>
            </a:r>
            <a:r>
              <a:rPr sz="2800" dirty="0">
                <a:latin typeface="Calibri"/>
                <a:cs typeface="Calibri"/>
              </a:rPr>
              <a:t>life</a:t>
            </a:r>
            <a:r>
              <a:rPr sz="2800" spc="3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skill.</a:t>
            </a:r>
            <a:r>
              <a:rPr sz="2800" spc="3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It</a:t>
            </a:r>
            <a:r>
              <a:rPr sz="2800" spc="3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breaks</a:t>
            </a:r>
            <a:r>
              <a:rPr sz="2800" spc="3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down</a:t>
            </a:r>
            <a:r>
              <a:rPr sz="2800" spc="3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3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activity</a:t>
            </a:r>
            <a:r>
              <a:rPr sz="2800" spc="3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into</a:t>
            </a:r>
            <a:r>
              <a:rPr sz="2800" spc="3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3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series</a:t>
            </a:r>
            <a:r>
              <a:rPr sz="2800" spc="36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tasks,</a:t>
            </a:r>
            <a:r>
              <a:rPr sz="2800" spc="-1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which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are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observable</a:t>
            </a:r>
            <a:r>
              <a:rPr sz="2800" spc="-1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actions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or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behaviors.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1419225">
              <a:lnSpc>
                <a:spcPct val="100000"/>
              </a:lnSpc>
              <a:spcBef>
                <a:spcPts val="95"/>
              </a:spcBef>
            </a:pPr>
            <a:r>
              <a:rPr b="0" i="0" dirty="0">
                <a:latin typeface="Calibri"/>
                <a:cs typeface="Calibri"/>
              </a:rPr>
              <a:t>Steps</a:t>
            </a:r>
            <a:r>
              <a:rPr b="0" i="0" spc="-120" dirty="0">
                <a:latin typeface="Calibri"/>
                <a:cs typeface="Calibri"/>
              </a:rPr>
              <a:t> </a:t>
            </a:r>
            <a:r>
              <a:rPr b="0" i="0" dirty="0">
                <a:latin typeface="Calibri"/>
                <a:cs typeface="Calibri"/>
              </a:rPr>
              <a:t>in</a:t>
            </a:r>
            <a:r>
              <a:rPr b="0" i="0" spc="-165" dirty="0">
                <a:latin typeface="Calibri"/>
                <a:cs typeface="Calibri"/>
              </a:rPr>
              <a:t> </a:t>
            </a:r>
            <a:r>
              <a:rPr b="0" i="0" dirty="0">
                <a:latin typeface="Calibri"/>
                <a:cs typeface="Calibri"/>
              </a:rPr>
              <a:t>task</a:t>
            </a:r>
            <a:r>
              <a:rPr b="0" i="0" spc="-150" dirty="0">
                <a:latin typeface="Calibri"/>
                <a:cs typeface="Calibri"/>
              </a:rPr>
              <a:t> </a:t>
            </a:r>
            <a:r>
              <a:rPr b="0" i="0" spc="-10" dirty="0">
                <a:latin typeface="Calibri"/>
                <a:cs typeface="Calibri"/>
              </a:rPr>
              <a:t>analysis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153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59280"/>
            <a:ext cx="4257675" cy="238188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b="1" spc="-20" dirty="0">
                <a:latin typeface="Calibri"/>
                <a:cs typeface="Calibri"/>
              </a:rPr>
              <a:t>Knowing</a:t>
            </a:r>
            <a:r>
              <a:rPr sz="3200" b="1" spc="-185" dirty="0">
                <a:latin typeface="Calibri"/>
                <a:cs typeface="Calibri"/>
              </a:rPr>
              <a:t> </a:t>
            </a:r>
            <a:r>
              <a:rPr sz="3200" b="1" spc="-175" dirty="0">
                <a:latin typeface="Calibri"/>
                <a:cs typeface="Calibri"/>
              </a:rPr>
              <a:t>Your</a:t>
            </a:r>
            <a:r>
              <a:rPr sz="3200" b="1" spc="-1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Audience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20" dirty="0">
                <a:latin typeface="Calibri"/>
                <a:cs typeface="Calibri"/>
              </a:rPr>
              <a:t>Break</a:t>
            </a:r>
            <a:r>
              <a:rPr sz="3200" b="1" spc="-10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It</a:t>
            </a:r>
            <a:r>
              <a:rPr sz="3200" b="1" spc="-10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Down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20" dirty="0">
                <a:latin typeface="Calibri"/>
                <a:cs typeface="Calibri"/>
              </a:rPr>
              <a:t>Break</a:t>
            </a:r>
            <a:r>
              <a:rPr sz="3200" b="1" spc="-10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It</a:t>
            </a:r>
            <a:r>
              <a:rPr sz="3200" b="1" spc="-10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Down</a:t>
            </a:r>
            <a:r>
              <a:rPr sz="3200" b="1" spc="-15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Further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819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20" dirty="0">
                <a:latin typeface="Calibri"/>
                <a:cs typeface="Calibri"/>
              </a:rPr>
              <a:t>Consider</a:t>
            </a:r>
            <a:r>
              <a:rPr sz="3200" b="1" spc="-10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Variables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1708785">
              <a:lnSpc>
                <a:spcPct val="100000"/>
              </a:lnSpc>
              <a:spcBef>
                <a:spcPts val="95"/>
              </a:spcBef>
            </a:pPr>
            <a:r>
              <a:rPr i="0" spc="-20" dirty="0">
                <a:latin typeface="Calibri"/>
                <a:cs typeface="Calibri"/>
              </a:rPr>
              <a:t>conceptual</a:t>
            </a:r>
            <a:r>
              <a:rPr i="0" spc="-160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model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154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59280"/>
            <a:ext cx="7510145" cy="401383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9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What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Conceptual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model?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spc="-25" dirty="0">
                <a:latin typeface="Calibri"/>
                <a:cs typeface="Calibri"/>
              </a:rPr>
              <a:t>fundamental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objectives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795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55" dirty="0">
                <a:latin typeface="Calibri"/>
                <a:cs typeface="Calibri"/>
              </a:rPr>
              <a:t>Advantages</a:t>
            </a:r>
            <a:r>
              <a:rPr sz="3200" b="1" spc="-114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Conceptual</a:t>
            </a:r>
            <a:r>
              <a:rPr sz="3200" b="1" spc="-10" dirty="0">
                <a:latin typeface="Calibri"/>
                <a:cs typeface="Calibri"/>
              </a:rPr>
              <a:t> Modeling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819"/>
              </a:spcBef>
              <a:buFont typeface="Tahoma"/>
              <a:buChar char="•"/>
              <a:tabLst>
                <a:tab pos="356235" algn="l"/>
              </a:tabLst>
            </a:pPr>
            <a:r>
              <a:rPr sz="3200" b="1" spc="-45" dirty="0">
                <a:latin typeface="Calibri"/>
                <a:cs typeface="Calibri"/>
              </a:rPr>
              <a:t>Disadvantages</a:t>
            </a:r>
            <a:r>
              <a:rPr sz="3200" b="1" spc="-1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Conceptual</a:t>
            </a:r>
            <a:r>
              <a:rPr sz="3200" b="1" spc="2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Modeling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55"/>
              </a:spcBef>
            </a:pPr>
            <a:endParaRPr sz="3200">
              <a:latin typeface="Calibri"/>
              <a:cs typeface="Calibri"/>
            </a:endParaRPr>
          </a:p>
          <a:p>
            <a:pPr marL="356870" marR="5080" indent="-344805">
              <a:lnSpc>
                <a:spcPct val="100000"/>
              </a:lnSpc>
            </a:pPr>
            <a:r>
              <a:rPr sz="3200" spc="-204" dirty="0">
                <a:latin typeface="Calibri"/>
                <a:cs typeface="Calibri"/>
              </a:rPr>
              <a:t>“As</a:t>
            </a:r>
            <a:r>
              <a:rPr sz="3200" spc="-2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simple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as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possible,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but no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simpler—</a:t>
            </a:r>
            <a:r>
              <a:rPr sz="3200" i="1" spc="-10" dirty="0">
                <a:latin typeface="Calibri"/>
                <a:cs typeface="Calibri"/>
              </a:rPr>
              <a:t>Albert Einstein”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0000" y="761441"/>
            <a:ext cx="7624445" cy="12471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037205" marR="5080" indent="-3025140">
              <a:lnSpc>
                <a:spcPct val="100000"/>
              </a:lnSpc>
              <a:spcBef>
                <a:spcPts val="110"/>
              </a:spcBef>
            </a:pPr>
            <a:r>
              <a:rPr sz="4000" dirty="0"/>
              <a:t>Guidelines</a:t>
            </a:r>
            <a:r>
              <a:rPr sz="4000" spc="-114" dirty="0"/>
              <a:t> </a:t>
            </a:r>
            <a:r>
              <a:rPr sz="4000" dirty="0"/>
              <a:t>for</a:t>
            </a:r>
            <a:r>
              <a:rPr sz="4000" spc="-95" dirty="0"/>
              <a:t> </a:t>
            </a:r>
            <a:r>
              <a:rPr sz="4000" dirty="0"/>
              <a:t>Designing</a:t>
            </a:r>
            <a:r>
              <a:rPr sz="4000" spc="-114" dirty="0"/>
              <a:t> </a:t>
            </a:r>
            <a:r>
              <a:rPr sz="4000" spc="-10" dirty="0"/>
              <a:t>Conceptual Models</a:t>
            </a:r>
            <a:endParaRPr sz="4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155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993773"/>
            <a:ext cx="8016240" cy="3649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3840" indent="-231140">
              <a:lnSpc>
                <a:spcPct val="100000"/>
              </a:lnSpc>
              <a:spcBef>
                <a:spcPts val="105"/>
              </a:spcBef>
              <a:buFont typeface="Tahoma"/>
              <a:buChar char="■"/>
              <a:tabLst>
                <a:tab pos="243840" algn="l"/>
              </a:tabLst>
            </a:pPr>
            <a:r>
              <a:rPr sz="2200" dirty="0">
                <a:latin typeface="Calibri"/>
                <a:cs typeface="Calibri"/>
              </a:rPr>
              <a:t>Reflect</a:t>
            </a:r>
            <a:r>
              <a:rPr sz="2200" spc="-1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10" dirty="0">
                <a:latin typeface="Calibri"/>
                <a:cs typeface="Calibri"/>
              </a:rPr>
              <a:t> user’s</a:t>
            </a:r>
            <a:r>
              <a:rPr sz="2200" spc="-1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mental</a:t>
            </a:r>
            <a:r>
              <a:rPr sz="2200" spc="-1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model,</a:t>
            </a:r>
            <a:r>
              <a:rPr sz="2200" spc="-11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not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designer’s.</a:t>
            </a:r>
            <a:endParaRPr sz="2200">
              <a:latin typeface="Calibri"/>
              <a:cs typeface="Calibri"/>
            </a:endParaRPr>
          </a:p>
          <a:p>
            <a:pPr marL="243840" indent="-231140">
              <a:lnSpc>
                <a:spcPct val="100000"/>
              </a:lnSpc>
              <a:buFont typeface="Tahoma"/>
              <a:buChar char="■"/>
              <a:tabLst>
                <a:tab pos="243840" algn="l"/>
              </a:tabLst>
            </a:pPr>
            <a:r>
              <a:rPr sz="2200" spc="-10" dirty="0">
                <a:latin typeface="Calibri"/>
                <a:cs typeface="Calibri"/>
              </a:rPr>
              <a:t>Draw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physical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analogies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 </a:t>
            </a:r>
            <a:r>
              <a:rPr sz="2200" spc="-10" dirty="0">
                <a:latin typeface="Calibri"/>
                <a:cs typeface="Calibri"/>
              </a:rPr>
              <a:t>present</a:t>
            </a:r>
            <a:r>
              <a:rPr sz="2200" spc="-1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metaphors.</a:t>
            </a:r>
            <a:endParaRPr sz="2200">
              <a:latin typeface="Calibri"/>
              <a:cs typeface="Calibri"/>
            </a:endParaRPr>
          </a:p>
          <a:p>
            <a:pPr marL="243840" indent="-231140">
              <a:lnSpc>
                <a:spcPct val="100000"/>
              </a:lnSpc>
              <a:spcBef>
                <a:spcPts val="5"/>
              </a:spcBef>
              <a:buFont typeface="Tahoma"/>
              <a:buChar char="■"/>
              <a:tabLst>
                <a:tab pos="243840" algn="l"/>
              </a:tabLst>
            </a:pPr>
            <a:r>
              <a:rPr sz="2200" dirty="0">
                <a:latin typeface="Calibri"/>
                <a:cs typeface="Calibri"/>
              </a:rPr>
              <a:t>Comply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with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expectancies,</a:t>
            </a:r>
            <a:r>
              <a:rPr sz="2200" spc="-1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habits,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routines,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and</a:t>
            </a:r>
            <a:r>
              <a:rPr sz="2200" spc="-1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stereotypes.</a:t>
            </a:r>
            <a:endParaRPr sz="2200">
              <a:latin typeface="Calibri"/>
              <a:cs typeface="Calibri"/>
            </a:endParaRPr>
          </a:p>
          <a:p>
            <a:pPr marL="243840" indent="-231140">
              <a:lnSpc>
                <a:spcPct val="100000"/>
              </a:lnSpc>
              <a:buFont typeface="Tahoma"/>
              <a:buChar char="■"/>
              <a:tabLst>
                <a:tab pos="243840" algn="l"/>
              </a:tabLst>
            </a:pPr>
            <a:r>
              <a:rPr sz="2200" dirty="0">
                <a:latin typeface="Calibri"/>
                <a:cs typeface="Calibri"/>
              </a:rPr>
              <a:t>Provide</a:t>
            </a:r>
            <a:r>
              <a:rPr sz="2200" spc="-1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action-response</a:t>
            </a:r>
            <a:r>
              <a:rPr sz="2200" spc="-1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compatibility.</a:t>
            </a:r>
            <a:endParaRPr sz="2200">
              <a:latin typeface="Calibri"/>
              <a:cs typeface="Calibri"/>
            </a:endParaRPr>
          </a:p>
          <a:p>
            <a:pPr marL="243840" indent="-231140">
              <a:lnSpc>
                <a:spcPct val="100000"/>
              </a:lnSpc>
              <a:buFont typeface="Tahoma"/>
              <a:buChar char="■"/>
              <a:tabLst>
                <a:tab pos="243840" algn="l"/>
              </a:tabLst>
            </a:pPr>
            <a:r>
              <a:rPr sz="2200" spc="-20" dirty="0">
                <a:latin typeface="Calibri"/>
                <a:cs typeface="Calibri"/>
              </a:rPr>
              <a:t>Make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invisible</a:t>
            </a:r>
            <a:r>
              <a:rPr sz="2200" spc="-10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parts</a:t>
            </a:r>
            <a:r>
              <a:rPr sz="2200" spc="-11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process</a:t>
            </a:r>
            <a:r>
              <a:rPr sz="2200" spc="-1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system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visible.</a:t>
            </a:r>
            <a:endParaRPr sz="2200">
              <a:latin typeface="Calibri"/>
              <a:cs typeface="Calibri"/>
            </a:endParaRPr>
          </a:p>
          <a:p>
            <a:pPr marL="243840" indent="-231140">
              <a:lnSpc>
                <a:spcPct val="100000"/>
              </a:lnSpc>
              <a:buFont typeface="Tahoma"/>
              <a:buChar char="■"/>
              <a:tabLst>
                <a:tab pos="243840" algn="l"/>
              </a:tabLst>
            </a:pPr>
            <a:r>
              <a:rPr sz="2200" dirty="0">
                <a:latin typeface="Calibri"/>
                <a:cs typeface="Calibri"/>
              </a:rPr>
              <a:t>Provide</a:t>
            </a:r>
            <a:r>
              <a:rPr sz="2200" spc="-17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proper</a:t>
            </a:r>
            <a:r>
              <a:rPr sz="2200" spc="-1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correct</a:t>
            </a:r>
            <a:r>
              <a:rPr sz="2200" spc="-18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feedback.</a:t>
            </a:r>
            <a:endParaRPr sz="2200">
              <a:latin typeface="Calibri"/>
              <a:cs typeface="Calibri"/>
            </a:endParaRPr>
          </a:p>
          <a:p>
            <a:pPr marL="243840" indent="-231140">
              <a:lnSpc>
                <a:spcPts val="2570"/>
              </a:lnSpc>
              <a:spcBef>
                <a:spcPts val="5"/>
              </a:spcBef>
              <a:buFont typeface="Tahoma"/>
              <a:buChar char="■"/>
              <a:tabLst>
                <a:tab pos="243840" algn="l"/>
              </a:tabLst>
            </a:pPr>
            <a:r>
              <a:rPr sz="2200" dirty="0">
                <a:latin typeface="Calibri"/>
                <a:cs typeface="Calibri"/>
              </a:rPr>
              <a:t>Avoid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anything</a:t>
            </a:r>
            <a:r>
              <a:rPr sz="2200" spc="-17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unnecessary</a:t>
            </a:r>
            <a:r>
              <a:rPr sz="2200" spc="-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</a:t>
            </a:r>
            <a:r>
              <a:rPr sz="2200" spc="-10" dirty="0">
                <a:latin typeface="Calibri"/>
                <a:cs typeface="Calibri"/>
              </a:rPr>
              <a:t> irrelevant.</a:t>
            </a:r>
            <a:endParaRPr sz="2200">
              <a:latin typeface="Calibri"/>
              <a:cs typeface="Calibri"/>
            </a:endParaRPr>
          </a:p>
          <a:p>
            <a:pPr marL="243840" indent="-231140">
              <a:lnSpc>
                <a:spcPts val="2450"/>
              </a:lnSpc>
              <a:buFont typeface="Tahoma"/>
              <a:buChar char="■"/>
              <a:tabLst>
                <a:tab pos="243840" algn="l"/>
              </a:tabLst>
            </a:pPr>
            <a:r>
              <a:rPr sz="2200" dirty="0">
                <a:latin typeface="Calibri"/>
                <a:cs typeface="Calibri"/>
              </a:rPr>
              <a:t>Provide</a:t>
            </a:r>
            <a:r>
              <a:rPr sz="2200" spc="-1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design</a:t>
            </a:r>
            <a:r>
              <a:rPr sz="2200" spc="-11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consistency.</a:t>
            </a:r>
            <a:endParaRPr sz="2200">
              <a:latin typeface="Calibri"/>
              <a:cs typeface="Calibri"/>
            </a:endParaRPr>
          </a:p>
          <a:p>
            <a:pPr marL="243840" indent="-231140">
              <a:lnSpc>
                <a:spcPts val="2450"/>
              </a:lnSpc>
              <a:buFont typeface="Tahoma"/>
              <a:buChar char="■"/>
              <a:tabLst>
                <a:tab pos="243840" algn="l"/>
              </a:tabLst>
            </a:pPr>
            <a:r>
              <a:rPr sz="2200" spc="-10" dirty="0">
                <a:latin typeface="Calibri"/>
                <a:cs typeface="Calibri"/>
              </a:rPr>
              <a:t>Provide</a:t>
            </a:r>
            <a:r>
              <a:rPr sz="2200" spc="-17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documentation</a:t>
            </a:r>
            <a:r>
              <a:rPr sz="2200" spc="-1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and</a:t>
            </a:r>
            <a:r>
              <a:rPr sz="2200" spc="-1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help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system</a:t>
            </a:r>
            <a:r>
              <a:rPr sz="2200" dirty="0">
                <a:latin typeface="Calibri"/>
                <a:cs typeface="Calibri"/>
              </a:rPr>
              <a:t> that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will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reinforce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the</a:t>
            </a:r>
            <a:endParaRPr sz="2200">
              <a:latin typeface="Calibri"/>
              <a:cs typeface="Calibri"/>
            </a:endParaRPr>
          </a:p>
          <a:p>
            <a:pPr marL="356870">
              <a:lnSpc>
                <a:spcPts val="2570"/>
              </a:lnSpc>
            </a:pPr>
            <a:r>
              <a:rPr sz="2200" spc="-10" dirty="0">
                <a:latin typeface="Calibri"/>
                <a:cs typeface="Calibri"/>
              </a:rPr>
              <a:t>conceptual</a:t>
            </a:r>
            <a:r>
              <a:rPr sz="2200" spc="-1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model.</a:t>
            </a:r>
            <a:endParaRPr sz="2200">
              <a:latin typeface="Calibri"/>
              <a:cs typeface="Calibri"/>
            </a:endParaRPr>
          </a:p>
          <a:p>
            <a:pPr marL="243840" indent="-231140">
              <a:lnSpc>
                <a:spcPct val="100000"/>
              </a:lnSpc>
              <a:buFont typeface="Tahoma"/>
              <a:buChar char="■"/>
              <a:tabLst>
                <a:tab pos="243840" algn="l"/>
              </a:tabLst>
            </a:pPr>
            <a:r>
              <a:rPr sz="2200" dirty="0">
                <a:latin typeface="Calibri"/>
                <a:cs typeface="Calibri"/>
              </a:rPr>
              <a:t>Promote</a:t>
            </a:r>
            <a:r>
              <a:rPr sz="2200" spc="-1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10" dirty="0">
                <a:latin typeface="Calibri"/>
                <a:cs typeface="Calibri"/>
              </a:rPr>
              <a:t> development</a:t>
            </a:r>
            <a:r>
              <a:rPr sz="2200" spc="-2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both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novice</a:t>
            </a:r>
            <a:r>
              <a:rPr sz="2200" spc="-1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expert</a:t>
            </a:r>
            <a:r>
              <a:rPr sz="2200" spc="-1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mental</a:t>
            </a:r>
            <a:r>
              <a:rPr sz="2200" spc="-10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models.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3443" y="1503044"/>
            <a:ext cx="7925434" cy="41344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765">
              <a:lnSpc>
                <a:spcPts val="2520"/>
              </a:lnSpc>
              <a:spcBef>
                <a:spcPts val="105"/>
              </a:spcBef>
            </a:pPr>
            <a:r>
              <a:rPr sz="2200" b="1" i="1" dirty="0">
                <a:latin typeface="Calibri"/>
                <a:cs typeface="Calibri"/>
              </a:rPr>
              <a:t>Defining</a:t>
            </a:r>
            <a:r>
              <a:rPr sz="2200" b="1" i="1" spc="-175" dirty="0">
                <a:latin typeface="Calibri"/>
                <a:cs typeface="Calibri"/>
              </a:rPr>
              <a:t> </a:t>
            </a:r>
            <a:r>
              <a:rPr sz="2200" b="1" i="1" spc="-10" dirty="0">
                <a:latin typeface="Calibri"/>
                <a:cs typeface="Calibri"/>
              </a:rPr>
              <a:t>Objects</a:t>
            </a:r>
            <a:endParaRPr sz="2200">
              <a:latin typeface="Calibri"/>
              <a:cs typeface="Calibri"/>
            </a:endParaRPr>
          </a:p>
          <a:p>
            <a:pPr marL="255904" indent="-231140">
              <a:lnSpc>
                <a:spcPts val="2450"/>
              </a:lnSpc>
              <a:buFont typeface="Tahoma"/>
              <a:buChar char="■"/>
              <a:tabLst>
                <a:tab pos="255904" algn="l"/>
              </a:tabLst>
            </a:pPr>
            <a:r>
              <a:rPr sz="2200" spc="-10" dirty="0">
                <a:latin typeface="Calibri"/>
                <a:cs typeface="Calibri"/>
              </a:rPr>
              <a:t>Determine</a:t>
            </a:r>
            <a:r>
              <a:rPr sz="2200" spc="-1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all</a:t>
            </a:r>
            <a:r>
              <a:rPr sz="2200" spc="-1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objects</a:t>
            </a:r>
            <a:r>
              <a:rPr sz="2200" spc="-1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that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spc="-45" dirty="0">
                <a:latin typeface="Calibri"/>
                <a:cs typeface="Calibri"/>
              </a:rPr>
              <a:t>have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-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be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manipulated</a:t>
            </a:r>
            <a:r>
              <a:rPr sz="2200" spc="-20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-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get work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done.</a:t>
            </a:r>
            <a:endParaRPr sz="2200">
              <a:latin typeface="Calibri"/>
              <a:cs typeface="Calibri"/>
            </a:endParaRPr>
          </a:p>
          <a:p>
            <a:pPr marL="368935">
              <a:lnSpc>
                <a:spcPts val="2500"/>
              </a:lnSpc>
            </a:pPr>
            <a:r>
              <a:rPr sz="2200" spc="-10" dirty="0">
                <a:latin typeface="Calibri"/>
                <a:cs typeface="Calibri"/>
              </a:rPr>
              <a:t>Describe:</a:t>
            </a:r>
            <a:endParaRPr sz="2200">
              <a:latin typeface="Calibri"/>
              <a:cs typeface="Calibri"/>
            </a:endParaRPr>
          </a:p>
          <a:p>
            <a:pPr marL="341630" indent="-316865">
              <a:lnSpc>
                <a:spcPts val="2450"/>
              </a:lnSpc>
              <a:buChar char="—"/>
              <a:tabLst>
                <a:tab pos="341630" algn="l"/>
              </a:tabLst>
            </a:pPr>
            <a:r>
              <a:rPr sz="2200" dirty="0">
                <a:latin typeface="Calibri"/>
                <a:cs typeface="Calibri"/>
              </a:rPr>
              <a:t>The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objects</a:t>
            </a:r>
            <a:r>
              <a:rPr sz="2200" spc="-1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used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tasks.</a:t>
            </a:r>
            <a:endParaRPr sz="2200">
              <a:latin typeface="Calibri"/>
              <a:cs typeface="Calibri"/>
            </a:endParaRPr>
          </a:p>
          <a:p>
            <a:pPr marL="340995" indent="-316230">
              <a:lnSpc>
                <a:spcPts val="2450"/>
              </a:lnSpc>
              <a:buChar char="—"/>
              <a:tabLst>
                <a:tab pos="340995" algn="l"/>
              </a:tabLst>
            </a:pPr>
            <a:r>
              <a:rPr sz="2200" dirty="0">
                <a:latin typeface="Calibri"/>
                <a:cs typeface="Calibri"/>
              </a:rPr>
              <a:t>Object</a:t>
            </a:r>
            <a:r>
              <a:rPr sz="2200" spc="-1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behavior</a:t>
            </a:r>
            <a:r>
              <a:rPr sz="2200" spc="-1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35" dirty="0">
                <a:latin typeface="Calibri"/>
                <a:cs typeface="Calibri"/>
              </a:rPr>
              <a:t> characteristics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that</a:t>
            </a:r>
            <a:r>
              <a:rPr sz="2200" spc="-90" dirty="0">
                <a:latin typeface="Calibri"/>
                <a:cs typeface="Calibri"/>
              </a:rPr>
              <a:t> </a:t>
            </a:r>
            <a:r>
              <a:rPr sz="2200" spc="-55" dirty="0">
                <a:latin typeface="Calibri"/>
                <a:cs typeface="Calibri"/>
              </a:rPr>
              <a:t>differentiate</a:t>
            </a:r>
            <a:r>
              <a:rPr sz="2200" spc="-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each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kind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of</a:t>
            </a:r>
            <a:endParaRPr sz="2200">
              <a:latin typeface="Calibri"/>
              <a:cs typeface="Calibri"/>
            </a:endParaRPr>
          </a:p>
          <a:p>
            <a:pPr marL="368935">
              <a:lnSpc>
                <a:spcPts val="2570"/>
              </a:lnSpc>
            </a:pPr>
            <a:r>
              <a:rPr sz="2200" spc="-10" dirty="0">
                <a:latin typeface="Calibri"/>
                <a:cs typeface="Calibri"/>
              </a:rPr>
              <a:t>object.</a:t>
            </a:r>
            <a:endParaRPr sz="2200">
              <a:latin typeface="Calibri"/>
              <a:cs typeface="Calibri"/>
            </a:endParaRPr>
          </a:p>
          <a:p>
            <a:pPr marL="341630" marR="604520" indent="-329565">
              <a:lnSpc>
                <a:spcPct val="80000"/>
              </a:lnSpc>
              <a:spcBef>
                <a:spcPts val="675"/>
              </a:spcBef>
              <a:buChar char="—"/>
              <a:tabLst>
                <a:tab pos="341630" algn="l"/>
              </a:tabLst>
            </a:pPr>
            <a:r>
              <a:rPr sz="2200" dirty="0">
                <a:latin typeface="Calibri"/>
                <a:cs typeface="Calibri"/>
              </a:rPr>
              <a:t>The</a:t>
            </a:r>
            <a:r>
              <a:rPr sz="2200" spc="-20" dirty="0">
                <a:latin typeface="Calibri"/>
                <a:cs typeface="Calibri"/>
              </a:rPr>
              <a:t> relationship</a:t>
            </a:r>
            <a:r>
              <a:rPr sz="2200" spc="-2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objects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each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other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people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using them.</a:t>
            </a:r>
            <a:endParaRPr sz="2200">
              <a:latin typeface="Calibri"/>
              <a:cs typeface="Calibri"/>
            </a:endParaRPr>
          </a:p>
          <a:p>
            <a:pPr marL="340995" indent="-316230">
              <a:lnSpc>
                <a:spcPts val="2545"/>
              </a:lnSpc>
              <a:buChar char="—"/>
              <a:tabLst>
                <a:tab pos="340995" algn="l"/>
              </a:tabLst>
            </a:pPr>
            <a:r>
              <a:rPr sz="2200" dirty="0">
                <a:latin typeface="Calibri"/>
                <a:cs typeface="Calibri"/>
              </a:rPr>
              <a:t>The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actions</a:t>
            </a:r>
            <a:r>
              <a:rPr sz="2200" spc="-10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performed.</a:t>
            </a:r>
            <a:endParaRPr sz="2200">
              <a:latin typeface="Calibri"/>
              <a:cs typeface="Calibri"/>
            </a:endParaRPr>
          </a:p>
          <a:p>
            <a:pPr marL="340995" indent="-316230">
              <a:lnSpc>
                <a:spcPct val="100000"/>
              </a:lnSpc>
              <a:buChar char="—"/>
              <a:tabLst>
                <a:tab pos="340995" algn="l"/>
              </a:tabLst>
            </a:pPr>
            <a:r>
              <a:rPr sz="2200" dirty="0">
                <a:latin typeface="Calibri"/>
                <a:cs typeface="Calibri"/>
              </a:rPr>
              <a:t>The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objects</a:t>
            </a:r>
            <a:r>
              <a:rPr sz="2200" spc="-1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which</a:t>
            </a:r>
            <a:r>
              <a:rPr sz="2200" spc="-1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actions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apply.</a:t>
            </a:r>
            <a:endParaRPr sz="2200">
              <a:latin typeface="Calibri"/>
              <a:cs typeface="Calibri"/>
            </a:endParaRPr>
          </a:p>
          <a:p>
            <a:pPr marL="341630" marR="456565" indent="-329565">
              <a:lnSpc>
                <a:spcPts val="2110"/>
              </a:lnSpc>
              <a:spcBef>
                <a:spcPts val="540"/>
              </a:spcBef>
              <a:buChar char="—"/>
              <a:tabLst>
                <a:tab pos="341630" algn="l"/>
              </a:tabLst>
            </a:pPr>
            <a:r>
              <a:rPr sz="2200" spc="-40" dirty="0">
                <a:latin typeface="Calibri"/>
                <a:cs typeface="Calibri"/>
              </a:rPr>
              <a:t>State</a:t>
            </a:r>
            <a:r>
              <a:rPr sz="2200" spc="-1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information</a:t>
            </a:r>
            <a:r>
              <a:rPr sz="2200" spc="-2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40" dirty="0">
                <a:latin typeface="Calibri"/>
                <a:cs typeface="Calibri"/>
              </a:rPr>
              <a:t>attributes</a:t>
            </a:r>
            <a:r>
              <a:rPr sz="2200" spc="-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that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each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object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task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must </a:t>
            </a:r>
            <a:r>
              <a:rPr sz="2200" spc="-10" dirty="0">
                <a:latin typeface="Calibri"/>
                <a:cs typeface="Calibri"/>
              </a:rPr>
              <a:t>preserve,</a:t>
            </a:r>
            <a:r>
              <a:rPr sz="2200" spc="-1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display,</a:t>
            </a:r>
            <a:endParaRPr sz="2200">
              <a:latin typeface="Calibri"/>
              <a:cs typeface="Calibri"/>
            </a:endParaRPr>
          </a:p>
          <a:p>
            <a:pPr marL="24765">
              <a:lnSpc>
                <a:spcPts val="2565"/>
              </a:lnSpc>
            </a:pPr>
            <a:r>
              <a:rPr sz="2200" dirty="0">
                <a:latin typeface="Calibri"/>
                <a:cs typeface="Calibri"/>
              </a:rPr>
              <a:t>or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allow</a:t>
            </a:r>
            <a:r>
              <a:rPr sz="2200" spc="-1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to</a:t>
            </a:r>
            <a:r>
              <a:rPr sz="2200" spc="-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be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edited.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156</a:t>
            </a:fld>
            <a:endParaRPr spc="-25" dirty="0"/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97408" rIns="0" bIns="0" rtlCol="0">
            <a:spAutoFit/>
          </a:bodyPr>
          <a:lstStyle/>
          <a:p>
            <a:pPr marL="1419225">
              <a:lnSpc>
                <a:spcPct val="100000"/>
              </a:lnSpc>
              <a:spcBef>
                <a:spcPts val="110"/>
              </a:spcBef>
            </a:pPr>
            <a:r>
              <a:rPr sz="4000" spc="-10" dirty="0"/>
              <a:t>Developing</a:t>
            </a:r>
            <a:r>
              <a:rPr sz="4000" spc="-190" dirty="0"/>
              <a:t> </a:t>
            </a:r>
            <a:r>
              <a:rPr sz="4000" spc="-10" dirty="0"/>
              <a:t>Metaphors</a:t>
            </a:r>
            <a:endParaRPr sz="4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157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23443" y="1523441"/>
            <a:ext cx="7458075" cy="431038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341630" marR="340995" indent="-329565">
              <a:lnSpc>
                <a:spcPts val="3220"/>
              </a:lnSpc>
              <a:spcBef>
                <a:spcPts val="525"/>
              </a:spcBef>
              <a:buFont typeface="Tahoma"/>
              <a:buChar char="■"/>
              <a:tabLst>
                <a:tab pos="341630" algn="l"/>
              </a:tabLst>
            </a:pPr>
            <a:r>
              <a:rPr sz="3000" dirty="0">
                <a:latin typeface="Calibri"/>
                <a:cs typeface="Calibri"/>
              </a:rPr>
              <a:t>Choose</a:t>
            </a:r>
            <a:r>
              <a:rPr sz="3000" spc="-1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analogy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that</a:t>
            </a:r>
            <a:r>
              <a:rPr sz="3000" spc="-16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works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best</a:t>
            </a:r>
            <a:r>
              <a:rPr sz="3000" spc="-170" dirty="0">
                <a:latin typeface="Calibri"/>
                <a:cs typeface="Calibri"/>
              </a:rPr>
              <a:t> </a:t>
            </a:r>
            <a:r>
              <a:rPr sz="3000" spc="-45" dirty="0">
                <a:latin typeface="Calibri"/>
                <a:cs typeface="Calibri"/>
              </a:rPr>
              <a:t>for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each </a:t>
            </a:r>
            <a:r>
              <a:rPr sz="3000" spc="-10" dirty="0">
                <a:latin typeface="Calibri"/>
                <a:cs typeface="Calibri"/>
              </a:rPr>
              <a:t>object</a:t>
            </a:r>
            <a:r>
              <a:rPr sz="3000" spc="-1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its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actions.</a:t>
            </a:r>
            <a:endParaRPr sz="3000">
              <a:latin typeface="Calibri"/>
              <a:cs typeface="Calibri"/>
            </a:endParaRPr>
          </a:p>
          <a:p>
            <a:pPr marL="341630" indent="-316865">
              <a:lnSpc>
                <a:spcPct val="100000"/>
              </a:lnSpc>
              <a:spcBef>
                <a:spcPts val="145"/>
              </a:spcBef>
              <a:buFont typeface="Tahoma"/>
              <a:buChar char="■"/>
              <a:tabLst>
                <a:tab pos="341630" algn="l"/>
              </a:tabLst>
            </a:pPr>
            <a:r>
              <a:rPr sz="3000" dirty="0">
                <a:latin typeface="Calibri"/>
                <a:cs typeface="Calibri"/>
              </a:rPr>
              <a:t>Use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real-</a:t>
            </a:r>
            <a:r>
              <a:rPr sz="3000" spc="-30" dirty="0">
                <a:latin typeface="Calibri"/>
                <a:cs typeface="Calibri"/>
              </a:rPr>
              <a:t>world</a:t>
            </a:r>
            <a:r>
              <a:rPr sz="3000" spc="-18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metaphors.</a:t>
            </a:r>
            <a:endParaRPr sz="3000">
              <a:latin typeface="Calibri"/>
              <a:cs typeface="Calibri"/>
            </a:endParaRPr>
          </a:p>
          <a:p>
            <a:pPr marL="341630" indent="-316865">
              <a:lnSpc>
                <a:spcPct val="100000"/>
              </a:lnSpc>
              <a:spcBef>
                <a:spcPts val="409"/>
              </a:spcBef>
              <a:buFont typeface="Tahoma"/>
              <a:buChar char="■"/>
              <a:tabLst>
                <a:tab pos="341630" algn="l"/>
              </a:tabLst>
            </a:pPr>
            <a:r>
              <a:rPr sz="3000" dirty="0">
                <a:latin typeface="Calibri"/>
                <a:cs typeface="Calibri"/>
              </a:rPr>
              <a:t>Use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simple</a:t>
            </a:r>
            <a:r>
              <a:rPr sz="3000" spc="-1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metaphors.</a:t>
            </a:r>
            <a:endParaRPr sz="3000">
              <a:latin typeface="Calibri"/>
              <a:cs typeface="Calibri"/>
            </a:endParaRPr>
          </a:p>
          <a:p>
            <a:pPr marL="341630" indent="-316865">
              <a:lnSpc>
                <a:spcPct val="100000"/>
              </a:lnSpc>
              <a:spcBef>
                <a:spcPts val="390"/>
              </a:spcBef>
              <a:buFont typeface="Tahoma"/>
              <a:buChar char="■"/>
              <a:tabLst>
                <a:tab pos="341630" algn="l"/>
              </a:tabLst>
            </a:pPr>
            <a:r>
              <a:rPr sz="3000" dirty="0">
                <a:latin typeface="Calibri"/>
                <a:cs typeface="Calibri"/>
              </a:rPr>
              <a:t>Use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common</a:t>
            </a:r>
            <a:r>
              <a:rPr sz="3000" spc="-1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metaphors.</a:t>
            </a:r>
            <a:endParaRPr sz="3000">
              <a:latin typeface="Calibri"/>
              <a:cs typeface="Calibri"/>
            </a:endParaRPr>
          </a:p>
          <a:p>
            <a:pPr marL="340995" indent="-316230">
              <a:lnSpc>
                <a:spcPct val="100000"/>
              </a:lnSpc>
              <a:spcBef>
                <a:spcPts val="409"/>
              </a:spcBef>
              <a:buFont typeface="Tahoma"/>
              <a:buChar char="■"/>
              <a:tabLst>
                <a:tab pos="340995" algn="l"/>
              </a:tabLst>
            </a:pPr>
            <a:r>
              <a:rPr sz="3000" dirty="0">
                <a:latin typeface="Calibri"/>
                <a:cs typeface="Calibri"/>
              </a:rPr>
              <a:t>Multiple</a:t>
            </a:r>
            <a:r>
              <a:rPr sz="3000" spc="-215" dirty="0">
                <a:latin typeface="Calibri"/>
                <a:cs typeface="Calibri"/>
              </a:rPr>
              <a:t> </a:t>
            </a:r>
            <a:r>
              <a:rPr sz="3000" spc="-40" dirty="0">
                <a:latin typeface="Calibri"/>
                <a:cs typeface="Calibri"/>
              </a:rPr>
              <a:t>metaphors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65" dirty="0">
                <a:latin typeface="Calibri"/>
                <a:cs typeface="Calibri"/>
              </a:rPr>
              <a:t>may</a:t>
            </a:r>
            <a:r>
              <a:rPr sz="3000" spc="-1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coexist.</a:t>
            </a:r>
            <a:endParaRPr sz="3000">
              <a:latin typeface="Calibri"/>
              <a:cs typeface="Calibri"/>
            </a:endParaRPr>
          </a:p>
          <a:p>
            <a:pPr marL="341630" marR="5080" indent="-329565">
              <a:lnSpc>
                <a:spcPts val="3190"/>
              </a:lnSpc>
              <a:spcBef>
                <a:spcPts val="855"/>
              </a:spcBef>
              <a:buFont typeface="Tahoma"/>
              <a:buChar char="■"/>
              <a:tabLst>
                <a:tab pos="341630" algn="l"/>
              </a:tabLst>
            </a:pPr>
            <a:r>
              <a:rPr sz="3000" dirty="0">
                <a:latin typeface="Calibri"/>
                <a:cs typeface="Calibri"/>
              </a:rPr>
              <a:t>Use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major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50" dirty="0">
                <a:latin typeface="Calibri"/>
                <a:cs typeface="Calibri"/>
              </a:rPr>
              <a:t>metaphors,</a:t>
            </a:r>
            <a:r>
              <a:rPr sz="3000" spc="-140" dirty="0">
                <a:latin typeface="Calibri"/>
                <a:cs typeface="Calibri"/>
              </a:rPr>
              <a:t> </a:t>
            </a:r>
            <a:r>
              <a:rPr sz="3000" spc="-50" dirty="0">
                <a:latin typeface="Calibri"/>
                <a:cs typeface="Calibri"/>
              </a:rPr>
              <a:t>even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if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you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can’t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exactly </a:t>
            </a:r>
            <a:r>
              <a:rPr sz="3000" spc="-50" dirty="0">
                <a:latin typeface="Calibri"/>
                <a:cs typeface="Calibri"/>
              </a:rPr>
              <a:t>replicate</a:t>
            </a:r>
            <a:r>
              <a:rPr sz="3000" spc="-1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them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visually.</a:t>
            </a:r>
            <a:endParaRPr sz="3000">
              <a:latin typeface="Calibri"/>
              <a:cs typeface="Calibri"/>
            </a:endParaRPr>
          </a:p>
          <a:p>
            <a:pPr marL="340995" indent="-316230">
              <a:lnSpc>
                <a:spcPct val="100000"/>
              </a:lnSpc>
              <a:spcBef>
                <a:spcPts val="280"/>
              </a:spcBef>
              <a:buFont typeface="Tahoma"/>
              <a:buChar char="■"/>
              <a:tabLst>
                <a:tab pos="340995" algn="l"/>
              </a:tabLst>
            </a:pPr>
            <a:r>
              <a:rPr sz="3000" spc="-620" dirty="0">
                <a:latin typeface="Calibri"/>
                <a:cs typeface="Calibri"/>
              </a:rPr>
              <a:t>T</a:t>
            </a:r>
            <a:r>
              <a:rPr sz="3000" spc="-85" dirty="0">
                <a:latin typeface="Calibri"/>
                <a:cs typeface="Calibri"/>
              </a:rPr>
              <a:t>e</a:t>
            </a:r>
            <a:r>
              <a:rPr sz="3000" spc="-135" dirty="0">
                <a:latin typeface="Calibri"/>
                <a:cs typeface="Calibri"/>
              </a:rPr>
              <a:t>s</a:t>
            </a:r>
            <a:r>
              <a:rPr sz="3000" spc="-10" dirty="0">
                <a:latin typeface="Calibri"/>
                <a:cs typeface="Calibri"/>
              </a:rPr>
              <a:t>t</a:t>
            </a:r>
            <a:r>
              <a:rPr sz="3000" spc="-1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selected</a:t>
            </a:r>
            <a:r>
              <a:rPr sz="3000" spc="-18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metaphors.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 marL="1781810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Calibri"/>
                <a:cs typeface="Calibri"/>
              </a:rPr>
              <a:t>Design</a:t>
            </a:r>
            <a:r>
              <a:rPr i="0" spc="-250" dirty="0">
                <a:latin typeface="Calibri"/>
                <a:cs typeface="Calibri"/>
              </a:rPr>
              <a:t> </a:t>
            </a:r>
            <a:r>
              <a:rPr i="0" spc="-25" dirty="0">
                <a:latin typeface="Calibri"/>
                <a:cs typeface="Calibri"/>
              </a:rPr>
              <a:t>Standards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158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466265"/>
            <a:ext cx="7970520" cy="444119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315"/>
              </a:spcBef>
              <a:buFont typeface="Tahoma"/>
              <a:buChar char="•"/>
              <a:tabLst>
                <a:tab pos="356870" algn="l"/>
              </a:tabLst>
            </a:pPr>
            <a:r>
              <a:rPr sz="2700" b="1" spc="-75" dirty="0">
                <a:latin typeface="Calibri"/>
                <a:cs typeface="Calibri"/>
              </a:rPr>
              <a:t>Value</a:t>
            </a:r>
            <a:r>
              <a:rPr sz="2700" b="1" spc="-135" dirty="0">
                <a:latin typeface="Calibri"/>
                <a:cs typeface="Calibri"/>
              </a:rPr>
              <a:t> </a:t>
            </a:r>
            <a:r>
              <a:rPr sz="2700" b="1" dirty="0">
                <a:latin typeface="Calibri"/>
                <a:cs typeface="Calibri"/>
              </a:rPr>
              <a:t>of</a:t>
            </a:r>
            <a:r>
              <a:rPr sz="2700" b="1" spc="-20" dirty="0">
                <a:latin typeface="Calibri"/>
                <a:cs typeface="Calibri"/>
              </a:rPr>
              <a:t> Standards</a:t>
            </a:r>
            <a:r>
              <a:rPr sz="2700" b="1" spc="-155" dirty="0">
                <a:latin typeface="Calibri"/>
                <a:cs typeface="Calibri"/>
              </a:rPr>
              <a:t> </a:t>
            </a:r>
            <a:r>
              <a:rPr sz="2700" b="1" dirty="0">
                <a:latin typeface="Calibri"/>
                <a:cs typeface="Calibri"/>
              </a:rPr>
              <a:t>and</a:t>
            </a:r>
            <a:r>
              <a:rPr sz="2700" b="1" spc="-10" dirty="0">
                <a:latin typeface="Calibri"/>
                <a:cs typeface="Calibri"/>
              </a:rPr>
              <a:t> Guidelines</a:t>
            </a:r>
            <a:endParaRPr sz="2700">
              <a:latin typeface="Calibri"/>
              <a:cs typeface="Calibri"/>
            </a:endParaRPr>
          </a:p>
          <a:p>
            <a:pPr marL="356870" marR="5080" indent="-344805">
              <a:lnSpc>
                <a:spcPct val="80000"/>
              </a:lnSpc>
              <a:spcBef>
                <a:spcPts val="865"/>
              </a:spcBef>
              <a:buFont typeface="Tahoma"/>
              <a:buChar char="•"/>
              <a:tabLst>
                <a:tab pos="356870" algn="l"/>
              </a:tabLst>
            </a:pPr>
            <a:r>
              <a:rPr sz="2700" spc="-20" dirty="0">
                <a:latin typeface="Calibri"/>
                <a:cs typeface="Calibri"/>
              </a:rPr>
              <a:t>Developing</a:t>
            </a:r>
            <a:r>
              <a:rPr sz="2700" spc="-1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applying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design</a:t>
            </a:r>
            <a:r>
              <a:rPr sz="2700" spc="-120" dirty="0">
                <a:latin typeface="Calibri"/>
                <a:cs typeface="Calibri"/>
              </a:rPr>
              <a:t> </a:t>
            </a:r>
            <a:r>
              <a:rPr sz="2700" spc="-50" dirty="0">
                <a:latin typeface="Calibri"/>
                <a:cs typeface="Calibri"/>
              </a:rPr>
              <a:t>standards</a:t>
            </a:r>
            <a:r>
              <a:rPr sz="2700" spc="-1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or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guidelines </a:t>
            </a:r>
            <a:r>
              <a:rPr sz="2700" spc="-20" dirty="0">
                <a:latin typeface="Calibri"/>
                <a:cs typeface="Calibri"/>
              </a:rPr>
              <a:t>achieves</a:t>
            </a:r>
            <a:r>
              <a:rPr sz="2700" spc="-1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design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consistency.</a:t>
            </a:r>
            <a:endParaRPr sz="2700">
              <a:latin typeface="Calibri"/>
              <a:cs typeface="Calibri"/>
            </a:endParaRPr>
          </a:p>
          <a:p>
            <a:pPr marL="356870" marR="644525" indent="-344805">
              <a:lnSpc>
                <a:spcPct val="80000"/>
              </a:lnSpc>
              <a:spcBef>
                <a:spcPts val="725"/>
              </a:spcBef>
              <a:buFont typeface="Tahoma"/>
              <a:buChar char="•"/>
              <a:tabLst>
                <a:tab pos="356870" algn="l"/>
              </a:tabLst>
            </a:pPr>
            <a:r>
              <a:rPr sz="2700" dirty="0">
                <a:latin typeface="Calibri"/>
                <a:cs typeface="Calibri"/>
              </a:rPr>
              <a:t>This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valuable</a:t>
            </a:r>
            <a:r>
              <a:rPr sz="2700" spc="-1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i="1" dirty="0">
                <a:latin typeface="Calibri"/>
                <a:cs typeface="Calibri"/>
              </a:rPr>
              <a:t>users</a:t>
            </a:r>
            <a:r>
              <a:rPr sz="2700" i="1" spc="-60" dirty="0">
                <a:latin typeface="Calibri"/>
                <a:cs typeface="Calibri"/>
              </a:rPr>
              <a:t> </a:t>
            </a:r>
            <a:r>
              <a:rPr sz="2700" i="1" spc="-10" dirty="0">
                <a:latin typeface="Calibri"/>
                <a:cs typeface="Calibri"/>
              </a:rPr>
              <a:t>because</a:t>
            </a:r>
            <a:r>
              <a:rPr sz="2700" i="1" spc="-195" dirty="0">
                <a:latin typeface="Calibri"/>
                <a:cs typeface="Calibri"/>
              </a:rPr>
              <a:t> </a:t>
            </a:r>
            <a:r>
              <a:rPr sz="2700" i="1" dirty="0">
                <a:latin typeface="Calibri"/>
                <a:cs typeface="Calibri"/>
              </a:rPr>
              <a:t>the</a:t>
            </a:r>
            <a:r>
              <a:rPr sz="2700" i="1" spc="10" dirty="0">
                <a:latin typeface="Calibri"/>
                <a:cs typeface="Calibri"/>
              </a:rPr>
              <a:t> </a:t>
            </a:r>
            <a:r>
              <a:rPr sz="2700" i="1" spc="-40" dirty="0">
                <a:latin typeface="Calibri"/>
                <a:cs typeface="Calibri"/>
              </a:rPr>
              <a:t>standards</a:t>
            </a:r>
            <a:r>
              <a:rPr sz="2700" i="1" spc="-130" dirty="0">
                <a:latin typeface="Calibri"/>
                <a:cs typeface="Calibri"/>
              </a:rPr>
              <a:t> </a:t>
            </a:r>
            <a:r>
              <a:rPr sz="2700" i="1" spc="-25" dirty="0">
                <a:latin typeface="Calibri"/>
                <a:cs typeface="Calibri"/>
              </a:rPr>
              <a:t>and </a:t>
            </a:r>
            <a:r>
              <a:rPr sz="2700" i="1" spc="-10" dirty="0">
                <a:latin typeface="Calibri"/>
                <a:cs typeface="Calibri"/>
              </a:rPr>
              <a:t>guidelines:</a:t>
            </a:r>
            <a:endParaRPr sz="2700">
              <a:latin typeface="Calibri"/>
              <a:cs typeface="Calibri"/>
            </a:endParaRPr>
          </a:p>
          <a:p>
            <a:pPr marL="356870" indent="-344170">
              <a:lnSpc>
                <a:spcPts val="3145"/>
              </a:lnSpc>
              <a:buFont typeface="Tahoma"/>
              <a:buChar char="•"/>
              <a:tabLst>
                <a:tab pos="356870" algn="l"/>
              </a:tabLst>
            </a:pPr>
            <a:r>
              <a:rPr sz="2700" dirty="0">
                <a:latin typeface="Calibri"/>
                <a:cs typeface="Calibri"/>
              </a:rPr>
              <a:t>Allow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spc="-65" dirty="0">
                <a:latin typeface="Calibri"/>
                <a:cs typeface="Calibri"/>
              </a:rPr>
              <a:t>faster</a:t>
            </a:r>
            <a:r>
              <a:rPr sz="2700" spc="-1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performance.</a:t>
            </a:r>
            <a:endParaRPr sz="27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Tahoma"/>
              <a:buChar char="•"/>
              <a:tabLst>
                <a:tab pos="356870" algn="l"/>
              </a:tabLst>
            </a:pPr>
            <a:r>
              <a:rPr sz="2700" spc="-30" dirty="0">
                <a:latin typeface="Calibri"/>
                <a:cs typeface="Calibri"/>
              </a:rPr>
              <a:t>Reduce</a:t>
            </a:r>
            <a:r>
              <a:rPr sz="2700" spc="-17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errors.</a:t>
            </a:r>
            <a:endParaRPr sz="27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Tahoma"/>
              <a:buChar char="•"/>
              <a:tabLst>
                <a:tab pos="356870" algn="l"/>
              </a:tabLst>
            </a:pPr>
            <a:r>
              <a:rPr sz="2700" spc="-30" dirty="0">
                <a:latin typeface="Calibri"/>
                <a:cs typeface="Calibri"/>
              </a:rPr>
              <a:t>Reduce</a:t>
            </a:r>
            <a:r>
              <a:rPr sz="2700" spc="-165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training</a:t>
            </a:r>
            <a:r>
              <a:rPr sz="2700" spc="-16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time.</a:t>
            </a:r>
            <a:endParaRPr sz="27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Font typeface="Tahoma"/>
              <a:buChar char="•"/>
              <a:tabLst>
                <a:tab pos="356870" algn="l"/>
              </a:tabLst>
            </a:pPr>
            <a:r>
              <a:rPr sz="2700" spc="-55" dirty="0">
                <a:latin typeface="Calibri"/>
                <a:cs typeface="Calibri"/>
              </a:rPr>
              <a:t>Foster</a:t>
            </a:r>
            <a:r>
              <a:rPr sz="2700" spc="-150" dirty="0">
                <a:latin typeface="Calibri"/>
                <a:cs typeface="Calibri"/>
              </a:rPr>
              <a:t> </a:t>
            </a:r>
            <a:r>
              <a:rPr sz="2700" spc="-65" dirty="0">
                <a:latin typeface="Calibri"/>
                <a:cs typeface="Calibri"/>
              </a:rPr>
              <a:t>better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70" dirty="0">
                <a:latin typeface="Calibri"/>
                <a:cs typeface="Calibri"/>
              </a:rPr>
              <a:t>system</a:t>
            </a:r>
            <a:r>
              <a:rPr sz="2700" spc="-11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utilization.</a:t>
            </a:r>
            <a:endParaRPr sz="27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Tahoma"/>
              <a:buChar char="•"/>
              <a:tabLst>
                <a:tab pos="356870" algn="l"/>
              </a:tabLst>
            </a:pPr>
            <a:r>
              <a:rPr sz="2700" spc="-45" dirty="0">
                <a:latin typeface="Calibri"/>
                <a:cs typeface="Calibri"/>
              </a:rPr>
              <a:t>Improve</a:t>
            </a:r>
            <a:r>
              <a:rPr sz="2700" spc="-11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satisfaction.</a:t>
            </a:r>
            <a:endParaRPr sz="27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Tahoma"/>
              <a:buChar char="•"/>
              <a:tabLst>
                <a:tab pos="356870" algn="l"/>
              </a:tabLst>
            </a:pPr>
            <a:r>
              <a:rPr sz="2700" spc="-40" dirty="0">
                <a:latin typeface="Calibri"/>
                <a:cs typeface="Calibri"/>
              </a:rPr>
              <a:t>Improve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spc="-70" dirty="0">
                <a:latin typeface="Calibri"/>
                <a:cs typeface="Calibri"/>
              </a:rPr>
              <a:t>system</a:t>
            </a:r>
            <a:r>
              <a:rPr sz="2700" spc="-16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acceptance.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97533"/>
            <a:ext cx="7628255" cy="432244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55600" marR="5080" indent="-343535">
              <a:lnSpc>
                <a:spcPts val="2880"/>
              </a:lnSpc>
              <a:spcBef>
                <a:spcPts val="795"/>
              </a:spcBef>
              <a:buFont typeface="Tahoma"/>
              <a:buChar char="•"/>
              <a:tabLst>
                <a:tab pos="356870" algn="l"/>
              </a:tabLst>
            </a:pPr>
            <a:r>
              <a:rPr sz="3000" dirty="0">
                <a:latin typeface="Calibri"/>
                <a:cs typeface="Calibri"/>
              </a:rPr>
              <a:t>They</a:t>
            </a:r>
            <a:r>
              <a:rPr sz="3000" spc="-11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are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valuable</a:t>
            </a:r>
            <a:r>
              <a:rPr sz="3000" spc="-1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75" dirty="0">
                <a:latin typeface="Calibri"/>
                <a:cs typeface="Calibri"/>
              </a:rPr>
              <a:t>system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i="1" spc="-10" dirty="0">
                <a:latin typeface="Calibri"/>
                <a:cs typeface="Calibri"/>
              </a:rPr>
              <a:t>developers</a:t>
            </a:r>
            <a:r>
              <a:rPr sz="3000" i="1" spc="-160" dirty="0">
                <a:latin typeface="Calibri"/>
                <a:cs typeface="Calibri"/>
              </a:rPr>
              <a:t> </a:t>
            </a:r>
            <a:r>
              <a:rPr sz="3000" i="1" spc="-10" dirty="0">
                <a:latin typeface="Calibri"/>
                <a:cs typeface="Calibri"/>
              </a:rPr>
              <a:t>because 	</a:t>
            </a:r>
            <a:r>
              <a:rPr sz="3000" i="1" spc="-20" dirty="0">
                <a:latin typeface="Calibri"/>
                <a:cs typeface="Calibri"/>
              </a:rPr>
              <a:t>they:</a:t>
            </a:r>
            <a:endParaRPr sz="3000">
              <a:latin typeface="Calibri"/>
              <a:cs typeface="Calibri"/>
            </a:endParaRPr>
          </a:p>
          <a:p>
            <a:pPr marL="356870" marR="878840" indent="-344805">
              <a:lnSpc>
                <a:spcPts val="2900"/>
              </a:lnSpc>
              <a:spcBef>
                <a:spcPts val="710"/>
              </a:spcBef>
              <a:buFont typeface="Tahoma"/>
              <a:buChar char="•"/>
              <a:tabLst>
                <a:tab pos="356870" algn="l"/>
              </a:tabLst>
            </a:pPr>
            <a:r>
              <a:rPr sz="3000" spc="-10" dirty="0">
                <a:latin typeface="Calibri"/>
                <a:cs typeface="Calibri"/>
              </a:rPr>
              <a:t>Increase</a:t>
            </a:r>
            <a:r>
              <a:rPr sz="3000" spc="-2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visibility</a:t>
            </a:r>
            <a:r>
              <a:rPr sz="3000" spc="-1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human-computer interface.</a:t>
            </a:r>
            <a:endParaRPr sz="3000">
              <a:latin typeface="Calibri"/>
              <a:cs typeface="Calibri"/>
            </a:endParaRPr>
          </a:p>
          <a:p>
            <a:pPr marL="356870" indent="-344170">
              <a:lnSpc>
                <a:spcPts val="3579"/>
              </a:lnSpc>
              <a:buFont typeface="Tahoma"/>
              <a:buChar char="•"/>
              <a:tabLst>
                <a:tab pos="356870" algn="l"/>
              </a:tabLst>
            </a:pPr>
            <a:r>
              <a:rPr sz="3000" dirty="0">
                <a:latin typeface="Calibri"/>
                <a:cs typeface="Calibri"/>
              </a:rPr>
              <a:t>Simplify</a:t>
            </a:r>
            <a:r>
              <a:rPr sz="3000" spc="-1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design.</a:t>
            </a:r>
            <a:endParaRPr sz="3000">
              <a:latin typeface="Calibri"/>
              <a:cs typeface="Calibri"/>
            </a:endParaRPr>
          </a:p>
          <a:p>
            <a:pPr marL="356870" marR="533400" indent="-344805">
              <a:lnSpc>
                <a:spcPts val="2900"/>
              </a:lnSpc>
              <a:spcBef>
                <a:spcPts val="730"/>
              </a:spcBef>
              <a:buFont typeface="Tahoma"/>
              <a:buChar char="•"/>
              <a:tabLst>
                <a:tab pos="356870" algn="l"/>
              </a:tabLst>
            </a:pPr>
            <a:r>
              <a:rPr sz="3000" spc="-20" dirty="0">
                <a:latin typeface="Calibri"/>
                <a:cs typeface="Calibri"/>
              </a:rPr>
              <a:t>Provide</a:t>
            </a:r>
            <a:r>
              <a:rPr sz="3000" spc="-21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more</a:t>
            </a:r>
            <a:r>
              <a:rPr sz="3000" spc="-135" dirty="0">
                <a:latin typeface="Calibri"/>
                <a:cs typeface="Calibri"/>
              </a:rPr>
              <a:t> </a:t>
            </a:r>
            <a:r>
              <a:rPr sz="3000" spc="-40" dirty="0">
                <a:latin typeface="Calibri"/>
                <a:cs typeface="Calibri"/>
              </a:rPr>
              <a:t>programming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design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aids, reducing</a:t>
            </a:r>
            <a:r>
              <a:rPr sz="3000" spc="-220" dirty="0">
                <a:latin typeface="Calibri"/>
                <a:cs typeface="Calibri"/>
              </a:rPr>
              <a:t> </a:t>
            </a:r>
            <a:r>
              <a:rPr sz="3000" spc="-40" dirty="0">
                <a:latin typeface="Calibri"/>
                <a:cs typeface="Calibri"/>
              </a:rPr>
              <a:t>programming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time.</a:t>
            </a:r>
            <a:endParaRPr sz="3000">
              <a:latin typeface="Calibri"/>
              <a:cs typeface="Calibri"/>
            </a:endParaRPr>
          </a:p>
          <a:p>
            <a:pPr marL="356870" indent="-344170">
              <a:lnSpc>
                <a:spcPts val="3554"/>
              </a:lnSpc>
              <a:buFont typeface="Tahoma"/>
              <a:buChar char="•"/>
              <a:tabLst>
                <a:tab pos="356870" algn="l"/>
              </a:tabLst>
            </a:pPr>
            <a:r>
              <a:rPr sz="3000" spc="-15" dirty="0">
                <a:latin typeface="Calibri"/>
                <a:cs typeface="Calibri"/>
              </a:rPr>
              <a:t>Reduce</a:t>
            </a:r>
            <a:r>
              <a:rPr sz="3000" spc="-22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redundant</a:t>
            </a:r>
            <a:r>
              <a:rPr sz="3000" spc="-17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effort.</a:t>
            </a:r>
            <a:endParaRPr sz="30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Font typeface="Tahoma"/>
              <a:buChar char="•"/>
              <a:tabLst>
                <a:tab pos="356870" algn="l"/>
              </a:tabLst>
            </a:pPr>
            <a:r>
              <a:rPr sz="3000" spc="-25" dirty="0">
                <a:latin typeface="Calibri"/>
                <a:cs typeface="Calibri"/>
              </a:rPr>
              <a:t>Reduce</a:t>
            </a:r>
            <a:r>
              <a:rPr sz="3000" spc="-20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training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time.</a:t>
            </a:r>
            <a:endParaRPr sz="30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buFont typeface="Tahoma"/>
              <a:buChar char="•"/>
              <a:tabLst>
                <a:tab pos="356235" algn="l"/>
              </a:tabLst>
            </a:pPr>
            <a:r>
              <a:rPr sz="3000" spc="-20" dirty="0">
                <a:latin typeface="Calibri"/>
                <a:cs typeface="Calibri"/>
              </a:rPr>
              <a:t>Provide</a:t>
            </a:r>
            <a:r>
              <a:rPr sz="3000" spc="-1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2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benchmark</a:t>
            </a:r>
            <a:r>
              <a:rPr sz="3000" spc="-160" dirty="0">
                <a:latin typeface="Calibri"/>
                <a:cs typeface="Calibri"/>
              </a:rPr>
              <a:t> </a:t>
            </a:r>
            <a:r>
              <a:rPr sz="3000" spc="-45" dirty="0">
                <a:latin typeface="Calibri"/>
                <a:cs typeface="Calibri"/>
              </a:rPr>
              <a:t>for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quality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spc="-50" dirty="0">
                <a:latin typeface="Calibri"/>
                <a:cs typeface="Calibri"/>
              </a:rPr>
              <a:t>control</a:t>
            </a:r>
            <a:r>
              <a:rPr sz="3000" spc="-1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testing.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159</a:t>
            </a:fld>
            <a:endParaRPr spc="-25" dirty="0"/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533855"/>
            <a:ext cx="7901940" cy="446786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55600" marR="5080" indent="-343535">
              <a:lnSpc>
                <a:spcPts val="3479"/>
              </a:lnSpc>
              <a:spcBef>
                <a:spcPts val="509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An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alternative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design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solution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was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better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than 	</a:t>
            </a:r>
            <a:r>
              <a:rPr sz="3200" dirty="0">
                <a:latin typeface="Calibri"/>
                <a:cs typeface="Calibri"/>
              </a:rPr>
              <a:t>that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mandated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standard.</a:t>
            </a:r>
            <a:endParaRPr sz="3200">
              <a:latin typeface="Calibri"/>
              <a:cs typeface="Calibri"/>
            </a:endParaRPr>
          </a:p>
          <a:p>
            <a:pPr marL="355600" marR="682625" indent="-343535">
              <a:lnSpc>
                <a:spcPts val="3479"/>
              </a:lnSpc>
              <a:spcBef>
                <a:spcPts val="840"/>
              </a:spcBef>
              <a:buFont typeface="Tahoma"/>
              <a:buChar char="•"/>
              <a:tabLst>
                <a:tab pos="356870" algn="l"/>
              </a:tabLst>
            </a:pPr>
            <a:r>
              <a:rPr sz="3200" spc="-40" dirty="0">
                <a:latin typeface="Calibri"/>
                <a:cs typeface="Calibri"/>
              </a:rPr>
              <a:t>Available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development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tools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did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allow 	compliance</a:t>
            </a:r>
            <a:r>
              <a:rPr sz="3200" spc="-1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with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standard.</a:t>
            </a:r>
            <a:endParaRPr sz="3200">
              <a:latin typeface="Calibri"/>
              <a:cs typeface="Calibri"/>
            </a:endParaRPr>
          </a:p>
          <a:p>
            <a:pPr marL="356870" marR="361950" indent="-344805">
              <a:lnSpc>
                <a:spcPts val="3479"/>
              </a:lnSpc>
              <a:spcBef>
                <a:spcPts val="844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Compliance</a:t>
            </a:r>
            <a:r>
              <a:rPr sz="3200" spc="-1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with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standard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was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planned, </a:t>
            </a:r>
            <a:r>
              <a:rPr sz="3200" dirty="0">
                <a:latin typeface="Calibri"/>
                <a:cs typeface="Calibri"/>
              </a:rPr>
              <a:t>but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time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was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yet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available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to</a:t>
            </a:r>
            <a:endParaRPr sz="3200">
              <a:latin typeface="Calibri"/>
              <a:cs typeface="Calibri"/>
            </a:endParaRPr>
          </a:p>
          <a:p>
            <a:pPr marL="356235" indent="-343535">
              <a:lnSpc>
                <a:spcPct val="100000"/>
              </a:lnSpc>
              <a:spcBef>
                <a:spcPts val="260"/>
              </a:spcBef>
              <a:buFont typeface="Tahoma"/>
              <a:buChar char="•"/>
              <a:tabLst>
                <a:tab pos="356235" algn="l"/>
              </a:tabLst>
            </a:pPr>
            <a:r>
              <a:rPr sz="3200" spc="-10" dirty="0">
                <a:latin typeface="Calibri"/>
                <a:cs typeface="Calibri"/>
              </a:rPr>
              <a:t>implement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it.</a:t>
            </a:r>
            <a:endParaRPr sz="3200">
              <a:latin typeface="Calibri"/>
              <a:cs typeface="Calibri"/>
            </a:endParaRPr>
          </a:p>
          <a:p>
            <a:pPr marL="355600" marR="488315" indent="-343535">
              <a:lnSpc>
                <a:spcPts val="3510"/>
              </a:lnSpc>
              <a:spcBef>
                <a:spcPts val="944"/>
              </a:spcBef>
              <a:buFont typeface="Tahoma"/>
              <a:buChar char="•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1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rule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that</a:t>
            </a:r>
            <a:r>
              <a:rPr sz="3200" spc="-1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was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85" dirty="0">
                <a:latin typeface="Calibri"/>
                <a:cs typeface="Calibri"/>
              </a:rPr>
              <a:t>broken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was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known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or 	</a:t>
            </a:r>
            <a:r>
              <a:rPr sz="3200" dirty="0">
                <a:latin typeface="Calibri"/>
                <a:cs typeface="Calibri"/>
              </a:rPr>
              <a:t>was</a:t>
            </a:r>
            <a:r>
              <a:rPr sz="3200" spc="-1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overlooked.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160</a:t>
            </a:fld>
            <a:endParaRPr spc="-25" dirty="0"/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701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Web</a:t>
            </a:r>
            <a:r>
              <a:rPr spc="-195" dirty="0"/>
              <a:t> </a:t>
            </a:r>
            <a:r>
              <a:rPr spc="-10" dirty="0"/>
              <a:t>Guidelines</a:t>
            </a:r>
            <a:r>
              <a:rPr spc="-204" dirty="0"/>
              <a:t> </a:t>
            </a:r>
            <a:r>
              <a:rPr dirty="0"/>
              <a:t>and</a:t>
            </a:r>
            <a:r>
              <a:rPr spc="-100" dirty="0"/>
              <a:t> </a:t>
            </a:r>
            <a:r>
              <a:rPr dirty="0"/>
              <a:t>Style</a:t>
            </a:r>
            <a:r>
              <a:rPr spc="-90" dirty="0"/>
              <a:t> </a:t>
            </a:r>
            <a:r>
              <a:rPr spc="-10" dirty="0"/>
              <a:t>Guides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161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635" y="1516760"/>
            <a:ext cx="8105775" cy="171767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6870" marR="5080" indent="-344805" algn="just">
              <a:lnSpc>
                <a:spcPct val="90000"/>
              </a:lnSpc>
              <a:spcBef>
                <a:spcPts val="459"/>
              </a:spcBef>
            </a:pPr>
            <a:r>
              <a:rPr sz="3000" dirty="0">
                <a:latin typeface="Calibri"/>
                <a:cs typeface="Calibri"/>
              </a:rPr>
              <a:t>Web</a:t>
            </a:r>
            <a:r>
              <a:rPr sz="3000" spc="2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interface</a:t>
            </a:r>
            <a:r>
              <a:rPr sz="3000" spc="2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design</a:t>
            </a:r>
            <a:r>
              <a:rPr sz="3000" spc="3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issues</a:t>
            </a:r>
            <a:r>
              <a:rPr sz="3000" spc="2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have</a:t>
            </a:r>
            <a:r>
              <a:rPr sz="3000" spc="2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also</a:t>
            </a:r>
            <a:r>
              <a:rPr sz="3000" spc="2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unleashed</a:t>
            </a:r>
            <a:r>
              <a:rPr sz="3000" spc="305" dirty="0">
                <a:latin typeface="Calibri"/>
                <a:cs typeface="Calibri"/>
              </a:rPr>
              <a:t> </a:t>
            </a:r>
            <a:r>
              <a:rPr sz="3000" spc="-50" dirty="0">
                <a:latin typeface="Calibri"/>
                <a:cs typeface="Calibri"/>
              </a:rPr>
              <a:t>a </a:t>
            </a:r>
            <a:r>
              <a:rPr sz="3000" dirty="0">
                <a:latin typeface="Calibri"/>
                <a:cs typeface="Calibri"/>
              </a:rPr>
              <a:t>plethora</a:t>
            </a:r>
            <a:r>
              <a:rPr sz="3000" spc="5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70" dirty="0">
                <a:latin typeface="Calibri"/>
                <a:cs typeface="Calibri"/>
              </a:rPr>
              <a:t>  </a:t>
            </a:r>
            <a:r>
              <a:rPr sz="3000" spc="-70" dirty="0">
                <a:latin typeface="Calibri"/>
                <a:cs typeface="Calibri"/>
              </a:rPr>
              <a:t>Web-</a:t>
            </a:r>
            <a:r>
              <a:rPr sz="3000" dirty="0">
                <a:latin typeface="Calibri"/>
                <a:cs typeface="Calibri"/>
              </a:rPr>
              <a:t>specific</a:t>
            </a:r>
            <a:r>
              <a:rPr sz="3000" spc="6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design</a:t>
            </a:r>
            <a:r>
              <a:rPr sz="3000" spc="8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guidelines</a:t>
            </a:r>
            <a:r>
              <a:rPr sz="3000" spc="55" dirty="0">
                <a:latin typeface="Calibri"/>
                <a:cs typeface="Calibri"/>
              </a:rPr>
              <a:t>  </a:t>
            </a:r>
            <a:r>
              <a:rPr sz="3000" spc="-25" dirty="0">
                <a:latin typeface="Calibri"/>
                <a:cs typeface="Calibri"/>
              </a:rPr>
              <a:t>and </a:t>
            </a:r>
            <a:r>
              <a:rPr sz="3000" dirty="0">
                <a:latin typeface="Calibri"/>
                <a:cs typeface="Calibri"/>
              </a:rPr>
              <a:t>style</a:t>
            </a:r>
            <a:r>
              <a:rPr sz="3000" spc="7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guides,</a:t>
            </a:r>
            <a:r>
              <a:rPr sz="3000" spc="7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many</a:t>
            </a:r>
            <a:r>
              <a:rPr sz="3000" spc="7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7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which</a:t>
            </a:r>
            <a:r>
              <a:rPr sz="3000" spc="4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7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found</a:t>
            </a:r>
            <a:r>
              <a:rPr sz="3000" spc="7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</a:t>
            </a:r>
            <a:r>
              <a:rPr sz="3000" spc="35" dirty="0">
                <a:latin typeface="Calibri"/>
                <a:cs typeface="Calibri"/>
              </a:rPr>
              <a:t>  </a:t>
            </a:r>
            <a:r>
              <a:rPr sz="3000" spc="-25" dirty="0">
                <a:latin typeface="Calibri"/>
                <a:cs typeface="Calibri"/>
              </a:rPr>
              <a:t>the </a:t>
            </a:r>
            <a:r>
              <a:rPr sz="3000" dirty="0">
                <a:latin typeface="Calibri"/>
                <a:cs typeface="Calibri"/>
              </a:rPr>
              <a:t>Web</a:t>
            </a:r>
            <a:r>
              <a:rPr sz="3000" spc="350" dirty="0">
                <a:latin typeface="Calibri"/>
                <a:cs typeface="Calibri"/>
              </a:rPr>
              <a:t> </a:t>
            </a:r>
            <a:r>
              <a:rPr sz="3000" spc="-30" dirty="0">
                <a:latin typeface="Calibri"/>
                <a:cs typeface="Calibri"/>
              </a:rPr>
              <a:t>itself.</a:t>
            </a:r>
            <a:r>
              <a:rPr sz="3000" spc="3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These</a:t>
            </a:r>
            <a:r>
              <a:rPr sz="3000" spc="4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guidelines</a:t>
            </a:r>
            <a:r>
              <a:rPr sz="3000" spc="3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can</a:t>
            </a:r>
            <a:r>
              <a:rPr sz="3000" spc="3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3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seen</a:t>
            </a:r>
            <a:r>
              <a:rPr sz="3000" spc="4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</a:t>
            </a:r>
            <a:r>
              <a:rPr sz="3000" spc="40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the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0059" y="3163011"/>
            <a:ext cx="506222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30275" algn="l"/>
                <a:tab pos="1475740" algn="l"/>
                <a:tab pos="2223135" algn="l"/>
                <a:tab pos="3555365" algn="l"/>
              </a:tabLst>
            </a:pPr>
            <a:r>
              <a:rPr sz="3000" spc="-10" dirty="0">
                <a:latin typeface="Calibri"/>
                <a:cs typeface="Calibri"/>
              </a:rPr>
              <a:t>sites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of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the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10" dirty="0">
                <a:latin typeface="Calibri"/>
                <a:cs typeface="Calibri"/>
              </a:rPr>
              <a:t>various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computer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0059" y="3163011"/>
            <a:ext cx="7760334" cy="89471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 marR="5080" indent="5265420">
              <a:lnSpc>
                <a:spcPts val="3240"/>
              </a:lnSpc>
              <a:spcBef>
                <a:spcPts val="509"/>
              </a:spcBef>
              <a:tabLst>
                <a:tab pos="1594485" algn="l"/>
                <a:tab pos="3411854" algn="l"/>
                <a:tab pos="4549775" algn="l"/>
                <a:tab pos="5088890" algn="l"/>
                <a:tab pos="7158990" algn="l"/>
              </a:tabLst>
            </a:pPr>
            <a:r>
              <a:rPr sz="3000" spc="-10" dirty="0">
                <a:latin typeface="Calibri"/>
                <a:cs typeface="Calibri"/>
              </a:rPr>
              <a:t>companies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and interface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10" dirty="0">
                <a:latin typeface="Calibri"/>
                <a:cs typeface="Calibri"/>
              </a:rPr>
              <a:t>consulting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10" dirty="0">
                <a:latin typeface="Calibri"/>
                <a:cs typeface="Calibri"/>
              </a:rPr>
              <a:t>firms,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in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10" dirty="0">
                <a:latin typeface="Calibri"/>
                <a:cs typeface="Calibri"/>
              </a:rPr>
              <a:t>newsletters,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and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635" y="3986910"/>
            <a:ext cx="8103234" cy="1815464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6870" marR="5080" algn="just">
              <a:lnSpc>
                <a:spcPts val="3240"/>
              </a:lnSpc>
              <a:spcBef>
                <a:spcPts val="505"/>
              </a:spcBef>
            </a:pPr>
            <a:r>
              <a:rPr sz="3000" dirty="0">
                <a:latin typeface="Calibri"/>
                <a:cs typeface="Calibri"/>
              </a:rPr>
              <a:t>even</a:t>
            </a:r>
            <a:r>
              <a:rPr sz="3000" spc="3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</a:t>
            </a:r>
            <a:r>
              <a:rPr sz="3000" spc="4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personal</a:t>
            </a:r>
            <a:r>
              <a:rPr sz="3000" spc="3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Web</a:t>
            </a:r>
            <a:r>
              <a:rPr sz="3000" spc="3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sites.</a:t>
            </a:r>
            <a:r>
              <a:rPr sz="3000" spc="4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While</a:t>
            </a:r>
            <a:r>
              <a:rPr sz="3000" spc="3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many</a:t>
            </a:r>
            <a:r>
              <a:rPr sz="3000" spc="3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39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the </a:t>
            </a:r>
            <a:r>
              <a:rPr sz="3000" dirty="0">
                <a:latin typeface="Calibri"/>
                <a:cs typeface="Calibri"/>
              </a:rPr>
              <a:t>traditional</a:t>
            </a:r>
            <a:r>
              <a:rPr sz="3000" spc="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interface</a:t>
            </a:r>
            <a:r>
              <a:rPr sz="3000" spc="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guidelines</a:t>
            </a:r>
            <a:r>
              <a:rPr sz="3000" spc="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applicable</a:t>
            </a:r>
            <a:r>
              <a:rPr sz="3000" spc="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100" dirty="0">
                <a:latin typeface="Calibri"/>
                <a:cs typeface="Calibri"/>
              </a:rPr>
              <a:t> </a:t>
            </a:r>
            <a:r>
              <a:rPr sz="3000" spc="-50" dirty="0">
                <a:latin typeface="Calibri"/>
                <a:cs typeface="Calibri"/>
              </a:rPr>
              <a:t>a </a:t>
            </a:r>
            <a:r>
              <a:rPr sz="3000" spc="-105" dirty="0">
                <a:latin typeface="Calibri"/>
                <a:cs typeface="Calibri"/>
              </a:rPr>
              <a:t>Web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45" dirty="0">
                <a:latin typeface="Calibri"/>
                <a:cs typeface="Calibri"/>
              </a:rPr>
              <a:t>environment,</a:t>
            </a:r>
            <a:r>
              <a:rPr sz="3000" spc="-1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105" dirty="0">
                <a:latin typeface="Calibri"/>
                <a:cs typeface="Calibri"/>
              </a:rPr>
              <a:t>Web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does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impose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host</a:t>
            </a:r>
            <a:endParaRPr sz="30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365"/>
              </a:spcBef>
            </a:pPr>
            <a:r>
              <a:rPr sz="3000" dirty="0">
                <a:latin typeface="Calibri"/>
                <a:cs typeface="Calibri"/>
              </a:rPr>
              <a:t>of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additional</a:t>
            </a:r>
            <a:r>
              <a:rPr sz="3000" spc="-17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considerations.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3443" y="1509775"/>
            <a:ext cx="7816850" cy="4370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935" indent="-344170">
              <a:lnSpc>
                <a:spcPct val="100000"/>
              </a:lnSpc>
              <a:spcBef>
                <a:spcPts val="95"/>
              </a:spcBef>
              <a:buFont typeface="Tahoma"/>
              <a:buChar char="•"/>
              <a:tabLst>
                <a:tab pos="368935" algn="l"/>
              </a:tabLst>
            </a:pPr>
            <a:r>
              <a:rPr sz="2500" b="1" spc="-20" dirty="0">
                <a:latin typeface="Calibri"/>
                <a:cs typeface="Calibri"/>
              </a:rPr>
              <a:t>Document</a:t>
            </a:r>
            <a:r>
              <a:rPr sz="2500" b="1" spc="-105" dirty="0">
                <a:latin typeface="Calibri"/>
                <a:cs typeface="Calibri"/>
              </a:rPr>
              <a:t> </a:t>
            </a:r>
            <a:r>
              <a:rPr sz="2500" b="1" spc="-10" dirty="0">
                <a:latin typeface="Calibri"/>
                <a:cs typeface="Calibri"/>
              </a:rPr>
              <a:t>Design</a:t>
            </a:r>
            <a:endParaRPr sz="2500">
              <a:latin typeface="Calibri"/>
              <a:cs typeface="Calibri"/>
            </a:endParaRPr>
          </a:p>
          <a:p>
            <a:pPr marL="287020" indent="-262255">
              <a:lnSpc>
                <a:spcPct val="100000"/>
              </a:lnSpc>
              <a:buFont typeface="Tahoma"/>
              <a:buChar char="■"/>
              <a:tabLst>
                <a:tab pos="287020" algn="l"/>
              </a:tabLst>
            </a:pPr>
            <a:r>
              <a:rPr sz="2500" dirty="0">
                <a:latin typeface="Calibri"/>
                <a:cs typeface="Calibri"/>
              </a:rPr>
              <a:t>Include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checklists</a:t>
            </a:r>
            <a:r>
              <a:rPr sz="2500" spc="-11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present</a:t>
            </a:r>
            <a:r>
              <a:rPr sz="2500" spc="-14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principles</a:t>
            </a:r>
            <a:r>
              <a:rPr sz="2500" spc="-1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guidelines.</a:t>
            </a:r>
            <a:endParaRPr sz="2500">
              <a:latin typeface="Calibri"/>
              <a:cs typeface="Calibri"/>
            </a:endParaRPr>
          </a:p>
          <a:p>
            <a:pPr marL="287020" marR="5080" indent="-274320">
              <a:lnSpc>
                <a:spcPts val="2400"/>
              </a:lnSpc>
              <a:spcBef>
                <a:spcPts val="630"/>
              </a:spcBef>
              <a:buFont typeface="Tahoma"/>
              <a:buChar char="■"/>
              <a:tabLst>
                <a:tab pos="287020" algn="l"/>
              </a:tabLst>
            </a:pPr>
            <a:r>
              <a:rPr sz="2500" spc="-20" dirty="0">
                <a:latin typeface="Calibri"/>
                <a:cs typeface="Calibri"/>
              </a:rPr>
              <a:t>Provide</a:t>
            </a:r>
            <a:r>
              <a:rPr sz="2500" spc="-1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spc="-30" dirty="0">
                <a:latin typeface="Calibri"/>
                <a:cs typeface="Calibri"/>
              </a:rPr>
              <a:t>rationale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spc="-35" dirty="0">
                <a:latin typeface="Calibri"/>
                <a:cs typeface="Calibri"/>
              </a:rPr>
              <a:t>for</a:t>
            </a:r>
            <a:r>
              <a:rPr sz="2500" spc="-12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why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particular</a:t>
            </a:r>
            <a:r>
              <a:rPr sz="2500" spc="-1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guidelines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should </a:t>
            </a:r>
            <a:r>
              <a:rPr sz="2500" dirty="0">
                <a:latin typeface="Calibri"/>
                <a:cs typeface="Calibri"/>
              </a:rPr>
              <a:t>be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used.</a:t>
            </a:r>
            <a:endParaRPr sz="2500">
              <a:latin typeface="Calibri"/>
              <a:cs typeface="Calibri"/>
            </a:endParaRPr>
          </a:p>
          <a:p>
            <a:pPr marL="287020" marR="187325" indent="-274320">
              <a:lnSpc>
                <a:spcPts val="2400"/>
              </a:lnSpc>
              <a:spcBef>
                <a:spcPts val="600"/>
              </a:spcBef>
              <a:buFont typeface="Tahoma"/>
              <a:buChar char="■"/>
              <a:tabLst>
                <a:tab pos="287020" algn="l"/>
              </a:tabLst>
            </a:pPr>
            <a:r>
              <a:rPr sz="2500" spc="-20" dirty="0">
                <a:latin typeface="Calibri"/>
                <a:cs typeface="Calibri"/>
              </a:rPr>
              <a:t>Provide</a:t>
            </a:r>
            <a:r>
              <a:rPr sz="2500" spc="-1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</a:t>
            </a:r>
            <a:r>
              <a:rPr sz="2500" spc="-1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rationale</a:t>
            </a:r>
            <a:r>
              <a:rPr sz="2500" spc="-13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describing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conditions</a:t>
            </a:r>
            <a:r>
              <a:rPr sz="2500" spc="-1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under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which </a:t>
            </a:r>
            <a:r>
              <a:rPr sz="2500" spc="-25" dirty="0">
                <a:latin typeface="Calibri"/>
                <a:cs typeface="Calibri"/>
              </a:rPr>
              <a:t>various</a:t>
            </a:r>
            <a:r>
              <a:rPr sz="2500" spc="-1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design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alternatives</a:t>
            </a:r>
            <a:endParaRPr sz="2500">
              <a:latin typeface="Calibri"/>
              <a:cs typeface="Calibri"/>
            </a:endParaRPr>
          </a:p>
          <a:p>
            <a:pPr marL="24765">
              <a:lnSpc>
                <a:spcPts val="2975"/>
              </a:lnSpc>
            </a:pPr>
            <a:r>
              <a:rPr sz="2500" spc="-20" dirty="0">
                <a:latin typeface="Calibri"/>
                <a:cs typeface="Calibri"/>
              </a:rPr>
              <a:t>are</a:t>
            </a:r>
            <a:r>
              <a:rPr sz="2500" spc="-11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appropriate.</a:t>
            </a:r>
            <a:endParaRPr sz="2500">
              <a:latin typeface="Calibri"/>
              <a:cs typeface="Calibri"/>
            </a:endParaRPr>
          </a:p>
          <a:p>
            <a:pPr marL="287655" indent="-262890">
              <a:lnSpc>
                <a:spcPct val="100000"/>
              </a:lnSpc>
              <a:spcBef>
                <a:spcPts val="5"/>
              </a:spcBef>
              <a:buFont typeface="Tahoma"/>
              <a:buChar char="■"/>
              <a:tabLst>
                <a:tab pos="287655" algn="l"/>
              </a:tabLst>
            </a:pPr>
            <a:r>
              <a:rPr sz="2500" dirty="0">
                <a:latin typeface="Calibri"/>
                <a:cs typeface="Calibri"/>
              </a:rPr>
              <a:t>Include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spc="-35" dirty="0">
                <a:latin typeface="Calibri"/>
                <a:cs typeface="Calibri"/>
              </a:rPr>
              <a:t>concrete</a:t>
            </a:r>
            <a:r>
              <a:rPr sz="2500" spc="-95" dirty="0">
                <a:latin typeface="Calibri"/>
                <a:cs typeface="Calibri"/>
              </a:rPr>
              <a:t> </a:t>
            </a:r>
            <a:r>
              <a:rPr sz="2500" spc="-35" dirty="0">
                <a:latin typeface="Calibri"/>
                <a:cs typeface="Calibri"/>
              </a:rPr>
              <a:t>examples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of</a:t>
            </a:r>
            <a:r>
              <a:rPr sz="2500" spc="-11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correct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design.</a:t>
            </a:r>
            <a:endParaRPr sz="2500">
              <a:latin typeface="Calibri"/>
              <a:cs typeface="Calibri"/>
            </a:endParaRPr>
          </a:p>
          <a:p>
            <a:pPr marL="287020" marR="857250" indent="-274320">
              <a:lnSpc>
                <a:spcPts val="2400"/>
              </a:lnSpc>
              <a:spcBef>
                <a:spcPts val="630"/>
              </a:spcBef>
              <a:buFont typeface="Tahoma"/>
              <a:buChar char="■"/>
              <a:tabLst>
                <a:tab pos="287020" algn="l"/>
              </a:tabLst>
            </a:pPr>
            <a:r>
              <a:rPr sz="2500" spc="-10" dirty="0">
                <a:latin typeface="Calibri"/>
                <a:cs typeface="Calibri"/>
              </a:rPr>
              <a:t>Design</a:t>
            </a:r>
            <a:r>
              <a:rPr sz="2500" spc="-9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guideline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document</a:t>
            </a:r>
            <a:r>
              <a:rPr sz="2500" spc="-120" dirty="0">
                <a:latin typeface="Calibri"/>
                <a:cs typeface="Calibri"/>
              </a:rPr>
              <a:t> </a:t>
            </a:r>
            <a:r>
              <a:rPr sz="2500" spc="-30" dirty="0">
                <a:latin typeface="Calibri"/>
                <a:cs typeface="Calibri"/>
              </a:rPr>
              <a:t>following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recognized principles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spc="-45" dirty="0">
                <a:latin typeface="Calibri"/>
                <a:cs typeface="Calibri"/>
              </a:rPr>
              <a:t>for</a:t>
            </a:r>
            <a:r>
              <a:rPr sz="2500" spc="-14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good</a:t>
            </a:r>
            <a:r>
              <a:rPr sz="2500" spc="-1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document</a:t>
            </a:r>
            <a:endParaRPr sz="2500">
              <a:latin typeface="Calibri"/>
              <a:cs typeface="Calibri"/>
            </a:endParaRPr>
          </a:p>
          <a:p>
            <a:pPr marL="24765">
              <a:lnSpc>
                <a:spcPts val="2975"/>
              </a:lnSpc>
            </a:pPr>
            <a:r>
              <a:rPr sz="2500" spc="-10" dirty="0">
                <a:latin typeface="Calibri"/>
                <a:cs typeface="Calibri"/>
              </a:rPr>
              <a:t>design.</a:t>
            </a:r>
            <a:endParaRPr sz="2500">
              <a:latin typeface="Calibri"/>
              <a:cs typeface="Calibri"/>
            </a:endParaRPr>
          </a:p>
          <a:p>
            <a:pPr marL="287655" indent="-262890">
              <a:lnSpc>
                <a:spcPct val="100000"/>
              </a:lnSpc>
              <a:buFont typeface="Tahoma"/>
              <a:buChar char="■"/>
              <a:tabLst>
                <a:tab pos="287655" algn="l"/>
              </a:tabLst>
            </a:pPr>
            <a:r>
              <a:rPr sz="2500" spc="-20" dirty="0">
                <a:latin typeface="Calibri"/>
                <a:cs typeface="Calibri"/>
              </a:rPr>
              <a:t>Provide</a:t>
            </a:r>
            <a:r>
              <a:rPr sz="2500" spc="-19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good</a:t>
            </a:r>
            <a:r>
              <a:rPr sz="2500" spc="-1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access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mechanisms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162</a:t>
            </a:fld>
            <a:endParaRPr spc="-25" dirty="0"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36801"/>
            <a:ext cx="7708265" cy="3359150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3200" b="1" dirty="0">
                <a:latin typeface="Calibri"/>
                <a:cs typeface="Calibri"/>
              </a:rPr>
              <a:t>Design</a:t>
            </a:r>
            <a:r>
              <a:rPr sz="3200" b="1" spc="-1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Support</a:t>
            </a:r>
            <a:r>
              <a:rPr sz="3200" b="1" spc="-10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and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Implementation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ts val="3790"/>
              </a:lnSpc>
              <a:spcBef>
                <a:spcPts val="1130"/>
              </a:spcBef>
              <a:buFont typeface="Tahoma"/>
              <a:buChar char="■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Use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all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available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80" dirty="0">
                <a:latin typeface="Calibri"/>
                <a:cs typeface="Calibri"/>
              </a:rPr>
              <a:t>reference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sources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creating 	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guidelines.</a:t>
            </a:r>
            <a:endParaRPr sz="3200">
              <a:latin typeface="Calibri"/>
              <a:cs typeface="Calibri"/>
            </a:endParaRPr>
          </a:p>
          <a:p>
            <a:pPr marL="355600" marR="150495" indent="-343535">
              <a:lnSpc>
                <a:spcPts val="3790"/>
              </a:lnSpc>
              <a:spcBef>
                <a:spcPts val="819"/>
              </a:spcBef>
              <a:buFont typeface="Tahoma"/>
              <a:buChar char="■"/>
              <a:tabLst>
                <a:tab pos="356870" algn="l"/>
              </a:tabLst>
            </a:pPr>
            <a:r>
              <a:rPr sz="3200" dirty="0">
                <a:latin typeface="Calibri"/>
                <a:cs typeface="Calibri"/>
              </a:rPr>
              <a:t>Use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development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implementation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tools 	</a:t>
            </a:r>
            <a:r>
              <a:rPr sz="3200" dirty="0">
                <a:latin typeface="Calibri"/>
                <a:cs typeface="Calibri"/>
              </a:rPr>
              <a:t>that</a:t>
            </a:r>
            <a:r>
              <a:rPr sz="3200" spc="-1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support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guidelines.</a:t>
            </a:r>
            <a:endParaRPr sz="3200">
              <a:latin typeface="Calibri"/>
              <a:cs typeface="Calibri"/>
            </a:endParaRPr>
          </a:p>
          <a:p>
            <a:pPr marL="349885" indent="-337185">
              <a:lnSpc>
                <a:spcPct val="100000"/>
              </a:lnSpc>
              <a:spcBef>
                <a:spcPts val="490"/>
              </a:spcBef>
              <a:buFont typeface="Tahoma"/>
              <a:buChar char="■"/>
              <a:tabLst>
                <a:tab pos="349885" algn="l"/>
              </a:tabLst>
            </a:pPr>
            <a:r>
              <a:rPr sz="3200" dirty="0">
                <a:latin typeface="Calibri"/>
                <a:cs typeface="Calibri"/>
              </a:rPr>
              <a:t>Begin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applying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guidelines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immediately.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163</a:t>
            </a:fld>
            <a:endParaRPr spc="-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7539</Words>
  <Application>Microsoft Office PowerPoint</Application>
  <PresentationFormat>On-screen Show (4:3)</PresentationFormat>
  <Paragraphs>1053</Paragraphs>
  <Slides>163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163</vt:i4>
      </vt:variant>
    </vt:vector>
  </HeadingPairs>
  <TitlesOfParts>
    <vt:vector size="170" baseType="lpstr">
      <vt:lpstr>Arial</vt:lpstr>
      <vt:lpstr>Calibri</vt:lpstr>
      <vt:lpstr>Tahoma</vt:lpstr>
      <vt:lpstr>Times New Roman</vt:lpstr>
      <vt:lpstr>Verdana</vt:lpstr>
      <vt:lpstr>Wingdings</vt:lpstr>
      <vt:lpstr>Office Theme</vt:lpstr>
      <vt:lpstr>USER INTERFACE DESIGN  21IS733</vt:lpstr>
      <vt:lpstr>Module-1</vt:lpstr>
      <vt:lpstr>Defining the user interface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importance of Good design</vt:lpstr>
      <vt:lpstr>Good design helps your business stand out</vt:lpstr>
      <vt:lpstr>Good design builds customer relationships</vt:lpstr>
      <vt:lpstr>Good design keeps your website easy to use</vt:lpstr>
      <vt:lpstr>Good design promotes brand consistency</vt:lpstr>
      <vt:lpstr>Good design is the key to social media success.</vt:lpstr>
      <vt:lpstr>Good design makes you money</vt:lpstr>
      <vt:lpstr>Benefits</vt:lpstr>
      <vt:lpstr>A Brief History of the Human- Computer Interface</vt:lpstr>
      <vt:lpstr>PowerPoint Presentation</vt:lpstr>
      <vt:lpstr>Introduction of the Graphical User Interface</vt:lpstr>
      <vt:lpstr>PowerPoint Presentation</vt:lpstr>
      <vt:lpstr>PowerPoint Presentation</vt:lpstr>
      <vt:lpstr>History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Graphical User Interface</vt:lpstr>
      <vt:lpstr>The Popularity of Graphics</vt:lpstr>
      <vt:lpstr>The Popularity of Graphics</vt:lpstr>
      <vt:lpstr>The Popularity of Graphics</vt:lpstr>
      <vt:lpstr>The Concept of Direct Manipulation</vt:lpstr>
      <vt:lpstr>PowerPoint Presentation</vt:lpstr>
      <vt:lpstr>PowerPoint Presentation</vt:lpstr>
      <vt:lpstr>Earlier Direct Manipulation Systems</vt:lpstr>
      <vt:lpstr>Graphical Systems: Advantages and</vt:lpstr>
      <vt:lpstr>PowerPoint Presentation</vt:lpstr>
      <vt:lpstr>PowerPoint Presentation</vt:lpstr>
      <vt:lpstr>Disadvantages</vt:lpstr>
      <vt:lpstr>PowerPoint Presentation</vt:lpstr>
      <vt:lpstr>PowerPoint Presentation</vt:lpstr>
      <vt:lpstr>Characteristics of the Graphical User Interface</vt:lpstr>
      <vt:lpstr>Properties or Attributes of Objects</vt:lpstr>
      <vt:lpstr>Application versus Object or Data Orientation</vt:lpstr>
      <vt:lpstr>PowerPoint Presentation</vt:lpstr>
      <vt:lpstr>The Web User Interface</vt:lpstr>
      <vt:lpstr>Characteristics of a Web Interface</vt:lpstr>
      <vt:lpstr>PowerPoint Presentation</vt:lpstr>
      <vt:lpstr>PowerPoint Presentation</vt:lpstr>
      <vt:lpstr>GUI vs WEB</vt:lpstr>
      <vt:lpstr>Printed pages vs web pages</vt:lpstr>
      <vt:lpstr>Printed Pages versus Web Pages</vt:lpstr>
      <vt:lpstr>Page size</vt:lpstr>
      <vt:lpstr>PowerPoint Presentation</vt:lpstr>
      <vt:lpstr>Page rendering</vt:lpstr>
      <vt:lpstr>PowerPoint Presentation</vt:lpstr>
      <vt:lpstr>Page layout</vt:lpstr>
      <vt:lpstr>PowerPoint Presentation</vt:lpstr>
      <vt:lpstr>Page resolution</vt:lpstr>
      <vt:lpstr>PowerPoint Presentation</vt:lpstr>
      <vt:lpstr>User focus</vt:lpstr>
      <vt:lpstr>Page navigation</vt:lpstr>
      <vt:lpstr>PowerPoint Presentation</vt:lpstr>
      <vt:lpstr>Sense of place</vt:lpstr>
      <vt:lpstr>Interactivity</vt:lpstr>
      <vt:lpstr>Page independence</vt:lpstr>
      <vt:lpstr>Characteristics of an Intranet versus the Internet</vt:lpstr>
      <vt:lpstr>Extranets</vt:lpstr>
      <vt:lpstr>Principles of User Interface Design</vt:lpstr>
      <vt:lpstr>PowerPoint Presentation</vt:lpstr>
      <vt:lpstr>General Principles</vt:lpstr>
      <vt:lpstr>PowerPoint Presentation</vt:lpstr>
      <vt:lpstr>PowerPoint Presentation</vt:lpstr>
      <vt:lpstr>Compatibility</vt:lpstr>
      <vt:lpstr>PowerPoint Presentation</vt:lpstr>
      <vt:lpstr>PowerPoint Presentation</vt:lpstr>
      <vt:lpstr>Comprehensibility</vt:lpstr>
      <vt:lpstr>Configurability</vt:lpstr>
      <vt:lpstr>Consistency</vt:lpstr>
      <vt:lpstr>PowerPoint Presentation</vt:lpstr>
      <vt:lpstr>Control</vt:lpstr>
      <vt:lpstr>Directness</vt:lpstr>
      <vt:lpstr>Efficiency</vt:lpstr>
      <vt:lpstr>Familiarity</vt:lpstr>
      <vt:lpstr>Flexibility</vt:lpstr>
      <vt:lpstr>Forgiveness</vt:lpstr>
      <vt:lpstr>Predictability</vt:lpstr>
      <vt:lpstr>Recovery</vt:lpstr>
      <vt:lpstr>Responsiveness</vt:lpstr>
      <vt:lpstr>Simplicity</vt:lpstr>
      <vt:lpstr>PowerPoint Presentation</vt:lpstr>
      <vt:lpstr>Transparency</vt:lpstr>
      <vt:lpstr>Trade-Offs</vt:lpstr>
      <vt:lpstr>Module-2</vt:lpstr>
      <vt:lpstr>Obstacles and Pitfalls in the Development Path</vt:lpstr>
      <vt:lpstr>PowerPoint Presentation</vt:lpstr>
      <vt:lpstr>Pitfalls</vt:lpstr>
      <vt:lpstr>PowerPoint Presentation</vt:lpstr>
      <vt:lpstr>Designing for People: The Five Commandments</vt:lpstr>
      <vt:lpstr>PowerPoint Presentation</vt:lpstr>
      <vt:lpstr>Integrate  the  design  of  all  the  system  components.  The software, the documentation, the help function, and training needs are all important elements of a graphical system or Web site and all should be developed concurrently.</vt:lpstr>
      <vt:lpstr>Usability</vt:lpstr>
      <vt:lpstr>Common Usability Problems</vt:lpstr>
      <vt:lpstr>Web usability characteristics particularly wasteful of people’s time, and often quite irritating, are:</vt:lpstr>
      <vt:lpstr>PowerPoint Presentation</vt:lpstr>
      <vt:lpstr>Usability is nothing but common sense.</vt:lpstr>
      <vt:lpstr>Some Practical Measures of Usability</vt:lpstr>
      <vt:lpstr>Some Objective Measures of Usability</vt:lpstr>
      <vt:lpstr>The Design Team</vt:lpstr>
      <vt:lpstr>PowerPoint Presentation</vt:lpstr>
      <vt:lpstr>Important Human Characteristics in Design</vt:lpstr>
      <vt:lpstr>Perception</vt:lpstr>
      <vt:lpstr>PowerPoint Presentation</vt:lpstr>
      <vt:lpstr>Memory</vt:lpstr>
      <vt:lpstr>PowerPoint Presentation</vt:lpstr>
      <vt:lpstr>Sensory Storage</vt:lpstr>
      <vt:lpstr>Visual Acuity</vt:lpstr>
      <vt:lpstr>Foveal and Peripheral Vision</vt:lpstr>
      <vt:lpstr>Information Processing</vt:lpstr>
      <vt:lpstr>Mental Models</vt:lpstr>
      <vt:lpstr>Movement Control</vt:lpstr>
      <vt:lpstr>Learning</vt:lpstr>
      <vt:lpstr>Skill</vt:lpstr>
      <vt:lpstr>Individual Differences</vt:lpstr>
      <vt:lpstr>Human Interaction Speeds</vt:lpstr>
      <vt:lpstr>PowerPoint Presentation</vt:lpstr>
      <vt:lpstr>Business Definition and Requirements Analysis</vt:lpstr>
      <vt:lpstr>DIRECT METHODS</vt:lpstr>
      <vt:lpstr>INDIRECT METHODS</vt:lpstr>
      <vt:lpstr>INDIRECT METHODS</vt:lpstr>
      <vt:lpstr>Individual Face-to-Face Interview</vt:lpstr>
      <vt:lpstr>PowerPoint Presentation</vt:lpstr>
      <vt:lpstr>Traditional Focus Group</vt:lpstr>
      <vt:lpstr>PowerPoint Presentation</vt:lpstr>
      <vt:lpstr>PowerPoint Presentation</vt:lpstr>
      <vt:lpstr>PowerPoint Presentation</vt:lpstr>
      <vt:lpstr>PowerPoint Presentation</vt:lpstr>
      <vt:lpstr>Indirect Methods</vt:lpstr>
      <vt:lpstr>Indirect Methods</vt:lpstr>
      <vt:lpstr>Determining Basic Business Functions</vt:lpstr>
      <vt:lpstr>Developing Conceptual Models</vt:lpstr>
      <vt:lpstr>PowerPoint Presentation</vt:lpstr>
      <vt:lpstr>PowerPoint Presentation</vt:lpstr>
      <vt:lpstr>PowerPoint Presentation</vt:lpstr>
      <vt:lpstr>Mental model</vt:lpstr>
      <vt:lpstr>PowerPoint Presentation</vt:lpstr>
      <vt:lpstr>PowerPoint Presentation</vt:lpstr>
      <vt:lpstr>PowerPoint Presentation</vt:lpstr>
      <vt:lpstr>Mental model in UX</vt:lpstr>
      <vt:lpstr>certain UX conventions</vt:lpstr>
      <vt:lpstr>How to determine users’ existing mental models</vt:lpstr>
      <vt:lpstr>Task analysis</vt:lpstr>
      <vt:lpstr>Steps in task analysis</vt:lpstr>
      <vt:lpstr>conceptual model</vt:lpstr>
      <vt:lpstr>Guidelines for Designing Conceptual Models</vt:lpstr>
      <vt:lpstr>PowerPoint Presentation</vt:lpstr>
      <vt:lpstr>Developing Metaphors</vt:lpstr>
      <vt:lpstr>Design Standards</vt:lpstr>
      <vt:lpstr>PowerPoint Presentation</vt:lpstr>
      <vt:lpstr>PowerPoint Presentation</vt:lpstr>
      <vt:lpstr>Web Guidelines and Style Guides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thejkumar.atme@gmail.com</cp:lastModifiedBy>
  <cp:revision>16</cp:revision>
  <dcterms:created xsi:type="dcterms:W3CDTF">2024-09-10T10:20:05Z</dcterms:created>
  <dcterms:modified xsi:type="dcterms:W3CDTF">2024-09-13T08:37:31Z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2021-11-17T00:00:00Z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2024-09-10T00:00:00Z</vt:filetime>
  </property>
  <property fmtid="{D5CDD505-2E9C-101B-9397-08002B2CF9AE}" pid="5" name="Producer">
    <vt:lpwstr>www.ilovepdf.com</vt:lpwstr>
  </property>
</Properties>
</file>